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8" r:id="rId1"/>
    <p:sldMasterId id="2147483684" r:id="rId2"/>
    <p:sldMasterId id="2147483697" r:id="rId3"/>
  </p:sldMasterIdLst>
  <p:notesMasterIdLst>
    <p:notesMasterId r:id="rId61"/>
  </p:notesMasterIdLst>
  <p:handoutMasterIdLst>
    <p:handoutMasterId r:id="rId62"/>
  </p:handoutMasterIdLst>
  <p:sldIdLst>
    <p:sldId id="448" r:id="rId4"/>
    <p:sldId id="378" r:id="rId5"/>
    <p:sldId id="434" r:id="rId6"/>
    <p:sldId id="435" r:id="rId7"/>
    <p:sldId id="368" r:id="rId8"/>
    <p:sldId id="436" r:id="rId9"/>
    <p:sldId id="437" r:id="rId10"/>
    <p:sldId id="426" r:id="rId11"/>
    <p:sldId id="343" r:id="rId12"/>
    <p:sldId id="420" r:id="rId13"/>
    <p:sldId id="438" r:id="rId14"/>
    <p:sldId id="345" r:id="rId15"/>
    <p:sldId id="439" r:id="rId16"/>
    <p:sldId id="441" r:id="rId17"/>
    <p:sldId id="387" r:id="rId18"/>
    <p:sldId id="440" r:id="rId19"/>
    <p:sldId id="413" r:id="rId20"/>
    <p:sldId id="412" r:id="rId21"/>
    <p:sldId id="306" r:id="rId22"/>
    <p:sldId id="442" r:id="rId23"/>
    <p:sldId id="443" r:id="rId24"/>
    <p:sldId id="308" r:id="rId25"/>
    <p:sldId id="427" r:id="rId26"/>
    <p:sldId id="393" r:id="rId27"/>
    <p:sldId id="394" r:id="rId28"/>
    <p:sldId id="432" r:id="rId29"/>
    <p:sldId id="395" r:id="rId30"/>
    <p:sldId id="313" r:id="rId31"/>
    <p:sldId id="332" r:id="rId32"/>
    <p:sldId id="370" r:id="rId33"/>
    <p:sldId id="328" r:id="rId34"/>
    <p:sldId id="431" r:id="rId35"/>
    <p:sldId id="396" r:id="rId36"/>
    <p:sldId id="421" r:id="rId37"/>
    <p:sldId id="398" r:id="rId38"/>
    <p:sldId id="422" r:id="rId39"/>
    <p:sldId id="430" r:id="rId40"/>
    <p:sldId id="429" r:id="rId41"/>
    <p:sldId id="428" r:id="rId42"/>
    <p:sldId id="403" r:id="rId43"/>
    <p:sldId id="325" r:id="rId44"/>
    <p:sldId id="321" r:id="rId45"/>
    <p:sldId id="324" r:id="rId46"/>
    <p:sldId id="349" r:id="rId47"/>
    <p:sldId id="335" r:id="rId48"/>
    <p:sldId id="329" r:id="rId49"/>
    <p:sldId id="326" r:id="rId50"/>
    <p:sldId id="331" r:id="rId51"/>
    <p:sldId id="333" r:id="rId52"/>
    <p:sldId id="406" r:id="rId53"/>
    <p:sldId id="445" r:id="rId54"/>
    <p:sldId id="446" r:id="rId55"/>
    <p:sldId id="347" r:id="rId56"/>
    <p:sldId id="348" r:id="rId57"/>
    <p:sldId id="449" r:id="rId58"/>
    <p:sldId id="416" r:id="rId59"/>
    <p:sldId id="417" r:id="rId60"/>
  </p:sldIdLst>
  <p:sldSz cx="12195175" cy="6858000"/>
  <p:notesSz cx="7099300" cy="10234613"/>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76"/>
      </p:cViewPr>
      <p:guideLst>
        <p:guide orient="horz" pos="1525"/>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4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pitchFamily="34" charset="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A39B80F-BA56-4B86-B12C-12E234779927}" type="slidenum">
              <a:rPr lang="en-GB" altLang="de-DE"/>
              <a:pPr>
                <a:defRPr/>
              </a:pPr>
              <a:t>‹Nr.›</a:t>
            </a:fld>
            <a:endParaRPr lang="en-GB" altLang="de-DE"/>
          </a:p>
        </p:txBody>
      </p:sp>
    </p:spTree>
    <p:extLst>
      <p:ext uri="{BB962C8B-B14F-4D97-AF65-F5344CB8AC3E}">
        <p14:creationId xmlns:p14="http://schemas.microsoft.com/office/powerpoint/2010/main" val="38134887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pitchFamily="34" charset="0"/>
                <a:ea typeface="+mn-ea"/>
                <a:cs typeface="Times New Roman" pitchFamily="18"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Verdana" pitchFamily="34" charset="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882A7711-34C4-4561-B31C-D5A77DB6E326}" type="slidenum">
              <a:rPr lang="en-US" altLang="de-DE"/>
              <a:pPr>
                <a:defRPr/>
              </a:pPr>
              <a:t>‹Nr.›</a:t>
            </a:fld>
            <a:endParaRPr lang="en-US" altLang="de-DE"/>
          </a:p>
        </p:txBody>
      </p:sp>
    </p:spTree>
    <p:extLst>
      <p:ext uri="{BB962C8B-B14F-4D97-AF65-F5344CB8AC3E}">
        <p14:creationId xmlns:p14="http://schemas.microsoft.com/office/powerpoint/2010/main" val="7796884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B8A2D86-19E3-4E6F-A060-3B2D9691DC38}" type="slidenum">
              <a:rPr lang="en-US" altLang="de-DE" sz="1300" smtClean="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05430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B8A2D86-19E3-4E6F-A060-3B2D9691DC38}" type="slidenum">
              <a:rPr lang="en-US" altLang="de-DE" sz="1300" smtClean="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05430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B8A2D86-19E3-4E6F-A060-3B2D9691DC38}" type="slidenum">
              <a:rPr lang="en-US" altLang="de-DE" sz="1300" smtClean="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05430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FE7A451-F0A3-47A7-88BF-4B5C2D86F089}" type="slidenum">
              <a:rPr lang="en-US" altLang="de-DE" sz="1300" smtClean="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50373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FE7A451-F0A3-47A7-88BF-4B5C2D86F089}" type="slidenum">
              <a:rPr lang="en-US" altLang="de-DE" sz="1300" smtClean="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50373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7FE7A451-F0A3-47A7-88BF-4B5C2D86F089}" type="slidenum">
              <a:rPr lang="en-US" altLang="de-DE" sz="1300" smtClean="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50373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6CB73FC-CEBC-4BE7-A3F6-B08515D04265}" type="slidenum">
              <a:rPr lang="en-US" altLang="de-DE" sz="1300" smtClean="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51528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E759CA0-029A-421D-9CB4-893D0D2FAD81}" type="slidenum">
              <a:rPr lang="en-US" altLang="de-DE" sz="1300" smtClean="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83375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5DFFF51-7CA4-4346-A9A0-19BC51BF34BC}" type="slidenum">
              <a:rPr lang="en-US" altLang="de-DE" sz="1300" smtClean="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18361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5DFFF51-7CA4-4346-A9A0-19BC51BF34BC}" type="slidenum">
              <a:rPr lang="en-US" altLang="de-DE" sz="1300" smtClean="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18361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82E1724-6EEB-41D3-8CAF-D7A3C32A4923}" type="slidenum">
              <a:rPr lang="en-US" altLang="de-DE" sz="1300" smtClean="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80360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82E1724-6EEB-41D3-8CAF-D7A3C32A4923}" type="slidenum">
              <a:rPr lang="en-US" altLang="de-DE" sz="1300" smtClean="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80360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F8CDB5B-D0ED-41A7-A269-D61C5409DB42}" type="slidenum">
              <a:rPr lang="en-US" altLang="de-DE" sz="1300" smtClean="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54538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F8CDB5B-D0ED-41A7-A269-D61C5409DB42}" type="slidenum">
              <a:rPr lang="en-US" altLang="de-DE" sz="1300" smtClean="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54538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F8CDB5B-D0ED-41A7-A269-D61C5409DB42}" type="slidenum">
              <a:rPr lang="en-US" altLang="de-DE" sz="1300" smtClean="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54538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38113" y="768350"/>
            <a:ext cx="6823075" cy="3836988"/>
          </a:xfrm>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p>
        </p:txBody>
      </p:sp>
    </p:spTree>
    <p:extLst>
      <p:ext uri="{BB962C8B-B14F-4D97-AF65-F5344CB8AC3E}">
        <p14:creationId xmlns:p14="http://schemas.microsoft.com/office/powerpoint/2010/main" val="2321012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38113" y="768350"/>
            <a:ext cx="6823075" cy="3836988"/>
          </a:xfrm>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de-DE"/>
          </a:p>
        </p:txBody>
      </p:sp>
    </p:spTree>
    <p:extLst>
      <p:ext uri="{BB962C8B-B14F-4D97-AF65-F5344CB8AC3E}">
        <p14:creationId xmlns:p14="http://schemas.microsoft.com/office/powerpoint/2010/main" val="356001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64454BC-211C-4EDD-BE83-237F5D62823F}" type="slidenum">
              <a:rPr lang="en-US" altLang="de-DE" sz="1300" smtClean="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29094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64454BC-211C-4EDD-BE83-237F5D62823F}" type="slidenum">
              <a:rPr lang="en-US" altLang="de-DE" sz="1300" smtClean="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29094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64454BC-211C-4EDD-BE83-237F5D62823F}" type="slidenum">
              <a:rPr lang="en-US" altLang="de-DE" sz="1300" smtClean="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629094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69EBED9-3245-4987-946F-AA8E0FF9488C}" type="slidenum">
              <a:rPr lang="en-US" altLang="de-DE" sz="1300" smtClean="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703293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BC0ADB8-2E25-420F-8EE2-104C30E1C600}" type="slidenum">
              <a:rPr lang="en-US" altLang="de-DE" sz="1300" smtClean="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511270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DD3D37E-628C-4F36-9EA7-27C04643923F}" type="slidenum">
              <a:rPr lang="en-US" altLang="de-DE" sz="1300" smtClean="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978556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503722D-05E6-4805-A3A0-72DAD16FE6B5}" type="slidenum">
              <a:rPr lang="en-US" altLang="de-DE" sz="1300" smtClean="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297258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4C79600-C974-4DE5-A1CB-65E6278DAF95}" type="slidenum">
              <a:rPr lang="en-US" altLang="de-DE" sz="1300" smtClean="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633273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2E148E3-50C6-46A0-8269-BC3113C50EF2}" type="slidenum">
              <a:rPr lang="en-US" altLang="de-DE" sz="1300" smtClean="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326328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FCE8002-CBC8-4B68-95AB-AA6B23189088}" type="slidenum">
              <a:rPr lang="en-US" altLang="de-DE" sz="1300" smtClean="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690991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CD42A19-2790-45C0-A7D0-E64592091FE2}" type="slidenum">
              <a:rPr lang="en-US" altLang="de-DE" sz="1300" smtClean="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115701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F16FEB6-B64D-47A0-BD90-9FBF76DC96C5}" type="slidenum">
              <a:rPr lang="en-US" altLang="de-DE" sz="1300" smtClean="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815249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BE76611-55AA-48B0-BB82-37616AB0335D}" type="slidenum">
              <a:rPr lang="en-US" altLang="de-DE" sz="1300" smtClean="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570253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A0B7439-A9E3-4E49-938D-27BA371DF2A9}" type="slidenum">
              <a:rPr lang="en-US" altLang="de-DE" sz="1300" smtClean="0">
                <a:solidFill>
                  <a:srgbClr val="000000"/>
                </a:solidFill>
                <a:latin typeface="Verdana" panose="020B0604030504040204" pitchFamily="34" charset="0"/>
              </a:rPr>
              <a:pPr>
                <a:spcBef>
                  <a:spcPct val="0"/>
                </a:spcBef>
              </a:pPr>
              <a:t>32</a:t>
            </a:fld>
            <a:endParaRPr lang="en-US" altLang="de-DE" sz="1300">
              <a:solidFill>
                <a:srgbClr val="000000"/>
              </a:solidFill>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53648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184A518-B838-4D92-802C-4E7C472030E4}" type="slidenum">
              <a:rPr lang="en-US" altLang="de-DE" sz="1300" smtClean="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415480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1800558-BE0B-453B-AD3D-7F61532724FA}" type="slidenum">
              <a:rPr lang="en-US" altLang="de-DE" sz="1300" smtClean="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16083747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5D4EE46-B565-459A-BE8A-A56FB8C2F39D}" type="slidenum">
              <a:rPr lang="en-US" altLang="de-DE" sz="1300" smtClean="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895599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0DF0095-8D38-4CEE-882F-C3E1D452B648}" type="slidenum">
              <a:rPr lang="en-US" altLang="de-DE" sz="1300" smtClean="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76803" name="Rectangle 1026"/>
          <p:cNvSpPr>
            <a:spLocks noGrp="1" noRot="1" noChangeAspect="1" noChangeArrowheads="1" noTextEdit="1"/>
          </p:cNvSpPr>
          <p:nvPr>
            <p:ph type="sldImg"/>
          </p:nvPr>
        </p:nvSpPr>
        <p:spPr>
          <a:xfrm>
            <a:off x="138113" y="768350"/>
            <a:ext cx="6823075" cy="3836988"/>
          </a:xfrm>
          <a:ln/>
        </p:spPr>
      </p:sp>
      <p:sp>
        <p:nvSpPr>
          <p:cNvPr id="768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7753298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4F8E4A0-38DC-426B-A3D8-B2F4CA84064F}" type="slidenum">
              <a:rPr lang="en-US" altLang="de-DE" sz="1300" smtClean="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78851" name="Rectangle 1026"/>
          <p:cNvSpPr>
            <a:spLocks noGrp="1" noRot="1" noChangeAspect="1" noChangeArrowheads="1" noTextEdit="1"/>
          </p:cNvSpPr>
          <p:nvPr>
            <p:ph type="sldImg"/>
          </p:nvPr>
        </p:nvSpPr>
        <p:spPr>
          <a:xfrm>
            <a:off x="138113" y="768350"/>
            <a:ext cx="6823075" cy="3836988"/>
          </a:xfrm>
          <a:ln/>
        </p:spPr>
      </p:sp>
      <p:sp>
        <p:nvSpPr>
          <p:cNvPr id="788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42221458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DCEFE23-6DC4-418D-84E5-AA2839B4533F}" type="slidenum">
              <a:rPr lang="en-US" altLang="de-DE" sz="1300" smtClean="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0899" name="Rectangle 1026"/>
          <p:cNvSpPr>
            <a:spLocks noGrp="1" noRot="1" noChangeAspect="1" noChangeArrowheads="1" noTextEdit="1"/>
          </p:cNvSpPr>
          <p:nvPr>
            <p:ph type="sldImg"/>
          </p:nvPr>
        </p:nvSpPr>
        <p:spPr>
          <a:xfrm>
            <a:off x="138113" y="768350"/>
            <a:ext cx="6823075" cy="3836988"/>
          </a:xfrm>
          <a:ln/>
        </p:spPr>
      </p:sp>
      <p:sp>
        <p:nvSpPr>
          <p:cNvPr id="809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6035069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9A9B53C-68BD-4E9F-8966-B5AC20299E31}" type="slidenum">
              <a:rPr lang="en-US"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1026"/>
          <p:cNvSpPr>
            <a:spLocks noGrp="1" noRot="1" noChangeAspect="1" noChangeArrowheads="1" noTextEdit="1"/>
          </p:cNvSpPr>
          <p:nvPr>
            <p:ph type="sldImg"/>
          </p:nvPr>
        </p:nvSpPr>
        <p:spPr>
          <a:xfrm>
            <a:off x="138113" y="768350"/>
            <a:ext cx="6823075" cy="3836988"/>
          </a:xfrm>
          <a:ln/>
        </p:spPr>
      </p:sp>
      <p:sp>
        <p:nvSpPr>
          <p:cNvPr id="829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41088469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68943C4-1B46-4849-A628-1ADBB7CA21AC}" type="slidenum">
              <a:rPr lang="en-US" altLang="de-DE" sz="1300" smtClean="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107715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73FC63B-598D-40BF-9124-025720B89FFE}" type="slidenum">
              <a:rPr lang="en-US" altLang="de-DE" sz="1300" smtClean="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952749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C2B493D-E529-49CA-9A89-2EAD7F2ED4B0}" type="slidenum">
              <a:rPr lang="en-US" altLang="de-DE" sz="1300" smtClean="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671007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EE12A9F-86A1-4CB3-8CE7-22D5A21B49D5}" type="slidenum">
              <a:rPr lang="en-US" altLang="de-DE" sz="1300" smtClean="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165705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4C12F56-0DAE-43B7-A94A-D72FAF07393C}" type="slidenum">
              <a:rPr lang="en-US" altLang="de-DE" sz="1300" smtClean="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270293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043E63F-6DE9-4E22-BC2E-BD529D2AF50A}" type="slidenum">
              <a:rPr lang="en-US" altLang="de-DE" sz="1300" smtClean="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141555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9FAA32D-F269-4BAF-9A17-BEC3F6A611CF}" type="slidenum">
              <a:rPr lang="en-US" altLang="de-DE" sz="1300" smtClean="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083426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425A6C5-6612-480A-9E41-51D6FE137C4E}" type="slidenum">
              <a:rPr lang="en-US" altLang="de-DE" sz="1300" smtClean="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31572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1F560C6-6230-4E50-A52D-4B6079540D54}" type="slidenum">
              <a:rPr lang="en-US"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356470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CB1E4D1-6D65-4F2C-89FA-3F3398944E2C}" type="slidenum">
              <a:rPr lang="en-US" altLang="de-DE" sz="1300" smtClean="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769319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7FD3E15-2AA4-4C63-90A5-C3D09FE00DFE}" type="slidenum">
              <a:rPr lang="en-US" altLang="de-DE" sz="1300" smtClean="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300725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7FD3E15-2AA4-4C63-90A5-C3D09FE00DFE}" type="slidenum">
              <a:rPr lang="en-US" altLang="de-DE" sz="1300" smtClean="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300725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7FD3E15-2AA4-4C63-90A5-C3D09FE00DFE}" type="slidenum">
              <a:rPr lang="en-US" altLang="de-DE" sz="1300" smtClean="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300725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CCFE6F0-8C64-49B0-951A-447AC8FA6DA1}" type="slidenum">
              <a:rPr lang="en-US" altLang="de-DE" sz="1300" smtClean="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402589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EADF6EF-3103-4BFF-B1E1-D29642829350}" type="slidenum">
              <a:rPr lang="en-US" altLang="de-DE" sz="1300" smtClean="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832636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38113" y="768350"/>
            <a:ext cx="6823075" cy="3836988"/>
          </a:xfrm>
          <a:ln/>
        </p:spPr>
      </p:sp>
      <p:sp>
        <p:nvSpPr>
          <p:cNvPr id="117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33042123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38113" y="768350"/>
            <a:ext cx="6823075" cy="3836988"/>
          </a:xfrm>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42616290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s-ES"/>
              <a:t>Entrenamiento Metacognitivo 1 - Acusar y Atribuirse el Mérito</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r>
              <a:rPr lang="es-ES"/>
              <a:t>Entrenamiento Metacognitivo 1 - Acusar y Atribuirse el Mérito</a:t>
            </a:r>
            <a:endParaRPr lang="de-DE" dirty="0"/>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es-ES"/>
              <a:t>Entrenamiento Metacognitivo 1 - Acusar y Atribuirse el Mérito</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es-ES"/>
              <a:t>Entrenamiento Metacognitivo 1 - Acusar y Atribuirse el Mérito</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es-ES"/>
              <a:t>Entrenamiento Metacognitivo 1 - Acusar y Atribuirse el Mérito</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r>
              <a:rPr lang="es-ES"/>
              <a:t>Entrenamiento Metacognitivo 1 - Acusar y Atribuirse el Mérito</a:t>
            </a:r>
            <a:endParaRPr lang="de-DE" dirty="0"/>
          </a:p>
        </p:txBody>
      </p:sp>
      <p:sp>
        <p:nvSpPr>
          <p:cNvPr id="5" name="Slide Number Placeholder 4"/>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s-ES"/>
              <a:t>Entrenamiento Metacognitivo 1 - Acusar y Atribuirse el Mérito</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es-ES"/>
              <a:t>Entrenamiento Metacognitivo 1 - Acusar y Atribuirse el Mérito</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s-ES">
                <a:solidFill>
                  <a:srgbClr val="333333"/>
                </a:solidFill>
                <a:ea typeface="ＭＳ Ｐゴシック" panose="020B0600070205080204" pitchFamily="34" charset="-128"/>
              </a:rPr>
              <a:t>Entrenamiento Metacognitivo 1 - Acusar y Atribuirse el Mérito</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s-ES">
                <a:solidFill>
                  <a:srgbClr val="333333"/>
                </a:solidFill>
                <a:ea typeface="ＭＳ Ｐゴシック" panose="020B0600070205080204" pitchFamily="34" charset="-128"/>
              </a:rPr>
              <a:t>Entrenamiento Metacognitivo 1 - Acusar y Atribuirse el Mérito</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13.png"/><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13.pn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3.pn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3.png"/><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1 B – </a:t>
            </a:r>
            <a:r>
              <a:rPr lang="es-ES" dirty="0"/>
              <a:t>Acusar y Atribuirse el Mérito</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1723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dirty="0">
                <a:latin typeface="+mj-lt"/>
              </a:rPr>
              <a:t>, 12|21</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1460766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Atribución: Acusar y Atribuirse el Mérito</a:t>
            </a:r>
            <a:endParaRPr lang="de-DE" altLang="de-DE" sz="3600">
              <a:latin typeface="Calibri Light"/>
            </a:endParaRPr>
          </a:p>
        </p:txBody>
      </p:sp>
      <p:sp>
        <p:nvSpPr>
          <p:cNvPr id="10243" name="Rectangle 3"/>
          <p:cNvSpPr>
            <a:spLocks noGrp="1" noChangeArrowheads="1"/>
          </p:cNvSpPr>
          <p:nvPr>
            <p:ph idx="1"/>
          </p:nvPr>
        </p:nvSpPr>
        <p:spPr>
          <a:noFill/>
        </p:spPr>
        <p:txBody>
          <a:bodyPr/>
          <a:lstStyle/>
          <a:p>
            <a:pPr eaLnBrk="1" hangingPunct="1">
              <a:tabLst>
                <a:tab pos="0" algn="l"/>
              </a:tabLst>
            </a:pPr>
            <a:r>
              <a:rPr lang="es-ES" altLang="de-DE" sz="2400" dirty="0">
                <a:solidFill>
                  <a:srgbClr val="333333"/>
                </a:solidFill>
                <a:latin typeface="Calibri Light"/>
              </a:rPr>
              <a:t>Atribución = inferir causas sobre eventos (por ejemplo, acusar a otros o atribuirse el mérito a uno mismo)</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a:t>
            </a:fld>
            <a:endParaRPr lang="de-DE" dirty="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Atribución: Acusar y Atribuirse el Mérito</a:t>
            </a:r>
            <a:endParaRPr lang="de-DE" altLang="de-DE" sz="3600">
              <a:latin typeface="Calibri Light"/>
            </a:endParaRPr>
          </a:p>
        </p:txBody>
      </p:sp>
      <p:sp>
        <p:nvSpPr>
          <p:cNvPr id="10243" name="Rectangle 3"/>
          <p:cNvSpPr>
            <a:spLocks noGrp="1" noChangeArrowheads="1"/>
          </p:cNvSpPr>
          <p:nvPr>
            <p:ph idx="1"/>
          </p:nvPr>
        </p:nvSpPr>
        <p:spPr>
          <a:noFill/>
        </p:spPr>
        <p:txBody>
          <a:bodyPr/>
          <a:lstStyle/>
          <a:p>
            <a:pPr eaLnBrk="1" hangingPunct="1">
              <a:tabLst>
                <a:tab pos="0" algn="l"/>
              </a:tabLst>
            </a:pPr>
            <a:r>
              <a:rPr lang="es-ES" altLang="de-DE" sz="2400" dirty="0">
                <a:solidFill>
                  <a:srgbClr val="333333"/>
                </a:solidFill>
                <a:latin typeface="Calibri Light"/>
              </a:rPr>
              <a:t>Atribución = inferir causas sobre eventos (por ejemplo, acusar a otros o atribuirse el mérito a uno mismo)</a:t>
            </a:r>
          </a:p>
          <a:p>
            <a:pPr lvl="0" defTabSz="914400" fontAlgn="base"/>
            <a:r>
              <a:rPr lang="es-ES" altLang="de-DE" sz="2400" dirty="0">
                <a:solidFill>
                  <a:srgbClr val="333333"/>
                </a:solidFill>
                <a:latin typeface="Calibri Light"/>
                <a:ea typeface="MS PGothic" panose="020B0600070205080204" pitchFamily="34" charset="-128"/>
              </a:rPr>
              <a:t>Frecuentemente obviamos la posibilidad de que un mismo evento puede tener distintas causas.</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a:t>
            </a:fld>
            <a:endParaRPr lang="de-DE" dirty="0">
              <a:latin typeface="Calibri Light"/>
            </a:endParaRPr>
          </a:p>
        </p:txBody>
      </p:sp>
    </p:spTree>
    <p:extLst>
      <p:ext uri="{BB962C8B-B14F-4D97-AF65-F5344CB8AC3E}">
        <p14:creationId xmlns:p14="http://schemas.microsoft.com/office/powerpoint/2010/main" val="337106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Atribución: Acusar y Atribuirse el Mérito</a:t>
            </a:r>
            <a:endParaRPr lang="de-DE" altLang="de-DE" sz="3600">
              <a:latin typeface="Calibri Light"/>
            </a:endParaRPr>
          </a:p>
        </p:txBody>
      </p:sp>
      <p:sp>
        <p:nvSpPr>
          <p:cNvPr id="10243" name="Rectangle 3"/>
          <p:cNvSpPr>
            <a:spLocks noGrp="1" noChangeArrowheads="1"/>
          </p:cNvSpPr>
          <p:nvPr>
            <p:ph idx="1"/>
          </p:nvPr>
        </p:nvSpPr>
        <p:spPr>
          <a:noFill/>
        </p:spPr>
        <p:txBody>
          <a:bodyPr/>
          <a:lstStyle/>
          <a:p>
            <a:pPr eaLnBrk="1" hangingPunct="1">
              <a:tabLst>
                <a:tab pos="0" algn="l"/>
              </a:tabLst>
            </a:pPr>
            <a:r>
              <a:rPr lang="es-ES" altLang="de-DE" sz="2400" dirty="0">
                <a:solidFill>
                  <a:srgbClr val="333333"/>
                </a:solidFill>
                <a:latin typeface="Calibri Light"/>
              </a:rPr>
              <a:t>Atribución = inferir causas sobre eventos (por ejemplo, acusar a otros o atribuirse el mérito a uno mismo)</a:t>
            </a:r>
          </a:p>
          <a:p>
            <a:pPr lvl="0" defTabSz="914400" fontAlgn="base"/>
            <a:r>
              <a:rPr lang="es-ES" altLang="de-DE" sz="2400" dirty="0">
                <a:solidFill>
                  <a:srgbClr val="333333"/>
                </a:solidFill>
                <a:latin typeface="Calibri Light"/>
                <a:ea typeface="MS PGothic" panose="020B0600070205080204" pitchFamily="34" charset="-128"/>
              </a:rPr>
              <a:t>Frecuentemente obviamos la posibilidad de que un mismo evento puede tener distintas causas.</a:t>
            </a:r>
          </a:p>
          <a:p>
            <a:pPr lvl="0" defTabSz="914400" fontAlgn="base"/>
            <a:r>
              <a:rPr lang="de-DE" altLang="de-DE" sz="2400" b="1" dirty="0">
                <a:solidFill>
                  <a:srgbClr val="004992"/>
                </a:solidFill>
                <a:latin typeface="Calibri Light"/>
                <a:ea typeface="MS PGothic" panose="020B0600070205080204" pitchFamily="34" charset="-128"/>
              </a:rPr>
              <a:t>¿</a:t>
            </a:r>
            <a:r>
              <a:rPr lang="es-ES" altLang="de-DE" sz="2400" b="1" dirty="0">
                <a:solidFill>
                  <a:srgbClr val="004992"/>
                </a:solidFill>
                <a:latin typeface="Calibri Light"/>
                <a:ea typeface="MS PGothic" panose="020B0600070205080204" pitchFamily="34" charset="-128"/>
              </a:rPr>
              <a:t>Qué causas pueden haber </a:t>
            </a:r>
            <a:r>
              <a:rPr lang="es-ES" altLang="de-DE" sz="2400" b="1" dirty="0" err="1">
                <a:solidFill>
                  <a:srgbClr val="004992"/>
                </a:solidFill>
                <a:latin typeface="Calibri Light"/>
                <a:ea typeface="MS PGothic" panose="020B0600070205080204" pitchFamily="34" charset="-128"/>
              </a:rPr>
              <a:t>contribuído</a:t>
            </a:r>
            <a:r>
              <a:rPr lang="es-ES" altLang="de-DE" sz="2400" b="1" dirty="0">
                <a:solidFill>
                  <a:srgbClr val="004992"/>
                </a:solidFill>
                <a:latin typeface="Calibri Light"/>
                <a:ea typeface="MS PGothic" panose="020B0600070205080204" pitchFamily="34" charset="-128"/>
              </a:rPr>
              <a:t> a la siguiente situación?</a:t>
            </a:r>
            <a:r>
              <a:rPr lang="de-DE" altLang="de-DE" sz="2400" dirty="0">
                <a:solidFill>
                  <a:srgbClr val="004992"/>
                </a:solidFill>
                <a:latin typeface="Calibri Light"/>
                <a:ea typeface="MS PGothic" panose="020B0600070205080204" pitchFamily="34" charset="-128"/>
              </a:rPr>
              <a:t> </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Una buena amiga no le llamó en su cumpleaños. </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a:t>
            </a:fld>
            <a:endParaRPr lang="de-DE" dirty="0">
              <a:latin typeface="Calibri Light"/>
            </a:endParaRPr>
          </a:p>
        </p:txBody>
      </p:sp>
    </p:spTree>
    <p:extLst>
      <p:ext uri="{BB962C8B-B14F-4D97-AF65-F5344CB8AC3E}">
        <p14:creationId xmlns:p14="http://schemas.microsoft.com/office/powerpoint/2010/main" val="237987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Explicaciones</a:t>
            </a:r>
            <a:endParaRPr lang="en-US" sz="3600" dirty="0"/>
          </a:p>
        </p:txBody>
      </p:sp>
      <p:sp>
        <p:nvSpPr>
          <p:cNvPr id="4" name="Content Placeholder 3"/>
          <p:cNvSpPr>
            <a:spLocks noGrp="1"/>
          </p:cNvSpPr>
          <p:nvPr>
            <p:ph idx="1"/>
          </p:nvPr>
        </p:nvSpPr>
        <p:spPr/>
        <p:txBody>
          <a:bodyPr/>
          <a:lstStyle/>
          <a:p>
            <a:pPr lvl="0" defTabSz="914377"/>
            <a:r>
              <a:rPr lang="es-ES" altLang="de-DE" sz="2400" dirty="0">
                <a:solidFill>
                  <a:srgbClr val="333333"/>
                </a:solidFill>
                <a:latin typeface="Calibri Light"/>
                <a:ea typeface="+mj-ea"/>
                <a:cs typeface="+mj-cs"/>
              </a:rPr>
              <a:t> ¿Por qué no le llamó su amiga?</a:t>
            </a:r>
          </a:p>
          <a:p>
            <a:pPr lvl="0" defTabSz="914400" fontAlgn="base"/>
            <a:r>
              <a:rPr lang="en-CA" altLang="de-DE" sz="2400" dirty="0" err="1">
                <a:solidFill>
                  <a:srgbClr val="004992"/>
                </a:solidFill>
                <a:latin typeface="Calibri Light"/>
                <a:ea typeface="MS PGothic" panose="020B0600070205080204" pitchFamily="34" charset="-128"/>
              </a:rPr>
              <a:t>Posibles</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atribuciones</a:t>
            </a:r>
            <a:r>
              <a:rPr lang="en-CA" altLang="de-DE" sz="2400" dirty="0">
                <a:solidFill>
                  <a:srgbClr val="004992"/>
                </a:solidFill>
                <a:latin typeface="Calibri Light"/>
                <a:ea typeface="MS PGothic" panose="020B0600070205080204" pitchFamily="34" charset="-128"/>
              </a:rPr>
              <a:t> para </a:t>
            </a:r>
            <a:r>
              <a:rPr lang="en-CA" altLang="de-DE" sz="2400" dirty="0" err="1">
                <a:solidFill>
                  <a:srgbClr val="004992"/>
                </a:solidFill>
                <a:latin typeface="Calibri Light"/>
                <a:ea typeface="MS PGothic" panose="020B0600070205080204" pitchFamily="34" charset="-128"/>
              </a:rPr>
              <a:t>este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comportamiento</a:t>
            </a:r>
            <a:r>
              <a:rPr lang="en-CA" altLang="de-DE" sz="2400" dirty="0">
                <a:solidFill>
                  <a:srgbClr val="004992"/>
                </a:solidFill>
                <a:latin typeface="Calibri Light"/>
                <a:ea typeface="MS PGothic" panose="020B0600070205080204" pitchFamily="34" charset="-128"/>
              </a:rPr>
              <a:t>…</a:t>
            </a:r>
          </a:p>
          <a:p>
            <a:pPr lvl="0" algn="ctr" defTabSz="914400" fontAlgn="base"/>
            <a:r>
              <a:rPr lang="en-CA" altLang="de-DE" sz="2400" dirty="0">
                <a:solidFill>
                  <a:schemeClr val="tx1"/>
                </a:solidFill>
                <a:latin typeface="Calibri Light"/>
                <a:ea typeface="MS PGothic" panose="020B0600070205080204" pitchFamily="34" charset="-128"/>
              </a:rPr>
              <a:t>???</a:t>
            </a:r>
            <a:endParaRPr lang="en-US" sz="2400" dirty="0">
              <a:solidFill>
                <a:schemeClr val="tx1"/>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5</a:t>
            </a:fld>
            <a:endParaRPr lang="de-DE" dirty="0">
              <a:latin typeface="Calibri Light"/>
            </a:endParaRPr>
          </a:p>
        </p:txBody>
      </p:sp>
      <p:sp>
        <p:nvSpPr>
          <p:cNvPr id="12292" name="Rectangle 4"/>
          <p:cNvSpPr>
            <a:spLocks noChangeArrowheads="1"/>
          </p:cNvSpPr>
          <p:nvPr/>
        </p:nvSpPr>
        <p:spPr bwMode="auto">
          <a:xfrm>
            <a:off x="408955" y="2078038"/>
            <a:ext cx="11376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90000"/>
              </a:lnSpc>
              <a:buClrTx/>
              <a:buFontTx/>
              <a:buNone/>
            </a:pPr>
            <a:endParaRPr lang="en-CA" altLang="de-DE" dirty="0">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Explicaciones</a:t>
            </a:r>
            <a:endParaRPr lang="en-US" sz="3600" dirty="0"/>
          </a:p>
        </p:txBody>
      </p:sp>
      <p:sp>
        <p:nvSpPr>
          <p:cNvPr id="4" name="Content Placeholder 3"/>
          <p:cNvSpPr>
            <a:spLocks noGrp="1"/>
          </p:cNvSpPr>
          <p:nvPr>
            <p:ph idx="1"/>
          </p:nvPr>
        </p:nvSpPr>
        <p:spPr/>
        <p:txBody>
          <a:bodyPr/>
          <a:lstStyle/>
          <a:p>
            <a:pPr lvl="0" defTabSz="914377"/>
            <a:r>
              <a:rPr lang="es-ES" altLang="de-DE" sz="2400" dirty="0">
                <a:solidFill>
                  <a:srgbClr val="333333"/>
                </a:solidFill>
                <a:latin typeface="Calibri Light"/>
                <a:ea typeface="+mj-ea"/>
                <a:cs typeface="+mj-cs"/>
              </a:rPr>
              <a:t> ¿Por qué no le llamó su amiga?</a:t>
            </a:r>
          </a:p>
          <a:p>
            <a:pPr lvl="0" defTabSz="914400" fontAlgn="base"/>
            <a:r>
              <a:rPr lang="en-CA" altLang="de-DE" sz="2400" dirty="0" err="1">
                <a:solidFill>
                  <a:srgbClr val="004992"/>
                </a:solidFill>
                <a:latin typeface="Calibri Light"/>
                <a:ea typeface="MS PGothic" panose="020B0600070205080204" pitchFamily="34" charset="-128"/>
              </a:rPr>
              <a:t>Posibles</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atribuciones</a:t>
            </a:r>
            <a:r>
              <a:rPr lang="en-CA" altLang="de-DE" sz="2400" dirty="0">
                <a:solidFill>
                  <a:srgbClr val="004992"/>
                </a:solidFill>
                <a:latin typeface="Calibri Light"/>
                <a:ea typeface="MS PGothic" panose="020B0600070205080204" pitchFamily="34" charset="-128"/>
              </a:rPr>
              <a:t> para </a:t>
            </a:r>
            <a:r>
              <a:rPr lang="en-CA" altLang="de-DE" sz="2400" dirty="0" err="1">
                <a:solidFill>
                  <a:srgbClr val="004992"/>
                </a:solidFill>
                <a:latin typeface="Calibri Light"/>
                <a:ea typeface="MS PGothic" panose="020B0600070205080204" pitchFamily="34" charset="-128"/>
              </a:rPr>
              <a:t>este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comportamiento</a:t>
            </a:r>
            <a:r>
              <a:rPr lang="en-CA" altLang="de-DE" sz="2400" dirty="0">
                <a:solidFill>
                  <a:srgbClr val="004992"/>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No soy importante para ella. Si hubiera sido cualquier otro no se habría olvidado.</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Es un desastre, incluso podría olvidarse de su propio cumpleaños.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Tiene un examen importante y no tiene tiempo para nada más.</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6</a:t>
            </a:fld>
            <a:endParaRPr lang="de-DE" dirty="0">
              <a:latin typeface="Calibri Light"/>
            </a:endParaRPr>
          </a:p>
        </p:txBody>
      </p:sp>
      <p:sp>
        <p:nvSpPr>
          <p:cNvPr id="12292" name="Rectangle 4"/>
          <p:cNvSpPr>
            <a:spLocks noChangeArrowheads="1"/>
          </p:cNvSpPr>
          <p:nvPr/>
        </p:nvSpPr>
        <p:spPr bwMode="auto">
          <a:xfrm>
            <a:off x="408955" y="2078038"/>
            <a:ext cx="11376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90000"/>
              </a:lnSpc>
              <a:buClrTx/>
              <a:buFontTx/>
              <a:buNone/>
            </a:pPr>
            <a:endParaRPr lang="en-CA" altLang="de-DE" dirty="0">
              <a:latin typeface="Calibri Light"/>
            </a:endParaRPr>
          </a:p>
        </p:txBody>
      </p:sp>
    </p:spTree>
    <p:extLst>
      <p:ext uri="{BB962C8B-B14F-4D97-AF65-F5344CB8AC3E}">
        <p14:creationId xmlns:p14="http://schemas.microsoft.com/office/powerpoint/2010/main" val="3121786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Explicaciones</a:t>
            </a:r>
            <a:endParaRPr lang="en-US" sz="3600" dirty="0"/>
          </a:p>
        </p:txBody>
      </p:sp>
      <p:sp>
        <p:nvSpPr>
          <p:cNvPr id="4" name="Content Placeholder 3"/>
          <p:cNvSpPr>
            <a:spLocks noGrp="1"/>
          </p:cNvSpPr>
          <p:nvPr>
            <p:ph idx="1"/>
          </p:nvPr>
        </p:nvSpPr>
        <p:spPr/>
        <p:txBody>
          <a:bodyPr/>
          <a:lstStyle/>
          <a:p>
            <a:pPr lvl="0" defTabSz="914377"/>
            <a:r>
              <a:rPr lang="es-ES" altLang="de-DE" sz="2400" dirty="0">
                <a:solidFill>
                  <a:srgbClr val="333333"/>
                </a:solidFill>
                <a:latin typeface="Calibri Light"/>
                <a:ea typeface="+mj-ea"/>
                <a:cs typeface="+mj-cs"/>
              </a:rPr>
              <a:t> ¿Por qué no le llamó su amiga?</a:t>
            </a:r>
          </a:p>
          <a:p>
            <a:pPr lvl="0" defTabSz="914400" fontAlgn="base"/>
            <a:r>
              <a:rPr lang="en-CA" altLang="de-DE" sz="2400" dirty="0" err="1">
                <a:solidFill>
                  <a:srgbClr val="004992"/>
                </a:solidFill>
                <a:latin typeface="Calibri Light"/>
                <a:ea typeface="MS PGothic" panose="020B0600070205080204" pitchFamily="34" charset="-128"/>
              </a:rPr>
              <a:t>Posibles</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atribuciones</a:t>
            </a:r>
            <a:r>
              <a:rPr lang="en-CA" altLang="de-DE" sz="2400" dirty="0">
                <a:solidFill>
                  <a:srgbClr val="004992"/>
                </a:solidFill>
                <a:latin typeface="Calibri Light"/>
                <a:ea typeface="MS PGothic" panose="020B0600070205080204" pitchFamily="34" charset="-128"/>
              </a:rPr>
              <a:t> para </a:t>
            </a:r>
            <a:r>
              <a:rPr lang="en-CA" altLang="de-DE" sz="2400" dirty="0" err="1">
                <a:solidFill>
                  <a:srgbClr val="004992"/>
                </a:solidFill>
                <a:latin typeface="Calibri Light"/>
                <a:ea typeface="MS PGothic" panose="020B0600070205080204" pitchFamily="34" charset="-128"/>
              </a:rPr>
              <a:t>este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comportamiento</a:t>
            </a:r>
            <a:r>
              <a:rPr lang="en-CA" altLang="de-DE" sz="2400" dirty="0">
                <a:solidFill>
                  <a:srgbClr val="004992"/>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7</a:t>
            </a:fld>
            <a:endParaRPr lang="de-DE" dirty="0">
              <a:latin typeface="Calibri Light"/>
            </a:endParaRPr>
          </a:p>
        </p:txBody>
      </p:sp>
      <p:sp>
        <p:nvSpPr>
          <p:cNvPr id="12292" name="Rectangle 4"/>
          <p:cNvSpPr>
            <a:spLocks noChangeArrowheads="1"/>
          </p:cNvSpPr>
          <p:nvPr/>
        </p:nvSpPr>
        <p:spPr bwMode="auto">
          <a:xfrm>
            <a:off x="408955" y="2078038"/>
            <a:ext cx="11376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90000"/>
              </a:lnSpc>
              <a:buClrTx/>
              <a:buFontTx/>
              <a:buNone/>
            </a:pPr>
            <a:endParaRPr lang="en-CA" altLang="de-DE" dirty="0">
              <a:latin typeface="Calibri Light"/>
            </a:endParaRPr>
          </a:p>
        </p:txBody>
      </p:sp>
      <p:graphicFrame>
        <p:nvGraphicFramePr>
          <p:cNvPr id="7" name="Group 68"/>
          <p:cNvGraphicFramePr>
            <a:graphicFrameLocks/>
          </p:cNvGraphicFramePr>
          <p:nvPr>
            <p:extLst>
              <p:ext uri="{D42A27DB-BD31-4B8C-83A1-F6EECF244321}">
                <p14:modId xmlns:p14="http://schemas.microsoft.com/office/powerpoint/2010/main" val="1357166283"/>
              </p:ext>
            </p:extLst>
          </p:nvPr>
        </p:nvGraphicFramePr>
        <p:xfrm>
          <a:off x="408955" y="3471161"/>
          <a:ext cx="11376000" cy="1936952"/>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...yo </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mj-lt"/>
                          <a:cs typeface="Times New Roman" pitchFamily="18" charset="0"/>
                        </a:rPr>
                        <a:t>No soy lo bastante importante.</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…otros</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Es</a:t>
                      </a:r>
                      <a:r>
                        <a:rPr kumimoji="0" lang="en-US" sz="2400" b="0" i="0" u="none" strike="noStrike" cap="none" normalizeH="0" baseline="0" dirty="0">
                          <a:ln>
                            <a:noFill/>
                          </a:ln>
                          <a:solidFill>
                            <a:srgbClr val="333333"/>
                          </a:solidFill>
                          <a:effectLst/>
                          <a:latin typeface="+mj-lt"/>
                          <a:cs typeface="Times New Roman" pitchFamily="18" charset="0"/>
                        </a:rPr>
                        <a:t> un </a:t>
                      </a:r>
                      <a:r>
                        <a:rPr kumimoji="0" lang="en-US" sz="2400" b="0" i="0" u="none" strike="noStrike" cap="none" normalizeH="0" baseline="0" dirty="0" err="1">
                          <a:ln>
                            <a:noFill/>
                          </a:ln>
                          <a:solidFill>
                            <a:srgbClr val="333333"/>
                          </a:solidFill>
                          <a:effectLst/>
                          <a:latin typeface="+mj-lt"/>
                          <a:cs typeface="Times New Roman" pitchFamily="18" charset="0"/>
                        </a:rPr>
                        <a:t>desastre</a:t>
                      </a:r>
                      <a:r>
                        <a:rPr kumimoji="0" lang="en-US" sz="2400" b="0" i="0" u="none" strike="noStrike" cap="none" normalizeH="0" baseline="0" dirty="0">
                          <a:ln>
                            <a:noFill/>
                          </a:ln>
                          <a:solidFill>
                            <a:srgbClr val="333333"/>
                          </a:solidFill>
                          <a:effectLst/>
                          <a:latin typeface="+mj-lt"/>
                          <a:cs typeface="Times New Roman" pitchFamily="18" charset="0"/>
                        </a:rPr>
                        <a:t>.</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s-ES" sz="2400" b="0" i="0" u="none" strike="noStrike" cap="none" normalizeH="0" baseline="0" dirty="0">
                          <a:ln>
                            <a:noFill/>
                          </a:ln>
                          <a:solidFill>
                            <a:srgbClr val="004992"/>
                          </a:solidFill>
                          <a:effectLst/>
                          <a:latin typeface="+mj-lt"/>
                          <a:cs typeface="Times New Roman" pitchFamily="18" charset="0"/>
                        </a:rPr>
                        <a:t>...la situación</a:t>
                      </a:r>
                    </a:p>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s-ES" sz="2400" b="0" i="0" u="none" strike="noStrike" cap="none" normalizeH="0" baseline="0" dirty="0" err="1">
                          <a:ln>
                            <a:noFill/>
                          </a:ln>
                          <a:solidFill>
                            <a:srgbClr val="004992"/>
                          </a:solidFill>
                          <a:effectLst/>
                          <a:latin typeface="+mj-lt"/>
                          <a:cs typeface="Times New Roman" pitchFamily="18" charset="0"/>
                        </a:rPr>
                        <a:t>ó</a:t>
                      </a:r>
                      <a:r>
                        <a:rPr kumimoji="0" lang="es-ES" sz="2400" b="0" i="0" u="none" strike="noStrike" cap="none" normalizeH="0" baseline="0" dirty="0">
                          <a:ln>
                            <a:noFill/>
                          </a:ln>
                          <a:solidFill>
                            <a:srgbClr val="004992"/>
                          </a:solidFill>
                          <a:effectLst/>
                          <a:latin typeface="+mj-lt"/>
                          <a:cs typeface="Times New Roman" pitchFamily="18" charset="0"/>
                        </a:rPr>
                        <a:t> el azar</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Tiene un examen y no tiene tiempo.</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35235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4"/>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Atribución: Acusar y Atribuirse el Mérito</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Como pueden ver en esta demostración, un evento puede tener distintas causas subyacentes. </a:t>
            </a:r>
          </a:p>
          <a:p>
            <a:pPr lvl="0" defTabSz="914400" fontAlgn="base"/>
            <a:r>
              <a:rPr lang="es-ES" altLang="de-DE" sz="2400" dirty="0">
                <a:solidFill>
                  <a:srgbClr val="333333"/>
                </a:solidFill>
                <a:latin typeface="Calibri Light"/>
                <a:ea typeface="MS PGothic" panose="020B0600070205080204" pitchFamily="34" charset="-128"/>
              </a:rPr>
              <a:t>En la mayoría de los casos, la combinación de varios factores puede contribuir a un evento en particular.   </a:t>
            </a:r>
          </a:p>
          <a:p>
            <a:pPr lvl="0" defTabSz="914400" fontAlgn="base"/>
            <a:r>
              <a:rPr lang="es-ES" altLang="de-DE" sz="2400" dirty="0">
                <a:solidFill>
                  <a:srgbClr val="333333"/>
                </a:solidFill>
                <a:latin typeface="Calibri Light"/>
                <a:ea typeface="MS PGothic" panose="020B0600070205080204" pitchFamily="34" charset="-128"/>
              </a:rPr>
              <a:t>No obstante, muchas personas prefieren ver sólo un aspecto importante. Por ejemplo, acusar a otros en lugar de a sí mismos </a:t>
            </a:r>
            <a:r>
              <a:rPr lang="es-ES" altLang="de-DE" sz="2400" dirty="0" err="1">
                <a:solidFill>
                  <a:srgbClr val="333333"/>
                </a:solidFill>
                <a:latin typeface="Calibri Light"/>
                <a:ea typeface="MS PGothic" panose="020B0600070205080204" pitchFamily="34" charset="-128"/>
              </a:rPr>
              <a:t>ó</a:t>
            </a:r>
            <a:r>
              <a:rPr lang="es-ES" altLang="de-DE" sz="2400" dirty="0">
                <a:solidFill>
                  <a:srgbClr val="333333"/>
                </a:solidFill>
                <a:latin typeface="Calibri Light"/>
                <a:ea typeface="MS PGothic" panose="020B0600070205080204" pitchFamily="34" charset="-128"/>
              </a:rPr>
              <a:t> viceversa.</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8</a:t>
            </a:fld>
            <a:endParaRPr lang="de-DE" dirty="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t>Le dan de alta del hospital prácticamente recuperado.</a:t>
            </a:r>
            <a:endParaRPr lang="en-US" altLang="de-DE" sz="3600" dirty="0">
              <a:latin typeface="Calibri Light"/>
            </a:endParaRPr>
          </a:p>
        </p:txBody>
      </p:sp>
      <p:sp>
        <p:nvSpPr>
          <p:cNvPr id="20483" name="Rectangle 3"/>
          <p:cNvSpPr>
            <a:spLocks noGrp="1" noChangeArrowheads="1"/>
          </p:cNvSpPr>
          <p:nvPr>
            <p:ph idx="1"/>
          </p:nvPr>
        </p:nvSpPr>
        <p:spPr/>
        <p:txBody>
          <a:bodyPr/>
          <a:lstStyle/>
          <a:p>
            <a:r>
              <a:rPr lang="es-ES" altLang="de-DE" sz="2400" dirty="0">
                <a:solidFill>
                  <a:srgbClr val="004992"/>
                </a:solidFill>
                <a:latin typeface="Calibri Light"/>
              </a:rPr>
              <a:t>Explicaciones...</a:t>
            </a:r>
          </a:p>
          <a:p>
            <a:r>
              <a:rPr lang="es-ES" altLang="de-DE" sz="2400" dirty="0">
                <a:solidFill>
                  <a:srgbClr val="004992"/>
                </a:solidFill>
                <a:latin typeface="Calibri Light"/>
              </a:rPr>
              <a:t>...yo</a:t>
            </a:r>
          </a:p>
          <a:p>
            <a:r>
              <a:rPr lang="es-ES" altLang="de-DE" sz="2400" dirty="0">
                <a:solidFill>
                  <a:srgbClr val="004992"/>
                </a:solidFill>
                <a:latin typeface="Calibri Light"/>
              </a:rPr>
              <a:t>...otros</a:t>
            </a:r>
          </a:p>
          <a:p>
            <a:r>
              <a:rPr lang="es-ES" altLang="de-DE" sz="2400" dirty="0">
                <a:solidFill>
                  <a:srgbClr val="004992"/>
                </a:solidFill>
                <a:latin typeface="Calibri Light"/>
              </a:rPr>
              <a:t>...la situación o el azar</a:t>
            </a:r>
            <a:br>
              <a:rPr lang="es-ES" altLang="de-DE" sz="2400" dirty="0">
                <a:latin typeface="Calibri Light"/>
              </a:rPr>
            </a:br>
            <a:r>
              <a:rPr lang="es-ES" altLang="de-DE" sz="2400" dirty="0">
                <a:latin typeface="Calibri Light"/>
              </a:rPr>
              <a:t> </a:t>
            </a:r>
            <a:br>
              <a:rPr lang="es-ES" altLang="de-DE" sz="2400" dirty="0">
                <a:latin typeface="Calibri Light"/>
              </a:rPr>
            </a:br>
            <a:endParaRPr lang="de-DE" altLang="de-DE" sz="2400" dirty="0">
              <a:latin typeface="Calibri Light"/>
            </a:endParaRPr>
          </a:p>
          <a:p>
            <a:pPr marL="0" lvl="4" indent="0" eaLnBrk="1" hangingPunct="1">
              <a:spcBef>
                <a:spcPts val="1999"/>
              </a:spcBef>
              <a:buNone/>
            </a:pPr>
            <a:r>
              <a:rPr lang="de-DE" altLang="de-DE" sz="2400" dirty="0">
                <a:solidFill>
                  <a:srgbClr val="3333FF"/>
                </a:solidFill>
                <a:latin typeface="Calibri Light"/>
                <a:ea typeface="Times New Roman" panose="02020603050405020304" pitchFamily="18" charset="0"/>
              </a:rPr>
              <a:t>	</a:t>
            </a:r>
            <a:endParaRPr lang="en-US" altLang="de-DE" sz="2400" dirty="0">
              <a:solidFill>
                <a:srgbClr val="3333FF"/>
              </a:solidFill>
              <a:latin typeface="Calibri Light"/>
              <a:ea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9</a:t>
            </a:fld>
            <a:endParaRPr lang="de-DE" dirty="0">
              <a:latin typeface="Calibri Light"/>
            </a:endParaRPr>
          </a:p>
        </p:txBody>
      </p:sp>
      <p:sp>
        <p:nvSpPr>
          <p:cNvPr id="20484" name="Rectangle 4"/>
          <p:cNvSpPr>
            <a:spLocks noChangeArrowheads="1"/>
          </p:cNvSpPr>
          <p:nvPr/>
        </p:nvSpPr>
        <p:spPr bwMode="auto">
          <a:xfrm>
            <a:off x="813012" y="6301224"/>
            <a:ext cx="10365899" cy="30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90000"/>
              </a:lnSpc>
              <a:buClrTx/>
              <a:buFontTx/>
              <a:buNone/>
            </a:pPr>
            <a:endParaRPr lang="en-US" altLang="de-DE" sz="2400">
              <a:latin typeface="Calibri Light"/>
            </a:endParaRPr>
          </a:p>
          <a:p>
            <a:pPr eaLnBrk="1" hangingPunct="1">
              <a:lnSpc>
                <a:spcPct val="90000"/>
              </a:lnSpc>
              <a:buClrTx/>
              <a:buFontTx/>
              <a:buNone/>
            </a:pPr>
            <a:r>
              <a:rPr lang="de-DE" altLang="de-DE" sz="2800">
                <a:latin typeface="Calibri Light"/>
              </a:rPr>
              <a:t>	</a:t>
            </a:r>
          </a:p>
          <a:p>
            <a:pPr eaLnBrk="1" hangingPunct="1">
              <a:lnSpc>
                <a:spcPct val="90000"/>
              </a:lnSpc>
              <a:buClrTx/>
              <a:buFontTx/>
              <a:buNone/>
            </a:pPr>
            <a:r>
              <a:rPr lang="de-DE" altLang="de-DE" sz="2800">
                <a:latin typeface="Calibri Light"/>
              </a:rPr>
              <a:t>		</a:t>
            </a:r>
            <a:endParaRPr lang="en-US" altLang="de-DE" sz="2800">
              <a:solidFill>
                <a:srgbClr val="3333FF"/>
              </a:solidFill>
              <a:latin typeface="Calibri Light"/>
            </a:endParaRPr>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1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ja-JP" sz="3600">
                <a:latin typeface="Calibri Light"/>
              </a:rPr>
              <a:t>Le dan de alta del hospital prácticamente recuperado.</a:t>
            </a:r>
            <a:endParaRPr lang="en-US" altLang="de-DE" sz="3600" dirty="0">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10</a:t>
            </a:fld>
            <a:endParaRPr lang="de-DE" dirty="0">
              <a:latin typeface="Calibri Light"/>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5"/>
          <p:cNvSpPr txBox="1">
            <a:spLocks noChangeArrowheads="1"/>
          </p:cNvSpPr>
          <p:nvPr/>
        </p:nvSpPr>
        <p:spPr>
          <a:xfrm>
            <a:off x="408955" y="2204864"/>
            <a:ext cx="11340000" cy="4248000"/>
          </a:xfrm>
          <a:prstGeom prst="rect">
            <a:avLst/>
          </a:prstGeom>
          <a:noFill/>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es-ES" altLang="de-DE" sz="1600" b="1" dirty="0">
                <a:solidFill>
                  <a:srgbClr val="004992"/>
                </a:solidFill>
                <a:latin typeface="Calibri Light"/>
              </a:rPr>
              <a:t>Explicaciones...</a:t>
            </a:r>
          </a:p>
          <a:p>
            <a:pPr fontAlgn="auto"/>
            <a:r>
              <a:rPr lang="es-ES" altLang="de-DE" sz="1600" b="1" dirty="0">
                <a:solidFill>
                  <a:srgbClr val="004992"/>
                </a:solidFill>
                <a:latin typeface="Calibri Light"/>
              </a:rPr>
              <a:t>... yo:</a:t>
            </a:r>
          </a:p>
          <a:p>
            <a:pPr fontAlgn="auto">
              <a:lnSpc>
                <a:spcPct val="100000"/>
              </a:lnSpc>
              <a:spcBef>
                <a:spcPts val="0"/>
              </a:spcBef>
            </a:pPr>
            <a:r>
              <a:rPr lang="es-ES" altLang="de-DE" sz="1600" i="1" dirty="0">
                <a:solidFill>
                  <a:srgbClr val="004992"/>
                </a:solidFill>
                <a:latin typeface="Calibri Light"/>
              </a:rPr>
              <a:t>(influenciable)</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La recuperación fue un éxito porque yo estaba muy motivado.</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Exigí ciertas opciones de tratamiento, las cuales desempeñaron el papel principal en la curación.</a:t>
            </a:r>
          </a:p>
          <a:p>
            <a:pPr fontAlgn="auto">
              <a:lnSpc>
                <a:spcPct val="100000"/>
              </a:lnSpc>
              <a:spcBef>
                <a:spcPts val="1200"/>
              </a:spcBef>
            </a:pPr>
            <a:r>
              <a:rPr lang="es-ES" altLang="de-DE" sz="1600" i="1" dirty="0">
                <a:solidFill>
                  <a:srgbClr val="004992"/>
                </a:solidFill>
                <a:latin typeface="Calibri Light"/>
              </a:rPr>
              <a:t>(menos influenciable)</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Creo que me podría haber recuperado igualmente sin terapia y sin fármacos.</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La recuperación se debe a mis genes excelentes.</a:t>
            </a:r>
          </a:p>
          <a:p>
            <a:pPr fontAlgn="auto">
              <a:lnSpc>
                <a:spcPct val="100000"/>
              </a:lnSpc>
              <a:spcBef>
                <a:spcPts val="1200"/>
              </a:spcBef>
            </a:pPr>
            <a:r>
              <a:rPr lang="es-ES" altLang="de-DE" sz="1600" b="1" dirty="0">
                <a:solidFill>
                  <a:srgbClr val="004992"/>
                </a:solidFill>
                <a:latin typeface="Calibri Light"/>
              </a:rPr>
              <a:t>... otros:</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El personal médico en este hospital es muy competente.</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No habría sido posible sin la ayuda de mi familia.</a:t>
            </a:r>
          </a:p>
          <a:p>
            <a:pPr fontAlgn="auto">
              <a:lnSpc>
                <a:spcPct val="100000"/>
              </a:lnSpc>
              <a:spcBef>
                <a:spcPts val="1200"/>
              </a:spcBef>
            </a:pPr>
            <a:r>
              <a:rPr lang="es-ES" altLang="de-DE" sz="1600" b="1" dirty="0">
                <a:solidFill>
                  <a:srgbClr val="004992"/>
                </a:solidFill>
                <a:latin typeface="Calibri Light"/>
              </a:rPr>
              <a:t>... La situación o el azar:</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He tenido suerte de que el personal del hospital no estuviese tan ocupado como suele estar.</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La recuperación se debe al tratamiento farmacológico.</a:t>
            </a:r>
            <a:endParaRPr lang="es-ES" altLang="de-DE" sz="1600" dirty="0">
              <a:solidFill>
                <a:srgbClr val="333333"/>
              </a:solidFill>
              <a:latin typeface="Calibri Light"/>
              <a:ea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1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ja-JP" sz="3600">
                <a:latin typeface="Calibri Light"/>
              </a:rPr>
              <a:t>Le dan de alta del hospital prácticamente recuperado.</a:t>
            </a:r>
            <a:endParaRPr lang="en-US" altLang="de-DE" sz="3600" dirty="0">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11</a:t>
            </a:fld>
            <a:endParaRPr lang="de-DE" dirty="0">
              <a:latin typeface="Calibri Light"/>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5"/>
          <p:cNvSpPr txBox="1">
            <a:spLocks noChangeArrowheads="1"/>
          </p:cNvSpPr>
          <p:nvPr/>
        </p:nvSpPr>
        <p:spPr>
          <a:xfrm>
            <a:off x="408955" y="2204864"/>
            <a:ext cx="11340000" cy="4248000"/>
          </a:xfrm>
          <a:prstGeom prst="rect">
            <a:avLst/>
          </a:prstGeom>
          <a:noFill/>
        </p:spPr>
        <p:txBody>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es-ES" altLang="de-DE" sz="1600" b="1" dirty="0">
                <a:solidFill>
                  <a:srgbClr val="004992"/>
                </a:solidFill>
                <a:latin typeface="Calibri Light"/>
              </a:rPr>
              <a:t>Explicaciones...</a:t>
            </a:r>
          </a:p>
          <a:p>
            <a:pPr fontAlgn="auto"/>
            <a:r>
              <a:rPr lang="es-ES" altLang="de-DE" sz="1600" b="1" dirty="0">
                <a:solidFill>
                  <a:srgbClr val="004992"/>
                </a:solidFill>
                <a:latin typeface="Calibri Light"/>
              </a:rPr>
              <a:t>... yo:</a:t>
            </a:r>
          </a:p>
          <a:p>
            <a:pPr fontAlgn="auto">
              <a:lnSpc>
                <a:spcPct val="100000"/>
              </a:lnSpc>
              <a:spcBef>
                <a:spcPts val="0"/>
              </a:spcBef>
            </a:pPr>
            <a:r>
              <a:rPr lang="es-ES" altLang="de-DE" sz="1600" i="1" dirty="0">
                <a:solidFill>
                  <a:srgbClr val="004992"/>
                </a:solidFill>
                <a:latin typeface="Calibri Light"/>
              </a:rPr>
              <a:t>(influenciable)</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La recuperación fue un éxito porque yo estaba muy motivado.</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Exigí ciertas opciones de tratamiento, las cuales desempeñaron el papel principal en la curación.</a:t>
            </a:r>
          </a:p>
          <a:p>
            <a:pPr fontAlgn="auto">
              <a:lnSpc>
                <a:spcPct val="100000"/>
              </a:lnSpc>
              <a:spcBef>
                <a:spcPts val="1200"/>
              </a:spcBef>
            </a:pPr>
            <a:r>
              <a:rPr lang="es-ES" altLang="de-DE" sz="1600" i="1" dirty="0">
                <a:solidFill>
                  <a:srgbClr val="004992"/>
                </a:solidFill>
                <a:latin typeface="Calibri Light"/>
              </a:rPr>
              <a:t>(menos influenciable)</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Creo que me podría haber recuperado igualmente sin terapia y sin fármacos.</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La recuperación se debe a mis genes excelentes.</a:t>
            </a:r>
          </a:p>
          <a:p>
            <a:pPr fontAlgn="auto">
              <a:lnSpc>
                <a:spcPct val="100000"/>
              </a:lnSpc>
              <a:spcBef>
                <a:spcPts val="1200"/>
              </a:spcBef>
            </a:pPr>
            <a:r>
              <a:rPr lang="es-ES" altLang="de-DE" sz="1600" b="1" dirty="0">
                <a:solidFill>
                  <a:srgbClr val="004992"/>
                </a:solidFill>
                <a:latin typeface="Calibri Light"/>
              </a:rPr>
              <a:t>... otros:</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El personal médico en este hospital es muy competente.</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No habría sido posible sin la ayuda de mi familia.</a:t>
            </a:r>
          </a:p>
          <a:p>
            <a:pPr fontAlgn="auto">
              <a:lnSpc>
                <a:spcPct val="100000"/>
              </a:lnSpc>
              <a:spcBef>
                <a:spcPts val="1200"/>
              </a:spcBef>
            </a:pPr>
            <a:r>
              <a:rPr lang="es-ES" altLang="de-DE" sz="1600" b="1" dirty="0">
                <a:solidFill>
                  <a:srgbClr val="004992"/>
                </a:solidFill>
                <a:latin typeface="Calibri Light"/>
              </a:rPr>
              <a:t>... La situación o el azar:</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He tenido suerte de que el personal del hospital no estuviese tan ocupado como suele estar.</a:t>
            </a:r>
          </a:p>
          <a:p>
            <a:pPr marL="285750" indent="-285750" fontAlgn="auto">
              <a:lnSpc>
                <a:spcPct val="100000"/>
              </a:lnSpc>
              <a:spcBef>
                <a:spcPts val="0"/>
              </a:spcBef>
              <a:buClr>
                <a:srgbClr val="333333"/>
              </a:buClr>
              <a:buFont typeface="WingDings"/>
              <a:buChar char=""/>
            </a:pPr>
            <a:r>
              <a:rPr lang="es-ES" altLang="de-DE" sz="1600" dirty="0">
                <a:solidFill>
                  <a:srgbClr val="333333"/>
                </a:solidFill>
                <a:latin typeface="Calibri Light"/>
              </a:rPr>
              <a:t>La recuperación se debe al tratamiento farmacológico.</a:t>
            </a:r>
            <a:endParaRPr lang="es-ES" altLang="de-DE" sz="1600" dirty="0">
              <a:solidFill>
                <a:srgbClr val="333333"/>
              </a:solidFill>
              <a:latin typeface="Calibri Light"/>
              <a:ea typeface="Times New Roman" panose="02020603050405020304" pitchFamily="18" charset="0"/>
            </a:endParaRPr>
          </a:p>
        </p:txBody>
      </p:sp>
      <p:sp>
        <p:nvSpPr>
          <p:cNvPr id="10" name="Text Box 6"/>
          <p:cNvSpPr txBox="1">
            <a:spLocks noChangeArrowheads="1"/>
          </p:cNvSpPr>
          <p:nvPr/>
        </p:nvSpPr>
        <p:spPr bwMode="auto">
          <a:xfrm rot="-1500000">
            <a:off x="1525587" y="3540402"/>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s-ES" altLang="de-DE" sz="2800" b="1">
                <a:solidFill>
                  <a:srgbClr val="FF0000"/>
                </a:solidFill>
                <a:latin typeface="Calibri Light"/>
              </a:rPr>
              <a:t>Le dan de alta del hospital prácticamente recuperado.</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457476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t>Le dan de alta del hospital prácticamente recuperado.</a:t>
            </a:r>
            <a:endParaRPr lang="en-US" altLang="de-DE" sz="3600" dirty="0">
              <a:latin typeface="Calibri Light"/>
            </a:endParaRPr>
          </a:p>
        </p:txBody>
      </p:sp>
      <p:sp>
        <p:nvSpPr>
          <p:cNvPr id="26626" name="Rectangle 2"/>
          <p:cNvSpPr>
            <a:spLocks noGrp="1" noChangeArrowheads="1"/>
          </p:cNvSpPr>
          <p:nvPr>
            <p:ph idx="1"/>
          </p:nvPr>
        </p:nvSpPr>
        <p:spPr/>
        <p:txBody>
          <a:bodyPr/>
          <a:lstStyle/>
          <a:p>
            <a:r>
              <a:rPr lang="es-ES" altLang="de-DE" sz="2400" dirty="0">
                <a:solidFill>
                  <a:srgbClr val="333333"/>
                </a:solidFill>
                <a:latin typeface="Calibri Light"/>
              </a:rPr>
              <a:t>Ahora, por favor, piense en otras explicaciones más equilibradas que incluyan una combinación de causas (otros, la situación y a sí mismo).</a:t>
            </a:r>
            <a:endParaRPr lang="de-DE" altLang="de-DE" sz="2400" dirty="0">
              <a:solidFill>
                <a:srgbClr val="333333"/>
              </a:solidFill>
              <a:latin typeface="Calibri Light"/>
            </a:endParaRP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p>
          <a:p>
            <a:pPr eaLnBrk="1" hangingPunct="1"/>
            <a:r>
              <a:rPr lang="de-DE" altLang="de-DE" sz="2400" dirty="0">
                <a:solidFill>
                  <a:srgbClr val="333333"/>
                </a:solidFill>
                <a:latin typeface="Calibri Light"/>
              </a:rPr>
              <a:t>???</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12</a:t>
            </a:fld>
            <a:endParaRPr lang="de-DE" dirty="0">
              <a:latin typeface="Calibri Light"/>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t>Le dan de alta del hospital prácticamente recuperado.</a:t>
            </a:r>
            <a:endParaRPr lang="en-US" altLang="de-DE" sz="3600" dirty="0">
              <a:latin typeface="Calibri Light"/>
            </a:endParaRPr>
          </a:p>
        </p:txBody>
      </p:sp>
      <p:sp>
        <p:nvSpPr>
          <p:cNvPr id="26626" name="Rectangle 2"/>
          <p:cNvSpPr>
            <a:spLocks noGrp="1" noChangeArrowheads="1"/>
          </p:cNvSpPr>
          <p:nvPr>
            <p:ph idx="1"/>
          </p:nvPr>
        </p:nvSpPr>
        <p:spPr/>
        <p:txBody>
          <a:bodyPr/>
          <a:lstStyle/>
          <a:p>
            <a:r>
              <a:rPr lang="es-ES" altLang="de-DE" sz="2400" dirty="0">
                <a:solidFill>
                  <a:srgbClr val="333333"/>
                </a:solidFill>
                <a:latin typeface="Calibri Light"/>
              </a:rPr>
              <a:t>Ahora, por favor, piense en otras explicaciones más equilibradas que incluyan una combinación de causas (otros, la situación y a sí mismo).</a:t>
            </a:r>
            <a:endParaRPr lang="de-DE" altLang="de-DE" sz="2400" dirty="0">
              <a:solidFill>
                <a:srgbClr val="333333"/>
              </a:solidFill>
              <a:latin typeface="Calibri Light"/>
            </a:endParaRPr>
          </a:p>
          <a:p>
            <a:pPr marL="342900" indent="-342900">
              <a:buClr>
                <a:srgbClr val="333333"/>
              </a:buClr>
              <a:buFont typeface="WingDings"/>
              <a:buChar char=""/>
            </a:pPr>
            <a:r>
              <a:rPr lang="es-ES" altLang="de-DE" sz="2400" dirty="0">
                <a:solidFill>
                  <a:srgbClr val="333333"/>
                </a:solidFill>
                <a:latin typeface="Calibri Light"/>
              </a:rPr>
              <a:t>“El apoyo de mi familia, los médicos, y el tratamiento farmacológico han contribuido al proceso de curación. Además, pero no de forma menos importante, parte del éxito también depende de mí, ya que estaba muy motivado y participé activamente en el proceso de tratamiento.”</a:t>
            </a:r>
          </a:p>
          <a:p>
            <a:pPr marL="342900" indent="-342900">
              <a:buClr>
                <a:srgbClr val="333333"/>
              </a:buClr>
              <a:buFont typeface="WingDings"/>
              <a:buChar char=""/>
            </a:pPr>
            <a:r>
              <a:rPr lang="es-ES" altLang="de-DE" sz="2400" dirty="0">
                <a:solidFill>
                  <a:srgbClr val="333333"/>
                </a:solidFill>
                <a:latin typeface="Calibri Light"/>
              </a:rPr>
              <a:t>“Estaba motivado para el cambio, por eso pedí participar en </a:t>
            </a:r>
            <a:br>
              <a:rPr lang="es-ES" altLang="de-DE" sz="2400" dirty="0">
                <a:solidFill>
                  <a:srgbClr val="333333"/>
                </a:solidFill>
                <a:latin typeface="Calibri Light"/>
              </a:rPr>
            </a:br>
            <a:r>
              <a:rPr lang="es-ES" altLang="de-DE" sz="2400" dirty="0">
                <a:solidFill>
                  <a:srgbClr val="333333"/>
                </a:solidFill>
                <a:latin typeface="Calibri Light"/>
              </a:rPr>
              <a:t>un grupo específico de terapia, bien dirigido por los terapeutas.”</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13</a:t>
            </a:fld>
            <a:endParaRPr lang="de-DE" dirty="0">
              <a:latin typeface="Calibri Light"/>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210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negativos!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14</a:t>
            </a:fld>
            <a:endParaRPr lang="de-DE" dirty="0">
              <a:latin typeface="Calibri Light"/>
            </a:endParaRPr>
          </a:p>
        </p:txBody>
      </p:sp>
      <p:pic>
        <p:nvPicPr>
          <p:cNvPr id="11"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object 2"/>
          <p:cNvGraphicFramePr>
            <a:graphicFrameLocks noGrp="1"/>
          </p:cNvGraphicFramePr>
          <p:nvPr>
            <p:extLst>
              <p:ext uri="{D42A27DB-BD31-4B8C-83A1-F6EECF244321}">
                <p14:modId xmlns:p14="http://schemas.microsoft.com/office/powerpoint/2010/main" val="2896102169"/>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es-ES" sz="1800" b="1" spc="-5" dirty="0">
                          <a:solidFill>
                            <a:srgbClr val="333333"/>
                          </a:solidFill>
                          <a:latin typeface="Calibri Light"/>
                          <a:cs typeface="Verdana"/>
                        </a:rPr>
                        <a:t>Auto Atribución (Yo)</a:t>
                      </a:r>
                    </a:p>
                    <a:p>
                      <a:pPr marL="90805">
                        <a:lnSpc>
                          <a:spcPct val="100000"/>
                        </a:lnSpc>
                        <a:spcBef>
                          <a:spcPts val="355"/>
                        </a:spcBef>
                      </a:pPr>
                      <a:r>
                        <a:rPr lang="es-ES" sz="1600" b="0" spc="-5" dirty="0">
                          <a:solidFill>
                            <a:srgbClr val="333333"/>
                          </a:solidFill>
                          <a:latin typeface="Calibri Light"/>
                          <a:cs typeface="Verdana"/>
                        </a:rPr>
                        <a:t>(ej. “Tenía que haber estudiado más!”) </a:t>
                      </a:r>
                      <a:endParaRPr sz="16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s-ES" sz="1800" b="1" spc="-5" dirty="0">
                          <a:solidFill>
                            <a:srgbClr val="333333"/>
                          </a:solidFill>
                          <a:latin typeface="Calibri Light"/>
                          <a:cs typeface="Verdana"/>
                        </a:rPr>
                        <a:t>Desventaja: </a:t>
                      </a:r>
                      <a:r>
                        <a:rPr lang="es-ES" sz="1800" b="0" spc="-5" dirty="0">
                          <a:solidFill>
                            <a:srgbClr val="004992"/>
                          </a:solidFill>
                          <a:latin typeface="Calibri Light"/>
                          <a:cs typeface="Verdana"/>
                        </a:rPr>
                        <a:t>???</a:t>
                      </a:r>
                    </a:p>
                    <a:p>
                      <a:pPr marL="92075">
                        <a:lnSpc>
                          <a:spcPct val="100000"/>
                        </a:lnSpc>
                        <a:spcBef>
                          <a:spcPts val="1200"/>
                        </a:spcBef>
                      </a:pPr>
                      <a:r>
                        <a:rPr lang="es-ES" sz="1800" b="1" spc="-5" dirty="0">
                          <a:solidFill>
                            <a:srgbClr val="333333"/>
                          </a:solidFill>
                          <a:latin typeface="Calibri Light"/>
                          <a:cs typeface="Verdana"/>
                        </a:rPr>
                        <a:t>Ventaja: </a:t>
                      </a:r>
                      <a:r>
                        <a:rPr lang="es-ES" sz="1800" b="0" spc="-5" dirty="0">
                          <a:solidFill>
                            <a:srgbClr val="004992"/>
                          </a:solidFill>
                          <a:latin typeface="Calibri Light"/>
                          <a:cs typeface="Verdana"/>
                        </a:rPr>
                        <a:t>???</a:t>
                      </a:r>
                      <a:endParaRPr sz="1800" b="0" dirty="0">
                        <a:solidFill>
                          <a:srgbClr val="004992"/>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s-ES" sz="1800" b="1" spc="-5" dirty="0">
                          <a:solidFill>
                            <a:srgbClr val="333333"/>
                          </a:solidFill>
                          <a:latin typeface="Calibri Light"/>
                          <a:cs typeface="Verdana"/>
                        </a:rPr>
                        <a:t>Atribución a Otros/Condiciones</a:t>
                      </a:r>
                    </a:p>
                    <a:p>
                      <a:pPr marL="90805" marR="203835">
                        <a:lnSpc>
                          <a:spcPct val="108800"/>
                        </a:lnSpc>
                        <a:spcBef>
                          <a:spcPts val="165"/>
                        </a:spcBef>
                      </a:pPr>
                      <a:r>
                        <a:rPr lang="es-ES" sz="1600" b="0" spc="-5" dirty="0">
                          <a:solidFill>
                            <a:srgbClr val="333333"/>
                          </a:solidFill>
                          <a:latin typeface="Calibri Light"/>
                          <a:cs typeface="Verdana"/>
                        </a:rPr>
                        <a:t>(ej. “El profesor es imbécil y me tiene manía.”)</a:t>
                      </a:r>
                      <a:endParaRPr sz="1600" b="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s-ES" sz="1800" b="1" spc="-5" dirty="0">
                          <a:solidFill>
                            <a:srgbClr val="333333"/>
                          </a:solidFill>
                          <a:latin typeface="Calibri Light"/>
                          <a:cs typeface="Verdana"/>
                        </a:rPr>
                        <a:t>Desventaja: </a:t>
                      </a:r>
                      <a:r>
                        <a:rPr lang="es-ES" sz="1800" b="0" spc="-5" dirty="0">
                          <a:solidFill>
                            <a:srgbClr val="004992"/>
                          </a:solidFill>
                          <a:latin typeface="Calibri Light"/>
                          <a:cs typeface="Verdana"/>
                        </a:rPr>
                        <a:t>???</a:t>
                      </a:r>
                    </a:p>
                    <a:p>
                      <a:pPr marL="92075" marR="147320">
                        <a:lnSpc>
                          <a:spcPct val="100000"/>
                        </a:lnSpc>
                        <a:spcBef>
                          <a:spcPts val="1200"/>
                        </a:spcBef>
                      </a:pPr>
                      <a:r>
                        <a:rPr lang="es-ES" sz="1800" b="1" spc="-5" dirty="0">
                          <a:solidFill>
                            <a:srgbClr val="333333"/>
                          </a:solidFill>
                          <a:latin typeface="Calibri Light"/>
                          <a:cs typeface="Verdana"/>
                        </a:rPr>
                        <a:t>Ventaja: </a:t>
                      </a:r>
                      <a:r>
                        <a:rPr lang="es-ES" sz="1800" b="0" spc="-5" dirty="0">
                          <a:solidFill>
                            <a:srgbClr val="004992"/>
                          </a:solidFill>
                          <a:latin typeface="Calibri Light"/>
                          <a:cs typeface="Verdana"/>
                        </a:rPr>
                        <a:t>???</a:t>
                      </a:r>
                      <a:endParaRPr sz="1800" b="0" dirty="0">
                        <a:solidFill>
                          <a:srgbClr val="004992"/>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4"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600">
                <a:latin typeface="Calibri Light"/>
              </a:rPr>
              <a:t>¡Muy mal! Has suspendido el examen de inglés.</a:t>
            </a:r>
            <a:endParaRPr lang="en-CA" altLang="de-DE" sz="1600" dirty="0">
              <a:latin typeface="Calibri Light"/>
            </a:endParaRPr>
          </a:p>
        </p:txBody>
      </p:sp>
      <p:pic>
        <p:nvPicPr>
          <p:cNvPr id="9" name="Picture 15">
            <a:extLst>
              <a:ext uri="{FF2B5EF4-FFF2-40B4-BE49-F238E27FC236}">
                <a16:creationId xmlns:a16="http://schemas.microsoft.com/office/drawing/2014/main" id="{8537D21A-A78A-4D89-8183-BE5130CE45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5" y="2363330"/>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506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negativos!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15</a:t>
            </a:fld>
            <a:endParaRPr lang="de-DE" dirty="0">
              <a:latin typeface="Calibri Light"/>
            </a:endParaRPr>
          </a:p>
        </p:txBody>
      </p:sp>
      <p:pic>
        <p:nvPicPr>
          <p:cNvPr id="11"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object 2"/>
          <p:cNvGraphicFramePr>
            <a:graphicFrameLocks noGrp="1"/>
          </p:cNvGraphicFramePr>
          <p:nvPr>
            <p:extLst>
              <p:ext uri="{D42A27DB-BD31-4B8C-83A1-F6EECF244321}">
                <p14:modId xmlns:p14="http://schemas.microsoft.com/office/powerpoint/2010/main" val="2473429338"/>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es-ES" sz="1800" b="1" spc="-5" dirty="0">
                          <a:solidFill>
                            <a:srgbClr val="333333"/>
                          </a:solidFill>
                          <a:latin typeface="Calibri Light"/>
                          <a:cs typeface="Verdana"/>
                        </a:rPr>
                        <a:t>Auto Atribución (Yo)</a:t>
                      </a:r>
                    </a:p>
                    <a:p>
                      <a:pPr marL="90805">
                        <a:lnSpc>
                          <a:spcPct val="100000"/>
                        </a:lnSpc>
                        <a:spcBef>
                          <a:spcPts val="355"/>
                        </a:spcBef>
                      </a:pPr>
                      <a:r>
                        <a:rPr lang="es-ES" sz="1600" b="0" spc="-5" dirty="0">
                          <a:solidFill>
                            <a:srgbClr val="333333"/>
                          </a:solidFill>
                          <a:latin typeface="Calibri Light"/>
                          <a:cs typeface="Verdana"/>
                        </a:rPr>
                        <a:t>(ej. “Tenía que haber estudiado más!”) </a:t>
                      </a:r>
                      <a:endParaRPr sz="16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s-ES" sz="1800" b="1" spc="-5" dirty="0">
                          <a:solidFill>
                            <a:srgbClr val="333333"/>
                          </a:solidFill>
                          <a:latin typeface="Calibri Light"/>
                          <a:cs typeface="Verdana"/>
                        </a:rPr>
                        <a:t>Desventaja: </a:t>
                      </a:r>
                      <a:r>
                        <a:rPr lang="es-ES" sz="1800" b="0" spc="-5" dirty="0">
                          <a:solidFill>
                            <a:srgbClr val="333333"/>
                          </a:solidFill>
                          <a:latin typeface="Calibri Light"/>
                          <a:cs typeface="Verdana"/>
                        </a:rPr>
                        <a:t>reduce auto-confianza</a:t>
                      </a:r>
                    </a:p>
                    <a:p>
                      <a:pPr marL="92075">
                        <a:lnSpc>
                          <a:spcPct val="100000"/>
                        </a:lnSpc>
                        <a:spcBef>
                          <a:spcPts val="1200"/>
                        </a:spcBef>
                      </a:pPr>
                      <a:r>
                        <a:rPr lang="es-ES" sz="1800" b="1" spc="-5" dirty="0">
                          <a:solidFill>
                            <a:srgbClr val="333333"/>
                          </a:solidFill>
                          <a:latin typeface="Calibri Light"/>
                          <a:cs typeface="Verdana"/>
                        </a:rPr>
                        <a:t>Ventaja: </a:t>
                      </a:r>
                      <a:r>
                        <a:rPr lang="es-ES" sz="1800" b="0" spc="-5" dirty="0">
                          <a:solidFill>
                            <a:srgbClr val="333333"/>
                          </a:solidFill>
                          <a:latin typeface="Calibri Light"/>
                          <a:cs typeface="Verdana"/>
                        </a:rPr>
                        <a:t>asumir responsabilidad es valorado como algo noble y valiente</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s-ES" sz="1800" b="1" spc="-5" dirty="0">
                          <a:solidFill>
                            <a:srgbClr val="333333"/>
                          </a:solidFill>
                          <a:latin typeface="Calibri Light"/>
                          <a:cs typeface="Verdana"/>
                        </a:rPr>
                        <a:t>Atribución a Otros/Condiciones</a:t>
                      </a:r>
                    </a:p>
                    <a:p>
                      <a:pPr marL="90805" marR="203835">
                        <a:lnSpc>
                          <a:spcPct val="108800"/>
                        </a:lnSpc>
                        <a:spcBef>
                          <a:spcPts val="165"/>
                        </a:spcBef>
                      </a:pPr>
                      <a:r>
                        <a:rPr lang="es-ES" sz="1600" b="0" spc="-5" dirty="0">
                          <a:solidFill>
                            <a:srgbClr val="333333"/>
                          </a:solidFill>
                          <a:latin typeface="Calibri Light"/>
                          <a:cs typeface="Verdana"/>
                        </a:rPr>
                        <a:t>(ej. “El profesor es imbécil y me tiene manía.”)</a:t>
                      </a:r>
                      <a:endParaRPr sz="1600" b="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s-ES" sz="1800" b="1" spc="-5" dirty="0">
                          <a:solidFill>
                            <a:srgbClr val="333333"/>
                          </a:solidFill>
                          <a:latin typeface="Calibri Light"/>
                          <a:cs typeface="Verdana"/>
                        </a:rPr>
                        <a:t>Desventaja: </a:t>
                      </a:r>
                      <a:r>
                        <a:rPr lang="es-ES" sz="1800" b="0" spc="-5" dirty="0">
                          <a:solidFill>
                            <a:srgbClr val="004992"/>
                          </a:solidFill>
                          <a:latin typeface="Calibri Light"/>
                          <a:cs typeface="Verdana"/>
                        </a:rPr>
                        <a:t>???</a:t>
                      </a:r>
                    </a:p>
                    <a:p>
                      <a:pPr marL="92075" marR="147320">
                        <a:lnSpc>
                          <a:spcPct val="100000"/>
                        </a:lnSpc>
                        <a:spcBef>
                          <a:spcPts val="1200"/>
                        </a:spcBef>
                      </a:pPr>
                      <a:r>
                        <a:rPr lang="es-ES" sz="1800" b="1" spc="-5" dirty="0">
                          <a:solidFill>
                            <a:srgbClr val="333333"/>
                          </a:solidFill>
                          <a:latin typeface="Calibri Light"/>
                          <a:cs typeface="Verdana"/>
                        </a:rPr>
                        <a:t>Ventaja: </a:t>
                      </a:r>
                      <a:r>
                        <a:rPr lang="es-ES" sz="1800" b="0" spc="-5" dirty="0">
                          <a:solidFill>
                            <a:srgbClr val="004992"/>
                          </a:solidFill>
                          <a:latin typeface="Calibri Light"/>
                          <a:cs typeface="Verdana"/>
                        </a:rPr>
                        <a:t>???</a:t>
                      </a:r>
                      <a:endParaRPr lang="es-ES" sz="1800" b="0" dirty="0">
                        <a:solidFill>
                          <a:srgbClr val="004992"/>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4"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600">
                <a:latin typeface="Calibri Light"/>
              </a:rPr>
              <a:t>¡Muy mal! Has suspendido el examen de inglés.</a:t>
            </a:r>
            <a:endParaRPr lang="en-CA" altLang="de-DE" sz="1600" dirty="0">
              <a:latin typeface="Calibri Light"/>
            </a:endParaRPr>
          </a:p>
        </p:txBody>
      </p:sp>
      <p:pic>
        <p:nvPicPr>
          <p:cNvPr id="9" name="Picture 15">
            <a:extLst>
              <a:ext uri="{FF2B5EF4-FFF2-40B4-BE49-F238E27FC236}">
                <a16:creationId xmlns:a16="http://schemas.microsoft.com/office/drawing/2014/main" id="{2C45412D-6D69-48B3-85A3-08BD02F075C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5" y="2363330"/>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negativos!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16</a:t>
            </a:fld>
            <a:endParaRPr lang="de-DE" dirty="0">
              <a:latin typeface="Calibri Light"/>
            </a:endParaRPr>
          </a:p>
        </p:txBody>
      </p:sp>
      <p:pic>
        <p:nvPicPr>
          <p:cNvPr id="11"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object 2"/>
          <p:cNvGraphicFramePr>
            <a:graphicFrameLocks noGrp="1"/>
          </p:cNvGraphicFramePr>
          <p:nvPr>
            <p:extLst>
              <p:ext uri="{D42A27DB-BD31-4B8C-83A1-F6EECF244321}">
                <p14:modId xmlns:p14="http://schemas.microsoft.com/office/powerpoint/2010/main" val="3796677208"/>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es-ES" sz="1800" b="1" spc="-5" dirty="0">
                          <a:solidFill>
                            <a:srgbClr val="333333"/>
                          </a:solidFill>
                          <a:latin typeface="Calibri Light"/>
                          <a:cs typeface="Verdana"/>
                        </a:rPr>
                        <a:t>Auto Atribución (Yo)</a:t>
                      </a:r>
                    </a:p>
                    <a:p>
                      <a:pPr marL="90805">
                        <a:lnSpc>
                          <a:spcPct val="100000"/>
                        </a:lnSpc>
                        <a:spcBef>
                          <a:spcPts val="355"/>
                        </a:spcBef>
                      </a:pPr>
                      <a:r>
                        <a:rPr lang="es-ES" sz="1600" b="0" spc="-5" dirty="0">
                          <a:solidFill>
                            <a:srgbClr val="333333"/>
                          </a:solidFill>
                          <a:latin typeface="Calibri Light"/>
                          <a:cs typeface="Verdana"/>
                        </a:rPr>
                        <a:t>(ej. “Tenía que haber estudiado más!”) </a:t>
                      </a:r>
                      <a:endParaRPr sz="16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s-ES" sz="1800" b="1" spc="-5" dirty="0">
                          <a:solidFill>
                            <a:srgbClr val="333333"/>
                          </a:solidFill>
                          <a:latin typeface="Calibri Light"/>
                          <a:cs typeface="Verdana"/>
                        </a:rPr>
                        <a:t>Desventaja: </a:t>
                      </a:r>
                      <a:r>
                        <a:rPr lang="es-ES" sz="1800" b="0" spc="-5" dirty="0">
                          <a:solidFill>
                            <a:srgbClr val="333333"/>
                          </a:solidFill>
                          <a:latin typeface="Calibri Light"/>
                          <a:cs typeface="Verdana"/>
                        </a:rPr>
                        <a:t>reduce auto-confianza</a:t>
                      </a:r>
                    </a:p>
                    <a:p>
                      <a:pPr marL="92075">
                        <a:lnSpc>
                          <a:spcPct val="100000"/>
                        </a:lnSpc>
                        <a:spcBef>
                          <a:spcPts val="1200"/>
                        </a:spcBef>
                      </a:pPr>
                      <a:r>
                        <a:rPr lang="es-ES" sz="1800" b="1" spc="-5" dirty="0">
                          <a:solidFill>
                            <a:srgbClr val="333333"/>
                          </a:solidFill>
                          <a:latin typeface="Calibri Light"/>
                          <a:cs typeface="Verdana"/>
                        </a:rPr>
                        <a:t>Ventaja: </a:t>
                      </a:r>
                      <a:r>
                        <a:rPr lang="es-ES" sz="1800" b="0" spc="-5" dirty="0">
                          <a:solidFill>
                            <a:srgbClr val="333333"/>
                          </a:solidFill>
                          <a:latin typeface="Calibri Light"/>
                          <a:cs typeface="Verdana"/>
                        </a:rPr>
                        <a:t>asumir responsabilidad es valorado como algo noble y valiente</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s-ES" sz="1800" b="1" spc="-5" dirty="0">
                          <a:solidFill>
                            <a:srgbClr val="333333"/>
                          </a:solidFill>
                          <a:latin typeface="Calibri Light"/>
                          <a:cs typeface="Verdana"/>
                        </a:rPr>
                        <a:t>Atribución a Otros/Condiciones</a:t>
                      </a:r>
                    </a:p>
                    <a:p>
                      <a:pPr marL="90805" marR="203835">
                        <a:lnSpc>
                          <a:spcPct val="108800"/>
                        </a:lnSpc>
                        <a:spcBef>
                          <a:spcPts val="165"/>
                        </a:spcBef>
                      </a:pPr>
                      <a:r>
                        <a:rPr lang="es-ES" sz="1600" b="0" spc="-5" dirty="0">
                          <a:solidFill>
                            <a:srgbClr val="333333"/>
                          </a:solidFill>
                          <a:latin typeface="Calibri Light"/>
                          <a:cs typeface="Verdana"/>
                        </a:rPr>
                        <a:t>(ej. “El profesor es imbécil y me tiene manía.”)</a:t>
                      </a:r>
                      <a:endParaRPr sz="1600" b="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s-ES" sz="1800" b="1" spc="-5" dirty="0">
                          <a:solidFill>
                            <a:srgbClr val="333333"/>
                          </a:solidFill>
                          <a:latin typeface="Calibri Light"/>
                          <a:cs typeface="Verdana"/>
                        </a:rPr>
                        <a:t>Desventaja: </a:t>
                      </a:r>
                      <a:r>
                        <a:rPr lang="es-ES" sz="1800" b="0" spc="-5" dirty="0">
                          <a:solidFill>
                            <a:srgbClr val="333333"/>
                          </a:solidFill>
                          <a:latin typeface="Calibri Light"/>
                          <a:cs typeface="Verdana"/>
                        </a:rPr>
                        <a:t>rechazar responsabilidad es cobardía</a:t>
                      </a:r>
                    </a:p>
                    <a:p>
                      <a:pPr marL="92075" marR="147320">
                        <a:lnSpc>
                          <a:spcPct val="100000"/>
                        </a:lnSpc>
                        <a:spcBef>
                          <a:spcPts val="1200"/>
                        </a:spcBef>
                      </a:pPr>
                      <a:r>
                        <a:rPr lang="es-ES" sz="1800" b="1" spc="-5" dirty="0">
                          <a:solidFill>
                            <a:srgbClr val="333333"/>
                          </a:solidFill>
                          <a:latin typeface="Calibri Light"/>
                          <a:cs typeface="Verdana"/>
                        </a:rPr>
                        <a:t>Ventaja: </a:t>
                      </a:r>
                      <a:r>
                        <a:rPr lang="es-ES" sz="1800" b="0" spc="-5" dirty="0">
                          <a:solidFill>
                            <a:srgbClr val="333333"/>
                          </a:solidFill>
                          <a:latin typeface="Calibri Light"/>
                          <a:cs typeface="Verdana"/>
                        </a:rPr>
                        <a:t>la auto-confianza no se ve amenazada</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4"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600">
                <a:latin typeface="Calibri Light"/>
              </a:rPr>
              <a:t>¡Muy mal! Has suspendido el examen de inglés.</a:t>
            </a:r>
            <a:endParaRPr lang="en-CA" altLang="de-DE" sz="1600" dirty="0">
              <a:latin typeface="Calibri Light"/>
            </a:endParaRPr>
          </a:p>
        </p:txBody>
      </p:sp>
      <p:pic>
        <p:nvPicPr>
          <p:cNvPr id="9" name="Picture 15">
            <a:extLst>
              <a:ext uri="{FF2B5EF4-FFF2-40B4-BE49-F238E27FC236}">
                <a16:creationId xmlns:a16="http://schemas.microsoft.com/office/drawing/2014/main" id="{82A3196E-5261-4BD8-8528-C3D80CAC023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5" y="2363330"/>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41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negativos!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17</a:t>
            </a:fld>
            <a:endParaRPr lang="de-DE" dirty="0">
              <a:latin typeface="Calibri Light"/>
            </a:endParaRPr>
          </a:p>
        </p:txBody>
      </p:sp>
      <p:pic>
        <p:nvPicPr>
          <p:cNvPr id="11"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397960212"/>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Respuestas más equilibradas (combine las influencias de “yo”, “otros/situación”; busque distintas razones):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600">
                <a:latin typeface="Calibri Light"/>
              </a:rPr>
              <a:t>¡Muy mal! Has suspendido el examen de inglés.</a:t>
            </a:r>
            <a:endParaRPr lang="en-CA" altLang="de-DE" sz="1600" dirty="0">
              <a:latin typeface="Calibri Light"/>
            </a:endParaRPr>
          </a:p>
        </p:txBody>
      </p:sp>
      <p:pic>
        <p:nvPicPr>
          <p:cNvPr id="9" name="Picture 15">
            <a:extLst>
              <a:ext uri="{FF2B5EF4-FFF2-40B4-BE49-F238E27FC236}">
                <a16:creationId xmlns:a16="http://schemas.microsoft.com/office/drawing/2014/main" id="{B6E75F14-6BD4-495E-9BE6-6E68571C62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5" y="2363330"/>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negativos!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18</a:t>
            </a:fld>
            <a:endParaRPr lang="de-DE" dirty="0">
              <a:latin typeface="Calibri Light"/>
            </a:endParaRPr>
          </a:p>
        </p:txBody>
      </p:sp>
      <p:pic>
        <p:nvPicPr>
          <p:cNvPr id="11"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5" y="2363330"/>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2653002121"/>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Respuestas más equilibradas (combine las influencias de “yo”, “otros/situación”; busque distintas razones):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chemeClr val="tx1"/>
                          </a:solidFill>
                          <a:effectLst/>
                          <a:latin typeface="Calibri Light"/>
                          <a:cs typeface="Times New Roman" pitchFamily="18" charset="0"/>
                        </a:rPr>
                        <a:t>“No estoy acostumbrado a ese tipo de examen; estudiaré mejor la próxima vez.”</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chemeClr val="tx1"/>
                          </a:solidFill>
                          <a:effectLst/>
                          <a:latin typeface="Calibri Light"/>
                          <a:cs typeface="Times New Roman" pitchFamily="18" charset="0"/>
                        </a:rPr>
                        <a:t>“Debo mejorar mi relación con el profesor. No me suspendería por puro resentimiento.”</a:t>
                      </a:r>
                      <a:endParaRPr kumimoji="0" lang="en-US" sz="1800" b="0"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600">
                <a:latin typeface="Calibri Light"/>
              </a:rPr>
              <a:t>¡Muy mal! Has suspendido el examen de inglés.</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positivos!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19</a:t>
            </a:fld>
            <a:endParaRPr lang="de-DE" dirty="0">
              <a:latin typeface="Calibri Light"/>
            </a:endParaRPr>
          </a:p>
        </p:txBody>
      </p:sp>
      <p:pic>
        <p:nvPicPr>
          <p:cNvPr id="11"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Table 12"/>
          <p:cNvGraphicFramePr>
            <a:graphicFrameLocks noGrp="1"/>
          </p:cNvGraphicFramePr>
          <p:nvPr>
            <p:extLst>
              <p:ext uri="{D42A27DB-BD31-4B8C-83A1-F6EECF244321}">
                <p14:modId xmlns:p14="http://schemas.microsoft.com/office/powerpoint/2010/main" val="1394293786"/>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es-ES" sz="1800" b="1" i="0" u="none" strike="noStrike" dirty="0">
                          <a:solidFill>
                            <a:srgbClr val="000000"/>
                          </a:solidFill>
                          <a:effectLst/>
                          <a:latin typeface="+mj-lt"/>
                        </a:rPr>
                        <a:t>Auto Atribución (Yo)</a:t>
                      </a:r>
                    </a:p>
                    <a:p>
                      <a:pPr algn="l" fontAlgn="b"/>
                      <a:r>
                        <a:rPr lang="es-ES" sz="1600" b="0" i="0" u="none" strike="noStrike" dirty="0">
                          <a:solidFill>
                            <a:srgbClr val="000000"/>
                          </a:solidFill>
                          <a:effectLst/>
                          <a:latin typeface="+mj-lt"/>
                        </a:rPr>
                        <a:t>(ej. “Ha sido un trabajo individual excelente.”)</a:t>
                      </a:r>
                      <a:endParaRPr lang="en-US" sz="14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s-ES" sz="1800" b="1" i="0" u="none" strike="noStrike" dirty="0">
                          <a:solidFill>
                            <a:srgbClr val="333333"/>
                          </a:solidFill>
                          <a:effectLst/>
                          <a:latin typeface="+mj-lt"/>
                        </a:rPr>
                        <a:t>Desventaja: </a:t>
                      </a:r>
                      <a:r>
                        <a:rPr lang="es-ES" sz="1800" b="0" i="0" u="none" strike="noStrike" dirty="0">
                          <a:solidFill>
                            <a:srgbClr val="004992"/>
                          </a:solidFill>
                          <a:effectLst/>
                          <a:latin typeface="+mj-lt"/>
                        </a:rPr>
                        <a:t>???</a:t>
                      </a:r>
                    </a:p>
                    <a:p>
                      <a:pPr algn="l" fontAlgn="b">
                        <a:lnSpc>
                          <a:spcPct val="100000"/>
                        </a:lnSpc>
                        <a:spcBef>
                          <a:spcPts val="1200"/>
                        </a:spcBef>
                      </a:pPr>
                      <a:r>
                        <a:rPr lang="es-ES" sz="1800" b="1" i="0" u="none" strike="noStrike" dirty="0">
                          <a:solidFill>
                            <a:srgbClr val="333333"/>
                          </a:solidFill>
                          <a:effectLst/>
                          <a:latin typeface="+mj-lt"/>
                        </a:rPr>
                        <a:t>Ventaja: </a:t>
                      </a:r>
                      <a:r>
                        <a:rPr lang="es-ES" sz="1800" b="0" i="0" u="none" strike="noStrike" dirty="0">
                          <a:solidFill>
                            <a:srgbClr val="004992"/>
                          </a:solidFill>
                          <a:effectLst/>
                          <a:latin typeface="+mj-lt"/>
                        </a:rPr>
                        <a:t>???</a:t>
                      </a:r>
                      <a:endParaRPr lang="en-US" sz="1600" b="0" i="0" u="none" strike="noStrike" dirty="0">
                        <a:solidFill>
                          <a:srgbClr val="004992"/>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es-ES" sz="1800" b="1" i="0" u="none" strike="noStrike" dirty="0">
                          <a:solidFill>
                            <a:srgbClr val="000000"/>
                          </a:solidFill>
                          <a:effectLst/>
                          <a:latin typeface="+mj-lt"/>
                        </a:rPr>
                        <a:t>Atribución a Otros/Condiciones</a:t>
                      </a:r>
                      <a:br>
                        <a:rPr lang="es-ES" sz="1800" b="1" i="0" u="none" strike="noStrike" dirty="0">
                          <a:solidFill>
                            <a:srgbClr val="000000"/>
                          </a:solidFill>
                          <a:effectLst/>
                          <a:latin typeface="+mj-lt"/>
                        </a:rPr>
                      </a:br>
                      <a:r>
                        <a:rPr lang="es-ES" sz="1600" b="0" i="0" u="none" strike="noStrike" dirty="0">
                          <a:solidFill>
                            <a:srgbClr val="000000"/>
                          </a:solidFill>
                          <a:effectLst/>
                          <a:latin typeface="+mj-lt"/>
                        </a:rPr>
                        <a:t>(ej. “Cualquiera podría haber marcado desde allí.”) </a:t>
                      </a:r>
                      <a:endParaRPr lang="en-US" sz="16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s-ES" sz="1800" b="1" i="0" u="none" strike="noStrike" dirty="0">
                          <a:solidFill>
                            <a:srgbClr val="333333"/>
                          </a:solidFill>
                          <a:effectLst/>
                          <a:latin typeface="+mj-lt"/>
                        </a:rPr>
                        <a:t>Desventaja: </a:t>
                      </a:r>
                      <a:r>
                        <a:rPr lang="es-ES" sz="1800" b="0" i="0" u="none" strike="noStrike" dirty="0">
                          <a:solidFill>
                            <a:srgbClr val="004992"/>
                          </a:solidFill>
                          <a:effectLst/>
                          <a:latin typeface="+mj-lt"/>
                        </a:rPr>
                        <a:t>???</a:t>
                      </a:r>
                    </a:p>
                    <a:p>
                      <a:pPr algn="l" fontAlgn="b">
                        <a:lnSpc>
                          <a:spcPct val="100000"/>
                        </a:lnSpc>
                        <a:spcBef>
                          <a:spcPts val="1200"/>
                        </a:spcBef>
                      </a:pPr>
                      <a:r>
                        <a:rPr lang="es-ES" sz="1800" b="1" i="0" u="none" strike="noStrike" dirty="0">
                          <a:solidFill>
                            <a:srgbClr val="333333"/>
                          </a:solidFill>
                          <a:effectLst/>
                          <a:latin typeface="+mj-lt"/>
                        </a:rPr>
                        <a:t>Ventaja: </a:t>
                      </a:r>
                      <a:r>
                        <a:rPr lang="es-ES" sz="1800" b="0" i="0" u="none" strike="noStrike" dirty="0">
                          <a:solidFill>
                            <a:srgbClr val="004992"/>
                          </a:solidFill>
                          <a:effectLst/>
                          <a:latin typeface="+mj-lt"/>
                        </a:rPr>
                        <a:t>???</a:t>
                      </a:r>
                      <a:endParaRPr lang="en-US" sz="1600" b="0" i="0" u="none" strike="noStrike" dirty="0">
                        <a:solidFill>
                          <a:srgbClr val="004992"/>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4"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s-ES" sz="1800" spc="-5">
                <a:solidFill>
                  <a:srgbClr val="333333"/>
                </a:solidFill>
                <a:latin typeface="Calibri Light"/>
                <a:ea typeface="+mn-ea"/>
                <a:cs typeface="Verdana"/>
              </a:rPr>
              <a:t>¡Magnífico! ¡Tu gol decidió el partido!</a:t>
            </a:r>
            <a:endParaRPr lang="en-US" sz="1800" dirty="0">
              <a:solidFill>
                <a:srgbClr val="333333"/>
              </a:solidFill>
              <a:latin typeface="Calibri Light"/>
              <a:ea typeface="+mn-ea"/>
              <a:cs typeface="Verdan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positivos!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20</a:t>
            </a:fld>
            <a:endParaRPr lang="de-DE" dirty="0">
              <a:latin typeface="Calibri Light"/>
            </a:endParaRPr>
          </a:p>
        </p:txBody>
      </p:sp>
      <p:pic>
        <p:nvPicPr>
          <p:cNvPr id="11"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Table 12"/>
          <p:cNvGraphicFramePr>
            <a:graphicFrameLocks noGrp="1"/>
          </p:cNvGraphicFramePr>
          <p:nvPr>
            <p:extLst>
              <p:ext uri="{D42A27DB-BD31-4B8C-83A1-F6EECF244321}">
                <p14:modId xmlns:p14="http://schemas.microsoft.com/office/powerpoint/2010/main" val="3062138663"/>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es-ES" sz="1800" b="1" i="0" u="none" strike="noStrike" dirty="0">
                          <a:solidFill>
                            <a:srgbClr val="000000"/>
                          </a:solidFill>
                          <a:effectLst/>
                          <a:latin typeface="+mj-lt"/>
                        </a:rPr>
                        <a:t>Auto Atribución (Yo)</a:t>
                      </a:r>
                    </a:p>
                    <a:p>
                      <a:pPr algn="l" fontAlgn="b"/>
                      <a:r>
                        <a:rPr lang="es-ES" sz="1600" b="0" i="0" u="none" strike="noStrike" dirty="0">
                          <a:solidFill>
                            <a:srgbClr val="000000"/>
                          </a:solidFill>
                          <a:effectLst/>
                          <a:latin typeface="+mj-lt"/>
                        </a:rPr>
                        <a:t>(ej. “Ha sido un trabajo individual excelente.”)</a:t>
                      </a:r>
                      <a:endParaRPr lang="en-US" sz="14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s-ES" sz="1800" b="1" i="0" u="none" strike="noStrike" dirty="0">
                          <a:solidFill>
                            <a:srgbClr val="333333"/>
                          </a:solidFill>
                          <a:effectLst/>
                          <a:latin typeface="+mj-lt"/>
                        </a:rPr>
                        <a:t>Desventaja: </a:t>
                      </a:r>
                      <a:r>
                        <a:rPr lang="es-ES" sz="1800" b="0" i="0" u="none" strike="noStrike" dirty="0">
                          <a:solidFill>
                            <a:srgbClr val="333333"/>
                          </a:solidFill>
                          <a:effectLst/>
                          <a:latin typeface="+mj-lt"/>
                        </a:rPr>
                        <a:t>la auto-alabanza parece arrogante</a:t>
                      </a:r>
                    </a:p>
                    <a:p>
                      <a:pPr algn="l" fontAlgn="b">
                        <a:lnSpc>
                          <a:spcPct val="100000"/>
                        </a:lnSpc>
                        <a:spcBef>
                          <a:spcPts val="1200"/>
                        </a:spcBef>
                      </a:pPr>
                      <a:r>
                        <a:rPr lang="es-ES" sz="1800" b="1" i="0" u="none" strike="noStrike" dirty="0">
                          <a:solidFill>
                            <a:srgbClr val="333333"/>
                          </a:solidFill>
                          <a:effectLst/>
                          <a:latin typeface="+mj-lt"/>
                        </a:rPr>
                        <a:t>Ventaja: </a:t>
                      </a:r>
                      <a:r>
                        <a:rPr lang="es-ES" sz="1800" b="0" i="0" u="none" strike="noStrike" dirty="0">
                          <a:solidFill>
                            <a:srgbClr val="333333"/>
                          </a:solidFill>
                          <a:effectLst/>
                          <a:latin typeface="+mj-lt"/>
                        </a:rPr>
                        <a:t>aumenta la confianza en sí mismo</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es-ES" sz="1800" b="1" i="0" u="none" strike="noStrike" dirty="0">
                          <a:solidFill>
                            <a:srgbClr val="000000"/>
                          </a:solidFill>
                          <a:effectLst/>
                          <a:latin typeface="+mj-lt"/>
                        </a:rPr>
                        <a:t>Atribución a Otros/Condiciones</a:t>
                      </a:r>
                      <a:br>
                        <a:rPr lang="es-ES" sz="1800" b="1" i="0" u="none" strike="noStrike" dirty="0">
                          <a:solidFill>
                            <a:srgbClr val="000000"/>
                          </a:solidFill>
                          <a:effectLst/>
                          <a:latin typeface="+mj-lt"/>
                        </a:rPr>
                      </a:br>
                      <a:r>
                        <a:rPr lang="es-ES" sz="1600" b="0" i="0" u="none" strike="noStrike" dirty="0">
                          <a:solidFill>
                            <a:srgbClr val="000000"/>
                          </a:solidFill>
                          <a:effectLst/>
                          <a:latin typeface="+mj-lt"/>
                        </a:rPr>
                        <a:t>(ej. “Cualquiera podría haber marcado desde allí.”) </a:t>
                      </a:r>
                      <a:endParaRPr lang="en-US" sz="16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s-ES" sz="1800" b="1" i="0" u="none" strike="noStrike" kern="1200" dirty="0">
                          <a:solidFill>
                            <a:srgbClr val="333333"/>
                          </a:solidFill>
                          <a:effectLst/>
                          <a:latin typeface="+mj-lt"/>
                          <a:ea typeface="+mn-ea"/>
                          <a:cs typeface="+mn-cs"/>
                        </a:rPr>
                        <a:t>Desventaja: </a:t>
                      </a:r>
                      <a:r>
                        <a:rPr lang="es-ES" sz="1800" b="0" i="0" u="none" strike="noStrike" kern="1200" dirty="0">
                          <a:solidFill>
                            <a:srgbClr val="004992"/>
                          </a:solidFill>
                          <a:effectLst/>
                          <a:latin typeface="+mj-lt"/>
                          <a:ea typeface="+mn-ea"/>
                          <a:cs typeface="+mn-cs"/>
                        </a:rPr>
                        <a:t>???</a:t>
                      </a:r>
                    </a:p>
                    <a:p>
                      <a:pPr algn="l" fontAlgn="b">
                        <a:lnSpc>
                          <a:spcPct val="100000"/>
                        </a:lnSpc>
                        <a:spcBef>
                          <a:spcPts val="1200"/>
                        </a:spcBef>
                      </a:pPr>
                      <a:r>
                        <a:rPr lang="es-ES" sz="1800" b="1" i="0" u="none" strike="noStrike" kern="1200" dirty="0">
                          <a:solidFill>
                            <a:srgbClr val="333333"/>
                          </a:solidFill>
                          <a:effectLst/>
                          <a:latin typeface="+mj-lt"/>
                          <a:ea typeface="+mn-ea"/>
                          <a:cs typeface="+mn-cs"/>
                        </a:rPr>
                        <a:t>Ventaja: </a:t>
                      </a:r>
                      <a:r>
                        <a:rPr lang="es-ES" sz="1800" b="0" i="0" u="none" strike="noStrike" kern="1200" dirty="0">
                          <a:solidFill>
                            <a:srgbClr val="004992"/>
                          </a:solidFill>
                          <a:effectLst/>
                          <a:latin typeface="+mj-lt"/>
                          <a:ea typeface="+mn-ea"/>
                          <a:cs typeface="+mn-cs"/>
                        </a:rPr>
                        <a:t>???</a:t>
                      </a:r>
                      <a:endParaRPr lang="en-US" sz="1600" b="0" i="0" u="none" strike="noStrike" kern="1200" dirty="0">
                        <a:solidFill>
                          <a:srgbClr val="004992"/>
                        </a:solidFill>
                        <a:effectLst/>
                        <a:latin typeface="+mj-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4"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s-ES" sz="1800" spc="-5">
                <a:solidFill>
                  <a:srgbClr val="333333"/>
                </a:solidFill>
                <a:latin typeface="Calibri Light"/>
                <a:ea typeface="+mn-ea"/>
                <a:cs typeface="Verdana"/>
              </a:rPr>
              <a:t>¡Magnífico! ¡Tu gol decidió el partido!</a:t>
            </a:r>
            <a:endParaRPr lang="en-US" sz="1800" dirty="0">
              <a:solidFill>
                <a:srgbClr val="333333"/>
              </a:solidFill>
              <a:latin typeface="Calibri Light"/>
              <a:ea typeface="+mn-ea"/>
              <a:cs typeface="Verdana"/>
            </a:endParaRPr>
          </a:p>
        </p:txBody>
      </p:sp>
      <p:pic>
        <p:nvPicPr>
          <p:cNvPr id="9" name="Picture 15">
            <a:extLst>
              <a:ext uri="{FF2B5EF4-FFF2-40B4-BE49-F238E27FC236}">
                <a16:creationId xmlns:a16="http://schemas.microsoft.com/office/drawing/2014/main" id="{66102A4A-238B-400A-A2DB-5EF31AECC0E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0147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positivos!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21</a:t>
            </a:fld>
            <a:endParaRPr lang="de-DE" dirty="0">
              <a:latin typeface="Calibri Light"/>
            </a:endParaRPr>
          </a:p>
        </p:txBody>
      </p:sp>
      <p:pic>
        <p:nvPicPr>
          <p:cNvPr id="11"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Table 12"/>
          <p:cNvGraphicFramePr>
            <a:graphicFrameLocks noGrp="1"/>
          </p:cNvGraphicFramePr>
          <p:nvPr>
            <p:extLst>
              <p:ext uri="{D42A27DB-BD31-4B8C-83A1-F6EECF244321}">
                <p14:modId xmlns:p14="http://schemas.microsoft.com/office/powerpoint/2010/main" val="2059189734"/>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es-ES" sz="1800" b="1" i="0" u="none" strike="noStrike" dirty="0">
                          <a:solidFill>
                            <a:srgbClr val="000000"/>
                          </a:solidFill>
                          <a:effectLst/>
                          <a:latin typeface="+mj-lt"/>
                        </a:rPr>
                        <a:t>Auto Atribución (Yo)</a:t>
                      </a:r>
                    </a:p>
                    <a:p>
                      <a:pPr algn="l" fontAlgn="b"/>
                      <a:r>
                        <a:rPr lang="es-ES" sz="1600" b="0" i="0" u="none" strike="noStrike" dirty="0">
                          <a:solidFill>
                            <a:srgbClr val="000000"/>
                          </a:solidFill>
                          <a:effectLst/>
                          <a:latin typeface="+mj-lt"/>
                        </a:rPr>
                        <a:t>(ej. “Ha sido un trabajo individual excelente.”)</a:t>
                      </a:r>
                      <a:endParaRPr lang="en-US" sz="14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s-ES" sz="1800" b="1" i="0" u="none" strike="noStrike" dirty="0">
                          <a:solidFill>
                            <a:srgbClr val="333333"/>
                          </a:solidFill>
                          <a:effectLst/>
                          <a:latin typeface="+mj-lt"/>
                        </a:rPr>
                        <a:t>Desventaja: </a:t>
                      </a:r>
                      <a:r>
                        <a:rPr lang="es-ES" sz="1800" b="0" i="0" u="none" strike="noStrike" dirty="0">
                          <a:solidFill>
                            <a:srgbClr val="333333"/>
                          </a:solidFill>
                          <a:effectLst/>
                          <a:latin typeface="+mj-lt"/>
                        </a:rPr>
                        <a:t>la auto-alabanza parece arrogante</a:t>
                      </a:r>
                    </a:p>
                    <a:p>
                      <a:pPr algn="l" fontAlgn="b">
                        <a:lnSpc>
                          <a:spcPct val="100000"/>
                        </a:lnSpc>
                        <a:spcBef>
                          <a:spcPts val="1200"/>
                        </a:spcBef>
                      </a:pPr>
                      <a:r>
                        <a:rPr lang="es-ES" sz="1800" b="1" i="0" u="none" strike="noStrike" dirty="0">
                          <a:solidFill>
                            <a:srgbClr val="333333"/>
                          </a:solidFill>
                          <a:effectLst/>
                          <a:latin typeface="+mj-lt"/>
                        </a:rPr>
                        <a:t>Ventaja: </a:t>
                      </a:r>
                      <a:r>
                        <a:rPr lang="es-ES" sz="1800" b="0" i="0" u="none" strike="noStrike" dirty="0">
                          <a:solidFill>
                            <a:srgbClr val="333333"/>
                          </a:solidFill>
                          <a:effectLst/>
                          <a:latin typeface="+mj-lt"/>
                        </a:rPr>
                        <a:t>aumenta la confianza en sí mismo</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es-ES" sz="1800" b="1" i="0" u="none" strike="noStrike" dirty="0">
                          <a:solidFill>
                            <a:srgbClr val="000000"/>
                          </a:solidFill>
                          <a:effectLst/>
                          <a:latin typeface="+mj-lt"/>
                        </a:rPr>
                        <a:t>Atribución a Otros/Condiciones</a:t>
                      </a:r>
                      <a:br>
                        <a:rPr lang="es-ES" sz="1800" b="1" i="0" u="none" strike="noStrike" dirty="0">
                          <a:solidFill>
                            <a:srgbClr val="000000"/>
                          </a:solidFill>
                          <a:effectLst/>
                          <a:latin typeface="+mj-lt"/>
                        </a:rPr>
                      </a:br>
                      <a:r>
                        <a:rPr lang="es-ES" sz="1600" b="0" i="0" u="none" strike="noStrike" dirty="0">
                          <a:solidFill>
                            <a:srgbClr val="000000"/>
                          </a:solidFill>
                          <a:effectLst/>
                          <a:latin typeface="+mj-lt"/>
                        </a:rPr>
                        <a:t>(ej. “Cualquiera podría haber marcado desde allí.”) </a:t>
                      </a:r>
                      <a:endParaRPr lang="en-US" sz="1600" b="0" i="0" u="none" strike="noStrike" dirty="0">
                        <a:solidFill>
                          <a:srgbClr val="000000"/>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s-ES" sz="1800" b="1" i="0" u="none" strike="noStrike" dirty="0">
                          <a:solidFill>
                            <a:srgbClr val="333333"/>
                          </a:solidFill>
                          <a:effectLst/>
                          <a:latin typeface="+mj-lt"/>
                        </a:rPr>
                        <a:t>Desventaja: </a:t>
                      </a:r>
                      <a:r>
                        <a:rPr lang="es-ES" sz="1800" b="0" i="0" u="none" strike="noStrike" dirty="0">
                          <a:solidFill>
                            <a:srgbClr val="333333"/>
                          </a:solidFill>
                          <a:effectLst/>
                          <a:latin typeface="+mj-lt"/>
                        </a:rPr>
                        <a:t>la confianza en sí mismo no es mayor</a:t>
                      </a:r>
                    </a:p>
                    <a:p>
                      <a:pPr algn="l" fontAlgn="b">
                        <a:lnSpc>
                          <a:spcPct val="100000"/>
                        </a:lnSpc>
                        <a:spcBef>
                          <a:spcPts val="1200"/>
                        </a:spcBef>
                      </a:pPr>
                      <a:r>
                        <a:rPr lang="es-ES" sz="1800" b="1" i="0" u="none" strike="noStrike" dirty="0">
                          <a:solidFill>
                            <a:srgbClr val="333333"/>
                          </a:solidFill>
                          <a:effectLst/>
                          <a:latin typeface="+mj-lt"/>
                        </a:rPr>
                        <a:t>Ventaja: </a:t>
                      </a:r>
                      <a:r>
                        <a:rPr lang="es-ES" sz="1800" b="0" i="0" u="none" strike="noStrike" dirty="0">
                          <a:solidFill>
                            <a:srgbClr val="333333"/>
                          </a:solidFill>
                          <a:effectLst/>
                          <a:latin typeface="+mj-lt"/>
                        </a:rPr>
                        <a:t>Usted se considera modesto y un verdadero “jugador de equipo”</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4"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s-ES" sz="1800" spc="-5">
                <a:solidFill>
                  <a:srgbClr val="333333"/>
                </a:solidFill>
                <a:latin typeface="Calibri Light"/>
                <a:ea typeface="+mn-ea"/>
                <a:cs typeface="Verdana"/>
              </a:rPr>
              <a:t>¡Magnífico! ¡Tu gol decidió el partido!</a:t>
            </a:r>
            <a:endParaRPr lang="en-US" sz="1800" dirty="0">
              <a:solidFill>
                <a:srgbClr val="333333"/>
              </a:solidFill>
              <a:latin typeface="Calibri Light"/>
              <a:ea typeface="+mn-ea"/>
              <a:cs typeface="Verdana"/>
            </a:endParaRPr>
          </a:p>
        </p:txBody>
      </p:sp>
      <p:pic>
        <p:nvPicPr>
          <p:cNvPr id="9" name="Picture 15">
            <a:extLst>
              <a:ext uri="{FF2B5EF4-FFF2-40B4-BE49-F238E27FC236}">
                <a16:creationId xmlns:a16="http://schemas.microsoft.com/office/drawing/2014/main" id="{DCC99ABC-2CD1-4912-BDAA-8C8EB80D25C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166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positivos!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22</a:t>
            </a:fld>
            <a:endParaRPr lang="de-DE" dirty="0">
              <a:latin typeface="Calibri Light"/>
            </a:endParaRPr>
          </a:p>
        </p:txBody>
      </p:sp>
      <p:pic>
        <p:nvPicPr>
          <p:cNvPr id="11" name="Picture 10"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1371717166"/>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Respuestas más equilibradas (combine las influencias de “yo”, “otros/situación”; busque distintas razones):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s-ES" sz="1800" spc="-5">
                <a:solidFill>
                  <a:srgbClr val="333333"/>
                </a:solidFill>
                <a:latin typeface="Calibri Light"/>
                <a:ea typeface="+mn-ea"/>
                <a:cs typeface="Verdana"/>
              </a:rPr>
              <a:t>¡Magnífico! ¡Tu gol decidió el partido!</a:t>
            </a:r>
            <a:endParaRPr lang="en-US" sz="1800" dirty="0">
              <a:solidFill>
                <a:srgbClr val="333333"/>
              </a:solidFill>
              <a:latin typeface="Calibri Light"/>
              <a:ea typeface="+mn-ea"/>
              <a:cs typeface="Verdana"/>
            </a:endParaRPr>
          </a:p>
        </p:txBody>
      </p:sp>
      <p:pic>
        <p:nvPicPr>
          <p:cNvPr id="9" name="Picture 15">
            <a:extLst>
              <a:ext uri="{FF2B5EF4-FFF2-40B4-BE49-F238E27FC236}">
                <a16:creationId xmlns:a16="http://schemas.microsoft.com/office/drawing/2014/main" id="{E36A57D8-A97A-46DA-859D-DC47E000E95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sz="3600">
                <a:latin typeface="Calibri Light"/>
              </a:rPr>
              <a:t>¡Efectos de ciertos estilos de atribución sobre eventos positivos!</a:t>
            </a:r>
            <a:endParaRPr lang="en-US" sz="3600">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23</a:t>
            </a:fld>
            <a:endParaRPr lang="de-DE" dirty="0">
              <a:latin typeface="Calibri Light"/>
            </a:endParaRPr>
          </a:p>
        </p:txBody>
      </p:sp>
      <p:pic>
        <p:nvPicPr>
          <p:cNvPr id="11"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3341408041"/>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dirty="0">
                          <a:ln>
                            <a:noFill/>
                          </a:ln>
                          <a:solidFill>
                            <a:srgbClr val="000000"/>
                          </a:solidFill>
                          <a:effectLst/>
                          <a:latin typeface="Calibri Light"/>
                          <a:cs typeface="Times New Roman" pitchFamily="18" charset="0"/>
                        </a:rPr>
                        <a:t>Respuestas más equilibradas (combine las influencias de “yo”, “otros/situación”; busque distintas razones):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chemeClr val="tx1"/>
                          </a:solidFill>
                          <a:effectLst/>
                          <a:latin typeface="Calibri Light"/>
                          <a:cs typeface="Times New Roman" pitchFamily="18" charset="0"/>
                        </a:rPr>
                        <a:t>“Estoy muy orgulloso, pero la contribución de Rafa fue impresionante.”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chemeClr val="tx1"/>
                          </a:solidFill>
                          <a:effectLst/>
                          <a:latin typeface="Calibri Light"/>
                          <a:cs typeface="Times New Roman" pitchFamily="18" charset="0"/>
                        </a:rPr>
                        <a:t>“Bueno, es mi trabajo, pero de hecho, era difícil marcar desde ese ángulo.”</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chemeClr val="tx1"/>
                          </a:solidFill>
                          <a:effectLst/>
                          <a:latin typeface="Calibri Light"/>
                          <a:cs typeface="Times New Roman" pitchFamily="18" charset="0"/>
                        </a:rPr>
                        <a:t>“Muchas gracias. De momento todo va bien.”</a:t>
                      </a:r>
                      <a:endParaRPr kumimoji="0" lang="en-US" sz="1800" b="0"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s-ES" sz="1800" spc="-5">
                <a:solidFill>
                  <a:srgbClr val="333333"/>
                </a:solidFill>
                <a:latin typeface="Calibri Light"/>
                <a:ea typeface="+mn-ea"/>
                <a:cs typeface="Verdana"/>
              </a:rPr>
              <a:t>¡Magnífico! ¡Tu gol decidió el partido!</a:t>
            </a:r>
            <a:endParaRPr lang="en-US" sz="1800" dirty="0">
              <a:solidFill>
                <a:srgbClr val="333333"/>
              </a:solidFill>
              <a:latin typeface="Calibri Light"/>
              <a:ea typeface="+mn-ea"/>
              <a:cs typeface="Verdana"/>
            </a:endParaRPr>
          </a:p>
        </p:txBody>
      </p:sp>
      <p:pic>
        <p:nvPicPr>
          <p:cNvPr id="9" name="Picture 15">
            <a:extLst>
              <a:ext uri="{FF2B5EF4-FFF2-40B4-BE49-F238E27FC236}">
                <a16:creationId xmlns:a16="http://schemas.microsoft.com/office/drawing/2014/main" id="{0B1FB12A-BF4A-4155-9277-619ECC3F64E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¿Qué relevancia tiene esto?</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Hay estudios que demuestran que las personas con </a:t>
            </a:r>
            <a:r>
              <a:rPr lang="es-ES" altLang="de-DE" sz="2400" b="1" dirty="0">
                <a:solidFill>
                  <a:srgbClr val="333333"/>
                </a:solidFill>
                <a:latin typeface="Calibri Light"/>
                <a:ea typeface="MS PGothic" panose="020B0600070205080204" pitchFamily="34" charset="-128"/>
              </a:rPr>
              <a:t>depresión</a:t>
            </a:r>
            <a:r>
              <a:rPr lang="es-ES" altLang="de-DE" sz="2400" dirty="0">
                <a:solidFill>
                  <a:srgbClr val="333333"/>
                </a:solidFill>
                <a:latin typeface="Calibri Light"/>
                <a:ea typeface="MS PGothic" panose="020B0600070205080204" pitchFamily="34" charset="-128"/>
              </a:rPr>
              <a:t> (¡pero no todas!):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Tienden a atribuirse las causas de los fracasos y los eventos negativos a sí mismos (en otras palabras, se culpan a sí mismos).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Suelen atribuirle el éxito (algo bueno) a las circunstancias, a la buena suerte, o al azar en lugar de a sí mismos.</a:t>
            </a:r>
          </a:p>
          <a:p>
            <a:pPr lvl="0" defTabSz="914400" fontAlgn="base"/>
            <a:r>
              <a:rPr lang="es-ES" altLang="de-DE" sz="2400" b="1" dirty="0">
                <a:solidFill>
                  <a:srgbClr val="004992"/>
                </a:solidFill>
                <a:latin typeface="Calibri Light"/>
                <a:ea typeface="MS PGothic" panose="020B0600070205080204" pitchFamily="34" charset="-128"/>
              </a:rPr>
              <a:t>¡Esto puede conducir a baja autoestima!</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24</a:t>
            </a:fld>
            <a:endParaRPr lang="de-DE"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¿Qué relevancia tiene esto?</a:t>
            </a:r>
          </a:p>
        </p:txBody>
      </p:sp>
      <p:sp>
        <p:nvSpPr>
          <p:cNvPr id="4" name="Content Placeholder 3"/>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Hay estudios que demuestran que muchas personas con </a:t>
            </a:r>
            <a:r>
              <a:rPr lang="es-ES" altLang="de-DE" sz="2400" b="1" dirty="0">
                <a:solidFill>
                  <a:srgbClr val="333333"/>
                </a:solidFill>
                <a:latin typeface="Calibri Light"/>
                <a:ea typeface="MS PGothic" panose="020B0600070205080204" pitchFamily="34" charset="-128"/>
              </a:rPr>
              <a:t>psicosis</a:t>
            </a:r>
            <a:r>
              <a:rPr lang="es-ES" altLang="de-DE" sz="2400" dirty="0">
                <a:solidFill>
                  <a:srgbClr val="333333"/>
                </a:solidFill>
                <a:latin typeface="Calibri Light"/>
                <a:ea typeface="MS PGothic" panose="020B0600070205080204" pitchFamily="34" charset="-128"/>
              </a:rPr>
              <a:t> (¡pero no todas!):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Tienden a culpar a otros cuando pasan cosas malas.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Tienden a pensar que todas las cosas que pasan están fuera de su control.</a:t>
            </a:r>
          </a:p>
          <a:p>
            <a:pPr lvl="0" defTabSz="914400" fontAlgn="base"/>
            <a:r>
              <a:rPr lang="es-ES" altLang="de-DE" sz="2400" b="1" dirty="0">
                <a:solidFill>
                  <a:srgbClr val="004992"/>
                </a:solidFill>
                <a:latin typeface="Calibri Light"/>
                <a:ea typeface="MS PGothic" panose="020B0600070205080204" pitchFamily="34" charset="-128"/>
              </a:rPr>
              <a:t>En especial, el primer estilo de atribución puede conducir a problemas interpersonales.</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25</a:t>
            </a:fld>
            <a:endParaRPr lang="de-DE" dirty="0">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en-GB" altLang="de-DE" sz="2000">
              <a:latin typeface="Calibri Light"/>
            </a:endParaRPr>
          </a:p>
        </p:txBody>
      </p:sp>
      <p:sp>
        <p:nvSpPr>
          <p:cNvPr id="55321"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s-ES" altLang="de-DE" sz="3600">
                <a:latin typeface="Calibri Light"/>
              </a:rPr>
              <a:t>Cómo las atribuciones inadecuadas promueven la malinterpretación durante la psicosis. Ejemplos:</a:t>
            </a:r>
          </a:p>
        </p:txBody>
      </p:sp>
      <p:sp>
        <p:nvSpPr>
          <p:cNvPr id="55322" name="Rechteck 1"/>
          <p:cNvSpPr>
            <a:spLocks noChangeArrowheads="1"/>
          </p:cNvSpPr>
          <p:nvPr/>
        </p:nvSpPr>
        <p:spPr bwMode="auto">
          <a:xfrm>
            <a:off x="408955" y="6092826"/>
            <a:ext cx="11376000" cy="371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lnSpc>
                <a:spcPct val="105000"/>
              </a:lnSpc>
              <a:spcBef>
                <a:spcPts val="1999"/>
              </a:spcBef>
              <a:spcAft>
                <a:spcPts val="0"/>
              </a:spcAft>
              <a:buClrTx/>
              <a:buNone/>
            </a:pPr>
            <a:r>
              <a:rPr lang="en-US" altLang="de-DE" sz="1800" b="1">
                <a:solidFill>
                  <a:srgbClr val="004992"/>
                </a:solidFill>
                <a:latin typeface="Calibri Light"/>
              </a:rPr>
              <a:t>¿Quiere contribuir alguien con alguna experiencia personal breve? </a:t>
            </a:r>
            <a:endParaRPr lang="de-DE" altLang="de-DE" sz="1800" b="1">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26</a:t>
            </a:fld>
            <a:endParaRPr lang="de-DE"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724152243"/>
              </p:ext>
            </p:extLst>
          </p:nvPr>
        </p:nvGraphicFramePr>
        <p:xfrm>
          <a:off x="408955" y="2754672"/>
          <a:ext cx="11376000" cy="3246102"/>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Evento</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Explicación durante la psicosis</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Otras explicaciones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60120">
                <a:tc>
                  <a:txBody>
                    <a:bodyPr/>
                    <a:lstStyle/>
                    <a:p>
                      <a:pPr marL="91440" marR="579755">
                        <a:lnSpc>
                          <a:spcPct val="100000"/>
                        </a:lnSpc>
                        <a:spcBef>
                          <a:spcPts val="350"/>
                        </a:spcBef>
                      </a:pPr>
                      <a:r>
                        <a:rPr lang="es-ES" sz="1800" spc="-5" dirty="0">
                          <a:solidFill>
                            <a:srgbClr val="333333"/>
                          </a:solidFill>
                          <a:latin typeface="Calibri Light"/>
                          <a:cs typeface="Verdana"/>
                        </a:rPr>
                        <a:t>Se le pierden documentos importantes en su </a:t>
                      </a:r>
                      <a:r>
                        <a:rPr lang="es-ES" sz="1800" spc="-5" dirty="0" err="1">
                          <a:solidFill>
                            <a:srgbClr val="333333"/>
                          </a:solidFill>
                          <a:latin typeface="Calibri Light"/>
                          <a:cs typeface="Verdana"/>
                        </a:rPr>
                        <a:t>iso</a:t>
                      </a:r>
                      <a:r>
                        <a:rPr lang="es-ES" sz="1800" spc="-5" dirty="0">
                          <a:solidFill>
                            <a:srgbClr val="333333"/>
                          </a:solidFill>
                          <a:latin typeface="Calibri Light"/>
                          <a:cs typeface="Verdana"/>
                        </a:rPr>
                        <a:t>.</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just">
                        <a:lnSpc>
                          <a:spcPct val="100000"/>
                        </a:lnSpc>
                        <a:spcBef>
                          <a:spcPts val="350"/>
                        </a:spcBef>
                      </a:pPr>
                      <a:r>
                        <a:rPr lang="es-ES" sz="1800" dirty="0">
                          <a:solidFill>
                            <a:srgbClr val="333333"/>
                          </a:solidFill>
                          <a:latin typeface="Calibri Light"/>
                          <a:cs typeface="Verdana"/>
                        </a:rPr>
                        <a:t>Alguien ha entrado en su casa y robado los documentos para perjudicarle.</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350"/>
                        </a:spcBef>
                      </a:pPr>
                      <a:r>
                        <a:rPr lang="es-ES" sz="1800" spc="-5" dirty="0">
                          <a:solidFill>
                            <a:srgbClr val="333333"/>
                          </a:solidFill>
                          <a:latin typeface="Calibri Light"/>
                          <a:cs typeface="Verdana"/>
                        </a:rPr>
                        <a:t>Cambió los documentos de sitio accidentalmente. </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60120">
                <a:tc>
                  <a:txBody>
                    <a:bodyPr/>
                    <a:lstStyle/>
                    <a:p>
                      <a:pPr marL="91440" marR="208279">
                        <a:lnSpc>
                          <a:spcPct val="100000"/>
                        </a:lnSpc>
                        <a:spcBef>
                          <a:spcPts val="355"/>
                        </a:spcBef>
                      </a:pPr>
                      <a:r>
                        <a:rPr lang="en-US" sz="1800" spc="-45">
                          <a:solidFill>
                            <a:srgbClr val="333333"/>
                          </a:solidFill>
                          <a:latin typeface="Calibri Light"/>
                          <a:cs typeface="Verdana"/>
                        </a:rPr>
                        <a:t>Suspende un examen.</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nSpc>
                          <a:spcPct val="100000"/>
                        </a:lnSpc>
                        <a:spcBef>
                          <a:spcPts val="355"/>
                        </a:spcBef>
                      </a:pPr>
                      <a:r>
                        <a:rPr lang="es-ES" sz="1800" spc="-5">
                          <a:solidFill>
                            <a:srgbClr val="333333"/>
                          </a:solidFill>
                          <a:latin typeface="Calibri Light"/>
                          <a:cs typeface="Verdana"/>
                        </a:rPr>
                        <a:t>El examinador quiere arruinar su carrera.</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355"/>
                        </a:spcBef>
                      </a:pPr>
                      <a:r>
                        <a:rPr lang="es-ES" sz="1800" spc="-10" dirty="0">
                          <a:solidFill>
                            <a:srgbClr val="333333"/>
                          </a:solidFill>
                          <a:latin typeface="Calibri Light"/>
                          <a:cs typeface="Verdana"/>
                        </a:rPr>
                        <a:t>Quizás el examinador fue estricto, pero su preparación insuficiente y la falta de sueño son otras posibles causas.</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60120">
                <a:tc>
                  <a:txBody>
                    <a:bodyPr/>
                    <a:lstStyle/>
                    <a:p>
                      <a:pPr marL="91440" marR="99695">
                        <a:lnSpc>
                          <a:spcPct val="100000"/>
                        </a:lnSpc>
                        <a:spcBef>
                          <a:spcPts val="355"/>
                        </a:spcBef>
                      </a:pPr>
                      <a:r>
                        <a:rPr lang="en-US" sz="1800">
                          <a:solidFill>
                            <a:srgbClr val="333333"/>
                          </a:solidFill>
                          <a:latin typeface="Calibri Light"/>
                          <a:cs typeface="Verdana"/>
                        </a:rPr>
                        <a:t>Un amigo no le saluda.</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nSpc>
                          <a:spcPct val="100000"/>
                        </a:lnSpc>
                        <a:spcBef>
                          <a:spcPts val="355"/>
                        </a:spcBef>
                      </a:pPr>
                      <a:r>
                        <a:rPr lang="es-ES" sz="1800" spc="-35">
                          <a:solidFill>
                            <a:srgbClr val="333333"/>
                          </a:solidFill>
                          <a:latin typeface="Calibri Light"/>
                          <a:cs typeface="Verdana"/>
                        </a:rPr>
                        <a:t>Su amigo se avergüenza de ud. y no quiere saber nada más de ud. </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355"/>
                        </a:spcBef>
                      </a:pPr>
                      <a:r>
                        <a:rPr lang="es-ES" sz="1800" spc="-35" dirty="0">
                          <a:solidFill>
                            <a:srgbClr val="333333"/>
                          </a:solidFill>
                          <a:latin typeface="Calibri Light"/>
                          <a:cs typeface="Verdana"/>
                        </a:rPr>
                        <a:t>Su amigo está preocupado; no advirtió su presencia. </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Estilos de Atribución: La tarea de hoy es...</a:t>
            </a:r>
          </a:p>
        </p:txBody>
      </p:sp>
      <p:sp>
        <p:nvSpPr>
          <p:cNvPr id="57347" name="Text Box 3"/>
          <p:cNvSpPr>
            <a:spLocks noGrp="1" noChangeArrowheads="1"/>
          </p:cNvSpPr>
          <p:nvPr>
            <p:ph idx="1"/>
          </p:nvPr>
        </p:nvSpPr>
        <p:spPr>
          <a:noFill/>
        </p:spPr>
        <p:txBody>
          <a:bodyPr/>
          <a:lstStyle/>
          <a:p>
            <a:pPr marL="342900" indent="-342900" eaLnBrk="1" hangingPunct="1">
              <a:buClr>
                <a:srgbClr val="333333"/>
              </a:buClr>
              <a:buFont typeface="WingDings"/>
              <a:buChar char=""/>
            </a:pPr>
            <a:r>
              <a:rPr lang="es-ES" altLang="de-DE" sz="2400" dirty="0">
                <a:solidFill>
                  <a:srgbClr val="333333"/>
                </a:solidFill>
                <a:latin typeface="Calibri Light"/>
              </a:rPr>
              <a:t>Considerar posibles causas de eventos </a:t>
            </a:r>
          </a:p>
          <a:p>
            <a:pPr marL="342900" indent="-342900" eaLnBrk="1" hangingPunct="1">
              <a:buClr>
                <a:srgbClr val="333333"/>
              </a:buClr>
              <a:buFont typeface="WingDings"/>
              <a:buChar char=""/>
            </a:pPr>
            <a:r>
              <a:rPr lang="es-ES" altLang="de-DE" sz="2400" dirty="0">
                <a:solidFill>
                  <a:srgbClr val="333333"/>
                </a:solidFill>
                <a:latin typeface="Calibri Light"/>
              </a:rPr>
              <a:t>No apresurarse a asumir una sola explicación</a:t>
            </a:r>
          </a:p>
          <a:p>
            <a:pPr marL="342900" indent="-342900" eaLnBrk="1" hangingPunct="1">
              <a:buClr>
                <a:srgbClr val="333333"/>
              </a:buClr>
              <a:buFont typeface="WingDings"/>
              <a:buChar char=""/>
            </a:pPr>
            <a:r>
              <a:rPr lang="es-ES" altLang="de-DE" sz="2400" dirty="0">
                <a:solidFill>
                  <a:srgbClr val="333333"/>
                </a:solidFill>
                <a:latin typeface="Calibri Light"/>
              </a:rPr>
              <a:t>Discutir las consecuencias de ciertas atribuciones</a:t>
            </a:r>
          </a:p>
          <a:p>
            <a:pPr lvl="1" algn="ctr" defTabSz="914400" fontAlgn="base">
              <a:spcBef>
                <a:spcPts val="1999"/>
              </a:spcBef>
              <a:spcAft>
                <a:spcPts val="0"/>
              </a:spcAft>
            </a:pPr>
            <a:r>
              <a:rPr lang="es-ES" altLang="de-DE" sz="2400" dirty="0">
                <a:solidFill>
                  <a:srgbClr val="004992"/>
                </a:solidFill>
                <a:latin typeface="Calibri Light"/>
                <a:ea typeface="MS PGothic" panose="020B0600070205080204" pitchFamily="34" charset="-128"/>
              </a:rPr>
              <a:t>Debemos ser objetivos en el momento de evaluar una situación. </a:t>
            </a:r>
          </a:p>
          <a:p>
            <a:pPr lvl="1" algn="ctr" defTabSz="914400" fontAlgn="base">
              <a:spcBef>
                <a:spcPts val="1999"/>
              </a:spcBef>
              <a:spcAft>
                <a:spcPts val="0"/>
              </a:spcAft>
            </a:pPr>
            <a:r>
              <a:rPr lang="es-ES" altLang="de-DE" sz="2400" dirty="0">
                <a:solidFill>
                  <a:srgbClr val="004992"/>
                </a:solidFill>
                <a:latin typeface="Calibri Light"/>
                <a:ea typeface="MS PGothic" panose="020B0600070205080204" pitchFamily="34" charset="-128"/>
              </a:rPr>
              <a:t>No debemos siempre culpar a otros por nuestros errores, o las cosas malas que puedan pasar. Igualmente, ¡no debemos culparnos a nosotros mismos siempre que pase algo malo!</a:t>
            </a:r>
            <a:endParaRPr lang="es-ES"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27</a:t>
            </a:fld>
            <a:endParaRPr lang="de-DE"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 amigo está hablando a sus espaldas.</a:t>
            </a:r>
            <a:endParaRPr lang="de-DE" altLang="de-DE" sz="3600">
              <a:latin typeface="Calibri Light"/>
            </a:endParaRPr>
          </a:p>
        </p:txBody>
      </p:sp>
      <p:sp>
        <p:nvSpPr>
          <p:cNvPr id="59395"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¿Qué provocó que su amigo hable a sus espaldas?</a:t>
            </a:r>
          </a:p>
          <a:p>
            <a:pPr lvl="0" defTabSz="914400" fontAlgn="base"/>
            <a:r>
              <a:rPr lang="de-DE"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Cuál es la explicación principal de este evento?</a:t>
            </a: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28</a:t>
            </a:fld>
            <a:endParaRPr lang="de-DE" dirty="0">
              <a:latin typeface="Calibri Light"/>
            </a:endParaRPr>
          </a:p>
        </p:txBody>
      </p:sp>
      <p:sp>
        <p:nvSpPr>
          <p:cNvPr id="59396"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1"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Le llaman para una entrevista de trabajo</a:t>
            </a:r>
            <a:endParaRPr lang="de-DE" altLang="de-DE" sz="3600" dirty="0">
              <a:latin typeface="Calibri Light"/>
            </a:endParaRPr>
          </a:p>
        </p:txBody>
      </p:sp>
      <p:sp>
        <p:nvSpPr>
          <p:cNvPr id="61443" name="Rectangle 1027"/>
          <p:cNvSpPr>
            <a:spLocks noGrp="1" noChangeArrowheads="1"/>
          </p:cNvSpPr>
          <p:nvPr>
            <p:ph idx="1"/>
          </p:nvPr>
        </p:nvSpPr>
        <p:spPr/>
        <p:txBody>
          <a:bodyPr/>
          <a:lstStyle/>
          <a:p>
            <a:pPr eaLnBrk="1" hangingPunct="1"/>
            <a:r>
              <a:rPr lang="de-DE" altLang="de-DE" sz="2400" dirty="0">
                <a:solidFill>
                  <a:srgbClr val="004992"/>
                </a:solidFill>
                <a:latin typeface="Calibri Light"/>
              </a:rPr>
              <a:t> ¿Por qué le han llamado para esta entrevista?</a:t>
            </a:r>
          </a:p>
          <a:p>
            <a:pPr lvl="0" defTabSz="914400" fontAlgn="base"/>
            <a:r>
              <a:rPr lang="de-DE"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Cuál es la explicación principal de este evento?</a:t>
            </a: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29</a:t>
            </a:fld>
            <a:endParaRPr lang="de-DE" dirty="0">
              <a:latin typeface="Calibri Light"/>
            </a:endParaRPr>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Su visita sin avisar molesta a su amigo</a:t>
            </a:r>
            <a:endParaRPr lang="de-DE" altLang="de-DE" sz="3600">
              <a:latin typeface="Calibri Light"/>
            </a:endParaRPr>
          </a:p>
        </p:txBody>
      </p:sp>
      <p:sp>
        <p:nvSpPr>
          <p:cNvPr id="63491"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¿Qué causó que a su amigo le molestara su visita?</a:t>
            </a:r>
          </a:p>
          <a:p>
            <a:pPr lvl="0" defTabSz="914400" fontAlgn="base"/>
            <a:r>
              <a:rPr lang="de-DE"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Cuál es la explicación principal de este evento?</a:t>
            </a: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30</a:t>
            </a:fld>
            <a:endParaRPr lang="de-DE" dirty="0">
              <a:latin typeface="Calibri Light"/>
            </a:endParaRPr>
          </a:p>
        </p:txBody>
      </p:sp>
      <p:sp>
        <p:nvSpPr>
          <p:cNvPr id="63492"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1"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Otras personas se ríen mientras ud. está hablando</a:t>
            </a:r>
            <a:endParaRPr lang="de-DE" altLang="de-DE" sz="3600">
              <a:latin typeface="Calibri Light"/>
            </a:endParaRPr>
          </a:p>
        </p:txBody>
      </p:sp>
      <p:sp>
        <p:nvSpPr>
          <p:cNvPr id="65539"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¿Qué provocó que los demás se rieran mientras ud. estaba hablando?</a:t>
            </a:r>
          </a:p>
          <a:p>
            <a:pPr lvl="0" defTabSz="914400" fontAlgn="base"/>
            <a:r>
              <a:rPr lang="de-DE"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Cuál es la explicación principal de este evento?</a:t>
            </a: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31</a:t>
            </a:fld>
            <a:endParaRPr lang="de-DE" dirty="0">
              <a:latin typeface="Calibri Light"/>
            </a:endParaRPr>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7"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¡Propongan sus propios ejemplos!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defRPr/>
            </a:pPr>
            <a:r>
              <a:rPr lang="es-ES" altLang="de-DE" sz="2400" kern="0" dirty="0">
                <a:solidFill>
                  <a:srgbClr val="333333"/>
                </a:solidFill>
                <a:latin typeface="Calibri Light"/>
                <a:ea typeface="MS PGothic" panose="020B0600070205080204" pitchFamily="34" charset="-128"/>
              </a:rPr>
              <a:t>¿Que pudo haber dado lugar a la situación?</a:t>
            </a: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32</a:t>
            </a:fld>
            <a:endParaRPr lang="de-DE" dirty="0">
              <a:latin typeface="Calibri Light"/>
            </a:endParaRPr>
          </a:p>
        </p:txBody>
      </p:sp>
      <p:sp>
        <p:nvSpPr>
          <p:cNvPr id="67590"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Calibri Light"/>
              </a:rPr>
              <a:t>”Interrogante” </a:t>
            </a:r>
            <a:r>
              <a:rPr lang="de-DE" altLang="de-DE" sz="900" dirty="0">
                <a:solidFill>
                  <a:srgbClr val="000000"/>
                </a:solidFill>
                <a:latin typeface="Calibri Light"/>
              </a:rPr>
              <a:t>(Marco Bellucci)</a:t>
            </a: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Calibri Light"/>
                <a:cs typeface="Verdana"/>
              </a:rPr>
              <a:t>„Question mark</a:t>
            </a:r>
            <a:r>
              <a:rPr lang="en-US" sz="900" spc="-5" dirty="0">
                <a:solidFill>
                  <a:srgbClr val="333333"/>
                </a:solidFill>
                <a:latin typeface="Calibri Light"/>
                <a:cs typeface="Verdana"/>
              </a:rPr>
              <a:t>”</a:t>
            </a:r>
            <a:r>
              <a:rPr sz="900" spc="-5" dirty="0">
                <a:solidFill>
                  <a:srgbClr val="333333"/>
                </a:solidFill>
                <a:latin typeface="Calibri Light"/>
                <a:cs typeface="Verdana"/>
              </a:rPr>
              <a:t> (Marco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Una voz interna le dice que es una mala persona.</a:t>
            </a:r>
            <a:endParaRPr lang="es-ES" altLang="de-DE" sz="3600" dirty="0">
              <a:latin typeface="Calibri Light"/>
            </a:endParaRPr>
          </a:p>
        </p:txBody>
      </p:sp>
      <p:sp>
        <p:nvSpPr>
          <p:cNvPr id="69634" name="Rectangle 2"/>
          <p:cNvSpPr>
            <a:spLocks noGrp="1" noChangeArrowheads="1"/>
          </p:cNvSpPr>
          <p:nvPr>
            <p:ph idx="1"/>
          </p:nvPr>
        </p:nvSpPr>
        <p:spPr/>
        <p:txBody>
          <a:bodyPr/>
          <a:lstStyle/>
          <a:p>
            <a:pPr eaLnBrk="1" hangingPunct="1"/>
            <a:r>
              <a:rPr lang="es-ES" altLang="de-DE" sz="2400" b="1">
                <a:solidFill>
                  <a:srgbClr val="004992"/>
                </a:solidFill>
                <a:latin typeface="Calibri Light"/>
              </a:rPr>
              <a:t>Razones</a:t>
            </a:r>
            <a:r>
              <a:rPr lang="es-ES" altLang="de-DE" sz="2400" b="1" dirty="0">
                <a:solidFill>
                  <a:srgbClr val="004992"/>
                </a:solidFill>
                <a:latin typeface="Calibri Light"/>
              </a:rPr>
              <a:t>...</a:t>
            </a:r>
          </a:p>
          <a:p>
            <a:pPr eaLnBrk="1" hangingPunct="1"/>
            <a:r>
              <a:rPr lang="es-ES" altLang="de-DE" sz="2400">
                <a:solidFill>
                  <a:srgbClr val="004992"/>
                </a:solidFill>
                <a:latin typeface="Calibri Light"/>
              </a:rPr>
              <a:t>...</a:t>
            </a:r>
            <a:r>
              <a:rPr lang="es-ES" altLang="de-DE" sz="2400" dirty="0">
                <a:solidFill>
                  <a:srgbClr val="004992"/>
                </a:solidFill>
                <a:latin typeface="Calibri Light"/>
              </a:rPr>
              <a:t>yo</a:t>
            </a:r>
          </a:p>
          <a:p>
            <a:pPr eaLnBrk="1" hangingPunct="1"/>
            <a:r>
              <a:rPr lang="es-ES" altLang="de-DE" sz="2400">
                <a:solidFill>
                  <a:srgbClr val="004992"/>
                </a:solidFill>
                <a:latin typeface="Calibri Light"/>
              </a:rPr>
              <a:t>...</a:t>
            </a:r>
            <a:r>
              <a:rPr lang="es-ES" altLang="de-DE" sz="2400" dirty="0">
                <a:solidFill>
                  <a:srgbClr val="004992"/>
                </a:solidFill>
                <a:latin typeface="Calibri Light"/>
              </a:rPr>
              <a:t>otros	</a:t>
            </a:r>
          </a:p>
          <a:p>
            <a:pPr eaLnBrk="1" hangingPunct="1"/>
            <a:r>
              <a:rPr lang="es-ES" altLang="de-DE" sz="2400">
                <a:solidFill>
                  <a:srgbClr val="004992"/>
                </a:solidFill>
                <a:latin typeface="Calibri Light"/>
              </a:rPr>
              <a:t>...</a:t>
            </a:r>
            <a:r>
              <a:rPr lang="es-ES" altLang="de-DE" sz="2400" dirty="0">
                <a:solidFill>
                  <a:srgbClr val="004992"/>
                </a:solidFill>
                <a:latin typeface="Calibri Light"/>
              </a:rPr>
              <a:t>la situación</a:t>
            </a:r>
          </a:p>
          <a:p>
            <a:pPr eaLnBrk="1" hangingPunct="1"/>
            <a:r>
              <a:rPr lang="es-ES" altLang="de-DE" sz="2400" dirty="0">
                <a:solidFill>
                  <a:srgbClr val="004992"/>
                </a:solidFill>
                <a:latin typeface="Calibri Light"/>
              </a:rPr>
              <a:t>	</a:t>
            </a:r>
          </a:p>
          <a:p>
            <a:pPr eaLnBrk="1" hangingPunct="1"/>
            <a:r>
              <a:rPr lang="es-ES" altLang="de-DE" sz="2400" dirty="0">
                <a:solidFill>
                  <a:srgbClr val="004992"/>
                </a:solidFill>
                <a:latin typeface="Calibri Light"/>
              </a:rPr>
              <a:t>	</a:t>
            </a:r>
          </a:p>
          <a:p>
            <a:pPr eaLnBrk="1" hangingPunct="1"/>
            <a:r>
              <a:rPr lang="es-ES" altLang="de-DE" sz="2400" dirty="0">
                <a:solidFill>
                  <a:srgbClr val="004992"/>
                </a:solidFill>
                <a:latin typeface="Calibri Light"/>
              </a:rPr>
              <a:t>		</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33</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4"/>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Una voz interna le dice que es una mala persona.</a:t>
            </a:r>
            <a:endParaRPr lang="es-ES" altLang="de-DE" sz="3600" dirty="0">
              <a:latin typeface="Calibri Light"/>
            </a:endParaRPr>
          </a:p>
        </p:txBody>
      </p:sp>
      <p:sp>
        <p:nvSpPr>
          <p:cNvPr id="4" name="Content Placeholder 3"/>
          <p:cNvSpPr>
            <a:spLocks noGrp="1"/>
          </p:cNvSpPr>
          <p:nvPr>
            <p:ph idx="1"/>
          </p:nvPr>
        </p:nvSpPr>
        <p:spPr/>
        <p:txBody>
          <a:bodyPr/>
          <a:lstStyle/>
          <a:p>
            <a:pPr lvl="0" defTabSz="914400" eaLnBrk="0" hangingPunct="0"/>
            <a:r>
              <a:rPr lang="es-ES" altLang="de-DE" sz="2400" b="1" dirty="0">
                <a:solidFill>
                  <a:srgbClr val="004992"/>
                </a:solidFill>
                <a:latin typeface="Calibri Light"/>
                <a:ea typeface="MS PGothic" panose="020B0600070205080204" pitchFamily="34" charset="-128"/>
              </a:rPr>
              <a:t>Razones...</a:t>
            </a:r>
          </a:p>
          <a:p>
            <a:pPr lvl="0" defTabSz="914400" eaLnBrk="0" hangingPunct="0"/>
            <a:r>
              <a:rPr lang="es-ES" altLang="de-DE" b="1" dirty="0">
                <a:solidFill>
                  <a:srgbClr val="004992"/>
                </a:solidFill>
                <a:latin typeface="Calibri Light"/>
                <a:ea typeface="MS PGothic" panose="020B0600070205080204" pitchFamily="34" charset="-128"/>
              </a:rPr>
              <a:t>... yo:</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latin typeface="Calibri Light"/>
                <a:ea typeface="MS PGothic" panose="020B0600070205080204" pitchFamily="34" charset="-128"/>
              </a:rPr>
              <a:t>“Desafortunadamente, siempre me culpo a mí mismo. Parece que es una especie de odio encubierto hacia mí mismo.”</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latin typeface="Calibri Light"/>
                <a:ea typeface="MS PGothic" panose="020B0600070205080204" pitchFamily="34" charset="-128"/>
              </a:rPr>
              <a:t>“Me estoy volviendo loco.”</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latin typeface="Calibri Light"/>
                <a:ea typeface="MS PGothic" panose="020B0600070205080204" pitchFamily="34" charset="-128"/>
              </a:rPr>
              <a:t>“Parece como si hubiera otra persona pensando. Pero sé que son mis propios pensamientos.”</a:t>
            </a:r>
          </a:p>
          <a:p>
            <a:pPr lvl="0" defTabSz="914400" eaLnBrk="0" hangingPunct="0">
              <a:buClr>
                <a:srgbClr val="333333"/>
              </a:buClr>
            </a:pPr>
            <a:r>
              <a:rPr lang="es-ES" altLang="de-DE" b="1" dirty="0">
                <a:solidFill>
                  <a:srgbClr val="004992"/>
                </a:solidFill>
                <a:latin typeface="Calibri Light"/>
                <a:ea typeface="MS PGothic" panose="020B0600070205080204" pitchFamily="34" charset="-128"/>
              </a:rPr>
              <a:t>... otros:</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latin typeface="Calibri Light"/>
                <a:ea typeface="MS PGothic" panose="020B0600070205080204" pitchFamily="34" charset="-128"/>
              </a:rPr>
              <a:t>“Algo fue implantado en mi cerebro.”</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latin typeface="Calibri Light"/>
                <a:ea typeface="MS PGothic" panose="020B0600070205080204" pitchFamily="34" charset="-128"/>
              </a:rPr>
              <a:t>“No sé cómo ha podido pasar, pero alguien está controlando mis pensamientos.”</a:t>
            </a:r>
          </a:p>
          <a:p>
            <a:pPr lvl="0" defTabSz="914400" eaLnBrk="0" hangingPunct="0">
              <a:buClr>
                <a:srgbClr val="333333"/>
              </a:buClr>
            </a:pPr>
            <a:r>
              <a:rPr lang="es-ES" altLang="de-DE" b="1" dirty="0">
                <a:solidFill>
                  <a:srgbClr val="004992"/>
                </a:solidFill>
                <a:latin typeface="Calibri Light"/>
                <a:ea typeface="MS PGothic" panose="020B0600070205080204" pitchFamily="34" charset="-128"/>
              </a:rPr>
              <a:t>... la situación o circunstancias:</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latin typeface="Calibri Light"/>
                <a:ea typeface="MS PGothic" panose="020B0600070205080204" pitchFamily="34" charset="-128"/>
              </a:rPr>
              <a:t>“He estado bajo mucho estrés estos días. Por eso siento las cosas con mayor intensidad, incluyendo mis pensamientos.”</a:t>
            </a:r>
          </a:p>
          <a:p>
            <a:pPr marL="285750" lvl="0" indent="-285750" defTabSz="914400" eaLnBrk="0" hangingPunct="0">
              <a:lnSpc>
                <a:spcPct val="100000"/>
              </a:lnSpc>
              <a:spcBef>
                <a:spcPts val="0"/>
              </a:spcBef>
              <a:buClr>
                <a:srgbClr val="333333"/>
              </a:buClr>
              <a:buFont typeface="WingDings"/>
              <a:buChar char=""/>
            </a:pPr>
            <a:r>
              <a:rPr lang="es-ES" altLang="de-DE" dirty="0">
                <a:solidFill>
                  <a:srgbClr val="333333"/>
                </a:solidFill>
                <a:latin typeface="Calibri Light"/>
                <a:ea typeface="MS PGothic" panose="020B0600070205080204" pitchFamily="34" charset="-128"/>
              </a:rPr>
              <a:t>“Me zumban los oídos de escuchar rock duro.”</a:t>
            </a:r>
            <a:endParaRPr lang="en-US" sz="1400" dirty="0">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34</a:t>
            </a:fld>
            <a:endParaRPr lang="de-DE" dirty="0">
              <a:latin typeface="Calibri Light"/>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Una voz interna le dice que es una mala persona.</a:t>
            </a:r>
            <a:endParaRPr lang="es-ES" altLang="de-DE" sz="3600" dirty="0">
              <a:latin typeface="Calibri Light"/>
            </a:endParaRPr>
          </a:p>
        </p:txBody>
      </p:sp>
      <p:sp>
        <p:nvSpPr>
          <p:cNvPr id="73730" name="Rectangle 2"/>
          <p:cNvSpPr>
            <a:spLocks noGrp="1" noChangeArrowheads="1"/>
          </p:cNvSpPr>
          <p:nvPr>
            <p:ph idx="1"/>
          </p:nvPr>
        </p:nvSpPr>
        <p:spPr/>
        <p:txBody>
          <a:bodyPr/>
          <a:lstStyle/>
          <a:p>
            <a:pPr eaLnBrk="1" hangingPunct="1"/>
            <a:r>
              <a:rPr lang="es-ES" altLang="de-DE" sz="2400" b="1" dirty="0">
                <a:solidFill>
                  <a:srgbClr val="004992"/>
                </a:solidFill>
                <a:latin typeface="Calibri Light"/>
              </a:rPr>
              <a:t>Psicosis: la voz interior es atribuida a otras personas o poderes:</a:t>
            </a:r>
          </a:p>
          <a:p>
            <a:pPr marL="342900" indent="-342900" eaLnBrk="1" hangingPunct="1">
              <a:buClr>
                <a:srgbClr val="333333"/>
              </a:buClr>
              <a:buFont typeface="WingDings"/>
              <a:buChar char=""/>
            </a:pPr>
            <a:r>
              <a:rPr lang="es-ES" altLang="de-DE" sz="2400" dirty="0">
                <a:solidFill>
                  <a:srgbClr val="333333"/>
                </a:solidFill>
                <a:latin typeface="Calibri Light"/>
              </a:rPr>
              <a:t>“Algo fue implantado en mi cerebro.”</a:t>
            </a:r>
          </a:p>
          <a:p>
            <a:pPr marL="342900" indent="-342900" eaLnBrk="1" hangingPunct="1">
              <a:buClr>
                <a:srgbClr val="333333"/>
              </a:buClr>
              <a:buFont typeface="WingDings"/>
              <a:buChar char=""/>
            </a:pPr>
            <a:r>
              <a:rPr lang="es-ES" altLang="de-DE" sz="2400" dirty="0">
                <a:solidFill>
                  <a:srgbClr val="333333"/>
                </a:solidFill>
                <a:latin typeface="Calibri Light"/>
              </a:rPr>
              <a:t>“No sé cómo ha podido pasar, pero alguien está controlando mis pensamientos.”</a:t>
            </a:r>
            <a:endParaRPr lang="es-ES" altLang="de-DE" sz="2400" b="1"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35</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6" name="Rectangle 1047"/>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s-ES" altLang="de-DE" sz="3600">
                <a:latin typeface="Calibri Light"/>
              </a:rPr>
              <a:t>Escuchando Voces</a:t>
            </a:r>
            <a:br>
              <a:rPr lang="es-ES" altLang="de-DE" sz="3600">
                <a:latin typeface="Calibri Light"/>
              </a:rPr>
            </a:br>
            <a:r>
              <a:rPr lang="es-ES" altLang="de-DE" sz="3600">
                <a:latin typeface="Calibri Light"/>
              </a:rPr>
              <a:t>¿Pensamientos propios o bajo control externo?</a:t>
            </a:r>
            <a:br>
              <a:rPr lang="es-ES" altLang="de-DE" sz="3600">
                <a:latin typeface="Calibri Light"/>
              </a:rPr>
            </a:br>
            <a:r>
              <a:rPr lang="es-ES" altLang="de-DE" sz="3600">
                <a:latin typeface="Calibri Light"/>
              </a:rPr>
              <a:t>Pros y contras</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36</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3776386564"/>
              </p:ext>
            </p:extLst>
          </p:nvPr>
        </p:nvGraphicFramePr>
        <p:xfrm>
          <a:off x="408955" y="2636912"/>
          <a:ext cx="11376000" cy="405079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000000"/>
                          </a:solidFill>
                          <a:effectLst/>
                          <a:latin typeface="Calibri Light"/>
                          <a:cs typeface="Times New Roman" pitchFamily="18" charset="0"/>
                        </a:rPr>
                        <a:t>¿Las voces son insertadas desde afuera?</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Puede haber otras explicaciones…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“Puedo </a:t>
                      </a:r>
                      <a:r>
                        <a:rPr lang="es-ES" sz="1600" dirty="0" err="1">
                          <a:latin typeface="Calibri Light"/>
                        </a:rPr>
                        <a:t>oirlas</a:t>
                      </a:r>
                      <a:r>
                        <a:rPr lang="es-ES" sz="1600" dirty="0">
                          <a:latin typeface="Calibri Light"/>
                        </a:rPr>
                        <a:t> claramente. En cambio, ¡mis pensamientos están completamente en silencio!”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endParaRPr kumimoji="0" lang="en-US" sz="1600" b="0" i="0" u="none" strike="noStrike" cap="none" normalizeH="0" baseline="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0759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“Estos pensamientos no están bajo mi control. Cuando intento contrarrestarlos, empeoran. Esto demuestra que realmente alguien me quiere hacer daño.”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“Nunca tendría esos malos pensamientos. Jamás podría hacerle daño alguno a nadie. Pero aún así, estoy constantemente teniendo pensamientos agresivos.” </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44" name="Rectangle 1047"/>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s-ES" altLang="de-DE" sz="3600">
                <a:latin typeface="Calibri Light"/>
              </a:rPr>
              <a:t>Escuchando Voces</a:t>
            </a:r>
            <a:br>
              <a:rPr lang="es-ES" altLang="de-DE" sz="3600">
                <a:latin typeface="Calibri Light"/>
              </a:rPr>
            </a:br>
            <a:r>
              <a:rPr lang="es-ES" altLang="de-DE" sz="3600">
                <a:latin typeface="Calibri Light"/>
              </a:rPr>
              <a:t>¿Pensamientos propios o bajo control externo?</a:t>
            </a:r>
            <a:br>
              <a:rPr lang="es-ES" altLang="de-DE" sz="3600">
                <a:latin typeface="Calibri Light"/>
              </a:rPr>
            </a:br>
            <a:r>
              <a:rPr lang="es-ES" altLang="de-DE" sz="3600">
                <a:latin typeface="Calibri Light"/>
              </a:rPr>
              <a:t>Pros y contras</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37</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68082458"/>
              </p:ext>
            </p:extLst>
          </p:nvPr>
        </p:nvGraphicFramePr>
        <p:xfrm>
          <a:off x="408955" y="2636912"/>
          <a:ext cx="11376000" cy="405079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000000"/>
                          </a:solidFill>
                          <a:effectLst/>
                          <a:latin typeface="Calibri Light"/>
                          <a:cs typeface="Times New Roman" pitchFamily="18" charset="0"/>
                        </a:rPr>
                        <a:t>¿Las voces son insertadas desde afuera?</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Puede haber otras explicaciones…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“Puedo </a:t>
                      </a:r>
                      <a:r>
                        <a:rPr lang="es-ES" sz="1600" dirty="0" err="1">
                          <a:latin typeface="Calibri Light"/>
                        </a:rPr>
                        <a:t>oirlas</a:t>
                      </a:r>
                      <a:r>
                        <a:rPr lang="es-ES" sz="1600" dirty="0">
                          <a:latin typeface="Calibri Light"/>
                        </a:rPr>
                        <a:t> claramente. En cambio, ¡mis pensamientos están completamente en silencio!”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a:ln>
                            <a:noFill/>
                          </a:ln>
                          <a:solidFill>
                            <a:srgbClr val="333333"/>
                          </a:solidFill>
                          <a:effectLst/>
                          <a:latin typeface="Calibri Light"/>
                          <a:cs typeface="Times New Roman" pitchFamily="18" charset="0"/>
                        </a:rPr>
                        <a:t>Aproximadamente el 15-20% de la población normal escucha voces de vez en cuando</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a:ln>
                            <a:noFill/>
                          </a:ln>
                          <a:solidFill>
                            <a:srgbClr val="333333"/>
                          </a:solidFill>
                          <a:effectLst/>
                          <a:latin typeface="Calibri Light"/>
                          <a:cs typeface="Times New Roman" pitchFamily="18" charset="0"/>
                        </a:rPr>
                        <a:t>Los pensamientos intensos a veces son casi audibles (ej. Canciones, rumiar, etc.).</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0759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“Estos pensamientos no están bajo mi control. Cuando intento contrarrestarlos, empeoran. Esto demuestra que realmente alguien me quiere hacer daño.”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“Nunca tendría esos malos pensamientos. Jamás podría hacerle daño alguno a nadie. Pero aún así, estoy constantemente teniendo pensamientos agresivos.” </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92" name="Rectangle 1047"/>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s-ES" altLang="de-DE" sz="3600">
                <a:latin typeface="Calibri Light"/>
              </a:rPr>
              <a:t>Escuchando Voces</a:t>
            </a:r>
            <a:br>
              <a:rPr lang="es-ES" altLang="de-DE" sz="3600">
                <a:latin typeface="Calibri Light"/>
              </a:rPr>
            </a:br>
            <a:r>
              <a:rPr lang="es-ES" altLang="de-DE" sz="3600">
                <a:latin typeface="Calibri Light"/>
              </a:rPr>
              <a:t>¿Pensamientos propios o bajo control externo?</a:t>
            </a:r>
            <a:br>
              <a:rPr lang="es-ES" altLang="de-DE" sz="3600">
                <a:latin typeface="Calibri Light"/>
              </a:rPr>
            </a:br>
            <a:r>
              <a:rPr lang="es-ES" altLang="de-DE" sz="3600">
                <a:latin typeface="Calibri Light"/>
              </a:rPr>
              <a:t>Pros y contras</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38</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1765566887"/>
              </p:ext>
            </p:extLst>
          </p:nvPr>
        </p:nvGraphicFramePr>
        <p:xfrm>
          <a:off x="408955" y="2636912"/>
          <a:ext cx="11376000" cy="405385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000000"/>
                          </a:solidFill>
                          <a:effectLst/>
                          <a:latin typeface="Calibri Light"/>
                          <a:cs typeface="Times New Roman" pitchFamily="18" charset="0"/>
                        </a:rPr>
                        <a:t>¿Las voces son insertadas desde afuera?</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Puede haber otras explicaciones…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“Puedo </a:t>
                      </a:r>
                      <a:r>
                        <a:rPr lang="es-ES" sz="1600" dirty="0" err="1">
                          <a:latin typeface="Calibri Light"/>
                        </a:rPr>
                        <a:t>oirlas</a:t>
                      </a:r>
                      <a:r>
                        <a:rPr lang="es-ES" sz="1600" dirty="0">
                          <a:latin typeface="Calibri Light"/>
                        </a:rPr>
                        <a:t> claramente. En cambio, ¡mis pensamientos están completamente en silencio!”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a:ln>
                            <a:noFill/>
                          </a:ln>
                          <a:solidFill>
                            <a:srgbClr val="333333"/>
                          </a:solidFill>
                          <a:effectLst/>
                          <a:latin typeface="Calibri Light"/>
                          <a:cs typeface="Times New Roman" pitchFamily="18" charset="0"/>
                        </a:rPr>
                        <a:t>Aproximadamente el 15-20% de la población normal escucha voces de vez en cuando</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a:ln>
                            <a:noFill/>
                          </a:ln>
                          <a:solidFill>
                            <a:srgbClr val="333333"/>
                          </a:solidFill>
                          <a:effectLst/>
                          <a:latin typeface="Calibri Light"/>
                          <a:cs typeface="Times New Roman" pitchFamily="18" charset="0"/>
                        </a:rPr>
                        <a:t>Los pensamientos intensos a veces son casi audibles (ej. Canciones, rumiar, etc.).</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“Estos pensamientos no están bajo mi control. Cuando intento contrarrestarlos, empeoran. Esto demuestra que realmente alguien me quiere hacer daño.”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dirty="0">
                          <a:ln>
                            <a:noFill/>
                          </a:ln>
                          <a:solidFill>
                            <a:srgbClr val="333333"/>
                          </a:solidFill>
                          <a:effectLst/>
                          <a:latin typeface="Calibri Light"/>
                          <a:cs typeface="Times New Roman" pitchFamily="18" charset="0"/>
                        </a:rPr>
                        <a:t>Nuestros pensamientos no son totalmente controlables, sino no habría acontecimientos como inspiraciones repentinas, lluvia de ideas o </a:t>
                      </a:r>
                      <a:r>
                        <a:rPr kumimoji="0" lang="es-ES" sz="1600" b="0" i="0" u="none" strike="noStrike" cap="none" normalizeH="0" baseline="0" dirty="0" err="1">
                          <a:ln>
                            <a:noFill/>
                          </a:ln>
                          <a:solidFill>
                            <a:srgbClr val="333333"/>
                          </a:solidFill>
                          <a:effectLst/>
                          <a:latin typeface="Calibri Light"/>
                          <a:cs typeface="Times New Roman" pitchFamily="18" charset="0"/>
                        </a:rPr>
                        <a:t>rumiaciones</a:t>
                      </a:r>
                      <a:r>
                        <a:rPr kumimoji="0" lang="es-ES" sz="1600" b="0" i="0" u="none" strike="noStrike" cap="none" normalizeH="0" baseline="0" dirty="0">
                          <a:ln>
                            <a:noFill/>
                          </a:ln>
                          <a:solidFill>
                            <a:srgbClr val="333333"/>
                          </a:solidFill>
                          <a:effectLst/>
                          <a:latin typeface="Calibri Light"/>
                          <a:cs typeface="Times New Roman" pitchFamily="18" charset="0"/>
                        </a:rPr>
                        <a:t>. Si tratamos de contrarrestar esos pensamientos, automáticamente se vuelven más fuertes. Experimento: ¡No pensar en el número 8! Inténtalo y verás que ¡no lo puedes evitar!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“Nunca tendría esos malos pensamientos. Jamás podría hacerle daño alguno a nadie. Pero aún así, estoy constantemente teniendo pensamientos agresivos.” </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1047"/>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s-ES" altLang="de-DE" sz="3600" dirty="0">
                <a:latin typeface="Calibri Light"/>
              </a:rPr>
              <a:t>Escuchando Voces</a:t>
            </a:r>
            <a:br>
              <a:rPr lang="es-ES" altLang="de-DE" sz="3600" dirty="0">
                <a:latin typeface="Calibri Light"/>
              </a:rPr>
            </a:br>
            <a:r>
              <a:rPr lang="es-ES" altLang="de-DE" sz="3600" dirty="0">
                <a:latin typeface="Calibri Light"/>
              </a:rPr>
              <a:t>¿Pensamientos propios o bajo control externo?</a:t>
            </a:r>
            <a:br>
              <a:rPr lang="es-ES" altLang="de-DE" sz="3600" dirty="0">
                <a:latin typeface="Calibri Light"/>
              </a:rPr>
            </a:br>
            <a:r>
              <a:rPr lang="es-ES" altLang="de-DE" sz="3600" dirty="0">
                <a:latin typeface="Calibri Light"/>
              </a:rPr>
              <a:t>Pros y contras</a:t>
            </a: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39</a:t>
            </a:fld>
            <a:endParaRPr lang="de-DE" dirty="0">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2891172706"/>
              </p:ext>
            </p:extLst>
          </p:nvPr>
        </p:nvGraphicFramePr>
        <p:xfrm>
          <a:off x="408955" y="2636912"/>
          <a:ext cx="11376000" cy="4053852"/>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1800" b="0" i="0" u="none" strike="noStrike" cap="none" normalizeH="0" baseline="0" dirty="0">
                          <a:ln>
                            <a:noFill/>
                          </a:ln>
                          <a:solidFill>
                            <a:srgbClr val="000000"/>
                          </a:solidFill>
                          <a:effectLst/>
                          <a:latin typeface="Calibri Light"/>
                          <a:cs typeface="Times New Roman" pitchFamily="18" charset="0"/>
                        </a:rPr>
                        <a:t>¿Las voces son insertadas desde afuera?</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Puede haber otras explicaciones…</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“Puedo </a:t>
                      </a:r>
                      <a:r>
                        <a:rPr lang="es-ES" sz="1600" dirty="0" err="1">
                          <a:latin typeface="Calibri Light"/>
                        </a:rPr>
                        <a:t>oirlas</a:t>
                      </a:r>
                      <a:r>
                        <a:rPr lang="es-ES" sz="1600" dirty="0">
                          <a:latin typeface="Calibri Light"/>
                        </a:rPr>
                        <a:t> claramente. En cambio, ¡mis pensamientos están completamente en silencio!”</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a:ln>
                            <a:noFill/>
                          </a:ln>
                          <a:solidFill>
                            <a:srgbClr val="333333"/>
                          </a:solidFill>
                          <a:effectLst/>
                          <a:latin typeface="Calibri Light"/>
                          <a:cs typeface="Times New Roman" pitchFamily="18" charset="0"/>
                        </a:rPr>
                        <a:t>Aproximadamente el 15-20% de la población normal escucha voces de vez en cuando</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a:ln>
                            <a:noFill/>
                          </a:ln>
                          <a:solidFill>
                            <a:srgbClr val="333333"/>
                          </a:solidFill>
                          <a:effectLst/>
                          <a:latin typeface="Calibri Light"/>
                          <a:cs typeface="Times New Roman" pitchFamily="18" charset="0"/>
                        </a:rPr>
                        <a:t>Los pensamientos intensos a veces son casi audibles (ej. Canciones, rumiar, etc.).</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“Estos pensamientos no están bajo mi control. Cuando intento contrarrestarlos, empeoran. Esto demuestra que realmente alguien me quiere hacer daño.” </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a:ln>
                            <a:noFill/>
                          </a:ln>
                          <a:solidFill>
                            <a:srgbClr val="333333"/>
                          </a:solidFill>
                          <a:effectLst/>
                          <a:latin typeface="Calibri Light"/>
                          <a:cs typeface="Times New Roman" pitchFamily="18" charset="0"/>
                        </a:rPr>
                        <a:t>Nuestros pensamientos no son totalmente controlables, sino no habría acontecimientos como inspiraciones repentinas, lluvia de ideas o rumiaciones. Si tratamos de contrarrestar esos pensamientos, automáticamente se vuelven más fuertes. Experimento: ¡No pensar en el número 8! Inténtalo y verás que ¡no lo puedes evitar!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s-ES" sz="1600" dirty="0">
                          <a:latin typeface="Calibri Light"/>
                        </a:rPr>
                        <a:t>“Nunca tendría esos malos pensamientos. Jamás podría hacerle daño alguno a nadie. Pero aún así, estoy constantemente teniendo pensamientos agresivos.” </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s-ES" sz="1600" b="0" i="0" u="none" strike="noStrike" cap="none" normalizeH="0" baseline="0">
                          <a:ln>
                            <a:noFill/>
                          </a:ln>
                          <a:solidFill>
                            <a:srgbClr val="333333"/>
                          </a:solidFill>
                          <a:effectLst/>
                          <a:latin typeface="Calibri Light"/>
                          <a:cs typeface="Times New Roman" pitchFamily="18" charset="0"/>
                        </a:rPr>
                        <a:t>Los pensamientos que se oponen a nuestra forma habitual de pensar son comunes. Pensamientos ≠ Acción. El 20% de la población normal ha tenido pensamientos sobre cometer suicidio, sin embargo, no lo hace. Incluso si se trata de la gente que amamos, a veces sentimos agresividad hacia ellos (ej. una madre hacia su hijo llorando).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altLang="de-DE" sz="3600" dirty="0"/>
              <a:t>Escuchando Voces</a:t>
            </a:r>
            <a:br>
              <a:rPr lang="es-ES" altLang="de-DE" sz="3600" dirty="0"/>
            </a:br>
            <a:r>
              <a:rPr lang="es-ES" altLang="de-DE" sz="3600" dirty="0"/>
              <a:t>¿Pensamientos propios o bajo control externo?</a:t>
            </a:r>
            <a:br>
              <a:rPr lang="es-ES" altLang="de-DE" sz="3600" dirty="0"/>
            </a:br>
            <a:r>
              <a:rPr lang="es-ES" altLang="de-DE" sz="3600" dirty="0"/>
              <a:t>Pros y contras</a:t>
            </a:r>
            <a:endParaRPr lang="en-US" sz="3600" dirty="0"/>
          </a:p>
        </p:txBody>
      </p:sp>
      <p:sp>
        <p:nvSpPr>
          <p:cNvPr id="4" name="Content Placeholder 3"/>
          <p:cNvSpPr>
            <a:spLocks noGrp="1"/>
          </p:cNvSpPr>
          <p:nvPr>
            <p:ph idx="1"/>
          </p:nvPr>
        </p:nvSpPr>
        <p:spPr/>
        <p:txBody>
          <a:bodyPr/>
          <a:lstStyle/>
          <a:p>
            <a:pPr lvl="0" defTabSz="914377">
              <a:lnSpc>
                <a:spcPct val="100000"/>
              </a:lnSpc>
              <a:spcBef>
                <a:spcPts val="1200"/>
              </a:spcBef>
            </a:pPr>
            <a:endParaRPr lang="es-ES" altLang="de-DE" sz="2400" dirty="0">
              <a:solidFill>
                <a:srgbClr val="004992"/>
              </a:solidFill>
              <a:latin typeface="Calibri Light"/>
              <a:ea typeface="+mj-ea"/>
              <a:cs typeface="+mj-cs"/>
            </a:endParaRPr>
          </a:p>
          <a:p>
            <a:pPr lvl="0" defTabSz="914377">
              <a:lnSpc>
                <a:spcPct val="100000"/>
              </a:lnSpc>
              <a:spcBef>
                <a:spcPts val="1200"/>
              </a:spcBef>
            </a:pPr>
            <a:r>
              <a:rPr lang="es-ES" altLang="de-DE" sz="2400" dirty="0">
                <a:solidFill>
                  <a:srgbClr val="004992"/>
                </a:solidFill>
                <a:latin typeface="Calibri Light"/>
                <a:ea typeface="+mj-ea"/>
                <a:cs typeface="+mj-cs"/>
              </a:rPr>
              <a:t>La explicación de que los pensamientos extraños son controlados a distancia plantea muchos más interrogantes que respuestas, por ejemplo:</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latin typeface="Calibri Light"/>
                <a:ea typeface="MS PGothic" panose="020B0600070205080204" pitchFamily="34" charset="-128"/>
              </a:rPr>
              <a:t>¿Es técnicamente factible? </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latin typeface="Calibri Light"/>
                <a:ea typeface="MS PGothic" panose="020B0600070205080204" pitchFamily="34" charset="-128"/>
              </a:rPr>
              <a:t>¿Cuándo y dónde tuvo lugar la implantación?</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latin typeface="Calibri Light"/>
                <a:ea typeface="MS PGothic" panose="020B0600070205080204" pitchFamily="34" charset="-128"/>
              </a:rPr>
              <a:t>¿Quién estaría interesado en perjudicarle?</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latin typeface="Calibri Light"/>
                <a:ea typeface="MS PGothic" panose="020B0600070205080204" pitchFamily="34" charset="-128"/>
              </a:rPr>
              <a:t>¿Quién tiene tiempo y dinero para hacerlo? </a:t>
            </a:r>
          </a:p>
          <a:p>
            <a:pPr marL="342900" lvl="0" indent="-342900" defTabSz="914400" fontAlgn="base">
              <a:lnSpc>
                <a:spcPct val="100000"/>
              </a:lnSpc>
              <a:spcBef>
                <a:spcPts val="1200"/>
              </a:spcBef>
              <a:buClr>
                <a:srgbClr val="333333"/>
              </a:buClr>
              <a:buFont typeface="WingDings"/>
              <a:buChar char=""/>
            </a:pPr>
            <a:r>
              <a:rPr lang="es-ES" altLang="de-DE" sz="2400" dirty="0">
                <a:solidFill>
                  <a:srgbClr val="333333"/>
                </a:solidFill>
                <a:latin typeface="Calibri Light"/>
                <a:ea typeface="MS PGothic" panose="020B0600070205080204" pitchFamily="34" charset="-128"/>
              </a:rPr>
              <a:t>Hay maneras más fáciles de dañar a alguien. ¿Por qué se iba a elegir un método tan complejo (quizá</a:t>
            </a:r>
            <a:r>
              <a:rPr lang="de-DE" altLang="de-DE" sz="2400" dirty="0">
                <a:solidFill>
                  <a:srgbClr val="333333"/>
                </a:solidFill>
                <a:latin typeface="Calibri Light"/>
                <a:ea typeface="MS PGothic" panose="020B0600070205080204" pitchFamily="34" charset="-128"/>
              </a:rPr>
              <a:t> </a:t>
            </a:r>
            <a:r>
              <a:rPr lang="es-ES_tradnl" altLang="de-DE" sz="2400" dirty="0">
                <a:solidFill>
                  <a:srgbClr val="333333"/>
                </a:solidFill>
                <a:latin typeface="Calibri Light"/>
                <a:ea typeface="MS PGothic" panose="020B0600070205080204" pitchFamily="34" charset="-128"/>
              </a:rPr>
              <a:t>imposible)? </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40</a:t>
            </a:fld>
            <a:endParaRPr lang="de-DE" dirty="0">
              <a:latin typeface="Calibri Light"/>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 amigo le lleva a casa en coche.</a:t>
            </a:r>
            <a:endParaRPr lang="de-DE" altLang="de-DE" sz="3600">
              <a:latin typeface="Calibri Light"/>
            </a:endParaRPr>
          </a:p>
        </p:txBody>
      </p:sp>
      <p:sp>
        <p:nvSpPr>
          <p:cNvPr id="86019"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¿Por qué su amigo le llevó a casa en coche?</a:t>
            </a:r>
          </a:p>
          <a:p>
            <a:pPr lvl="0" defTabSz="914400" fontAlgn="base"/>
            <a:r>
              <a:rPr lang="de-DE"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Cuál es la explicación principal de este evento?</a:t>
            </a: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41</a:t>
            </a:fld>
            <a:endParaRPr lang="de-DE" dirty="0">
              <a:latin typeface="Calibri Light"/>
            </a:endParaRPr>
          </a:p>
        </p:txBody>
      </p:sp>
      <p:sp>
        <p:nvSpPr>
          <p:cNvPr id="86020"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1"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dirty="0">
                <a:latin typeface="Calibri Light"/>
              </a:rPr>
              <a:t>Queda con un amigo y no se presenta</a:t>
            </a:r>
            <a:endParaRPr lang="de-DE" altLang="de-DE" sz="3600" dirty="0">
              <a:latin typeface="Calibri Light"/>
            </a:endParaRPr>
          </a:p>
        </p:txBody>
      </p:sp>
      <p:sp>
        <p:nvSpPr>
          <p:cNvPr id="88067"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¿Qué provocó que su amigo no se presentara?</a:t>
            </a:r>
          </a:p>
          <a:p>
            <a:pPr lvl="0" defTabSz="914400" fontAlgn="base"/>
            <a:r>
              <a:rPr lang="de-DE"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Cuál es la explicación principal de este evento?</a:t>
            </a: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42</a:t>
            </a:fld>
            <a:endParaRPr lang="de-DE" dirty="0">
              <a:latin typeface="Calibri Light"/>
            </a:endParaRPr>
          </a:p>
        </p:txBody>
      </p:sp>
      <p:pic>
        <p:nvPicPr>
          <p:cNvPr id="11"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 amigo no le envió una postal.</a:t>
            </a:r>
            <a:endParaRPr lang="de-DE" altLang="de-DE" sz="3600">
              <a:latin typeface="Calibri Light"/>
            </a:endParaRPr>
          </a:p>
        </p:txBody>
      </p:sp>
      <p:sp>
        <p:nvSpPr>
          <p:cNvPr id="90115"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¿Por qué su amigo no le envió una postal?</a:t>
            </a:r>
          </a:p>
          <a:p>
            <a:pPr lvl="0" defTabSz="914400" fontAlgn="base"/>
            <a:r>
              <a:rPr lang="de-DE"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Cuál es la explicación principal de este evento?</a:t>
            </a: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43</a:t>
            </a:fld>
            <a:endParaRPr lang="de-DE" dirty="0">
              <a:latin typeface="Calibri Light"/>
            </a:endParaRPr>
          </a:p>
        </p:txBody>
      </p:sp>
      <p:sp>
        <p:nvSpPr>
          <p:cNvPr id="90116"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1"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 coche ha estado conduciendo detrás del suyo durante media hora.</a:t>
            </a:r>
            <a:endParaRPr lang="de-DE" altLang="de-DE" sz="3600">
              <a:latin typeface="Calibri Light"/>
            </a:endParaRPr>
          </a:p>
        </p:txBody>
      </p:sp>
      <p:sp>
        <p:nvSpPr>
          <p:cNvPr id="92163"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¿Cuál es la causa de que el otro coche conduzca detrás del suyo?</a:t>
            </a:r>
          </a:p>
          <a:p>
            <a:pPr lvl="0" defTabSz="914400" fontAlgn="base"/>
            <a:r>
              <a:rPr lang="de-DE"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Cuál es la explicación principal de este evento?</a:t>
            </a: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44</a:t>
            </a:fld>
            <a:endParaRPr lang="de-DE" dirty="0">
              <a:latin typeface="Calibri Light"/>
            </a:endParaRPr>
          </a:p>
        </p:txBody>
      </p:sp>
      <p:sp>
        <p:nvSpPr>
          <p:cNvPr id="92164"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1" name="Picture 10"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El autobús que quería coger está saliendo justo en frente suyo.</a:t>
            </a:r>
            <a:endParaRPr lang="de-DE" altLang="de-DE" sz="3600">
              <a:latin typeface="Calibri Light"/>
            </a:endParaRPr>
          </a:p>
        </p:txBody>
      </p:sp>
      <p:sp>
        <p:nvSpPr>
          <p:cNvPr id="94211"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¿Por qué no llegó a coger el autobús?</a:t>
            </a:r>
          </a:p>
          <a:p>
            <a:pPr lvl="0" defTabSz="914400" fontAlgn="base"/>
            <a:r>
              <a:rPr lang="de-DE"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Cuál es la explicación principal de este evento?</a:t>
            </a: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45</a:t>
            </a:fld>
            <a:endParaRPr lang="de-DE" dirty="0">
              <a:latin typeface="Calibri Light"/>
            </a:endParaRPr>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Un vecino le invita a tomar algo.</a:t>
            </a:r>
          </a:p>
        </p:txBody>
      </p:sp>
      <p:sp>
        <p:nvSpPr>
          <p:cNvPr id="96259"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¿Por qué le invitó su vecino?</a:t>
            </a:r>
          </a:p>
          <a:p>
            <a:pPr lvl="0" defTabSz="914400" fontAlgn="base"/>
            <a:r>
              <a:rPr lang="de-DE"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Cuál es la explicación principal de este evento?</a:t>
            </a: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46</a:t>
            </a:fld>
            <a:endParaRPr lang="de-DE" dirty="0">
              <a:latin typeface="Calibri Light"/>
            </a:endParaRPr>
          </a:p>
        </p:txBody>
      </p:sp>
      <p:sp>
        <p:nvSpPr>
          <p:cNvPr id="96260"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1"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 hombre está leyendo el periódico frente a su puerta durante un buen rato.</a:t>
            </a:r>
            <a:endParaRPr lang="de-DE" altLang="de-DE" sz="3600">
              <a:latin typeface="Calibri Light"/>
            </a:endParaRPr>
          </a:p>
        </p:txBody>
      </p:sp>
      <p:sp>
        <p:nvSpPr>
          <p:cNvPr id="98307"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¿Por qué este hombre ha estado leyendo el periódico frente a su puerta?</a:t>
            </a:r>
          </a:p>
          <a:p>
            <a:pPr lvl="0" defTabSz="914400" fontAlgn="base"/>
            <a:r>
              <a:rPr lang="de-DE"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Cuál es la explicación principal de este evento?</a:t>
            </a: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endParaRPr lang="de-DE" altLang="de-DE" sz="2400" dirty="0">
              <a:solidFill>
                <a:srgbClr val="004992"/>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47</a:t>
            </a:fld>
            <a:endParaRPr lang="de-DE" dirty="0">
              <a:latin typeface="Calibri Light"/>
            </a:endParaRPr>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dirty="0">
                <a:latin typeface="Calibri Light"/>
              </a:rPr>
              <a:t>Un amigo cree que usted no es de fiar.</a:t>
            </a:r>
            <a:endParaRPr lang="de-DE" altLang="de-DE" sz="3600" dirty="0">
              <a:latin typeface="Calibri Light"/>
            </a:endParaRPr>
          </a:p>
        </p:txBody>
      </p:sp>
      <p:sp>
        <p:nvSpPr>
          <p:cNvPr id="100355"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¿Qué ha causado que su amigo crea que no es de fiar?</a:t>
            </a:r>
          </a:p>
          <a:p>
            <a:pPr lvl="0" defTabSz="914400" fontAlgn="base"/>
            <a:r>
              <a:rPr lang="de-DE"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Cuál es la explicación principal de este evento?</a:t>
            </a: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48</a:t>
            </a:fld>
            <a:endParaRPr lang="de-DE" dirty="0">
              <a:latin typeface="Calibri Light"/>
            </a:endParaRPr>
          </a:p>
        </p:txBody>
      </p:sp>
      <p:sp>
        <p:nvSpPr>
          <p:cNvPr id="100356"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pPr>
            <a:endParaRPr lang="de-DE" altLang="de-DE" sz="2000">
              <a:latin typeface="Calibri Light"/>
            </a:endParaRPr>
          </a:p>
        </p:txBody>
      </p:sp>
      <p:pic>
        <p:nvPicPr>
          <p:cNvPr id="11" name="Picture 10"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Un amigo cree que usted es listo.</a:t>
            </a:r>
            <a:endParaRPr lang="de-DE" altLang="de-DE" sz="3600">
              <a:latin typeface="Calibri Light"/>
            </a:endParaRPr>
          </a:p>
        </p:txBody>
      </p:sp>
      <p:sp>
        <p:nvSpPr>
          <p:cNvPr id="102403"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¿Cuál es la causa de que su amigo tenga esta opinión?</a:t>
            </a:r>
          </a:p>
          <a:p>
            <a:pPr lvl="0" defTabSz="914400" fontAlgn="base"/>
            <a:r>
              <a:rPr lang="de-DE"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Cuál es la explicación principal de este evento?</a:t>
            </a: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endParaRPr lang="es-ES" altLang="de-DE" sz="2400" dirty="0">
              <a:solidFill>
                <a:srgbClr val="333333"/>
              </a:solidFill>
              <a:latin typeface="Calibri Light"/>
              <a:ea typeface="MS PGothic" panose="020B0600070205080204" pitchFamily="34" charset="-128"/>
            </a:endParaRPr>
          </a:p>
          <a:p>
            <a:pPr lvl="0" defTabSz="914400" fontAlgn="base"/>
            <a:r>
              <a:rPr lang="de-DE" altLang="de-DE" sz="2400" dirty="0">
                <a:solidFill>
                  <a:srgbClr val="004992"/>
                </a:solidFill>
                <a:latin typeface="Calibri Light"/>
                <a:ea typeface="MS PGothic" panose="020B0600070205080204" pitchFamily="34" charset="-128"/>
              </a:rPr>
              <a:t>¿</a:t>
            </a:r>
            <a:r>
              <a:rPr lang="es-ES" altLang="de-DE" sz="2400" dirty="0">
                <a:solidFill>
                  <a:srgbClr val="004992"/>
                </a:solidFill>
                <a:latin typeface="Calibri Light"/>
                <a:ea typeface="MS PGothic" panose="020B0600070205080204" pitchFamily="34" charset="-128"/>
              </a:rPr>
              <a:t>Uno mismo? </a:t>
            </a:r>
          </a:p>
          <a:p>
            <a:pPr lvl="0" defTabSz="914400" fontAlgn="base"/>
            <a:r>
              <a:rPr lang="es-ES" altLang="de-DE" sz="2400" dirty="0">
                <a:solidFill>
                  <a:srgbClr val="004992"/>
                </a:solidFill>
                <a:latin typeface="Calibri Light"/>
                <a:ea typeface="MS PGothic" panose="020B0600070205080204" pitchFamily="34" charset="-128"/>
              </a:rPr>
              <a:t>¿Otra persona o personas?</a:t>
            </a:r>
          </a:p>
          <a:p>
            <a:pPr lvl="0" defTabSz="914400" fontAlgn="base"/>
            <a:r>
              <a:rPr lang="es-ES" altLang="de-DE" sz="2400" dirty="0">
                <a:solidFill>
                  <a:srgbClr val="004992"/>
                </a:solidFill>
                <a:latin typeface="Calibri Light"/>
                <a:ea typeface="MS PGothic" panose="020B0600070205080204" pitchFamily="34" charset="-128"/>
              </a:rPr>
              <a:t>¿Circunstancias o el azar?</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Calibri Light"/>
              </a:rPr>
              <a:pPr/>
              <a:t>49</a:t>
            </a:fld>
            <a:endParaRPr lang="de-DE" dirty="0">
              <a:latin typeface="Calibri Light"/>
            </a:endParaRPr>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Considere siempre múltiples factores que pueden haber contribuido al evento. Es decir: yo, otros, o la situación o circunstancias. </a:t>
            </a: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50</a:t>
            </a:fld>
            <a:endParaRPr lang="de-DE"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Considere siempre múltiples factores que pueden haber contribuido al evento. Es decir: yo, otros, o la situación o circunstancias. </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Debemos tratar de ser lo más realistas posible en la vida cotidiana: No está justificado echarle siempre la culpa a los demás, al igual que no siempre es culpa nuestra cuando las cosas salen mal.</a:t>
            </a: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51</a:t>
            </a:fld>
            <a:endParaRPr lang="de-DE" dirty="0">
              <a:latin typeface="Calibri Light"/>
            </a:endParaRPr>
          </a:p>
        </p:txBody>
      </p:sp>
    </p:spTree>
    <p:extLst>
      <p:ext uri="{BB962C8B-B14F-4D97-AF65-F5344CB8AC3E}">
        <p14:creationId xmlns:p14="http://schemas.microsoft.com/office/powerpoint/2010/main" val="36342874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Considere siempre múltiples factores que pueden haber contribuido al evento. Es decir: yo, otros, o la situación o circunstancias. </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Debemos tratar de ser lo más realistas posible en la vida cotidiana: No está justificado echarle siempre la culpa a los demás, al igual que no siempre es culpa nuestra cuando las cosas salen mal. </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Por lo general, existen varios factores que contribuyen a un evento.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52</a:t>
            </a:fld>
            <a:endParaRPr lang="de-DE" dirty="0">
              <a:latin typeface="Calibri Light"/>
            </a:endParaRPr>
          </a:p>
        </p:txBody>
      </p:sp>
    </p:spTree>
    <p:extLst>
      <p:ext uri="{BB962C8B-B14F-4D97-AF65-F5344CB8AC3E}">
        <p14:creationId xmlns:p14="http://schemas.microsoft.com/office/powerpoint/2010/main" val="1560221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Muchas</a:t>
            </a:r>
            <a:r>
              <a:rPr lang="en-AU" altLang="de-DE" sz="2400" dirty="0">
                <a:solidFill>
                  <a:srgbClr val="333333"/>
                </a:solidFill>
                <a:latin typeface="Calibri Light"/>
                <a:ea typeface="MS PGothic" panose="020B0600070205080204" pitchFamily="34" charset="-128"/>
              </a:rPr>
              <a:t> personas con </a:t>
            </a:r>
            <a:r>
              <a:rPr lang="en-AU" altLang="de-DE" sz="2400" dirty="0" err="1">
                <a:solidFill>
                  <a:srgbClr val="333333"/>
                </a:solidFill>
                <a:latin typeface="Calibri Light"/>
                <a:ea typeface="MS PGothic" panose="020B0600070205080204" pitchFamily="34" charset="-128"/>
              </a:rPr>
              <a:t>psicosis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tienden</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explicar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eventos</a:t>
            </a:r>
            <a:r>
              <a:rPr lang="en-AU" altLang="de-DE" sz="2400" dirty="0">
                <a:solidFill>
                  <a:srgbClr val="333333"/>
                </a:solidFill>
                <a:latin typeface="Calibri Light"/>
                <a:ea typeface="MS PGothic" panose="020B0600070205080204" pitchFamily="34" charset="-128"/>
              </a:rPr>
              <a:t> </a:t>
            </a:r>
            <a:r>
              <a:rPr lang="en-AU" altLang="de-DE" sz="2400" i="1" dirty="0" err="1">
                <a:solidFill>
                  <a:srgbClr val="333333"/>
                </a:solidFill>
                <a:latin typeface="Calibri Light"/>
                <a:ea typeface="MS PGothic" panose="020B0600070205080204" pitchFamily="34" charset="-128"/>
              </a:rPr>
              <a:t>complejos</a:t>
            </a:r>
            <a:r>
              <a:rPr lang="en-AU" altLang="de-DE" sz="2400" dirty="0">
                <a:solidFill>
                  <a:srgbClr val="333333"/>
                </a:solidFill>
                <a:latin typeface="Calibri Light"/>
                <a:ea typeface="MS PGothic" panose="020B0600070205080204" pitchFamily="34" charset="-128"/>
              </a:rPr>
              <a:t> con </a:t>
            </a:r>
            <a:r>
              <a:rPr lang="en-AU" altLang="de-DE" sz="2400" dirty="0" err="1">
                <a:solidFill>
                  <a:srgbClr val="333333"/>
                </a:solidFill>
                <a:latin typeface="Calibri Light"/>
                <a:ea typeface="MS PGothic" panose="020B0600070205080204" pitchFamily="34" charset="-128"/>
              </a:rPr>
              <a:t>una</a:t>
            </a:r>
            <a:r>
              <a:rPr lang="en-AU" altLang="de-DE" sz="2400" dirty="0">
                <a:solidFill>
                  <a:srgbClr val="333333"/>
                </a:solidFill>
                <a:latin typeface="Calibri Light"/>
                <a:ea typeface="MS PGothic" panose="020B0600070205080204" pitchFamily="34" charset="-128"/>
              </a:rPr>
              <a:t> sola </a:t>
            </a:r>
            <a:r>
              <a:rPr lang="en-AU" altLang="de-DE" sz="2400" dirty="0" err="1">
                <a:solidFill>
                  <a:srgbClr val="333333"/>
                </a:solidFill>
                <a:latin typeface="Calibri Light"/>
                <a:ea typeface="MS PGothic" panose="020B0600070205080204" pitchFamily="34" charset="-128"/>
              </a:rPr>
              <a:t>razón</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veces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otras</a:t>
            </a:r>
            <a:r>
              <a:rPr lang="en-AU" altLang="de-DE" sz="2400" dirty="0">
                <a:solidFill>
                  <a:srgbClr val="333333"/>
                </a:solidFill>
                <a:latin typeface="Calibri Light"/>
                <a:ea typeface="MS PGothic" panose="020B0600070205080204" pitchFamily="34" charset="-128"/>
              </a:rPr>
              <a:t> personas son </a:t>
            </a:r>
            <a:r>
              <a:rPr lang="en-AU" altLang="de-DE" sz="2400" dirty="0" err="1">
                <a:solidFill>
                  <a:srgbClr val="333333"/>
                </a:solidFill>
                <a:latin typeface="Calibri Light"/>
                <a:ea typeface="MS PGothic" panose="020B0600070205080204" pitchFamily="34" charset="-128"/>
              </a:rPr>
              <a:t>acusadas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por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los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errores</a:t>
            </a:r>
            <a:r>
              <a:rPr lang="en-AU" altLang="de-DE" sz="2400" dirty="0">
                <a:solidFill>
                  <a:srgbClr val="333333"/>
                </a:solidFill>
                <a:latin typeface="Calibri Light"/>
                <a:ea typeface="MS PGothic" panose="020B0600070205080204" pitchFamily="34" charset="-128"/>
              </a:rPr>
              <a:t> que </a:t>
            </a:r>
            <a:r>
              <a:rPr lang="en-AU" altLang="de-DE" sz="2400" dirty="0" err="1">
                <a:solidFill>
                  <a:srgbClr val="333333"/>
                </a:solidFill>
                <a:latin typeface="Calibri Light"/>
                <a:ea typeface="MS PGothic" panose="020B0600070205080204" pitchFamily="34" charset="-128"/>
              </a:rPr>
              <a:t>uno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comete</a:t>
            </a:r>
            <a:r>
              <a:rPr lang="en-AU" altLang="de-DE" sz="2400" dirty="0">
                <a:solidFill>
                  <a:srgbClr val="333333"/>
                </a:solidFill>
                <a:latin typeface="Calibri Light"/>
                <a:ea typeface="MS PGothic" panose="020B0600070205080204" pitchFamily="34" charset="-128"/>
              </a:rPr>
              <a:t>. </a:t>
            </a:r>
          </a:p>
          <a:p>
            <a:pPr lvl="0" defTabSz="914400" fontAlgn="base"/>
            <a:r>
              <a:rPr lang="en-AU" altLang="de-DE" sz="2400" dirty="0" err="1">
                <a:solidFill>
                  <a:srgbClr val="004992"/>
                </a:solidFill>
                <a:latin typeface="Calibri Light"/>
                <a:ea typeface="MS PGothic" panose="020B0600070205080204" pitchFamily="34" charset="-128"/>
              </a:rPr>
              <a:t>Ejemplo</a:t>
            </a:r>
            <a:r>
              <a:rPr lang="en-AU" altLang="de-DE" sz="2400" dirty="0">
                <a:solidFill>
                  <a:srgbClr val="004992"/>
                </a:solidFill>
                <a:latin typeface="Calibri Light"/>
                <a:ea typeface="MS PGothic" panose="020B0600070205080204" pitchFamily="34" charset="-128"/>
              </a:rPr>
              <a:t> I: </a:t>
            </a:r>
            <a:r>
              <a:rPr lang="en-AU" altLang="de-DE" sz="2400" dirty="0">
                <a:solidFill>
                  <a:srgbClr val="333333"/>
                </a:solidFill>
                <a:latin typeface="Calibri Light"/>
                <a:ea typeface="MS PGothic" panose="020B0600070205080204" pitchFamily="34" charset="-128"/>
              </a:rPr>
              <a:t>Eduardo </a:t>
            </a:r>
            <a:r>
              <a:rPr lang="en-AU" altLang="de-DE" sz="2400" dirty="0" err="1">
                <a:solidFill>
                  <a:srgbClr val="333333"/>
                </a:solidFill>
                <a:latin typeface="Calibri Light"/>
                <a:ea typeface="MS PGothic" panose="020B0600070205080204" pitchFamily="34" charset="-128"/>
              </a:rPr>
              <a:t>recibe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una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llamada</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teléfono</a:t>
            </a:r>
            <a:r>
              <a:rPr lang="en-AU" altLang="de-DE" sz="2400" dirty="0">
                <a:solidFill>
                  <a:srgbClr val="333333"/>
                </a:solidFill>
                <a:latin typeface="Calibri Light"/>
                <a:ea typeface="MS PGothic" panose="020B0600070205080204" pitchFamily="34" charset="-128"/>
              </a:rPr>
              <a:t>. Un </a:t>
            </a:r>
            <a:r>
              <a:rPr lang="en-AU" altLang="de-DE" sz="2400" dirty="0" err="1">
                <a:solidFill>
                  <a:srgbClr val="333333"/>
                </a:solidFill>
                <a:latin typeface="Calibri Light"/>
                <a:ea typeface="MS PGothic" panose="020B0600070205080204" pitchFamily="34" charset="-128"/>
              </a:rPr>
              <a:t>encuestador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automatizado</a:t>
            </a:r>
            <a:r>
              <a:rPr lang="en-AU" altLang="de-DE" sz="2400" dirty="0">
                <a:solidFill>
                  <a:srgbClr val="333333"/>
                </a:solidFill>
                <a:latin typeface="Calibri Light"/>
                <a:ea typeface="MS PGothic" panose="020B0600070205080204" pitchFamily="34" charset="-128"/>
              </a:rPr>
              <a:t> le </a:t>
            </a:r>
            <a:r>
              <a:rPr lang="en-AU" altLang="de-DE" sz="2400" dirty="0" err="1">
                <a:solidFill>
                  <a:srgbClr val="333333"/>
                </a:solidFill>
                <a:latin typeface="Calibri Light"/>
                <a:ea typeface="MS PGothic" panose="020B0600070205080204" pitchFamily="34" charset="-128"/>
              </a:rPr>
              <a:t>pregunta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sobre</a:t>
            </a:r>
            <a:r>
              <a:rPr lang="en-AU" altLang="de-DE" sz="2400" dirty="0">
                <a:solidFill>
                  <a:srgbClr val="333333"/>
                </a:solidFill>
                <a:latin typeface="Calibri Light"/>
                <a:ea typeface="MS PGothic" panose="020B0600070205080204" pitchFamily="34" charset="-128"/>
              </a:rPr>
              <a:t> sus </a:t>
            </a:r>
            <a:r>
              <a:rPr lang="en-AU" altLang="de-DE" sz="2400" dirty="0" err="1">
                <a:solidFill>
                  <a:srgbClr val="333333"/>
                </a:solidFill>
                <a:latin typeface="Calibri Light"/>
                <a:ea typeface="MS PGothic" panose="020B0600070205080204" pitchFamily="34" charset="-128"/>
              </a:rPr>
              <a:t>hábitos</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consumo</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Creencia</a:t>
            </a:r>
            <a:r>
              <a:rPr lang="en-AU" altLang="de-DE" sz="2400" dirty="0">
                <a:solidFill>
                  <a:srgbClr val="004992"/>
                </a:solidFill>
                <a:latin typeface="Calibri Light"/>
                <a:ea typeface="MS PGothic" panose="020B0600070205080204" pitchFamily="34" charset="-128"/>
              </a:rPr>
              <a:t> </a:t>
            </a:r>
            <a:r>
              <a:rPr lang="en-AU" altLang="de-DE" sz="2400" dirty="0" err="1">
                <a:solidFill>
                  <a:srgbClr val="004992"/>
                </a:solidFill>
                <a:latin typeface="Calibri Light"/>
                <a:ea typeface="MS PGothic" panose="020B0600070205080204" pitchFamily="34" charset="-128"/>
              </a:rPr>
              <a:t>propia</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Su </a:t>
            </a:r>
            <a:r>
              <a:rPr lang="en-AU" altLang="de-DE" sz="2400" dirty="0" err="1">
                <a:solidFill>
                  <a:srgbClr val="333333"/>
                </a:solidFill>
                <a:latin typeface="Calibri Light"/>
                <a:ea typeface="MS PGothic" panose="020B0600070205080204" pitchFamily="34" charset="-128"/>
              </a:rPr>
              <a:t>casero</a:t>
            </a:r>
            <a:r>
              <a:rPr lang="en-AU" altLang="de-DE" sz="2400" dirty="0">
                <a:solidFill>
                  <a:srgbClr val="333333"/>
                </a:solidFill>
                <a:latin typeface="Calibri Light"/>
                <a:ea typeface="MS PGothic" panose="020B0600070205080204" pitchFamily="34" charset="-128"/>
              </a:rPr>
              <a:t> le </a:t>
            </a:r>
            <a:r>
              <a:rPr lang="en-AU" altLang="de-DE" sz="2400" dirty="0" err="1">
                <a:solidFill>
                  <a:srgbClr val="333333"/>
                </a:solidFill>
                <a:latin typeface="Calibri Light"/>
                <a:ea typeface="MS PGothic" panose="020B0600070205080204" pitchFamily="34" charset="-128"/>
              </a:rPr>
              <a:t>está</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espiando</a:t>
            </a:r>
            <a:r>
              <a:rPr lang="en-AU" altLang="de-DE" sz="2400" dirty="0">
                <a:solidFill>
                  <a:srgbClr val="333333"/>
                </a:solidFill>
                <a:latin typeface="Calibri Light"/>
                <a:ea typeface="MS PGothic" panose="020B0600070205080204" pitchFamily="34" charset="-128"/>
              </a:rPr>
              <a:t> para </a:t>
            </a:r>
            <a:r>
              <a:rPr lang="en-AU" altLang="de-DE" sz="2400" dirty="0" err="1">
                <a:solidFill>
                  <a:srgbClr val="333333"/>
                </a:solidFill>
                <a:latin typeface="Calibri Light"/>
                <a:ea typeface="MS PGothic" panose="020B0600070205080204" pitchFamily="34" charset="-128"/>
              </a:rPr>
              <a:t>echarle</a:t>
            </a:r>
            <a:r>
              <a:rPr lang="en-AU" altLang="de-DE" sz="2400" dirty="0">
                <a:solidFill>
                  <a:srgbClr val="333333"/>
                </a:solidFill>
                <a:latin typeface="Calibri Light"/>
                <a:ea typeface="MS PGothic" panose="020B0600070205080204" pitchFamily="34" charset="-128"/>
              </a:rPr>
              <a:t> del </a:t>
            </a:r>
            <a:r>
              <a:rPr lang="en-AU" altLang="de-DE" sz="2400" dirty="0" err="1">
                <a:solidFill>
                  <a:srgbClr val="333333"/>
                </a:solidFill>
                <a:latin typeface="Calibri Light"/>
                <a:ea typeface="MS PGothic" panose="020B0600070205080204" pitchFamily="34" charset="-128"/>
              </a:rPr>
              <a:t>apartamento</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Explcación</a:t>
            </a:r>
            <a:r>
              <a:rPr lang="en-AU" altLang="de-DE" sz="2400" dirty="0">
                <a:solidFill>
                  <a:srgbClr val="004992"/>
                </a:solidFill>
                <a:latin typeface="Calibri Light"/>
                <a:ea typeface="MS PGothic" panose="020B0600070205080204" pitchFamily="34" charset="-128"/>
              </a:rPr>
              <a:t> </a:t>
            </a:r>
            <a:r>
              <a:rPr lang="en-AU" altLang="de-DE" sz="2400" dirty="0" err="1">
                <a:solidFill>
                  <a:srgbClr val="004992"/>
                </a:solidFill>
                <a:latin typeface="Calibri Light"/>
                <a:ea typeface="MS PGothic" panose="020B0600070205080204" pitchFamily="34" charset="-128"/>
              </a:rPr>
              <a:t>alternativa</a:t>
            </a:r>
            <a:r>
              <a:rPr lang="en-AU" altLang="de-DE" sz="2400" dirty="0">
                <a:solidFill>
                  <a:srgbClr val="004992"/>
                </a:solidFill>
                <a:latin typeface="Calibri Light"/>
                <a:ea typeface="MS PGothic" panose="020B0600070205080204" pitchFamily="34" charset="-128"/>
              </a:rPr>
              <a:t>: </a:t>
            </a:r>
            <a:r>
              <a:rPr lang="en-AU" altLang="de-DE" sz="2400" dirty="0">
                <a:solidFill>
                  <a:srgbClr val="333333"/>
                </a:solidFill>
                <a:latin typeface="Calibri Light"/>
                <a:ea typeface="MS PGothic" panose="020B0600070205080204" pitchFamily="34" charset="-128"/>
              </a:rPr>
              <a:t>La </a:t>
            </a:r>
            <a:r>
              <a:rPr lang="en-AU" altLang="de-DE" sz="2400" dirty="0" err="1">
                <a:solidFill>
                  <a:srgbClr val="333333"/>
                </a:solidFill>
                <a:latin typeface="Calibri Light"/>
                <a:ea typeface="MS PGothic" panose="020B0600070205080204" pitchFamily="34" charset="-128"/>
              </a:rPr>
              <a:t>llamada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es</a:t>
            </a:r>
            <a:r>
              <a:rPr lang="en-AU" altLang="de-DE" sz="2400" dirty="0">
                <a:solidFill>
                  <a:srgbClr val="333333"/>
                </a:solidFill>
                <a:latin typeface="Calibri Light"/>
                <a:ea typeface="MS PGothic" panose="020B0600070205080204" pitchFamily="34" charset="-128"/>
              </a:rPr>
              <a:t> para un </a:t>
            </a:r>
            <a:r>
              <a:rPr lang="en-AU" altLang="de-DE" sz="2400" dirty="0" err="1">
                <a:solidFill>
                  <a:srgbClr val="333333"/>
                </a:solidFill>
                <a:latin typeface="Calibri Light"/>
                <a:ea typeface="MS PGothic" panose="020B0600070205080204" pitchFamily="34" charset="-128"/>
              </a:rPr>
              <a:t>estudio</a:t>
            </a:r>
            <a:r>
              <a:rPr lang="en-AU" altLang="de-DE" sz="2400" dirty="0">
                <a:solidFill>
                  <a:srgbClr val="333333"/>
                </a:solidFill>
                <a:latin typeface="Calibri Light"/>
                <a:ea typeface="MS PGothic" panose="020B0600070205080204" pitchFamily="34" charset="-128"/>
              </a:rPr>
              <a:t> de </a:t>
            </a:r>
            <a:r>
              <a:rPr lang="en-AU" altLang="de-DE" sz="2400" dirty="0" err="1">
                <a:solidFill>
                  <a:srgbClr val="333333"/>
                </a:solidFill>
                <a:latin typeface="Calibri Light"/>
                <a:ea typeface="MS PGothic" panose="020B0600070205080204" pitchFamily="34" charset="-128"/>
              </a:rPr>
              <a:t>mercado</a:t>
            </a:r>
            <a:r>
              <a:rPr lang="en-AU" altLang="de-DE" sz="2400" dirty="0">
                <a:solidFill>
                  <a:srgbClr val="333333"/>
                </a:solidFill>
                <a:latin typeface="Calibri Light"/>
                <a:ea typeface="MS PGothic" panose="020B0600070205080204" pitchFamily="34" charset="-128"/>
              </a:rPr>
              <a:t> y le </a:t>
            </a:r>
            <a:r>
              <a:rPr lang="en-AU" altLang="de-DE" sz="2400" dirty="0" err="1">
                <a:solidFill>
                  <a:srgbClr val="333333"/>
                </a:solidFill>
                <a:latin typeface="Calibri Light"/>
                <a:ea typeface="MS PGothic" panose="020B0600070205080204" pitchFamily="34" charset="-128"/>
              </a:rPr>
              <a:t>han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seleccionado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aleatoriamente</a:t>
            </a:r>
            <a:r>
              <a:rPr lang="en-AU" altLang="de-DE" sz="2400"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Eduardo nunca ha tenido un conflicto con su casero. </a:t>
            </a:r>
            <a:r>
              <a:rPr lang="en-AU" altLang="de-DE" sz="2400" dirty="0">
                <a:solidFill>
                  <a:srgbClr val="333333"/>
                </a:solidFill>
                <a:latin typeface="Calibri Light"/>
                <a:ea typeface="MS PGothic" panose="020B0600070205080204" pitchFamily="34" charset="-128"/>
              </a:rPr>
              <a:t>No hay </a:t>
            </a:r>
            <a:r>
              <a:rPr lang="en-AU" altLang="de-DE" sz="2400" dirty="0" err="1">
                <a:solidFill>
                  <a:srgbClr val="333333"/>
                </a:solidFill>
                <a:latin typeface="Calibri Light"/>
                <a:ea typeface="MS PGothic" panose="020B0600070205080204" pitchFamily="34" charset="-128"/>
              </a:rPr>
              <a:t>motivo</a:t>
            </a:r>
            <a:r>
              <a:rPr lang="en-AU" altLang="de-DE" sz="2400" dirty="0">
                <a:solidFill>
                  <a:srgbClr val="333333"/>
                </a:solidFill>
                <a:latin typeface="Calibri Light"/>
                <a:ea typeface="MS PGothic" panose="020B0600070205080204" pitchFamily="34" charset="-128"/>
              </a:rPr>
              <a:t> para </a:t>
            </a:r>
            <a:r>
              <a:rPr lang="en-AU" altLang="de-DE" sz="2400" dirty="0" err="1">
                <a:solidFill>
                  <a:srgbClr val="333333"/>
                </a:solidFill>
                <a:latin typeface="Calibri Light"/>
                <a:ea typeface="MS PGothic" panose="020B0600070205080204" pitchFamily="34" charset="-128"/>
              </a:rPr>
              <a:t>tal</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especulación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ya</a:t>
            </a:r>
            <a:r>
              <a:rPr lang="en-AU" altLang="de-DE" sz="2400" dirty="0">
                <a:solidFill>
                  <a:srgbClr val="333333"/>
                </a:solidFill>
                <a:latin typeface="Calibri Light"/>
                <a:ea typeface="MS PGothic" panose="020B0600070205080204" pitchFamily="34" charset="-128"/>
              </a:rPr>
              <a:t> que Eduardo </a:t>
            </a:r>
            <a:r>
              <a:rPr lang="en-AU" altLang="de-DE" sz="2400" dirty="0" err="1">
                <a:solidFill>
                  <a:srgbClr val="333333"/>
                </a:solidFill>
                <a:latin typeface="Calibri Light"/>
                <a:ea typeface="MS PGothic" panose="020B0600070205080204" pitchFamily="34" charset="-128"/>
              </a:rPr>
              <a:t>es</a:t>
            </a:r>
            <a:r>
              <a:rPr lang="en-AU" altLang="de-DE" sz="2400" dirty="0">
                <a:solidFill>
                  <a:srgbClr val="333333"/>
                </a:solidFill>
                <a:latin typeface="Calibri Light"/>
                <a:ea typeface="MS PGothic" panose="020B0600070205080204" pitchFamily="34" charset="-128"/>
              </a:rPr>
              <a:t> un </a:t>
            </a:r>
            <a:r>
              <a:rPr lang="en-AU" altLang="de-DE" sz="2400" dirty="0" err="1">
                <a:solidFill>
                  <a:srgbClr val="333333"/>
                </a:solidFill>
                <a:latin typeface="Calibri Light"/>
                <a:ea typeface="MS PGothic" panose="020B0600070205080204" pitchFamily="34" charset="-128"/>
              </a:rPr>
              <a:t>tipo</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corriente</a:t>
            </a:r>
            <a:r>
              <a:rPr lang="en-AU" altLang="de-DE" sz="2400" dirty="0">
                <a:solidFill>
                  <a:srgbClr val="333333"/>
                </a:solidFill>
                <a:latin typeface="Calibri Light"/>
                <a:ea typeface="MS PGothic" panose="020B0600070205080204" pitchFamily="34" charset="-128"/>
              </a:rPr>
              <a:t>, que </a:t>
            </a:r>
            <a:r>
              <a:rPr lang="en-AU" altLang="de-DE" sz="2400" dirty="0" err="1">
                <a:solidFill>
                  <a:srgbClr val="333333"/>
                </a:solidFill>
                <a:latin typeface="Calibri Light"/>
                <a:ea typeface="MS PGothic" panose="020B0600070205080204" pitchFamily="34" charset="-128"/>
              </a:rPr>
              <a:t>paga</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siempre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su</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alquiler</a:t>
            </a:r>
            <a:r>
              <a:rPr lang="en-AU" altLang="de-DE" sz="2400" dirty="0">
                <a:solidFill>
                  <a:srgbClr val="333333"/>
                </a:solidFill>
                <a:latin typeface="Calibri Light"/>
                <a:ea typeface="MS PGothic" panose="020B0600070205080204" pitchFamily="34" charset="-128"/>
              </a:rPr>
              <a:t> a </a:t>
            </a:r>
            <a:r>
              <a:rPr lang="en-AU" altLang="de-DE" sz="2400" dirty="0" err="1">
                <a:solidFill>
                  <a:srgbClr val="333333"/>
                </a:solidFill>
                <a:latin typeface="Calibri Light"/>
                <a:ea typeface="MS PGothic" panose="020B0600070205080204" pitchFamily="34" charset="-128"/>
              </a:rPr>
              <a:t>tiempo</a:t>
            </a:r>
            <a:r>
              <a:rPr lang="en-AU"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53</a:t>
            </a:fld>
            <a:endParaRPr lang="de-DE" dirty="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400" dirty="0">
                <a:solidFill>
                  <a:srgbClr val="333333"/>
                </a:solidFill>
                <a:latin typeface="Calibri Light"/>
                <a:ea typeface="MS PGothic" panose="020B0600070205080204" pitchFamily="34" charset="-128"/>
              </a:rPr>
              <a:t>A veces, otras personas tienen la responsabilidad </a:t>
            </a:r>
            <a:r>
              <a:rPr lang="es-ES" altLang="de-DE" sz="2400" i="1" dirty="0">
                <a:solidFill>
                  <a:srgbClr val="333333"/>
                </a:solidFill>
                <a:latin typeface="Calibri Light"/>
                <a:ea typeface="MS PGothic" panose="020B0600070205080204" pitchFamily="34" charset="-128"/>
              </a:rPr>
              <a:t>parcial</a:t>
            </a:r>
            <a:r>
              <a:rPr lang="es-ES" altLang="de-DE" sz="2400" dirty="0">
                <a:solidFill>
                  <a:srgbClr val="333333"/>
                </a:solidFill>
                <a:latin typeface="Calibri Light"/>
                <a:ea typeface="MS PGothic" panose="020B0600070205080204" pitchFamily="34" charset="-128"/>
              </a:rPr>
              <a:t>, pero también deben tenerse en cuenta otros factores.</a:t>
            </a:r>
          </a:p>
          <a:p>
            <a:pPr lvl="0" defTabSz="914400" fontAlgn="base"/>
            <a:r>
              <a:rPr lang="en-AU" altLang="de-DE" sz="2400" dirty="0" err="1">
                <a:solidFill>
                  <a:srgbClr val="004992"/>
                </a:solidFill>
                <a:latin typeface="Calibri Light"/>
                <a:ea typeface="MS PGothic" panose="020B0600070205080204" pitchFamily="34" charset="-128"/>
              </a:rPr>
              <a:t>Ejemplo</a:t>
            </a:r>
            <a:r>
              <a:rPr lang="en-AU" altLang="de-DE" sz="2400" dirty="0">
                <a:solidFill>
                  <a:srgbClr val="004992"/>
                </a:solidFill>
                <a:latin typeface="Calibri Light"/>
                <a:ea typeface="MS PGothic" panose="020B0600070205080204" pitchFamily="34" charset="-128"/>
              </a:rPr>
              <a:t> II: </a:t>
            </a:r>
            <a:r>
              <a:rPr lang="en-AU" altLang="de-DE" sz="2400" dirty="0">
                <a:solidFill>
                  <a:srgbClr val="333333"/>
                </a:solidFill>
                <a:latin typeface="Calibri Light"/>
                <a:ea typeface="MS PGothic" panose="020B0600070205080204" pitchFamily="34" charset="-128"/>
              </a:rPr>
              <a:t>¡Ana </a:t>
            </a:r>
            <a:r>
              <a:rPr lang="en-AU" altLang="de-DE" sz="2400" dirty="0" err="1">
                <a:solidFill>
                  <a:srgbClr val="333333"/>
                </a:solidFill>
                <a:latin typeface="Calibri Light"/>
                <a:ea typeface="MS PGothic" panose="020B0600070205080204" pitchFamily="34" charset="-128"/>
              </a:rPr>
              <a:t>recae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su</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psicosis</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400" dirty="0" err="1">
                <a:solidFill>
                  <a:srgbClr val="004992"/>
                </a:solidFill>
                <a:latin typeface="Calibri Light"/>
                <a:ea typeface="MS PGothic" panose="020B0600070205080204" pitchFamily="34" charset="-128"/>
              </a:rPr>
              <a:t>Creencia</a:t>
            </a:r>
            <a:r>
              <a:rPr lang="en-AU" altLang="de-DE" sz="2400" dirty="0">
                <a:solidFill>
                  <a:srgbClr val="004992"/>
                </a:solidFill>
                <a:latin typeface="Calibri Light"/>
                <a:ea typeface="MS PGothic" panose="020B0600070205080204" pitchFamily="34" charset="-128"/>
              </a:rPr>
              <a:t> </a:t>
            </a:r>
            <a:r>
              <a:rPr lang="en-AU" altLang="de-DE" sz="2400" dirty="0" err="1">
                <a:solidFill>
                  <a:srgbClr val="004992"/>
                </a:solidFill>
                <a:latin typeface="Calibri Light"/>
                <a:ea typeface="MS PGothic" panose="020B0600070205080204" pitchFamily="34" charset="-128"/>
              </a:rPr>
              <a:t>propia</a:t>
            </a:r>
            <a:r>
              <a:rPr lang="en-AU" altLang="de-DE" sz="2400" dirty="0">
                <a:solidFill>
                  <a:srgbClr val="004992"/>
                </a:solidFill>
                <a:latin typeface="Calibri Light"/>
                <a:ea typeface="MS PGothic" panose="020B0600070205080204" pitchFamily="34" charset="-128"/>
              </a:rPr>
              <a:t>: </a:t>
            </a:r>
            <a:r>
              <a:rPr lang="es-ES" altLang="de-DE" sz="2400" dirty="0">
                <a:solidFill>
                  <a:srgbClr val="333333"/>
                </a:solidFill>
                <a:latin typeface="Calibri Light"/>
                <a:ea typeface="MS PGothic" panose="020B0600070205080204" pitchFamily="34" charset="-128"/>
              </a:rPr>
              <a:t>La recaída fue causada por el recuerdo de experiencias terribles pasadas que surgieron al encontrarse con su ex-marido en la calle. Ellos solían pelearse mucho durante su matrimonio.</a:t>
            </a:r>
          </a:p>
          <a:p>
            <a:pPr lvl="0" defTabSz="914400" fontAlgn="base"/>
            <a:r>
              <a:rPr lang="en-AU" altLang="de-DE" sz="2400" dirty="0" err="1">
                <a:solidFill>
                  <a:srgbClr val="004992"/>
                </a:solidFill>
                <a:latin typeface="Calibri Light"/>
                <a:ea typeface="MS PGothic" panose="020B0600070205080204" pitchFamily="34" charset="-128"/>
              </a:rPr>
              <a:t>Factores</a:t>
            </a:r>
            <a:r>
              <a:rPr lang="en-AU" altLang="de-DE" sz="2400" dirty="0">
                <a:solidFill>
                  <a:srgbClr val="004992"/>
                </a:solidFill>
                <a:latin typeface="Calibri Light"/>
                <a:ea typeface="MS PGothic" panose="020B0600070205080204" pitchFamily="34" charset="-128"/>
              </a:rPr>
              <a:t> </a:t>
            </a:r>
            <a:r>
              <a:rPr lang="en-AU" altLang="de-DE" sz="2400" dirty="0" err="1">
                <a:solidFill>
                  <a:srgbClr val="004992"/>
                </a:solidFill>
                <a:latin typeface="Calibri Light"/>
                <a:ea typeface="MS PGothic" panose="020B0600070205080204" pitchFamily="34" charset="-128"/>
              </a:rPr>
              <a:t>adicionales</a:t>
            </a:r>
            <a:r>
              <a:rPr lang="en-AU" altLang="de-DE" sz="2400" dirty="0">
                <a:solidFill>
                  <a:srgbClr val="004992"/>
                </a:solidFill>
                <a:latin typeface="Calibri Light"/>
                <a:ea typeface="MS PGothic" panose="020B0600070205080204" pitchFamily="34" charset="-128"/>
              </a:rPr>
              <a:t>: </a:t>
            </a:r>
            <a:r>
              <a:rPr lang="es-ES" altLang="de-DE" sz="2400" dirty="0">
                <a:solidFill>
                  <a:srgbClr val="333333"/>
                </a:solidFill>
                <a:latin typeface="Calibri Light"/>
                <a:ea typeface="MS PGothic" panose="020B0600070205080204" pitchFamily="34" charset="-128"/>
              </a:rPr>
              <a:t>Este podría ser un factor, pero seguramente hay otros importantes: Ana había dejado de tomar la medicación y había tenido una discusión en el trabajo y temía perderlo.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54</a:t>
            </a:fld>
            <a:endParaRPr lang="de-DE"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es-ES">
                <a:solidFill>
                  <a:srgbClr val="333333"/>
                </a:solidFill>
              </a:rPr>
              <a:t>Entrenamiento Metacognitivo 1 - Acusar y Atribuirse el Mérito</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55</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7603707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56</a:t>
            </a:fld>
            <a:endParaRPr lang="de-DE" dirty="0">
              <a:latin typeface="Calibri Light"/>
            </a:endParaRPr>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3189267072"/>
              </p:ext>
            </p:extLst>
          </p:nvPr>
        </p:nvGraphicFramePr>
        <p:xfrm>
          <a:off x="408954" y="2011680"/>
          <a:ext cx="11375999" cy="475157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Calibri Light"/>
                          <a:cs typeface="Verdana"/>
                        </a:rPr>
                        <a:t>Vic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Doctor greating patient [sic]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a:solidFill>
                            <a:srgbClr val="333333"/>
                          </a:solidFill>
                          <a:latin typeface="Calibri Light"/>
                          <a:cs typeface="Verdana"/>
                        </a:rPr>
                        <a:t>A doctor is shaking a patient’s hand/Ein Arzt schüttelt einem Patienten die Hand </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Calibri Light"/>
                          <a:cs typeface="Verdana"/>
                        </a:rPr>
                        <a:t>Benny-Kristin Fischer</a:t>
                      </a:r>
                    </a:p>
                    <a:p>
                      <a:pPr marL="91440">
                        <a:lnSpc>
                          <a:spcPct val="100000"/>
                        </a:lnSpc>
                        <a:spcBef>
                          <a:spcPts val="355"/>
                        </a:spcBef>
                      </a:pP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 - -</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 - -</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a:solidFill>
                            <a:srgbClr val="333333"/>
                          </a:solidFill>
                          <a:latin typeface="Calibri Light"/>
                          <a:cs typeface="Verdana"/>
                        </a:rPr>
                        <a:t>Produced for the MCT/Anfertigung für das MKT; © Arbeitsgruppe Neuropsychologie</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cs typeface="Verdana"/>
                        </a:rPr>
                        <a:t>Various motives: pupil, ice hockey player/ Verschiedene Motive: Schüler, Eishockeyspieler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Calibri Light"/>
                          <a:cs typeface="Verdana"/>
                        </a:rPr>
                        <a:t>Bdunnette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DSCF0486</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a:solidFill>
                            <a:srgbClr val="333333"/>
                          </a:solidFill>
                          <a:latin typeface="Calibri Light"/>
                          <a:cs typeface="Verdana"/>
                        </a:rPr>
                        <a:t>A friend is talking behind your back (wispering)/Freundin hat hinter Ihrem Rücken geredet (flüstern)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a:solidFill>
                            <a:srgbClr val="333333"/>
                          </a:solidFill>
                          <a:latin typeface="Calibri Light"/>
                          <a:cs typeface="Verdana"/>
                        </a:rPr>
                        <a:t>rileyroxx</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cs typeface="Verdana"/>
                        </a:rPr>
                        <a:t>Job Interview #2</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a:solidFill>
                            <a:srgbClr val="333333"/>
                          </a:solidFill>
                          <a:latin typeface="Calibri Light"/>
                          <a:cs typeface="Verdana"/>
                        </a:rPr>
                        <a:t>You are invited for a job interview (man dressed in grey shirt + tie)/Vorstellungsgespräch (Mann in schwarzem Hemd u. Krawatte)</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a:solidFill>
                            <a:srgbClr val="333333"/>
                          </a:solidFill>
                          <a:latin typeface="Calibri Light"/>
                          <a:cs typeface="Verdana"/>
                        </a:rPr>
                        <a:t>bre pettis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spc="-5" dirty="0">
                          <a:solidFill>
                            <a:srgbClr val="333333"/>
                          </a:solidFill>
                          <a:latin typeface="Calibri Light"/>
                          <a:cs typeface="Verdana"/>
                        </a:rPr>
                        <a:t>This is what the webcam sees through a peephole </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a:solidFill>
                            <a:srgbClr val="333333"/>
                          </a:solidFill>
                          <a:latin typeface="Calibri Light"/>
                          <a:cs typeface="Verdana"/>
                        </a:rPr>
                        <a:t>A friend is unpleasantly surprised by your spontaneous visit (man in a spyhole)/Eine Freundin ist von ihrem Besuch unangenehm überrascht (Mann im Spion)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a:solidFill>
                            <a:srgbClr val="333333"/>
                          </a:solidFill>
                          <a:latin typeface="Calibri Light"/>
                          <a:cs typeface="Verdana"/>
                        </a:rPr>
                        <a:t>yanec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cs typeface="Verdana"/>
                        </a:rPr>
                        <a:t>laughter workshop</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a:solidFill>
                            <a:srgbClr val="333333"/>
                          </a:solidFill>
                          <a:latin typeface="Calibri Light"/>
                          <a:cs typeface="Verdana"/>
                        </a:rPr>
                        <a:t>Other people laugh while you are talking (celebration)/Andere fangen an zu lachen, während Sie reden (Feier) </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a:solidFill>
                            <a:srgbClr val="333333"/>
                          </a:solidFill>
                          <a:latin typeface="Calibri Light"/>
                          <a:cs typeface="Verdana"/>
                        </a:rPr>
                        <a:t>Heidi Wittwer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Calibri Light"/>
                          <a:cs typeface="Verdana"/>
                        </a:rPr>
                        <a:t>fotocommunity</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schreiende Hand</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spc="-5">
                          <a:solidFill>
                            <a:srgbClr val="333333"/>
                          </a:solidFill>
                          <a:latin typeface="Calibri Light"/>
                          <a:cs typeface="Verdana"/>
                        </a:rPr>
                        <a:t>PP</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dirty="0">
                          <a:solidFill>
                            <a:srgbClr val="333333"/>
                          </a:solidFill>
                          <a:latin typeface="Calibri Light"/>
                          <a:cs typeface="Verdana"/>
                        </a:rPr>
                        <a:t>Screaming hand/</a:t>
                      </a:r>
                      <a:r>
                        <a:rPr lang="en-US" sz="1000" dirty="0" err="1">
                          <a:solidFill>
                            <a:srgbClr val="333333"/>
                          </a:solidFill>
                          <a:latin typeface="Calibri Light"/>
                          <a:cs typeface="Verdana"/>
                        </a:rPr>
                        <a:t>Schreiende</a:t>
                      </a:r>
                      <a:r>
                        <a:rPr lang="en-US" sz="1000" dirty="0">
                          <a:solidFill>
                            <a:srgbClr val="333333"/>
                          </a:solidFill>
                          <a:latin typeface="Calibri Light"/>
                          <a:cs typeface="Verdana"/>
                        </a:rPr>
                        <a:t> Hand </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spc="-5">
                          <a:solidFill>
                            <a:srgbClr val="333333"/>
                          </a:solidFill>
                          <a:latin typeface="Calibri Light"/>
                          <a:cs typeface="Verdana"/>
                        </a:rPr>
                        <a:t>zen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cs typeface="Verdana"/>
                        </a:rPr>
                        <a:t>zen driving home - day 14</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a:solidFill>
                            <a:srgbClr val="333333"/>
                          </a:solidFill>
                          <a:latin typeface="Calibri Light"/>
                          <a:cs typeface="Verdana"/>
                        </a:rPr>
                        <a:t>A friend gives you a lift home (man in the car)/ </a:t>
                      </a:r>
                    </a:p>
                    <a:p>
                      <a:pPr marL="92075" marR="100965">
                        <a:lnSpc>
                          <a:spcPct val="100000"/>
                        </a:lnSpc>
                        <a:spcBef>
                          <a:spcPts val="360"/>
                        </a:spcBef>
                      </a:pPr>
                      <a:r>
                        <a:rPr lang="de-DE" sz="1000">
                          <a:solidFill>
                            <a:srgbClr val="333333"/>
                          </a:solidFill>
                          <a:latin typeface="Calibri Light"/>
                          <a:cs typeface="Verdana"/>
                        </a:rPr>
                        <a:t>Ein Freund hat sie nach Hause gefahren (Mann im Auto) </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a:solidFill>
                            <a:srgbClr val="333333"/>
                          </a:solidFill>
                          <a:latin typeface="Calibri Light"/>
                          <a:cs typeface="Verdana"/>
                        </a:rPr>
                        <a:t>Jswieringa</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Quarter Past three</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a:solidFill>
                            <a:srgbClr val="333333"/>
                          </a:solidFill>
                          <a:latin typeface="Calibri Light"/>
                          <a:cs typeface="Verdana"/>
                        </a:rPr>
                        <a:t>A friend did not show up for a meeting with you (clock)/Ein Freund versetzt sie (Wanduhr)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a:solidFill>
                            <a:srgbClr val="333333"/>
                          </a:solidFill>
                          <a:latin typeface="Calibri Light"/>
                          <a:cs typeface="Verdana"/>
                        </a:rPr>
                        <a:t>Rocketjim54</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cs typeface="Verdana"/>
                        </a:rPr>
                        <a:t>mail box</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dirty="0">
                          <a:solidFill>
                            <a:srgbClr val="333333"/>
                          </a:solidFill>
                          <a:latin typeface="Calibri Light"/>
                          <a:cs typeface="Verdana"/>
                        </a:rPr>
                        <a:t>Postcard (mailbox)/</a:t>
                      </a:r>
                      <a:r>
                        <a:rPr lang="en-US" sz="1000" dirty="0" err="1">
                          <a:solidFill>
                            <a:srgbClr val="333333"/>
                          </a:solidFill>
                          <a:latin typeface="Calibri Light"/>
                          <a:cs typeface="Verdana"/>
                        </a:rPr>
                        <a:t>Postkarte</a:t>
                      </a:r>
                      <a:r>
                        <a:rPr lang="en-US" sz="1000" dirty="0">
                          <a:solidFill>
                            <a:srgbClr val="333333"/>
                          </a:solidFill>
                          <a:latin typeface="Calibri Light"/>
                          <a:cs typeface="Verdana"/>
                        </a:rPr>
                        <a:t> (</a:t>
                      </a:r>
                      <a:r>
                        <a:rPr lang="en-US" sz="1000" dirty="0" err="1">
                          <a:solidFill>
                            <a:srgbClr val="333333"/>
                          </a:solidFill>
                          <a:latin typeface="Calibri Light"/>
                          <a:cs typeface="Verdana"/>
                        </a:rPr>
                        <a:t>Briefkasten</a:t>
                      </a:r>
                      <a:r>
                        <a:rPr lang="en-US" sz="1000" dirty="0">
                          <a:solidFill>
                            <a:srgbClr val="333333"/>
                          </a:solidFill>
                          <a:latin typeface="Calibri Light"/>
                          <a:cs typeface="Verdana"/>
                        </a:rPr>
                        <a:t>)</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s-ES">
                <a:latin typeface="Calibri Light"/>
              </a:rPr>
              <a:t>Entrenamiento Metacognitivo 1 - Acusar y Atribuirse el Mérito</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57</a:t>
            </a:fld>
            <a:endParaRPr lang="de-DE" dirty="0">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205439307"/>
              </p:ext>
            </p:extLst>
          </p:nvPr>
        </p:nvGraphicFramePr>
        <p:xfrm>
          <a:off x="408954" y="2011680"/>
          <a:ext cx="11375999" cy="3316351"/>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Calibri Light"/>
                          <a:cs typeface="Verdana"/>
                        </a:rPr>
                        <a:t>trekguy</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rear view side mirror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a:solidFill>
                            <a:srgbClr val="333333"/>
                          </a:solidFill>
                          <a:latin typeface="Calibri Light"/>
                          <a:cs typeface="Verdana"/>
                        </a:rPr>
                        <a:t>A car has been driving behind you for some time (rearview mirror of the car)/Ein Wagen fährt längere Zeit hinter ihnen her (Rückspiegel e. Autos)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Calibri Light"/>
                          <a:cs typeface="Verdana"/>
                        </a:rPr>
                        <a:t>The Jamoker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cs typeface="Verdana"/>
                        </a:rPr>
                        <a:t>Missed The Bus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Bus passing by/Der Bus fährt weg</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Calibri Light"/>
                          <a:cs typeface="Verdana"/>
                        </a:rPr>
                        <a:t>*MarS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Calibri Light"/>
                          <a:cs typeface="Verdana"/>
                        </a:rPr>
                        <a:t>wine II</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a:solidFill>
                            <a:srgbClr val="333333"/>
                          </a:solidFill>
                          <a:latin typeface="Calibri Light"/>
                          <a:cs typeface="Verdana"/>
                        </a:rPr>
                        <a:t>A neighbour invited you for a drink (Glass of white wine)/Nachbar hat sie auf ein Gläschen eingeladen (Glas m. Weiswein)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spc="-5">
                          <a:solidFill>
                            <a:srgbClr val="333333"/>
                          </a:solidFill>
                          <a:latin typeface="Calibri Light"/>
                          <a:cs typeface="Verdana"/>
                        </a:rPr>
                        <a:t>heater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Commute (reading gang signs)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Reading the newspaper/Zeitungsleser</a:t>
                      </a:r>
                    </a:p>
                    <a:p>
                      <a:pPr marL="92075">
                        <a:lnSpc>
                          <a:spcPct val="100000"/>
                        </a:lnSpc>
                        <a:spcBef>
                          <a:spcPts val="355"/>
                        </a:spcBef>
                      </a:pP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spc="-5">
                          <a:solidFill>
                            <a:srgbClr val="333333"/>
                          </a:solidFill>
                          <a:latin typeface="Calibri Light"/>
                          <a:cs typeface="Verdana"/>
                        </a:rPr>
                        <a:t>Katrin Ze.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spc="-5">
                          <a:solidFill>
                            <a:srgbClr val="333333"/>
                          </a:solidFill>
                          <a:latin typeface="Calibri Light"/>
                          <a:cs typeface="Verdana"/>
                        </a:rPr>
                        <a:t>fotocommunity</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Calibri Light"/>
                          <a:cs typeface="Verdana"/>
                        </a:rPr>
                        <a:t>enttäuscht</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a:solidFill>
                            <a:srgbClr val="333333"/>
                          </a:solidFill>
                          <a:latin typeface="Calibri Light"/>
                          <a:cs typeface="Verdana"/>
                        </a:rPr>
                        <a:t>A friend thinks you are unfair/Ein Freund findet sie unfair (in der Ecke kauernde Frau)</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spc="-5">
                          <a:solidFill>
                            <a:srgbClr val="333333"/>
                          </a:solidFill>
                          <a:latin typeface="Calibri Light"/>
                          <a:cs typeface="Verdana"/>
                        </a:rPr>
                        <a:t>judge mental</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spc="-5">
                          <a:solidFill>
                            <a:srgbClr val="333333"/>
                          </a:solidFill>
                          <a:latin typeface="Calibri Light"/>
                          <a:cs typeface="Verdana"/>
                        </a:rPr>
                        <a:t>The Fluoride uncertainty Theory</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dirty="0">
                          <a:solidFill>
                            <a:srgbClr val="333333"/>
                          </a:solidFill>
                          <a:latin typeface="Calibri Light"/>
                          <a:cs typeface="Verdana"/>
                        </a:rPr>
                        <a:t>A friend thinks you are smart (Albert Einstein)/ Ein Freund findet sie klug (Einstein)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5317</Words>
  <Application>Microsoft Office PowerPoint</Application>
  <PresentationFormat>Benutzerdefiniert</PresentationFormat>
  <Paragraphs>670</Paragraphs>
  <Slides>57</Slides>
  <Notes>57</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57</vt:i4>
      </vt:variant>
    </vt:vector>
  </HeadingPairs>
  <TitlesOfParts>
    <vt:vector size="68"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EMC 1 B – Acusar y Atribuirse el Mérito</vt:lpstr>
      <vt:lpstr>Atribución: Acusar y Atribuirse el Mérito</vt:lpstr>
      <vt:lpstr>Atribución: Acusar y Atribuirse el Mérito</vt:lpstr>
      <vt:lpstr>Atribución: Acusar y Atribuirse el Mérito</vt:lpstr>
      <vt:lpstr>Explicaciones</vt:lpstr>
      <vt:lpstr>Explicaciones</vt:lpstr>
      <vt:lpstr>Explicaciones</vt:lpstr>
      <vt:lpstr>Atribución: Acusar y Atribuirse el Mérito</vt:lpstr>
      <vt:lpstr>Le dan de alta del hospital prácticamente recuperado.</vt:lpstr>
      <vt:lpstr>Le dan de alta del hospital prácticamente recuperado.</vt:lpstr>
      <vt:lpstr>Le dan de alta del hospital prácticamente recuperado.</vt:lpstr>
      <vt:lpstr>Le dan de alta del hospital prácticamente recuperado.</vt:lpstr>
      <vt:lpstr>Le dan de alta del hospital prácticamente recuperado.</vt:lpstr>
      <vt:lpstr>¡Efectos de ciertos estilos de atribución sobre eventos negativos!</vt:lpstr>
      <vt:lpstr>¡Efectos de ciertos estilos de atribución sobre eventos negativos!</vt:lpstr>
      <vt:lpstr>¡Efectos de ciertos estilos de atribución sobre eventos negativos!</vt:lpstr>
      <vt:lpstr>¡Efectos de ciertos estilos de atribución sobre eventos negativos!</vt:lpstr>
      <vt:lpstr>¡Efectos de ciertos estilos de atribución sobre eventos negativos!</vt:lpstr>
      <vt:lpstr>¡Efectos de ciertos estilos de atribución sobre eventos positivos!</vt:lpstr>
      <vt:lpstr>¡Efectos de ciertos estilos de atribución sobre eventos positivos!</vt:lpstr>
      <vt:lpstr>¡Efectos de ciertos estilos de atribución sobre eventos positivos!</vt:lpstr>
      <vt:lpstr>¡Efectos de ciertos estilos de atribución sobre eventos positivos!</vt:lpstr>
      <vt:lpstr>¡Efectos de ciertos estilos de atribución sobre eventos positivos!</vt:lpstr>
      <vt:lpstr>¿Qué relevancia tiene esto?</vt:lpstr>
      <vt:lpstr>¿Qué relevancia tiene esto?</vt:lpstr>
      <vt:lpstr>Cómo las atribuciones inadecuadas promueven la malinterpretación durante la psicosis. Ejemplos:</vt:lpstr>
      <vt:lpstr>Estilos de Atribución: La tarea de hoy es...</vt:lpstr>
      <vt:lpstr>Un amigo está hablando a sus espaldas.</vt:lpstr>
      <vt:lpstr>Le llaman para una entrevista de trabajo</vt:lpstr>
      <vt:lpstr>Su visita sin avisar molesta a su amigo</vt:lpstr>
      <vt:lpstr>Otras personas se ríen mientras ud. está hablando</vt:lpstr>
      <vt:lpstr>¡Propongan sus propios ejemplos!</vt:lpstr>
      <vt:lpstr>Una voz interna le dice que es una mala persona.</vt:lpstr>
      <vt:lpstr>Una voz interna le dice que es una mala persona.</vt:lpstr>
      <vt:lpstr>Una voz interna le dice que es una mala persona.</vt:lpstr>
      <vt:lpstr>Escuchando Voces ¿Pensamientos propios o bajo control externo? Pros y contras</vt:lpstr>
      <vt:lpstr>Escuchando Voces ¿Pensamientos propios o bajo control externo? Pros y contras</vt:lpstr>
      <vt:lpstr>Escuchando Voces ¿Pensamientos propios o bajo control externo? Pros y contras</vt:lpstr>
      <vt:lpstr>Escuchando Voces ¿Pensamientos propios o bajo control externo? Pros y contras</vt:lpstr>
      <vt:lpstr>Escuchando Voces ¿Pensamientos propios o bajo control externo? Pros y contras</vt:lpstr>
      <vt:lpstr>Un amigo le lleva a casa en coche.</vt:lpstr>
      <vt:lpstr>Queda con un amigo y no se presenta</vt:lpstr>
      <vt:lpstr>Un amigo no le envió una postal.</vt:lpstr>
      <vt:lpstr>Un coche ha estado conduciendo detrás del suyo durante media hora.</vt:lpstr>
      <vt:lpstr>El autobús que quería coger está saliendo justo en frente suyo.</vt:lpstr>
      <vt:lpstr>Un vecino le invita a tomar algo.</vt:lpstr>
      <vt:lpstr>Un hombre está leyendo el periódico frente a su puerta durante un buen rato.</vt:lpstr>
      <vt:lpstr>Un amigo cree que usted no es de fiar.</vt:lpstr>
      <vt:lpstr>Un amigo cree que usted es listo.</vt:lpstr>
      <vt:lpstr>Traducción a la vida diaria</vt:lpstr>
      <vt:lpstr>Traducción a la vida diaria</vt:lpstr>
      <vt:lpstr>Traducción a la vida diaria</vt:lpstr>
      <vt:lpstr>¿Qué tiene esto que ver con la psicosis?</vt:lpstr>
      <vt:lpstr>¿Qué tiene esto que ver con la psicosis?</vt:lpstr>
      <vt:lpstr>¡Gracias Por Su Atención!</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274</cp:revision>
  <dcterms:created xsi:type="dcterms:W3CDTF">2004-10-11T13:21:01Z</dcterms:created>
  <dcterms:modified xsi:type="dcterms:W3CDTF">2022-01-10T11:40:30Z</dcterms:modified>
</cp:coreProperties>
</file>