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06" r:id="rId1"/>
    <p:sldMasterId id="2147483925" r:id="rId2"/>
    <p:sldMasterId id="2147483938" r:id="rId3"/>
  </p:sldMasterIdLst>
  <p:notesMasterIdLst>
    <p:notesMasterId r:id="rId82"/>
  </p:notesMasterIdLst>
  <p:handoutMasterIdLst>
    <p:handoutMasterId r:id="rId83"/>
  </p:handoutMasterIdLst>
  <p:sldIdLst>
    <p:sldId id="714" r:id="rId4"/>
    <p:sldId id="650" r:id="rId5"/>
    <p:sldId id="685" r:id="rId6"/>
    <p:sldId id="686" r:id="rId7"/>
    <p:sldId id="565" r:id="rId8"/>
    <p:sldId id="687" r:id="rId9"/>
    <p:sldId id="688" r:id="rId10"/>
    <p:sldId id="689" r:id="rId11"/>
    <p:sldId id="477" r:id="rId12"/>
    <p:sldId id="655" r:id="rId13"/>
    <p:sldId id="691" r:id="rId14"/>
    <p:sldId id="690" r:id="rId15"/>
    <p:sldId id="578" r:id="rId16"/>
    <p:sldId id="580" r:id="rId17"/>
    <p:sldId id="579" r:id="rId18"/>
    <p:sldId id="618" r:id="rId19"/>
    <p:sldId id="621" r:id="rId20"/>
    <p:sldId id="692" r:id="rId21"/>
    <p:sldId id="603" r:id="rId22"/>
    <p:sldId id="649" r:id="rId23"/>
    <p:sldId id="693" r:id="rId24"/>
    <p:sldId id="694" r:id="rId25"/>
    <p:sldId id="695" r:id="rId26"/>
    <p:sldId id="485" r:id="rId27"/>
    <p:sldId id="486" r:id="rId28"/>
    <p:sldId id="509" r:id="rId29"/>
    <p:sldId id="589" r:id="rId30"/>
    <p:sldId id="627" r:id="rId31"/>
    <p:sldId id="591" r:id="rId32"/>
    <p:sldId id="674" r:id="rId33"/>
    <p:sldId id="492" r:id="rId34"/>
    <p:sldId id="592" r:id="rId35"/>
    <p:sldId id="593" r:id="rId36"/>
    <p:sldId id="696" r:id="rId37"/>
    <p:sldId id="675" r:id="rId38"/>
    <p:sldId id="595" r:id="rId39"/>
    <p:sldId id="524" r:id="rId40"/>
    <p:sldId id="525" r:id="rId41"/>
    <p:sldId id="676" r:id="rId42"/>
    <p:sldId id="599" r:id="rId43"/>
    <p:sldId id="625" r:id="rId44"/>
    <p:sldId id="553" r:id="rId45"/>
    <p:sldId id="526" r:id="rId46"/>
    <p:sldId id="527" r:id="rId47"/>
    <p:sldId id="645" r:id="rId48"/>
    <p:sldId id="498" r:id="rId49"/>
    <p:sldId id="503" r:id="rId50"/>
    <p:sldId id="504" r:id="rId51"/>
    <p:sldId id="540" r:id="rId52"/>
    <p:sldId id="541" r:id="rId53"/>
    <p:sldId id="542" r:id="rId54"/>
    <p:sldId id="543" r:id="rId55"/>
    <p:sldId id="629" r:id="rId56"/>
    <p:sldId id="597" r:id="rId57"/>
    <p:sldId id="631" r:id="rId58"/>
    <p:sldId id="549" r:id="rId59"/>
    <p:sldId id="630" r:id="rId60"/>
    <p:sldId id="523" r:id="rId61"/>
    <p:sldId id="677" r:id="rId62"/>
    <p:sldId id="697" r:id="rId63"/>
    <p:sldId id="698" r:id="rId64"/>
    <p:sldId id="699" r:id="rId65"/>
    <p:sldId id="700" r:id="rId66"/>
    <p:sldId id="701" r:id="rId67"/>
    <p:sldId id="654" r:id="rId68"/>
    <p:sldId id="702" r:id="rId69"/>
    <p:sldId id="703" r:id="rId70"/>
    <p:sldId id="704" r:id="rId71"/>
    <p:sldId id="642" r:id="rId72"/>
    <p:sldId id="705" r:id="rId73"/>
    <p:sldId id="706" r:id="rId74"/>
    <p:sldId id="707" r:id="rId75"/>
    <p:sldId id="708" r:id="rId76"/>
    <p:sldId id="709" r:id="rId77"/>
    <p:sldId id="710" r:id="rId78"/>
    <p:sldId id="711" r:id="rId79"/>
    <p:sldId id="712" r:id="rId80"/>
    <p:sldId id="713" r:id="rId81"/>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630" y="72"/>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189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notesMaster" Target="notesMasters/notesMaster1.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6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49439E34-79C6-4166-A8BB-4284C0EB725E}" type="slidenum">
              <a:rPr lang="en-GB" altLang="de-DE"/>
              <a:pPr/>
              <a:t>‹Nr.›</a:t>
            </a:fld>
            <a:endParaRPr lang="en-GB" altLang="de-DE"/>
          </a:p>
        </p:txBody>
      </p:sp>
    </p:spTree>
    <p:extLst>
      <p:ext uri="{BB962C8B-B14F-4D97-AF65-F5344CB8AC3E}">
        <p14:creationId xmlns:p14="http://schemas.microsoft.com/office/powerpoint/2010/main" val="7769218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de-DE"/>
          </a:p>
        </p:txBody>
      </p:sp>
      <p:sp>
        <p:nvSpPr>
          <p:cNvPr id="109572"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BC419B6E-EDED-4610-8422-5F17D8051A08}" type="slidenum">
              <a:rPr lang="de-DE" altLang="de-DE"/>
              <a:pPr/>
              <a:t>‹Nr.›</a:t>
            </a:fld>
            <a:endParaRPr lang="de-DE" altLang="de-DE"/>
          </a:p>
        </p:txBody>
      </p:sp>
    </p:spTree>
    <p:extLst>
      <p:ext uri="{BB962C8B-B14F-4D97-AF65-F5344CB8AC3E}">
        <p14:creationId xmlns:p14="http://schemas.microsoft.com/office/powerpoint/2010/main" val="38527437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03A050F-387E-4716-A700-8B5C39E064F5}" type="slidenum">
              <a:rPr lang="de-DE" altLang="de-DE" sz="1400">
                <a:cs typeface="Times New Roman" panose="02020603050405020304" pitchFamily="18" charset="0"/>
              </a:rPr>
              <a:pPr eaLnBrk="1" hangingPunct="1">
                <a:spcBef>
                  <a:spcPct val="0"/>
                </a:spcBef>
              </a:pPr>
              <a:t>2</a:t>
            </a:fld>
            <a:endParaRPr lang="de-DE" altLang="de-DE" sz="1400">
              <a:cs typeface="Times New Roman" panose="02020603050405020304" pitchFamily="18" charset="0"/>
            </a:endParaRPr>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962627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03A050F-387E-4716-A700-8B5C39E064F5}" type="slidenum">
              <a:rPr lang="de-DE" altLang="de-DE" sz="1400">
                <a:cs typeface="Times New Roman" panose="02020603050405020304" pitchFamily="18" charset="0"/>
              </a:rPr>
              <a:pPr eaLnBrk="1" hangingPunct="1">
                <a:spcBef>
                  <a:spcPct val="0"/>
                </a:spcBef>
              </a:pPr>
              <a:t>3</a:t>
            </a:fld>
            <a:endParaRPr lang="de-DE" altLang="de-DE" sz="1400">
              <a:cs typeface="Times New Roman" panose="02020603050405020304" pitchFamily="18" charset="0"/>
            </a:endParaRPr>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962627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03A050F-387E-4716-A700-8B5C39E064F5}" type="slidenum">
              <a:rPr lang="de-DE" altLang="de-DE" sz="1400">
                <a:cs typeface="Times New Roman" panose="02020603050405020304" pitchFamily="18" charset="0"/>
              </a:rPr>
              <a:pPr eaLnBrk="1" hangingPunct="1">
                <a:spcBef>
                  <a:spcPct val="0"/>
                </a:spcBef>
              </a:pPr>
              <a:t>4</a:t>
            </a:fld>
            <a:endParaRPr lang="de-DE" altLang="de-DE" sz="1400">
              <a:cs typeface="Times New Roman" panose="02020603050405020304" pitchFamily="18" charset="0"/>
            </a:endParaRPr>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962627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8685939-6672-4824-82BC-DF41AF9F2E04}" type="slidenum">
              <a:rPr lang="de-DE" altLang="de-DE" sz="1400">
                <a:cs typeface="Times New Roman" panose="02020603050405020304" pitchFamily="18" charset="0"/>
              </a:rPr>
              <a:pPr eaLnBrk="1" hangingPunct="1">
                <a:spcBef>
                  <a:spcPct val="0"/>
                </a:spcBef>
              </a:pPr>
              <a:t>5</a:t>
            </a:fld>
            <a:endParaRPr lang="de-DE" altLang="de-DE" sz="1400">
              <a:cs typeface="Times New Roman" panose="02020603050405020304" pitchFamily="18" charset="0"/>
            </a:endParaRPr>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1515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8685939-6672-4824-82BC-DF41AF9F2E04}" type="slidenum">
              <a:rPr lang="de-DE" altLang="de-DE" sz="1400">
                <a:cs typeface="Times New Roman" panose="02020603050405020304" pitchFamily="18" charset="0"/>
              </a:rPr>
              <a:pPr eaLnBrk="1" hangingPunct="1">
                <a:spcBef>
                  <a:spcPct val="0"/>
                </a:spcBef>
              </a:pPr>
              <a:t>6</a:t>
            </a:fld>
            <a:endParaRPr lang="de-DE" altLang="de-DE" sz="1400">
              <a:cs typeface="Times New Roman" panose="02020603050405020304" pitchFamily="18" charset="0"/>
            </a:endParaRPr>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1515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8685939-6672-4824-82BC-DF41AF9F2E04}" type="slidenum">
              <a:rPr lang="de-DE" altLang="de-DE" sz="1400">
                <a:cs typeface="Times New Roman" panose="02020603050405020304" pitchFamily="18" charset="0"/>
              </a:rPr>
              <a:pPr eaLnBrk="1" hangingPunct="1">
                <a:spcBef>
                  <a:spcPct val="0"/>
                </a:spcBef>
              </a:pPr>
              <a:t>7</a:t>
            </a:fld>
            <a:endParaRPr lang="de-DE" altLang="de-DE" sz="1400">
              <a:cs typeface="Times New Roman" panose="02020603050405020304" pitchFamily="18" charset="0"/>
            </a:endParaRPr>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1515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8685939-6672-4824-82BC-DF41AF9F2E04}" type="slidenum">
              <a:rPr lang="de-DE" altLang="de-DE" sz="1400">
                <a:cs typeface="Times New Roman" panose="02020603050405020304" pitchFamily="18" charset="0"/>
              </a:rPr>
              <a:pPr eaLnBrk="1" hangingPunct="1">
                <a:spcBef>
                  <a:spcPct val="0"/>
                </a:spcBef>
              </a:pPr>
              <a:t>8</a:t>
            </a:fld>
            <a:endParaRPr lang="de-DE" altLang="de-DE" sz="1400">
              <a:cs typeface="Times New Roman" panose="02020603050405020304" pitchFamily="18" charset="0"/>
            </a:endParaRPr>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1515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BE27FE0-DD97-4862-B5BB-9F8794C56969}" type="slidenum">
              <a:rPr lang="de-DE" altLang="de-DE" sz="1400">
                <a:cs typeface="Times New Roman" panose="02020603050405020304" pitchFamily="18" charset="0"/>
              </a:rPr>
              <a:pPr eaLnBrk="1" hangingPunct="1">
                <a:spcBef>
                  <a:spcPct val="0"/>
                </a:spcBef>
              </a:pPr>
              <a:t>9</a:t>
            </a:fld>
            <a:endParaRPr lang="de-DE" altLang="de-DE" sz="1400">
              <a:cs typeface="Times New Roman" panose="02020603050405020304" pitchFamily="18" charset="0"/>
            </a:endParaRPr>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2618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5559798-9664-49F6-8DC2-11150A0BFE68}" type="slidenum">
              <a:rPr lang="de-DE" altLang="de-DE" sz="1400">
                <a:cs typeface="Times New Roman" panose="02020603050405020304" pitchFamily="18" charset="0"/>
              </a:rPr>
              <a:pPr eaLnBrk="1" hangingPunct="1">
                <a:spcBef>
                  <a:spcPct val="0"/>
                </a:spcBef>
              </a:pPr>
              <a:t>10</a:t>
            </a:fld>
            <a:endParaRPr lang="de-DE" altLang="de-DE" sz="1400">
              <a:cs typeface="Times New Roman" panose="02020603050405020304" pitchFamily="18" charset="0"/>
            </a:endParaRPr>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0605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5559798-9664-49F6-8DC2-11150A0BFE68}" type="slidenum">
              <a:rPr lang="de-DE" altLang="de-DE" sz="1400">
                <a:cs typeface="Times New Roman" panose="02020603050405020304" pitchFamily="18" charset="0"/>
              </a:rPr>
              <a:pPr eaLnBrk="1" hangingPunct="1">
                <a:spcBef>
                  <a:spcPct val="0"/>
                </a:spcBef>
              </a:pPr>
              <a:t>11</a:t>
            </a:fld>
            <a:endParaRPr lang="de-DE" altLang="de-DE" sz="1400">
              <a:cs typeface="Times New Roman" panose="02020603050405020304" pitchFamily="18" charset="0"/>
            </a:endParaRPr>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0605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5559798-9664-49F6-8DC2-11150A0BFE68}" type="slidenum">
              <a:rPr lang="de-DE" altLang="de-DE" sz="1400">
                <a:cs typeface="Times New Roman" panose="02020603050405020304" pitchFamily="18" charset="0"/>
              </a:rPr>
              <a:pPr eaLnBrk="1" hangingPunct="1">
                <a:spcBef>
                  <a:spcPct val="0"/>
                </a:spcBef>
              </a:pPr>
              <a:t>12</a:t>
            </a:fld>
            <a:endParaRPr lang="de-DE" altLang="de-DE" sz="1400">
              <a:cs typeface="Times New Roman" panose="02020603050405020304" pitchFamily="18" charset="0"/>
            </a:endParaRPr>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0605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ED5D08-9C9D-4E46-B293-EDD78306B678}" type="slidenum">
              <a:rPr lang="de-DE" altLang="de-DE" sz="1400">
                <a:cs typeface="Times New Roman" panose="02020603050405020304" pitchFamily="18" charset="0"/>
              </a:rPr>
              <a:pPr eaLnBrk="1" hangingPunct="1">
                <a:spcBef>
                  <a:spcPct val="0"/>
                </a:spcBef>
              </a:pPr>
              <a:t>13</a:t>
            </a:fld>
            <a:endParaRPr lang="de-DE" altLang="de-DE" sz="14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9927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64B50A4-2D2D-491B-A971-EB60903D98D4}" type="slidenum">
              <a:rPr lang="de-DE" altLang="de-DE" sz="1400">
                <a:cs typeface="Times New Roman" panose="02020603050405020304" pitchFamily="18" charset="0"/>
              </a:rPr>
              <a:pPr eaLnBrk="1" hangingPunct="1">
                <a:spcBef>
                  <a:spcPct val="0"/>
                </a:spcBef>
              </a:pPr>
              <a:t>14</a:t>
            </a:fld>
            <a:endParaRPr lang="de-DE" altLang="de-DE" sz="1400">
              <a:cs typeface="Times New Roman" panose="02020603050405020304" pitchFamily="18" charset="0"/>
            </a:endParaRPr>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9644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DDADFEB-A0ED-4BE7-A078-0B0AADC49397}" type="slidenum">
              <a:rPr lang="de-DE" altLang="de-DE" sz="1400">
                <a:cs typeface="Times New Roman" panose="02020603050405020304" pitchFamily="18" charset="0"/>
              </a:rPr>
              <a:pPr eaLnBrk="1" hangingPunct="1">
                <a:spcBef>
                  <a:spcPct val="0"/>
                </a:spcBef>
              </a:pPr>
              <a:t>15</a:t>
            </a:fld>
            <a:endParaRPr lang="de-DE" altLang="de-DE" sz="1400">
              <a:cs typeface="Times New Roman" panose="02020603050405020304" pitchFamily="18" charset="0"/>
            </a:endParaRPr>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1944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0E45ECC-9709-4CCF-B17D-E597D7A0D9CC}" type="slidenum">
              <a:rPr lang="de-DE" altLang="de-DE" sz="1400">
                <a:cs typeface="Times New Roman" panose="02020603050405020304" pitchFamily="18" charset="0"/>
              </a:rPr>
              <a:pPr eaLnBrk="1" hangingPunct="1">
                <a:spcBef>
                  <a:spcPct val="0"/>
                </a:spcBef>
              </a:pPr>
              <a:t>16</a:t>
            </a:fld>
            <a:endParaRPr lang="de-DE" altLang="de-DE" sz="1400">
              <a:cs typeface="Times New Roman" panose="02020603050405020304" pitchFamily="18" charset="0"/>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4141397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0A740CE-5E6A-4CFD-A84E-C255A64D93A0}" type="slidenum">
              <a:rPr lang="de-DE" altLang="de-DE" sz="1400">
                <a:cs typeface="Times New Roman" panose="02020603050405020304" pitchFamily="18" charset="0"/>
              </a:rPr>
              <a:pPr eaLnBrk="1" hangingPunct="1">
                <a:spcBef>
                  <a:spcPct val="0"/>
                </a:spcBef>
              </a:pPr>
              <a:t>17</a:t>
            </a:fld>
            <a:endParaRPr lang="de-DE" altLang="de-DE" sz="1400">
              <a:cs typeface="Times New Roman" panose="02020603050405020304" pitchFamily="18" charset="0"/>
            </a:endParaRPr>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6075738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0A740CE-5E6A-4CFD-A84E-C255A64D93A0}" type="slidenum">
              <a:rPr lang="de-DE" altLang="de-DE" sz="1400">
                <a:cs typeface="Times New Roman" panose="02020603050405020304" pitchFamily="18" charset="0"/>
              </a:rPr>
              <a:pPr eaLnBrk="1" hangingPunct="1">
                <a:spcBef>
                  <a:spcPct val="0"/>
                </a:spcBef>
              </a:pPr>
              <a:t>18</a:t>
            </a:fld>
            <a:endParaRPr lang="de-DE" altLang="de-DE" sz="1400">
              <a:cs typeface="Times New Roman" panose="02020603050405020304" pitchFamily="18" charset="0"/>
            </a:endParaRPr>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607573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84038B8-1A4C-4536-89D2-7794C0F54A38}" type="slidenum">
              <a:rPr lang="de-DE" altLang="de-DE" sz="1400">
                <a:cs typeface="Times New Roman" panose="02020603050405020304" pitchFamily="18" charset="0"/>
              </a:rPr>
              <a:pPr eaLnBrk="1" hangingPunct="1">
                <a:spcBef>
                  <a:spcPct val="0"/>
                </a:spcBef>
              </a:pPr>
              <a:t>19</a:t>
            </a:fld>
            <a:endParaRPr lang="de-DE" altLang="de-DE" sz="14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39700" y="768350"/>
            <a:ext cx="6821488"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4888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91E7D88-5861-4BF1-ACA9-51E7D5A5C414}" type="slidenum">
              <a:rPr lang="de-DE" altLang="de-DE" sz="1400">
                <a:cs typeface="Times New Roman" panose="02020603050405020304" pitchFamily="18" charset="0"/>
              </a:rPr>
              <a:pPr eaLnBrk="1" hangingPunct="1">
                <a:spcBef>
                  <a:spcPct val="0"/>
                </a:spcBef>
              </a:pPr>
              <a:t>20</a:t>
            </a:fld>
            <a:endParaRPr lang="de-DE" altLang="de-DE" sz="1400">
              <a:cs typeface="Times New Roman" panose="02020603050405020304" pitchFamily="18" charset="0"/>
            </a:endParaRPr>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4622206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91E7D88-5861-4BF1-ACA9-51E7D5A5C414}" type="slidenum">
              <a:rPr lang="de-DE" altLang="de-DE" sz="1400">
                <a:cs typeface="Times New Roman" panose="02020603050405020304" pitchFamily="18" charset="0"/>
              </a:rPr>
              <a:pPr eaLnBrk="1" hangingPunct="1">
                <a:spcBef>
                  <a:spcPct val="0"/>
                </a:spcBef>
              </a:pPr>
              <a:t>21</a:t>
            </a:fld>
            <a:endParaRPr lang="de-DE" altLang="de-DE" sz="1400">
              <a:cs typeface="Times New Roman" panose="02020603050405020304" pitchFamily="18" charset="0"/>
            </a:endParaRPr>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462220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91E7D88-5861-4BF1-ACA9-51E7D5A5C414}" type="slidenum">
              <a:rPr lang="de-DE" altLang="de-DE" sz="1400">
                <a:cs typeface="Times New Roman" panose="02020603050405020304" pitchFamily="18" charset="0"/>
              </a:rPr>
              <a:pPr eaLnBrk="1" hangingPunct="1">
                <a:spcBef>
                  <a:spcPct val="0"/>
                </a:spcBef>
              </a:pPr>
              <a:t>22</a:t>
            </a:fld>
            <a:endParaRPr lang="de-DE" altLang="de-DE" sz="1400">
              <a:cs typeface="Times New Roman" panose="02020603050405020304" pitchFamily="18" charset="0"/>
            </a:endParaRPr>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4622206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91E7D88-5861-4BF1-ACA9-51E7D5A5C414}" type="slidenum">
              <a:rPr lang="de-DE" altLang="de-DE" sz="1400">
                <a:cs typeface="Times New Roman" panose="02020603050405020304" pitchFamily="18" charset="0"/>
              </a:rPr>
              <a:pPr eaLnBrk="1" hangingPunct="1">
                <a:spcBef>
                  <a:spcPct val="0"/>
                </a:spcBef>
              </a:pPr>
              <a:t>23</a:t>
            </a:fld>
            <a:endParaRPr lang="de-DE" altLang="de-DE" sz="1400">
              <a:cs typeface="Times New Roman" panose="02020603050405020304" pitchFamily="18" charset="0"/>
            </a:endParaRPr>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462220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239906C-9944-4038-8EAC-CC70D96885D9}" type="slidenum">
              <a:rPr lang="de-DE" altLang="de-DE" sz="1400">
                <a:cs typeface="Times New Roman" panose="02020603050405020304" pitchFamily="18" charset="0"/>
              </a:rPr>
              <a:pPr eaLnBrk="1" hangingPunct="1">
                <a:spcBef>
                  <a:spcPct val="0"/>
                </a:spcBef>
              </a:pPr>
              <a:t>24</a:t>
            </a:fld>
            <a:endParaRPr lang="de-DE" altLang="de-DE" sz="1400">
              <a:cs typeface="Times New Roman" panose="02020603050405020304" pitchFamily="18" charset="0"/>
            </a:endParaRPr>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59494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292EE0C-DEF0-4D55-AB69-D256824A6A7F}" type="slidenum">
              <a:rPr lang="de-DE" altLang="de-DE" sz="1400">
                <a:cs typeface="Times New Roman" panose="02020603050405020304" pitchFamily="18" charset="0"/>
              </a:rPr>
              <a:pPr eaLnBrk="1" hangingPunct="1">
                <a:spcBef>
                  <a:spcPct val="0"/>
                </a:spcBef>
              </a:pPr>
              <a:t>25</a:t>
            </a:fld>
            <a:endParaRPr lang="de-DE" altLang="de-DE" sz="1400">
              <a:cs typeface="Times New Roman" panose="02020603050405020304" pitchFamily="18" charset="0"/>
            </a:endParaRPr>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89630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B45440C-25EA-4386-B902-4909BF39598C}" type="slidenum">
              <a:rPr lang="de-DE" altLang="de-DE" sz="1400">
                <a:cs typeface="Times New Roman" panose="02020603050405020304" pitchFamily="18" charset="0"/>
              </a:rPr>
              <a:pPr eaLnBrk="1" hangingPunct="1">
                <a:spcBef>
                  <a:spcPct val="0"/>
                </a:spcBef>
              </a:pPr>
              <a:t>26</a:t>
            </a:fld>
            <a:endParaRPr lang="de-DE" altLang="de-DE" sz="1400">
              <a:cs typeface="Times New Roman" panose="02020603050405020304" pitchFamily="18" charset="0"/>
            </a:endParaRPr>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58595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D7C149-3743-4AF4-AD9F-50433DF3CD83}" type="slidenum">
              <a:rPr lang="de-DE" altLang="de-DE" sz="1400">
                <a:cs typeface="Times New Roman" panose="02020603050405020304" pitchFamily="18" charset="0"/>
              </a:rPr>
              <a:pPr eaLnBrk="1" hangingPunct="1">
                <a:spcBef>
                  <a:spcPct val="0"/>
                </a:spcBef>
              </a:pPr>
              <a:t>27</a:t>
            </a:fld>
            <a:endParaRPr lang="de-DE" altLang="de-DE" sz="1400">
              <a:cs typeface="Times New Roman" panose="02020603050405020304" pitchFamily="18" charset="0"/>
            </a:endParaRPr>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51163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9192E4-9A74-45AD-9E93-7F3CFD27637D}" type="slidenum">
              <a:rPr lang="de-DE" altLang="de-DE" sz="1400">
                <a:cs typeface="Times New Roman" panose="02020603050405020304" pitchFamily="18" charset="0"/>
              </a:rPr>
              <a:pPr eaLnBrk="1" hangingPunct="1">
                <a:spcBef>
                  <a:spcPct val="0"/>
                </a:spcBef>
              </a:pPr>
              <a:t>28</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4503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2A61AA2-393E-4A6E-A6BA-B620E2C02DB5}" type="slidenum">
              <a:rPr lang="de-DE" altLang="de-DE" sz="1400">
                <a:cs typeface="Times New Roman" panose="02020603050405020304" pitchFamily="18" charset="0"/>
              </a:rPr>
              <a:pPr eaLnBrk="1" hangingPunct="1">
                <a:spcBef>
                  <a:spcPct val="0"/>
                </a:spcBef>
              </a:pPr>
              <a:t>29</a:t>
            </a:fld>
            <a:endParaRPr lang="de-DE" altLang="de-DE" sz="14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71968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AB71C5B-3625-4981-BA3D-8C4E219B6DCA}" type="slidenum">
              <a:rPr lang="de-DE" altLang="de-DE" sz="1400">
                <a:cs typeface="Times New Roman" panose="02020603050405020304" pitchFamily="18" charset="0"/>
              </a:rPr>
              <a:pPr eaLnBrk="1" hangingPunct="1">
                <a:spcBef>
                  <a:spcPct val="0"/>
                </a:spcBef>
              </a:pPr>
              <a:t>30</a:t>
            </a:fld>
            <a:endParaRPr lang="de-DE" altLang="de-DE" sz="1400">
              <a:cs typeface="Times New Roman" panose="02020603050405020304" pitchFamily="18" charset="0"/>
            </a:endParaRPr>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4664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9370102-0E4E-4800-97EE-59A32074EA90}" type="slidenum">
              <a:rPr lang="de-DE" altLang="de-DE" sz="1400">
                <a:cs typeface="Times New Roman" panose="02020603050405020304" pitchFamily="18" charset="0"/>
              </a:rPr>
              <a:pPr eaLnBrk="1" hangingPunct="1">
                <a:spcBef>
                  <a:spcPct val="0"/>
                </a:spcBef>
              </a:pPr>
              <a:t>31</a:t>
            </a:fld>
            <a:endParaRPr lang="de-DE" altLang="de-DE" sz="1400">
              <a:cs typeface="Times New Roman" panose="02020603050405020304" pitchFamily="18" charset="0"/>
            </a:endParaRPr>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5109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820F786-3D15-4A0F-86A4-7F24D21A03B9}" type="slidenum">
              <a:rPr lang="de-DE" altLang="de-DE" sz="1400">
                <a:cs typeface="Times New Roman" panose="02020603050405020304" pitchFamily="18" charset="0"/>
              </a:rPr>
              <a:pPr eaLnBrk="1" hangingPunct="1">
                <a:spcBef>
                  <a:spcPct val="0"/>
                </a:spcBef>
              </a:pPr>
              <a:t>32</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57159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CEA444B-DC36-4643-9B95-238535B46E87}" type="slidenum">
              <a:rPr lang="de-DE" altLang="de-DE" sz="1400">
                <a:cs typeface="Times New Roman" panose="02020603050405020304" pitchFamily="18" charset="0"/>
              </a:rPr>
              <a:pPr eaLnBrk="1" hangingPunct="1">
                <a:spcBef>
                  <a:spcPct val="0"/>
                </a:spcBef>
              </a:pPr>
              <a:t>33</a:t>
            </a:fld>
            <a:endParaRPr lang="de-DE" altLang="de-DE" sz="14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50531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068CC7C-6C58-43DF-B79F-839EFEDA2A0F}" type="slidenum">
              <a:rPr lang="de-DE" altLang="de-DE" sz="1400">
                <a:cs typeface="Times New Roman" panose="02020603050405020304" pitchFamily="18" charset="0"/>
              </a:rPr>
              <a:pPr eaLnBrk="1" hangingPunct="1">
                <a:spcBef>
                  <a:spcPct val="0"/>
                </a:spcBef>
              </a:pPr>
              <a:t>35</a:t>
            </a:fld>
            <a:endParaRPr lang="de-DE" altLang="de-DE" sz="1400">
              <a:cs typeface="Times New Roman" panose="02020603050405020304" pitchFamily="18" charset="0"/>
            </a:endParaRPr>
          </a:p>
        </p:txBody>
      </p:sp>
      <p:sp>
        <p:nvSpPr>
          <p:cNvPr id="144387"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44388"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72584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FAE6E61-D8E8-42BD-BEC7-E2FC28B5C684}" type="slidenum">
              <a:rPr lang="de-DE" altLang="de-DE" sz="1400">
                <a:cs typeface="Times New Roman" panose="02020603050405020304" pitchFamily="18" charset="0"/>
              </a:rPr>
              <a:pPr eaLnBrk="1" hangingPunct="1">
                <a:spcBef>
                  <a:spcPct val="0"/>
                </a:spcBef>
              </a:pPr>
              <a:t>36</a:t>
            </a:fld>
            <a:endParaRPr lang="de-DE" altLang="de-DE" sz="1400">
              <a:cs typeface="Times New Roman" panose="02020603050405020304" pitchFamily="18" charset="0"/>
            </a:endParaRPr>
          </a:p>
        </p:txBody>
      </p:sp>
      <p:sp>
        <p:nvSpPr>
          <p:cNvPr id="145411"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4541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8488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DD71A9-B673-4975-9412-44C3F7D4BA0F}" type="slidenum">
              <a:rPr lang="de-DE" altLang="de-DE" sz="1400">
                <a:cs typeface="Times New Roman" panose="02020603050405020304" pitchFamily="18" charset="0"/>
              </a:rPr>
              <a:pPr eaLnBrk="1" hangingPunct="1">
                <a:spcBef>
                  <a:spcPct val="0"/>
                </a:spcBef>
              </a:pPr>
              <a:t>37</a:t>
            </a:fld>
            <a:endParaRPr lang="de-DE" altLang="de-DE" sz="1400">
              <a:cs typeface="Times New Roman" panose="02020603050405020304" pitchFamily="18" charset="0"/>
            </a:endParaRPr>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38382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6E0874-B7DF-424B-A462-9ABCEFD4D092}" type="slidenum">
              <a:rPr lang="de-DE" altLang="de-DE" sz="1400">
                <a:cs typeface="Times New Roman" panose="02020603050405020304" pitchFamily="18" charset="0"/>
              </a:rPr>
              <a:pPr eaLnBrk="1" hangingPunct="1">
                <a:spcBef>
                  <a:spcPct val="0"/>
                </a:spcBef>
              </a:pPr>
              <a:t>38</a:t>
            </a:fld>
            <a:endParaRPr lang="de-DE" altLang="de-DE" sz="1400">
              <a:cs typeface="Times New Roman" panose="02020603050405020304" pitchFamily="18" charset="0"/>
            </a:endParaRPr>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07209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40A3A8A-1EFE-4D32-B4DC-51C6ADE7DAB9}" type="slidenum">
              <a:rPr lang="de-DE" altLang="de-DE" sz="1400">
                <a:cs typeface="Times New Roman" panose="02020603050405020304" pitchFamily="18" charset="0"/>
              </a:rPr>
              <a:pPr eaLnBrk="1" hangingPunct="1">
                <a:spcBef>
                  <a:spcPct val="0"/>
                </a:spcBef>
              </a:pPr>
              <a:t>39</a:t>
            </a:fld>
            <a:endParaRPr lang="de-DE" altLang="de-DE" sz="1400">
              <a:cs typeface="Times New Roman" panose="02020603050405020304" pitchFamily="18" charset="0"/>
            </a:endParaRPr>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629436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528F5C6-1F94-4E21-A5A7-C089F2C3F0BE}" type="slidenum">
              <a:rPr lang="de-DE" altLang="de-DE" sz="1400">
                <a:cs typeface="Times New Roman" panose="02020603050405020304" pitchFamily="18" charset="0"/>
              </a:rPr>
              <a:pPr eaLnBrk="1" hangingPunct="1">
                <a:spcBef>
                  <a:spcPct val="0"/>
                </a:spcBef>
              </a:pPr>
              <a:t>40</a:t>
            </a:fld>
            <a:endParaRPr lang="de-DE" altLang="de-DE" sz="14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5899105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05B0920-DAA2-4B3E-A01B-0EA28F5C6D42}" type="slidenum">
              <a:rPr lang="de-DE" altLang="de-DE" sz="1400">
                <a:cs typeface="Times New Roman" panose="02020603050405020304" pitchFamily="18" charset="0"/>
              </a:rPr>
              <a:pPr eaLnBrk="1" hangingPunct="1">
                <a:spcBef>
                  <a:spcPct val="0"/>
                </a:spcBef>
              </a:pPr>
              <a:t>41</a:t>
            </a:fld>
            <a:endParaRPr lang="de-DE" altLang="de-DE" sz="14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25723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58AD8DF-BC6C-421E-8446-22D0E2BEB1F1}" type="slidenum">
              <a:rPr lang="de-DE" altLang="de-DE" sz="1400">
                <a:cs typeface="Times New Roman" panose="02020603050405020304" pitchFamily="18" charset="0"/>
              </a:rPr>
              <a:pPr eaLnBrk="1" hangingPunct="1">
                <a:spcBef>
                  <a:spcPct val="0"/>
                </a:spcBef>
              </a:pPr>
              <a:t>42</a:t>
            </a:fld>
            <a:endParaRPr lang="de-DE" altLang="de-DE" sz="14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01044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8284103-BD9A-4655-B11C-80B5330535CA}" type="slidenum">
              <a:rPr lang="de-DE" altLang="de-DE" sz="1400">
                <a:cs typeface="Times New Roman" panose="02020603050405020304" pitchFamily="18" charset="0"/>
              </a:rPr>
              <a:pPr eaLnBrk="1" hangingPunct="1">
                <a:spcBef>
                  <a:spcPct val="0"/>
                </a:spcBef>
              </a:pPr>
              <a:t>43</a:t>
            </a:fld>
            <a:endParaRPr lang="de-DE" altLang="de-DE" sz="14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74235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83F8A13-B3DE-4DB2-8772-C456812CB433}" type="slidenum">
              <a:rPr lang="de-DE" altLang="de-DE" sz="1400">
                <a:cs typeface="Times New Roman" panose="02020603050405020304" pitchFamily="18" charset="0"/>
              </a:rPr>
              <a:pPr eaLnBrk="1" hangingPunct="1">
                <a:spcBef>
                  <a:spcPct val="0"/>
                </a:spcBef>
              </a:pPr>
              <a:t>44</a:t>
            </a:fld>
            <a:endParaRPr lang="de-DE" altLang="de-DE" sz="14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96330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26DA74F-7851-44A8-858D-E1FFF1530E5D}" type="slidenum">
              <a:rPr lang="de-DE" altLang="de-DE" sz="1400">
                <a:cs typeface="Times New Roman" panose="02020603050405020304" pitchFamily="18" charset="0"/>
              </a:rPr>
              <a:pPr eaLnBrk="1" hangingPunct="1">
                <a:spcBef>
                  <a:spcPct val="0"/>
                </a:spcBef>
              </a:pPr>
              <a:t>45</a:t>
            </a:fld>
            <a:endParaRPr lang="de-DE" altLang="de-DE" sz="14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8653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41673B3-AC01-4203-9FB9-973E9C484530}" type="slidenum">
              <a:rPr lang="de-DE" altLang="de-DE" sz="1400">
                <a:cs typeface="Times New Roman" panose="02020603050405020304" pitchFamily="18" charset="0"/>
              </a:rPr>
              <a:pPr eaLnBrk="1" hangingPunct="1">
                <a:spcBef>
                  <a:spcPct val="0"/>
                </a:spcBef>
              </a:pPr>
              <a:t>46</a:t>
            </a:fld>
            <a:endParaRPr lang="de-DE" altLang="de-DE" sz="14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59777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4309CE9-B63F-4E87-9448-2DCC5815C2C4}" type="slidenum">
              <a:rPr lang="de-DE" altLang="de-DE" sz="1400">
                <a:cs typeface="Times New Roman" panose="02020603050405020304" pitchFamily="18" charset="0"/>
              </a:rPr>
              <a:pPr eaLnBrk="1" hangingPunct="1">
                <a:spcBef>
                  <a:spcPct val="0"/>
                </a:spcBef>
              </a:pPr>
              <a:t>47</a:t>
            </a:fld>
            <a:endParaRPr lang="de-DE" altLang="de-DE" sz="14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77519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54600BF-8C6E-4BE0-99A1-6C3C97CCC716}" type="slidenum">
              <a:rPr lang="de-DE" altLang="de-DE" sz="1400">
                <a:cs typeface="Times New Roman" panose="02020603050405020304" pitchFamily="18" charset="0"/>
              </a:rPr>
              <a:pPr eaLnBrk="1" hangingPunct="1">
                <a:spcBef>
                  <a:spcPct val="0"/>
                </a:spcBef>
              </a:pPr>
              <a:t>48</a:t>
            </a:fld>
            <a:endParaRPr lang="de-DE" altLang="de-DE" sz="14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9180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5970968-7C47-457A-99C0-4EFAC3827393}" type="slidenum">
              <a:rPr lang="de-DE" altLang="de-DE" sz="1400">
                <a:cs typeface="Times New Roman" panose="02020603050405020304" pitchFamily="18" charset="0"/>
              </a:rPr>
              <a:pPr eaLnBrk="1" hangingPunct="1">
                <a:spcBef>
                  <a:spcPct val="0"/>
                </a:spcBef>
              </a:pPr>
              <a:t>49</a:t>
            </a:fld>
            <a:endParaRPr lang="de-DE" altLang="de-DE" sz="14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59645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5D498B7-F046-4D67-9FF0-AB2CDFD3BDFF}" type="slidenum">
              <a:rPr lang="de-DE" altLang="de-DE" sz="1400">
                <a:cs typeface="Times New Roman" panose="02020603050405020304" pitchFamily="18" charset="0"/>
              </a:rPr>
              <a:pPr eaLnBrk="1" hangingPunct="1">
                <a:spcBef>
                  <a:spcPct val="0"/>
                </a:spcBef>
              </a:pPr>
              <a:t>50</a:t>
            </a:fld>
            <a:endParaRPr lang="de-DE" altLang="de-DE" sz="14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71041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67F83A8-DCB0-48CD-9E5A-818129D341BF}" type="slidenum">
              <a:rPr lang="de-DE" altLang="de-DE" sz="1400">
                <a:cs typeface="Times New Roman" panose="02020603050405020304" pitchFamily="18" charset="0"/>
              </a:rPr>
              <a:pPr eaLnBrk="1" hangingPunct="1">
                <a:spcBef>
                  <a:spcPct val="0"/>
                </a:spcBef>
              </a:pPr>
              <a:t>51</a:t>
            </a:fld>
            <a:endParaRPr lang="de-DE" altLang="de-DE" sz="14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51548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3051375-7E01-450E-B4A3-E6F475BA89B6}" type="slidenum">
              <a:rPr lang="de-DE" altLang="de-DE" sz="1400">
                <a:cs typeface="Times New Roman" panose="02020603050405020304" pitchFamily="18" charset="0"/>
              </a:rPr>
              <a:pPr eaLnBrk="1" hangingPunct="1">
                <a:spcBef>
                  <a:spcPct val="0"/>
                </a:spcBef>
              </a:pPr>
              <a:t>52</a:t>
            </a:fld>
            <a:endParaRPr lang="de-DE" altLang="de-DE" sz="14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7809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EF8B9E1-F262-4DF7-82B8-B3E1030F4C3D}" type="slidenum">
              <a:rPr lang="de-DE" altLang="de-DE" sz="1400">
                <a:cs typeface="Times New Roman" panose="02020603050405020304" pitchFamily="18" charset="0"/>
              </a:rPr>
              <a:pPr eaLnBrk="1" hangingPunct="1">
                <a:spcBef>
                  <a:spcPct val="0"/>
                </a:spcBef>
              </a:pPr>
              <a:t>53</a:t>
            </a:fld>
            <a:endParaRPr lang="de-DE" altLang="de-DE" sz="14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58850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394A2EA-6CCB-40BF-9F2C-02CCF8DB1DAA}" type="slidenum">
              <a:rPr lang="de-DE" altLang="de-DE" sz="1400">
                <a:cs typeface="Times New Roman" panose="02020603050405020304" pitchFamily="18" charset="0"/>
              </a:rPr>
              <a:pPr eaLnBrk="1" hangingPunct="1">
                <a:spcBef>
                  <a:spcPct val="0"/>
                </a:spcBef>
              </a:pPr>
              <a:t>54</a:t>
            </a:fld>
            <a:endParaRPr lang="de-DE" altLang="de-DE" sz="14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71434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AD0008-1500-42DA-8754-24C0EBBC6459}" type="slidenum">
              <a:rPr lang="de-DE" altLang="de-DE" sz="1400">
                <a:cs typeface="Times New Roman" panose="02020603050405020304" pitchFamily="18" charset="0"/>
              </a:rPr>
              <a:pPr eaLnBrk="1" hangingPunct="1">
                <a:spcBef>
                  <a:spcPct val="0"/>
                </a:spcBef>
              </a:pPr>
              <a:t>55</a:t>
            </a:fld>
            <a:endParaRPr lang="de-DE" altLang="de-DE" sz="14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86331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639146E-548C-4451-93BF-D0B33CD541BB}" type="slidenum">
              <a:rPr lang="de-DE" altLang="de-DE" sz="1400">
                <a:cs typeface="Times New Roman" panose="02020603050405020304" pitchFamily="18" charset="0"/>
              </a:rPr>
              <a:pPr eaLnBrk="1" hangingPunct="1">
                <a:spcBef>
                  <a:spcPct val="0"/>
                </a:spcBef>
              </a:pPr>
              <a:t>56</a:t>
            </a:fld>
            <a:endParaRPr lang="de-DE" altLang="de-DE" sz="14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84271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53B8423-EFFE-4B4C-A381-B4818435871B}" type="slidenum">
              <a:rPr lang="de-DE" altLang="de-DE" sz="1400">
                <a:cs typeface="Times New Roman" panose="02020603050405020304" pitchFamily="18" charset="0"/>
              </a:rPr>
              <a:pPr eaLnBrk="1" hangingPunct="1">
                <a:spcBef>
                  <a:spcPct val="0"/>
                </a:spcBef>
              </a:pPr>
              <a:t>57</a:t>
            </a:fld>
            <a:endParaRPr lang="de-DE" altLang="de-DE" sz="14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05329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5CB05C7-537C-4E15-9C2A-4343452F8971}" type="slidenum">
              <a:rPr lang="de-DE" altLang="de-DE" sz="1400">
                <a:cs typeface="Times New Roman" panose="02020603050405020304" pitchFamily="18" charset="0"/>
              </a:rPr>
              <a:pPr eaLnBrk="1" hangingPunct="1">
                <a:spcBef>
                  <a:spcPct val="0"/>
                </a:spcBef>
              </a:pPr>
              <a:t>58</a:t>
            </a:fld>
            <a:endParaRPr lang="de-DE" altLang="de-DE" sz="14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75827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C8E0A0-6E43-4DC4-9A32-F33C1FC0E044}" type="slidenum">
              <a:rPr lang="de-DE" altLang="de-DE" sz="1400">
                <a:cs typeface="Times New Roman" panose="02020603050405020304" pitchFamily="18" charset="0"/>
              </a:rPr>
              <a:pPr eaLnBrk="1" hangingPunct="1">
                <a:spcBef>
                  <a:spcPct val="0"/>
                </a:spcBef>
              </a:pPr>
              <a:t>59</a:t>
            </a:fld>
            <a:endParaRPr lang="de-DE" altLang="de-DE" sz="14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40895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C8E0A0-6E43-4DC4-9A32-F33C1FC0E044}" type="slidenum">
              <a:rPr lang="de-DE" altLang="de-DE" sz="1400">
                <a:cs typeface="Times New Roman" panose="02020603050405020304" pitchFamily="18" charset="0"/>
              </a:rPr>
              <a:pPr eaLnBrk="1" hangingPunct="1">
                <a:spcBef>
                  <a:spcPct val="0"/>
                </a:spcBef>
              </a:pPr>
              <a:t>60</a:t>
            </a:fld>
            <a:endParaRPr lang="de-DE" altLang="de-DE" sz="14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40895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C8E0A0-6E43-4DC4-9A32-F33C1FC0E044}" type="slidenum">
              <a:rPr lang="de-DE" altLang="de-DE" sz="1400">
                <a:cs typeface="Times New Roman" panose="02020603050405020304" pitchFamily="18" charset="0"/>
              </a:rPr>
              <a:pPr eaLnBrk="1" hangingPunct="1">
                <a:spcBef>
                  <a:spcPct val="0"/>
                </a:spcBef>
              </a:pPr>
              <a:t>61</a:t>
            </a:fld>
            <a:endParaRPr lang="de-DE" altLang="de-DE" sz="14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40895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C8E0A0-6E43-4DC4-9A32-F33C1FC0E044}" type="slidenum">
              <a:rPr lang="de-DE" altLang="de-DE" sz="1400">
                <a:cs typeface="Times New Roman" panose="02020603050405020304" pitchFamily="18" charset="0"/>
              </a:rPr>
              <a:pPr eaLnBrk="1" hangingPunct="1">
                <a:spcBef>
                  <a:spcPct val="0"/>
                </a:spcBef>
              </a:pPr>
              <a:t>62</a:t>
            </a:fld>
            <a:endParaRPr lang="de-DE" altLang="de-DE" sz="14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40895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C8E0A0-6E43-4DC4-9A32-F33C1FC0E044}" type="slidenum">
              <a:rPr lang="de-DE" altLang="de-DE" sz="1400">
                <a:cs typeface="Times New Roman" panose="02020603050405020304" pitchFamily="18" charset="0"/>
              </a:rPr>
              <a:pPr eaLnBrk="1" hangingPunct="1">
                <a:spcBef>
                  <a:spcPct val="0"/>
                </a:spcBef>
              </a:pPr>
              <a:t>63</a:t>
            </a:fld>
            <a:endParaRPr lang="de-DE" altLang="de-DE" sz="14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40895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C8E0A0-6E43-4DC4-9A32-F33C1FC0E044}" type="slidenum">
              <a:rPr lang="de-DE" altLang="de-DE" sz="1400">
                <a:cs typeface="Times New Roman" panose="02020603050405020304" pitchFamily="18" charset="0"/>
              </a:rPr>
              <a:pPr eaLnBrk="1" hangingPunct="1">
                <a:spcBef>
                  <a:spcPct val="0"/>
                </a:spcBef>
              </a:pPr>
              <a:t>64</a:t>
            </a:fld>
            <a:endParaRPr lang="de-DE" altLang="de-DE" sz="14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40895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F811F5-5F8D-4781-8D78-AE8149055845}" type="slidenum">
              <a:rPr lang="de-DE" altLang="de-DE" sz="1400">
                <a:cs typeface="Times New Roman" panose="02020603050405020304" pitchFamily="18" charset="0"/>
              </a:rPr>
              <a:pPr eaLnBrk="1" hangingPunct="1">
                <a:spcBef>
                  <a:spcPct val="0"/>
                </a:spcBef>
              </a:pPr>
              <a:t>65</a:t>
            </a:fld>
            <a:endParaRPr lang="de-DE" altLang="de-DE" sz="14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75406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F811F5-5F8D-4781-8D78-AE8149055845}" type="slidenum">
              <a:rPr lang="de-DE" altLang="de-DE" sz="1400">
                <a:cs typeface="Times New Roman" panose="02020603050405020304" pitchFamily="18" charset="0"/>
              </a:rPr>
              <a:pPr eaLnBrk="1" hangingPunct="1">
                <a:spcBef>
                  <a:spcPct val="0"/>
                </a:spcBef>
              </a:pPr>
              <a:t>66</a:t>
            </a:fld>
            <a:endParaRPr lang="de-DE" altLang="de-DE" sz="14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75406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F811F5-5F8D-4781-8D78-AE8149055845}" type="slidenum">
              <a:rPr lang="de-DE" altLang="de-DE" sz="1400">
                <a:cs typeface="Times New Roman" panose="02020603050405020304" pitchFamily="18" charset="0"/>
              </a:rPr>
              <a:pPr eaLnBrk="1" hangingPunct="1">
                <a:spcBef>
                  <a:spcPct val="0"/>
                </a:spcBef>
              </a:pPr>
              <a:t>67</a:t>
            </a:fld>
            <a:endParaRPr lang="de-DE" altLang="de-DE" sz="14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75406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D82C190-1AD5-428A-B8D9-12EC92C499D5}" type="slidenum">
              <a:rPr lang="de-DE" altLang="de-DE" sz="1400">
                <a:cs typeface="Times New Roman" panose="02020603050405020304" pitchFamily="18" charset="0"/>
              </a:rPr>
              <a:pPr eaLnBrk="1" hangingPunct="1">
                <a:spcBef>
                  <a:spcPct val="0"/>
                </a:spcBef>
              </a:pPr>
              <a:t>69</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545034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D84DF59-EB45-4181-9D20-DD59C09650DD}" type="slidenum">
              <a:rPr lang="de-DE" altLang="de-DE" sz="1300"/>
              <a:pPr eaLnBrk="1" hangingPunct="1">
                <a:spcBef>
                  <a:spcPct val="0"/>
                </a:spcBef>
              </a:pPr>
              <a:t>70</a:t>
            </a:fld>
            <a:endParaRPr lang="de-DE" altLang="de-DE" sz="1300"/>
          </a:p>
        </p:txBody>
      </p:sp>
      <p:sp>
        <p:nvSpPr>
          <p:cNvPr id="289795" name="Rectangle 2"/>
          <p:cNvSpPr>
            <a:spLocks noGrp="1" noRot="1" noChangeAspect="1" noChangeArrowheads="1" noTextEdit="1"/>
          </p:cNvSpPr>
          <p:nvPr>
            <p:ph type="sldImg"/>
          </p:nvPr>
        </p:nvSpPr>
        <p:spPr>
          <a:xfrm>
            <a:off x="138113" y="768350"/>
            <a:ext cx="6824662"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0664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54CBD92-9FCA-41F2-A553-A73237D76352}" type="slidenum">
              <a:rPr lang="de-DE" altLang="de-DE" sz="1300"/>
              <a:pPr eaLnBrk="1" hangingPunct="1">
                <a:spcBef>
                  <a:spcPct val="0"/>
                </a:spcBef>
              </a:pPr>
              <a:t>71</a:t>
            </a:fld>
            <a:endParaRPr lang="de-DE" altLang="de-DE" sz="1300"/>
          </a:p>
        </p:txBody>
      </p:sp>
      <p:sp>
        <p:nvSpPr>
          <p:cNvPr id="290819" name="Rectangle 2"/>
          <p:cNvSpPr>
            <a:spLocks noGrp="1" noRot="1" noChangeAspect="1" noChangeArrowheads="1" noTextEdit="1"/>
          </p:cNvSpPr>
          <p:nvPr>
            <p:ph type="sldImg"/>
          </p:nvPr>
        </p:nvSpPr>
        <p:spPr>
          <a:xfrm>
            <a:off x="138113" y="768350"/>
            <a:ext cx="6824662"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33645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9192C-7D1C-47D6-87CC-7E914D74E630}" type="slidenum">
              <a:rPr lang="de-DE" altLang="de-DE" sz="1300"/>
              <a:pPr eaLnBrk="1" hangingPunct="1">
                <a:spcBef>
                  <a:spcPct val="0"/>
                </a:spcBef>
              </a:pPr>
              <a:t>72</a:t>
            </a:fld>
            <a:endParaRPr lang="de-DE" altLang="de-DE" sz="1300"/>
          </a:p>
        </p:txBody>
      </p:sp>
      <p:sp>
        <p:nvSpPr>
          <p:cNvPr id="291843" name="Rectangle 2"/>
          <p:cNvSpPr>
            <a:spLocks noGrp="1" noRot="1" noChangeAspect="1" noChangeArrowheads="1" noTextEdit="1"/>
          </p:cNvSpPr>
          <p:nvPr>
            <p:ph type="sldImg"/>
          </p:nvPr>
        </p:nvSpPr>
        <p:spPr>
          <a:xfrm>
            <a:off x="138113" y="768350"/>
            <a:ext cx="6824662"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40138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C45DAE-E3F8-4FF3-9C53-69565825F457}" type="slidenum">
              <a:rPr lang="de-DE" altLang="de-DE" sz="1300"/>
              <a:pPr eaLnBrk="1" hangingPunct="1">
                <a:spcBef>
                  <a:spcPct val="0"/>
                </a:spcBef>
              </a:pPr>
              <a:t>73</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8362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3EF1642A-3AEC-483D-8554-43A398B7050A}" type="slidenum">
              <a:rPr lang="de-DE" altLang="de-DE" sz="1300"/>
              <a:pPr algn="r" eaLnBrk="1" hangingPunct="1">
                <a:spcBef>
                  <a:spcPct val="0"/>
                </a:spcBef>
              </a:pPr>
              <a:t>74</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812773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36E801E-20F4-4D66-AF10-C59899735324}" type="slidenum">
              <a:rPr lang="de-DE" altLang="de-DE" sz="1300"/>
              <a:pPr algn="r" eaLnBrk="1" hangingPunct="1">
                <a:spcBef>
                  <a:spcPct val="0"/>
                </a:spcBef>
              </a:pPr>
              <a:t>75</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74875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1E37C-2692-4B51-AAF9-B8439FB015D6}" type="slidenum">
              <a:rPr lang="de-DE" altLang="de-DE" sz="1300"/>
              <a:pPr eaLnBrk="1" hangingPunct="1">
                <a:spcBef>
                  <a:spcPct val="0"/>
                </a:spcBef>
              </a:pPr>
              <a:t>76</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4124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b="0" dirty="0">
                <a:latin typeface="+mj-lt"/>
              </a:rPr>
              <a:t>El uso de imágenes en éste módulo ha sido posible con el cordial permiso de los propietarios de derecho de autor/imágenes, y los artistas </a:t>
            </a:r>
            <a:r>
              <a:rPr lang="es-ES" altLang="de-DE" sz="1000" b="0" dirty="0" err="1">
                <a:latin typeface="+mj-lt"/>
              </a:rPr>
              <a:t>orginales</a:t>
            </a:r>
            <a:r>
              <a:rPr lang="es-ES" altLang="de-DE" sz="1000" b="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7 - Saltar a Conclusiones, Segunda Parte</a:t>
            </a:r>
          </a:p>
        </p:txBody>
      </p:sp>
      <p:sp>
        <p:nvSpPr>
          <p:cNvPr id="4" name="Slide Number Placeholder 3"/>
          <p:cNvSpPr>
            <a:spLocks noGrp="1"/>
          </p:cNvSpPr>
          <p:nvPr>
            <p:ph type="sldNum" sz="quarter" idx="12"/>
          </p:nvPr>
        </p:nvSpPr>
        <p:spPr bwMode="gray"/>
        <p:txBody>
          <a:bodyPr/>
          <a:lstStyle/>
          <a:p>
            <a:fld id="{D306497E-69D8-4771-ABDF-F1E9AB654924}"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7 - Saltar a Conclusiones, Segunda Parte</a:t>
            </a:r>
          </a:p>
        </p:txBody>
      </p:sp>
      <p:sp>
        <p:nvSpPr>
          <p:cNvPr id="6" name="Slide Number Placeholder 5"/>
          <p:cNvSpPr>
            <a:spLocks noGrp="1"/>
          </p:cNvSpPr>
          <p:nvPr>
            <p:ph type="sldNum" sz="quarter" idx="12"/>
          </p:nvPr>
        </p:nvSpPr>
        <p:spPr bwMode="gray"/>
        <p:txBody>
          <a:bodyPr>
            <a:noAutofit/>
          </a:bodyPr>
          <a:lstStyle/>
          <a:p>
            <a:fld id="{D306497E-69D8-4771-ABDF-F1E9AB654924}"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7 - Saltar a Conclusiones, Segunda Parte</a:t>
            </a:r>
          </a:p>
        </p:txBody>
      </p:sp>
      <p:sp>
        <p:nvSpPr>
          <p:cNvPr id="7" name="Slide Number Placeholder 6"/>
          <p:cNvSpPr>
            <a:spLocks noGrp="1"/>
          </p:cNvSpPr>
          <p:nvPr>
            <p:ph type="sldNum" sz="quarter" idx="12"/>
          </p:nvPr>
        </p:nvSpPr>
        <p:spPr bwMode="gray"/>
        <p:txBody>
          <a:bodyPr/>
          <a:lstStyle/>
          <a:p>
            <a:fld id="{D306497E-69D8-4771-ABDF-F1E9AB65492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7 - Saltar a Conclusiones, Segunda Parte</a:t>
            </a:r>
          </a:p>
        </p:txBody>
      </p:sp>
      <p:sp>
        <p:nvSpPr>
          <p:cNvPr id="7" name="Slide Number Placeholder 6"/>
          <p:cNvSpPr>
            <a:spLocks noGrp="1"/>
          </p:cNvSpPr>
          <p:nvPr>
            <p:ph type="sldNum" sz="quarter" idx="12"/>
          </p:nvPr>
        </p:nvSpPr>
        <p:spPr bwMode="gray"/>
        <p:txBody>
          <a:bodyPr/>
          <a:lstStyle/>
          <a:p>
            <a:fld id="{D306497E-69D8-4771-ABDF-F1E9AB65492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7 - Saltar a Conclusiones, Segunda Parte</a:t>
            </a:r>
          </a:p>
        </p:txBody>
      </p:sp>
      <p:sp>
        <p:nvSpPr>
          <p:cNvPr id="7" name="Slide Number Placeholder 6"/>
          <p:cNvSpPr>
            <a:spLocks noGrp="1"/>
          </p:cNvSpPr>
          <p:nvPr>
            <p:ph type="sldNum" sz="quarter" idx="12"/>
          </p:nvPr>
        </p:nvSpPr>
        <p:spPr bwMode="gray"/>
        <p:txBody>
          <a:bodyPr/>
          <a:lstStyle/>
          <a:p>
            <a:fld id="{D306497E-69D8-4771-ABDF-F1E9AB65492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bwMode="gray"/>
        <p:txBody>
          <a:bodyPr/>
          <a:lstStyle/>
          <a:p>
            <a:fld id="{D306497E-69D8-4771-ABDF-F1E9AB65492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7 - Saltar a Conclusiones, Segunda Parte</a:t>
            </a:r>
          </a:p>
        </p:txBody>
      </p:sp>
      <p:sp>
        <p:nvSpPr>
          <p:cNvPr id="4" name="Slide Number Placeholder 3"/>
          <p:cNvSpPr>
            <a:spLocks noGrp="1"/>
          </p:cNvSpPr>
          <p:nvPr>
            <p:ph type="sldNum" sz="quarter" idx="12"/>
          </p:nvPr>
        </p:nvSpPr>
        <p:spPr bwMode="gray"/>
        <p:txBody>
          <a:bodyPr/>
          <a:lstStyle/>
          <a:p>
            <a:fld id="{D306497E-69D8-4771-ABDF-F1E9AB654924}"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b="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b="0" dirty="0" err="1">
                <a:solidFill>
                  <a:srgbClr val="333333"/>
                </a:solidFill>
                <a:latin typeface="Calibri Light"/>
                <a:ea typeface="ＭＳ Ｐゴシック" panose="020B0600070205080204" pitchFamily="34" charset="-128"/>
              </a:rPr>
              <a:t>orginales</a:t>
            </a:r>
            <a:r>
              <a:rPr lang="es-ES" altLang="de-DE" sz="1000" b="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7 - Saltar a Conclusiones, Segunda Parte</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b="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b="0" dirty="0" err="1">
                <a:solidFill>
                  <a:srgbClr val="333333"/>
                </a:solidFill>
                <a:latin typeface="Calibri Light"/>
                <a:ea typeface="ＭＳ Ｐゴシック" panose="020B0600070205080204" pitchFamily="34" charset="-128"/>
              </a:rPr>
              <a:t>orginales</a:t>
            </a:r>
            <a:r>
              <a:rPr lang="es-ES" altLang="de-DE" sz="1000" b="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7 - Saltar a Conclusiones, Segunda Parte</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Entrenamiento Metacognitivo 7 - Saltar a Conclusiones, Segunda Parte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306497E-69D8-4771-ABDF-F1E9AB654924}"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r>
              <a:rPr lang="de-DE">
                <a:solidFill>
                  <a:srgbClr val="333333"/>
                </a:solidFill>
                <a:ea typeface="ＭＳ Ｐゴシック" panose="020B0600070205080204" pitchFamily="34" charset="-128"/>
              </a:rPr>
              <a:t>Entrenamiento Metacognitivo 7 - Saltar a Conclusiones, Segunda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fld id="{0C71D7B0-72CC-43FA-9C95-59D12C3FBF7C}" type="slidenum">
              <a:rPr lang="de-DE" altLang="de-DE" smtClean="0">
                <a:solidFill>
                  <a:srgbClr val="333333"/>
                </a:solidFill>
                <a:ea typeface="ＭＳ Ｐゴシック" panose="020B0600070205080204" pitchFamily="34" charset="-128"/>
              </a:rPr>
              <a:pPr eaLnBrk="0" hangingPunct="0">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r>
              <a:rPr lang="de-DE">
                <a:solidFill>
                  <a:srgbClr val="333333"/>
                </a:solidFill>
                <a:ea typeface="ＭＳ Ｐゴシック" panose="020B0600070205080204" pitchFamily="34" charset="-128"/>
              </a:rPr>
              <a:t>Entrenamiento Metacognitivo 7 - Saltar a Conclusiones, Segunda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fld id="{64A9821B-060D-4E5C-B2E0-355E33A2AD6E}" type="slidenum">
              <a:rPr lang="de-DE" smtClean="0">
                <a:solidFill>
                  <a:srgbClr val="333333"/>
                </a:solidFill>
                <a:ea typeface="ＭＳ Ｐゴシック" panose="020B0600070205080204" pitchFamily="34" charset="-128"/>
              </a:rPr>
              <a:pPr eaLnBrk="0" hangingPunct="0">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7 B – Saltar a Conclusiones, Segunda Parte</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1723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dirty="0">
                <a:latin typeface="+mj-lt"/>
              </a:rPr>
              <a:t>, 12|22</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2392472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Conclusiones Apresuradas</a:t>
            </a:r>
          </a:p>
        </p:txBody>
      </p:sp>
      <p:sp>
        <p:nvSpPr>
          <p:cNvPr id="32770" name="Rectangle 2"/>
          <p:cNvSpPr>
            <a:spLocks noGrp="1" noChangeArrowheads="1"/>
          </p:cNvSpPr>
          <p:nvPr>
            <p:ph idx="1"/>
          </p:nvPr>
        </p:nvSpPr>
        <p:spPr/>
        <p:txBody>
          <a:bodyPr/>
          <a:lstStyle/>
          <a:p>
            <a:pPr algn="l" eaLnBrk="1" hangingPunct="1"/>
            <a:r>
              <a:rPr lang="es-ES" altLang="de-DE" sz="2400" dirty="0">
                <a:solidFill>
                  <a:srgbClr val="333333"/>
                </a:solidFill>
                <a:latin typeface="Calibri Light"/>
              </a:rPr>
              <a:t>A menudo emitimos juicios sin conocer toda la verdad.</a:t>
            </a:r>
          </a:p>
          <a:p>
            <a:pPr marL="342900" indent="-342900" algn="l" eaLnBrk="1" hangingPunct="1">
              <a:buClr>
                <a:srgbClr val="333333"/>
              </a:buClr>
              <a:buFont typeface="WingDings"/>
              <a:buChar char=""/>
            </a:pPr>
            <a:r>
              <a:rPr lang="es-ES" altLang="de-DE" sz="2400" dirty="0">
                <a:solidFill>
                  <a:srgbClr val="004992"/>
                </a:solidFill>
                <a:latin typeface="Calibri Light"/>
              </a:rPr>
              <a:t>Razones / ventajas:</a:t>
            </a:r>
            <a:r>
              <a:rPr lang="es-ES" altLang="de-DE" sz="2400" dirty="0">
                <a:solidFill>
                  <a:srgbClr val="333333"/>
                </a:solidFill>
                <a:latin typeface="Calibri Light"/>
              </a:rPr>
              <a:t> ??? </a:t>
            </a:r>
            <a:r>
              <a:rPr lang="es-ES" altLang="de-DE" sz="2400" dirty="0">
                <a:solidFill>
                  <a:srgbClr val="FFFFFF"/>
                </a:solidFill>
                <a:latin typeface="Calibri Light"/>
              </a:rPr>
              <a:t>ahorro de tiempo, hace que uno se sienta seguro, se puede parecer resuelto y competente ante los demás (“Una decisión equivocada es mejor que ninguna decisión.”)</a:t>
            </a:r>
          </a:p>
          <a:p>
            <a:pPr marL="342900" indent="-342900" algn="l" eaLnBrk="1" hangingPunct="1">
              <a:buClr>
                <a:srgbClr val="333333"/>
              </a:buClr>
              <a:buFont typeface="WingDings"/>
              <a:buChar char=""/>
            </a:pPr>
            <a:r>
              <a:rPr lang="es-ES" altLang="de-DE" sz="2400" dirty="0">
                <a:solidFill>
                  <a:srgbClr val="004992"/>
                </a:solidFill>
                <a:latin typeface="Calibri Light"/>
              </a:rPr>
              <a:t>Desventajas:</a:t>
            </a:r>
            <a:r>
              <a:rPr lang="es-ES" altLang="de-DE" sz="2400" dirty="0">
                <a:solidFill>
                  <a:srgbClr val="333333"/>
                </a:solidFill>
                <a:latin typeface="Calibri Light"/>
              </a:rPr>
              <a:t> ??? </a:t>
            </a:r>
            <a:r>
              <a:rPr lang="es-ES" altLang="de-DE" sz="2400" dirty="0">
                <a:solidFill>
                  <a:srgbClr val="FFFFFF"/>
                </a:solidFill>
                <a:latin typeface="Calibri Light"/>
              </a:rPr>
              <a:t>riesgo de hacer una interpretación errónea y tomar una decisión peligrosa...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7" name="Slide Number Placeholder 6"/>
          <p:cNvSpPr>
            <a:spLocks noGrp="1"/>
          </p:cNvSpPr>
          <p:nvPr>
            <p:ph type="sldNum" sz="quarter" idx="12"/>
          </p:nvPr>
        </p:nvSpPr>
        <p:spPr/>
        <p:txBody>
          <a:bodyPr/>
          <a:lstStyle/>
          <a:p>
            <a:fld id="{D306497E-69D8-4771-ABDF-F1E9AB654924}"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Conclusiones Apresuradas</a:t>
            </a:r>
          </a:p>
        </p:txBody>
      </p:sp>
      <p:sp>
        <p:nvSpPr>
          <p:cNvPr id="32770" name="Rectangle 2"/>
          <p:cNvSpPr>
            <a:spLocks noGrp="1" noChangeArrowheads="1"/>
          </p:cNvSpPr>
          <p:nvPr>
            <p:ph idx="1"/>
          </p:nvPr>
        </p:nvSpPr>
        <p:spPr/>
        <p:txBody>
          <a:bodyPr/>
          <a:lstStyle/>
          <a:p>
            <a:pPr algn="l" eaLnBrk="1" hangingPunct="1"/>
            <a:r>
              <a:rPr lang="es-ES" altLang="de-DE" sz="2400" dirty="0">
                <a:solidFill>
                  <a:srgbClr val="333333"/>
                </a:solidFill>
                <a:latin typeface="Calibri Light"/>
              </a:rPr>
              <a:t>A menudo emitimos juicios sin conocer toda la verdad.</a:t>
            </a:r>
          </a:p>
          <a:p>
            <a:pPr marL="342900" indent="-342900" algn="l" eaLnBrk="1" hangingPunct="1">
              <a:buClr>
                <a:srgbClr val="333333"/>
              </a:buClr>
              <a:buFont typeface="WingDings"/>
              <a:buChar char=""/>
            </a:pPr>
            <a:r>
              <a:rPr lang="es-ES" altLang="de-DE" sz="2400" dirty="0">
                <a:solidFill>
                  <a:srgbClr val="004992"/>
                </a:solidFill>
                <a:latin typeface="Calibri Light"/>
              </a:rPr>
              <a:t>Razones / ventajas:</a:t>
            </a:r>
            <a:r>
              <a:rPr lang="es-ES" altLang="de-DE" sz="2400" dirty="0">
                <a:solidFill>
                  <a:srgbClr val="333333"/>
                </a:solidFill>
                <a:latin typeface="Calibri Light"/>
              </a:rPr>
              <a:t> ahorro de tiempo, hace que uno se sienta seguro, se puede parecer resuelto y competente ante los demás (“Una decisión equivocada es mejor que ninguna decisión.”)</a:t>
            </a:r>
          </a:p>
          <a:p>
            <a:pPr marL="342900" indent="-342900">
              <a:buClr>
                <a:srgbClr val="333333"/>
              </a:buClr>
              <a:buFont typeface="WingDings"/>
              <a:buChar char=""/>
            </a:pPr>
            <a:r>
              <a:rPr lang="es-ES" altLang="de-DE" sz="2400" dirty="0">
                <a:solidFill>
                  <a:srgbClr val="004992"/>
                </a:solidFill>
                <a:latin typeface="Calibri Light"/>
              </a:rPr>
              <a:t>Desventajas:</a:t>
            </a:r>
            <a:r>
              <a:rPr lang="es-ES" altLang="de-DE" sz="2400" dirty="0">
                <a:solidFill>
                  <a:srgbClr val="333333"/>
                </a:solidFill>
                <a:latin typeface="Calibri Light"/>
              </a:rPr>
              <a:t> ??? </a:t>
            </a:r>
            <a:r>
              <a:rPr lang="es-ES" altLang="de-DE" sz="2400" dirty="0">
                <a:solidFill>
                  <a:srgbClr val="FFFFFF"/>
                </a:solidFill>
                <a:latin typeface="Calibri Light"/>
              </a:rPr>
              <a:t>riesgo de hacer una interpretación errónea y tomar una decisión peligrosa</a:t>
            </a:r>
            <a:endParaRPr lang="es-E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3</a:t>
            </a:fld>
            <a:endParaRPr lang="de-DE" altLang="de-DE"/>
          </a:p>
        </p:txBody>
      </p:sp>
    </p:spTree>
    <p:extLst>
      <p:ext uri="{BB962C8B-B14F-4D97-AF65-F5344CB8AC3E}">
        <p14:creationId xmlns:p14="http://schemas.microsoft.com/office/powerpoint/2010/main" val="1022747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Conclusiones Apresuradas</a:t>
            </a:r>
          </a:p>
        </p:txBody>
      </p:sp>
      <p:sp>
        <p:nvSpPr>
          <p:cNvPr id="32770" name="Rectangle 2"/>
          <p:cNvSpPr>
            <a:spLocks noGrp="1" noChangeArrowheads="1"/>
          </p:cNvSpPr>
          <p:nvPr>
            <p:ph idx="1"/>
          </p:nvPr>
        </p:nvSpPr>
        <p:spPr/>
        <p:txBody>
          <a:bodyPr/>
          <a:lstStyle/>
          <a:p>
            <a:pPr algn="l" eaLnBrk="1" hangingPunct="1"/>
            <a:r>
              <a:rPr lang="es-ES" altLang="de-DE" sz="2400" dirty="0">
                <a:solidFill>
                  <a:srgbClr val="333333"/>
                </a:solidFill>
                <a:latin typeface="Calibri Light"/>
              </a:rPr>
              <a:t>A menudo emitimos juicios sin conocer toda la verdad.</a:t>
            </a:r>
          </a:p>
          <a:p>
            <a:pPr marL="342900" indent="-342900" algn="l" eaLnBrk="1" hangingPunct="1">
              <a:buClr>
                <a:srgbClr val="333333"/>
              </a:buClr>
              <a:buFont typeface="WingDings"/>
              <a:buChar char=""/>
            </a:pPr>
            <a:r>
              <a:rPr lang="es-ES" altLang="de-DE" sz="2400" dirty="0">
                <a:solidFill>
                  <a:srgbClr val="004992"/>
                </a:solidFill>
                <a:latin typeface="Calibri Light"/>
              </a:rPr>
              <a:t>Razones / ventajas:</a:t>
            </a:r>
            <a:r>
              <a:rPr lang="es-ES" altLang="de-DE" sz="2400" dirty="0">
                <a:solidFill>
                  <a:srgbClr val="333333"/>
                </a:solidFill>
                <a:latin typeface="Calibri Light"/>
              </a:rPr>
              <a:t> ahorro de tiempo, hace que uno se sienta seguro, se puede parecer resuelto y competente ante los demás (“Una decisión equivocada es mejor que ninguna decisión.”)</a:t>
            </a:r>
          </a:p>
          <a:p>
            <a:pPr marL="342900" indent="-342900" algn="l" eaLnBrk="1" hangingPunct="1">
              <a:buClr>
                <a:srgbClr val="333333"/>
              </a:buClr>
              <a:buFont typeface="WingDings"/>
              <a:buChar char=""/>
            </a:pPr>
            <a:r>
              <a:rPr lang="es-ES" altLang="de-DE" sz="2400" dirty="0">
                <a:solidFill>
                  <a:srgbClr val="004992"/>
                </a:solidFill>
                <a:latin typeface="Calibri Light"/>
              </a:rPr>
              <a:t>Desventajas:</a:t>
            </a:r>
            <a:r>
              <a:rPr lang="es-ES" altLang="de-DE" sz="2400" dirty="0">
                <a:solidFill>
                  <a:srgbClr val="333333"/>
                </a:solidFill>
                <a:latin typeface="Calibri Light"/>
              </a:rPr>
              <a:t> riesgo de hacer una interpretación errónea y tomar una decisión peligrosa...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4</a:t>
            </a:fld>
            <a:endParaRPr lang="de-DE" altLang="de-DE"/>
          </a:p>
        </p:txBody>
      </p:sp>
    </p:spTree>
    <p:extLst>
      <p:ext uri="{BB962C8B-B14F-4D97-AF65-F5344CB8AC3E}">
        <p14:creationId xmlns:p14="http://schemas.microsoft.com/office/powerpoint/2010/main" val="3011293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Calibri Light"/>
              </a:rPr>
              <a:t>Saltar</a:t>
            </a:r>
            <a:r>
              <a:rPr lang="en-US" sz="3600" dirty="0">
                <a:solidFill>
                  <a:srgbClr val="004992"/>
                </a:solidFill>
                <a:latin typeface="Calibri Light"/>
              </a:rPr>
              <a:t> a </a:t>
            </a:r>
            <a:r>
              <a:rPr lang="en-US" sz="3600" dirty="0" err="1">
                <a:solidFill>
                  <a:srgbClr val="004992"/>
                </a:solidFill>
                <a:latin typeface="Calibri Light"/>
              </a:rPr>
              <a:t>Conclusiones</a:t>
            </a:r>
            <a:br>
              <a:rPr lang="en-US" sz="3600" dirty="0">
                <a:solidFill>
                  <a:srgbClr val="004992"/>
                </a:solidFill>
                <a:latin typeface="Calibri Light"/>
              </a:rPr>
            </a:br>
            <a:r>
              <a:rPr lang="es-ES" dirty="0">
                <a:solidFill>
                  <a:srgbClr val="004992"/>
                </a:solidFill>
                <a:latin typeface="Calibri Light"/>
              </a:rPr>
              <a:t>¿En qué tipo de situaciones/cuándo sacamos conclusiones sin conocer toda la verdad?</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graphicFrame>
        <p:nvGraphicFramePr>
          <p:cNvPr id="9" name="Group 27"/>
          <p:cNvGraphicFramePr>
            <a:graphicFrameLocks noGrp="1"/>
          </p:cNvGraphicFramePr>
          <p:nvPr>
            <p:extLst>
              <p:ext uri="{D42A27DB-BD31-4B8C-83A1-F6EECF244321}">
                <p14:modId xmlns:p14="http://schemas.microsoft.com/office/powerpoint/2010/main" val="591288199"/>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¿Cuándo?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Ejemplo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el problema es complejo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tenemos una experiencia previa, de la que se pueden hacer generalizaciones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la decisión en realidad no tiene mucha importancia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2"/>
          </p:nvPr>
        </p:nvSpPr>
        <p:spPr/>
        <p:txBody>
          <a:bodyPr/>
          <a:lstStyle/>
          <a:p>
            <a:fld id="{D306497E-69D8-4771-ABDF-F1E9AB654924}"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Calibri Light"/>
              </a:rPr>
              <a:t>Saltar</a:t>
            </a:r>
            <a:r>
              <a:rPr lang="en-US" sz="3600" dirty="0">
                <a:solidFill>
                  <a:srgbClr val="004992"/>
                </a:solidFill>
                <a:latin typeface="Calibri Light"/>
              </a:rPr>
              <a:t> a </a:t>
            </a:r>
            <a:r>
              <a:rPr lang="en-US" sz="3600" dirty="0" err="1">
                <a:solidFill>
                  <a:srgbClr val="004992"/>
                </a:solidFill>
                <a:latin typeface="Calibri Light"/>
              </a:rPr>
              <a:t>Conclusiones</a:t>
            </a:r>
            <a:br>
              <a:rPr lang="en-US" sz="3600" dirty="0">
                <a:solidFill>
                  <a:srgbClr val="004992"/>
                </a:solidFill>
                <a:latin typeface="Calibri Light"/>
              </a:rPr>
            </a:br>
            <a:r>
              <a:rPr lang="es-ES" dirty="0">
                <a:solidFill>
                  <a:srgbClr val="004992"/>
                </a:solidFill>
                <a:latin typeface="Calibri Light"/>
              </a:rPr>
              <a:t>¿En qué tipo de situaciones/cuándo sacamos conclusiones sin conocer toda la verdad?</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graphicFrame>
        <p:nvGraphicFramePr>
          <p:cNvPr id="9" name="Group 27"/>
          <p:cNvGraphicFramePr>
            <a:graphicFrameLocks noGrp="1"/>
          </p:cNvGraphicFramePr>
          <p:nvPr>
            <p:extLst>
              <p:ext uri="{D42A27DB-BD31-4B8C-83A1-F6EECF244321}">
                <p14:modId xmlns:p14="http://schemas.microsoft.com/office/powerpoint/2010/main" val="146309027"/>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¿Cuándo?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Ejemplo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el problema es complejo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Para comprar un coche es imposible comparar todos los modelos y considerar todos los parámetros (precio, kilometraje, etc.). Hay que hacer una selección.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tenemos una experiencia previa, de la que se pueden hacer generalizaciones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la decisión en realidad no tiene mucha importancia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D306497E-69D8-4771-ABDF-F1E9AB654924}" type="slidenum">
              <a:rPr lang="de-DE" altLang="de-DE" smtClean="0"/>
              <a:pPr/>
              <a:t>6</a:t>
            </a:fld>
            <a:endParaRPr lang="de-DE" altLang="de-DE"/>
          </a:p>
        </p:txBody>
      </p:sp>
    </p:spTree>
    <p:extLst>
      <p:ext uri="{BB962C8B-B14F-4D97-AF65-F5344CB8AC3E}">
        <p14:creationId xmlns:p14="http://schemas.microsoft.com/office/powerpoint/2010/main" val="1773530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Calibri Light"/>
              </a:rPr>
              <a:t>Saltar</a:t>
            </a:r>
            <a:r>
              <a:rPr lang="en-US" sz="3600" dirty="0">
                <a:solidFill>
                  <a:srgbClr val="004992"/>
                </a:solidFill>
                <a:latin typeface="Calibri Light"/>
              </a:rPr>
              <a:t> a </a:t>
            </a:r>
            <a:r>
              <a:rPr lang="en-US" sz="3600" dirty="0" err="1">
                <a:solidFill>
                  <a:srgbClr val="004992"/>
                </a:solidFill>
                <a:latin typeface="Calibri Light"/>
              </a:rPr>
              <a:t>Conclusiones</a:t>
            </a:r>
            <a:br>
              <a:rPr lang="en-US" sz="3600" dirty="0">
                <a:solidFill>
                  <a:srgbClr val="004992"/>
                </a:solidFill>
                <a:latin typeface="Calibri Light"/>
              </a:rPr>
            </a:br>
            <a:r>
              <a:rPr lang="es-ES" dirty="0">
                <a:solidFill>
                  <a:srgbClr val="004992"/>
                </a:solidFill>
                <a:latin typeface="Calibri Light"/>
              </a:rPr>
              <a:t>¿En qué tipo de situaciones/cuándo sacamos conclusiones sin conocer toda la verdad?</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graphicFrame>
        <p:nvGraphicFramePr>
          <p:cNvPr id="9" name="Group 27"/>
          <p:cNvGraphicFramePr>
            <a:graphicFrameLocks noGrp="1"/>
          </p:cNvGraphicFramePr>
          <p:nvPr>
            <p:extLst>
              <p:ext uri="{D42A27DB-BD31-4B8C-83A1-F6EECF244321}">
                <p14:modId xmlns:p14="http://schemas.microsoft.com/office/powerpoint/2010/main" val="1415844335"/>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¿Cuándo?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Ejemplo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el problema es complejo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Para comprar un coche es imposible comparar todos los modelos y considerar todos los parámetros (precio, kilometraje, etc.). Hay que hacer una selección.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tenemos una experiencia previa, de la que se pueden hacer generalizaciones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Las sobre generalizaciones pueden conducir a prejuicios.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(“visto uno, vistos todos”)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la decisión en realidad no tiene mucha importancia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D306497E-69D8-4771-ABDF-F1E9AB654924}" type="slidenum">
              <a:rPr lang="de-DE" altLang="de-DE" smtClean="0"/>
              <a:pPr/>
              <a:t>7</a:t>
            </a:fld>
            <a:endParaRPr lang="de-DE" altLang="de-DE"/>
          </a:p>
        </p:txBody>
      </p:sp>
    </p:spTree>
    <p:extLst>
      <p:ext uri="{BB962C8B-B14F-4D97-AF65-F5344CB8AC3E}">
        <p14:creationId xmlns:p14="http://schemas.microsoft.com/office/powerpoint/2010/main" val="598534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Calibri Light"/>
              </a:rPr>
              <a:t>Saltar</a:t>
            </a:r>
            <a:r>
              <a:rPr lang="en-US" sz="3600" dirty="0">
                <a:solidFill>
                  <a:srgbClr val="004992"/>
                </a:solidFill>
                <a:latin typeface="Calibri Light"/>
              </a:rPr>
              <a:t> a </a:t>
            </a:r>
            <a:r>
              <a:rPr lang="en-US" sz="3600" dirty="0" err="1">
                <a:solidFill>
                  <a:srgbClr val="004992"/>
                </a:solidFill>
                <a:latin typeface="Calibri Light"/>
              </a:rPr>
              <a:t>Conclusiones</a:t>
            </a:r>
            <a:br>
              <a:rPr lang="en-US" sz="3600" dirty="0">
                <a:solidFill>
                  <a:srgbClr val="004992"/>
                </a:solidFill>
                <a:latin typeface="Calibri Light"/>
              </a:rPr>
            </a:br>
            <a:r>
              <a:rPr lang="es-ES" dirty="0">
                <a:solidFill>
                  <a:srgbClr val="004992"/>
                </a:solidFill>
                <a:latin typeface="Calibri Light"/>
              </a:rPr>
              <a:t>¿En qué tipo de situaciones/cuándo sacamos conclusiones sin conocer toda la verdad?</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graphicFrame>
        <p:nvGraphicFramePr>
          <p:cNvPr id="9" name="Group 27"/>
          <p:cNvGraphicFramePr>
            <a:graphicFrameLocks noGrp="1"/>
          </p:cNvGraphicFramePr>
          <p:nvPr>
            <p:extLst>
              <p:ext uri="{D42A27DB-BD31-4B8C-83A1-F6EECF244321}">
                <p14:modId xmlns:p14="http://schemas.microsoft.com/office/powerpoint/2010/main" val="30447963"/>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¿Cuándo?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Ejemplo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el problema es complejo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Para comprar un coche es imposible comparar todos los modelos y considerar todos los parámetros (precio, kilometraje, etc.). Hay que hacer una selección.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tenemos una experiencia previa, de la que se pueden hacer generalizaciones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Las sobre generalizaciones pueden conducir a prejuicios.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(“visto uno, vistos todos”)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la decisión en realidad no tiene mucha importancia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Elegir un tipo de pastel, el color de los calcetines, el almuerzo etc...</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D306497E-69D8-4771-ABDF-F1E9AB654924}" type="slidenum">
              <a:rPr lang="de-DE" altLang="de-DE" smtClean="0"/>
              <a:pPr/>
              <a:t>8</a:t>
            </a:fld>
            <a:endParaRPr lang="de-DE" altLang="de-DE"/>
          </a:p>
        </p:txBody>
      </p:sp>
    </p:spTree>
    <p:extLst>
      <p:ext uri="{BB962C8B-B14F-4D97-AF65-F5344CB8AC3E}">
        <p14:creationId xmlns:p14="http://schemas.microsoft.com/office/powerpoint/2010/main" val="2897022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Conclusiones Apresuradas: En Acción</a:t>
            </a: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graphicFrame>
        <p:nvGraphicFramePr>
          <p:cNvPr id="8" name="Group 152"/>
          <p:cNvGraphicFramePr>
            <a:graphicFrameLocks noGrp="1"/>
          </p:cNvGraphicFramePr>
          <p:nvPr>
            <p:extLst>
              <p:ext uri="{D42A27DB-BD31-4B8C-83A1-F6EECF244321}">
                <p14:modId xmlns:p14="http://schemas.microsoft.com/office/powerpoint/2010/main" val="2695508770"/>
              </p:ext>
            </p:extLst>
          </p:nvPr>
        </p:nvGraphicFramePr>
        <p:xfrm>
          <a:off x="408955" y="2203704"/>
          <a:ext cx="11376000" cy="4145656"/>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Dominio</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Ejemplo</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2813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es-ES" sz="2000" b="0" i="0" u="none" strike="noStrike" cap="none" normalizeH="0" baseline="0" dirty="0">
                          <a:ln>
                            <a:noFill/>
                          </a:ln>
                          <a:solidFill>
                            <a:srgbClr val="333333"/>
                          </a:solidFill>
                          <a:effectLst/>
                          <a:latin typeface="Calibri Light"/>
                          <a:cs typeface="Times New Roman" pitchFamily="18" charset="0"/>
                        </a:rPr>
                        <a:t>Preocupaciones exageradas sobre la salud</a:t>
                      </a: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ct val="0"/>
                        </a:spcAft>
                        <a:buClr>
                          <a:srgbClr val="333333"/>
                        </a:buClr>
                        <a:buSzTx/>
                        <a:buFont typeface="Arial" panose="020B0604020202020204" pitchFamily="34" charset="0"/>
                        <a:buChar char="•"/>
                        <a:tabLst/>
                      </a:pPr>
                      <a:r>
                        <a:rPr kumimoji="0" lang="es-ES" sz="1800" b="0" i="0" u="none" strike="noStrike" cap="none" normalizeH="0" baseline="0" dirty="0">
                          <a:ln>
                            <a:noFill/>
                          </a:ln>
                          <a:solidFill>
                            <a:srgbClr val="333333"/>
                          </a:solidFill>
                          <a:effectLst/>
                          <a:latin typeface="Calibri Light"/>
                          <a:cs typeface="Arial" charset="0"/>
                        </a:rPr>
                        <a:t>Las personas con preocupaciones exageradas sobre su salud a menudo creen que algunos síntomas menores e inespecíficos (ej. lunar) son señales de trastornos graves (ej. cáncer de piel).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4421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en-US" altLang="de-DE" sz="2000" b="0" dirty="0" err="1">
                          <a:latin typeface="Calibri Light"/>
                        </a:rPr>
                        <a:t>Impostora</a:t>
                      </a: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indent="-342900">
                        <a:buFont typeface="Arial" panose="020B0604020202020204" pitchFamily="34" charset="0"/>
                        <a:buChar char="•"/>
                      </a:pPr>
                      <a:r>
                        <a:rPr lang="es-ES" sz="1800" kern="1200" dirty="0">
                          <a:solidFill>
                            <a:schemeClr val="dk1"/>
                          </a:solidFill>
                          <a:effectLst/>
                          <a:latin typeface="+mj-lt"/>
                          <a:ea typeface="+mn-ea"/>
                          <a:cs typeface="+mn-cs"/>
                        </a:rPr>
                        <a:t>Bajo el seudónimo de Anna Delvey, la germano-rusa Anna Sorokin fingió ser la hija de un millonario en Manhattan en 2012. Entre otros delitos, defraudó a bancos y a amigos/as por un total de unos 275.000 dólares. Por ejemplo, ella justificó su incapacidad para pagar los préstamos a una disputa con su padre que le impedía acceder a sus fondos. Su confianza en sí misma llevó a sus amigos/as y socios/as comerciales a confiar ciegamente en ella. Solo cuando las facturas impagas comenzaron a acumularse, Sorokin fue acusada y condenada por robo y fraude.</a:t>
                      </a:r>
                      <a:br>
                        <a:rPr lang="es-ES" sz="1800" kern="1200" dirty="0">
                          <a:solidFill>
                            <a:schemeClr val="dk1"/>
                          </a:solidFill>
                          <a:effectLst/>
                          <a:latin typeface="+mj-lt"/>
                          <a:ea typeface="+mn-ea"/>
                          <a:cs typeface="+mn-cs"/>
                        </a:rPr>
                      </a:br>
                      <a:r>
                        <a:rPr lang="es-ES" sz="1800" kern="1200" dirty="0">
                          <a:solidFill>
                            <a:schemeClr val="dk1"/>
                          </a:solidFill>
                          <a:effectLst/>
                          <a:latin typeface="+mj-lt"/>
                          <a:ea typeface="+mn-ea"/>
                          <a:cs typeface="+mn-cs"/>
                        </a:rPr>
                        <a:t>Una buena cantidad de escepticismo sobre su identidad, declaraciones y capacidad para pagar préstamos podría haber expuesto su situación financiera antes</a:t>
                      </a:r>
                      <a:endParaRPr kumimoji="0" lang="es-ES" sz="1800" b="0" i="0" u="none" strike="noStrike" cap="none" normalizeH="0" baseline="0" dirty="0">
                        <a:ln>
                          <a:noFill/>
                        </a:ln>
                        <a:solidFill>
                          <a:srgbClr val="333333"/>
                        </a:solidFill>
                        <a:effectLst/>
                        <a:latin typeface="+mj-l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363926285"/>
                  </a:ext>
                </a:extLst>
              </a:tr>
            </a:tbl>
          </a:graphicData>
        </a:graphic>
      </p:graphicFrame>
      <p:sp>
        <p:nvSpPr>
          <p:cNvPr id="7" name="Slide Number Placeholder 6"/>
          <p:cNvSpPr>
            <a:spLocks noGrp="1"/>
          </p:cNvSpPr>
          <p:nvPr>
            <p:ph type="sldNum" sz="quarter" idx="12"/>
          </p:nvPr>
        </p:nvSpPr>
        <p:spPr/>
        <p:txBody>
          <a:bodyPr/>
          <a:lstStyle/>
          <a:p>
            <a:fld id="{D306497E-69D8-4771-ABDF-F1E9AB654924}"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s-ES" sz="3600" dirty="0">
                <a:solidFill>
                  <a:srgbClr val="004992"/>
                </a:solidFill>
                <a:latin typeface="Calibri Light"/>
              </a:rPr>
              <a:t>Conclusiones Apresuradas: En Acción</a:t>
            </a:r>
            <a:br>
              <a:rPr lang="es-ES" sz="3600" dirty="0">
                <a:solidFill>
                  <a:srgbClr val="004992"/>
                </a:solidFill>
                <a:latin typeface="Calibri Light"/>
              </a:rPr>
            </a:br>
            <a:r>
              <a:rPr lang="es-ES" dirty="0">
                <a:solidFill>
                  <a:srgbClr val="004992"/>
                </a:solidFill>
                <a:latin typeface="Calibri Light"/>
              </a:rPr>
              <a:t>- Mitos Modernos </a:t>
            </a:r>
            <a:r>
              <a:rPr lang="es-ES" dirty="0">
                <a:solidFill>
                  <a:srgbClr val="004992"/>
                </a:solidFill>
              </a:rPr>
              <a:t>–</a:t>
            </a:r>
            <a:br>
              <a:rPr lang="es-ES" dirty="0">
                <a:solidFill>
                  <a:srgbClr val="004992"/>
                </a:solidFill>
              </a:rPr>
            </a:br>
            <a:r>
              <a:rPr lang="es-ES" sz="2000" dirty="0">
                <a:solidFill>
                  <a:srgbClr val="004992"/>
                </a:solidFill>
              </a:rPr>
              <a:t>(para un ejercicio alternativo ir al final de la presentación)</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
        <p:nvSpPr>
          <p:cNvPr id="6" name="Slide Number Placeholder 5"/>
          <p:cNvSpPr>
            <a:spLocks noGrp="1"/>
          </p:cNvSpPr>
          <p:nvPr>
            <p:ph type="sldNum" sz="quarter" idx="12"/>
          </p:nvPr>
        </p:nvSpPr>
        <p:spPr/>
        <p:txBody>
          <a:bodyPr/>
          <a:lstStyle/>
          <a:p>
            <a:fld id="{D306497E-69D8-4771-ABDF-F1E9AB654924}" type="slidenum">
              <a:rPr lang="de-DE" altLang="de-DE" smtClean="0"/>
              <a:pPr/>
              <a:t>10</a:t>
            </a:fld>
            <a:endParaRPr lang="de-DE" altLang="de-DE"/>
          </a:p>
        </p:txBody>
      </p:sp>
      <p:graphicFrame>
        <p:nvGraphicFramePr>
          <p:cNvPr id="16" name="Group 3"/>
          <p:cNvGraphicFramePr>
            <a:graphicFrameLocks noGrp="1"/>
          </p:cNvGraphicFramePr>
          <p:nvPr>
            <p:extLst>
              <p:ext uri="{D42A27DB-BD31-4B8C-83A1-F6EECF244321}">
                <p14:modId xmlns:p14="http://schemas.microsoft.com/office/powerpoint/2010/main" val="286778800"/>
              </p:ext>
            </p:extLst>
          </p:nvPr>
        </p:nvGraphicFramePr>
        <p:xfrm>
          <a:off x="408955" y="2697480"/>
          <a:ext cx="11376000" cy="411997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Leyenda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A favor y en contra</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“Evidencia”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El diseño del paquete de cigarrillos ha generado rumores de que la marca “Lucky Strike” tiene que ver con la caída de la bomba atómica en Japón.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favor: </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s-ES"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es-E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s-E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La bandera japonesa – igual que el paquete- es un círculo rojo sobre un fondo blanco.</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s-E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El círculo rojo puede ilustrar la contaminación radiactiva.</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s-E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puede entenderse como “ataque con éxito”.</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s-E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Lucky</a:t>
                      </a:r>
                      <a:r>
                        <a:rPr kumimoji="0" lang="es-E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Strike cambió el paquete durante la Segunda Guerra Mundial. Antes el fondo blanco era verde.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En contra:</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s-ES"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es-E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s-E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El círculo rojo ya estaba en el paquete antiguo.</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s-E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El diseño del paquete se cambió en 1940/1941 por razones de marketing – la caída de la bomba atómica fue en 1945.</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s-E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La marca se creó en los tiempos de los buscadores de oro. El nombre “Lucky Strike” está registrado desde 1871. La lata inicial de tabaco tenía un martillo apuntando al cielo – un símbolo de suerte (“lucky strike”= golpe de suerte) para un buscador de oro.</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
          <p:cNvSpPr txBox="1">
            <a:spLocks noChangeArrowheads="1"/>
          </p:cNvSpPr>
          <p:nvPr/>
        </p:nvSpPr>
        <p:spPr bwMode="auto">
          <a:xfrm>
            <a:off x="9405518" y="6309320"/>
            <a:ext cx="18124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¿Bandera japonesa?</a:t>
            </a:r>
            <a:endParaRPr lang="de-DE" altLang="de-DE" sz="1600" dirty="0">
              <a:latin typeface="Calibri Light"/>
            </a:endParaRPr>
          </a:p>
        </p:txBody>
      </p:sp>
      <p:sp>
        <p:nvSpPr>
          <p:cNvPr id="20"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000" b="0" dirty="0">
                <a:latin typeface="Calibri Light"/>
              </a:rPr>
              <a:t>¿Hay alguna conexión entre la marca de cigarrillos “</a:t>
            </a:r>
            <a:r>
              <a:rPr lang="es-ES" altLang="de-DE" sz="2000" b="0" dirty="0" err="1">
                <a:latin typeface="Calibri Light"/>
              </a:rPr>
              <a:t>Lucky</a:t>
            </a:r>
            <a:r>
              <a:rPr lang="es-ES" altLang="de-DE" sz="2000" b="0" dirty="0">
                <a:latin typeface="Calibri Light"/>
              </a:rPr>
              <a:t> Strike” y la bomba atómica de Japón?  </a:t>
            </a:r>
            <a:endParaRPr lang="de-DE" altLang="de-DE" sz="20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Calibri Light"/>
              </a:rPr>
              <a:t>Conclusiones Apresuradas: En Acción</a:t>
            </a:r>
            <a:br>
              <a:rPr lang="es-ES" sz="3600">
                <a:solidFill>
                  <a:srgbClr val="004992"/>
                </a:solidFill>
                <a:latin typeface="Calibri Light"/>
              </a:rPr>
            </a:br>
            <a:r>
              <a:rPr lang="es-ES">
                <a:solidFill>
                  <a:srgbClr val="004992"/>
                </a:solidFill>
                <a:latin typeface="Calibri Light"/>
              </a:rPr>
              <a:t>- Mitos Modernos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
        <p:nvSpPr>
          <p:cNvPr id="6" name="Slide Number Placeholder 5"/>
          <p:cNvSpPr>
            <a:spLocks noGrp="1"/>
          </p:cNvSpPr>
          <p:nvPr>
            <p:ph type="sldNum" sz="quarter" idx="12"/>
          </p:nvPr>
        </p:nvSpPr>
        <p:spPr/>
        <p:txBody>
          <a:bodyPr/>
          <a:lstStyle/>
          <a:p>
            <a:fld id="{D306497E-69D8-4771-ABDF-F1E9AB654924}" type="slidenum">
              <a:rPr lang="de-DE" altLang="de-DE" smtClean="0"/>
              <a:pPr/>
              <a:t>11</a:t>
            </a:fld>
            <a:endParaRPr lang="de-DE" altLang="de-DE"/>
          </a:p>
        </p:txBody>
      </p:sp>
      <p:graphicFrame>
        <p:nvGraphicFramePr>
          <p:cNvPr id="16" name="Group 3"/>
          <p:cNvGraphicFramePr>
            <a:graphicFrameLocks noGrp="1"/>
          </p:cNvGraphicFramePr>
          <p:nvPr>
            <p:extLst>
              <p:ext uri="{D42A27DB-BD31-4B8C-83A1-F6EECF244321}">
                <p14:modId xmlns:p14="http://schemas.microsoft.com/office/powerpoint/2010/main" val="80722061"/>
              </p:ext>
            </p:extLst>
          </p:nvPr>
        </p:nvGraphicFramePr>
        <p:xfrm>
          <a:off x="408955" y="2697480"/>
          <a:ext cx="11376000" cy="411997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Leyenda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A favor y en contra</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“Evidencia”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 diseño del paquete de cigarrillos ha generado rumores de que la marca “</a:t>
                      </a:r>
                      <a:r>
                        <a:rPr kumimoji="0" lang="es-E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Lucky</a:t>
                      </a:r>
                      <a:r>
                        <a:rPr kumimoji="0" lang="es-E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Strike” tiene que ver con la caída de la bomba atómica en Japón.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favor: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 bandera japonesa – igual que el paquete- es un círculo rojo sobre un fondo blanco.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 círculo rojo puede ilustrar la contaminación radiactiva.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s-E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Lucky</a:t>
                      </a: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Strike” puede entenderse como “ataque con éxito”.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Lucky</a:t>
                      </a: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Strike cambió el paquete durante la Segunda Guerra Mundial. Antes el fondo blanco era verde.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En contra:</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s-ES"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s-E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El círculo rojo ya estaba en el paquete antiguo.</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s-E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El diseño del paquete se cambió en 1940/1941 por razones de marketing – la caída de la bomba atómica fue en 1945.</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s-E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La marca se creó en los tiempos de los buscadores de oro. El nombre “</a:t>
                      </a:r>
                      <a:r>
                        <a:rPr kumimoji="0" lang="es-E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Lucky</a:t>
                      </a:r>
                      <a:r>
                        <a:rPr kumimoji="0" lang="es-E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Strike” está registrado desde 1871. La lata inicial de tabaco tenía un martillo apuntando al cielo – un símbolo de suerte (“</a:t>
                      </a:r>
                      <a:r>
                        <a:rPr kumimoji="0" lang="es-E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lucky</a:t>
                      </a:r>
                      <a:r>
                        <a:rPr kumimoji="0" lang="es-E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strike”= golpe de suerte) para un buscador de oro.</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
          <p:cNvSpPr txBox="1">
            <a:spLocks noChangeArrowheads="1"/>
          </p:cNvSpPr>
          <p:nvPr/>
        </p:nvSpPr>
        <p:spPr bwMode="auto">
          <a:xfrm>
            <a:off x="9405518" y="6309320"/>
            <a:ext cx="18124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¿Bandera japonesa?</a:t>
            </a:r>
            <a:endParaRPr lang="de-DE" altLang="de-DE" sz="1600" dirty="0">
              <a:latin typeface="Calibri Light"/>
            </a:endParaRPr>
          </a:p>
        </p:txBody>
      </p:sp>
      <p:sp>
        <p:nvSpPr>
          <p:cNvPr id="20"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000" b="0" dirty="0">
                <a:latin typeface="Calibri Light"/>
              </a:rPr>
              <a:t>¿Hay alguna conexión entre la marca de cigarrillos “</a:t>
            </a:r>
            <a:r>
              <a:rPr lang="es-ES" altLang="de-DE" sz="2000" b="0" dirty="0" err="1">
                <a:latin typeface="Calibri Light"/>
              </a:rPr>
              <a:t>Lucky</a:t>
            </a:r>
            <a:r>
              <a:rPr lang="es-ES" altLang="de-DE" sz="2000" b="0" dirty="0">
                <a:latin typeface="Calibri Light"/>
              </a:rPr>
              <a:t> Strike” y la bomba atómica de Japón?  </a:t>
            </a:r>
            <a:endParaRPr lang="de-DE" altLang="de-DE" sz="2000" dirty="0">
              <a:latin typeface="Calibri Light"/>
            </a:endParaRPr>
          </a:p>
        </p:txBody>
      </p:sp>
    </p:spTree>
    <p:extLst>
      <p:ext uri="{BB962C8B-B14F-4D97-AF65-F5344CB8AC3E}">
        <p14:creationId xmlns:p14="http://schemas.microsoft.com/office/powerpoint/2010/main" val="518354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Calibri Light"/>
              </a:rPr>
              <a:t>Conclusiones Apresuradas: En Acción</a:t>
            </a:r>
            <a:br>
              <a:rPr lang="es-ES" sz="3600">
                <a:solidFill>
                  <a:srgbClr val="004992"/>
                </a:solidFill>
                <a:latin typeface="Calibri Light"/>
              </a:rPr>
            </a:br>
            <a:r>
              <a:rPr lang="es-ES">
                <a:solidFill>
                  <a:srgbClr val="004992"/>
                </a:solidFill>
                <a:latin typeface="Calibri Light"/>
              </a:rPr>
              <a:t>- Mitos Modernos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
        <p:nvSpPr>
          <p:cNvPr id="6" name="Slide Number Placeholder 5"/>
          <p:cNvSpPr>
            <a:spLocks noGrp="1"/>
          </p:cNvSpPr>
          <p:nvPr>
            <p:ph type="sldNum" sz="quarter" idx="12"/>
          </p:nvPr>
        </p:nvSpPr>
        <p:spPr/>
        <p:txBody>
          <a:bodyPr/>
          <a:lstStyle/>
          <a:p>
            <a:fld id="{D306497E-69D8-4771-ABDF-F1E9AB654924}" type="slidenum">
              <a:rPr lang="de-DE" altLang="de-DE" smtClean="0"/>
              <a:pPr/>
              <a:t>12</a:t>
            </a:fld>
            <a:endParaRPr lang="de-DE" altLang="de-DE"/>
          </a:p>
        </p:txBody>
      </p:sp>
      <p:graphicFrame>
        <p:nvGraphicFramePr>
          <p:cNvPr id="16" name="Group 3"/>
          <p:cNvGraphicFramePr>
            <a:graphicFrameLocks noGrp="1"/>
          </p:cNvGraphicFramePr>
          <p:nvPr>
            <p:extLst>
              <p:ext uri="{D42A27DB-BD31-4B8C-83A1-F6EECF244321}">
                <p14:modId xmlns:p14="http://schemas.microsoft.com/office/powerpoint/2010/main" val="3732311440"/>
              </p:ext>
            </p:extLst>
          </p:nvPr>
        </p:nvGraphicFramePr>
        <p:xfrm>
          <a:off x="408955" y="2697480"/>
          <a:ext cx="11376000" cy="411997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Leyenda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A favor y en contra</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“Evidencia”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 diseño del paquete de cigarrillos ha generado rumores de que la marca “</a:t>
                      </a:r>
                      <a:r>
                        <a:rPr kumimoji="0" lang="es-E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Lucky</a:t>
                      </a:r>
                      <a:r>
                        <a:rPr kumimoji="0" lang="es-E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Strike” tiene que ver con la caída de la bomba atómica en Japón.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favor: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 bandera japonesa – igual que el paquete- es un círculo rojo sobre un fondo blanco.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 círculo rojo puede ilustrar la contaminación radiactiva.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s-E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Lucky</a:t>
                      </a: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Strike” puede entenderse como “ataque con éxito”.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Lucky</a:t>
                      </a: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Strike cambió el paquete durante la Segunda Guerra Mundial. Antes el fondo blanco era verde.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En contra: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 círculo rojo ya estaba en el paquete antiguo.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 diseño del paquete se cambió en 1940/1941 por razones de marketing – la caída de la bomba atómica fue en 1945.</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 marca se creó en los tiempos de los buscadores de oro. El nombre “</a:t>
                      </a:r>
                      <a:r>
                        <a:rPr kumimoji="0" lang="es-E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Lucky</a:t>
                      </a: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Strike” está registrado desde 1871. La lata inicial de tabaco tenía un martillo apuntando al cielo – un símbolo de suerte (“</a:t>
                      </a:r>
                      <a:r>
                        <a:rPr kumimoji="0" lang="es-E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lucky</a:t>
                      </a:r>
                      <a:r>
                        <a:rPr kumimoji="0" lang="es-E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strike”= golpe de suerte) para un buscador de oro.</a:t>
                      </a:r>
                      <a:endPar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
          <p:cNvSpPr txBox="1">
            <a:spLocks noChangeArrowheads="1"/>
          </p:cNvSpPr>
          <p:nvPr/>
        </p:nvSpPr>
        <p:spPr bwMode="auto">
          <a:xfrm>
            <a:off x="9405518" y="6309320"/>
            <a:ext cx="18124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¿Bandera japonesa?</a:t>
            </a:r>
            <a:endParaRPr lang="de-DE" altLang="de-DE" sz="1600" dirty="0">
              <a:latin typeface="Calibri Light"/>
            </a:endParaRPr>
          </a:p>
        </p:txBody>
      </p:sp>
      <p:sp>
        <p:nvSpPr>
          <p:cNvPr id="20"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000" b="0" dirty="0">
                <a:latin typeface="Calibri Light"/>
              </a:rPr>
              <a:t>¿Hay alguna conexión entre la marca de cigarrillos “</a:t>
            </a:r>
            <a:r>
              <a:rPr lang="es-ES" altLang="de-DE" sz="2000" b="0" dirty="0" err="1">
                <a:latin typeface="Calibri Light"/>
              </a:rPr>
              <a:t>Lucky</a:t>
            </a:r>
            <a:r>
              <a:rPr lang="es-ES" altLang="de-DE" sz="2000" b="0" dirty="0">
                <a:latin typeface="Calibri Light"/>
              </a:rPr>
              <a:t> Strike” y la bomba atómica de Japón?  </a:t>
            </a:r>
            <a:endParaRPr lang="de-DE" altLang="de-DE" sz="2000" dirty="0">
              <a:latin typeface="Calibri Light"/>
            </a:endParaRPr>
          </a:p>
        </p:txBody>
      </p:sp>
    </p:spTree>
    <p:extLst>
      <p:ext uri="{BB962C8B-B14F-4D97-AF65-F5344CB8AC3E}">
        <p14:creationId xmlns:p14="http://schemas.microsoft.com/office/powerpoint/2010/main" val="1731829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solidFill>
                  <a:srgbClr val="004992"/>
                </a:solidFill>
                <a:latin typeface="Calibri Light"/>
              </a:rPr>
              <a:t>Conclusiones Apresuradas: En Acción</a:t>
            </a:r>
            <a:br>
              <a:rPr lang="es-ES" sz="3600">
                <a:solidFill>
                  <a:srgbClr val="004992"/>
                </a:solidFill>
                <a:latin typeface="Calibri Light"/>
              </a:rPr>
            </a:br>
            <a:r>
              <a:rPr lang="es-ES">
                <a:solidFill>
                  <a:srgbClr val="004992"/>
                </a:solidFill>
                <a:latin typeface="Calibri Light"/>
              </a:rPr>
              <a:t>- Mitos Modernos -</a:t>
            </a:r>
            <a:endParaRPr lang="en-US">
              <a:solidFill>
                <a:srgbClr val="004992"/>
              </a:solidFill>
              <a:latin typeface="Calibri Light"/>
            </a:endParaRPr>
          </a:p>
        </p:txBody>
      </p:sp>
      <p:sp>
        <p:nvSpPr>
          <p:cNvPr id="7" name="Content Placeholder 6"/>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¿Hay alguna conexión entre la marca de cigarrillos “</a:t>
            </a:r>
            <a:r>
              <a:rPr lang="es-ES" altLang="de-DE" sz="2400" dirty="0" err="1">
                <a:solidFill>
                  <a:srgbClr val="333333"/>
                </a:solidFill>
                <a:latin typeface="Calibri Light"/>
                <a:ea typeface="MS PGothic" panose="020B0600070205080204" pitchFamily="34" charset="-128"/>
              </a:rPr>
              <a:t>Lucky</a:t>
            </a:r>
            <a:r>
              <a:rPr lang="es-ES" altLang="de-DE" sz="2400" dirty="0">
                <a:solidFill>
                  <a:srgbClr val="333333"/>
                </a:solidFill>
                <a:latin typeface="Calibri Light"/>
                <a:ea typeface="MS PGothic" panose="020B0600070205080204" pitchFamily="34" charset="-128"/>
              </a:rPr>
              <a:t> Strike” y la bomba atómica de Japón?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
        <p:nvSpPr>
          <p:cNvPr id="6" name="Slide Number Placeholder 5"/>
          <p:cNvSpPr>
            <a:spLocks noGrp="1"/>
          </p:cNvSpPr>
          <p:nvPr>
            <p:ph type="sldNum" sz="quarter" idx="12"/>
          </p:nvPr>
        </p:nvSpPr>
        <p:spPr/>
        <p:txBody>
          <a:bodyPr/>
          <a:lstStyle/>
          <a:p>
            <a:fld id="{D306497E-69D8-4771-ABDF-F1E9AB654924}" type="slidenum">
              <a:rPr lang="de-DE" altLang="de-DE" smtClean="0"/>
              <a:pPr/>
              <a:t>13</a:t>
            </a:fld>
            <a:endParaRPr lang="de-DE" altLang="de-DE"/>
          </a:p>
        </p:txBody>
      </p:sp>
      <p:pic>
        <p:nvPicPr>
          <p:cNvPr id="11"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txBox="1">
            <a:spLocks noChangeArrowheads="1"/>
          </p:cNvSpPr>
          <p:nvPr/>
        </p:nvSpPr>
        <p:spPr bwMode="auto">
          <a:xfrm>
            <a:off x="5604409" y="5991671"/>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a:latin typeface="Calibri Light"/>
              </a:rPr>
              <a:t>¡No! </a:t>
            </a:r>
            <a:endParaRPr lang="de-DE" altLang="de-DE" sz="240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7" name="Content Placeholder 6"/>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a:t>
            </a:r>
            <a:endParaRPr lang="en-US" sz="240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
        <p:nvSpPr>
          <p:cNvPr id="6" name="Slide Number Placeholder 5"/>
          <p:cNvSpPr>
            <a:spLocks noGrp="1"/>
          </p:cNvSpPr>
          <p:nvPr>
            <p:ph type="sldNum" sz="quarter" idx="12"/>
          </p:nvPr>
        </p:nvSpPr>
        <p:spPr/>
        <p:txBody>
          <a:bodyPr/>
          <a:lstStyle/>
          <a:p>
            <a:fld id="{D306497E-69D8-4771-ABDF-F1E9AB654924}"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sz="2400" dirty="0">
                <a:solidFill>
                  <a:srgbClr val="333333"/>
                </a:solidFill>
                <a:latin typeface="Calibri Light"/>
                <a:ea typeface="ＭＳ Ｐゴシック" pitchFamily="34" charset="-128"/>
              </a:rPr>
              <a:t>Son </a:t>
            </a:r>
            <a:r>
              <a:rPr lang="en-US" sz="2400" dirty="0" err="1">
                <a:solidFill>
                  <a:srgbClr val="333333"/>
                </a:solidFill>
                <a:latin typeface="Calibri Light"/>
                <a:ea typeface="ＭＳ Ｐゴシック" pitchFamily="34" charset="-128"/>
              </a:rPr>
              <a:t>más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emocionantes</a:t>
            </a:r>
            <a:r>
              <a:rPr lang="en-US" sz="2400" dirty="0">
                <a:solidFill>
                  <a:srgbClr val="333333"/>
                </a:solidFill>
                <a:latin typeface="Calibri Light"/>
                <a:ea typeface="ＭＳ Ｐゴシック" pitchFamily="34" charset="-128"/>
              </a:rPr>
              <a:t> que la </a:t>
            </a:r>
            <a:r>
              <a:rPr lang="en-US" sz="2400" dirty="0" err="1">
                <a:solidFill>
                  <a:srgbClr val="333333"/>
                </a:solidFill>
                <a:latin typeface="Calibri Light"/>
                <a:ea typeface="ＭＳ Ｐゴシック" pitchFamily="34" charset="-128"/>
              </a:rPr>
              <a:t>misma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realidad</a:t>
            </a:r>
            <a:r>
              <a:rPr lang="en-US" sz="2400" dirty="0">
                <a:solidFill>
                  <a:srgbClr val="333333"/>
                </a:solidFill>
                <a:latin typeface="Calibri Light"/>
                <a:ea typeface="ＭＳ Ｐゴシック"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a:solidFill>
                  <a:srgbClr val="333333"/>
                </a:solidFill>
                <a:latin typeface="Calibri Light"/>
                <a:ea typeface="ＭＳ Ｐゴシック" pitchFamily="34" charset="-128"/>
              </a:rPr>
              <a:t>Se </a:t>
            </a:r>
            <a:r>
              <a:rPr lang="en-US" sz="2400" dirty="0" err="1">
                <a:solidFill>
                  <a:srgbClr val="333333"/>
                </a:solidFill>
                <a:latin typeface="Calibri Light"/>
                <a:ea typeface="ＭＳ Ｐゴシック" pitchFamily="34" charset="-128"/>
              </a:rPr>
              <a:t>basan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información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difícil</a:t>
            </a:r>
            <a:r>
              <a:rPr lang="en-US" sz="2400" dirty="0">
                <a:solidFill>
                  <a:srgbClr val="333333"/>
                </a:solidFill>
                <a:latin typeface="Calibri Light"/>
                <a:ea typeface="ＭＳ Ｐゴシック" pitchFamily="34" charset="-128"/>
              </a:rPr>
              <a:t> de </a:t>
            </a:r>
            <a:r>
              <a:rPr lang="en-US" sz="2400" dirty="0" err="1">
                <a:solidFill>
                  <a:srgbClr val="333333"/>
                </a:solidFill>
                <a:latin typeface="Calibri Light"/>
                <a:ea typeface="ＭＳ Ｐゴシック" pitchFamily="34" charset="-128"/>
              </a:rPr>
              <a:t>comprobar</a:t>
            </a:r>
            <a:r>
              <a:rPr lang="en-US" sz="2400" dirty="0">
                <a:solidFill>
                  <a:srgbClr val="333333"/>
                </a:solidFill>
                <a:latin typeface="Calibri Light"/>
                <a:ea typeface="ＭＳ Ｐゴシック" pitchFamily="34" charset="-128"/>
              </a:rPr>
              <a:t> o </a:t>
            </a:r>
            <a:r>
              <a:rPr lang="en-US" sz="2400" dirty="0" err="1">
                <a:solidFill>
                  <a:srgbClr val="333333"/>
                </a:solidFill>
                <a:latin typeface="Calibri Light"/>
                <a:ea typeface="ＭＳ Ｐゴシック" pitchFamily="34" charset="-128"/>
              </a:rPr>
              <a:t>demostrar</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ej</a:t>
            </a:r>
            <a:r>
              <a:rPr lang="en-US" sz="2400" dirty="0">
                <a:solidFill>
                  <a:srgbClr val="333333"/>
                </a:solidFill>
                <a:latin typeface="Calibri Light"/>
                <a:ea typeface="ＭＳ Ｐゴシック" pitchFamily="34" charset="-128"/>
              </a:rPr>
              <a:t>. el </a:t>
            </a:r>
            <a:r>
              <a:rPr lang="en-US" sz="2400" dirty="0" err="1">
                <a:solidFill>
                  <a:srgbClr val="333333"/>
                </a:solidFill>
                <a:latin typeface="Calibri Light"/>
                <a:ea typeface="ＭＳ Ｐゴシック" pitchFamily="34" charset="-128"/>
              </a:rPr>
              <a:t>paquete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representa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Japón</a:t>
            </a:r>
            <a:r>
              <a:rPr lang="en-US" sz="2400" dirty="0">
                <a:solidFill>
                  <a:srgbClr val="333333"/>
                </a:solidFill>
                <a:latin typeface="Calibri Light"/>
                <a:ea typeface="ＭＳ Ｐゴシック" pitchFamily="34" charset="-128"/>
              </a:rPr>
              <a:t> y el </a:t>
            </a:r>
            <a:r>
              <a:rPr lang="en-US" sz="2400" dirty="0" err="1">
                <a:solidFill>
                  <a:srgbClr val="333333"/>
                </a:solidFill>
                <a:latin typeface="Calibri Light"/>
                <a:ea typeface="ＭＳ Ｐゴシック" pitchFamily="34" charset="-128"/>
              </a:rPr>
              <a:t>círculo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rojo</a:t>
            </a:r>
            <a:r>
              <a:rPr lang="en-US" sz="2400" dirty="0">
                <a:solidFill>
                  <a:srgbClr val="333333"/>
                </a:solidFill>
                <a:latin typeface="Calibri Light"/>
                <a:ea typeface="ＭＳ Ｐゴシック" pitchFamily="34" charset="-128"/>
              </a:rPr>
              <a:t> la </a:t>
            </a:r>
            <a:r>
              <a:rPr lang="en-US" sz="2400" dirty="0" err="1">
                <a:solidFill>
                  <a:srgbClr val="333333"/>
                </a:solidFill>
                <a:latin typeface="Calibri Light"/>
                <a:ea typeface="ＭＳ Ｐゴシック" pitchFamily="34" charset="-128"/>
              </a:rPr>
              <a:t>contaminación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radiactiva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pero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aún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creído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ingenuamente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por</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algunas</a:t>
            </a:r>
            <a:r>
              <a:rPr lang="en-US" sz="2400" dirty="0">
                <a:solidFill>
                  <a:srgbClr val="333333"/>
                </a:solidFill>
                <a:latin typeface="Calibri Light"/>
                <a:ea typeface="ＭＳ Ｐゴシック" pitchFamily="34" charset="-128"/>
              </a:rPr>
              <a:t> personas.</a:t>
            </a:r>
          </a:p>
          <a:p>
            <a:pPr marL="342900" lvl="0" indent="-342900" defTabSz="914400" fontAlgn="base">
              <a:lnSpc>
                <a:spcPct val="100000"/>
              </a:lnSpc>
              <a:spcBef>
                <a:spcPts val="1200"/>
              </a:spcBef>
              <a:buClr>
                <a:srgbClr val="333333"/>
              </a:buClr>
              <a:buFont typeface="WingDings"/>
              <a:buChar char=""/>
              <a:defRPr/>
            </a:pPr>
            <a:r>
              <a:rPr lang="en-US" sz="2400" dirty="0">
                <a:solidFill>
                  <a:srgbClr val="333333"/>
                </a:solidFill>
                <a:latin typeface="Calibri Light"/>
                <a:ea typeface="ＭＳ Ｐゴシック" pitchFamily="34" charset="-128"/>
              </a:rPr>
              <a:t>Las </a:t>
            </a:r>
            <a:r>
              <a:rPr lang="en-US" sz="2400" dirty="0" err="1">
                <a:solidFill>
                  <a:srgbClr val="333333"/>
                </a:solidFill>
                <a:latin typeface="Calibri Light"/>
                <a:ea typeface="ＭＳ Ｐゴシック" pitchFamily="34" charset="-128"/>
              </a:rPr>
              <a:t>explicaciones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alternativas</a:t>
            </a:r>
            <a:r>
              <a:rPr lang="en-US" sz="2400" dirty="0">
                <a:solidFill>
                  <a:srgbClr val="333333"/>
                </a:solidFill>
                <a:latin typeface="Calibri Light"/>
                <a:ea typeface="ＭＳ Ｐゴシック" pitchFamily="34" charset="-128"/>
              </a:rPr>
              <a:t> se </a:t>
            </a:r>
            <a:r>
              <a:rPr lang="en-US" sz="2400" dirty="0" err="1">
                <a:solidFill>
                  <a:srgbClr val="333333"/>
                </a:solidFill>
                <a:latin typeface="Calibri Light"/>
                <a:ea typeface="ＭＳ Ｐゴシック" pitchFamily="34" charset="-128"/>
              </a:rPr>
              <a:t>ocultan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ej</a:t>
            </a:r>
            <a:r>
              <a:rPr lang="en-US" sz="2400" dirty="0">
                <a:solidFill>
                  <a:srgbClr val="333333"/>
                </a:solidFill>
                <a:latin typeface="Calibri Light"/>
                <a:ea typeface="ＭＳ Ｐゴシック" pitchFamily="34" charset="-128"/>
              </a:rPr>
              <a:t>. que </a:t>
            </a:r>
            <a:r>
              <a:rPr lang="en-US" altLang="de-DE" sz="2400" dirty="0">
                <a:solidFill>
                  <a:srgbClr val="333333"/>
                </a:solidFill>
                <a:latin typeface="Calibri Light"/>
                <a:ea typeface="ＭＳ Ｐゴシック" pitchFamily="34" charset="-128"/>
              </a:rPr>
              <a:t>“</a:t>
            </a:r>
            <a:r>
              <a:rPr lang="en-US" sz="2400" dirty="0">
                <a:solidFill>
                  <a:srgbClr val="333333"/>
                </a:solidFill>
                <a:latin typeface="Calibri Light"/>
                <a:ea typeface="ＭＳ Ｐゴシック" pitchFamily="34" charset="-128"/>
              </a:rPr>
              <a:t>lucky strike</a:t>
            </a:r>
            <a:r>
              <a:rPr lang="en-US" altLang="de-DE" sz="2400" dirty="0">
                <a:solidFill>
                  <a:srgbClr val="333333"/>
                </a:solidFill>
                <a:latin typeface="Calibri Light"/>
                <a:ea typeface="ＭＳ Ｐゴシック" pitchFamily="34" charset="-128"/>
              </a:rPr>
              <a:t>”</a:t>
            </a:r>
            <a:r>
              <a:rPr lang="en-US" sz="2400" dirty="0">
                <a:solidFill>
                  <a:srgbClr val="333333"/>
                </a:solidFill>
                <a:latin typeface="Calibri Light"/>
                <a:ea typeface="ＭＳ Ｐゴシック" pitchFamily="34" charset="-128"/>
              </a:rPr>
              <a:t> (= </a:t>
            </a:r>
            <a:r>
              <a:rPr lang="en-US" sz="2400" dirty="0" err="1">
                <a:solidFill>
                  <a:srgbClr val="333333"/>
                </a:solidFill>
                <a:latin typeface="Calibri Light"/>
                <a:ea typeface="ＭＳ Ｐゴシック" pitchFamily="34" charset="-128"/>
              </a:rPr>
              <a:t>golpe</a:t>
            </a:r>
            <a:r>
              <a:rPr lang="en-US" sz="2400" dirty="0">
                <a:solidFill>
                  <a:srgbClr val="333333"/>
                </a:solidFill>
                <a:latin typeface="Calibri Light"/>
                <a:ea typeface="ＭＳ Ｐゴシック" pitchFamily="34" charset="-128"/>
              </a:rPr>
              <a:t> se </a:t>
            </a:r>
            <a:r>
              <a:rPr lang="en-US" sz="2400" dirty="0" err="1">
                <a:solidFill>
                  <a:srgbClr val="333333"/>
                </a:solidFill>
                <a:latin typeface="Calibri Light"/>
                <a:ea typeface="ＭＳ Ｐゴシック" pitchFamily="34" charset="-128"/>
              </a:rPr>
              <a:t>suerte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también</a:t>
            </a:r>
            <a:r>
              <a:rPr lang="en-US" sz="2400" dirty="0">
                <a:solidFill>
                  <a:srgbClr val="333333"/>
                </a:solidFill>
                <a:latin typeface="Calibri Light"/>
                <a:ea typeface="ＭＳ Ｐゴシック" pitchFamily="34" charset="-128"/>
              </a:rPr>
              <a:t> se </a:t>
            </a:r>
            <a:r>
              <a:rPr lang="en-US" sz="2400" dirty="0" err="1">
                <a:solidFill>
                  <a:srgbClr val="333333"/>
                </a:solidFill>
                <a:latin typeface="Calibri Light"/>
                <a:ea typeface="ＭＳ Ｐゴシック" pitchFamily="34" charset="-128"/>
              </a:rPr>
              <a:t>puede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referir</a:t>
            </a:r>
            <a:r>
              <a:rPr lang="en-US" sz="2400" dirty="0">
                <a:solidFill>
                  <a:srgbClr val="333333"/>
                </a:solidFill>
                <a:latin typeface="Calibri Light"/>
                <a:ea typeface="ＭＳ Ｐゴシック" pitchFamily="34" charset="-128"/>
              </a:rPr>
              <a:t> a un </a:t>
            </a:r>
            <a:r>
              <a:rPr lang="en-US" sz="2400" dirty="0" err="1">
                <a:solidFill>
                  <a:srgbClr val="333333"/>
                </a:solidFill>
                <a:latin typeface="Calibri Light"/>
                <a:ea typeface="ＭＳ Ｐゴシック" pitchFamily="34" charset="-128"/>
              </a:rPr>
              <a:t>descubrimiento</a:t>
            </a:r>
            <a:r>
              <a:rPr lang="en-US" sz="2400" dirty="0">
                <a:solidFill>
                  <a:srgbClr val="333333"/>
                </a:solidFill>
                <a:latin typeface="Calibri Light"/>
                <a:ea typeface="ＭＳ Ｐゴシック"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a:solidFill>
                  <a:srgbClr val="333333"/>
                </a:solidFill>
                <a:latin typeface="Calibri Light"/>
                <a:ea typeface="ＭＳ Ｐゴシック" pitchFamily="34" charset="-128"/>
              </a:rPr>
              <a:t>Las </a:t>
            </a:r>
            <a:r>
              <a:rPr lang="en-US" sz="2400" dirty="0" err="1">
                <a:solidFill>
                  <a:srgbClr val="333333"/>
                </a:solidFill>
                <a:latin typeface="Calibri Light"/>
                <a:ea typeface="ＭＳ Ｐゴシック" pitchFamily="34" charset="-128"/>
              </a:rPr>
              <a:t>leyendas</a:t>
            </a:r>
            <a:r>
              <a:rPr lang="en-US" sz="2400" dirty="0">
                <a:solidFill>
                  <a:srgbClr val="333333"/>
                </a:solidFill>
                <a:latin typeface="Calibri Light"/>
                <a:ea typeface="ＭＳ Ｐゴシック" pitchFamily="34" charset="-128"/>
              </a:rPr>
              <a:t> a </a:t>
            </a:r>
            <a:r>
              <a:rPr lang="en-US" sz="2400" dirty="0" err="1">
                <a:solidFill>
                  <a:srgbClr val="333333"/>
                </a:solidFill>
                <a:latin typeface="Calibri Light"/>
                <a:ea typeface="ＭＳ Ｐゴシック" pitchFamily="34" charset="-128"/>
              </a:rPr>
              <a:t>veces</a:t>
            </a:r>
            <a:r>
              <a:rPr lang="en-US" sz="2400" dirty="0">
                <a:solidFill>
                  <a:srgbClr val="333333"/>
                </a:solidFill>
                <a:latin typeface="Calibri Light"/>
                <a:ea typeface="ＭＳ Ｐゴシック" pitchFamily="34" charset="-128"/>
              </a:rPr>
              <a:t> se </a:t>
            </a:r>
            <a:r>
              <a:rPr lang="en-US" sz="2400" dirty="0" err="1">
                <a:solidFill>
                  <a:srgbClr val="333333"/>
                </a:solidFill>
                <a:latin typeface="Calibri Light"/>
                <a:ea typeface="ＭＳ Ｐゴシック" pitchFamily="34" charset="-128"/>
              </a:rPr>
              <a:t>basan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hechos</a:t>
            </a:r>
            <a:r>
              <a:rPr lang="en-US" sz="2400" dirty="0">
                <a:solidFill>
                  <a:srgbClr val="333333"/>
                </a:solidFill>
                <a:latin typeface="Calibri Light"/>
                <a:ea typeface="ＭＳ Ｐゴシック" pitchFamily="34" charset="-128"/>
              </a:rPr>
              <a:t> que </a:t>
            </a:r>
            <a:r>
              <a:rPr lang="en-US" sz="2400" dirty="0" err="1">
                <a:solidFill>
                  <a:srgbClr val="333333"/>
                </a:solidFill>
                <a:latin typeface="Calibri Light"/>
                <a:ea typeface="ＭＳ Ｐゴシック" pitchFamily="34" charset="-128"/>
              </a:rPr>
              <a:t>han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sido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sacados</a:t>
            </a:r>
            <a:r>
              <a:rPr lang="en-US" sz="2400" dirty="0">
                <a:solidFill>
                  <a:srgbClr val="333333"/>
                </a:solidFill>
                <a:latin typeface="Calibri Light"/>
                <a:ea typeface="ＭＳ Ｐゴシック" pitchFamily="34" charset="-128"/>
              </a:rPr>
              <a:t> de </a:t>
            </a:r>
            <a:r>
              <a:rPr lang="en-US" sz="2400" dirty="0" err="1">
                <a:solidFill>
                  <a:srgbClr val="333333"/>
                </a:solidFill>
                <a:latin typeface="Calibri Light"/>
                <a:ea typeface="ＭＳ Ｐゴシック" pitchFamily="34" charset="-128"/>
              </a:rPr>
              <a:t>contexto</a:t>
            </a:r>
            <a:r>
              <a:rPr lang="en-US" sz="2400" dirty="0">
                <a:solidFill>
                  <a:srgbClr val="333333"/>
                </a:solidFill>
                <a:latin typeface="Calibri Light"/>
                <a:ea typeface="ＭＳ Ｐゴシック" pitchFamily="34" charset="-128"/>
              </a:rPr>
              <a:t>. La </a:t>
            </a:r>
            <a:r>
              <a:rPr lang="en-US" sz="2400" dirty="0" err="1">
                <a:solidFill>
                  <a:srgbClr val="333333"/>
                </a:solidFill>
                <a:latin typeface="Calibri Light"/>
                <a:ea typeface="ＭＳ Ｐゴシック" pitchFamily="34" charset="-128"/>
              </a:rPr>
              <a:t>importancia</a:t>
            </a:r>
            <a:r>
              <a:rPr lang="en-US" sz="2400" dirty="0">
                <a:solidFill>
                  <a:srgbClr val="333333"/>
                </a:solidFill>
                <a:latin typeface="Calibri Light"/>
                <a:ea typeface="ＭＳ Ｐゴシック" pitchFamily="34" charset="-128"/>
              </a:rPr>
              <a:t> de </a:t>
            </a:r>
            <a:r>
              <a:rPr lang="en-US" sz="2400" dirty="0" err="1">
                <a:solidFill>
                  <a:srgbClr val="333333"/>
                </a:solidFill>
                <a:latin typeface="Calibri Light"/>
                <a:ea typeface="ＭＳ Ｐゴシック" pitchFamily="34" charset="-128"/>
              </a:rPr>
              <a:t>estos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datos</a:t>
            </a:r>
            <a:r>
              <a:rPr lang="en-US" sz="2400" dirty="0">
                <a:solidFill>
                  <a:srgbClr val="333333"/>
                </a:solidFill>
                <a:latin typeface="Calibri Light"/>
                <a:ea typeface="ＭＳ Ｐゴシック" pitchFamily="34" charset="-128"/>
              </a:rPr>
              <a:t> se </a:t>
            </a:r>
            <a:r>
              <a:rPr lang="en-US" sz="2400" dirty="0" err="1">
                <a:solidFill>
                  <a:srgbClr val="333333"/>
                </a:solidFill>
                <a:latin typeface="Calibri Light"/>
                <a:ea typeface="ＭＳ Ｐゴシック" pitchFamily="34" charset="-128"/>
              </a:rPr>
              <a:t>exagera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gran </a:t>
            </a:r>
            <a:r>
              <a:rPr lang="en-US" sz="2400" dirty="0" err="1">
                <a:solidFill>
                  <a:srgbClr val="333333"/>
                </a:solidFill>
                <a:latin typeface="Calibri Light"/>
                <a:ea typeface="ＭＳ Ｐゴシック" pitchFamily="34" charset="-128"/>
              </a:rPr>
              <a:t>medida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efecto</a:t>
            </a:r>
            <a:r>
              <a:rPr lang="en-US" sz="2400" dirty="0">
                <a:solidFill>
                  <a:srgbClr val="333333"/>
                </a:solidFill>
                <a:latin typeface="Calibri Light"/>
                <a:ea typeface="ＭＳ Ｐゴシック" pitchFamily="34" charset="-128"/>
              </a:rPr>
              <a:t> el </a:t>
            </a:r>
            <a:r>
              <a:rPr lang="en-US" sz="2400" dirty="0" err="1">
                <a:solidFill>
                  <a:srgbClr val="333333"/>
                </a:solidFill>
                <a:latin typeface="Calibri Light"/>
                <a:ea typeface="ＭＳ Ｐゴシック" pitchFamily="34" charset="-128"/>
              </a:rPr>
              <a:t>paquete</a:t>
            </a:r>
            <a:r>
              <a:rPr lang="en-US" sz="2400" dirty="0">
                <a:solidFill>
                  <a:srgbClr val="333333"/>
                </a:solidFill>
                <a:latin typeface="Calibri Light"/>
                <a:ea typeface="ＭＳ Ｐゴシック" pitchFamily="34" charset="-128"/>
              </a:rPr>
              <a:t> se </a:t>
            </a:r>
            <a:r>
              <a:rPr lang="en-US" sz="2400" dirty="0" err="1">
                <a:solidFill>
                  <a:srgbClr val="333333"/>
                </a:solidFill>
                <a:latin typeface="Calibri Light"/>
                <a:ea typeface="ＭＳ Ｐゴシック" pitchFamily="34" charset="-128"/>
              </a:rPr>
              <a:t>cambió</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durante</a:t>
            </a:r>
            <a:r>
              <a:rPr lang="en-US" sz="2400" dirty="0">
                <a:solidFill>
                  <a:srgbClr val="333333"/>
                </a:solidFill>
                <a:latin typeface="Calibri Light"/>
                <a:ea typeface="ＭＳ Ｐゴシック" pitchFamily="34" charset="-128"/>
              </a:rPr>
              <a:t> la </a:t>
            </a:r>
            <a:r>
              <a:rPr lang="en-US" sz="2400" dirty="0" err="1">
                <a:solidFill>
                  <a:srgbClr val="333333"/>
                </a:solidFill>
                <a:latin typeface="Calibri Light"/>
                <a:ea typeface="ＭＳ Ｐゴシック" pitchFamily="34" charset="-128"/>
              </a:rPr>
              <a:t>Segunda</a:t>
            </a:r>
            <a:r>
              <a:rPr lang="en-US" sz="2400" dirty="0">
                <a:solidFill>
                  <a:srgbClr val="333333"/>
                </a:solidFill>
                <a:latin typeface="Calibri Light"/>
                <a:ea typeface="ＭＳ Ｐゴシック" pitchFamily="34" charset="-128"/>
              </a:rPr>
              <a:t> Guerra Mundial, sin embargo, </a:t>
            </a:r>
            <a:r>
              <a:rPr lang="en-US" sz="2400" dirty="0" err="1">
                <a:solidFill>
                  <a:srgbClr val="333333"/>
                </a:solidFill>
                <a:latin typeface="Calibri Light"/>
                <a:ea typeface="ＭＳ Ｐゴシック" pitchFamily="34" charset="-128"/>
              </a:rPr>
              <a:t>esto</a:t>
            </a:r>
            <a:r>
              <a:rPr lang="en-US" sz="2400" dirty="0">
                <a:solidFill>
                  <a:srgbClr val="333333"/>
                </a:solidFill>
                <a:latin typeface="Calibri Light"/>
                <a:ea typeface="ＭＳ Ｐゴシック" pitchFamily="34" charset="-128"/>
              </a:rPr>
              <a:t> no </a:t>
            </a:r>
            <a:r>
              <a:rPr lang="en-US" sz="2400" dirty="0" err="1">
                <a:solidFill>
                  <a:srgbClr val="333333"/>
                </a:solidFill>
                <a:latin typeface="Calibri Light"/>
                <a:ea typeface="ＭＳ Ｐゴシック" pitchFamily="34" charset="-128"/>
              </a:rPr>
              <a:t>habla</a:t>
            </a:r>
            <a:r>
              <a:rPr lang="en-US" sz="2400" dirty="0">
                <a:solidFill>
                  <a:srgbClr val="333333"/>
                </a:solidFill>
                <a:latin typeface="Calibri Light"/>
                <a:ea typeface="ＭＳ Ｐゴシック" pitchFamily="34" charset="-128"/>
              </a:rPr>
              <a:t> per se a favor de la </a:t>
            </a:r>
            <a:r>
              <a:rPr lang="en-US" sz="2400" dirty="0" err="1">
                <a:solidFill>
                  <a:srgbClr val="333333"/>
                </a:solidFill>
                <a:latin typeface="Calibri Light"/>
                <a:ea typeface="ＭＳ Ｐゴシック" pitchFamily="34" charset="-128"/>
              </a:rPr>
              <a:t>leyenda</a:t>
            </a:r>
            <a:r>
              <a:rPr lang="en-US" sz="2400" dirty="0">
                <a:solidFill>
                  <a:srgbClr val="333333"/>
                </a:solidFill>
                <a:latin typeface="Calibri Light"/>
                <a:ea typeface="ＭＳ Ｐゴシック"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
        <p:nvSpPr>
          <p:cNvPr id="6" name="Slide Number Placeholder 5"/>
          <p:cNvSpPr>
            <a:spLocks noGrp="1"/>
          </p:cNvSpPr>
          <p:nvPr>
            <p:ph type="sldNum" sz="quarter" idx="12"/>
          </p:nvPr>
        </p:nvSpPr>
        <p:spPr/>
        <p:txBody>
          <a:bodyPr/>
          <a:lstStyle/>
          <a:p>
            <a:fld id="{D306497E-69D8-4771-ABDF-F1E9AB654924}"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400">
                <a:solidFill>
                  <a:srgbClr val="333333"/>
                </a:solidFill>
                <a:latin typeface="Calibri Light"/>
                <a:ea typeface="MS PGothic" panose="020B0600070205080204" pitchFamily="34" charset="-128"/>
              </a:rPr>
              <a:t>Existen numerosos ejemplos históricos en los que se les ha echado la culpa a personas en desventaja o a grupos minoritarios por cosas que estuvieron fuera de su control. </a:t>
            </a:r>
            <a:r>
              <a:rPr lang="de-DE" altLang="de-DE" sz="2400" dirty="0">
                <a:solidFill>
                  <a:srgbClr val="333333"/>
                </a:solidFill>
                <a:latin typeface="Calibri Light"/>
                <a:ea typeface="MS PGothic" panose="020B0600070205080204" pitchFamily="34" charset="-128"/>
              </a:rPr>
              <a:t>Por ejemplo, en la Edad Media se culpaba a las brujas u otras personas de religiones minoritarias por la mala cosecha. </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Estas explicaciones son demasiado sencillas. Sin embargo, reducen la tensión y los temores al tiempo que nos proporcionan una ilusión de control.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
        <p:nvSpPr>
          <p:cNvPr id="6" name="Slide Number Placeholder 5"/>
          <p:cNvSpPr>
            <a:spLocks noGrp="1"/>
          </p:cNvSpPr>
          <p:nvPr>
            <p:ph type="sldNum" sz="quarter" idx="12"/>
          </p:nvPr>
        </p:nvSpPr>
        <p:spPr/>
        <p:txBody>
          <a:bodyPr/>
          <a:lstStyle/>
          <a:p>
            <a:fld id="{D306497E-69D8-4771-ABDF-F1E9AB654924}"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¿Qué relevancia tiene esto?</a:t>
            </a: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tabLst>
                <a:tab pos="449263" algn="l"/>
              </a:tabLst>
              <a:defRPr/>
            </a:pPr>
            <a:r>
              <a:rPr lang="es-ES" sz="2400" dirty="0">
                <a:solidFill>
                  <a:srgbClr val="333333"/>
                </a:solidFill>
                <a:latin typeface="Calibri Light"/>
                <a:ea typeface="ＭＳ Ｐゴシック" pitchFamily="34" charset="-128"/>
              </a:rPr>
              <a:t>Hay estudios que demuestran que muchas personas con psicosis (¡pero no todas!) toman decisiones basándose en una información escasa. Este tipo de toma de decisiones puede conducir fácilmente a errores, en comparación con un tipo de decisiones que implique un examen cuidadoso de toda la información disponible.</a:t>
            </a:r>
          </a:p>
        </p:txBody>
      </p:sp>
      <p:sp>
        <p:nvSpPr>
          <p:cNvPr id="4" name="Footer Placeholder 3"/>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¿Qué relevancia tiene esto?</a:t>
            </a: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tabLst>
                <a:tab pos="449263" algn="l"/>
              </a:tabLst>
              <a:defRPr/>
            </a:pPr>
            <a:r>
              <a:rPr lang="es-ES" sz="2400">
                <a:solidFill>
                  <a:srgbClr val="333333"/>
                </a:solidFill>
                <a:latin typeface="Calibri Light"/>
                <a:ea typeface="ＭＳ Ｐゴシック" pitchFamily="34" charset="-128"/>
              </a:rPr>
              <a:t>Hay estudios que demuestran que muchas personas con psicosis (¡pero no todas!) toman decisiones basándose en una información escasa. </a:t>
            </a:r>
            <a:r>
              <a:rPr lang="es-ES" sz="2400" dirty="0">
                <a:solidFill>
                  <a:srgbClr val="333333"/>
                </a:solidFill>
                <a:latin typeface="Calibri Light"/>
                <a:ea typeface="ＭＳ Ｐゴシック" pitchFamily="34" charset="-128"/>
              </a:rPr>
              <a:t>Este tipo de toma de decisiones puede conducir fácilmente a errores, en comparación con un tipo de decisiones que implique un examen cuidadoso de toda la información disponible.</a:t>
            </a:r>
          </a:p>
          <a:p>
            <a:pPr marL="342900" lvl="0" indent="-342900" defTabSz="914400" fontAlgn="base">
              <a:lnSpc>
                <a:spcPct val="100000"/>
              </a:lnSpc>
              <a:spcBef>
                <a:spcPts val="1200"/>
              </a:spcBef>
              <a:buClr>
                <a:srgbClr val="333333"/>
              </a:buClr>
              <a:buFont typeface="WingDings"/>
              <a:buChar char=""/>
              <a:tabLst>
                <a:tab pos="449263" algn="l"/>
              </a:tabLst>
              <a:defRPr/>
            </a:pPr>
            <a:r>
              <a:rPr lang="es-ES" sz="2400" dirty="0">
                <a:solidFill>
                  <a:srgbClr val="333333"/>
                </a:solidFill>
                <a:latin typeface="Calibri Light"/>
                <a:ea typeface="ＭＳ Ｐゴシック" pitchFamily="34" charset="-128"/>
              </a:rPr>
              <a:t>La percepción de la realidad para muchas (¡pero no para todas!) de las personas con psicosis está alterada. Se tienen en cuenta interpretaciones poco probables que la mayor parte de la gente pasaría por alto.</a:t>
            </a:r>
            <a:endParaRPr lang="en-US"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18</a:t>
            </a:fld>
            <a:endParaRPr lang="de-DE" altLang="de-DE"/>
          </a:p>
        </p:txBody>
      </p:sp>
    </p:spTree>
    <p:extLst>
      <p:ext uri="{BB962C8B-B14F-4D97-AF65-F5344CB8AC3E}">
        <p14:creationId xmlns:p14="http://schemas.microsoft.com/office/powerpoint/2010/main" val="334366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solidFill>
                  <a:srgbClr val="004992"/>
                </a:solidFill>
                <a:latin typeface="Calibri Light"/>
              </a:rPr>
              <a:t>A continuación les mostramos como el saltar a conclusiones conduce a errores de interpretación durante la psicosis.</a:t>
            </a:r>
            <a:endParaRPr lang="en-US" sz="3600">
              <a:solidFill>
                <a:srgbClr val="004992"/>
              </a:solidFill>
              <a:latin typeface="Calibri Light"/>
            </a:endParaRPr>
          </a:p>
        </p:txBody>
      </p:sp>
      <p:sp>
        <p:nvSpPr>
          <p:cNvPr id="48154" name="Rechteck 1"/>
          <p:cNvSpPr>
            <a:spLocks noChangeArrowheads="1"/>
          </p:cNvSpPr>
          <p:nvPr/>
        </p:nvSpPr>
        <p:spPr bwMode="auto">
          <a:xfrm>
            <a:off x="408955" y="5949951"/>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de-DE" sz="2000" b="0" dirty="0">
                <a:solidFill>
                  <a:srgbClr val="004992"/>
                </a:solidFill>
                <a:latin typeface="Calibri Light"/>
              </a:rPr>
              <a:t>¿</a:t>
            </a:r>
            <a:r>
              <a:rPr lang="en-US" altLang="de-DE" sz="2000" b="0" dirty="0" err="1">
                <a:solidFill>
                  <a:srgbClr val="004992"/>
                </a:solidFill>
                <a:latin typeface="Calibri Light"/>
              </a:rPr>
              <a:t>Quiere</a:t>
            </a:r>
            <a:r>
              <a:rPr lang="en-US" altLang="de-DE" sz="2000" b="0" dirty="0">
                <a:solidFill>
                  <a:srgbClr val="004992"/>
                </a:solidFill>
                <a:latin typeface="Calibri Light"/>
              </a:rPr>
              <a:t> </a:t>
            </a:r>
            <a:r>
              <a:rPr lang="en-US" altLang="de-DE" sz="2000" b="0" dirty="0" err="1">
                <a:solidFill>
                  <a:srgbClr val="004992"/>
                </a:solidFill>
                <a:latin typeface="Calibri Light"/>
              </a:rPr>
              <a:t>contribuir</a:t>
            </a:r>
            <a:r>
              <a:rPr lang="en-US" altLang="de-DE" sz="2000" b="0" dirty="0">
                <a:solidFill>
                  <a:srgbClr val="004992"/>
                </a:solidFill>
                <a:latin typeface="Calibri Light"/>
              </a:rPr>
              <a:t> </a:t>
            </a:r>
            <a:r>
              <a:rPr lang="en-US" altLang="de-DE" sz="2000" b="0" dirty="0" err="1">
                <a:solidFill>
                  <a:srgbClr val="004992"/>
                </a:solidFill>
                <a:latin typeface="Calibri Light"/>
              </a:rPr>
              <a:t>alguien</a:t>
            </a:r>
            <a:r>
              <a:rPr lang="en-US" altLang="de-DE" sz="2000" b="0" dirty="0">
                <a:solidFill>
                  <a:srgbClr val="004992"/>
                </a:solidFill>
                <a:latin typeface="Calibri Light"/>
              </a:rPr>
              <a:t> con </a:t>
            </a:r>
            <a:r>
              <a:rPr lang="en-US" altLang="de-DE" sz="2000" b="0" dirty="0" err="1">
                <a:solidFill>
                  <a:srgbClr val="004992"/>
                </a:solidFill>
                <a:latin typeface="Calibri Light"/>
              </a:rPr>
              <a:t>alguna</a:t>
            </a:r>
            <a:r>
              <a:rPr lang="en-US" altLang="de-DE" sz="2000" b="0" dirty="0">
                <a:solidFill>
                  <a:srgbClr val="004992"/>
                </a:solidFill>
                <a:latin typeface="Calibri Light"/>
              </a:rPr>
              <a:t> </a:t>
            </a:r>
            <a:r>
              <a:rPr lang="en-US" altLang="de-DE" sz="2000" b="0" dirty="0" err="1">
                <a:solidFill>
                  <a:srgbClr val="004992"/>
                </a:solidFill>
                <a:latin typeface="Calibri Light"/>
              </a:rPr>
              <a:t>experiencia</a:t>
            </a:r>
            <a:r>
              <a:rPr lang="en-US" altLang="de-DE" sz="2000" b="0" dirty="0">
                <a:solidFill>
                  <a:srgbClr val="004992"/>
                </a:solidFill>
                <a:latin typeface="Calibri Light"/>
              </a:rPr>
              <a:t> personal breve? </a:t>
            </a:r>
            <a:endParaRPr lang="de-DE" altLang="de-DE" sz="2000" b="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19</a:t>
            </a:fld>
            <a:endParaRPr lang="de-DE" altLang="de-DE"/>
          </a:p>
        </p:txBody>
      </p:sp>
      <p:graphicFrame>
        <p:nvGraphicFramePr>
          <p:cNvPr id="10" name="Content Placeholder 8"/>
          <p:cNvGraphicFramePr>
            <a:graphicFrameLocks/>
          </p:cNvGraphicFramePr>
          <p:nvPr>
            <p:extLst>
              <p:ext uri="{D42A27DB-BD31-4B8C-83A1-F6EECF244321}">
                <p14:modId xmlns:p14="http://schemas.microsoft.com/office/powerpoint/2010/main" val="1746611259"/>
              </p:ext>
            </p:extLst>
          </p:nvPr>
        </p:nvGraphicFramePr>
        <p:xfrm>
          <a:off x="409575" y="2203704"/>
          <a:ext cx="11339514" cy="3627136"/>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Evento</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Explicación del evento durante la psicosis</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Lo que en realidad sucedió</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La comida sabe rara.</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Envenamiento</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Mal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cocinero</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ingredientes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caducados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Su novia huele diferente cuando llega a casa por la tarde.</a:t>
                      </a:r>
                      <a:endPar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1" u="none" strike="noStrike" cap="none" normalizeH="0" baseline="0">
                          <a:ln>
                            <a:noFill/>
                          </a:ln>
                          <a:solidFill>
                            <a:srgbClr val="333333"/>
                          </a:solidFill>
                          <a:effectLst/>
                          <a:latin typeface="Calibri Light"/>
                          <a:ea typeface="ＭＳ Ｐゴシック" pitchFamily="34" charset="-128"/>
                          <a:cs typeface="Times New Roman" pitchFamily="18" charset="0"/>
                        </a:rPr>
                        <a:t>Ud. está convencido de que le engaña.</a:t>
                      </a:r>
                      <a:endPar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Su novia tiene un nuevo perfume y lo que espera es un cumplido y no acusaciones</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En la radio suena “Hero” de </a:t>
                      </a:r>
                      <a:r>
                        <a:rPr kumimoji="0" lang="es-E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Mariah</a:t>
                      </a: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Carey unas cuantas veces.</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Es una señal secreta de que ha sido elegido para salvar el mundo.</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Es una emisora de música pop.</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Tarea</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siguientes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ejercicios</a:t>
            </a:r>
            <a:r>
              <a:rPr lang="en-US" altLang="de-DE" sz="2400" dirty="0">
                <a:solidFill>
                  <a:srgbClr val="333333"/>
                </a:solidFill>
                <a:latin typeface="Calibri Light"/>
                <a:ea typeface="MS PGothic" panose="020B0600070205080204" pitchFamily="34" charset="-128"/>
              </a:rPr>
              <a:t> se le </a:t>
            </a:r>
            <a:r>
              <a:rPr lang="en-US" altLang="de-DE" sz="2400" dirty="0" err="1">
                <a:solidFill>
                  <a:srgbClr val="333333"/>
                </a:solidFill>
                <a:latin typeface="Calibri Light"/>
                <a:ea typeface="MS PGothic" panose="020B0600070205080204" pitchFamily="34" charset="-128"/>
              </a:rPr>
              <a:t>mostrarán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diferentes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cuadros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favor, </a:t>
            </a:r>
            <a:r>
              <a:rPr lang="en-US" altLang="de-DE" sz="2400" dirty="0" err="1">
                <a:solidFill>
                  <a:srgbClr val="333333"/>
                </a:solidFill>
                <a:latin typeface="Calibri Light"/>
                <a:ea typeface="MS PGothic" panose="020B0600070205080204" pitchFamily="34" charset="-128"/>
              </a:rPr>
              <a:t>trate</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seleccionar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alternativas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puede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ser</a:t>
            </a:r>
            <a:r>
              <a:rPr lang="en-US" altLang="de-DE" sz="2400" dirty="0">
                <a:solidFill>
                  <a:srgbClr val="333333"/>
                </a:solidFill>
                <a:latin typeface="Calibri Light"/>
                <a:ea typeface="MS PGothic" panose="020B0600070205080204" pitchFamily="34" charset="-128"/>
              </a:rPr>
              <a:t> el </a:t>
            </a:r>
            <a:r>
              <a:rPr lang="en-US" altLang="de-DE" sz="2400" dirty="0" err="1">
                <a:solidFill>
                  <a:srgbClr val="333333"/>
                </a:solidFill>
                <a:latin typeface="Calibri Light"/>
                <a:ea typeface="MS PGothic" panose="020B0600070205080204" pitchFamily="34" charset="-128"/>
              </a:rPr>
              <a:t>título</a:t>
            </a:r>
            <a:r>
              <a:rPr lang="en-US" altLang="de-DE" sz="2400" dirty="0">
                <a:solidFill>
                  <a:srgbClr val="333333"/>
                </a:solidFill>
                <a:latin typeface="Calibri Light"/>
                <a:ea typeface="MS PGothic" panose="020B0600070205080204" pitchFamily="34" charset="-128"/>
              </a:rPr>
              <a:t> de la </a:t>
            </a:r>
            <a:r>
              <a:rPr lang="en-US" altLang="de-DE" sz="2400" dirty="0" err="1">
                <a:solidFill>
                  <a:srgbClr val="333333"/>
                </a:solidFill>
                <a:latin typeface="Calibri Light"/>
                <a:ea typeface="MS PGothic" panose="020B0600070205080204" pitchFamily="34" charset="-128"/>
              </a:rPr>
              <a:t>pintura</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descarte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aquellas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sean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improbables</a:t>
            </a:r>
            <a:r>
              <a:rPr lang="en-US" altLang="de-DE" sz="2400" dirty="0">
                <a:solidFill>
                  <a:srgbClr val="333333"/>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Tarea</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siguientes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ejercicios</a:t>
            </a:r>
            <a:r>
              <a:rPr lang="en-US" altLang="de-DE" sz="2400" dirty="0">
                <a:solidFill>
                  <a:srgbClr val="333333"/>
                </a:solidFill>
                <a:latin typeface="Calibri Light"/>
                <a:ea typeface="MS PGothic" panose="020B0600070205080204" pitchFamily="34" charset="-128"/>
              </a:rPr>
              <a:t> se le </a:t>
            </a:r>
            <a:r>
              <a:rPr lang="en-US" altLang="de-DE" sz="2400" dirty="0" err="1">
                <a:solidFill>
                  <a:srgbClr val="333333"/>
                </a:solidFill>
                <a:latin typeface="Calibri Light"/>
                <a:ea typeface="MS PGothic" panose="020B0600070205080204" pitchFamily="34" charset="-128"/>
              </a:rPr>
              <a:t>mostrarán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diferentes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cuadros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favor, </a:t>
            </a:r>
            <a:r>
              <a:rPr lang="en-US" altLang="de-DE" sz="2400" dirty="0" err="1">
                <a:solidFill>
                  <a:srgbClr val="333333"/>
                </a:solidFill>
                <a:latin typeface="Calibri Light"/>
                <a:ea typeface="MS PGothic" panose="020B0600070205080204" pitchFamily="34" charset="-128"/>
              </a:rPr>
              <a:t>trate</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seleccionar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alternativas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puede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ser</a:t>
            </a:r>
            <a:r>
              <a:rPr lang="en-US" altLang="de-DE" sz="2400" dirty="0">
                <a:solidFill>
                  <a:srgbClr val="333333"/>
                </a:solidFill>
                <a:latin typeface="Calibri Light"/>
                <a:ea typeface="MS PGothic" panose="020B0600070205080204" pitchFamily="34" charset="-128"/>
              </a:rPr>
              <a:t> el </a:t>
            </a:r>
            <a:r>
              <a:rPr lang="en-US" altLang="de-DE" sz="2400" dirty="0" err="1">
                <a:solidFill>
                  <a:srgbClr val="333333"/>
                </a:solidFill>
                <a:latin typeface="Calibri Light"/>
                <a:ea typeface="MS PGothic" panose="020B0600070205080204" pitchFamily="34" charset="-128"/>
              </a:rPr>
              <a:t>título</a:t>
            </a:r>
            <a:r>
              <a:rPr lang="en-US" altLang="de-DE" sz="2400" dirty="0">
                <a:solidFill>
                  <a:srgbClr val="333333"/>
                </a:solidFill>
                <a:latin typeface="Calibri Light"/>
                <a:ea typeface="MS PGothic" panose="020B0600070205080204" pitchFamily="34" charset="-128"/>
              </a:rPr>
              <a:t> de la </a:t>
            </a:r>
            <a:r>
              <a:rPr lang="en-US" altLang="de-DE" sz="2400" dirty="0" err="1">
                <a:solidFill>
                  <a:srgbClr val="333333"/>
                </a:solidFill>
                <a:latin typeface="Calibri Light"/>
                <a:ea typeface="MS PGothic" panose="020B0600070205080204" pitchFamily="34" charset="-128"/>
              </a:rPr>
              <a:t>pintura</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descarte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aquellas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sean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improbables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Comente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pros y contras </a:t>
            </a: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cada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una</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interpretaciones</a:t>
            </a:r>
            <a:r>
              <a:rPr lang="en-US" altLang="de-DE" sz="2400" dirty="0">
                <a:solidFill>
                  <a:srgbClr val="333333"/>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21</a:t>
            </a:fld>
            <a:endParaRPr lang="de-DE" altLang="de-DE"/>
          </a:p>
        </p:txBody>
      </p:sp>
    </p:spTree>
    <p:extLst>
      <p:ext uri="{BB962C8B-B14F-4D97-AF65-F5344CB8AC3E}">
        <p14:creationId xmlns:p14="http://schemas.microsoft.com/office/powerpoint/2010/main" val="13855550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Tarea</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siguientes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ejercicios</a:t>
            </a:r>
            <a:r>
              <a:rPr lang="en-US" altLang="de-DE" sz="2400" dirty="0">
                <a:solidFill>
                  <a:srgbClr val="333333"/>
                </a:solidFill>
                <a:latin typeface="Calibri Light"/>
                <a:ea typeface="MS PGothic" panose="020B0600070205080204" pitchFamily="34" charset="-128"/>
              </a:rPr>
              <a:t> se le </a:t>
            </a:r>
            <a:r>
              <a:rPr lang="en-US" altLang="de-DE" sz="2400" dirty="0" err="1">
                <a:solidFill>
                  <a:srgbClr val="333333"/>
                </a:solidFill>
                <a:latin typeface="Calibri Light"/>
                <a:ea typeface="MS PGothic" panose="020B0600070205080204" pitchFamily="34" charset="-128"/>
              </a:rPr>
              <a:t>mostrarán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diferentes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cuadros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favor, </a:t>
            </a:r>
            <a:r>
              <a:rPr lang="en-US" altLang="de-DE" sz="2400" dirty="0" err="1">
                <a:solidFill>
                  <a:srgbClr val="333333"/>
                </a:solidFill>
                <a:latin typeface="Calibri Light"/>
                <a:ea typeface="MS PGothic" panose="020B0600070205080204" pitchFamily="34" charset="-128"/>
              </a:rPr>
              <a:t>trate</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seleccionar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alternativas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puede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ser</a:t>
            </a:r>
            <a:r>
              <a:rPr lang="en-US" altLang="de-DE" sz="2400" dirty="0">
                <a:solidFill>
                  <a:srgbClr val="333333"/>
                </a:solidFill>
                <a:latin typeface="Calibri Light"/>
                <a:ea typeface="MS PGothic" panose="020B0600070205080204" pitchFamily="34" charset="-128"/>
              </a:rPr>
              <a:t> el </a:t>
            </a:r>
            <a:r>
              <a:rPr lang="en-US" altLang="de-DE" sz="2400" dirty="0" err="1">
                <a:solidFill>
                  <a:srgbClr val="333333"/>
                </a:solidFill>
                <a:latin typeface="Calibri Light"/>
                <a:ea typeface="MS PGothic" panose="020B0600070205080204" pitchFamily="34" charset="-128"/>
              </a:rPr>
              <a:t>título</a:t>
            </a:r>
            <a:r>
              <a:rPr lang="en-US" altLang="de-DE" sz="2400" dirty="0">
                <a:solidFill>
                  <a:srgbClr val="333333"/>
                </a:solidFill>
                <a:latin typeface="Calibri Light"/>
                <a:ea typeface="MS PGothic" panose="020B0600070205080204" pitchFamily="34" charset="-128"/>
              </a:rPr>
              <a:t> de la </a:t>
            </a:r>
            <a:r>
              <a:rPr lang="en-US" altLang="de-DE" sz="2400" dirty="0" err="1">
                <a:solidFill>
                  <a:srgbClr val="333333"/>
                </a:solidFill>
                <a:latin typeface="Calibri Light"/>
                <a:ea typeface="MS PGothic" panose="020B0600070205080204" pitchFamily="34" charset="-128"/>
              </a:rPr>
              <a:t>pintura</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descarte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aquellas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sean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improbables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Comente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pros y contras </a:t>
            </a: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cada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una</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interpretaciones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s-ES" altLang="de-DE" sz="2400" dirty="0">
                <a:solidFill>
                  <a:srgbClr val="333333"/>
                </a:solidFill>
                <a:latin typeface="Calibri Light"/>
                <a:ea typeface="MS PGothic" panose="020B0600070205080204" pitchFamily="34" charset="-128"/>
              </a:rPr>
              <a:t>Por favor diga también el grado de seguridad en su decisión.</a:t>
            </a:r>
            <a:endParaRPr lang="en-US" altLang="de-DE" sz="2400" dirty="0">
              <a:solidFill>
                <a:srgbClr val="333333"/>
              </a:solidFill>
              <a:latin typeface="Calibri Light"/>
              <a:ea typeface="MS PGothic"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22</a:t>
            </a:fld>
            <a:endParaRPr lang="de-DE" altLang="de-DE"/>
          </a:p>
        </p:txBody>
      </p:sp>
    </p:spTree>
    <p:extLst>
      <p:ext uri="{BB962C8B-B14F-4D97-AF65-F5344CB8AC3E}">
        <p14:creationId xmlns:p14="http://schemas.microsoft.com/office/powerpoint/2010/main" val="3619808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Tarea</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siguientes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ejercicios</a:t>
            </a:r>
            <a:r>
              <a:rPr lang="en-US" altLang="de-DE" sz="2400" dirty="0">
                <a:solidFill>
                  <a:srgbClr val="333333"/>
                </a:solidFill>
                <a:latin typeface="Calibri Light"/>
                <a:ea typeface="MS PGothic" panose="020B0600070205080204" pitchFamily="34" charset="-128"/>
              </a:rPr>
              <a:t> se le </a:t>
            </a:r>
            <a:r>
              <a:rPr lang="en-US" altLang="de-DE" sz="2400" dirty="0" err="1">
                <a:solidFill>
                  <a:srgbClr val="333333"/>
                </a:solidFill>
                <a:latin typeface="Calibri Light"/>
                <a:ea typeface="MS PGothic" panose="020B0600070205080204" pitchFamily="34" charset="-128"/>
              </a:rPr>
              <a:t>mostrarán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diferentes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cuadros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favor, </a:t>
            </a:r>
            <a:r>
              <a:rPr lang="en-US" altLang="de-DE" sz="2400" dirty="0" err="1">
                <a:solidFill>
                  <a:srgbClr val="333333"/>
                </a:solidFill>
                <a:latin typeface="Calibri Light"/>
                <a:ea typeface="MS PGothic" panose="020B0600070205080204" pitchFamily="34" charset="-128"/>
              </a:rPr>
              <a:t>trate</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seleccionar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alternativas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puede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ser</a:t>
            </a:r>
            <a:r>
              <a:rPr lang="en-US" altLang="de-DE" sz="2400" dirty="0">
                <a:solidFill>
                  <a:srgbClr val="333333"/>
                </a:solidFill>
                <a:latin typeface="Calibri Light"/>
                <a:ea typeface="MS PGothic" panose="020B0600070205080204" pitchFamily="34" charset="-128"/>
              </a:rPr>
              <a:t> el </a:t>
            </a:r>
            <a:r>
              <a:rPr lang="en-US" altLang="de-DE" sz="2400" dirty="0" err="1">
                <a:solidFill>
                  <a:srgbClr val="333333"/>
                </a:solidFill>
                <a:latin typeface="Calibri Light"/>
                <a:ea typeface="MS PGothic" panose="020B0600070205080204" pitchFamily="34" charset="-128"/>
              </a:rPr>
              <a:t>título</a:t>
            </a:r>
            <a:r>
              <a:rPr lang="en-US" altLang="de-DE" sz="2400" dirty="0">
                <a:solidFill>
                  <a:srgbClr val="333333"/>
                </a:solidFill>
                <a:latin typeface="Calibri Light"/>
                <a:ea typeface="MS PGothic" panose="020B0600070205080204" pitchFamily="34" charset="-128"/>
              </a:rPr>
              <a:t> de la </a:t>
            </a:r>
            <a:r>
              <a:rPr lang="en-US" altLang="de-DE" sz="2400" dirty="0" err="1">
                <a:solidFill>
                  <a:srgbClr val="333333"/>
                </a:solidFill>
                <a:latin typeface="Calibri Light"/>
                <a:ea typeface="MS PGothic" panose="020B0600070205080204" pitchFamily="34" charset="-128"/>
              </a:rPr>
              <a:t>pintura</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descarte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aquellas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sean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improbables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Comente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pros y contras </a:t>
            </a: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cada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una</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interpretaciones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s-ES" altLang="de-DE" sz="2400" dirty="0">
                <a:solidFill>
                  <a:srgbClr val="333333"/>
                </a:solidFill>
                <a:latin typeface="Calibri Light"/>
                <a:ea typeface="MS PGothic" panose="020B0600070205080204" pitchFamily="34" charset="-128"/>
              </a:rPr>
              <a:t>Por favor diga también el grado de seguridad en su decisión. </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Preste</a:t>
            </a:r>
            <a:r>
              <a:rPr lang="en-US" altLang="de-DE" sz="2400" dirty="0">
                <a:solidFill>
                  <a:srgbClr val="333333"/>
                </a:solidFill>
                <a:latin typeface="Calibri Light"/>
                <a:ea typeface="MS PGothic" panose="020B0600070205080204" pitchFamily="34" charset="-128"/>
              </a:rPr>
              <a:t> especial </a:t>
            </a:r>
            <a:r>
              <a:rPr lang="en-US" altLang="de-DE" sz="2400" dirty="0" err="1">
                <a:solidFill>
                  <a:srgbClr val="333333"/>
                </a:solidFill>
                <a:latin typeface="Calibri Light"/>
                <a:ea typeface="MS PGothic" panose="020B0600070205080204" pitchFamily="34" charset="-128"/>
              </a:rPr>
              <a:t>atención</a:t>
            </a:r>
            <a:r>
              <a:rPr lang="en-US" altLang="de-DE" sz="2400" dirty="0">
                <a:solidFill>
                  <a:srgbClr val="333333"/>
                </a:solidFill>
                <a:latin typeface="Calibri Light"/>
                <a:ea typeface="MS PGothic" panose="020B0600070205080204" pitchFamily="34" charset="-128"/>
              </a:rPr>
              <a:t> a las </a:t>
            </a:r>
            <a:r>
              <a:rPr lang="en-US" altLang="de-DE" sz="2400" dirty="0" err="1">
                <a:solidFill>
                  <a:srgbClr val="333333"/>
                </a:solidFill>
                <a:latin typeface="Calibri Light"/>
                <a:ea typeface="MS PGothic" panose="020B0600070205080204" pitchFamily="34" charset="-128"/>
              </a:rPr>
              <a:t>características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claramente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excluyen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una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interpretación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23</a:t>
            </a:fld>
            <a:endParaRPr lang="de-DE" altLang="de-DE"/>
          </a:p>
        </p:txBody>
      </p:sp>
    </p:spTree>
    <p:extLst>
      <p:ext uri="{BB962C8B-B14F-4D97-AF65-F5344CB8AC3E}">
        <p14:creationId xmlns:p14="http://schemas.microsoft.com/office/powerpoint/2010/main" val="3305595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2"/>
          <p:cNvSpPr txBox="1">
            <a:spLocks noChangeArrowheads="1"/>
          </p:cNvSpPr>
          <p:nvPr/>
        </p:nvSpPr>
        <p:spPr bwMode="auto">
          <a:xfrm>
            <a:off x="6263640" y="2203704"/>
            <a:ext cx="2966068"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Buenas noticias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 muerte del niño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reclutamiento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Trágicas noticias</a:t>
            </a:r>
            <a:endParaRPr lang="en-US" altLang="de-DE" sz="2400" b="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24</a:t>
            </a:fld>
            <a:endParaRPr lang="de-DE" altLang="de-DE"/>
          </a:p>
        </p:txBody>
      </p:sp>
      <p:pic>
        <p:nvPicPr>
          <p:cNvPr id="10"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3"/>
          <p:cNvSpPr txBox="1">
            <a:spLocks noChangeArrowheads="1"/>
          </p:cNvSpPr>
          <p:nvPr/>
        </p:nvSpPr>
        <p:spPr bwMode="auto">
          <a:xfrm>
            <a:off x="6263640" y="2203704"/>
            <a:ext cx="525780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Buenas noticias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muerte del niño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reclutamiento</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Trágicas noticias </a:t>
            </a:r>
            <a:r>
              <a:rPr lang="de-DE" altLang="de-DE" sz="1800" b="0" dirty="0">
                <a:solidFill>
                  <a:srgbClr val="004992"/>
                </a:solidFill>
                <a:latin typeface="Calibri Light"/>
              </a:rPr>
              <a:t>(Peter Fendi, 1838)</a:t>
            </a:r>
            <a:endParaRPr lang="en-US" altLang="de-DE" sz="1800" b="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25</a:t>
            </a:fld>
            <a:endParaRPr lang="de-DE" altLang="de-DE"/>
          </a:p>
        </p:txBody>
      </p:sp>
      <p:pic>
        <p:nvPicPr>
          <p:cNvPr id="10"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10"/>
          <p:cNvSpPr>
            <a:spLocks noChangeArrowheads="1"/>
          </p:cNvSpPr>
          <p:nvPr/>
        </p:nvSpPr>
        <p:spPr bwMode="auto">
          <a:xfrm>
            <a:off x="6263640" y="2203704"/>
            <a:ext cx="52578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Educación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Sopa en el monasterio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Antes de la misa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conversión			</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26</a:t>
            </a:fld>
            <a:endParaRPr lang="de-DE" altLang="de-DE"/>
          </a:p>
        </p:txBody>
      </p:sp>
      <p:pic>
        <p:nvPicPr>
          <p:cNvPr id="10"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Text Box 1031"/>
          <p:cNvSpPr txBox="1">
            <a:spLocks noChangeArrowheads="1"/>
          </p:cNvSpPr>
          <p:nvPr/>
        </p:nvSpPr>
        <p:spPr bwMode="auto">
          <a:xfrm>
            <a:off x="1708596" y="4967288"/>
            <a:ext cx="63389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800" b="0">
                <a:latin typeface="Calibri Light"/>
              </a:rPr>
              <a:t>With friendly permission of the museum of bread culture (Ulm, Germany)</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27</a:t>
            </a:fld>
            <a:endParaRPr lang="de-DE" altLang="de-DE"/>
          </a:p>
        </p:txBody>
      </p:sp>
      <p:pic>
        <p:nvPicPr>
          <p:cNvPr id="11"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0"/>
          <p:cNvSpPr>
            <a:spLocks noChangeArrowheads="1"/>
          </p:cNvSpPr>
          <p:nvPr/>
        </p:nvSpPr>
        <p:spPr bwMode="auto">
          <a:xfrm>
            <a:off x="6263640" y="2203704"/>
            <a:ext cx="52578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Educación 			</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Sopa en el monasterio</a:t>
            </a:r>
            <a:br>
              <a:rPr lang="de-DE" altLang="de-DE" sz="2400" b="0" dirty="0">
                <a:solidFill>
                  <a:srgbClr val="004992"/>
                </a:solidFill>
                <a:latin typeface="Calibri Light"/>
              </a:rPr>
            </a:br>
            <a:r>
              <a:rPr lang="de-DE" altLang="de-DE" sz="1800" b="0" dirty="0">
                <a:solidFill>
                  <a:srgbClr val="004992"/>
                </a:solidFill>
                <a:latin typeface="Calibri Light"/>
              </a:rPr>
              <a:t>(Anton Mangold, 1888)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Antes de la misa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conversión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6263640" y="2203704"/>
            <a:ext cx="4929555"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guerra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Anunciación de la llegada de Cristo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caballo negro</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El </a:t>
            </a:r>
            <a:r>
              <a:rPr lang="en-US" altLang="de-DE" sz="2400" b="0" err="1">
                <a:solidFill>
                  <a:srgbClr val="333333"/>
                </a:solidFill>
                <a:latin typeface="Calibri Light"/>
              </a:rPr>
              <a:t>caballo</a:t>
            </a:r>
            <a:r>
              <a:rPr lang="en-US" altLang="de-DE" sz="2400" b="0">
                <a:solidFill>
                  <a:srgbClr val="333333"/>
                </a:solidFill>
                <a:latin typeface="Calibri Light"/>
              </a:rPr>
              <a:t> balancín</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28</a:t>
            </a:fld>
            <a:endParaRPr lang="de-DE" altLang="de-DE"/>
          </a:p>
        </p:txBody>
      </p:sp>
      <p:pic>
        <p:nvPicPr>
          <p:cNvPr id="10"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050"/>
          <p:cNvSpPr txBox="1">
            <a:spLocks noChangeArrowheads="1"/>
          </p:cNvSpPr>
          <p:nvPr/>
        </p:nvSpPr>
        <p:spPr bwMode="auto">
          <a:xfrm>
            <a:off x="6263640" y="2203704"/>
            <a:ext cx="4929555"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La guerra </a:t>
            </a:r>
            <a:r>
              <a:rPr lang="de-DE" altLang="de-DE" sz="1800" b="0" dirty="0">
                <a:solidFill>
                  <a:srgbClr val="004992"/>
                </a:solidFill>
                <a:latin typeface="Calibri Light"/>
              </a:rPr>
              <a:t>(Henri Julien F. Rousseau, 1894)</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Anunciación de la llegada de Cristo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caballo negro</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El </a:t>
            </a:r>
            <a:r>
              <a:rPr lang="en-US" altLang="de-DE" sz="2400" b="0" dirty="0" err="1">
                <a:solidFill>
                  <a:srgbClr val="333333"/>
                </a:solidFill>
                <a:latin typeface="Calibri Light"/>
              </a:rPr>
              <a:t>caballo</a:t>
            </a:r>
            <a:r>
              <a:rPr lang="en-US" altLang="de-DE" sz="2400" b="0" dirty="0">
                <a:solidFill>
                  <a:srgbClr val="333333"/>
                </a:solidFill>
                <a:latin typeface="Calibri Light"/>
              </a:rPr>
              <a:t> </a:t>
            </a:r>
            <a:r>
              <a:rPr lang="en-US" altLang="de-DE" sz="2400" b="0" dirty="0" err="1">
                <a:solidFill>
                  <a:srgbClr val="333333"/>
                </a:solidFill>
                <a:latin typeface="Calibri Light"/>
              </a:rPr>
              <a:t>balancín</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29</a:t>
            </a:fld>
            <a:endParaRPr lang="de-DE" altLang="de-DE"/>
          </a:p>
        </p:txBody>
      </p:sp>
      <p:pic>
        <p:nvPicPr>
          <p:cNvPr id="10"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2"/>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Envenenamiento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¿Por qué me casé con él?</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Suicidio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madre desesperada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30</a:t>
            </a:fld>
            <a:endParaRPr lang="de-DE" altLang="de-DE"/>
          </a:p>
        </p:txBody>
      </p:sp>
      <p:pic>
        <p:nvPicPr>
          <p:cNvPr id="11"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2"/>
          <p:cNvSpPr txBox="1">
            <a:spLocks noChangeArrowheads="1"/>
          </p:cNvSpPr>
          <p:nvPr/>
        </p:nvSpPr>
        <p:spPr bwMode="auto">
          <a:xfrm>
            <a:off x="6263640" y="2203704"/>
            <a:ext cx="5257800" cy="268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Envenenamiento</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¿Por qué me casé con él?</a:t>
            </a:r>
            <a:br>
              <a:rPr lang="de-DE" altLang="de-DE" sz="2400" b="0" dirty="0">
                <a:solidFill>
                  <a:srgbClr val="004992"/>
                </a:solidFill>
                <a:latin typeface="Calibri Light"/>
              </a:rPr>
            </a:br>
            <a:r>
              <a:rPr lang="de-DE" altLang="de-DE" sz="1800" b="0" dirty="0">
                <a:solidFill>
                  <a:srgbClr val="004992"/>
                </a:solidFill>
                <a:latin typeface="Calibri Light"/>
              </a:rPr>
              <a:t>(Murray, ca. 1940)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Suicidio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madre desesperada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31</a:t>
            </a:fld>
            <a:endParaRPr lang="de-DE" altLang="de-DE"/>
          </a:p>
        </p:txBody>
      </p:sp>
      <p:pic>
        <p:nvPicPr>
          <p:cNvPr id="11"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5"/>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Alboroto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Día de mercado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gallinero</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Juegos de niños</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32</a:t>
            </a:fld>
            <a:endParaRPr lang="de-DE" altLang="de-DE"/>
          </a:p>
        </p:txBody>
      </p:sp>
      <p:pic>
        <p:nvPicPr>
          <p:cNvPr id="10"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1026"/>
          <p:cNvSpPr txBox="1">
            <a:spLocks noChangeArrowheads="1"/>
          </p:cNvSpPr>
          <p:nvPr/>
        </p:nvSpPr>
        <p:spPr bwMode="auto">
          <a:xfrm>
            <a:off x="6263640" y="2203704"/>
            <a:ext cx="5257800" cy="2692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Alboroto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Día de mercado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gallinero</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Calibri Light"/>
              </a:rPr>
              <a:t>Juegos</a:t>
            </a:r>
            <a:r>
              <a:rPr lang="en-US" altLang="de-DE" sz="2400" b="0" dirty="0">
                <a:solidFill>
                  <a:srgbClr val="004992"/>
                </a:solidFill>
                <a:latin typeface="Calibri Light"/>
              </a:rPr>
              <a:t> de </a:t>
            </a:r>
            <a:r>
              <a:rPr lang="en-US" altLang="de-DE" sz="2400" b="0" dirty="0" err="1">
                <a:solidFill>
                  <a:srgbClr val="004992"/>
                </a:solidFill>
                <a:latin typeface="Calibri Light"/>
              </a:rPr>
              <a:t>niños</a:t>
            </a:r>
            <a:br>
              <a:rPr lang="en-US" altLang="de-DE" sz="2400" b="0" dirty="0">
                <a:solidFill>
                  <a:srgbClr val="004992"/>
                </a:solidFill>
                <a:latin typeface="Calibri Light"/>
              </a:rPr>
            </a:br>
            <a:r>
              <a:rPr lang="en-US" altLang="de-DE" sz="1800" b="0" dirty="0">
                <a:solidFill>
                  <a:srgbClr val="004992"/>
                </a:solidFill>
                <a:latin typeface="Calibri Light"/>
              </a:rPr>
              <a:t>(Pieter d. Ä. Bruegel, 1560)</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33</a:t>
            </a:fld>
            <a:endParaRPr lang="de-DE" altLang="de-DE"/>
          </a:p>
        </p:txBody>
      </p:sp>
      <p:pic>
        <p:nvPicPr>
          <p:cNvPr id="10"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7 - Saltar a Conclusiones, Segunda Parte</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34</a:t>
            </a:fld>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b="0"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b="0" dirty="0" err="1">
                <a:solidFill>
                  <a:srgbClr val="333333"/>
                </a:solidFill>
                <a:latin typeface="Calibri Light"/>
                <a:ea typeface="ＭＳ Ｐゴシック" panose="020B0600070205080204" pitchFamily="34" charset="-128"/>
              </a:rPr>
              <a:t>cuidaosamente</a:t>
            </a:r>
            <a:r>
              <a:rPr lang="es-ES" b="0" dirty="0">
                <a:solidFill>
                  <a:srgbClr val="333333"/>
                </a:solidFill>
                <a:latin typeface="Calibri Light"/>
                <a:ea typeface="ＭＳ Ｐゴシック" panose="020B0600070205080204" pitchFamily="34" charset="-128"/>
              </a:rPr>
              <a:t> los vídeos antes de mostrarlos</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685446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1026"/>
          <p:cNvSpPr txBox="1">
            <a:spLocks noChangeArrowheads="1"/>
          </p:cNvSpPr>
          <p:nvPr/>
        </p:nvSpPr>
        <p:spPr bwMode="auto">
          <a:xfrm>
            <a:off x="6263640" y="2203704"/>
            <a:ext cx="52578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Juego prohibido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tramposo del as de diamantes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veneno</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La condesa apuesta su casa y sus tierras</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35</a:t>
            </a:fld>
            <a:endParaRPr lang="de-DE" altLang="de-DE"/>
          </a:p>
        </p:txBody>
      </p:sp>
      <p:pic>
        <p:nvPicPr>
          <p:cNvPr id="10"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1026"/>
          <p:cNvSpPr txBox="1">
            <a:spLocks noChangeArrowheads="1"/>
          </p:cNvSpPr>
          <p:nvPr/>
        </p:nvSpPr>
        <p:spPr bwMode="auto">
          <a:xfrm>
            <a:off x="6263640" y="2203704"/>
            <a:ext cx="5257800" cy="318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Juego prohibido</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El tramposo del as de diamantes </a:t>
            </a:r>
            <a:r>
              <a:rPr lang="de-DE" altLang="de-DE" sz="1800" b="0" dirty="0">
                <a:solidFill>
                  <a:srgbClr val="004992"/>
                </a:solidFill>
                <a:latin typeface="Calibri Light"/>
              </a:rPr>
              <a:t>(Georges de la Tour, 1630)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veneno</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La </a:t>
            </a:r>
            <a:r>
              <a:rPr lang="en-US" altLang="de-DE" sz="2400" b="0" dirty="0" err="1">
                <a:solidFill>
                  <a:srgbClr val="333333"/>
                </a:solidFill>
                <a:latin typeface="Calibri Light"/>
              </a:rPr>
              <a:t>condesa</a:t>
            </a:r>
            <a:r>
              <a:rPr lang="en-US" altLang="de-DE" sz="2400" b="0" dirty="0">
                <a:solidFill>
                  <a:srgbClr val="333333"/>
                </a:solidFill>
                <a:latin typeface="Calibri Light"/>
              </a:rPr>
              <a:t> </a:t>
            </a:r>
            <a:r>
              <a:rPr lang="en-US" altLang="de-DE" sz="2400" b="0" dirty="0" err="1">
                <a:solidFill>
                  <a:srgbClr val="333333"/>
                </a:solidFill>
                <a:latin typeface="Calibri Light"/>
              </a:rPr>
              <a:t>apuesta</a:t>
            </a:r>
            <a:r>
              <a:rPr lang="en-US" altLang="de-DE" sz="2400" b="0" dirty="0">
                <a:solidFill>
                  <a:srgbClr val="333333"/>
                </a:solidFill>
                <a:latin typeface="Calibri Light"/>
              </a:rPr>
              <a:t> </a:t>
            </a:r>
            <a:r>
              <a:rPr lang="en-US" altLang="de-DE" sz="2400" b="0" dirty="0" err="1">
                <a:solidFill>
                  <a:srgbClr val="333333"/>
                </a:solidFill>
                <a:latin typeface="Calibri Light"/>
              </a:rPr>
              <a:t>su</a:t>
            </a:r>
            <a:r>
              <a:rPr lang="en-US" altLang="de-DE" sz="2400" b="0" dirty="0">
                <a:solidFill>
                  <a:srgbClr val="333333"/>
                </a:solidFill>
                <a:latin typeface="Calibri Light"/>
              </a:rPr>
              <a:t> casa y </a:t>
            </a:r>
            <a:r>
              <a:rPr lang="en-US" altLang="de-DE" sz="2400" b="0" dirty="0" err="1">
                <a:solidFill>
                  <a:srgbClr val="333333"/>
                </a:solidFill>
                <a:latin typeface="Calibri Light"/>
              </a:rPr>
              <a:t>sus</a:t>
            </a:r>
            <a:r>
              <a:rPr lang="en-US" altLang="de-DE" sz="2400" b="0" dirty="0">
                <a:solidFill>
                  <a:srgbClr val="333333"/>
                </a:solidFill>
                <a:latin typeface="Calibri Light"/>
              </a:rPr>
              <a:t> </a:t>
            </a:r>
            <a:r>
              <a:rPr lang="en-US" altLang="de-DE" sz="2400" b="0" dirty="0" err="1">
                <a:solidFill>
                  <a:srgbClr val="333333"/>
                </a:solidFill>
                <a:latin typeface="Calibri Light"/>
              </a:rPr>
              <a:t>tierras</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36</a:t>
            </a:fld>
            <a:endParaRPr lang="de-DE" altLang="de-DE"/>
          </a:p>
        </p:txBody>
      </p:sp>
      <p:pic>
        <p:nvPicPr>
          <p:cNvPr id="10"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2"/>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Pillaje en el cementerio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Dos hombres contemplando la luna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cazador de vampiros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Eclipse de sol</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37</a:t>
            </a:fld>
            <a:endParaRPr lang="de-DE" altLang="de-DE"/>
          </a:p>
        </p:txBody>
      </p:sp>
      <p:pic>
        <p:nvPicPr>
          <p:cNvPr id="10"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5"/>
          <p:cNvSpPr txBox="1">
            <a:spLocks noChangeArrowheads="1"/>
          </p:cNvSpPr>
          <p:nvPr/>
        </p:nvSpPr>
        <p:spPr bwMode="auto">
          <a:xfrm>
            <a:off x="6263640" y="2203704"/>
            <a:ext cx="52578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Pillaje en el cementerio </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Dos hombres contemplando la luna </a:t>
            </a:r>
            <a:r>
              <a:rPr lang="de-DE" altLang="de-DE" sz="1800" b="0" dirty="0">
                <a:solidFill>
                  <a:srgbClr val="004992"/>
                </a:solidFill>
                <a:latin typeface="Calibri Light"/>
              </a:rPr>
              <a:t>(Caspar David Friedrich, 1819)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cazador de vampiros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Eclipse de sol</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38</a:t>
            </a:fld>
            <a:endParaRPr lang="de-DE" altLang="de-DE"/>
          </a:p>
        </p:txBody>
      </p:sp>
      <p:pic>
        <p:nvPicPr>
          <p:cNvPr id="10"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ext Box 3"/>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Descanso en la linde del bosque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 huída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Agotamiento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 herida </a:t>
            </a:r>
            <a:endParaRPr lang="en-US" altLang="de-DE" sz="2400" b="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39</a:t>
            </a:fld>
            <a:endParaRPr lang="de-DE" altLang="de-DE"/>
          </a:p>
        </p:txBody>
      </p:sp>
      <p:pic>
        <p:nvPicPr>
          <p:cNvPr id="10"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 Box 3"/>
          <p:cNvSpPr txBox="1">
            <a:spLocks noChangeArrowheads="1"/>
          </p:cNvSpPr>
          <p:nvPr/>
        </p:nvSpPr>
        <p:spPr bwMode="auto">
          <a:xfrm>
            <a:off x="6263640" y="2203704"/>
            <a:ext cx="5257800" cy="268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Descanso en la linde del bosque</a:t>
            </a:r>
            <a:br>
              <a:rPr lang="de-DE" altLang="de-DE" sz="2400" b="0" dirty="0">
                <a:solidFill>
                  <a:srgbClr val="004992"/>
                </a:solidFill>
                <a:latin typeface="Calibri Light"/>
              </a:rPr>
            </a:br>
            <a:r>
              <a:rPr lang="de-DE" altLang="de-DE" sz="1800" b="0" dirty="0">
                <a:solidFill>
                  <a:srgbClr val="004992"/>
                </a:solidFill>
                <a:latin typeface="Calibri Light"/>
              </a:rPr>
              <a:t>(F.G. Waldmüller, 1793-1865)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huída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Agotamiento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herida </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40</a:t>
            </a:fld>
            <a:endParaRPr lang="de-DE" altLang="de-DE"/>
          </a:p>
        </p:txBody>
      </p:sp>
      <p:pic>
        <p:nvPicPr>
          <p:cNvPr id="10"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4"/>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 última comida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Alimentando a los conejos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Compañeros de juego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Domingo de Pascua</a:t>
            </a:r>
            <a:endParaRPr lang="en-US" altLang="de-DE" sz="2400" b="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41</a:t>
            </a:fld>
            <a:endParaRPr lang="de-DE" altLang="de-DE"/>
          </a:p>
        </p:txBody>
      </p:sp>
      <p:pic>
        <p:nvPicPr>
          <p:cNvPr id="10"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1027"/>
          <p:cNvSpPr txBox="1">
            <a:spLocks noChangeArrowheads="1"/>
          </p:cNvSpPr>
          <p:nvPr/>
        </p:nvSpPr>
        <p:spPr bwMode="auto">
          <a:xfrm>
            <a:off x="6263640" y="2203704"/>
            <a:ext cx="5257800" cy="268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última comida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Alimentando a los conejos</a:t>
            </a:r>
            <a:br>
              <a:rPr lang="de-DE" altLang="de-DE" sz="2400" b="0" dirty="0">
                <a:solidFill>
                  <a:srgbClr val="004992"/>
                </a:solidFill>
                <a:latin typeface="Calibri Light"/>
              </a:rPr>
            </a:br>
            <a:r>
              <a:rPr lang="de-DE" altLang="de-DE" sz="1800" b="0" dirty="0">
                <a:solidFill>
                  <a:srgbClr val="004992"/>
                </a:solidFill>
                <a:latin typeface="Calibri Light"/>
              </a:rPr>
              <a:t>(Felix Schlesinger, 1833-1910)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Compañeros de juego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Domingo de Pascua</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42</a:t>
            </a:fld>
            <a:endParaRPr lang="de-DE" altLang="de-DE"/>
          </a:p>
        </p:txBody>
      </p:sp>
      <p:pic>
        <p:nvPicPr>
          <p:cNvPr id="10"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1026"/>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Aliento</a:t>
            </a:r>
            <a:r>
              <a:rPr lang="de-DE" altLang="de-DE" sz="2400" b="0" dirty="0">
                <a:solidFill>
                  <a:srgbClr val="333333"/>
                </a:solidFill>
                <a:latin typeface="Calibri Light"/>
              </a:rPr>
              <a:t> de </a:t>
            </a:r>
            <a:r>
              <a:rPr lang="de-DE" altLang="de-DE" sz="2400" b="0" dirty="0" err="1">
                <a:solidFill>
                  <a:srgbClr val="333333"/>
                </a:solidFill>
                <a:latin typeface="Calibri Light"/>
              </a:rPr>
              <a:t>muerte</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a:t>
            </a:r>
            <a:r>
              <a:rPr lang="de-DE" altLang="de-DE" sz="2400" b="0" dirty="0" err="1">
                <a:solidFill>
                  <a:srgbClr val="333333"/>
                </a:solidFill>
                <a:latin typeface="Calibri Light"/>
              </a:rPr>
              <a:t>niño</a:t>
            </a:r>
            <a:r>
              <a:rPr lang="de-DE" altLang="de-DE" sz="2400" b="0" dirty="0">
                <a:solidFill>
                  <a:srgbClr val="333333"/>
                </a:solidFill>
                <a:latin typeface="Calibri Light"/>
              </a:rPr>
              <a:t> </a:t>
            </a:r>
            <a:r>
              <a:rPr lang="de-DE" altLang="de-DE" sz="2400" b="0" dirty="0" err="1">
                <a:solidFill>
                  <a:srgbClr val="333333"/>
                </a:solidFill>
                <a:latin typeface="Calibri Light"/>
              </a:rPr>
              <a:t>agonizante</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a:t>
            </a:r>
            <a:r>
              <a:rPr lang="de-DE" altLang="de-DE" sz="2400" b="0" dirty="0" err="1">
                <a:solidFill>
                  <a:srgbClr val="333333"/>
                </a:solidFill>
                <a:latin typeface="Calibri Light"/>
              </a:rPr>
              <a:t>arrullo</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Madre en la </a:t>
            </a:r>
            <a:r>
              <a:rPr lang="de-DE" altLang="de-DE" sz="2400" b="0" dirty="0" err="1">
                <a:solidFill>
                  <a:srgbClr val="333333"/>
                </a:solidFill>
                <a:latin typeface="Calibri Light"/>
              </a:rPr>
              <a:t>cuna</a:t>
            </a:r>
            <a:endParaRPr lang="de-DE"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43</a:t>
            </a:fld>
            <a:endParaRPr lang="de-DE" altLang="de-DE"/>
          </a:p>
        </p:txBody>
      </p:sp>
      <p:pic>
        <p:nvPicPr>
          <p:cNvPr id="10"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2"/>
          <p:cNvSpPr txBox="1">
            <a:spLocks noChangeArrowheads="1"/>
          </p:cNvSpPr>
          <p:nvPr/>
        </p:nvSpPr>
        <p:spPr bwMode="auto">
          <a:xfrm>
            <a:off x="626363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Aliento de muerte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niño agonizante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arrullo</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Madre en la cuna </a:t>
            </a:r>
            <a:r>
              <a:rPr lang="de-DE" altLang="de-DE" sz="1800" b="0" dirty="0">
                <a:solidFill>
                  <a:srgbClr val="004992"/>
                </a:solidFill>
                <a:latin typeface="Calibri Light"/>
              </a:rPr>
              <a:t>(Morisot Berthe, 1872)</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44</a:t>
            </a:fld>
            <a:endParaRPr lang="de-DE" altLang="de-DE"/>
          </a:p>
        </p:txBody>
      </p:sp>
      <p:pic>
        <p:nvPicPr>
          <p:cNvPr id="10"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45</a:t>
            </a:fld>
            <a:endParaRPr lang="de-DE" altLang="de-DE"/>
          </a:p>
        </p:txBody>
      </p:sp>
      <p:sp>
        <p:nvSpPr>
          <p:cNvPr id="74756" name="Rectangle 7"/>
          <p:cNvSpPr>
            <a:spLocks noGrp="1" noChangeArrowheads="1"/>
          </p:cNvSpPr>
          <p:nvPr>
            <p:ph type="body" sz="half" idx="4294967295"/>
          </p:nvPr>
        </p:nvSpPr>
        <p:spPr>
          <a:xfrm>
            <a:off x="6263640" y="2203704"/>
            <a:ext cx="5257800" cy="1008063"/>
          </a:xfrm>
          <a:noFill/>
        </p:spPr>
        <p:txBody>
          <a:bodyPr/>
          <a:lstStyle/>
          <a:p>
            <a:pPr marL="457200" indent="-457200">
              <a:buClr>
                <a:srgbClr val="333333"/>
              </a:buClr>
              <a:buFont typeface="WingDings"/>
              <a:buAutoNum type="alphaLcPeriod"/>
            </a:pPr>
            <a:r>
              <a:rPr lang="de-DE" altLang="de-DE" sz="2400" dirty="0">
                <a:solidFill>
                  <a:srgbClr val="333333"/>
                </a:solidFill>
                <a:latin typeface="Calibri Light"/>
              </a:rPr>
              <a:t>Invitación a bailar</a:t>
            </a:r>
          </a:p>
          <a:p>
            <a:pPr marL="457200" indent="-457200">
              <a:buClr>
                <a:srgbClr val="333333"/>
              </a:buClr>
              <a:buFont typeface="WingDings"/>
              <a:buAutoNum type="alphaLcPeriod"/>
            </a:pPr>
            <a:r>
              <a:rPr lang="de-DE" altLang="de-DE" sz="2400" dirty="0">
                <a:solidFill>
                  <a:srgbClr val="333333"/>
                </a:solidFill>
                <a:latin typeface="Calibri Light"/>
              </a:rPr>
              <a:t>Masaje de cuello</a:t>
            </a:r>
          </a:p>
          <a:p>
            <a:pPr marL="457200" indent="-457200">
              <a:buClr>
                <a:srgbClr val="333333"/>
              </a:buClr>
              <a:buFont typeface="WingDings"/>
              <a:buAutoNum type="alphaLcPeriod"/>
            </a:pPr>
            <a:r>
              <a:rPr lang="de-DE" altLang="de-DE" sz="2400" dirty="0">
                <a:solidFill>
                  <a:srgbClr val="333333"/>
                </a:solidFill>
                <a:latin typeface="Calibri Light"/>
              </a:rPr>
              <a:t>Vistiéndose </a:t>
            </a:r>
          </a:p>
          <a:p>
            <a:pPr marL="457200" indent="-457200">
              <a:buClr>
                <a:srgbClr val="333333"/>
              </a:buClr>
              <a:buFont typeface="WingDings"/>
              <a:buAutoNum type="alphaLcPeriod"/>
            </a:pPr>
            <a:r>
              <a:rPr lang="de-DE" altLang="de-DE" sz="2400" dirty="0">
                <a:solidFill>
                  <a:srgbClr val="333333"/>
                </a:solidFill>
                <a:latin typeface="Calibri Light"/>
              </a:rPr>
              <a:t>Pillado en acción</a:t>
            </a:r>
          </a:p>
        </p:txBody>
      </p:sp>
      <p:pic>
        <p:nvPicPr>
          <p:cNvPr id="10"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46</a:t>
            </a:fld>
            <a:endParaRPr lang="de-DE" altLang="de-DE"/>
          </a:p>
        </p:txBody>
      </p:sp>
      <p:pic>
        <p:nvPicPr>
          <p:cNvPr id="10"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7"/>
          <p:cNvSpPr txBox="1">
            <a:spLocks noChangeArrowheads="1"/>
          </p:cNvSpPr>
          <p:nvPr/>
        </p:nvSpPr>
        <p:spPr bwMode="gray">
          <a:xfrm>
            <a:off x="6263640" y="2203704"/>
            <a:ext cx="5257800" cy="1008063"/>
          </a:xfrm>
          <a:prstGeom prst="rect">
            <a:avLst/>
          </a:prstGeom>
          <a:noFill/>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457200" indent="-457200" fontAlgn="auto">
              <a:buClr>
                <a:srgbClr val="333333"/>
              </a:buClr>
              <a:buFont typeface="WingDings"/>
              <a:buAutoNum type="alphaLcPeriod"/>
            </a:pPr>
            <a:r>
              <a:rPr lang="de-DE" altLang="de-DE" sz="2400" dirty="0">
                <a:solidFill>
                  <a:srgbClr val="333333"/>
                </a:solidFill>
                <a:latin typeface="Calibri Light"/>
              </a:rPr>
              <a:t>Invitación a bailar</a:t>
            </a:r>
          </a:p>
          <a:p>
            <a:pPr marL="457200" indent="-457200" fontAlgn="auto">
              <a:buClr>
                <a:srgbClr val="333333"/>
              </a:buClr>
              <a:buFont typeface="WingDings"/>
              <a:buAutoNum type="alphaLcPeriod"/>
            </a:pPr>
            <a:r>
              <a:rPr lang="de-DE" altLang="de-DE" sz="2400" dirty="0">
                <a:solidFill>
                  <a:srgbClr val="333333"/>
                </a:solidFill>
                <a:latin typeface="Calibri Light"/>
              </a:rPr>
              <a:t>Masaje de cuello</a:t>
            </a:r>
          </a:p>
          <a:p>
            <a:pPr marL="457200" indent="-457200" fontAlgn="auto">
              <a:buClr>
                <a:srgbClr val="004992"/>
              </a:buClr>
              <a:buFont typeface="WingDings"/>
              <a:buAutoNum type="alphaLcPeriod"/>
            </a:pPr>
            <a:r>
              <a:rPr lang="de-DE" altLang="de-DE" sz="2400" dirty="0">
                <a:solidFill>
                  <a:srgbClr val="004992"/>
                </a:solidFill>
                <a:latin typeface="Calibri Light"/>
              </a:rPr>
              <a:t>Vistiéndose </a:t>
            </a:r>
            <a:r>
              <a:rPr lang="de-DE" altLang="de-DE" dirty="0">
                <a:solidFill>
                  <a:srgbClr val="004992"/>
                </a:solidFill>
                <a:latin typeface="Calibri Light"/>
              </a:rPr>
              <a:t>(Joseph Caraud, 1868)</a:t>
            </a:r>
          </a:p>
          <a:p>
            <a:pPr marL="457200" indent="-457200" fontAlgn="auto">
              <a:buClr>
                <a:srgbClr val="333333"/>
              </a:buClr>
              <a:buFont typeface="WingDings"/>
              <a:buAutoNum type="alphaLcPeriod"/>
            </a:pPr>
            <a:r>
              <a:rPr lang="de-DE" altLang="de-DE" sz="2400" dirty="0">
                <a:solidFill>
                  <a:srgbClr val="333333"/>
                </a:solidFill>
                <a:latin typeface="Calibri Light"/>
              </a:rPr>
              <a:t>Pillado en acción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3"/>
          <p:cNvSpPr txBox="1">
            <a:spLocks noChangeArrowheads="1"/>
          </p:cNvSpPr>
          <p:nvPr/>
        </p:nvSpPr>
        <p:spPr bwMode="auto">
          <a:xfrm>
            <a:off x="6263639" y="2203704"/>
            <a:ext cx="2961388"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Las alcohólicas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Reanimación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Mujeres limpiando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Dos planchadoras</a:t>
            </a:r>
            <a:endParaRPr lang="en-US" altLang="de-DE" sz="2400" b="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47</a:t>
            </a:fld>
            <a:endParaRPr lang="de-DE" altLang="de-DE"/>
          </a:p>
        </p:txBody>
      </p:sp>
      <p:pic>
        <p:nvPicPr>
          <p:cNvPr id="10"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3"/>
          <p:cNvSpPr txBox="1">
            <a:spLocks noChangeArrowheads="1"/>
          </p:cNvSpPr>
          <p:nvPr/>
        </p:nvSpPr>
        <p:spPr bwMode="auto">
          <a:xfrm>
            <a:off x="6263639" y="2203704"/>
            <a:ext cx="525780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Las alcohólicas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Reanimación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Mujeres limpiando</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Dos planchadoras </a:t>
            </a:r>
            <a:r>
              <a:rPr lang="de-DE" altLang="de-DE" sz="1800" b="0" dirty="0">
                <a:solidFill>
                  <a:srgbClr val="004992"/>
                </a:solidFill>
                <a:latin typeface="Calibri Light"/>
              </a:rPr>
              <a:t>(Edgar Degas, 1884)</a:t>
            </a:r>
            <a:endParaRPr lang="en-US" altLang="de-DE" sz="1800" b="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48</a:t>
            </a:fld>
            <a:endParaRPr lang="de-DE" altLang="de-DE"/>
          </a:p>
        </p:txBody>
      </p:sp>
      <p:pic>
        <p:nvPicPr>
          <p:cNvPr id="10"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5"/>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Después de la cosecha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país de Jauja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gallo decapitado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Comida envenenada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49</a:t>
            </a:fld>
            <a:endParaRPr lang="de-DE" altLang="de-DE"/>
          </a:p>
        </p:txBody>
      </p:sp>
      <p:pic>
        <p:nvPicPr>
          <p:cNvPr id="10"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3"/>
          <p:cNvSpPr txBox="1">
            <a:spLocks noChangeArrowheads="1"/>
          </p:cNvSpPr>
          <p:nvPr/>
        </p:nvSpPr>
        <p:spPr bwMode="auto">
          <a:xfrm>
            <a:off x="6263640" y="2203704"/>
            <a:ext cx="525780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Después de la cosecha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El país de Jauja </a:t>
            </a:r>
            <a:r>
              <a:rPr lang="de-DE" altLang="de-DE" sz="1800" b="0" dirty="0">
                <a:solidFill>
                  <a:srgbClr val="004992"/>
                </a:solidFill>
                <a:latin typeface="Calibri Light"/>
              </a:rPr>
              <a:t>(Pieter d. Ä. Bruegel, 1567)</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gallo decapitado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Comida envenenada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50</a:t>
            </a:fld>
            <a:endParaRPr lang="de-DE" altLang="de-DE"/>
          </a:p>
        </p:txBody>
      </p:sp>
      <p:pic>
        <p:nvPicPr>
          <p:cNvPr id="10"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3"/>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brujo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Asombro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predicador itinerante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prestidigitador</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51</a:t>
            </a:fld>
            <a:endParaRPr lang="de-DE" altLang="de-DE"/>
          </a:p>
        </p:txBody>
      </p:sp>
      <p:pic>
        <p:nvPicPr>
          <p:cNvPr id="10"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3"/>
          <p:cNvSpPr txBox="1">
            <a:spLocks noChangeArrowheads="1"/>
          </p:cNvSpPr>
          <p:nvPr/>
        </p:nvSpPr>
        <p:spPr bwMode="auto">
          <a:xfrm>
            <a:off x="6263640" y="2203704"/>
            <a:ext cx="525780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brujo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Asombro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predicador itinerante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El prestidigitador </a:t>
            </a:r>
            <a:r>
              <a:rPr lang="de-DE" altLang="de-DE" sz="1800" b="0" dirty="0">
                <a:solidFill>
                  <a:srgbClr val="004992"/>
                </a:solidFill>
                <a:latin typeface="Calibri Light"/>
              </a:rPr>
              <a:t>(Hieronymus Bosch, 1480)</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52</a:t>
            </a:fld>
            <a:endParaRPr lang="de-DE" altLang="de-DE"/>
          </a:p>
        </p:txBody>
      </p:sp>
      <p:pic>
        <p:nvPicPr>
          <p:cNvPr id="10"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funeral</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rezo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almuerzo </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El discurso</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53</a:t>
            </a:fld>
            <a:endParaRPr lang="de-DE" altLang="de-DE"/>
          </a:p>
        </p:txBody>
      </p:sp>
      <p:pic>
        <p:nvPicPr>
          <p:cNvPr id="10"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funeral</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rezo</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El almuerzo </a:t>
            </a:r>
            <a:r>
              <a:rPr lang="de-DE" altLang="de-DE" sz="1800" b="0" dirty="0">
                <a:solidFill>
                  <a:srgbClr val="004992"/>
                </a:solidFill>
                <a:latin typeface="Calibri Light"/>
              </a:rPr>
              <a:t>(Albin Egger-Lienz, 1910)</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El </a:t>
            </a:r>
            <a:r>
              <a:rPr lang="en-US" altLang="de-DE" sz="2400" b="0" dirty="0" err="1">
                <a:solidFill>
                  <a:srgbClr val="333333"/>
                </a:solidFill>
                <a:latin typeface="Calibri Light"/>
              </a:rPr>
              <a:t>discurso</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54</a:t>
            </a:fld>
            <a:endParaRPr lang="de-DE" altLang="de-DE"/>
          </a:p>
        </p:txBody>
      </p:sp>
      <p:pic>
        <p:nvPicPr>
          <p:cNvPr id="10"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4"/>
          <p:cNvSpPr>
            <a:spLocks noChangeArrowheads="1"/>
          </p:cNvSpPr>
          <p:nvPr/>
        </p:nvSpPr>
        <p:spPr bwMode="auto">
          <a:xfrm>
            <a:off x="6263640" y="2203704"/>
            <a:ext cx="5257800"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Dama con dos caballeros </a:t>
            </a:r>
            <a:r>
              <a:rPr lang="es-ES" altLang="de-DE" sz="2400" b="0" dirty="0">
                <a:solidFill>
                  <a:srgbClr val="333333"/>
                </a:solidFill>
                <a:latin typeface="Calibri Light"/>
              </a:rPr>
              <a:t>(Muchacha con copa de vino)</a:t>
            </a:r>
            <a:endParaRPr lang="de-DE" altLang="de-DE" sz="2400" b="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propuesta</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Los gemelos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cena festiva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55</a:t>
            </a:fld>
            <a:endParaRPr lang="de-DE" altLang="de-DE"/>
          </a:p>
        </p:txBody>
      </p:sp>
      <p:pic>
        <p:nvPicPr>
          <p:cNvPr id="11"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3"/>
          <p:cNvSpPr>
            <a:spLocks noChangeArrowheads="1"/>
          </p:cNvSpPr>
          <p:nvPr/>
        </p:nvSpPr>
        <p:spPr bwMode="auto">
          <a:xfrm>
            <a:off x="6263640" y="2203704"/>
            <a:ext cx="5257800"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Dama con dos caballeros (Muchacha con copa de vino)</a:t>
            </a:r>
            <a:br>
              <a:rPr lang="de-DE" altLang="de-DE" sz="2400" b="0" dirty="0">
                <a:solidFill>
                  <a:srgbClr val="004992"/>
                </a:solidFill>
                <a:latin typeface="Calibri Light"/>
              </a:rPr>
            </a:br>
            <a:r>
              <a:rPr lang="de-DE" altLang="de-DE" sz="1800" b="0" dirty="0">
                <a:solidFill>
                  <a:srgbClr val="004992"/>
                </a:solidFill>
                <a:latin typeface="Calibri Light"/>
              </a:rPr>
              <a:t>(Jan Vermeer van Delft, 1660)</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propuesta</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Los gemelos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cena festiva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56</a:t>
            </a:fld>
            <a:endParaRPr lang="de-DE" altLang="de-DE"/>
          </a:p>
        </p:txBody>
      </p:sp>
      <p:pic>
        <p:nvPicPr>
          <p:cNvPr id="11"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4"/>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Carnaval en Venecia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Mujer con anteojos para la ópera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agente secreto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ángel</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57</a:t>
            </a:fld>
            <a:endParaRPr lang="de-DE" altLang="de-DE"/>
          </a:p>
        </p:txBody>
      </p:sp>
      <p:pic>
        <p:nvPicPr>
          <p:cNvPr id="10"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3"/>
          <p:cNvSpPr txBox="1">
            <a:spLocks noChangeArrowheads="1"/>
          </p:cNvSpPr>
          <p:nvPr/>
        </p:nvSpPr>
        <p:spPr bwMode="auto">
          <a:xfrm>
            <a:off x="6263640" y="2203704"/>
            <a:ext cx="52578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Carnaval en Venecia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Mujer con anteojos para la ópera </a:t>
            </a:r>
            <a:r>
              <a:rPr lang="de-DE" altLang="de-DE" sz="1800" b="0" dirty="0">
                <a:solidFill>
                  <a:srgbClr val="004992"/>
                </a:solidFill>
                <a:latin typeface="Calibri Light"/>
              </a:rPr>
              <a:t>(Edgar Degas, 1834-1917)</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agente secreto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ángel</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p:txBody>
          <a:bodyPr/>
          <a:lstStyle/>
          <a:p>
            <a:fld id="{D306497E-69D8-4771-ABDF-F1E9AB654924}" type="slidenum">
              <a:rPr lang="de-DE" altLang="de-DE" smtClean="0"/>
              <a:pPr/>
              <a:t>58</a:t>
            </a:fld>
            <a:endParaRPr lang="de-DE" altLang="de-DE"/>
          </a:p>
        </p:txBody>
      </p:sp>
      <p:pic>
        <p:nvPicPr>
          <p:cNvPr id="10"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457200" indent="-45720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Cuando los juicios son importantes y trascendentales, es mejor evitar las decisiones apresuradas y considerar toda la información pertinente. </a:t>
            </a:r>
            <a:r>
              <a:rPr lang="en-GB" altLang="de-DE" dirty="0">
                <a:solidFill>
                  <a:srgbClr val="333333"/>
                </a:solidFill>
                <a:latin typeface="Calibri Light"/>
                <a:ea typeface="MS PGothic" panose="020B0600070205080204" pitchFamily="34" charset="-128"/>
              </a:rPr>
              <a:t>(“hombre </a:t>
            </a:r>
            <a:r>
              <a:rPr lang="en-GB" altLang="de-DE" dirty="0" err="1">
                <a:solidFill>
                  <a:srgbClr val="333333"/>
                </a:solidFill>
                <a:latin typeface="Calibri Light"/>
                <a:ea typeface="MS PGothic" panose="020B0600070205080204" pitchFamily="34" charset="-128"/>
              </a:rPr>
              <a:t>prevenido</a:t>
            </a:r>
            <a:r>
              <a:rPr lang="en-GB" altLang="de-DE" dirty="0">
                <a:solidFill>
                  <a:srgbClr val="333333"/>
                </a:solidFill>
                <a:latin typeface="Calibri Light"/>
                <a:ea typeface="MS PGothic" panose="020B0600070205080204" pitchFamily="34" charset="-128"/>
              </a:rPr>
              <a:t> vale </a:t>
            </a:r>
            <a:r>
              <a:rPr lang="en-GB" altLang="de-DE" dirty="0" err="1">
                <a:solidFill>
                  <a:srgbClr val="333333"/>
                </a:solidFill>
                <a:latin typeface="Calibri Light"/>
                <a:ea typeface="MS PGothic" panose="020B0600070205080204" pitchFamily="34" charset="-128"/>
              </a:rPr>
              <a:t>por</a:t>
            </a:r>
            <a:r>
              <a:rPr lang="en-GB" altLang="de-DE" dirty="0">
                <a:solidFill>
                  <a:srgbClr val="333333"/>
                </a:solidFill>
                <a:latin typeface="Calibri Light"/>
                <a:ea typeface="MS PGothic" panose="020B0600070205080204" pitchFamily="34" charset="-128"/>
              </a:rPr>
              <a:t> dos”).</a:t>
            </a:r>
            <a:endParaRPr lang="de-DE" altLang="de-DE" dirty="0">
              <a:solidFill>
                <a:srgbClr val="333333"/>
              </a:solidFill>
              <a:latin typeface="Calibri Light"/>
              <a:ea typeface="MS PGothic"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457200" indent="-45720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Cuando los juicios son importantes y trascendentales, es mejor evitar las decisiones apresuradas y considerar toda la información pertinente. </a:t>
            </a:r>
            <a:r>
              <a:rPr lang="en-GB" altLang="de-DE" dirty="0">
                <a:solidFill>
                  <a:srgbClr val="333333"/>
                </a:solidFill>
                <a:latin typeface="Calibri Light"/>
                <a:ea typeface="MS PGothic" panose="020B0600070205080204" pitchFamily="34" charset="-128"/>
              </a:rPr>
              <a:t>(“hombre </a:t>
            </a:r>
            <a:r>
              <a:rPr lang="en-GB" altLang="de-DE" dirty="0" err="1">
                <a:solidFill>
                  <a:srgbClr val="333333"/>
                </a:solidFill>
                <a:latin typeface="Calibri Light"/>
                <a:ea typeface="MS PGothic" panose="020B0600070205080204" pitchFamily="34" charset="-128"/>
              </a:rPr>
              <a:t>prevenido</a:t>
            </a:r>
            <a:r>
              <a:rPr lang="en-GB" altLang="de-DE" dirty="0">
                <a:solidFill>
                  <a:srgbClr val="333333"/>
                </a:solidFill>
                <a:latin typeface="Calibri Light"/>
                <a:ea typeface="MS PGothic" panose="020B0600070205080204" pitchFamily="34" charset="-128"/>
              </a:rPr>
              <a:t> vale </a:t>
            </a:r>
            <a:r>
              <a:rPr lang="en-GB" altLang="de-DE" dirty="0" err="1">
                <a:solidFill>
                  <a:srgbClr val="333333"/>
                </a:solidFill>
                <a:latin typeface="Calibri Light"/>
                <a:ea typeface="MS PGothic" panose="020B0600070205080204" pitchFamily="34" charset="-128"/>
              </a:rPr>
              <a:t>por</a:t>
            </a:r>
            <a:r>
              <a:rPr lang="en-GB" altLang="de-DE" dirty="0">
                <a:solidFill>
                  <a:srgbClr val="333333"/>
                </a:solidFill>
                <a:latin typeface="Calibri Light"/>
                <a:ea typeface="MS PGothic" panose="020B0600070205080204" pitchFamily="34" charset="-128"/>
              </a:rPr>
              <a:t> dos”).</a:t>
            </a:r>
            <a:endParaRPr lang="de-DE" altLang="de-DE" dirty="0">
              <a:solidFill>
                <a:srgbClr val="333333"/>
              </a:solidFill>
              <a:latin typeface="Calibri Light"/>
              <a:ea typeface="MS PGothic" panose="020B0600070205080204" pitchFamily="34" charset="-128"/>
            </a:endParaRPr>
          </a:p>
          <a:p>
            <a:pPr marL="457200" indent="-457200" defTabSz="914400" fontAlgn="base">
              <a:lnSpc>
                <a:spcPct val="100000"/>
              </a:lnSpc>
              <a:spcBef>
                <a:spcPts val="1200"/>
              </a:spcBef>
              <a:buClr>
                <a:srgbClr val="000000"/>
              </a:buClr>
              <a:buFont typeface="WingDings"/>
              <a:buChar char=""/>
            </a:pPr>
            <a:r>
              <a:rPr lang="de-DE" altLang="de-DE" dirty="0">
                <a:solidFill>
                  <a:srgbClr val="004992"/>
                </a:solidFill>
                <a:latin typeface="Calibri Light"/>
                <a:ea typeface="MS PGothic" panose="020B0600070205080204" pitchFamily="34" charset="-128"/>
              </a:rPr>
              <a:t>Ejemplo:</a:t>
            </a:r>
            <a:r>
              <a:rPr lang="de-DE" altLang="de-DE" dirty="0">
                <a:solidFill>
                  <a:srgbClr val="333333"/>
                </a:solidFill>
                <a:latin typeface="Calibri Light"/>
                <a:ea typeface="MS PGothic" panose="020B0600070205080204" pitchFamily="34" charset="-128"/>
              </a:rPr>
              <a:t> Alguien habla muy despacio</a:t>
            </a:r>
            <a:r>
              <a:rPr lang="en-GB" altLang="de-DE" dirty="0">
                <a:solidFill>
                  <a:srgbClr val="333333"/>
                </a:solidFill>
                <a:latin typeface="Calibri Light"/>
                <a:ea typeface="MS PGothic" panose="020B0600070205080204" pitchFamily="34" charset="-128"/>
              </a:rPr>
              <a:t> y </a:t>
            </a:r>
            <a:r>
              <a:rPr lang="en-GB" altLang="de-DE" dirty="0" err="1">
                <a:solidFill>
                  <a:srgbClr val="333333"/>
                </a:solidFill>
                <a:latin typeface="Calibri Light"/>
                <a:ea typeface="MS PGothic" panose="020B0600070205080204" pitchFamily="34" charset="-128"/>
              </a:rPr>
              <a:t>su</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cara</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es</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inexpresiva</a:t>
            </a:r>
            <a:r>
              <a:rPr lang="en-GB" altLang="de-DE" dirty="0">
                <a:solidFill>
                  <a:srgbClr val="333333"/>
                </a:solidFill>
                <a:latin typeface="Calibri Light"/>
                <a:ea typeface="MS PGothic" panose="020B0600070205080204" pitchFamily="34" charset="-128"/>
              </a:rPr>
              <a:t>. </a:t>
            </a:r>
            <a:r>
              <a:rPr lang="en-GB" altLang="de-DE" i="1" dirty="0">
                <a:solidFill>
                  <a:srgbClr val="004992"/>
                </a:solidFill>
                <a:latin typeface="Calibri Light"/>
                <a:ea typeface="MS PGothic" panose="020B0600070205080204" pitchFamily="34" charset="-128"/>
              </a:rPr>
              <a:t>¿</a:t>
            </a:r>
            <a:r>
              <a:rPr lang="en-GB" altLang="de-DE" i="1" dirty="0" err="1">
                <a:solidFill>
                  <a:srgbClr val="004992"/>
                </a:solidFill>
                <a:latin typeface="Calibri Light"/>
                <a:ea typeface="MS PGothic" panose="020B0600070205080204" pitchFamily="34" charset="-128"/>
              </a:rPr>
              <a:t>Alteración</a:t>
            </a:r>
            <a:r>
              <a:rPr lang="en-GB" altLang="de-DE" i="1" dirty="0">
                <a:solidFill>
                  <a:srgbClr val="004992"/>
                </a:solidFill>
                <a:latin typeface="Calibri Light"/>
                <a:ea typeface="MS PGothic" panose="020B0600070205080204" pitchFamily="34" charset="-128"/>
              </a:rPr>
              <a:t> mental</a:t>
            </a:r>
            <a:r>
              <a:rPr lang="de-DE" altLang="de-DE" i="1" dirty="0">
                <a:solidFill>
                  <a:srgbClr val="004992"/>
                </a:solidFill>
                <a:latin typeface="Calibri Light"/>
                <a:ea typeface="MS PGothic" panose="020B0600070205080204" pitchFamily="34" charset="-128"/>
              </a:rPr>
              <a:t>? ¿Enfermedad neurológica?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60</a:t>
            </a:fld>
            <a:endParaRPr lang="de-DE" altLang="de-DE"/>
          </a:p>
        </p:txBody>
      </p:sp>
    </p:spTree>
    <p:extLst>
      <p:ext uri="{BB962C8B-B14F-4D97-AF65-F5344CB8AC3E}">
        <p14:creationId xmlns:p14="http://schemas.microsoft.com/office/powerpoint/2010/main" val="11828232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457200" indent="-45720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Cuando los juicios son importantes y trascendentales, es mejor evitar las decisiones apresuradas y considerar toda la información pertinente. </a:t>
            </a:r>
            <a:r>
              <a:rPr lang="en-GB" altLang="de-DE" dirty="0">
                <a:solidFill>
                  <a:srgbClr val="333333"/>
                </a:solidFill>
                <a:latin typeface="Calibri Light"/>
                <a:ea typeface="MS PGothic" panose="020B0600070205080204" pitchFamily="34" charset="-128"/>
              </a:rPr>
              <a:t>(“hombre </a:t>
            </a:r>
            <a:r>
              <a:rPr lang="en-GB" altLang="de-DE" dirty="0" err="1">
                <a:solidFill>
                  <a:srgbClr val="333333"/>
                </a:solidFill>
                <a:latin typeface="Calibri Light"/>
                <a:ea typeface="MS PGothic" panose="020B0600070205080204" pitchFamily="34" charset="-128"/>
              </a:rPr>
              <a:t>prevenido</a:t>
            </a:r>
            <a:r>
              <a:rPr lang="en-GB" altLang="de-DE" dirty="0">
                <a:solidFill>
                  <a:srgbClr val="333333"/>
                </a:solidFill>
                <a:latin typeface="Calibri Light"/>
                <a:ea typeface="MS PGothic" panose="020B0600070205080204" pitchFamily="34" charset="-128"/>
              </a:rPr>
              <a:t> vale </a:t>
            </a:r>
            <a:r>
              <a:rPr lang="en-GB" altLang="de-DE" dirty="0" err="1">
                <a:solidFill>
                  <a:srgbClr val="333333"/>
                </a:solidFill>
                <a:latin typeface="Calibri Light"/>
                <a:ea typeface="MS PGothic" panose="020B0600070205080204" pitchFamily="34" charset="-128"/>
              </a:rPr>
              <a:t>por</a:t>
            </a:r>
            <a:r>
              <a:rPr lang="en-GB" altLang="de-DE" dirty="0">
                <a:solidFill>
                  <a:srgbClr val="333333"/>
                </a:solidFill>
                <a:latin typeface="Calibri Light"/>
                <a:ea typeface="MS PGothic" panose="020B0600070205080204" pitchFamily="34" charset="-128"/>
              </a:rPr>
              <a:t> dos”).</a:t>
            </a:r>
            <a:endParaRPr lang="de-DE" altLang="de-DE" dirty="0">
              <a:solidFill>
                <a:srgbClr val="333333"/>
              </a:solidFill>
              <a:latin typeface="Calibri Light"/>
              <a:ea typeface="MS PGothic" panose="020B0600070205080204" pitchFamily="34" charset="-128"/>
            </a:endParaRPr>
          </a:p>
          <a:p>
            <a:pPr marL="457200" indent="-457200" defTabSz="914400" fontAlgn="base">
              <a:lnSpc>
                <a:spcPct val="100000"/>
              </a:lnSpc>
              <a:spcBef>
                <a:spcPts val="1200"/>
              </a:spcBef>
              <a:buClr>
                <a:srgbClr val="000000"/>
              </a:buClr>
              <a:buFont typeface="WingDings"/>
              <a:buChar char=""/>
            </a:pPr>
            <a:r>
              <a:rPr lang="de-DE" altLang="de-DE" dirty="0">
                <a:solidFill>
                  <a:srgbClr val="004992"/>
                </a:solidFill>
                <a:latin typeface="Calibri Light"/>
                <a:ea typeface="MS PGothic" panose="020B0600070205080204" pitchFamily="34" charset="-128"/>
              </a:rPr>
              <a:t>Ejemplo:</a:t>
            </a:r>
            <a:r>
              <a:rPr lang="de-DE" altLang="de-DE" dirty="0">
                <a:solidFill>
                  <a:srgbClr val="333333"/>
                </a:solidFill>
                <a:latin typeface="Calibri Light"/>
                <a:ea typeface="MS PGothic" panose="020B0600070205080204" pitchFamily="34" charset="-128"/>
              </a:rPr>
              <a:t> Alguien habla muy despacio</a:t>
            </a:r>
            <a:r>
              <a:rPr lang="en-GB" altLang="de-DE" dirty="0">
                <a:solidFill>
                  <a:srgbClr val="333333"/>
                </a:solidFill>
                <a:latin typeface="Calibri Light"/>
                <a:ea typeface="MS PGothic" panose="020B0600070205080204" pitchFamily="34" charset="-128"/>
              </a:rPr>
              <a:t> y </a:t>
            </a:r>
            <a:r>
              <a:rPr lang="en-GB" altLang="de-DE" dirty="0" err="1">
                <a:solidFill>
                  <a:srgbClr val="333333"/>
                </a:solidFill>
                <a:latin typeface="Calibri Light"/>
                <a:ea typeface="MS PGothic" panose="020B0600070205080204" pitchFamily="34" charset="-128"/>
              </a:rPr>
              <a:t>su</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cara</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es</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inexpresiva</a:t>
            </a:r>
            <a:r>
              <a:rPr lang="en-GB" altLang="de-DE" dirty="0">
                <a:solidFill>
                  <a:srgbClr val="333333"/>
                </a:solidFill>
                <a:latin typeface="Calibri Light"/>
                <a:ea typeface="MS PGothic" panose="020B0600070205080204" pitchFamily="34" charset="-128"/>
              </a:rPr>
              <a:t>. </a:t>
            </a:r>
            <a:r>
              <a:rPr lang="en-GB" altLang="de-DE" i="1" dirty="0">
                <a:solidFill>
                  <a:srgbClr val="004992"/>
                </a:solidFill>
                <a:latin typeface="Calibri Light"/>
                <a:ea typeface="MS PGothic" panose="020B0600070205080204" pitchFamily="34" charset="-128"/>
              </a:rPr>
              <a:t>¿</a:t>
            </a:r>
            <a:r>
              <a:rPr lang="en-GB" altLang="de-DE" i="1" dirty="0" err="1">
                <a:solidFill>
                  <a:srgbClr val="004992"/>
                </a:solidFill>
                <a:latin typeface="Calibri Light"/>
                <a:ea typeface="MS PGothic" panose="020B0600070205080204" pitchFamily="34" charset="-128"/>
              </a:rPr>
              <a:t>Alteración</a:t>
            </a:r>
            <a:r>
              <a:rPr lang="en-GB" altLang="de-DE" i="1" dirty="0">
                <a:solidFill>
                  <a:srgbClr val="004992"/>
                </a:solidFill>
                <a:latin typeface="Calibri Light"/>
                <a:ea typeface="MS PGothic" panose="020B0600070205080204" pitchFamily="34" charset="-128"/>
              </a:rPr>
              <a:t> mental</a:t>
            </a:r>
            <a:r>
              <a:rPr lang="de-DE" altLang="de-DE" i="1" dirty="0">
                <a:solidFill>
                  <a:srgbClr val="004992"/>
                </a:solidFill>
                <a:latin typeface="Calibri Light"/>
                <a:ea typeface="MS PGothic" panose="020B0600070205080204" pitchFamily="34" charset="-128"/>
              </a:rPr>
              <a:t>? ¿Enfermedad neurológica?</a:t>
            </a:r>
          </a:p>
          <a:p>
            <a:pPr marL="457200" indent="-457200" defTabSz="914400" fontAlgn="base">
              <a:lnSpc>
                <a:spcPct val="100000"/>
              </a:lnSpc>
              <a:spcBef>
                <a:spcPts val="1200"/>
              </a:spcBef>
              <a:buClr>
                <a:srgbClr val="000000"/>
              </a:buClr>
              <a:buFont typeface="WingDings"/>
              <a:buChar char=""/>
            </a:pPr>
            <a:r>
              <a:rPr lang="en-GB" altLang="de-DE" dirty="0">
                <a:solidFill>
                  <a:srgbClr val="333333"/>
                </a:solidFill>
                <a:latin typeface="Calibri Light"/>
                <a:ea typeface="MS PGothic" panose="020B0600070205080204" pitchFamily="34" charset="-128"/>
              </a:rPr>
              <a:t>Sea </a:t>
            </a:r>
            <a:r>
              <a:rPr lang="en-GB" altLang="de-DE" dirty="0" err="1">
                <a:solidFill>
                  <a:srgbClr val="333333"/>
                </a:solidFill>
                <a:latin typeface="Calibri Light"/>
                <a:ea typeface="MS PGothic" panose="020B0600070205080204" pitchFamily="34" charset="-128"/>
              </a:rPr>
              <a:t>cuidadoso</a:t>
            </a:r>
            <a:r>
              <a:rPr lang="en-GB" altLang="de-DE" dirty="0">
                <a:solidFill>
                  <a:srgbClr val="333333"/>
                </a:solidFill>
                <a:latin typeface="Calibri Light"/>
                <a:ea typeface="MS PGothic" panose="020B0600070205080204" pitchFamily="34" charset="-128"/>
              </a:rPr>
              <a:t> con las </a:t>
            </a:r>
            <a:r>
              <a:rPr lang="en-GB" altLang="de-DE" dirty="0" err="1">
                <a:solidFill>
                  <a:srgbClr val="333333"/>
                </a:solidFill>
                <a:latin typeface="Calibri Light"/>
                <a:ea typeface="MS PGothic" panose="020B0600070205080204" pitchFamily="34" charset="-128"/>
              </a:rPr>
              <a:t>decisiones</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precipitadas</a:t>
            </a:r>
            <a:r>
              <a:rPr lang="en-GB" altLang="de-DE" dirty="0">
                <a:solidFill>
                  <a:srgbClr val="333333"/>
                </a:solidFill>
                <a:latin typeface="Calibri Light"/>
                <a:ea typeface="MS PGothic" panose="020B0600070205080204" pitchFamily="34" charset="-128"/>
              </a:rPr>
              <a:t>: </a:t>
            </a:r>
            <a:br>
              <a:rPr lang="en-GB" altLang="de-DE" dirty="0">
                <a:solidFill>
                  <a:srgbClr val="333333"/>
                </a:solidFill>
                <a:latin typeface="Calibri Light"/>
                <a:ea typeface="MS PGothic" panose="020B0600070205080204" pitchFamily="34" charset="-128"/>
              </a:rPr>
            </a:br>
            <a:r>
              <a:rPr lang="en-GB" altLang="de-DE" i="1" dirty="0" err="1">
                <a:solidFill>
                  <a:srgbClr val="004992"/>
                </a:solidFill>
                <a:latin typeface="Calibri Light"/>
                <a:ea typeface="MS PGothic" panose="020B0600070205080204" pitchFamily="34" charset="-128"/>
              </a:rPr>
              <a:t>También</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puede</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suceder</a:t>
            </a:r>
            <a:r>
              <a:rPr lang="en-GB" altLang="de-DE" i="1" dirty="0">
                <a:solidFill>
                  <a:srgbClr val="004992"/>
                </a:solidFill>
                <a:latin typeface="Calibri Light"/>
                <a:ea typeface="MS PGothic" panose="020B0600070205080204" pitchFamily="34" charset="-128"/>
              </a:rPr>
              <a:t> que </a:t>
            </a:r>
            <a:r>
              <a:rPr lang="en-GB" altLang="de-DE" i="1" dirty="0" err="1">
                <a:solidFill>
                  <a:srgbClr val="004992"/>
                </a:solidFill>
                <a:latin typeface="Calibri Light"/>
                <a:ea typeface="MS PGothic" panose="020B0600070205080204" pitchFamily="34" charset="-128"/>
              </a:rPr>
              <a:t>los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síntomas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estén</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causados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por</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efectos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secundarios</a:t>
            </a:r>
            <a:r>
              <a:rPr lang="en-GB" altLang="de-DE" i="1" dirty="0">
                <a:solidFill>
                  <a:srgbClr val="004992"/>
                </a:solidFill>
                <a:latin typeface="Calibri Light"/>
                <a:ea typeface="MS PGothic" panose="020B0600070205080204" pitchFamily="34" charset="-128"/>
              </a:rPr>
              <a:t> de </a:t>
            </a:r>
            <a:r>
              <a:rPr lang="en-GB" altLang="de-DE" i="1" dirty="0" err="1">
                <a:solidFill>
                  <a:srgbClr val="004992"/>
                </a:solidFill>
                <a:latin typeface="Calibri Light"/>
                <a:ea typeface="MS PGothic" panose="020B0600070205080204" pitchFamily="34" charset="-128"/>
              </a:rPr>
              <a:t>medicación</a:t>
            </a:r>
            <a:r>
              <a:rPr lang="en-GB" altLang="de-DE" i="1" dirty="0">
                <a:solidFill>
                  <a:srgbClr val="004992"/>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61</a:t>
            </a:fld>
            <a:endParaRPr lang="de-DE" altLang="de-DE"/>
          </a:p>
        </p:txBody>
      </p:sp>
    </p:spTree>
    <p:extLst>
      <p:ext uri="{BB962C8B-B14F-4D97-AF65-F5344CB8AC3E}">
        <p14:creationId xmlns:p14="http://schemas.microsoft.com/office/powerpoint/2010/main" val="19195815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457200" indent="-45720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Cuando los juicios son importantes y trascendentales, es mejor evitar las decisiones apresuradas y considerar toda la información pertinente. </a:t>
            </a:r>
            <a:r>
              <a:rPr lang="en-GB" altLang="de-DE" dirty="0">
                <a:solidFill>
                  <a:srgbClr val="333333"/>
                </a:solidFill>
                <a:latin typeface="Calibri Light"/>
                <a:ea typeface="MS PGothic" panose="020B0600070205080204" pitchFamily="34" charset="-128"/>
              </a:rPr>
              <a:t>(“hombre </a:t>
            </a:r>
            <a:r>
              <a:rPr lang="en-GB" altLang="de-DE" dirty="0" err="1">
                <a:solidFill>
                  <a:srgbClr val="333333"/>
                </a:solidFill>
                <a:latin typeface="Calibri Light"/>
                <a:ea typeface="MS PGothic" panose="020B0600070205080204" pitchFamily="34" charset="-128"/>
              </a:rPr>
              <a:t>prevenido</a:t>
            </a:r>
            <a:r>
              <a:rPr lang="en-GB" altLang="de-DE" dirty="0">
                <a:solidFill>
                  <a:srgbClr val="333333"/>
                </a:solidFill>
                <a:latin typeface="Calibri Light"/>
                <a:ea typeface="MS PGothic" panose="020B0600070205080204" pitchFamily="34" charset="-128"/>
              </a:rPr>
              <a:t> vale </a:t>
            </a:r>
            <a:r>
              <a:rPr lang="en-GB" altLang="de-DE" dirty="0" err="1">
                <a:solidFill>
                  <a:srgbClr val="333333"/>
                </a:solidFill>
                <a:latin typeface="Calibri Light"/>
                <a:ea typeface="MS PGothic" panose="020B0600070205080204" pitchFamily="34" charset="-128"/>
              </a:rPr>
              <a:t>por</a:t>
            </a:r>
            <a:r>
              <a:rPr lang="en-GB" altLang="de-DE" dirty="0">
                <a:solidFill>
                  <a:srgbClr val="333333"/>
                </a:solidFill>
                <a:latin typeface="Calibri Light"/>
                <a:ea typeface="MS PGothic" panose="020B0600070205080204" pitchFamily="34" charset="-128"/>
              </a:rPr>
              <a:t> dos”).</a:t>
            </a:r>
            <a:endParaRPr lang="de-DE" altLang="de-DE" dirty="0">
              <a:solidFill>
                <a:srgbClr val="333333"/>
              </a:solidFill>
              <a:latin typeface="Calibri Light"/>
              <a:ea typeface="MS PGothic" panose="020B0600070205080204" pitchFamily="34" charset="-128"/>
            </a:endParaRPr>
          </a:p>
          <a:p>
            <a:pPr marL="457200" indent="-457200" defTabSz="914400" fontAlgn="base">
              <a:lnSpc>
                <a:spcPct val="100000"/>
              </a:lnSpc>
              <a:spcBef>
                <a:spcPts val="1200"/>
              </a:spcBef>
              <a:buClr>
                <a:srgbClr val="000000"/>
              </a:buClr>
              <a:buFont typeface="WingDings"/>
              <a:buChar char=""/>
            </a:pPr>
            <a:r>
              <a:rPr lang="de-DE" altLang="de-DE" dirty="0">
                <a:solidFill>
                  <a:srgbClr val="004992"/>
                </a:solidFill>
                <a:latin typeface="Calibri Light"/>
                <a:ea typeface="MS PGothic" panose="020B0600070205080204" pitchFamily="34" charset="-128"/>
              </a:rPr>
              <a:t>Ejemplo:</a:t>
            </a:r>
            <a:r>
              <a:rPr lang="de-DE" altLang="de-DE" dirty="0">
                <a:solidFill>
                  <a:srgbClr val="333333"/>
                </a:solidFill>
                <a:latin typeface="Calibri Light"/>
                <a:ea typeface="MS PGothic" panose="020B0600070205080204" pitchFamily="34" charset="-128"/>
              </a:rPr>
              <a:t> Alguien habla muy despacio</a:t>
            </a:r>
            <a:r>
              <a:rPr lang="en-GB" altLang="de-DE" dirty="0">
                <a:solidFill>
                  <a:srgbClr val="333333"/>
                </a:solidFill>
                <a:latin typeface="Calibri Light"/>
                <a:ea typeface="MS PGothic" panose="020B0600070205080204" pitchFamily="34" charset="-128"/>
              </a:rPr>
              <a:t> y </a:t>
            </a:r>
            <a:r>
              <a:rPr lang="en-GB" altLang="de-DE" dirty="0" err="1">
                <a:solidFill>
                  <a:srgbClr val="333333"/>
                </a:solidFill>
                <a:latin typeface="Calibri Light"/>
                <a:ea typeface="MS PGothic" panose="020B0600070205080204" pitchFamily="34" charset="-128"/>
              </a:rPr>
              <a:t>su</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cara</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es</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inexpresiva</a:t>
            </a:r>
            <a:r>
              <a:rPr lang="en-GB" altLang="de-DE" dirty="0">
                <a:solidFill>
                  <a:srgbClr val="333333"/>
                </a:solidFill>
                <a:latin typeface="Calibri Light"/>
                <a:ea typeface="MS PGothic" panose="020B0600070205080204" pitchFamily="34" charset="-128"/>
              </a:rPr>
              <a:t>. </a:t>
            </a:r>
            <a:r>
              <a:rPr lang="en-GB" altLang="de-DE" i="1" dirty="0">
                <a:solidFill>
                  <a:srgbClr val="004992"/>
                </a:solidFill>
                <a:latin typeface="Calibri Light"/>
                <a:ea typeface="MS PGothic" panose="020B0600070205080204" pitchFamily="34" charset="-128"/>
              </a:rPr>
              <a:t>¿</a:t>
            </a:r>
            <a:r>
              <a:rPr lang="en-GB" altLang="de-DE" i="1" dirty="0" err="1">
                <a:solidFill>
                  <a:srgbClr val="004992"/>
                </a:solidFill>
                <a:latin typeface="Calibri Light"/>
                <a:ea typeface="MS PGothic" panose="020B0600070205080204" pitchFamily="34" charset="-128"/>
              </a:rPr>
              <a:t>Alteración</a:t>
            </a:r>
            <a:r>
              <a:rPr lang="en-GB" altLang="de-DE" i="1" dirty="0">
                <a:solidFill>
                  <a:srgbClr val="004992"/>
                </a:solidFill>
                <a:latin typeface="Calibri Light"/>
                <a:ea typeface="MS PGothic" panose="020B0600070205080204" pitchFamily="34" charset="-128"/>
              </a:rPr>
              <a:t> mental</a:t>
            </a:r>
            <a:r>
              <a:rPr lang="de-DE" altLang="de-DE" i="1" dirty="0">
                <a:solidFill>
                  <a:srgbClr val="004992"/>
                </a:solidFill>
                <a:latin typeface="Calibri Light"/>
                <a:ea typeface="MS PGothic" panose="020B0600070205080204" pitchFamily="34" charset="-128"/>
              </a:rPr>
              <a:t>? ¿Enfermedad neurológica?</a:t>
            </a:r>
          </a:p>
          <a:p>
            <a:pPr marL="457200" indent="-457200" defTabSz="914400" fontAlgn="base">
              <a:lnSpc>
                <a:spcPct val="100000"/>
              </a:lnSpc>
              <a:spcBef>
                <a:spcPts val="1200"/>
              </a:spcBef>
              <a:buClr>
                <a:srgbClr val="000000"/>
              </a:buClr>
              <a:buFont typeface="WingDings"/>
              <a:buChar char=""/>
            </a:pPr>
            <a:r>
              <a:rPr lang="en-GB" altLang="de-DE" dirty="0">
                <a:solidFill>
                  <a:srgbClr val="333333"/>
                </a:solidFill>
                <a:latin typeface="Calibri Light"/>
                <a:ea typeface="MS PGothic" panose="020B0600070205080204" pitchFamily="34" charset="-128"/>
              </a:rPr>
              <a:t>Sea </a:t>
            </a:r>
            <a:r>
              <a:rPr lang="en-GB" altLang="de-DE" dirty="0" err="1">
                <a:solidFill>
                  <a:srgbClr val="333333"/>
                </a:solidFill>
                <a:latin typeface="Calibri Light"/>
                <a:ea typeface="MS PGothic" panose="020B0600070205080204" pitchFamily="34" charset="-128"/>
              </a:rPr>
              <a:t>cuidadoso</a:t>
            </a:r>
            <a:r>
              <a:rPr lang="en-GB" altLang="de-DE" dirty="0">
                <a:solidFill>
                  <a:srgbClr val="333333"/>
                </a:solidFill>
                <a:latin typeface="Calibri Light"/>
                <a:ea typeface="MS PGothic" panose="020B0600070205080204" pitchFamily="34" charset="-128"/>
              </a:rPr>
              <a:t> con las </a:t>
            </a:r>
            <a:r>
              <a:rPr lang="en-GB" altLang="de-DE" dirty="0" err="1">
                <a:solidFill>
                  <a:srgbClr val="333333"/>
                </a:solidFill>
                <a:latin typeface="Calibri Light"/>
                <a:ea typeface="MS PGothic" panose="020B0600070205080204" pitchFamily="34" charset="-128"/>
              </a:rPr>
              <a:t>decisiones</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precipitadas</a:t>
            </a:r>
            <a:r>
              <a:rPr lang="en-GB" altLang="de-DE" dirty="0">
                <a:solidFill>
                  <a:srgbClr val="333333"/>
                </a:solidFill>
                <a:latin typeface="Calibri Light"/>
                <a:ea typeface="MS PGothic" panose="020B0600070205080204" pitchFamily="34" charset="-128"/>
              </a:rPr>
              <a:t>: </a:t>
            </a:r>
            <a:br>
              <a:rPr lang="en-GB" altLang="de-DE" dirty="0">
                <a:solidFill>
                  <a:srgbClr val="333333"/>
                </a:solidFill>
                <a:latin typeface="Calibri Light"/>
                <a:ea typeface="MS PGothic" panose="020B0600070205080204" pitchFamily="34" charset="-128"/>
              </a:rPr>
            </a:br>
            <a:r>
              <a:rPr lang="en-GB" altLang="de-DE" i="1" dirty="0" err="1">
                <a:solidFill>
                  <a:srgbClr val="004992"/>
                </a:solidFill>
                <a:latin typeface="Calibri Light"/>
                <a:ea typeface="MS PGothic" panose="020B0600070205080204" pitchFamily="34" charset="-128"/>
              </a:rPr>
              <a:t>También</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puede</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suceder</a:t>
            </a:r>
            <a:r>
              <a:rPr lang="en-GB" altLang="de-DE" i="1" dirty="0">
                <a:solidFill>
                  <a:srgbClr val="004992"/>
                </a:solidFill>
                <a:latin typeface="Calibri Light"/>
                <a:ea typeface="MS PGothic" panose="020B0600070205080204" pitchFamily="34" charset="-128"/>
              </a:rPr>
              <a:t> que </a:t>
            </a:r>
            <a:r>
              <a:rPr lang="en-GB" altLang="de-DE" i="1" dirty="0" err="1">
                <a:solidFill>
                  <a:srgbClr val="004992"/>
                </a:solidFill>
                <a:latin typeface="Calibri Light"/>
                <a:ea typeface="MS PGothic" panose="020B0600070205080204" pitchFamily="34" charset="-128"/>
              </a:rPr>
              <a:t>los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síntomas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estén</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causados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por</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efectos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secundarios</a:t>
            </a:r>
            <a:r>
              <a:rPr lang="en-GB" altLang="de-DE" i="1" dirty="0">
                <a:solidFill>
                  <a:srgbClr val="004992"/>
                </a:solidFill>
                <a:latin typeface="Calibri Light"/>
                <a:ea typeface="MS PGothic" panose="020B0600070205080204" pitchFamily="34" charset="-128"/>
              </a:rPr>
              <a:t> de </a:t>
            </a:r>
            <a:r>
              <a:rPr lang="en-GB" altLang="de-DE" i="1" dirty="0" err="1">
                <a:solidFill>
                  <a:srgbClr val="004992"/>
                </a:solidFill>
                <a:latin typeface="Calibri Light"/>
                <a:ea typeface="MS PGothic" panose="020B0600070205080204" pitchFamily="34" charset="-128"/>
              </a:rPr>
              <a:t>medicación</a:t>
            </a:r>
            <a:r>
              <a:rPr lang="en-GB" altLang="de-DE" i="1" dirty="0">
                <a:solidFill>
                  <a:srgbClr val="004992"/>
                </a:solidFill>
                <a:latin typeface="Calibri Light"/>
                <a:ea typeface="MS PGothic" panose="020B0600070205080204" pitchFamily="34" charset="-128"/>
              </a:rPr>
              <a:t>.</a:t>
            </a:r>
          </a:p>
          <a:p>
            <a:pPr marL="457200" indent="-45720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Para eventos de menor importancia, es posible decidir rápidamente </a:t>
            </a:r>
            <a:r>
              <a:rPr lang="en-GB" altLang="de-DE" dirty="0">
                <a:solidFill>
                  <a:srgbClr val="333333"/>
                </a:solidFill>
                <a:latin typeface="Calibri Light"/>
                <a:ea typeface="MS PGothic" panose="020B0600070205080204" pitchFamily="34" charset="-128"/>
              </a:rPr>
              <a:t>(</a:t>
            </a:r>
            <a:r>
              <a:rPr lang="en-GB" altLang="de-DE" dirty="0" err="1">
                <a:solidFill>
                  <a:srgbClr val="333333"/>
                </a:solidFill>
                <a:latin typeface="Calibri Light"/>
                <a:ea typeface="MS PGothic" panose="020B0600070205080204" pitchFamily="34" charset="-128"/>
              </a:rPr>
              <a:t>por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ejemplo</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elegir</a:t>
            </a:r>
            <a:r>
              <a:rPr lang="en-GB" altLang="de-DE" dirty="0">
                <a:solidFill>
                  <a:srgbClr val="333333"/>
                </a:solidFill>
                <a:latin typeface="Calibri Light"/>
                <a:ea typeface="MS PGothic" panose="020B0600070205080204" pitchFamily="34" charset="-128"/>
              </a:rPr>
              <a:t> un </a:t>
            </a:r>
            <a:r>
              <a:rPr lang="en-GB" altLang="de-DE" dirty="0" err="1">
                <a:solidFill>
                  <a:srgbClr val="333333"/>
                </a:solidFill>
                <a:latin typeface="Calibri Light"/>
                <a:ea typeface="MS PGothic" panose="020B0600070205080204" pitchFamily="34" charset="-128"/>
              </a:rPr>
              <a:t>tipo</a:t>
            </a:r>
            <a:r>
              <a:rPr lang="en-GB" altLang="de-DE" dirty="0">
                <a:solidFill>
                  <a:srgbClr val="333333"/>
                </a:solidFill>
                <a:latin typeface="Calibri Light"/>
                <a:ea typeface="MS PGothic" panose="020B0600070205080204" pitchFamily="34" charset="-128"/>
              </a:rPr>
              <a:t> de </a:t>
            </a:r>
            <a:r>
              <a:rPr lang="en-GB" altLang="de-DE" dirty="0" err="1">
                <a:solidFill>
                  <a:srgbClr val="333333"/>
                </a:solidFill>
                <a:latin typeface="Calibri Light"/>
                <a:ea typeface="MS PGothic" panose="020B0600070205080204" pitchFamily="34" charset="-128"/>
              </a:rPr>
              <a:t>yogur</a:t>
            </a:r>
            <a:r>
              <a:rPr lang="en-GB" altLang="de-DE" dirty="0">
                <a:solidFill>
                  <a:srgbClr val="333333"/>
                </a:solidFill>
                <a:latin typeface="Calibri Light"/>
                <a:ea typeface="MS PGothic" panose="020B0600070205080204" pitchFamily="34" charset="-128"/>
              </a:rPr>
              <a:t> o un </a:t>
            </a:r>
            <a:r>
              <a:rPr lang="en-GB" altLang="de-DE" dirty="0" err="1">
                <a:solidFill>
                  <a:srgbClr val="333333"/>
                </a:solidFill>
                <a:latin typeface="Calibri Light"/>
                <a:ea typeface="MS PGothic" panose="020B0600070205080204" pitchFamily="34" charset="-128"/>
              </a:rPr>
              <a:t>tipo</a:t>
            </a:r>
            <a:r>
              <a:rPr lang="en-GB" altLang="de-DE" dirty="0">
                <a:solidFill>
                  <a:srgbClr val="333333"/>
                </a:solidFill>
                <a:latin typeface="Calibri Light"/>
                <a:ea typeface="MS PGothic" panose="020B0600070205080204" pitchFamily="34" charset="-128"/>
              </a:rPr>
              <a:t> de pastel)</a:t>
            </a:r>
            <a:r>
              <a:rPr lang="de-DE" altLang="de-DE" dirty="0">
                <a:solidFill>
                  <a:srgbClr val="333333"/>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62</a:t>
            </a:fld>
            <a:endParaRPr lang="de-DE" altLang="de-DE"/>
          </a:p>
        </p:txBody>
      </p:sp>
    </p:spTree>
    <p:extLst>
      <p:ext uri="{BB962C8B-B14F-4D97-AF65-F5344CB8AC3E}">
        <p14:creationId xmlns:p14="http://schemas.microsoft.com/office/powerpoint/2010/main" val="731061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457200" indent="-45720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Cuando los juicios son importantes y trascendentales, es mejor evitar las decisiones apresuradas y considerar toda la información pertinente. </a:t>
            </a:r>
            <a:r>
              <a:rPr lang="en-GB" altLang="de-DE" dirty="0">
                <a:solidFill>
                  <a:srgbClr val="333333"/>
                </a:solidFill>
                <a:latin typeface="Calibri Light"/>
                <a:ea typeface="MS PGothic" panose="020B0600070205080204" pitchFamily="34" charset="-128"/>
              </a:rPr>
              <a:t>(“hombre </a:t>
            </a:r>
            <a:r>
              <a:rPr lang="en-GB" altLang="de-DE" dirty="0" err="1">
                <a:solidFill>
                  <a:srgbClr val="333333"/>
                </a:solidFill>
                <a:latin typeface="Calibri Light"/>
                <a:ea typeface="MS PGothic" panose="020B0600070205080204" pitchFamily="34" charset="-128"/>
              </a:rPr>
              <a:t>prevenido</a:t>
            </a:r>
            <a:r>
              <a:rPr lang="en-GB" altLang="de-DE" dirty="0">
                <a:solidFill>
                  <a:srgbClr val="333333"/>
                </a:solidFill>
                <a:latin typeface="Calibri Light"/>
                <a:ea typeface="MS PGothic" panose="020B0600070205080204" pitchFamily="34" charset="-128"/>
              </a:rPr>
              <a:t> vale </a:t>
            </a:r>
            <a:r>
              <a:rPr lang="en-GB" altLang="de-DE" dirty="0" err="1">
                <a:solidFill>
                  <a:srgbClr val="333333"/>
                </a:solidFill>
                <a:latin typeface="Calibri Light"/>
                <a:ea typeface="MS PGothic" panose="020B0600070205080204" pitchFamily="34" charset="-128"/>
              </a:rPr>
              <a:t>por</a:t>
            </a:r>
            <a:r>
              <a:rPr lang="en-GB" altLang="de-DE" dirty="0">
                <a:solidFill>
                  <a:srgbClr val="333333"/>
                </a:solidFill>
                <a:latin typeface="Calibri Light"/>
                <a:ea typeface="MS PGothic" panose="020B0600070205080204" pitchFamily="34" charset="-128"/>
              </a:rPr>
              <a:t> dos”).</a:t>
            </a:r>
            <a:endParaRPr lang="de-DE" altLang="de-DE" dirty="0">
              <a:solidFill>
                <a:srgbClr val="333333"/>
              </a:solidFill>
              <a:latin typeface="Calibri Light"/>
              <a:ea typeface="MS PGothic" panose="020B0600070205080204" pitchFamily="34" charset="-128"/>
            </a:endParaRPr>
          </a:p>
          <a:p>
            <a:pPr marL="457200" indent="-457200" defTabSz="914400" fontAlgn="base">
              <a:lnSpc>
                <a:spcPct val="100000"/>
              </a:lnSpc>
              <a:spcBef>
                <a:spcPts val="1200"/>
              </a:spcBef>
              <a:buClr>
                <a:srgbClr val="000000"/>
              </a:buClr>
              <a:buFont typeface="WingDings"/>
              <a:buChar char=""/>
            </a:pPr>
            <a:r>
              <a:rPr lang="de-DE" altLang="de-DE" dirty="0">
                <a:solidFill>
                  <a:srgbClr val="004992"/>
                </a:solidFill>
                <a:latin typeface="Calibri Light"/>
                <a:ea typeface="MS PGothic" panose="020B0600070205080204" pitchFamily="34" charset="-128"/>
              </a:rPr>
              <a:t>Ejemplo:</a:t>
            </a:r>
            <a:r>
              <a:rPr lang="de-DE" altLang="de-DE" dirty="0">
                <a:solidFill>
                  <a:srgbClr val="333333"/>
                </a:solidFill>
                <a:latin typeface="Calibri Light"/>
                <a:ea typeface="MS PGothic" panose="020B0600070205080204" pitchFamily="34" charset="-128"/>
              </a:rPr>
              <a:t> Alguien habla muy despacio</a:t>
            </a:r>
            <a:r>
              <a:rPr lang="en-GB" altLang="de-DE" dirty="0">
                <a:solidFill>
                  <a:srgbClr val="333333"/>
                </a:solidFill>
                <a:latin typeface="Calibri Light"/>
                <a:ea typeface="MS PGothic" panose="020B0600070205080204" pitchFamily="34" charset="-128"/>
              </a:rPr>
              <a:t> y </a:t>
            </a:r>
            <a:r>
              <a:rPr lang="en-GB" altLang="de-DE" dirty="0" err="1">
                <a:solidFill>
                  <a:srgbClr val="333333"/>
                </a:solidFill>
                <a:latin typeface="Calibri Light"/>
                <a:ea typeface="MS PGothic" panose="020B0600070205080204" pitchFamily="34" charset="-128"/>
              </a:rPr>
              <a:t>su</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cara</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es</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inexpresiva</a:t>
            </a:r>
            <a:r>
              <a:rPr lang="en-GB" altLang="de-DE" dirty="0">
                <a:solidFill>
                  <a:srgbClr val="333333"/>
                </a:solidFill>
                <a:latin typeface="Calibri Light"/>
                <a:ea typeface="MS PGothic" panose="020B0600070205080204" pitchFamily="34" charset="-128"/>
              </a:rPr>
              <a:t>. </a:t>
            </a:r>
            <a:r>
              <a:rPr lang="en-GB" altLang="de-DE" i="1" dirty="0">
                <a:solidFill>
                  <a:srgbClr val="004992"/>
                </a:solidFill>
                <a:latin typeface="Calibri Light"/>
                <a:ea typeface="MS PGothic" panose="020B0600070205080204" pitchFamily="34" charset="-128"/>
              </a:rPr>
              <a:t>¿</a:t>
            </a:r>
            <a:r>
              <a:rPr lang="en-GB" altLang="de-DE" i="1" dirty="0" err="1">
                <a:solidFill>
                  <a:srgbClr val="004992"/>
                </a:solidFill>
                <a:latin typeface="Calibri Light"/>
                <a:ea typeface="MS PGothic" panose="020B0600070205080204" pitchFamily="34" charset="-128"/>
              </a:rPr>
              <a:t>Alteración</a:t>
            </a:r>
            <a:r>
              <a:rPr lang="en-GB" altLang="de-DE" i="1" dirty="0">
                <a:solidFill>
                  <a:srgbClr val="004992"/>
                </a:solidFill>
                <a:latin typeface="Calibri Light"/>
                <a:ea typeface="MS PGothic" panose="020B0600070205080204" pitchFamily="34" charset="-128"/>
              </a:rPr>
              <a:t> mental</a:t>
            </a:r>
            <a:r>
              <a:rPr lang="de-DE" altLang="de-DE" i="1" dirty="0">
                <a:solidFill>
                  <a:srgbClr val="004992"/>
                </a:solidFill>
                <a:latin typeface="Calibri Light"/>
                <a:ea typeface="MS PGothic" panose="020B0600070205080204" pitchFamily="34" charset="-128"/>
              </a:rPr>
              <a:t>? ¿Enfermedad neurológica?</a:t>
            </a:r>
          </a:p>
          <a:p>
            <a:pPr marL="457200" indent="-457200" defTabSz="914400" fontAlgn="base">
              <a:lnSpc>
                <a:spcPct val="100000"/>
              </a:lnSpc>
              <a:spcBef>
                <a:spcPts val="1200"/>
              </a:spcBef>
              <a:buClr>
                <a:srgbClr val="000000"/>
              </a:buClr>
              <a:buFont typeface="WingDings"/>
              <a:buChar char=""/>
            </a:pPr>
            <a:r>
              <a:rPr lang="en-GB" altLang="de-DE" dirty="0">
                <a:solidFill>
                  <a:srgbClr val="333333"/>
                </a:solidFill>
                <a:latin typeface="Calibri Light"/>
                <a:ea typeface="MS PGothic" panose="020B0600070205080204" pitchFamily="34" charset="-128"/>
              </a:rPr>
              <a:t>Sea </a:t>
            </a:r>
            <a:r>
              <a:rPr lang="en-GB" altLang="de-DE" dirty="0" err="1">
                <a:solidFill>
                  <a:srgbClr val="333333"/>
                </a:solidFill>
                <a:latin typeface="Calibri Light"/>
                <a:ea typeface="MS PGothic" panose="020B0600070205080204" pitchFamily="34" charset="-128"/>
              </a:rPr>
              <a:t>cuidadoso</a:t>
            </a:r>
            <a:r>
              <a:rPr lang="en-GB" altLang="de-DE" dirty="0">
                <a:solidFill>
                  <a:srgbClr val="333333"/>
                </a:solidFill>
                <a:latin typeface="Calibri Light"/>
                <a:ea typeface="MS PGothic" panose="020B0600070205080204" pitchFamily="34" charset="-128"/>
              </a:rPr>
              <a:t> con las </a:t>
            </a:r>
            <a:r>
              <a:rPr lang="en-GB" altLang="de-DE" dirty="0" err="1">
                <a:solidFill>
                  <a:srgbClr val="333333"/>
                </a:solidFill>
                <a:latin typeface="Calibri Light"/>
                <a:ea typeface="MS PGothic" panose="020B0600070205080204" pitchFamily="34" charset="-128"/>
              </a:rPr>
              <a:t>decisiones</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precipitadas</a:t>
            </a:r>
            <a:r>
              <a:rPr lang="en-GB" altLang="de-DE" dirty="0">
                <a:solidFill>
                  <a:srgbClr val="333333"/>
                </a:solidFill>
                <a:latin typeface="Calibri Light"/>
                <a:ea typeface="MS PGothic" panose="020B0600070205080204" pitchFamily="34" charset="-128"/>
              </a:rPr>
              <a:t>: </a:t>
            </a:r>
            <a:br>
              <a:rPr lang="en-GB" altLang="de-DE" dirty="0">
                <a:solidFill>
                  <a:srgbClr val="333333"/>
                </a:solidFill>
                <a:latin typeface="Calibri Light"/>
                <a:ea typeface="MS PGothic" panose="020B0600070205080204" pitchFamily="34" charset="-128"/>
              </a:rPr>
            </a:br>
            <a:r>
              <a:rPr lang="en-GB" altLang="de-DE" i="1" dirty="0" err="1">
                <a:solidFill>
                  <a:srgbClr val="004992"/>
                </a:solidFill>
                <a:latin typeface="Calibri Light"/>
                <a:ea typeface="MS PGothic" panose="020B0600070205080204" pitchFamily="34" charset="-128"/>
              </a:rPr>
              <a:t>También</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puede</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suceder</a:t>
            </a:r>
            <a:r>
              <a:rPr lang="en-GB" altLang="de-DE" i="1" dirty="0">
                <a:solidFill>
                  <a:srgbClr val="004992"/>
                </a:solidFill>
                <a:latin typeface="Calibri Light"/>
                <a:ea typeface="MS PGothic" panose="020B0600070205080204" pitchFamily="34" charset="-128"/>
              </a:rPr>
              <a:t> que </a:t>
            </a:r>
            <a:r>
              <a:rPr lang="en-GB" altLang="de-DE" i="1" dirty="0" err="1">
                <a:solidFill>
                  <a:srgbClr val="004992"/>
                </a:solidFill>
                <a:latin typeface="Calibri Light"/>
                <a:ea typeface="MS PGothic" panose="020B0600070205080204" pitchFamily="34" charset="-128"/>
              </a:rPr>
              <a:t>los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síntomas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estén</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causados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por</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efectos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secundarios</a:t>
            </a:r>
            <a:r>
              <a:rPr lang="en-GB" altLang="de-DE" i="1" dirty="0">
                <a:solidFill>
                  <a:srgbClr val="004992"/>
                </a:solidFill>
                <a:latin typeface="Calibri Light"/>
                <a:ea typeface="MS PGothic" panose="020B0600070205080204" pitchFamily="34" charset="-128"/>
              </a:rPr>
              <a:t> de </a:t>
            </a:r>
            <a:r>
              <a:rPr lang="en-GB" altLang="de-DE" i="1" dirty="0" err="1">
                <a:solidFill>
                  <a:srgbClr val="004992"/>
                </a:solidFill>
                <a:latin typeface="Calibri Light"/>
                <a:ea typeface="MS PGothic" panose="020B0600070205080204" pitchFamily="34" charset="-128"/>
              </a:rPr>
              <a:t>medicación</a:t>
            </a:r>
            <a:r>
              <a:rPr lang="en-GB" altLang="de-DE" i="1" dirty="0">
                <a:solidFill>
                  <a:srgbClr val="004992"/>
                </a:solidFill>
                <a:latin typeface="Calibri Light"/>
                <a:ea typeface="MS PGothic" panose="020B0600070205080204" pitchFamily="34" charset="-128"/>
              </a:rPr>
              <a:t>.</a:t>
            </a:r>
          </a:p>
          <a:p>
            <a:pPr marL="457200" indent="-45720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Para eventos de menor importancia, es posible decidir rápidamente </a:t>
            </a:r>
            <a:r>
              <a:rPr lang="en-GB" altLang="de-DE" dirty="0">
                <a:solidFill>
                  <a:srgbClr val="333333"/>
                </a:solidFill>
                <a:latin typeface="Calibri Light"/>
                <a:ea typeface="MS PGothic" panose="020B0600070205080204" pitchFamily="34" charset="-128"/>
              </a:rPr>
              <a:t>(</a:t>
            </a:r>
            <a:r>
              <a:rPr lang="en-GB" altLang="de-DE" dirty="0" err="1">
                <a:solidFill>
                  <a:srgbClr val="333333"/>
                </a:solidFill>
                <a:latin typeface="Calibri Light"/>
                <a:ea typeface="MS PGothic" panose="020B0600070205080204" pitchFamily="34" charset="-128"/>
              </a:rPr>
              <a:t>por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ejemplo</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elegir</a:t>
            </a:r>
            <a:r>
              <a:rPr lang="en-GB" altLang="de-DE" dirty="0">
                <a:solidFill>
                  <a:srgbClr val="333333"/>
                </a:solidFill>
                <a:latin typeface="Calibri Light"/>
                <a:ea typeface="MS PGothic" panose="020B0600070205080204" pitchFamily="34" charset="-128"/>
              </a:rPr>
              <a:t> un </a:t>
            </a:r>
            <a:r>
              <a:rPr lang="en-GB" altLang="de-DE" dirty="0" err="1">
                <a:solidFill>
                  <a:srgbClr val="333333"/>
                </a:solidFill>
                <a:latin typeface="Calibri Light"/>
                <a:ea typeface="MS PGothic" panose="020B0600070205080204" pitchFamily="34" charset="-128"/>
              </a:rPr>
              <a:t>tipo</a:t>
            </a:r>
            <a:r>
              <a:rPr lang="en-GB" altLang="de-DE" dirty="0">
                <a:solidFill>
                  <a:srgbClr val="333333"/>
                </a:solidFill>
                <a:latin typeface="Calibri Light"/>
                <a:ea typeface="MS PGothic" panose="020B0600070205080204" pitchFamily="34" charset="-128"/>
              </a:rPr>
              <a:t> de </a:t>
            </a:r>
            <a:r>
              <a:rPr lang="en-GB" altLang="de-DE" dirty="0" err="1">
                <a:solidFill>
                  <a:srgbClr val="333333"/>
                </a:solidFill>
                <a:latin typeface="Calibri Light"/>
                <a:ea typeface="MS PGothic" panose="020B0600070205080204" pitchFamily="34" charset="-128"/>
              </a:rPr>
              <a:t>yogur</a:t>
            </a:r>
            <a:r>
              <a:rPr lang="en-GB" altLang="de-DE" dirty="0">
                <a:solidFill>
                  <a:srgbClr val="333333"/>
                </a:solidFill>
                <a:latin typeface="Calibri Light"/>
                <a:ea typeface="MS PGothic" panose="020B0600070205080204" pitchFamily="34" charset="-128"/>
              </a:rPr>
              <a:t> o un </a:t>
            </a:r>
            <a:r>
              <a:rPr lang="en-GB" altLang="de-DE" dirty="0" err="1">
                <a:solidFill>
                  <a:srgbClr val="333333"/>
                </a:solidFill>
                <a:latin typeface="Calibri Light"/>
                <a:ea typeface="MS PGothic" panose="020B0600070205080204" pitchFamily="34" charset="-128"/>
              </a:rPr>
              <a:t>tipo</a:t>
            </a:r>
            <a:r>
              <a:rPr lang="en-GB" altLang="de-DE" dirty="0">
                <a:solidFill>
                  <a:srgbClr val="333333"/>
                </a:solidFill>
                <a:latin typeface="Calibri Light"/>
                <a:ea typeface="MS PGothic" panose="020B0600070205080204" pitchFamily="34" charset="-128"/>
              </a:rPr>
              <a:t> de pastel)</a:t>
            </a:r>
            <a:r>
              <a:rPr lang="de-DE" altLang="de-DE" dirty="0">
                <a:solidFill>
                  <a:srgbClr val="333333"/>
                </a:solidFill>
                <a:latin typeface="Calibri Light"/>
                <a:ea typeface="MS PGothic" panose="020B0600070205080204" pitchFamily="34" charset="-128"/>
              </a:rPr>
              <a:t>.</a:t>
            </a:r>
          </a:p>
          <a:p>
            <a:pPr marL="457200" indent="-45720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Errar es humano, esté preparado para la posibilidad de estar equivocado.</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63</a:t>
            </a:fld>
            <a:endParaRPr lang="de-DE" altLang="de-DE"/>
          </a:p>
        </p:txBody>
      </p:sp>
    </p:spTree>
    <p:extLst>
      <p:ext uri="{BB962C8B-B14F-4D97-AF65-F5344CB8AC3E}">
        <p14:creationId xmlns:p14="http://schemas.microsoft.com/office/powerpoint/2010/main" val="8294524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7" name="Content Placeholder 6"/>
          <p:cNvSpPr>
            <a:spLocks noGrp="1"/>
          </p:cNvSpPr>
          <p:nvPr>
            <p:ph idx="1"/>
          </p:nvPr>
        </p:nvSpPr>
        <p:spPr/>
        <p:txBody>
          <a:bodyPr/>
          <a:lstStyle/>
          <a:p>
            <a:pPr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457200" indent="-45720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Cuando los juicios son importantes y trascendentales, es mejor evitar las decisiones apresuradas y considerar toda la información pertinente. </a:t>
            </a:r>
            <a:r>
              <a:rPr lang="en-GB" altLang="de-DE" dirty="0">
                <a:solidFill>
                  <a:srgbClr val="333333"/>
                </a:solidFill>
                <a:latin typeface="Calibri Light"/>
                <a:ea typeface="MS PGothic" panose="020B0600070205080204" pitchFamily="34" charset="-128"/>
              </a:rPr>
              <a:t>(“hombre </a:t>
            </a:r>
            <a:r>
              <a:rPr lang="en-GB" altLang="de-DE" dirty="0" err="1">
                <a:solidFill>
                  <a:srgbClr val="333333"/>
                </a:solidFill>
                <a:latin typeface="Calibri Light"/>
                <a:ea typeface="MS PGothic" panose="020B0600070205080204" pitchFamily="34" charset="-128"/>
              </a:rPr>
              <a:t>prevenido</a:t>
            </a:r>
            <a:r>
              <a:rPr lang="en-GB" altLang="de-DE" dirty="0">
                <a:solidFill>
                  <a:srgbClr val="333333"/>
                </a:solidFill>
                <a:latin typeface="Calibri Light"/>
                <a:ea typeface="MS PGothic" panose="020B0600070205080204" pitchFamily="34" charset="-128"/>
              </a:rPr>
              <a:t> vale </a:t>
            </a:r>
            <a:r>
              <a:rPr lang="en-GB" altLang="de-DE" dirty="0" err="1">
                <a:solidFill>
                  <a:srgbClr val="333333"/>
                </a:solidFill>
                <a:latin typeface="Calibri Light"/>
                <a:ea typeface="MS PGothic" panose="020B0600070205080204" pitchFamily="34" charset="-128"/>
              </a:rPr>
              <a:t>por</a:t>
            </a:r>
            <a:r>
              <a:rPr lang="en-GB" altLang="de-DE" dirty="0">
                <a:solidFill>
                  <a:srgbClr val="333333"/>
                </a:solidFill>
                <a:latin typeface="Calibri Light"/>
                <a:ea typeface="MS PGothic" panose="020B0600070205080204" pitchFamily="34" charset="-128"/>
              </a:rPr>
              <a:t> dos”).</a:t>
            </a:r>
            <a:endParaRPr lang="de-DE" altLang="de-DE" dirty="0">
              <a:solidFill>
                <a:srgbClr val="333333"/>
              </a:solidFill>
              <a:latin typeface="Calibri Light"/>
              <a:ea typeface="MS PGothic" panose="020B0600070205080204" pitchFamily="34" charset="-128"/>
            </a:endParaRPr>
          </a:p>
          <a:p>
            <a:pPr marL="457200" indent="-457200" defTabSz="914400" fontAlgn="base">
              <a:lnSpc>
                <a:spcPct val="100000"/>
              </a:lnSpc>
              <a:spcBef>
                <a:spcPts val="1200"/>
              </a:spcBef>
              <a:buClr>
                <a:srgbClr val="000000"/>
              </a:buClr>
              <a:buFont typeface="WingDings"/>
              <a:buChar char=""/>
            </a:pPr>
            <a:r>
              <a:rPr lang="de-DE" altLang="de-DE" dirty="0">
                <a:solidFill>
                  <a:srgbClr val="004992"/>
                </a:solidFill>
                <a:latin typeface="Calibri Light"/>
                <a:ea typeface="MS PGothic" panose="020B0600070205080204" pitchFamily="34" charset="-128"/>
              </a:rPr>
              <a:t>Ejemplo:</a:t>
            </a:r>
            <a:r>
              <a:rPr lang="de-DE" altLang="de-DE" dirty="0">
                <a:solidFill>
                  <a:srgbClr val="333333"/>
                </a:solidFill>
                <a:latin typeface="Calibri Light"/>
                <a:ea typeface="MS PGothic" panose="020B0600070205080204" pitchFamily="34" charset="-128"/>
              </a:rPr>
              <a:t> Alguien habla muy despacio</a:t>
            </a:r>
            <a:r>
              <a:rPr lang="en-GB" altLang="de-DE" dirty="0">
                <a:solidFill>
                  <a:srgbClr val="333333"/>
                </a:solidFill>
                <a:latin typeface="Calibri Light"/>
                <a:ea typeface="MS PGothic" panose="020B0600070205080204" pitchFamily="34" charset="-128"/>
              </a:rPr>
              <a:t> y </a:t>
            </a:r>
            <a:r>
              <a:rPr lang="en-GB" altLang="de-DE" dirty="0" err="1">
                <a:solidFill>
                  <a:srgbClr val="333333"/>
                </a:solidFill>
                <a:latin typeface="Calibri Light"/>
                <a:ea typeface="MS PGothic" panose="020B0600070205080204" pitchFamily="34" charset="-128"/>
              </a:rPr>
              <a:t>su</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cara</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es</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inexpresiva</a:t>
            </a:r>
            <a:r>
              <a:rPr lang="en-GB" altLang="de-DE" dirty="0">
                <a:solidFill>
                  <a:srgbClr val="333333"/>
                </a:solidFill>
                <a:latin typeface="Calibri Light"/>
                <a:ea typeface="MS PGothic" panose="020B0600070205080204" pitchFamily="34" charset="-128"/>
              </a:rPr>
              <a:t>. </a:t>
            </a:r>
            <a:r>
              <a:rPr lang="en-GB" altLang="de-DE" i="1" dirty="0">
                <a:solidFill>
                  <a:srgbClr val="004992"/>
                </a:solidFill>
                <a:latin typeface="Calibri Light"/>
                <a:ea typeface="MS PGothic" panose="020B0600070205080204" pitchFamily="34" charset="-128"/>
              </a:rPr>
              <a:t>¿</a:t>
            </a:r>
            <a:r>
              <a:rPr lang="en-GB" altLang="de-DE" i="1" dirty="0" err="1">
                <a:solidFill>
                  <a:srgbClr val="004992"/>
                </a:solidFill>
                <a:latin typeface="Calibri Light"/>
                <a:ea typeface="MS PGothic" panose="020B0600070205080204" pitchFamily="34" charset="-128"/>
              </a:rPr>
              <a:t>Alteración</a:t>
            </a:r>
            <a:r>
              <a:rPr lang="en-GB" altLang="de-DE" i="1" dirty="0">
                <a:solidFill>
                  <a:srgbClr val="004992"/>
                </a:solidFill>
                <a:latin typeface="Calibri Light"/>
                <a:ea typeface="MS PGothic" panose="020B0600070205080204" pitchFamily="34" charset="-128"/>
              </a:rPr>
              <a:t> mental</a:t>
            </a:r>
            <a:r>
              <a:rPr lang="de-DE" altLang="de-DE" i="1" dirty="0">
                <a:solidFill>
                  <a:srgbClr val="004992"/>
                </a:solidFill>
                <a:latin typeface="Calibri Light"/>
                <a:ea typeface="MS PGothic" panose="020B0600070205080204" pitchFamily="34" charset="-128"/>
              </a:rPr>
              <a:t>? ¿Enfermedad neurológica?</a:t>
            </a:r>
          </a:p>
          <a:p>
            <a:pPr marL="457200" indent="-457200" defTabSz="914400" fontAlgn="base">
              <a:lnSpc>
                <a:spcPct val="100000"/>
              </a:lnSpc>
              <a:spcBef>
                <a:spcPts val="1200"/>
              </a:spcBef>
              <a:buClr>
                <a:srgbClr val="000000"/>
              </a:buClr>
              <a:buFont typeface="WingDings"/>
              <a:buChar char=""/>
            </a:pPr>
            <a:r>
              <a:rPr lang="en-GB" altLang="de-DE" dirty="0">
                <a:solidFill>
                  <a:srgbClr val="333333"/>
                </a:solidFill>
                <a:latin typeface="Calibri Light"/>
                <a:ea typeface="MS PGothic" panose="020B0600070205080204" pitchFamily="34" charset="-128"/>
              </a:rPr>
              <a:t>Sea </a:t>
            </a:r>
            <a:r>
              <a:rPr lang="en-GB" altLang="de-DE" dirty="0" err="1">
                <a:solidFill>
                  <a:srgbClr val="333333"/>
                </a:solidFill>
                <a:latin typeface="Calibri Light"/>
                <a:ea typeface="MS PGothic" panose="020B0600070205080204" pitchFamily="34" charset="-128"/>
              </a:rPr>
              <a:t>cuidadoso</a:t>
            </a:r>
            <a:r>
              <a:rPr lang="en-GB" altLang="de-DE" dirty="0">
                <a:solidFill>
                  <a:srgbClr val="333333"/>
                </a:solidFill>
                <a:latin typeface="Calibri Light"/>
                <a:ea typeface="MS PGothic" panose="020B0600070205080204" pitchFamily="34" charset="-128"/>
              </a:rPr>
              <a:t> con las </a:t>
            </a:r>
            <a:r>
              <a:rPr lang="en-GB" altLang="de-DE" dirty="0" err="1">
                <a:solidFill>
                  <a:srgbClr val="333333"/>
                </a:solidFill>
                <a:latin typeface="Calibri Light"/>
                <a:ea typeface="MS PGothic" panose="020B0600070205080204" pitchFamily="34" charset="-128"/>
              </a:rPr>
              <a:t>decisiones</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precipitadas</a:t>
            </a:r>
            <a:r>
              <a:rPr lang="en-GB" altLang="de-DE" dirty="0">
                <a:solidFill>
                  <a:srgbClr val="333333"/>
                </a:solidFill>
                <a:latin typeface="Calibri Light"/>
                <a:ea typeface="MS PGothic" panose="020B0600070205080204" pitchFamily="34" charset="-128"/>
              </a:rPr>
              <a:t>: </a:t>
            </a:r>
            <a:br>
              <a:rPr lang="en-GB" altLang="de-DE" dirty="0">
                <a:solidFill>
                  <a:srgbClr val="333333"/>
                </a:solidFill>
                <a:latin typeface="Calibri Light"/>
                <a:ea typeface="MS PGothic" panose="020B0600070205080204" pitchFamily="34" charset="-128"/>
              </a:rPr>
            </a:br>
            <a:r>
              <a:rPr lang="en-GB" altLang="de-DE" i="1" dirty="0" err="1">
                <a:solidFill>
                  <a:srgbClr val="004992"/>
                </a:solidFill>
                <a:latin typeface="Calibri Light"/>
                <a:ea typeface="MS PGothic" panose="020B0600070205080204" pitchFamily="34" charset="-128"/>
              </a:rPr>
              <a:t>También</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puede</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suceder</a:t>
            </a:r>
            <a:r>
              <a:rPr lang="en-GB" altLang="de-DE" i="1" dirty="0">
                <a:solidFill>
                  <a:srgbClr val="004992"/>
                </a:solidFill>
                <a:latin typeface="Calibri Light"/>
                <a:ea typeface="MS PGothic" panose="020B0600070205080204" pitchFamily="34" charset="-128"/>
              </a:rPr>
              <a:t> que </a:t>
            </a:r>
            <a:r>
              <a:rPr lang="en-GB" altLang="de-DE" i="1" dirty="0" err="1">
                <a:solidFill>
                  <a:srgbClr val="004992"/>
                </a:solidFill>
                <a:latin typeface="Calibri Light"/>
                <a:ea typeface="MS PGothic" panose="020B0600070205080204" pitchFamily="34" charset="-128"/>
              </a:rPr>
              <a:t>los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síntomas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estén</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causados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por</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efectos</a:t>
            </a:r>
            <a:r>
              <a:rPr lang="en-GB" altLang="de-DE" i="1" dirty="0">
                <a:solidFill>
                  <a:srgbClr val="004992"/>
                </a:solidFill>
                <a:latin typeface="Calibri Light"/>
                <a:ea typeface="MS PGothic" panose="020B0600070205080204" pitchFamily="34" charset="-128"/>
              </a:rPr>
              <a:t> </a:t>
            </a:r>
            <a:r>
              <a:rPr lang="en-GB" altLang="de-DE" i="1" dirty="0" err="1">
                <a:solidFill>
                  <a:srgbClr val="004992"/>
                </a:solidFill>
                <a:latin typeface="Calibri Light"/>
                <a:ea typeface="MS PGothic" panose="020B0600070205080204" pitchFamily="34" charset="-128"/>
              </a:rPr>
              <a:t>secundarios</a:t>
            </a:r>
            <a:r>
              <a:rPr lang="en-GB" altLang="de-DE" i="1" dirty="0">
                <a:solidFill>
                  <a:srgbClr val="004992"/>
                </a:solidFill>
                <a:latin typeface="Calibri Light"/>
                <a:ea typeface="MS PGothic" panose="020B0600070205080204" pitchFamily="34" charset="-128"/>
              </a:rPr>
              <a:t> de </a:t>
            </a:r>
            <a:r>
              <a:rPr lang="en-GB" altLang="de-DE" i="1" dirty="0" err="1">
                <a:solidFill>
                  <a:srgbClr val="004992"/>
                </a:solidFill>
                <a:latin typeface="Calibri Light"/>
                <a:ea typeface="MS PGothic" panose="020B0600070205080204" pitchFamily="34" charset="-128"/>
              </a:rPr>
              <a:t>medicación</a:t>
            </a:r>
            <a:r>
              <a:rPr lang="en-GB" altLang="de-DE" i="1" dirty="0">
                <a:solidFill>
                  <a:srgbClr val="004992"/>
                </a:solidFill>
                <a:latin typeface="Calibri Light"/>
                <a:ea typeface="MS PGothic" panose="020B0600070205080204" pitchFamily="34" charset="-128"/>
              </a:rPr>
              <a:t>.</a:t>
            </a:r>
          </a:p>
          <a:p>
            <a:pPr marL="457200" indent="-45720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Para eventos de menor importancia, es posible decidir rápidamente </a:t>
            </a:r>
            <a:r>
              <a:rPr lang="en-GB" altLang="de-DE" dirty="0">
                <a:solidFill>
                  <a:srgbClr val="333333"/>
                </a:solidFill>
                <a:latin typeface="Calibri Light"/>
                <a:ea typeface="MS PGothic" panose="020B0600070205080204" pitchFamily="34" charset="-128"/>
              </a:rPr>
              <a:t>(</a:t>
            </a:r>
            <a:r>
              <a:rPr lang="en-GB" altLang="de-DE" dirty="0" err="1">
                <a:solidFill>
                  <a:srgbClr val="333333"/>
                </a:solidFill>
                <a:latin typeface="Calibri Light"/>
                <a:ea typeface="MS PGothic" panose="020B0600070205080204" pitchFamily="34" charset="-128"/>
              </a:rPr>
              <a:t>por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ejemplo</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elegir</a:t>
            </a:r>
            <a:r>
              <a:rPr lang="en-GB" altLang="de-DE" dirty="0">
                <a:solidFill>
                  <a:srgbClr val="333333"/>
                </a:solidFill>
                <a:latin typeface="Calibri Light"/>
                <a:ea typeface="MS PGothic" panose="020B0600070205080204" pitchFamily="34" charset="-128"/>
              </a:rPr>
              <a:t> un </a:t>
            </a:r>
            <a:r>
              <a:rPr lang="en-GB" altLang="de-DE" dirty="0" err="1">
                <a:solidFill>
                  <a:srgbClr val="333333"/>
                </a:solidFill>
                <a:latin typeface="Calibri Light"/>
                <a:ea typeface="MS PGothic" panose="020B0600070205080204" pitchFamily="34" charset="-128"/>
              </a:rPr>
              <a:t>tipo</a:t>
            </a:r>
            <a:r>
              <a:rPr lang="en-GB" altLang="de-DE" dirty="0">
                <a:solidFill>
                  <a:srgbClr val="333333"/>
                </a:solidFill>
                <a:latin typeface="Calibri Light"/>
                <a:ea typeface="MS PGothic" panose="020B0600070205080204" pitchFamily="34" charset="-128"/>
              </a:rPr>
              <a:t> de </a:t>
            </a:r>
            <a:r>
              <a:rPr lang="en-GB" altLang="de-DE" dirty="0" err="1">
                <a:solidFill>
                  <a:srgbClr val="333333"/>
                </a:solidFill>
                <a:latin typeface="Calibri Light"/>
                <a:ea typeface="MS PGothic" panose="020B0600070205080204" pitchFamily="34" charset="-128"/>
              </a:rPr>
              <a:t>yogur</a:t>
            </a:r>
            <a:r>
              <a:rPr lang="en-GB" altLang="de-DE" dirty="0">
                <a:solidFill>
                  <a:srgbClr val="333333"/>
                </a:solidFill>
                <a:latin typeface="Calibri Light"/>
                <a:ea typeface="MS PGothic" panose="020B0600070205080204" pitchFamily="34" charset="-128"/>
              </a:rPr>
              <a:t> o un </a:t>
            </a:r>
            <a:r>
              <a:rPr lang="en-GB" altLang="de-DE" dirty="0" err="1">
                <a:solidFill>
                  <a:srgbClr val="333333"/>
                </a:solidFill>
                <a:latin typeface="Calibri Light"/>
                <a:ea typeface="MS PGothic" panose="020B0600070205080204" pitchFamily="34" charset="-128"/>
              </a:rPr>
              <a:t>tipo</a:t>
            </a:r>
            <a:r>
              <a:rPr lang="en-GB" altLang="de-DE" dirty="0">
                <a:solidFill>
                  <a:srgbClr val="333333"/>
                </a:solidFill>
                <a:latin typeface="Calibri Light"/>
                <a:ea typeface="MS PGothic" panose="020B0600070205080204" pitchFamily="34" charset="-128"/>
              </a:rPr>
              <a:t> de pastel)</a:t>
            </a:r>
            <a:r>
              <a:rPr lang="de-DE" altLang="de-DE" dirty="0">
                <a:solidFill>
                  <a:srgbClr val="333333"/>
                </a:solidFill>
                <a:latin typeface="Calibri Light"/>
                <a:ea typeface="MS PGothic" panose="020B0600070205080204" pitchFamily="34" charset="-128"/>
              </a:rPr>
              <a:t>.</a:t>
            </a:r>
          </a:p>
          <a:p>
            <a:pPr marL="457200" indent="-45720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Errar es humano, esté preparado para la posibilidad de estar equivocado.</a:t>
            </a:r>
          </a:p>
          <a:p>
            <a:pPr marL="457200" indent="-45720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Las decisiones importantes deben basarse en hechos sólidos. Las meras conjeturas son “malos consejeros”. Hay que tener en cuenta siempre las consecuencias de un juicio erróneo. </a:t>
            </a:r>
            <a:endParaRPr lang="en-US"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64</a:t>
            </a:fld>
            <a:endParaRPr lang="de-DE" altLang="de-DE"/>
          </a:p>
        </p:txBody>
      </p:sp>
    </p:spTree>
    <p:extLst>
      <p:ext uri="{BB962C8B-B14F-4D97-AF65-F5344CB8AC3E}">
        <p14:creationId xmlns:p14="http://schemas.microsoft.com/office/powerpoint/2010/main" val="37916548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Muchas (¡pero no todas!) de las personas con psicosis tienden a saltar a conclusiones y a formarse opiniones extremas. Esta forma de razonar puede exacerbarse cuando se está bajo presión y se necesita desahogo.</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Muchas (¡pero no todas!) de las personas con psicosis tienden a saltar a conclusiones y a formarse opiniones extremas. Esta forma de razonar puede exacerbarse cuando se está bajo presión y se necesita desahogo. </a:t>
            </a:r>
          </a:p>
          <a:p>
            <a:pPr lvl="0" defTabSz="914400" fontAlgn="base"/>
            <a:r>
              <a:rPr lang="en-AU" altLang="de-DE" sz="2000" dirty="0" err="1">
                <a:solidFill>
                  <a:srgbClr val="004992"/>
                </a:solidFill>
                <a:latin typeface="Calibri Light"/>
                <a:ea typeface="MS PGothic" panose="020B0600070205080204" pitchFamily="34" charset="-128"/>
              </a:rPr>
              <a:t>Ejemplo</a:t>
            </a:r>
            <a:r>
              <a:rPr lang="en-AU" altLang="de-DE" sz="2000" dirty="0">
                <a:solidFill>
                  <a:srgbClr val="004992"/>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Sheila </a:t>
            </a:r>
            <a:r>
              <a:rPr lang="en-AU" altLang="de-DE" sz="2000" dirty="0" err="1">
                <a:solidFill>
                  <a:srgbClr val="333333"/>
                </a:solidFill>
                <a:latin typeface="Calibri Light"/>
                <a:ea typeface="MS PGothic" panose="020B0600070205080204" pitchFamily="34" charset="-128"/>
              </a:rPr>
              <a:t>cree</a:t>
            </a:r>
            <a:r>
              <a:rPr lang="en-AU" altLang="de-DE" sz="2000" dirty="0">
                <a:solidFill>
                  <a:srgbClr val="333333"/>
                </a:solidFill>
                <a:latin typeface="Calibri Light"/>
                <a:ea typeface="MS PGothic" panose="020B0600070205080204" pitchFamily="34" charset="-128"/>
              </a:rPr>
              <a:t> que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doctor </a:t>
            </a:r>
            <a:r>
              <a:rPr lang="en-AU" altLang="de-DE" sz="2000" dirty="0" err="1">
                <a:solidFill>
                  <a:srgbClr val="333333"/>
                </a:solidFill>
                <a:latin typeface="Calibri Light"/>
                <a:ea typeface="MS PGothic" panose="020B0600070205080204" pitchFamily="34" charset="-128"/>
              </a:rPr>
              <a:t>es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realidad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ex-</a:t>
            </a:r>
            <a:r>
              <a:rPr lang="en-AU" altLang="de-DE" sz="2000" dirty="0" err="1">
                <a:solidFill>
                  <a:srgbClr val="333333"/>
                </a:solidFill>
                <a:latin typeface="Calibri Light"/>
                <a:ea typeface="MS PGothic" panose="020B0600070205080204" pitchFamily="34" charset="-128"/>
              </a:rPr>
              <a:t>novio</a:t>
            </a:r>
            <a:r>
              <a:rPr lang="en-AU" altLang="de-DE" sz="2000" dirty="0">
                <a:solidFill>
                  <a:srgbClr val="333333"/>
                </a:solidFill>
                <a:latin typeface="Calibri Light"/>
                <a:ea typeface="MS PGothic" panose="020B0600070205080204" pitchFamily="34" charset="-128"/>
              </a:rPr>
              <a:t> que la ha </a:t>
            </a:r>
            <a:r>
              <a:rPr lang="en-AU" altLang="de-DE" sz="2000" dirty="0" err="1">
                <a:solidFill>
                  <a:srgbClr val="333333"/>
                </a:solidFill>
                <a:latin typeface="Calibri Light"/>
                <a:ea typeface="MS PGothic" panose="020B0600070205080204" pitchFamily="34" charset="-128"/>
              </a:rPr>
              <a:t>estado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siguiendo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durante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años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bajo</a:t>
            </a:r>
            <a:r>
              <a:rPr lang="en-AU" altLang="de-DE" sz="2000" dirty="0">
                <a:solidFill>
                  <a:srgbClr val="333333"/>
                </a:solidFill>
                <a:latin typeface="Calibri Light"/>
                <a:ea typeface="MS PGothic" panose="020B0600070205080204" pitchFamily="34" charset="-128"/>
              </a:rPr>
              <a:t> la falsa </a:t>
            </a:r>
            <a:r>
              <a:rPr lang="en-AU" altLang="de-DE" sz="2000" dirty="0" err="1">
                <a:solidFill>
                  <a:srgbClr val="333333"/>
                </a:solidFill>
                <a:latin typeface="Calibri Light"/>
                <a:ea typeface="MS PGothic" panose="020B0600070205080204" pitchFamily="34" charset="-128"/>
              </a:rPr>
              <a:t>identidad</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psiquiatra</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Antecedentes</a:t>
            </a:r>
            <a:r>
              <a:rPr lang="en-AU" altLang="de-DE" sz="2000" dirty="0">
                <a:solidFill>
                  <a:srgbClr val="004992"/>
                </a:solidFill>
                <a:latin typeface="Calibri Light"/>
                <a:ea typeface="MS PGothic" panose="020B0600070205080204" pitchFamily="34" charset="-128"/>
              </a:rPr>
              <a:t>: </a:t>
            </a:r>
            <a:r>
              <a:rPr lang="en-AU" altLang="de-DE" sz="2000" dirty="0">
                <a:solidFill>
                  <a:srgbClr val="333333"/>
                </a:solidFill>
                <a:latin typeface="Calibri Light"/>
                <a:ea typeface="MS PGothic" panose="020B0600070205080204" pitchFamily="34" charset="-128"/>
              </a:rPr>
              <a:t>Los dos son del </a:t>
            </a:r>
            <a:r>
              <a:rPr lang="en-AU" altLang="de-DE" sz="2000" dirty="0" err="1">
                <a:solidFill>
                  <a:srgbClr val="333333"/>
                </a:solidFill>
                <a:latin typeface="Calibri Light"/>
                <a:ea typeface="MS PGothic" panose="020B0600070205080204" pitchFamily="34" charset="-128"/>
              </a:rPr>
              <a:t>mismo</a:t>
            </a:r>
            <a:r>
              <a:rPr lang="en-AU" altLang="de-DE" sz="2000" dirty="0">
                <a:solidFill>
                  <a:srgbClr val="333333"/>
                </a:solidFill>
                <a:latin typeface="Calibri Light"/>
                <a:ea typeface="MS PGothic" panose="020B0600070205080204" pitchFamily="34" charset="-128"/>
              </a:rPr>
              <a:t> pueblo y </a:t>
            </a:r>
            <a:r>
              <a:rPr lang="en-AU" altLang="de-DE" sz="2000" dirty="0" err="1">
                <a:solidFill>
                  <a:srgbClr val="333333"/>
                </a:solidFill>
                <a:latin typeface="Calibri Light"/>
                <a:ea typeface="MS PGothic" panose="020B0600070205080204" pitchFamily="34" charset="-128"/>
              </a:rPr>
              <a:t>tienen</a:t>
            </a:r>
            <a:r>
              <a:rPr lang="en-AU" altLang="de-DE" sz="2000" dirty="0">
                <a:solidFill>
                  <a:srgbClr val="333333"/>
                </a:solidFill>
                <a:latin typeface="Calibri Light"/>
                <a:ea typeface="MS PGothic" panose="020B0600070205080204" pitchFamily="34" charset="-128"/>
              </a:rPr>
              <a:t> el </a:t>
            </a:r>
            <a:r>
              <a:rPr lang="en-AU" altLang="de-DE" sz="2000" dirty="0" err="1">
                <a:solidFill>
                  <a:srgbClr val="333333"/>
                </a:solidFill>
                <a:latin typeface="Calibri Light"/>
                <a:ea typeface="MS PGothic" panose="020B0600070205080204" pitchFamily="34" charset="-128"/>
              </a:rPr>
              <a:t>mismo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nombre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propio</a:t>
            </a:r>
            <a:endParaRPr lang="en-AU" altLang="de-DE" sz="2000" dirty="0">
              <a:solidFill>
                <a:srgbClr val="333333"/>
              </a:solidFill>
              <a:latin typeface="Calibri Light"/>
              <a:ea typeface="MS PGothic" panose="020B0600070205080204" pitchFamily="34" charset="-128"/>
            </a:endParaRPr>
          </a:p>
          <a:p>
            <a:pPr lvl="0" defTabSz="914400" fontAlgn="base"/>
            <a:r>
              <a:rPr lang="en-AU" altLang="de-DE" sz="2000" dirty="0">
                <a:solidFill>
                  <a:srgbClr val="004992"/>
                </a:solidFill>
                <a:latin typeface="Calibri Light"/>
                <a:ea typeface="MS PGothic" panose="020B0600070205080204" pitchFamily="34" charset="-128"/>
              </a:rPr>
              <a:t>Pero: </a:t>
            </a:r>
            <a:r>
              <a:rPr lang="en-AU" altLang="de-DE" sz="2000" dirty="0" err="1">
                <a:solidFill>
                  <a:srgbClr val="333333"/>
                </a:solidFill>
                <a:latin typeface="Calibri Light"/>
                <a:ea typeface="MS PGothic" panose="020B0600070205080204" pitchFamily="34" charset="-128"/>
              </a:rPr>
              <a:t>Esto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sólo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casualidad</a:t>
            </a:r>
            <a:r>
              <a:rPr lang="en-AU" altLang="de-DE" sz="2000" dirty="0">
                <a:solidFill>
                  <a:srgbClr val="333333"/>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66</a:t>
            </a:fld>
            <a:endParaRPr lang="de-DE" altLang="de-DE"/>
          </a:p>
        </p:txBody>
      </p:sp>
    </p:spTree>
    <p:extLst>
      <p:ext uri="{BB962C8B-B14F-4D97-AF65-F5344CB8AC3E}">
        <p14:creationId xmlns:p14="http://schemas.microsoft.com/office/powerpoint/2010/main" val="37860169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Muchas (¡pero no todas!) de las personas con psicosis tienden a saltar a conclusiones y a formarse opiniones extremas. Esta forma de razonar puede exacerbarse cuando se está bajo presión y se necesita desahogo. </a:t>
            </a:r>
          </a:p>
          <a:p>
            <a:pPr lvl="0" defTabSz="914400" fontAlgn="base"/>
            <a:r>
              <a:rPr lang="en-AU" altLang="de-DE" sz="2000" dirty="0" err="1">
                <a:solidFill>
                  <a:srgbClr val="004992"/>
                </a:solidFill>
                <a:latin typeface="Calibri Light"/>
                <a:ea typeface="MS PGothic" panose="020B0600070205080204" pitchFamily="34" charset="-128"/>
              </a:rPr>
              <a:t>Ejemplo</a:t>
            </a:r>
            <a:r>
              <a:rPr lang="en-AU" altLang="de-DE" sz="2000" dirty="0">
                <a:solidFill>
                  <a:srgbClr val="004992"/>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Sheila </a:t>
            </a:r>
            <a:r>
              <a:rPr lang="en-AU" altLang="de-DE" sz="2000" dirty="0" err="1">
                <a:solidFill>
                  <a:srgbClr val="333333"/>
                </a:solidFill>
                <a:latin typeface="Calibri Light"/>
                <a:ea typeface="MS PGothic" panose="020B0600070205080204" pitchFamily="34" charset="-128"/>
              </a:rPr>
              <a:t>cree</a:t>
            </a:r>
            <a:r>
              <a:rPr lang="en-AU" altLang="de-DE" sz="2000" dirty="0">
                <a:solidFill>
                  <a:srgbClr val="333333"/>
                </a:solidFill>
                <a:latin typeface="Calibri Light"/>
                <a:ea typeface="MS PGothic" panose="020B0600070205080204" pitchFamily="34" charset="-128"/>
              </a:rPr>
              <a:t> que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doctor </a:t>
            </a:r>
            <a:r>
              <a:rPr lang="en-AU" altLang="de-DE" sz="2000" dirty="0" err="1">
                <a:solidFill>
                  <a:srgbClr val="333333"/>
                </a:solidFill>
                <a:latin typeface="Calibri Light"/>
                <a:ea typeface="MS PGothic" panose="020B0600070205080204" pitchFamily="34" charset="-128"/>
              </a:rPr>
              <a:t>es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realidad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ex-</a:t>
            </a:r>
            <a:r>
              <a:rPr lang="en-AU" altLang="de-DE" sz="2000" dirty="0" err="1">
                <a:solidFill>
                  <a:srgbClr val="333333"/>
                </a:solidFill>
                <a:latin typeface="Calibri Light"/>
                <a:ea typeface="MS PGothic" panose="020B0600070205080204" pitchFamily="34" charset="-128"/>
              </a:rPr>
              <a:t>novio</a:t>
            </a:r>
            <a:r>
              <a:rPr lang="en-AU" altLang="de-DE" sz="2000" dirty="0">
                <a:solidFill>
                  <a:srgbClr val="333333"/>
                </a:solidFill>
                <a:latin typeface="Calibri Light"/>
                <a:ea typeface="MS PGothic" panose="020B0600070205080204" pitchFamily="34" charset="-128"/>
              </a:rPr>
              <a:t> que la ha </a:t>
            </a:r>
            <a:r>
              <a:rPr lang="en-AU" altLang="de-DE" sz="2000" dirty="0" err="1">
                <a:solidFill>
                  <a:srgbClr val="333333"/>
                </a:solidFill>
                <a:latin typeface="Calibri Light"/>
                <a:ea typeface="MS PGothic" panose="020B0600070205080204" pitchFamily="34" charset="-128"/>
              </a:rPr>
              <a:t>estado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siguiendo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durante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años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bajo</a:t>
            </a:r>
            <a:r>
              <a:rPr lang="en-AU" altLang="de-DE" sz="2000" dirty="0">
                <a:solidFill>
                  <a:srgbClr val="333333"/>
                </a:solidFill>
                <a:latin typeface="Calibri Light"/>
                <a:ea typeface="MS PGothic" panose="020B0600070205080204" pitchFamily="34" charset="-128"/>
              </a:rPr>
              <a:t> la falsa </a:t>
            </a:r>
            <a:r>
              <a:rPr lang="en-AU" altLang="de-DE" sz="2000" dirty="0" err="1">
                <a:solidFill>
                  <a:srgbClr val="333333"/>
                </a:solidFill>
                <a:latin typeface="Calibri Light"/>
                <a:ea typeface="MS PGothic" panose="020B0600070205080204" pitchFamily="34" charset="-128"/>
              </a:rPr>
              <a:t>identidad</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psiquiatra</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Antecedentes</a:t>
            </a:r>
            <a:r>
              <a:rPr lang="en-AU" altLang="de-DE" sz="2000" dirty="0">
                <a:solidFill>
                  <a:srgbClr val="004992"/>
                </a:solidFill>
                <a:latin typeface="Calibri Light"/>
                <a:ea typeface="MS PGothic" panose="020B0600070205080204" pitchFamily="34" charset="-128"/>
              </a:rPr>
              <a:t>: </a:t>
            </a:r>
            <a:r>
              <a:rPr lang="en-AU" altLang="de-DE" sz="2000" dirty="0">
                <a:solidFill>
                  <a:srgbClr val="333333"/>
                </a:solidFill>
                <a:latin typeface="Calibri Light"/>
                <a:ea typeface="MS PGothic" panose="020B0600070205080204" pitchFamily="34" charset="-128"/>
              </a:rPr>
              <a:t>Los dos son del </a:t>
            </a:r>
            <a:r>
              <a:rPr lang="en-AU" altLang="de-DE" sz="2000" dirty="0" err="1">
                <a:solidFill>
                  <a:srgbClr val="333333"/>
                </a:solidFill>
                <a:latin typeface="Calibri Light"/>
                <a:ea typeface="MS PGothic" panose="020B0600070205080204" pitchFamily="34" charset="-128"/>
              </a:rPr>
              <a:t>mismo</a:t>
            </a:r>
            <a:r>
              <a:rPr lang="en-AU" altLang="de-DE" sz="2000" dirty="0">
                <a:solidFill>
                  <a:srgbClr val="333333"/>
                </a:solidFill>
                <a:latin typeface="Calibri Light"/>
                <a:ea typeface="MS PGothic" panose="020B0600070205080204" pitchFamily="34" charset="-128"/>
              </a:rPr>
              <a:t> pueblo y </a:t>
            </a:r>
            <a:r>
              <a:rPr lang="en-AU" altLang="de-DE" sz="2000" dirty="0" err="1">
                <a:solidFill>
                  <a:srgbClr val="333333"/>
                </a:solidFill>
                <a:latin typeface="Calibri Light"/>
                <a:ea typeface="MS PGothic" panose="020B0600070205080204" pitchFamily="34" charset="-128"/>
              </a:rPr>
              <a:t>tienen</a:t>
            </a:r>
            <a:r>
              <a:rPr lang="en-AU" altLang="de-DE" sz="2000" dirty="0">
                <a:solidFill>
                  <a:srgbClr val="333333"/>
                </a:solidFill>
                <a:latin typeface="Calibri Light"/>
                <a:ea typeface="MS PGothic" panose="020B0600070205080204" pitchFamily="34" charset="-128"/>
              </a:rPr>
              <a:t> el </a:t>
            </a:r>
            <a:r>
              <a:rPr lang="en-AU" altLang="de-DE" sz="2000" dirty="0" err="1">
                <a:solidFill>
                  <a:srgbClr val="333333"/>
                </a:solidFill>
                <a:latin typeface="Calibri Light"/>
                <a:ea typeface="MS PGothic" panose="020B0600070205080204" pitchFamily="34" charset="-128"/>
              </a:rPr>
              <a:t>mismo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nombre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propio</a:t>
            </a:r>
            <a:endParaRPr lang="en-AU" altLang="de-DE" sz="2000" dirty="0">
              <a:solidFill>
                <a:srgbClr val="333333"/>
              </a:solidFill>
              <a:latin typeface="Calibri Light"/>
              <a:ea typeface="MS PGothic" panose="020B0600070205080204" pitchFamily="34" charset="-128"/>
            </a:endParaRPr>
          </a:p>
          <a:p>
            <a:pPr lvl="0" defTabSz="914400" fontAlgn="base"/>
            <a:r>
              <a:rPr lang="en-AU" altLang="de-DE" sz="2000" dirty="0">
                <a:solidFill>
                  <a:srgbClr val="004992"/>
                </a:solidFill>
                <a:latin typeface="Calibri Light"/>
                <a:ea typeface="MS PGothic" panose="020B0600070205080204" pitchFamily="34" charset="-128"/>
              </a:rPr>
              <a:t>Pero: </a:t>
            </a:r>
            <a:r>
              <a:rPr lang="en-AU" altLang="de-DE" sz="2000" dirty="0" err="1">
                <a:solidFill>
                  <a:srgbClr val="333333"/>
                </a:solidFill>
                <a:latin typeface="Calibri Light"/>
                <a:ea typeface="MS PGothic" panose="020B0600070205080204" pitchFamily="34" charset="-128"/>
              </a:rPr>
              <a:t>Esto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sólo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casualidad</a:t>
            </a:r>
            <a:r>
              <a:rPr lang="en-AU" altLang="de-DE" sz="2000" dirty="0">
                <a:solidFill>
                  <a:srgbClr val="333333"/>
                </a:solidFill>
                <a:latin typeface="Calibri Light"/>
                <a:ea typeface="MS PGothic" panose="020B0600070205080204" pitchFamily="34" charset="-128"/>
              </a:rPr>
              <a:t>.</a:t>
            </a:r>
          </a:p>
          <a:p>
            <a:pPr lvl="0" defTabSz="914400" fontAlgn="base"/>
            <a:r>
              <a:rPr lang="es-ES" altLang="de-DE" sz="2400" dirty="0">
                <a:solidFill>
                  <a:srgbClr val="333333"/>
                </a:solidFill>
                <a:latin typeface="Calibri Light"/>
                <a:ea typeface="MS PGothic" panose="020B0600070205080204" pitchFamily="34" charset="-128"/>
              </a:rPr>
              <a:t>Antes de hacer acusaciones serias se debe corroborar la información mediante múltiples fuentes y también discutir las diferentes posibilidades con personas de confianza.</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67</a:t>
            </a:fld>
            <a:endParaRPr lang="de-DE" altLang="de-DE"/>
          </a:p>
        </p:txBody>
      </p:sp>
    </p:spTree>
    <p:extLst>
      <p:ext uri="{BB962C8B-B14F-4D97-AF65-F5344CB8AC3E}">
        <p14:creationId xmlns:p14="http://schemas.microsoft.com/office/powerpoint/2010/main" val="6957636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7 - Saltar a Conclusiones, Segunda Parte</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68</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3549975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
        <p:nvSpPr>
          <p:cNvPr id="3" name="Slide Number Placeholder 2"/>
          <p:cNvSpPr>
            <a:spLocks noGrp="1"/>
          </p:cNvSpPr>
          <p:nvPr>
            <p:ph type="sldNum" sz="quarter" idx="12"/>
          </p:nvPr>
        </p:nvSpPr>
        <p:spPr/>
        <p:txBody>
          <a:bodyPr/>
          <a:lstStyle/>
          <a:p>
            <a:fld id="{D306497E-69D8-4771-ABDF-F1E9AB654924}" type="slidenum">
              <a:rPr lang="de-DE" altLang="de-DE" smtClean="0"/>
              <a:pPr/>
              <a:t>69</a:t>
            </a:fld>
            <a:endParaRPr lang="de-DE" altLang="de-DE"/>
          </a:p>
        </p:txBody>
      </p:sp>
      <p:graphicFrame>
        <p:nvGraphicFramePr>
          <p:cNvPr id="8" name="Group 2"/>
          <p:cNvGraphicFramePr>
            <a:graphicFrameLocks noGrp="1"/>
          </p:cNvGraphicFramePr>
          <p:nvPr>
            <p:extLst>
              <p:ext uri="{D42A27DB-BD31-4B8C-83A1-F6EECF244321}">
                <p14:modId xmlns:p14="http://schemas.microsoft.com/office/powerpoint/2010/main" val="2431879922"/>
              </p:ext>
            </p:extLst>
          </p:nvPr>
        </p:nvGraphicFramePr>
        <p:xfrm>
          <a:off x="408954" y="2011680"/>
          <a:ext cx="11375999" cy="188669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abgebildeten Kunstwerke sind gemeinfrei („public domain“), da die Schutzfrist des Urheberrechts unseres Wissens abgelaufen ist („public domain”; 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5"/>
          <p:cNvGraphicFramePr>
            <a:graphicFrameLocks noGrp="1"/>
          </p:cNvGraphicFramePr>
          <p:nvPr>
            <p:extLst>
              <p:ext uri="{D42A27DB-BD31-4B8C-83A1-F6EECF244321}">
                <p14:modId xmlns:p14="http://schemas.microsoft.com/office/powerpoint/2010/main" val="380390396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Teorías conspiratorias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¿Argumentos a favor?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D306497E-69D8-4771-ABDF-F1E9AB654924}" type="slidenum">
              <a:rPr lang="de-DE" altLang="de-DE" smtClean="0"/>
              <a:pPr/>
              <a:t>70</a:t>
            </a:fld>
            <a:endParaRPr lang="de-DE" altLang="de-DE"/>
          </a:p>
        </p:txBody>
      </p:sp>
    </p:spTree>
    <p:extLst>
      <p:ext uri="{BB962C8B-B14F-4D97-AF65-F5344CB8AC3E}">
        <p14:creationId xmlns:p14="http://schemas.microsoft.com/office/powerpoint/2010/main" val="29226583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5"/>
          <p:cNvGraphicFramePr>
            <a:graphicFrameLocks noGrp="1"/>
          </p:cNvGraphicFramePr>
          <p:nvPr>
            <p:extLst>
              <p:ext uri="{D42A27DB-BD31-4B8C-83A1-F6EECF244321}">
                <p14:modId xmlns:p14="http://schemas.microsoft.com/office/powerpoint/2010/main" val="28039904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Teorías conspiratorias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s-ES" sz="2000" dirty="0">
                          <a:solidFill>
                            <a:srgbClr val="333333"/>
                          </a:solidFill>
                          <a:latin typeface="Calibri Light"/>
                        </a:rPr>
                        <a:t>Motivaciones que se le atribuyen a los EEUU:</a:t>
                      </a:r>
                    </a:p>
                    <a:p>
                      <a:pPr marL="457200" indent="-457200">
                        <a:lnSpc>
                          <a:spcPct val="100000"/>
                        </a:lnSpc>
                        <a:spcBef>
                          <a:spcPts val="1200"/>
                        </a:spcBef>
                        <a:buFont typeface="+mj-lt"/>
                        <a:buAutoNum type="arabicPeriod"/>
                      </a:pPr>
                      <a:r>
                        <a:rPr lang="es-ES" sz="2000" dirty="0">
                          <a:solidFill>
                            <a:srgbClr val="333333"/>
                          </a:solidFill>
                          <a:latin typeface="Calibri Light"/>
                        </a:rPr>
                        <a:t>“Victoria tecnológica” en la competición espacial con la Unión Soviética, que había lanzado antes un satélite al espacio con éxito</a:t>
                      </a:r>
                    </a:p>
                    <a:p>
                      <a:pPr marL="457200" indent="-457200">
                        <a:lnSpc>
                          <a:spcPct val="100000"/>
                        </a:lnSpc>
                        <a:spcBef>
                          <a:spcPts val="1200"/>
                        </a:spcBef>
                        <a:buFont typeface="+mj-lt"/>
                        <a:buAutoNum type="arabicPeriod"/>
                      </a:pPr>
                      <a:r>
                        <a:rPr lang="es-ES" sz="2000" dirty="0">
                          <a:solidFill>
                            <a:srgbClr val="333333"/>
                          </a:solidFill>
                          <a:latin typeface="Calibri Light"/>
                        </a:rPr>
                        <a:t>Distracción de la guerra de Vietnam</a:t>
                      </a:r>
                    </a:p>
                    <a:p>
                      <a:pPr marL="457200" indent="-457200">
                        <a:lnSpc>
                          <a:spcPct val="100000"/>
                        </a:lnSpc>
                        <a:spcBef>
                          <a:spcPts val="1200"/>
                        </a:spcBef>
                        <a:buFont typeface="+mj-lt"/>
                        <a:buAutoNum type="arabicPeriod"/>
                      </a:pPr>
                      <a:r>
                        <a:rPr lang="es-ES" sz="2000" dirty="0">
                          <a:solidFill>
                            <a:srgbClr val="333333"/>
                          </a:solidFill>
                          <a:latin typeface="Calibri Light"/>
                        </a:rPr>
                        <a:t>La propia NASA falsificó el alunizaje por temor a recortes presupuestarios del gobierno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D306497E-69D8-4771-ABDF-F1E9AB654924}" type="slidenum">
              <a:rPr lang="de-DE" altLang="de-DE" smtClean="0"/>
              <a:pPr/>
              <a:t>71</a:t>
            </a:fld>
            <a:endParaRPr lang="de-DE" altLang="de-DE"/>
          </a:p>
        </p:txBody>
      </p:sp>
    </p:spTree>
    <p:extLst>
      <p:ext uri="{BB962C8B-B14F-4D97-AF65-F5344CB8AC3E}">
        <p14:creationId xmlns:p14="http://schemas.microsoft.com/office/powerpoint/2010/main" val="18273293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2"/>
          <p:cNvGraphicFramePr>
            <a:graphicFrameLocks noGrp="1"/>
          </p:cNvGraphicFramePr>
          <p:nvPr>
            <p:extLst>
              <p:ext uri="{D42A27DB-BD31-4B8C-83A1-F6EECF244321}">
                <p14:modId xmlns:p14="http://schemas.microsoft.com/office/powerpoint/2010/main" val="173923861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 favor: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D306497E-69D8-4771-ABDF-F1E9AB654924}" type="slidenum">
              <a:rPr lang="de-DE" altLang="de-DE" smtClean="0"/>
              <a:pPr/>
              <a:t>72</a:t>
            </a:fld>
            <a:endParaRPr lang="de-DE" altLang="de-DE"/>
          </a:p>
        </p:txBody>
      </p:sp>
    </p:spTree>
    <p:extLst>
      <p:ext uri="{BB962C8B-B14F-4D97-AF65-F5344CB8AC3E}">
        <p14:creationId xmlns:p14="http://schemas.microsoft.com/office/powerpoint/2010/main" val="40131079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2"/>
          <p:cNvGraphicFramePr>
            <a:graphicFrameLocks noGrp="1"/>
          </p:cNvGraphicFramePr>
          <p:nvPr>
            <p:extLst>
              <p:ext uri="{D42A27DB-BD31-4B8C-83A1-F6EECF244321}">
                <p14:modId xmlns:p14="http://schemas.microsoft.com/office/powerpoint/2010/main" val="156298308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s-ES" sz="1800" b="1" i="0" u="none" strike="noStrike" cap="none" normalizeH="0" baseline="0" dirty="0">
                          <a:ln>
                            <a:noFill/>
                          </a:ln>
                          <a:solidFill>
                            <a:srgbClr val="333333"/>
                          </a:solidFill>
                          <a:effectLst/>
                          <a:latin typeface="Calibri Light"/>
                          <a:cs typeface="Times New Roman" pitchFamily="18" charset="0"/>
                        </a:rPr>
                        <a:t>A favor: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“Bandera ondeando”: imposible, ya que en la luna no hay atmósfera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Las fotos del cielo sin estrellas y las sombras cambiantes apuntan a una grabación de estudio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El mensaje de radio de Armstrong: Responde muy rápido a la última frase del presidente Nixon. Una señal de radio necesita más tiempo para ser transmitida desde la tierra que el que empleó Armstrong para responder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D306497E-69D8-4771-ABDF-F1E9AB654924}" type="slidenum">
              <a:rPr lang="de-DE" altLang="de-DE" smtClean="0"/>
              <a:pPr/>
              <a:t>73</a:t>
            </a:fld>
            <a:endParaRPr lang="de-DE" altLang="de-DE"/>
          </a:p>
        </p:txBody>
      </p:sp>
    </p:spTree>
    <p:extLst>
      <p:ext uri="{BB962C8B-B14F-4D97-AF65-F5344CB8AC3E}">
        <p14:creationId xmlns:p14="http://schemas.microsoft.com/office/powerpoint/2010/main" val="40862975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7"/>
          <p:cNvGraphicFramePr>
            <a:graphicFrameLocks noGrp="1"/>
          </p:cNvGraphicFramePr>
          <p:nvPr>
            <p:extLst>
              <p:ext uri="{D42A27DB-BD31-4B8C-83A1-F6EECF244321}">
                <p14:modId xmlns:p14="http://schemas.microsoft.com/office/powerpoint/2010/main" val="316058039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En contra: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D306497E-69D8-4771-ABDF-F1E9AB654924}" type="slidenum">
              <a:rPr lang="de-DE" altLang="de-DE" smtClean="0"/>
              <a:pPr/>
              <a:t>74</a:t>
            </a:fld>
            <a:endParaRPr lang="de-DE" altLang="de-DE"/>
          </a:p>
        </p:txBody>
      </p:sp>
    </p:spTree>
    <p:extLst>
      <p:ext uri="{BB962C8B-B14F-4D97-AF65-F5344CB8AC3E}">
        <p14:creationId xmlns:p14="http://schemas.microsoft.com/office/powerpoint/2010/main" val="8754405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7"/>
          <p:cNvGraphicFramePr>
            <a:graphicFrameLocks noGrp="1"/>
          </p:cNvGraphicFramePr>
          <p:nvPr>
            <p:extLst>
              <p:ext uri="{D42A27DB-BD31-4B8C-83A1-F6EECF244321}">
                <p14:modId xmlns:p14="http://schemas.microsoft.com/office/powerpoint/2010/main" val="166371750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“Evidencia”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s-ES" sz="1800" b="1" dirty="0">
                          <a:latin typeface="Calibri Light"/>
                        </a:rPr>
                        <a:t>En contra:</a:t>
                      </a:r>
                    </a:p>
                    <a:p>
                      <a:pPr marL="342900" indent="-342900">
                        <a:lnSpc>
                          <a:spcPct val="100000"/>
                        </a:lnSpc>
                        <a:spcBef>
                          <a:spcPts val="1200"/>
                        </a:spcBef>
                        <a:buFont typeface="+mj-lt"/>
                        <a:buAutoNum type="arabicPeriod"/>
                      </a:pPr>
                      <a:r>
                        <a:rPr lang="es-ES" sz="1800" b="0" dirty="0">
                          <a:latin typeface="Calibri Light"/>
                        </a:rPr>
                        <a:t>El efecto de la bandera ondeando se creó clavando el asta en la superficie lunar y con un mástil superior horizontal </a:t>
                      </a:r>
                    </a:p>
                    <a:p>
                      <a:pPr marL="342900" indent="-342900">
                        <a:lnSpc>
                          <a:spcPct val="100000"/>
                        </a:lnSpc>
                        <a:spcBef>
                          <a:spcPts val="1200"/>
                        </a:spcBef>
                        <a:buFont typeface="+mj-lt"/>
                        <a:buAutoNum type="arabicPeriod"/>
                      </a:pPr>
                      <a:r>
                        <a:rPr lang="es-ES" sz="1800" b="0" dirty="0">
                          <a:latin typeface="Calibri Light"/>
                        </a:rPr>
                        <a:t>Las fotografías nocturnas no pueden capturar las luces débiles por los tiempos de </a:t>
                      </a:r>
                      <a:r>
                        <a:rPr lang="es-ES" sz="1800" b="0">
                          <a:latin typeface="Calibri Light"/>
                        </a:rPr>
                        <a:t>exposición </a:t>
                      </a:r>
                      <a:r>
                        <a:rPr lang="es-ES" sz="1800" b="0">
                          <a:latin typeface="Times New Roman"/>
                        </a:rPr>
                        <a:t>→</a:t>
                      </a:r>
                      <a:r>
                        <a:rPr lang="es-ES" sz="1800" b="0">
                          <a:latin typeface="Calibri Light"/>
                        </a:rPr>
                        <a:t> </a:t>
                      </a:r>
                      <a:r>
                        <a:rPr lang="es-ES" sz="1800" b="0" dirty="0">
                          <a:latin typeface="Calibri Light"/>
                        </a:rPr>
                        <a:t>ausencia de estrellas</a:t>
                      </a:r>
                    </a:p>
                    <a:p>
                      <a:pPr marL="342900" indent="-342900">
                        <a:lnSpc>
                          <a:spcPct val="100000"/>
                        </a:lnSpc>
                        <a:spcBef>
                          <a:spcPts val="1200"/>
                        </a:spcBef>
                        <a:buFont typeface="+mj-lt"/>
                        <a:buAutoNum type="arabicPeriod"/>
                      </a:pPr>
                      <a:r>
                        <a:rPr lang="es-ES" sz="1800" b="0" dirty="0">
                          <a:latin typeface="Calibri Light"/>
                        </a:rPr>
                        <a:t>Las sombras cambiantes están causadas por la superficie desigual de la luna</a:t>
                      </a:r>
                    </a:p>
                    <a:p>
                      <a:pPr marL="342900" indent="-342900">
                        <a:lnSpc>
                          <a:spcPct val="100000"/>
                        </a:lnSpc>
                        <a:spcBef>
                          <a:spcPts val="1200"/>
                        </a:spcBef>
                        <a:buFont typeface="+mj-lt"/>
                        <a:buAutoNum type="arabicPeriod"/>
                      </a:pPr>
                      <a:r>
                        <a:rPr lang="es-ES" sz="1800" b="0" dirty="0">
                          <a:latin typeface="Calibri Light"/>
                        </a:rPr>
                        <a:t>La entrevista había sido editada para cubrir el retardo original en el diálogo entre Nixon y Armstrong </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D306497E-69D8-4771-ABDF-F1E9AB654924}" type="slidenum">
              <a:rPr lang="de-DE" altLang="de-DE" smtClean="0"/>
              <a:pPr/>
              <a:t>75</a:t>
            </a:fld>
            <a:endParaRPr lang="de-DE" altLang="de-DE"/>
          </a:p>
        </p:txBody>
      </p:sp>
    </p:spTree>
    <p:extLst>
      <p:ext uri="{BB962C8B-B14F-4D97-AF65-F5344CB8AC3E}">
        <p14:creationId xmlns:p14="http://schemas.microsoft.com/office/powerpoint/2010/main" val="6027388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j-lt"/>
              </a:rPr>
              <a:t>Fuente: German television station ZDF:  “Vorsicht Verschwörung” [Beware conspiracy] </a:t>
            </a:r>
          </a:p>
        </p:txBody>
      </p:sp>
      <p:sp>
        <p:nvSpPr>
          <p:cNvPr id="13" name="Text Box 3"/>
          <p:cNvSpPr txBox="1">
            <a:spLocks noChangeArrowheads="1"/>
          </p:cNvSpPr>
          <p:nvPr/>
        </p:nvSpPr>
        <p:spPr bwMode="auto">
          <a:xfrm>
            <a:off x="408955" y="2312440"/>
            <a:ext cx="11376000" cy="769441"/>
          </a:xfrm>
          <a:prstGeom prst="rect">
            <a:avLst/>
          </a:prstGeom>
          <a:noFill/>
          <a:ln w="9525">
            <a:noFill/>
            <a:miter lim="800000"/>
            <a:headEnd/>
            <a:tailEnd/>
          </a:ln>
        </p:spPr>
        <p:txBody>
          <a:bodyPr>
            <a:spAutoFit/>
          </a:bodyPr>
          <a:lstStyle/>
          <a:p>
            <a:pPr fontAlgn="base">
              <a:spcBef>
                <a:spcPct val="0"/>
              </a:spcBef>
              <a:spcAft>
                <a:spcPct val="0"/>
              </a:spcAft>
              <a:defRPr/>
            </a:pPr>
            <a:r>
              <a:rPr lang="es-ES" sz="2200" b="0">
                <a:solidFill>
                  <a:srgbClr val="000000"/>
                </a:solidFill>
                <a:latin typeface="Calibri Light"/>
                <a:ea typeface="ＭＳ Ｐゴシック" panose="020B0600070205080204" pitchFamily="34" charset="-128"/>
              </a:rPr>
              <a:t>¿Fue la llegada del hombre a la luna un engaño </a:t>
            </a:r>
          </a:p>
          <a:p>
            <a:pPr fontAlgn="base">
              <a:spcBef>
                <a:spcPct val="0"/>
              </a:spcBef>
              <a:spcAft>
                <a:spcPct val="0"/>
              </a:spcAft>
              <a:defRPr/>
            </a:pPr>
            <a:r>
              <a:rPr lang="es-ES" sz="2200" b="0">
                <a:solidFill>
                  <a:srgbClr val="000000"/>
                </a:solidFill>
                <a:latin typeface="Calibri Light"/>
                <a:ea typeface="ＭＳ Ｐゴシック" panose="020B0600070205080204" pitchFamily="34" charset="-128"/>
              </a:rPr>
              <a:t>del gobierno de los EEUU? </a:t>
            </a:r>
            <a:endParaRPr lang="de-DE" sz="2200" b="0" dirty="0">
              <a:solidFill>
                <a:srgbClr val="000000"/>
              </a:solidFill>
              <a:latin typeface="Calibri Light"/>
              <a:ea typeface="ＭＳ Ｐゴシック" panose="020B0600070205080204" pitchFamily="34" charset="-128"/>
            </a:endParaRPr>
          </a:p>
        </p:txBody>
      </p:sp>
      <p:sp>
        <p:nvSpPr>
          <p:cNvPr id="14" name="Rectangle 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5"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s-ES" altLang="de-DE" sz="2400" b="0" dirty="0">
                <a:latin typeface="Calibri Light"/>
              </a:rPr>
              <a:t>Director </a:t>
            </a:r>
            <a:r>
              <a:rPr lang="es-ES" altLang="de-DE" sz="2400" b="0" dirty="0" err="1">
                <a:latin typeface="Calibri Light"/>
              </a:rPr>
              <a:t>Roland</a:t>
            </a:r>
            <a:r>
              <a:rPr lang="es-ES" altLang="de-DE" sz="2400" b="0" dirty="0">
                <a:latin typeface="Calibri Light"/>
              </a:rPr>
              <a:t> </a:t>
            </a:r>
            <a:r>
              <a:rPr lang="es-ES" altLang="de-DE" sz="2400" b="0" dirty="0" err="1">
                <a:latin typeface="Calibri Light"/>
              </a:rPr>
              <a:t>Emmerich</a:t>
            </a:r>
            <a:r>
              <a:rPr lang="es-ES" altLang="de-DE" sz="2400" b="0" dirty="0">
                <a:latin typeface="Calibri Light"/>
              </a:rPr>
              <a:t> (Independence Day):</a:t>
            </a:r>
            <a:br>
              <a:rPr lang="es-ES" altLang="de-DE" sz="2400" b="0" dirty="0">
                <a:latin typeface="Calibri Light"/>
              </a:rPr>
            </a:br>
            <a:r>
              <a:rPr lang="es-ES" altLang="de-DE" sz="2400" b="0" dirty="0">
                <a:latin typeface="Calibri Light"/>
              </a:rPr>
              <a:t>“La llegada a la luna […] era demasiado buena. Tal cosa era imposible de lograr en los años 60. Incluso con tecnología como la de hoy en </a:t>
            </a:r>
            <a:r>
              <a:rPr lang="es-ES" altLang="de-DE" sz="2400" b="0" dirty="0" err="1">
                <a:latin typeface="Calibri Light"/>
              </a:rPr>
              <a:t>dia</a:t>
            </a:r>
            <a:r>
              <a:rPr lang="es-ES" altLang="de-DE" sz="2400" b="0" dirty="0">
                <a:latin typeface="Calibri Light"/>
              </a:rPr>
              <a:t> plantearía problemas.”</a:t>
            </a:r>
            <a:endParaRPr lang="de-DE" altLang="de-DE" sz="2400" b="0" i="1" dirty="0">
              <a:latin typeface="Calibri Light"/>
            </a:endParaRPr>
          </a:p>
        </p:txBody>
      </p:sp>
      <p:sp>
        <p:nvSpPr>
          <p:cNvPr id="4" name="Slide Number Placeholder 3"/>
          <p:cNvSpPr>
            <a:spLocks noGrp="1"/>
          </p:cNvSpPr>
          <p:nvPr>
            <p:ph type="sldNum" sz="quarter" idx="12"/>
          </p:nvPr>
        </p:nvSpPr>
        <p:spPr/>
        <p:txBody>
          <a:bodyPr/>
          <a:lstStyle/>
          <a:p>
            <a:fld id="{D306497E-69D8-4771-ABDF-F1E9AB654924}" type="slidenum">
              <a:rPr lang="de-DE" altLang="de-DE" smtClean="0"/>
              <a:pPr/>
              <a:t>76</a:t>
            </a:fld>
            <a:endParaRPr lang="de-DE" altLang="de-DE"/>
          </a:p>
        </p:txBody>
      </p:sp>
    </p:spTree>
    <p:extLst>
      <p:ext uri="{BB962C8B-B14F-4D97-AF65-F5344CB8AC3E}">
        <p14:creationId xmlns:p14="http://schemas.microsoft.com/office/powerpoint/2010/main" val="11018132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solidFill>
                  <a:srgbClr val="004992"/>
                </a:solidFill>
                <a:latin typeface="Calibri Light"/>
              </a:rPr>
              <a:t>¿Cómo surgen esta leyenda urbana y otras teorías conspiratorias?</a:t>
            </a:r>
            <a:endParaRPr lang="en-US" sz="360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r>
              <a:rPr lang="de-DE" altLang="de-DE" sz="2400">
                <a:solidFill>
                  <a:srgbClr val="333333"/>
                </a:solidFill>
                <a:latin typeface="Calibri Light"/>
                <a:ea typeface="MS PGothic" panose="020B0600070205080204" pitchFamily="34" charset="-128"/>
                <a:cs typeface="Times New Roman" panose="02020603050405020304" pitchFamily="18" charset="0"/>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
        <p:nvSpPr>
          <p:cNvPr id="4" name="Slide Number Placeholder 3"/>
          <p:cNvSpPr>
            <a:spLocks noGrp="1"/>
          </p:cNvSpPr>
          <p:nvPr>
            <p:ph type="sldNum" sz="quarter" idx="12"/>
          </p:nvPr>
        </p:nvSpPr>
        <p:spPr/>
        <p:txBody>
          <a:bodyPr/>
          <a:lstStyle/>
          <a:p>
            <a:fld id="{D306497E-69D8-4771-ABDF-F1E9AB654924}" type="slidenum">
              <a:rPr lang="de-DE" altLang="de-DE" smtClean="0"/>
              <a:pPr/>
              <a:t>77</a:t>
            </a:fld>
            <a:endParaRPr lang="de-DE" altLang="de-DE"/>
          </a:p>
        </p:txBody>
      </p:sp>
    </p:spTree>
    <p:extLst>
      <p:ext uri="{BB962C8B-B14F-4D97-AF65-F5344CB8AC3E}">
        <p14:creationId xmlns:p14="http://schemas.microsoft.com/office/powerpoint/2010/main" val="28508013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 leyenda urbana y otras teorías conspiratorias?</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ea typeface="MS PGothic" panose="020B0600070205080204" pitchFamily="34" charset="-128"/>
                <a:cs typeface="Times New Roman" panose="02020603050405020304" pitchFamily="18" charset="0"/>
              </a:rPr>
              <a:t>A menudo son más emocionantes que la realidad</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cs typeface="Times New Roman" panose="02020603050405020304" pitchFamily="18" charset="0"/>
              </a:rPr>
              <a:t>Se basan en información que es difícil de comprobar y la gente lo cree fácilemente</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ej</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el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ondear</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de la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bandera</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sugiere</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que las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fotos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fueron</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tomadas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en</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la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tierra</a:t>
            </a:r>
            <a:r>
              <a:rPr lang="en-US" altLang="de-DE" sz="2400" dirty="0">
                <a:solidFill>
                  <a:srgbClr val="333333"/>
                </a:solidFill>
                <a:latin typeface="Calibri Light"/>
                <a:ea typeface="MS PGothic" panose="020B0600070205080204" pitchFamily="34" charset="-128"/>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cs typeface="Times New Roman" panose="02020603050405020304" pitchFamily="18" charset="0"/>
              </a:rPr>
              <a:t>Se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ocultan</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explicaciones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alternativas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ej</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el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cielo</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sin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estrellas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se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puede</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explicar</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por</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la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limitaciones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técnicas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de las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fotografías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nocturnas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cs typeface="Times New Roman" panose="02020603050405020304" pitchFamily="18" charset="0"/>
              </a:rPr>
              <a:t>Las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leyendas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urbanas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toman</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hechos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sacados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de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contexto</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y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los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ponen</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al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límite</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
        <p:nvSpPr>
          <p:cNvPr id="4" name="Slide Number Placeholder 3"/>
          <p:cNvSpPr>
            <a:spLocks noGrp="1"/>
          </p:cNvSpPr>
          <p:nvPr>
            <p:ph type="sldNum" sz="quarter" idx="12"/>
          </p:nvPr>
        </p:nvSpPr>
        <p:spPr/>
        <p:txBody>
          <a:bodyPr/>
          <a:lstStyle/>
          <a:p>
            <a:fld id="{D306497E-69D8-4771-ABDF-F1E9AB654924}" type="slidenum">
              <a:rPr lang="de-DE" altLang="de-DE" smtClean="0"/>
              <a:pPr/>
              <a:t>78</a:t>
            </a:fld>
            <a:endParaRPr lang="de-DE" altLang="de-DE"/>
          </a:p>
        </p:txBody>
      </p:sp>
    </p:spTree>
    <p:extLst>
      <p:ext uri="{BB962C8B-B14F-4D97-AF65-F5344CB8AC3E}">
        <p14:creationId xmlns:p14="http://schemas.microsoft.com/office/powerpoint/2010/main" val="94856688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4891</Words>
  <Application>Microsoft Office PowerPoint</Application>
  <PresentationFormat>Benutzerdefiniert</PresentationFormat>
  <Paragraphs>653</Paragraphs>
  <Slides>78</Slides>
  <Notes>76</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78</vt:i4>
      </vt:variant>
    </vt:vector>
  </HeadingPairs>
  <TitlesOfParts>
    <vt:vector size="88"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EMC 7 B – Saltar a Conclusiones, Segunda Parte</vt:lpstr>
      <vt:lpstr>Conclusiones Apresuradas</vt:lpstr>
      <vt:lpstr>Conclusiones Apresuradas</vt:lpstr>
      <vt:lpstr>Conclusiones Apresuradas</vt:lpstr>
      <vt:lpstr>Saltar a Conclusiones ¿En qué tipo de situaciones/cuándo sacamos conclusiones sin conocer toda la verdad?</vt:lpstr>
      <vt:lpstr>Saltar a Conclusiones ¿En qué tipo de situaciones/cuándo sacamos conclusiones sin conocer toda la verdad?</vt:lpstr>
      <vt:lpstr>Saltar a Conclusiones ¿En qué tipo de situaciones/cuándo sacamos conclusiones sin conocer toda la verdad?</vt:lpstr>
      <vt:lpstr>Saltar a Conclusiones ¿En qué tipo de situaciones/cuándo sacamos conclusiones sin conocer toda la verdad?</vt:lpstr>
      <vt:lpstr>Conclusiones Apresuradas: En Acción</vt:lpstr>
      <vt:lpstr>Conclusiones Apresuradas: En Acción - Mitos Modernos – (para un ejercicio alternativo ir al final de la presentación)</vt:lpstr>
      <vt:lpstr>Conclusiones Apresuradas: En Acción - Mitos Modernos -</vt:lpstr>
      <vt:lpstr>Conclusiones Apresuradas: En Acción - Mitos Modernos -</vt:lpstr>
      <vt:lpstr>Conclusiones Apresuradas: En Acción - Mitos Modernos -</vt:lpstr>
      <vt:lpstr>¿Cómo surgen estas teorías de conspiración?</vt:lpstr>
      <vt:lpstr>¿Cómo surgen estas teorías de conspiración?</vt:lpstr>
      <vt:lpstr>¿Cómo surgen estas teorías de conspiración?</vt:lpstr>
      <vt:lpstr>¿Qué relevancia tiene esto?</vt:lpstr>
      <vt:lpstr>¿Qué relevancia tiene esto?</vt:lpstr>
      <vt:lpstr>A continuación les mostramos como el saltar a conclusiones conduce a errores de interpretación durante la psicosis.</vt:lpstr>
      <vt:lpstr>Tarea</vt:lpstr>
      <vt:lpstr>Tarea</vt:lpstr>
      <vt:lpstr>Tarea</vt:lpstr>
      <vt:lpstr>Tarea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 Videoclip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Traducción a la vida diaria</vt:lpstr>
      <vt:lpstr>Traducción a la vida diaria</vt:lpstr>
      <vt:lpstr>Traducción a la vida diaria</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¿Cómo surgen esta leyenda urbana y otras teorías conspiratorias?</vt:lpstr>
      <vt:lpstr>¿Cómo surgen esta leyenda urbana y otras teorías conspiratorias?</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245</cp:revision>
  <dcterms:created xsi:type="dcterms:W3CDTF">2004-06-30T16:15:23Z</dcterms:created>
  <dcterms:modified xsi:type="dcterms:W3CDTF">2022-12-23T12:34:28Z</dcterms:modified>
</cp:coreProperties>
</file>