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 id="2147483683" r:id="rId2"/>
    <p:sldMasterId id="2147483696" r:id="rId3"/>
  </p:sldMasterIdLst>
  <p:notesMasterIdLst>
    <p:notesMasterId r:id="rId61"/>
  </p:notesMasterIdLst>
  <p:handoutMasterIdLst>
    <p:handoutMasterId r:id="rId62"/>
  </p:handoutMasterIdLst>
  <p:sldIdLst>
    <p:sldId id="443" r:id="rId4"/>
    <p:sldId id="384" r:id="rId5"/>
    <p:sldId id="428" r:id="rId6"/>
    <p:sldId id="429" r:id="rId7"/>
    <p:sldId id="291" r:id="rId8"/>
    <p:sldId id="430" r:id="rId9"/>
    <p:sldId id="431" r:id="rId10"/>
    <p:sldId id="369" r:id="rId11"/>
    <p:sldId id="338" r:id="rId12"/>
    <p:sldId id="413" r:id="rId13"/>
    <p:sldId id="437" r:id="rId14"/>
    <p:sldId id="378" r:id="rId15"/>
    <p:sldId id="438" r:id="rId16"/>
    <p:sldId id="422" r:id="rId17"/>
    <p:sldId id="435" r:id="rId18"/>
    <p:sldId id="436" r:id="rId19"/>
    <p:sldId id="295" r:id="rId20"/>
    <p:sldId id="296" r:id="rId21"/>
    <p:sldId id="387" r:id="rId22"/>
    <p:sldId id="433" r:id="rId23"/>
    <p:sldId id="434" r:id="rId24"/>
    <p:sldId id="299" r:id="rId25"/>
    <p:sldId id="300" r:id="rId26"/>
    <p:sldId id="309" r:id="rId27"/>
    <p:sldId id="310" r:id="rId28"/>
    <p:sldId id="367" r:id="rId29"/>
    <p:sldId id="311" r:id="rId30"/>
    <p:sldId id="366" r:id="rId31"/>
    <p:sldId id="349" r:id="rId32"/>
    <p:sldId id="315" r:id="rId33"/>
    <p:sldId id="426" r:id="rId34"/>
    <p:sldId id="353" r:id="rId35"/>
    <p:sldId id="354" r:id="rId36"/>
    <p:sldId id="355" r:id="rId37"/>
    <p:sldId id="391" r:id="rId38"/>
    <p:sldId id="425" r:id="rId39"/>
    <p:sldId id="424" r:id="rId40"/>
    <p:sldId id="423" r:id="rId41"/>
    <p:sldId id="439" r:id="rId42"/>
    <p:sldId id="314" r:id="rId43"/>
    <p:sldId id="312" r:id="rId44"/>
    <p:sldId id="361" r:id="rId45"/>
    <p:sldId id="365" r:id="rId46"/>
    <p:sldId id="334" r:id="rId47"/>
    <p:sldId id="330" r:id="rId48"/>
    <p:sldId id="323" r:id="rId49"/>
    <p:sldId id="327" r:id="rId50"/>
    <p:sldId id="336" r:id="rId51"/>
    <p:sldId id="322" r:id="rId52"/>
    <p:sldId id="393" r:id="rId53"/>
    <p:sldId id="394" r:id="rId54"/>
    <p:sldId id="440" r:id="rId55"/>
    <p:sldId id="347" r:id="rId56"/>
    <p:sldId id="348" r:id="rId57"/>
    <p:sldId id="441" r:id="rId58"/>
    <p:sldId id="410" r:id="rId59"/>
    <p:sldId id="411" r:id="rId60"/>
  </p:sldIdLst>
  <p:sldSz cx="12195175" cy="6858000"/>
  <p:notesSz cx="7099300" cy="10234613"/>
  <p:defaultTextStyle>
    <a:defPPr>
      <a:defRPr lang="en-US"/>
    </a:defPPr>
    <a:lvl1pPr algn="l"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1pPr>
    <a:lvl2pPr marL="457200" algn="l"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2pPr>
    <a:lvl3pPr marL="914400" algn="l"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3pPr>
    <a:lvl4pPr marL="1371600" algn="l"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4pPr>
    <a:lvl5pPr marL="1828800" algn="l"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152">
          <p15:clr>
            <a:srgbClr val="A4A3A4"/>
          </p15:clr>
        </p15:guide>
        <p15:guide id="2" pos="5712">
          <p15:clr>
            <a:srgbClr val="A4A3A4"/>
          </p15:clr>
        </p15:guide>
        <p15:guide id="3" pos="761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C3C3F7"/>
    <a:srgbClr val="8DC6FF"/>
    <a:srgbClr val="FFFF00"/>
    <a:srgbClr val="4D7CE5"/>
    <a:srgbClr val="514AE4"/>
    <a:srgbClr val="6C96F4"/>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74" d="100"/>
          <a:sy n="74" d="100"/>
        </p:scale>
        <p:origin x="474" y="66"/>
      </p:cViewPr>
      <p:guideLst>
        <p:guide orient="horz" pos="1152"/>
        <p:guide pos="5712"/>
        <p:guide pos="7618"/>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s>
</file>

<file path=ppt/_rels/viewProps.xml.rels><?xml version="1.0" encoding="UTF-8" standalone="yes"?>
<Relationships xmlns="http://schemas.openxmlformats.org/package/2006/relationships"><Relationship Id="rId1" Type="http://schemas.openxmlformats.org/officeDocument/2006/relationships/slide" Target="slides/slide4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Verdana" pitchFamily="34" charset="0"/>
                <a:ea typeface="+mn-ea"/>
                <a:cs typeface="Times New Roman" pitchFamily="18" charset="0"/>
              </a:defRPr>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Verdana" pitchFamily="34" charset="0"/>
                <a:ea typeface="+mn-ea"/>
                <a:cs typeface="Times New Roman" pitchFamily="18" charset="0"/>
              </a:defRPr>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Verdana" pitchFamily="34" charset="0"/>
                <a:ea typeface="+mn-ea"/>
                <a:cs typeface="Times New Roman" pitchFamily="18" charset="0"/>
              </a:defRPr>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06B82850-FDC8-40AE-8A9B-D10BE62EEC2A}" type="slidenum">
              <a:rPr lang="en-GB" altLang="de-DE"/>
              <a:pPr/>
              <a:t>‹Nr.›</a:t>
            </a:fld>
            <a:endParaRPr lang="en-GB" altLang="de-DE"/>
          </a:p>
        </p:txBody>
      </p:sp>
    </p:spTree>
    <p:extLst>
      <p:ext uri="{BB962C8B-B14F-4D97-AF65-F5344CB8AC3E}">
        <p14:creationId xmlns:p14="http://schemas.microsoft.com/office/powerpoint/2010/main" val="34236600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Verdana" pitchFamily="34" charset="0"/>
                <a:ea typeface="+mn-ea"/>
                <a:cs typeface="Times New Roman" pitchFamily="18" charset="0"/>
              </a:defRPr>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Verdana" pitchFamily="34" charset="0"/>
                <a:ea typeface="+mn-ea"/>
                <a:cs typeface="Times New Roman" pitchFamily="18" charset="0"/>
              </a:defRPr>
            </a:lvl1pPr>
          </a:lstStyle>
          <a:p>
            <a:pPr>
              <a:defRPr/>
            </a:pPr>
            <a:endParaRPr lang="en-US"/>
          </a:p>
        </p:txBody>
      </p:sp>
      <p:sp>
        <p:nvSpPr>
          <p:cNvPr id="6042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Verdana" pitchFamily="34" charset="0"/>
                <a:ea typeface="+mn-ea"/>
                <a:cs typeface="Times New Roman" pitchFamily="18" charset="0"/>
              </a:defRPr>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800E6C6E-6132-44F4-9E1E-2C99C896414B}" type="slidenum">
              <a:rPr lang="en-US" altLang="de-DE"/>
              <a:pPr/>
              <a:t>‹Nr.›</a:t>
            </a:fld>
            <a:endParaRPr lang="en-US" altLang="de-DE"/>
          </a:p>
        </p:txBody>
      </p:sp>
    </p:spTree>
    <p:extLst>
      <p:ext uri="{BB962C8B-B14F-4D97-AF65-F5344CB8AC3E}">
        <p14:creationId xmlns:p14="http://schemas.microsoft.com/office/powerpoint/2010/main" val="13945446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0B1A2E10-350B-4B87-AB35-29235281E6ED}" type="slidenum">
              <a:rPr lang="en-US" altLang="de-DE" sz="1300">
                <a:latin typeface="Verdana" panose="020B0604030504040204" pitchFamily="34" charset="0"/>
              </a:rPr>
              <a:pPr eaLnBrk="1" hangingPunct="1">
                <a:spcBef>
                  <a:spcPct val="0"/>
                </a:spcBef>
              </a:pPr>
              <a:t>2</a:t>
            </a:fld>
            <a:endParaRPr lang="en-US" altLang="de-DE" sz="1300">
              <a:latin typeface="Verdana" panose="020B0604030504040204" pitchFamily="34" charset="0"/>
            </a:endParaRPr>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19785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0B1A2E10-350B-4B87-AB35-29235281E6ED}" type="slidenum">
              <a:rPr lang="en-US" altLang="de-DE" sz="1300">
                <a:latin typeface="Verdana" panose="020B0604030504040204" pitchFamily="34" charset="0"/>
              </a:rPr>
              <a:pPr eaLnBrk="1" hangingPunct="1">
                <a:spcBef>
                  <a:spcPct val="0"/>
                </a:spcBef>
              </a:pPr>
              <a:t>3</a:t>
            </a:fld>
            <a:endParaRPr lang="en-US" altLang="de-DE" sz="1300">
              <a:latin typeface="Verdana" panose="020B0604030504040204" pitchFamily="34" charset="0"/>
            </a:endParaRPr>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19785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0B1A2E10-350B-4B87-AB35-29235281E6ED}" type="slidenum">
              <a:rPr lang="en-US" altLang="de-DE" sz="1300">
                <a:latin typeface="Verdana" panose="020B0604030504040204" pitchFamily="34" charset="0"/>
              </a:rPr>
              <a:pPr eaLnBrk="1" hangingPunct="1">
                <a:spcBef>
                  <a:spcPct val="0"/>
                </a:spcBef>
              </a:pPr>
              <a:t>4</a:t>
            </a:fld>
            <a:endParaRPr lang="en-US" altLang="de-DE" sz="1300">
              <a:latin typeface="Verdana" panose="020B0604030504040204" pitchFamily="34" charset="0"/>
            </a:endParaRPr>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197859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DBFF02F7-9994-424B-BA88-42BB74067846}" type="slidenum">
              <a:rPr lang="en-US" altLang="de-DE" sz="1300">
                <a:latin typeface="Verdana" panose="020B0604030504040204" pitchFamily="34" charset="0"/>
              </a:rPr>
              <a:pPr eaLnBrk="1" hangingPunct="1">
                <a:spcBef>
                  <a:spcPct val="0"/>
                </a:spcBef>
              </a:pPr>
              <a:t>5</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049936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DBFF02F7-9994-424B-BA88-42BB74067846}" type="slidenum">
              <a:rPr lang="en-US" altLang="de-DE" sz="1300">
                <a:latin typeface="Verdana" panose="020B0604030504040204" pitchFamily="34" charset="0"/>
              </a:rPr>
              <a:pPr eaLnBrk="1" hangingPunct="1">
                <a:spcBef>
                  <a:spcPct val="0"/>
                </a:spcBef>
              </a:pPr>
              <a:t>6</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0499365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DBFF02F7-9994-424B-BA88-42BB74067846}" type="slidenum">
              <a:rPr lang="en-US" altLang="de-DE" sz="1300">
                <a:latin typeface="Verdana" panose="020B0604030504040204" pitchFamily="34" charset="0"/>
              </a:rPr>
              <a:pPr eaLnBrk="1" hangingPunct="1">
                <a:spcBef>
                  <a:spcPct val="0"/>
                </a:spcBef>
              </a:pPr>
              <a:t>7</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0499365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A16A1562-EFBF-4317-B6D2-4B5DCBFBF72A}" type="slidenum">
              <a:rPr lang="en-US" altLang="de-DE" sz="1300">
                <a:latin typeface="Verdana" panose="020B0604030504040204" pitchFamily="34" charset="0"/>
              </a:rPr>
              <a:pPr eaLnBrk="1" hangingPunct="1">
                <a:spcBef>
                  <a:spcPct val="0"/>
                </a:spcBef>
              </a:pPr>
              <a:t>8</a:t>
            </a:fld>
            <a:endParaRPr lang="en-US" altLang="de-DE" sz="1300">
              <a:latin typeface="Verdana" panose="020B0604030504040204" pitchFamily="34" charset="0"/>
            </a:endParaRPr>
          </a:p>
        </p:txBody>
      </p:sp>
      <p:sp>
        <p:nvSpPr>
          <p:cNvPr id="68611" name="Rectangle 1026"/>
          <p:cNvSpPr>
            <a:spLocks noGrp="1" noRot="1" noChangeAspect="1" noChangeArrowheads="1" noTextEdit="1"/>
          </p:cNvSpPr>
          <p:nvPr>
            <p:ph type="sldImg"/>
          </p:nvPr>
        </p:nvSpPr>
        <p:spPr>
          <a:xfrm>
            <a:off x="138113" y="768350"/>
            <a:ext cx="6823075" cy="3836988"/>
          </a:xfrm>
          <a:ln/>
        </p:spPr>
      </p:sp>
      <p:sp>
        <p:nvSpPr>
          <p:cNvPr id="6861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209971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236ABB84-1496-4B8F-9507-9BB086AFACE6}" type="slidenum">
              <a:rPr lang="en-US" altLang="de-DE" sz="1300">
                <a:latin typeface="Verdana" panose="020B0604030504040204" pitchFamily="34" charset="0"/>
              </a:rPr>
              <a:pPr eaLnBrk="1" hangingPunct="1">
                <a:spcBef>
                  <a:spcPct val="0"/>
                </a:spcBef>
              </a:pPr>
              <a:t>9</a:t>
            </a:fld>
            <a:endParaRPr lang="en-US" altLang="de-DE" sz="1300">
              <a:latin typeface="Verdana" panose="020B0604030504040204" pitchFamily="34" charset="0"/>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228101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5E1C16BA-4206-41B5-A844-33FF235EEC9D}" type="slidenum">
              <a:rPr lang="en-US" altLang="de-DE" sz="1300">
                <a:latin typeface="Verdana" panose="020B0604030504040204" pitchFamily="34" charset="0"/>
              </a:rPr>
              <a:pPr eaLnBrk="1" hangingPunct="1">
                <a:spcBef>
                  <a:spcPct val="0"/>
                </a:spcBef>
              </a:pPr>
              <a:t>10</a:t>
            </a:fld>
            <a:endParaRPr lang="en-US" altLang="de-DE" sz="1300">
              <a:latin typeface="Verdana" panose="020B0604030504040204" pitchFamily="34" charset="0"/>
            </a:endParaRPr>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997097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5E1C16BA-4206-41B5-A844-33FF235EEC9D}" type="slidenum">
              <a:rPr lang="en-US" altLang="de-DE" sz="1300">
                <a:latin typeface="Verdana" panose="020B0604030504040204" pitchFamily="34" charset="0"/>
              </a:rPr>
              <a:pPr eaLnBrk="1" hangingPunct="1">
                <a:spcBef>
                  <a:spcPct val="0"/>
                </a:spcBef>
              </a:pPr>
              <a:t>11</a:t>
            </a:fld>
            <a:endParaRPr lang="en-US" altLang="de-DE" sz="1300">
              <a:latin typeface="Verdana" panose="020B0604030504040204" pitchFamily="34" charset="0"/>
            </a:endParaRPr>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997097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8CBBA719-6118-4BE4-8113-D20727603264}" type="slidenum">
              <a:rPr lang="en-US" altLang="de-DE" sz="1300">
                <a:latin typeface="Verdana" panose="020B0604030504040204" pitchFamily="34" charset="0"/>
              </a:rPr>
              <a:pPr eaLnBrk="1" hangingPunct="1">
                <a:spcBef>
                  <a:spcPct val="0"/>
                </a:spcBef>
              </a:pPr>
              <a:t>12</a:t>
            </a:fld>
            <a:endParaRPr lang="en-US" altLang="de-DE" sz="1300">
              <a:latin typeface="Verdana" panose="020B0604030504040204" pitchFamily="34" charset="0"/>
            </a:endParaRPr>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748863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8CBBA719-6118-4BE4-8113-D20727603264}" type="slidenum">
              <a:rPr lang="en-US" altLang="de-DE" sz="1300">
                <a:latin typeface="Verdana" panose="020B0604030504040204" pitchFamily="34" charset="0"/>
              </a:rPr>
              <a:pPr eaLnBrk="1" hangingPunct="1">
                <a:spcBef>
                  <a:spcPct val="0"/>
                </a:spcBef>
              </a:pPr>
              <a:t>13</a:t>
            </a:fld>
            <a:endParaRPr lang="en-US" altLang="de-DE" sz="1300">
              <a:latin typeface="Verdana" panose="020B0604030504040204" pitchFamily="34" charset="0"/>
            </a:endParaRPr>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748863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E01255AF-9584-4D94-820E-EDD33358B865}" type="slidenum">
              <a:rPr lang="en-US" altLang="de-DE" sz="1300">
                <a:latin typeface="Verdana" panose="020B0604030504040204" pitchFamily="34" charset="0"/>
              </a:rPr>
              <a:pPr eaLnBrk="1" hangingPunct="1">
                <a:spcBef>
                  <a:spcPct val="0"/>
                </a:spcBef>
              </a:pPr>
              <a:t>14</a:t>
            </a:fld>
            <a:endParaRPr lang="en-US" altLang="de-DE" sz="1300">
              <a:latin typeface="Verdana" panose="020B0604030504040204" pitchFamily="34" charset="0"/>
            </a:endParaRPr>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6998493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E01255AF-9584-4D94-820E-EDD33358B865}" type="slidenum">
              <a:rPr lang="en-US" altLang="de-DE" sz="1300">
                <a:latin typeface="Verdana" panose="020B0604030504040204" pitchFamily="34" charset="0"/>
              </a:rPr>
              <a:pPr eaLnBrk="1" hangingPunct="1">
                <a:spcBef>
                  <a:spcPct val="0"/>
                </a:spcBef>
              </a:pPr>
              <a:t>15</a:t>
            </a:fld>
            <a:endParaRPr lang="en-US" altLang="de-DE" sz="1300">
              <a:latin typeface="Verdana" panose="020B0604030504040204" pitchFamily="34" charset="0"/>
            </a:endParaRPr>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6998493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E01255AF-9584-4D94-820E-EDD33358B865}" type="slidenum">
              <a:rPr lang="en-US" altLang="de-DE" sz="1300">
                <a:latin typeface="Verdana" panose="020B0604030504040204" pitchFamily="34" charset="0"/>
              </a:rPr>
              <a:pPr eaLnBrk="1" hangingPunct="1">
                <a:spcBef>
                  <a:spcPct val="0"/>
                </a:spcBef>
              </a:pPr>
              <a:t>16</a:t>
            </a:fld>
            <a:endParaRPr lang="en-US" altLang="de-DE" sz="1300">
              <a:latin typeface="Verdana" panose="020B0604030504040204" pitchFamily="34" charset="0"/>
            </a:endParaRPr>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6998493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1E11A7AC-1499-4BDB-9E8E-1683E6D7AE76}" type="slidenum">
              <a:rPr lang="en-US" altLang="de-DE" sz="1300">
                <a:latin typeface="Verdana" panose="020B0604030504040204" pitchFamily="34" charset="0"/>
              </a:rPr>
              <a:pPr eaLnBrk="1" hangingPunct="1">
                <a:spcBef>
                  <a:spcPct val="0"/>
                </a:spcBef>
              </a:pPr>
              <a:t>17</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2152672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1649CA79-8EBB-4E4C-AEF3-8B8F79393C10}" type="slidenum">
              <a:rPr lang="en-US" altLang="de-DE" sz="1300">
                <a:latin typeface="Verdana" panose="020B0604030504040204" pitchFamily="34" charset="0"/>
              </a:rPr>
              <a:pPr eaLnBrk="1" hangingPunct="1">
                <a:spcBef>
                  <a:spcPct val="0"/>
                </a:spcBef>
              </a:pPr>
              <a:t>18</a:t>
            </a:fld>
            <a:endParaRPr lang="en-US" altLang="de-DE" sz="1300">
              <a:latin typeface="Verdana" panose="020B0604030504040204" pitchFamily="34" charset="0"/>
            </a:endParaRPr>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6589686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08A03B38-9D23-4C07-BB6C-BE5AAD0EAAE1}" type="slidenum">
              <a:rPr lang="en-US" altLang="de-DE" sz="1300">
                <a:latin typeface="Verdana" panose="020B0604030504040204" pitchFamily="34" charset="0"/>
              </a:rPr>
              <a:pPr eaLnBrk="1" hangingPunct="1">
                <a:spcBef>
                  <a:spcPct val="0"/>
                </a:spcBef>
              </a:pPr>
              <a:t>19</a:t>
            </a:fld>
            <a:endParaRPr lang="en-US" altLang="de-DE" sz="1300">
              <a:latin typeface="Verdana" panose="020B0604030504040204" pitchFamily="34" charset="0"/>
            </a:endParaRPr>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0783635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08A03B38-9D23-4C07-BB6C-BE5AAD0EAAE1}" type="slidenum">
              <a:rPr lang="en-US" altLang="de-DE" sz="1300">
                <a:latin typeface="Verdana" panose="020B0604030504040204" pitchFamily="34" charset="0"/>
              </a:rPr>
              <a:pPr eaLnBrk="1" hangingPunct="1">
                <a:spcBef>
                  <a:spcPct val="0"/>
                </a:spcBef>
              </a:pPr>
              <a:t>20</a:t>
            </a:fld>
            <a:endParaRPr lang="en-US" altLang="de-DE" sz="1300">
              <a:latin typeface="Verdana" panose="020B0604030504040204" pitchFamily="34" charset="0"/>
            </a:endParaRPr>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0783635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08A03B38-9D23-4C07-BB6C-BE5AAD0EAAE1}" type="slidenum">
              <a:rPr lang="en-US" altLang="de-DE" sz="1300">
                <a:latin typeface="Verdana" panose="020B0604030504040204" pitchFamily="34" charset="0"/>
              </a:rPr>
              <a:pPr eaLnBrk="1" hangingPunct="1">
                <a:spcBef>
                  <a:spcPct val="0"/>
                </a:spcBef>
              </a:pPr>
              <a:t>21</a:t>
            </a:fld>
            <a:endParaRPr lang="en-US" altLang="de-DE" sz="1300">
              <a:latin typeface="Verdana" panose="020B0604030504040204" pitchFamily="34" charset="0"/>
            </a:endParaRPr>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0783635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498E80AC-A15B-45B2-98B9-D6420E65EEF6}" type="slidenum">
              <a:rPr lang="en-US" altLang="de-DE" sz="1300">
                <a:latin typeface="Verdana" panose="020B0604030504040204" pitchFamily="34" charset="0"/>
              </a:rPr>
              <a:pPr eaLnBrk="1" hangingPunct="1">
                <a:spcBef>
                  <a:spcPct val="0"/>
                </a:spcBef>
              </a:pPr>
              <a:t>22</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4822333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48832D3E-AF61-464F-8C00-CBA9B938AC25}" type="slidenum">
              <a:rPr lang="en-US" altLang="de-DE" sz="1300">
                <a:latin typeface="Verdana" panose="020B0604030504040204" pitchFamily="34" charset="0"/>
              </a:rPr>
              <a:pPr eaLnBrk="1" hangingPunct="1">
                <a:spcBef>
                  <a:spcPct val="0"/>
                </a:spcBef>
              </a:pPr>
              <a:t>23</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8717975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14BD518C-D90D-4C88-A169-F3BC9A91FB23}" type="slidenum">
              <a:rPr lang="en-US" altLang="de-DE" sz="1300">
                <a:latin typeface="Verdana" panose="020B0604030504040204" pitchFamily="34" charset="0"/>
              </a:rPr>
              <a:pPr eaLnBrk="1" hangingPunct="1">
                <a:spcBef>
                  <a:spcPct val="0"/>
                </a:spcBef>
              </a:pPr>
              <a:t>24</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809389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8154D57F-878B-4231-840F-9C42CA3A13C5}" type="slidenum">
              <a:rPr lang="en-US" altLang="de-DE" sz="1300">
                <a:latin typeface="Verdana" panose="020B0604030504040204" pitchFamily="34" charset="0"/>
              </a:rPr>
              <a:pPr eaLnBrk="1" hangingPunct="1">
                <a:spcBef>
                  <a:spcPct val="0"/>
                </a:spcBef>
              </a:pPr>
              <a:t>25</a:t>
            </a:fld>
            <a:endParaRPr lang="en-US" altLang="de-DE" sz="1300">
              <a:latin typeface="Verdana" panose="020B0604030504040204" pitchFamily="34" charset="0"/>
            </a:endParaRPr>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866154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23301CBE-AA54-41E4-8A78-550606C611FF}" type="slidenum">
              <a:rPr lang="en-US" altLang="de-DE" sz="1300">
                <a:latin typeface="Verdana" panose="020B0604030504040204" pitchFamily="34" charset="0"/>
              </a:rPr>
              <a:pPr eaLnBrk="1" hangingPunct="1">
                <a:spcBef>
                  <a:spcPct val="0"/>
                </a:spcBef>
              </a:pPr>
              <a:t>26</a:t>
            </a:fld>
            <a:endParaRPr lang="en-US" altLang="de-DE" sz="1300">
              <a:latin typeface="Verdana" panose="020B0604030504040204" pitchFamily="34" charset="0"/>
            </a:endParaRPr>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139226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5503EDD7-CFFF-4E8F-8531-DB38761D1255}" type="slidenum">
              <a:rPr lang="en-US" altLang="de-DE" sz="1300">
                <a:latin typeface="Verdana" panose="020B0604030504040204" pitchFamily="34" charset="0"/>
              </a:rPr>
              <a:pPr eaLnBrk="1" hangingPunct="1">
                <a:spcBef>
                  <a:spcPct val="0"/>
                </a:spcBef>
              </a:pPr>
              <a:t>27</a:t>
            </a:fld>
            <a:endParaRPr lang="en-US" altLang="de-DE" sz="1300">
              <a:latin typeface="Verdana" panose="020B0604030504040204" pitchFamily="34" charset="0"/>
            </a:endParaRPr>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60211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76155072-C072-48E7-8C7D-F472D0771866}" type="slidenum">
              <a:rPr lang="en-US" altLang="de-DE" sz="1300">
                <a:latin typeface="Verdana" panose="020B0604030504040204" pitchFamily="34" charset="0"/>
              </a:rPr>
              <a:pPr eaLnBrk="1" hangingPunct="1">
                <a:spcBef>
                  <a:spcPct val="0"/>
                </a:spcBef>
              </a:pPr>
              <a:t>28</a:t>
            </a:fld>
            <a:endParaRPr lang="en-US" altLang="de-DE" sz="1300">
              <a:latin typeface="Verdana" panose="020B0604030504040204" pitchFamily="34"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6553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219199F4-3A6D-4AD7-B9AA-E2D982A3CA8D}" type="slidenum">
              <a:rPr lang="en-US" altLang="de-DE" sz="1300">
                <a:latin typeface="Verdana" panose="020B0604030504040204" pitchFamily="34" charset="0"/>
              </a:rPr>
              <a:pPr eaLnBrk="1" hangingPunct="1">
                <a:spcBef>
                  <a:spcPct val="0"/>
                </a:spcBef>
              </a:pPr>
              <a:t>29</a:t>
            </a:fld>
            <a:endParaRPr lang="en-US" altLang="de-DE" sz="1300">
              <a:latin typeface="Verdana" panose="020B0604030504040204" pitchFamily="34" charset="0"/>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1633098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D67E207B-CCBC-48C7-9591-8270E0B4E9EE}" type="slidenum">
              <a:rPr lang="en-US" altLang="de-DE" sz="1300">
                <a:latin typeface="Verdana" panose="020B0604030504040204" pitchFamily="34" charset="0"/>
              </a:rPr>
              <a:pPr eaLnBrk="1" hangingPunct="1">
                <a:spcBef>
                  <a:spcPct val="0"/>
                </a:spcBef>
              </a:pPr>
              <a:t>30</a:t>
            </a:fld>
            <a:endParaRPr lang="en-US" altLang="de-DE" sz="1300">
              <a:latin typeface="Verdana" panose="020B0604030504040204" pitchFamily="34" charset="0"/>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798894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F24811E6-45E0-4CED-B98F-62048B3CD4B3}" type="slidenum">
              <a:rPr lang="en-US" altLang="de-DE" sz="1300">
                <a:latin typeface="Verdana" panose="020B0604030504040204" pitchFamily="34" charset="0"/>
              </a:rPr>
              <a:pPr eaLnBrk="1" hangingPunct="1">
                <a:spcBef>
                  <a:spcPct val="0"/>
                </a:spcBef>
              </a:pPr>
              <a:t>31</a:t>
            </a:fld>
            <a:endParaRPr lang="en-US" altLang="de-DE" sz="1300">
              <a:latin typeface="Verdana" panose="020B0604030504040204" pitchFamily="34" charset="0"/>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145044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9E5A8E20-9499-4971-AB34-E617D1B068DD}" type="slidenum">
              <a:rPr lang="en-US" altLang="de-DE" sz="1300">
                <a:latin typeface="Verdana" panose="020B0604030504040204" pitchFamily="34" charset="0"/>
              </a:rPr>
              <a:pPr eaLnBrk="1" hangingPunct="1">
                <a:spcBef>
                  <a:spcPct val="0"/>
                </a:spcBef>
              </a:pPr>
              <a:t>32</a:t>
            </a:fld>
            <a:endParaRPr lang="en-US" altLang="de-DE" sz="1300">
              <a:latin typeface="Verdana" panose="020B0604030504040204" pitchFamily="34" charset="0"/>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353693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EB5B3B7D-C9B1-47E1-B4BE-03077B7A3549}" type="slidenum">
              <a:rPr lang="en-US" altLang="de-DE" sz="1300">
                <a:latin typeface="Verdana" panose="020B0604030504040204" pitchFamily="34" charset="0"/>
              </a:rPr>
              <a:pPr eaLnBrk="1" hangingPunct="1">
                <a:spcBef>
                  <a:spcPct val="0"/>
                </a:spcBef>
              </a:pPr>
              <a:t>33</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976902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81D46F65-1CD3-41C5-8245-6135FC81B978}" type="slidenum">
              <a:rPr lang="en-US" altLang="de-DE" sz="1300">
                <a:latin typeface="Verdana" panose="020B0604030504040204" pitchFamily="34" charset="0"/>
              </a:rPr>
              <a:pPr eaLnBrk="1" hangingPunct="1">
                <a:spcBef>
                  <a:spcPct val="0"/>
                </a:spcBef>
              </a:pPr>
              <a:t>34</a:t>
            </a:fld>
            <a:endParaRPr lang="en-US" altLang="de-DE" sz="1300">
              <a:latin typeface="Verdana" panose="020B0604030504040204" pitchFamily="34" charset="0"/>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76303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73748702-49B4-4F22-BE86-798FF244BF3E}" type="slidenum">
              <a:rPr lang="en-US" altLang="de-DE" sz="1300">
                <a:latin typeface="Verdana" panose="020B0604030504040204" pitchFamily="34" charset="0"/>
              </a:rPr>
              <a:pPr eaLnBrk="1" hangingPunct="1">
                <a:spcBef>
                  <a:spcPct val="0"/>
                </a:spcBef>
              </a:pPr>
              <a:t>35</a:t>
            </a:fld>
            <a:endParaRPr lang="en-US" altLang="de-DE" sz="1300">
              <a:latin typeface="Verdana" panose="020B0604030504040204" pitchFamily="34" charset="0"/>
            </a:endParaRPr>
          </a:p>
        </p:txBody>
      </p:sp>
      <p:sp>
        <p:nvSpPr>
          <p:cNvPr id="96259" name="Rectangle 1026"/>
          <p:cNvSpPr>
            <a:spLocks noGrp="1" noRot="1" noChangeAspect="1" noChangeArrowheads="1" noTextEdit="1"/>
          </p:cNvSpPr>
          <p:nvPr>
            <p:ph type="sldImg"/>
          </p:nvPr>
        </p:nvSpPr>
        <p:spPr>
          <a:xfrm>
            <a:off x="138113" y="768350"/>
            <a:ext cx="6823075" cy="3836988"/>
          </a:xfrm>
          <a:ln/>
        </p:spPr>
      </p:sp>
      <p:sp>
        <p:nvSpPr>
          <p:cNvPr id="962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671975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D0FFD58B-874F-4BD9-9D56-81985EB97979}" type="slidenum">
              <a:rPr lang="en-US" altLang="de-DE" sz="1300">
                <a:latin typeface="Verdana" panose="020B0604030504040204" pitchFamily="34" charset="0"/>
              </a:rPr>
              <a:pPr eaLnBrk="1" hangingPunct="1">
                <a:spcBef>
                  <a:spcPct val="0"/>
                </a:spcBef>
              </a:pPr>
              <a:t>36</a:t>
            </a:fld>
            <a:endParaRPr lang="en-US" altLang="de-DE" sz="1300">
              <a:latin typeface="Verdana" panose="020B0604030504040204" pitchFamily="34" charset="0"/>
            </a:endParaRPr>
          </a:p>
        </p:txBody>
      </p:sp>
      <p:sp>
        <p:nvSpPr>
          <p:cNvPr id="97283" name="Rectangle 1026"/>
          <p:cNvSpPr>
            <a:spLocks noGrp="1" noRot="1" noChangeAspect="1" noChangeArrowheads="1" noTextEdit="1"/>
          </p:cNvSpPr>
          <p:nvPr>
            <p:ph type="sldImg"/>
          </p:nvPr>
        </p:nvSpPr>
        <p:spPr>
          <a:xfrm>
            <a:off x="138113" y="768350"/>
            <a:ext cx="6823075" cy="3836988"/>
          </a:xfrm>
          <a:ln/>
        </p:spPr>
      </p:sp>
      <p:sp>
        <p:nvSpPr>
          <p:cNvPr id="9728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590293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1299245A-A61A-4529-96FE-E6ABD8ADD232}" type="slidenum">
              <a:rPr lang="en-US" altLang="de-DE" sz="1300">
                <a:latin typeface="Verdana" panose="020B0604030504040204" pitchFamily="34" charset="0"/>
              </a:rPr>
              <a:pPr eaLnBrk="1" hangingPunct="1">
                <a:spcBef>
                  <a:spcPct val="0"/>
                </a:spcBef>
              </a:pPr>
              <a:t>37</a:t>
            </a:fld>
            <a:endParaRPr lang="en-US" altLang="de-DE" sz="1300">
              <a:latin typeface="Verdana" panose="020B0604030504040204" pitchFamily="34" charset="0"/>
            </a:endParaRPr>
          </a:p>
        </p:txBody>
      </p:sp>
      <p:sp>
        <p:nvSpPr>
          <p:cNvPr id="98307" name="Rectangle 1026"/>
          <p:cNvSpPr>
            <a:spLocks noGrp="1" noRot="1" noChangeAspect="1" noChangeArrowheads="1" noTextEdit="1"/>
          </p:cNvSpPr>
          <p:nvPr>
            <p:ph type="sldImg"/>
          </p:nvPr>
        </p:nvSpPr>
        <p:spPr>
          <a:xfrm>
            <a:off x="138113" y="768350"/>
            <a:ext cx="6823075" cy="3836988"/>
          </a:xfrm>
          <a:ln/>
        </p:spPr>
      </p:sp>
      <p:sp>
        <p:nvSpPr>
          <p:cNvPr id="983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705753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9E2DB48E-1C1F-4140-93D3-061BB4304B19}" type="slidenum">
              <a:rPr lang="en-US" altLang="de-DE" sz="1300">
                <a:latin typeface="Verdana" panose="020B0604030504040204" pitchFamily="34" charset="0"/>
              </a:rPr>
              <a:pPr eaLnBrk="1" hangingPunct="1">
                <a:spcBef>
                  <a:spcPct val="0"/>
                </a:spcBef>
              </a:pPr>
              <a:t>38</a:t>
            </a:fld>
            <a:endParaRPr lang="en-US" altLang="de-DE" sz="1300">
              <a:latin typeface="Verdana" panose="020B0604030504040204" pitchFamily="34" charset="0"/>
            </a:endParaRPr>
          </a:p>
        </p:txBody>
      </p:sp>
      <p:sp>
        <p:nvSpPr>
          <p:cNvPr id="99331" name="Rectangle 1026"/>
          <p:cNvSpPr>
            <a:spLocks noGrp="1" noRot="1" noChangeAspect="1" noChangeArrowheads="1" noTextEdit="1"/>
          </p:cNvSpPr>
          <p:nvPr>
            <p:ph type="sldImg"/>
          </p:nvPr>
        </p:nvSpPr>
        <p:spPr>
          <a:xfrm>
            <a:off x="138113" y="768350"/>
            <a:ext cx="6823075" cy="3836988"/>
          </a:xfrm>
          <a:ln/>
        </p:spPr>
      </p:sp>
      <p:sp>
        <p:nvSpPr>
          <p:cNvPr id="9933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578144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9E2DB48E-1C1F-4140-93D3-061BB4304B19}" type="slidenum">
              <a:rPr lang="en-US" altLang="de-DE" sz="1300">
                <a:latin typeface="Verdana" panose="020B0604030504040204" pitchFamily="34" charset="0"/>
              </a:rPr>
              <a:pPr eaLnBrk="1" hangingPunct="1">
                <a:spcBef>
                  <a:spcPct val="0"/>
                </a:spcBef>
              </a:pPr>
              <a:t>39</a:t>
            </a:fld>
            <a:endParaRPr lang="en-US" altLang="de-DE" sz="1300">
              <a:latin typeface="Verdana" panose="020B0604030504040204" pitchFamily="34" charset="0"/>
            </a:endParaRPr>
          </a:p>
        </p:txBody>
      </p:sp>
      <p:sp>
        <p:nvSpPr>
          <p:cNvPr id="99331" name="Rectangle 1026"/>
          <p:cNvSpPr>
            <a:spLocks noGrp="1" noRot="1" noChangeAspect="1" noChangeArrowheads="1" noTextEdit="1"/>
          </p:cNvSpPr>
          <p:nvPr>
            <p:ph type="sldImg"/>
          </p:nvPr>
        </p:nvSpPr>
        <p:spPr>
          <a:xfrm>
            <a:off x="138113" y="768350"/>
            <a:ext cx="6823075" cy="3836988"/>
          </a:xfrm>
          <a:ln/>
        </p:spPr>
      </p:sp>
      <p:sp>
        <p:nvSpPr>
          <p:cNvPr id="9933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578144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0D7D1A97-5D1C-4291-BA09-7E2D17DD1443}" type="slidenum">
              <a:rPr lang="en-US" altLang="de-DE" sz="1300">
                <a:latin typeface="Verdana" panose="020B0604030504040204" pitchFamily="34" charset="0"/>
              </a:rPr>
              <a:pPr eaLnBrk="1" hangingPunct="1">
                <a:spcBef>
                  <a:spcPct val="0"/>
                </a:spcBef>
              </a:pPr>
              <a:t>40</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1040977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580C7FB4-B0C1-4A04-ADB4-3F494D22D883}" type="slidenum">
              <a:rPr lang="en-US" altLang="de-DE" sz="1300">
                <a:latin typeface="Verdana" panose="020B0604030504040204" pitchFamily="34" charset="0"/>
              </a:rPr>
              <a:pPr eaLnBrk="1" hangingPunct="1">
                <a:spcBef>
                  <a:spcPct val="0"/>
                </a:spcBef>
              </a:pPr>
              <a:t>41</a:t>
            </a:fld>
            <a:endParaRPr lang="en-US" altLang="de-DE" sz="1300">
              <a:latin typeface="Verdana" panose="020B0604030504040204" pitchFamily="34" charset="0"/>
            </a:endParaRPr>
          </a:p>
        </p:txBody>
      </p:sp>
      <p:sp>
        <p:nvSpPr>
          <p:cNvPr id="102403" name="Rectangle 1026"/>
          <p:cNvSpPr>
            <a:spLocks noGrp="1" noRot="1" noChangeAspect="1" noChangeArrowheads="1" noTextEdit="1"/>
          </p:cNvSpPr>
          <p:nvPr>
            <p:ph type="sldImg"/>
          </p:nvPr>
        </p:nvSpPr>
        <p:spPr>
          <a:xfrm>
            <a:off x="138113" y="768350"/>
            <a:ext cx="6823075" cy="3836988"/>
          </a:xfrm>
          <a:ln/>
        </p:spPr>
      </p:sp>
      <p:sp>
        <p:nvSpPr>
          <p:cNvPr id="1024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296831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79CACB65-CE07-4936-B576-F99EC8BC8CF7}" type="slidenum">
              <a:rPr lang="en-US" altLang="de-DE" sz="1300">
                <a:latin typeface="Verdana" panose="020B0604030504040204" pitchFamily="34" charset="0"/>
              </a:rPr>
              <a:pPr eaLnBrk="1" hangingPunct="1">
                <a:spcBef>
                  <a:spcPct val="0"/>
                </a:spcBef>
              </a:pPr>
              <a:t>42</a:t>
            </a:fld>
            <a:endParaRPr lang="en-US" altLang="de-DE" sz="1300">
              <a:latin typeface="Verdana" panose="020B0604030504040204" pitchFamily="34" charset="0"/>
            </a:endParaRPr>
          </a:p>
        </p:txBody>
      </p:sp>
      <p:sp>
        <p:nvSpPr>
          <p:cNvPr id="103427" name="Rectangle 1026"/>
          <p:cNvSpPr>
            <a:spLocks noGrp="1" noRot="1" noChangeAspect="1" noChangeArrowheads="1" noTextEdit="1"/>
          </p:cNvSpPr>
          <p:nvPr>
            <p:ph type="sldImg"/>
          </p:nvPr>
        </p:nvSpPr>
        <p:spPr>
          <a:xfrm>
            <a:off x="138113" y="768350"/>
            <a:ext cx="6823075" cy="3836988"/>
          </a:xfrm>
          <a:ln/>
        </p:spPr>
      </p:sp>
      <p:sp>
        <p:nvSpPr>
          <p:cNvPr id="1034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302093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DFA69D9F-A959-4D17-8893-8885AA4E6604}" type="slidenum">
              <a:rPr lang="en-US" altLang="de-DE" sz="1300">
                <a:latin typeface="Verdana" panose="020B0604030504040204" pitchFamily="34" charset="0"/>
              </a:rPr>
              <a:pPr eaLnBrk="1" hangingPunct="1">
                <a:spcBef>
                  <a:spcPct val="0"/>
                </a:spcBef>
              </a:pPr>
              <a:t>43</a:t>
            </a:fld>
            <a:endParaRPr lang="en-US" altLang="de-DE" sz="1300">
              <a:latin typeface="Verdana" panose="020B0604030504040204" pitchFamily="34" charset="0"/>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371670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FC6C25AC-E24D-4292-99C6-F2B1825280BD}" type="slidenum">
              <a:rPr lang="en-US" altLang="de-DE" sz="1300">
                <a:latin typeface="Verdana" panose="020B0604030504040204" pitchFamily="34" charset="0"/>
              </a:rPr>
              <a:pPr eaLnBrk="1" hangingPunct="1">
                <a:spcBef>
                  <a:spcPct val="0"/>
                </a:spcBef>
              </a:pPr>
              <a:t>44</a:t>
            </a:fld>
            <a:endParaRPr lang="en-US" altLang="de-DE" sz="1300">
              <a:latin typeface="Verdana" panose="020B0604030504040204" pitchFamily="34" charset="0"/>
            </a:endParaRPr>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821535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AC4931BD-1735-4D3D-ADCC-FA677BB3DB3C}" type="slidenum">
              <a:rPr lang="en-US" altLang="de-DE" sz="1300">
                <a:latin typeface="Verdana" panose="020B0604030504040204" pitchFamily="34" charset="0"/>
              </a:rPr>
              <a:pPr eaLnBrk="1" hangingPunct="1">
                <a:spcBef>
                  <a:spcPct val="0"/>
                </a:spcBef>
              </a:pPr>
              <a:t>45</a:t>
            </a:fld>
            <a:endParaRPr lang="en-US" altLang="de-DE" sz="1300">
              <a:latin typeface="Verdana" panose="020B0604030504040204" pitchFamily="34" charset="0"/>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8007912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A9D2B2EA-0B49-4161-B260-610622564D0D}" type="slidenum">
              <a:rPr lang="en-US" altLang="de-DE" sz="1300">
                <a:latin typeface="Verdana" panose="020B0604030504040204" pitchFamily="34" charset="0"/>
              </a:rPr>
              <a:pPr eaLnBrk="1" hangingPunct="1">
                <a:spcBef>
                  <a:spcPct val="0"/>
                </a:spcBef>
              </a:pPr>
              <a:t>46</a:t>
            </a:fld>
            <a:endParaRPr lang="en-US" altLang="de-DE" sz="1300">
              <a:latin typeface="Verdana" panose="020B0604030504040204" pitchFamily="34" charset="0"/>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012792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BD74DA6D-AECA-4DA9-A602-18C59DC0A145}" type="slidenum">
              <a:rPr lang="en-US" altLang="de-DE" sz="1300">
                <a:latin typeface="Verdana" panose="020B0604030504040204" pitchFamily="34" charset="0"/>
              </a:rPr>
              <a:pPr eaLnBrk="1" hangingPunct="1">
                <a:spcBef>
                  <a:spcPct val="0"/>
                </a:spcBef>
              </a:pPr>
              <a:t>47</a:t>
            </a:fld>
            <a:endParaRPr lang="en-US" altLang="de-DE" sz="1300">
              <a:latin typeface="Verdana" panose="020B0604030504040204" pitchFamily="34" charset="0"/>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40343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74E879A2-EDB6-48C1-82B2-8017AFA2B34F}" type="slidenum">
              <a:rPr lang="en-US" altLang="de-DE" sz="1300">
                <a:latin typeface="Verdana" panose="020B0604030504040204" pitchFamily="34" charset="0"/>
              </a:rPr>
              <a:pPr eaLnBrk="1" hangingPunct="1">
                <a:spcBef>
                  <a:spcPct val="0"/>
                </a:spcBef>
              </a:pPr>
              <a:t>48</a:t>
            </a:fld>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386938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FAE97EF6-A460-45C1-AF24-F8AB7E6C4CE8}" type="slidenum">
              <a:rPr lang="en-US" altLang="de-DE" sz="1300">
                <a:latin typeface="Verdana" panose="020B0604030504040204" pitchFamily="34" charset="0"/>
              </a:rPr>
              <a:pPr eaLnBrk="1" hangingPunct="1">
                <a:spcBef>
                  <a:spcPct val="0"/>
                </a:spcBef>
              </a:pPr>
              <a:t>49</a:t>
            </a:fld>
            <a:endParaRPr lang="en-US" altLang="de-DE"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677364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13EC0FD8-15B5-4CC7-B681-20C1EBC51573}" type="slidenum">
              <a:rPr lang="en-US" altLang="de-DE" sz="1300">
                <a:latin typeface="Verdana" panose="020B0604030504040204" pitchFamily="34" charset="0"/>
              </a:rPr>
              <a:pPr eaLnBrk="1" hangingPunct="1">
                <a:spcBef>
                  <a:spcPct val="0"/>
                </a:spcBef>
              </a:pPr>
              <a:t>50</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8273485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D4C6B6A4-528B-4731-B367-22FC4A4A7B96}" type="slidenum">
              <a:rPr lang="en-US" altLang="de-DE" sz="1300">
                <a:latin typeface="Verdana" panose="020B0604030504040204" pitchFamily="34" charset="0"/>
              </a:rPr>
              <a:pPr eaLnBrk="1" hangingPunct="1">
                <a:spcBef>
                  <a:spcPct val="0"/>
                </a:spcBef>
              </a:pPr>
              <a:t>51</a:t>
            </a:fld>
            <a:endParaRPr lang="en-US" altLang="de-DE" sz="1300">
              <a:latin typeface="Verdana" panose="020B0604030504040204" pitchFamily="34" charset="0"/>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9753144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D4C6B6A4-528B-4731-B367-22FC4A4A7B96}" type="slidenum">
              <a:rPr lang="en-US" altLang="de-DE" sz="1300">
                <a:latin typeface="Verdana" panose="020B0604030504040204" pitchFamily="34" charset="0"/>
              </a:rPr>
              <a:pPr eaLnBrk="1" hangingPunct="1">
                <a:spcBef>
                  <a:spcPct val="0"/>
                </a:spcBef>
              </a:pPr>
              <a:t>52</a:t>
            </a:fld>
            <a:endParaRPr lang="en-US" altLang="de-DE" sz="1300">
              <a:latin typeface="Verdana" panose="020B0604030504040204" pitchFamily="34" charset="0"/>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9753144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CF2D5E0E-FBA9-496A-AC3A-575D5E23DA91}" type="slidenum">
              <a:rPr lang="en-US" altLang="de-DE" sz="1300">
                <a:latin typeface="Verdana" panose="020B0604030504040204" pitchFamily="34" charset="0"/>
              </a:rPr>
              <a:pPr eaLnBrk="1" hangingPunct="1">
                <a:spcBef>
                  <a:spcPct val="0"/>
                </a:spcBef>
              </a:pPr>
              <a:t>53</a:t>
            </a:fld>
            <a:endParaRPr lang="en-US" altLang="de-DE" sz="1300">
              <a:latin typeface="Verdana" panose="020B0604030504040204" pitchFamily="34" charset="0"/>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3242834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D07DEAAB-C3FF-42C1-B29C-65548CA958D4}" type="slidenum">
              <a:rPr lang="en-US" altLang="de-DE" sz="1300">
                <a:latin typeface="Verdana" panose="020B0604030504040204" pitchFamily="34" charset="0"/>
              </a:rPr>
              <a:pPr eaLnBrk="1" hangingPunct="1">
                <a:spcBef>
                  <a:spcPct val="0"/>
                </a:spcBef>
              </a:pPr>
              <a:t>54</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8480837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44FA794B-1639-4DA9-B1F6-9BA31DBE18D9}" type="slidenum">
              <a:rPr lang="en-US" altLang="de-DE" sz="1300">
                <a:latin typeface="Verdana" panose="020B0604030504040204" pitchFamily="34" charset="0"/>
              </a:rPr>
              <a:pPr eaLnBrk="1" hangingPunct="1">
                <a:spcBef>
                  <a:spcPct val="0"/>
                </a:spcBef>
              </a:pPr>
              <a:t>56</a:t>
            </a:fld>
            <a:endParaRPr lang="en-US" altLang="de-DE" sz="1300">
              <a:latin typeface="Verdana" panose="020B0604030504040204" pitchFamily="34" charset="0"/>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4573300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6CDF3A70-7124-485A-8DE8-81C882CCEAAB}" type="slidenum">
              <a:rPr lang="en-US" altLang="de-DE" sz="1300">
                <a:latin typeface="Verdana" panose="020B0604030504040204" pitchFamily="34" charset="0"/>
              </a:rPr>
              <a:pPr eaLnBrk="1" hangingPunct="1">
                <a:spcBef>
                  <a:spcPct val="0"/>
                </a:spcBef>
              </a:pPr>
              <a:t>57</a:t>
            </a:fld>
            <a:endParaRPr lang="en-US" altLang="de-DE" sz="1300">
              <a:latin typeface="Verdana" panose="020B0604030504040204" pitchFamily="34" charset="0"/>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1634328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000" dirty="0">
                <a:latin typeface="+mj-lt"/>
              </a:rPr>
              <a:t>El uso de imágenes en éste módulo ha sido posible con el cordial permiso de los propietarios de derecho de autor/imágenes, y los artistas </a:t>
            </a:r>
            <a:r>
              <a:rPr lang="es-ES" altLang="de-DE" sz="1000" dirty="0" err="1">
                <a:latin typeface="+mj-lt"/>
              </a:rPr>
              <a:t>orginales</a:t>
            </a:r>
            <a:r>
              <a:rPr lang="es-ES" altLang="de-DE" sz="1000" dirty="0">
                <a:latin typeface="+mj-lt"/>
              </a:rPr>
              <a:t>. Para más detalles (artista, título), por favor referirse a la última diapositiva.</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es-ES"/>
              <a:t>Entrenamiento Metacognitivo 1 - Acusar y Atribuirse el Mérito</a:t>
            </a:r>
            <a:endParaRPr lang="de-DE" dirty="0"/>
          </a:p>
        </p:txBody>
      </p:sp>
      <p:sp>
        <p:nvSpPr>
          <p:cNvPr id="4" name="Slide Number Placeholder 3"/>
          <p:cNvSpPr>
            <a:spLocks noGrp="1"/>
          </p:cNvSpPr>
          <p:nvPr>
            <p:ph type="sldNum" sz="quarter" idx="12"/>
          </p:nvPr>
        </p:nvSpPr>
        <p:spPr bwMode="gray"/>
        <p:txBody>
          <a:body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r>
              <a:rPr lang="es-ES"/>
              <a:t>Entrenamiento Metacognitivo 1 - Acusar y Atribuirse el Mérito</a:t>
            </a:r>
            <a:endParaRPr lang="de-DE" dirty="0"/>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r>
              <a:rPr lang="es-ES"/>
              <a:t>Entrenamiento Metacognitivo 1 - Acusar y Atribuirse el Mérito</a:t>
            </a:r>
            <a:endParaRPr lang="de-DE" dirty="0"/>
          </a:p>
        </p:txBody>
      </p:sp>
      <p:sp>
        <p:nvSpPr>
          <p:cNvPr id="7" name="Slide Number Placeholder 6"/>
          <p:cNvSpPr>
            <a:spLocks noGrp="1"/>
          </p:cNvSpPr>
          <p:nvPr>
            <p:ph type="sldNum" sz="quarter" idx="12"/>
          </p:nvPr>
        </p:nvSpPr>
        <p:spPr bwMode="gray"/>
        <p:txBody>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r>
              <a:rPr lang="es-ES"/>
              <a:t>Entrenamiento Metacognitivo 1 - Acusar y Atribuirse el Mérito</a:t>
            </a:r>
            <a:endParaRPr lang="de-DE" dirty="0"/>
          </a:p>
        </p:txBody>
      </p:sp>
      <p:sp>
        <p:nvSpPr>
          <p:cNvPr id="7" name="Slide Number Placeholder 6"/>
          <p:cNvSpPr>
            <a:spLocks noGrp="1"/>
          </p:cNvSpPr>
          <p:nvPr>
            <p:ph type="sldNum" sz="quarter" idx="12"/>
          </p:nvPr>
        </p:nvSpPr>
        <p:spPr bwMode="gray"/>
        <p:txBody>
          <a:body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es-ES"/>
              <a:t>Entrenamiento Metacognitivo 1 - Acusar y Atribuirse el Mérito</a:t>
            </a:r>
            <a:endParaRPr lang="de-DE" dirty="0"/>
          </a:p>
        </p:txBody>
      </p:sp>
      <p:sp>
        <p:nvSpPr>
          <p:cNvPr id="7" name="Slide Number Placeholder 6"/>
          <p:cNvSpPr>
            <a:spLocks noGrp="1"/>
          </p:cNvSpPr>
          <p:nvPr>
            <p:ph type="sldNum" sz="quarter" idx="12"/>
          </p:nvPr>
        </p:nvSpPr>
        <p:spPr bwMode="gray"/>
        <p:txBody>
          <a:body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r>
              <a:rPr lang="es-ES"/>
              <a:t>Entrenamiento Metacognitivo 1 - Acusar y Atribuirse el Mérito</a:t>
            </a:r>
            <a:endParaRPr lang="de-DE" dirty="0"/>
          </a:p>
        </p:txBody>
      </p:sp>
      <p:sp>
        <p:nvSpPr>
          <p:cNvPr id="5" name="Slide Number Placeholder 4"/>
          <p:cNvSpPr>
            <a:spLocks noGrp="1"/>
          </p:cNvSpPr>
          <p:nvPr>
            <p:ph type="sldNum" sz="quarter" idx="12"/>
          </p:nvPr>
        </p:nvSpPr>
        <p:spPr bwMode="gray"/>
        <p:txBody>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es-ES"/>
              <a:t>Entrenamiento Metacognitivo 1 - Acusar y Atribuirse el Mérito</a:t>
            </a:r>
            <a:endParaRPr lang="de-DE" dirty="0"/>
          </a:p>
        </p:txBody>
      </p:sp>
      <p:sp>
        <p:nvSpPr>
          <p:cNvPr id="4" name="Slide Number Placeholder 3"/>
          <p:cNvSpPr>
            <a:spLocks noGrp="1"/>
          </p:cNvSpPr>
          <p:nvPr>
            <p:ph type="sldNum" sz="quarter" idx="12"/>
          </p:nvPr>
        </p:nvSpPr>
        <p:spPr bwMode="gray"/>
        <p:txBody>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dirty="0" err="1">
                <a:solidFill>
                  <a:srgbClr val="333333"/>
                </a:solidFill>
                <a:latin typeface="Calibri Light"/>
                <a:ea typeface="ＭＳ Ｐゴシック" panose="020B0600070205080204" pitchFamily="34" charset="-128"/>
              </a:rPr>
              <a:t>orginales</a:t>
            </a:r>
            <a:r>
              <a:rPr lang="es-ES" altLang="de-DE" sz="100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s-ES">
                <a:solidFill>
                  <a:srgbClr val="333333"/>
                </a:solidFill>
              </a:rPr>
              <a:t>Entrenamiento Metacognitivo 1 - Acusar y Atribuirse el Mérito</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s-ES">
                <a:solidFill>
                  <a:srgbClr val="333333"/>
                </a:solidFill>
              </a:rPr>
              <a:t>Entrenamiento Metacognitivo 1 - Acusar y Atribuirse el Mérito</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s-ES">
                <a:solidFill>
                  <a:srgbClr val="333333"/>
                </a:solidFill>
              </a:rPr>
              <a:t>Entrenamiento Metacognitivo 1 - Acusar y Atribuirse el Mérito</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s-ES">
                <a:solidFill>
                  <a:srgbClr val="333333"/>
                </a:solidFill>
              </a:rPr>
              <a:t>Entrenamiento Metacognitivo 1 - Acusar y Atribuirse el Mérito</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s-ES">
                <a:solidFill>
                  <a:srgbClr val="333333"/>
                </a:solidFill>
              </a:rPr>
              <a:t>Entrenamiento Metacognitivo 1 - Acusar y Atribuirse el Mérito</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s-ES">
                <a:solidFill>
                  <a:srgbClr val="333333"/>
                </a:solidFill>
              </a:rPr>
              <a:t>Entrenamiento Metacognitivo 1 - Acusar y Atribuirse el Mérito</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s-ES">
                <a:solidFill>
                  <a:srgbClr val="333333"/>
                </a:solidFill>
              </a:rPr>
              <a:t>Entrenamiento Metacognitivo 1 - Acusar y Atribuirse el Mérito</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dirty="0" err="1">
                <a:solidFill>
                  <a:srgbClr val="333333"/>
                </a:solidFill>
                <a:latin typeface="Calibri Light"/>
                <a:ea typeface="ＭＳ Ｐゴシック" panose="020B0600070205080204" pitchFamily="34" charset="-128"/>
              </a:rPr>
              <a:t>orginales</a:t>
            </a:r>
            <a:r>
              <a:rPr lang="es-ES" altLang="de-DE" sz="100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s-ES">
                <a:solidFill>
                  <a:srgbClr val="333333"/>
                </a:solidFill>
              </a:rPr>
              <a:t>Entrenamiento Metacognitivo 1 - Acusar y Atribuirse el Mérito</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s-ES">
                <a:solidFill>
                  <a:srgbClr val="333333"/>
                </a:solidFill>
              </a:rPr>
              <a:t>Entrenamiento Metacognitivo 1 - Acusar y Atribuirse el Mérito</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s-ES">
                <a:solidFill>
                  <a:srgbClr val="333333"/>
                </a:solidFill>
              </a:rPr>
              <a:t>Entrenamiento Metacognitivo 1 - Acusar y Atribuirse el Mérito</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s-ES">
                <a:solidFill>
                  <a:srgbClr val="333333"/>
                </a:solidFill>
              </a:rPr>
              <a:t>Entrenamiento Metacognitivo 1 - Acusar y Atribuirse el Mérito</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s-ES">
                <a:solidFill>
                  <a:srgbClr val="333333"/>
                </a:solidFill>
              </a:rPr>
              <a:t>Entrenamiento Metacognitivo 1 - Acusar y Atribuirse el Mérito</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s-ES">
                <a:solidFill>
                  <a:srgbClr val="333333"/>
                </a:solidFill>
              </a:rPr>
              <a:t>Entrenamiento Metacognitivo 1 - Acusar y Atribuirse el Mérito</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s-ES">
                <a:solidFill>
                  <a:srgbClr val="333333"/>
                </a:solidFill>
              </a:rPr>
              <a:t>Entrenamiento Metacognitivo 1 - Acusar y Atribuirse el Mérito</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r>
              <a:rPr lang="es-ES"/>
              <a:t>Entrenamiento Metacognitivo 1 - Acusar y Atribuirse el Mérito</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s-ES">
                <a:solidFill>
                  <a:srgbClr val="333333"/>
                </a:solidFill>
                <a:ea typeface="ＭＳ Ｐゴシック" panose="020B0600070205080204" pitchFamily="34" charset="-128"/>
              </a:rPr>
              <a:t>Entrenamiento Metacognitivo 1 - Acusar y Atribuirse el Mérito</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s-ES">
                <a:solidFill>
                  <a:srgbClr val="333333"/>
                </a:solidFill>
                <a:ea typeface="ＭＳ Ｐゴシック" panose="020B0600070205080204" pitchFamily="34" charset="-128"/>
              </a:rPr>
              <a:t>Entrenamiento Metacognitivo 1 - Acusar y Atribuirse el Mérito</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10.xml"/><Relationship Id="rId5" Type="http://schemas.openxmlformats.org/officeDocument/2006/relationships/image" Target="../media/image14.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10.xml"/><Relationship Id="rId5" Type="http://schemas.openxmlformats.org/officeDocument/2006/relationships/image" Target="../media/image14.pn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14.pn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14.pn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EMC 1 A – </a:t>
            </a:r>
            <a:r>
              <a:rPr lang="es-ES" dirty="0"/>
              <a:t>Acusar y Atribuirse el Mérito</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517232"/>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sz="1600" dirty="0">
                <a:latin typeface="+mj-lt"/>
              </a:rPr>
              <a:t>© Moritz, Woodward, </a:t>
            </a:r>
            <a:r>
              <a:rPr lang="de-DE" sz="1600" dirty="0" err="1">
                <a:latin typeface="+mj-lt"/>
              </a:rPr>
              <a:t>Arzola</a:t>
            </a:r>
            <a:r>
              <a:rPr lang="de-DE" sz="1600" dirty="0">
                <a:latin typeface="+mj-lt"/>
              </a:rPr>
              <a:t> &amp; </a:t>
            </a:r>
            <a:r>
              <a:rPr lang="de-DE" sz="1600" dirty="0" err="1">
                <a:latin typeface="+mj-lt"/>
              </a:rPr>
              <a:t>Barrignón</a:t>
            </a:r>
            <a:r>
              <a:rPr lang="de-DE" sz="1600">
                <a:latin typeface="+mj-lt"/>
              </a:rPr>
              <a:t>, 12|22</a:t>
            </a:r>
            <a:br>
              <a:rPr lang="de-DE" sz="1600" dirty="0">
                <a:latin typeface="+mj-lt"/>
              </a:rPr>
            </a:br>
            <a:r>
              <a:rPr lang="pt-BR" sz="1600" dirty="0">
                <a:solidFill>
                  <a:srgbClr val="004992"/>
                </a:solidFill>
                <a:latin typeface="+mj-lt"/>
              </a:rPr>
              <a:t>www.uke.de/mct</a:t>
            </a:r>
          </a:p>
          <a:p>
            <a:endParaRPr lang="de-DE" sz="1600" dirty="0">
              <a:latin typeface="+mj-lt"/>
            </a:endParaRPr>
          </a:p>
        </p:txBody>
      </p:sp>
    </p:spTree>
    <p:extLst>
      <p:ext uri="{BB962C8B-B14F-4D97-AF65-F5344CB8AC3E}">
        <p14:creationId xmlns:p14="http://schemas.microsoft.com/office/powerpoint/2010/main" val="2542858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idx="1"/>
          </p:nvPr>
        </p:nvSpPr>
        <p:spPr>
          <a:noFill/>
        </p:spPr>
        <p:txBody>
          <a:bodyPr/>
          <a:lstStyle/>
          <a:p>
            <a:pPr eaLnBrk="1" hangingPunct="1">
              <a:tabLst>
                <a:tab pos="0" algn="l"/>
              </a:tabLst>
            </a:pPr>
            <a:r>
              <a:rPr lang="es-ES" altLang="de-DE" sz="2400" dirty="0">
                <a:solidFill>
                  <a:srgbClr val="333333"/>
                </a:solidFill>
                <a:latin typeface="Calibri Light"/>
              </a:rPr>
              <a:t>Atribución = inferir causas sobre eventos (por ejemplo, acusar a otros o atribuirse el mérito a uno mismo)</a:t>
            </a:r>
          </a:p>
        </p:txBody>
      </p:sp>
      <p:sp>
        <p:nvSpPr>
          <p:cNvPr id="5125" name="Rectangle 5"/>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dirty="0">
                <a:latin typeface="Calibri Light"/>
              </a:rPr>
              <a:t>Atribución: Acusar y Atribuirse el Mérito</a:t>
            </a: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a:t>
            </a:fld>
            <a:endParaRPr lang="de-DE" dirty="0">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idx="1"/>
          </p:nvPr>
        </p:nvSpPr>
        <p:spPr>
          <a:noFill/>
        </p:spPr>
        <p:txBody>
          <a:bodyPr/>
          <a:lstStyle/>
          <a:p>
            <a:pPr eaLnBrk="1" hangingPunct="1">
              <a:tabLst>
                <a:tab pos="0" algn="l"/>
              </a:tabLst>
            </a:pPr>
            <a:r>
              <a:rPr lang="es-ES" altLang="de-DE" sz="2400" dirty="0">
                <a:solidFill>
                  <a:srgbClr val="333333"/>
                </a:solidFill>
                <a:latin typeface="Calibri Light"/>
              </a:rPr>
              <a:t>Atribución = inferir causas sobre eventos (por ejemplo, acusar a otros o atribuirse el mérito a uno mismo)</a:t>
            </a:r>
          </a:p>
          <a:p>
            <a:pPr lvl="0" defTabSz="914400" fontAlgn="base"/>
            <a:r>
              <a:rPr lang="es-ES" altLang="de-DE" sz="2400" dirty="0">
                <a:solidFill>
                  <a:srgbClr val="333333"/>
                </a:solidFill>
                <a:latin typeface="Calibri Light"/>
                <a:ea typeface="MS PGothic" panose="020B0600070205080204" pitchFamily="34" charset="-128"/>
              </a:rPr>
              <a:t>Frecuentemente obviamos la posibilidad de que un mismo evento puede tener distintas causas.</a:t>
            </a:r>
          </a:p>
        </p:txBody>
      </p:sp>
      <p:sp>
        <p:nvSpPr>
          <p:cNvPr id="5125" name="Rectangle 5"/>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dirty="0">
                <a:latin typeface="Calibri Light"/>
              </a:rPr>
              <a:t>Atribución: Acusar y Atribuirse el Mérito</a:t>
            </a: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a:t>
            </a:fld>
            <a:endParaRPr lang="de-DE" dirty="0">
              <a:latin typeface="Calibri Light"/>
            </a:endParaRPr>
          </a:p>
        </p:txBody>
      </p:sp>
    </p:spTree>
    <p:extLst>
      <p:ext uri="{BB962C8B-B14F-4D97-AF65-F5344CB8AC3E}">
        <p14:creationId xmlns:p14="http://schemas.microsoft.com/office/powerpoint/2010/main" val="6768750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idx="1"/>
          </p:nvPr>
        </p:nvSpPr>
        <p:spPr>
          <a:noFill/>
        </p:spPr>
        <p:txBody>
          <a:bodyPr/>
          <a:lstStyle/>
          <a:p>
            <a:pPr eaLnBrk="1" hangingPunct="1">
              <a:tabLst>
                <a:tab pos="0" algn="l"/>
              </a:tabLst>
            </a:pPr>
            <a:r>
              <a:rPr lang="es-ES" altLang="de-DE" sz="2400" dirty="0">
                <a:solidFill>
                  <a:srgbClr val="333333"/>
                </a:solidFill>
                <a:latin typeface="Calibri Light"/>
              </a:rPr>
              <a:t>Atribución = inferir causas sobre eventos (por ejemplo, acusar a otros o atribuirse el mérito a uno mismo)</a:t>
            </a:r>
          </a:p>
          <a:p>
            <a:pPr lvl="0" defTabSz="914400" fontAlgn="base"/>
            <a:r>
              <a:rPr lang="es-ES" altLang="de-DE" sz="2400" dirty="0">
                <a:solidFill>
                  <a:srgbClr val="333333"/>
                </a:solidFill>
                <a:latin typeface="Calibri Light"/>
                <a:ea typeface="MS PGothic" panose="020B0600070205080204" pitchFamily="34" charset="-128"/>
              </a:rPr>
              <a:t>Frecuentemente obviamos la posibilidad de que un mismo evento puede tener distintas causas.</a:t>
            </a:r>
          </a:p>
          <a:p>
            <a:pPr lvl="0" defTabSz="914400" fontAlgn="base"/>
            <a:r>
              <a:rPr lang="es-ES" altLang="de-DE" sz="2400" dirty="0">
                <a:solidFill>
                  <a:srgbClr val="004992"/>
                </a:solidFill>
                <a:latin typeface="Calibri Light"/>
                <a:ea typeface="MS PGothic" panose="020B0600070205080204" pitchFamily="34" charset="-128"/>
              </a:rPr>
              <a:t>¿Qué causas pueden haber contribuido a la siguiente situación?</a:t>
            </a:r>
            <a:br>
              <a:rPr lang="de-DE" altLang="de-DE" sz="2400" dirty="0">
                <a:solidFill>
                  <a:srgbClr val="336699"/>
                </a:solidFill>
                <a:latin typeface="Calibri Light"/>
                <a:ea typeface="MS PGothic" panose="020B0600070205080204" pitchFamily="34" charset="-128"/>
              </a:rPr>
            </a:br>
            <a:r>
              <a:rPr lang="es-ES" altLang="de-DE" sz="2400" dirty="0">
                <a:solidFill>
                  <a:srgbClr val="333333"/>
                </a:solidFill>
                <a:latin typeface="Calibri Light"/>
                <a:ea typeface="MS PGothic" panose="020B0600070205080204" pitchFamily="34" charset="-128"/>
              </a:rPr>
              <a:t>Un amigo falta a una cita con usted</a:t>
            </a:r>
            <a:r>
              <a:rPr lang="de-DE" altLang="de-DE" sz="2400" dirty="0">
                <a:solidFill>
                  <a:srgbClr val="333333"/>
                </a:solidFill>
                <a:latin typeface="Calibri Light"/>
                <a:ea typeface="MS PGothic" panose="020B0600070205080204" pitchFamily="34" charset="-128"/>
              </a:rPr>
              <a:t>.</a:t>
            </a:r>
            <a:endParaRPr lang="es-ES" altLang="de-DE" sz="2400" dirty="0">
              <a:latin typeface="Calibri Light"/>
            </a:endParaRPr>
          </a:p>
        </p:txBody>
      </p:sp>
      <p:sp>
        <p:nvSpPr>
          <p:cNvPr id="5125" name="Rectangle 5"/>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dirty="0">
                <a:latin typeface="Calibri Light"/>
              </a:rPr>
              <a:t>Atribución: Acusar y Atribuirse el Mérito</a:t>
            </a: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a:t>
            </a:fld>
            <a:endParaRPr lang="de-DE" dirty="0">
              <a:latin typeface="Calibri Light"/>
            </a:endParaRPr>
          </a:p>
        </p:txBody>
      </p:sp>
    </p:spTree>
    <p:extLst>
      <p:ext uri="{BB962C8B-B14F-4D97-AF65-F5344CB8AC3E}">
        <p14:creationId xmlns:p14="http://schemas.microsoft.com/office/powerpoint/2010/main" val="29239788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9"/>
          <p:cNvSpPr>
            <a:spLocks noGrp="1" noChangeArrowheads="1"/>
          </p:cNvSpPr>
          <p:nvPr>
            <p:ph type="title"/>
          </p:nvPr>
        </p:nvSpPr>
        <p:spPr>
          <a:xfrm>
            <a:off x="408955" y="1124744"/>
            <a:ext cx="11376000" cy="553998"/>
          </a:xfrm>
        </p:spPr>
        <p:txBody>
          <a:bodyPr vert="horz" lIns="0" tIns="0" rIns="0" bIns="0" rtlCol="0" anchor="t">
            <a:spAutoFit/>
          </a:bodyPr>
          <a:lstStyle/>
          <a:p>
            <a:pPr lvl="0" defTabSz="914400" fontAlgn="base">
              <a:lnSpc>
                <a:spcPct val="100000"/>
              </a:lnSpc>
              <a:spcBef>
                <a:spcPts val="0"/>
              </a:spcBef>
            </a:pPr>
            <a:r>
              <a:rPr lang="en-CA" altLang="de-DE" sz="3600" dirty="0" err="1"/>
              <a:t>Explicaciones</a:t>
            </a:r>
            <a:endParaRPr lang="en-CA" altLang="de-DE" sz="3600" dirty="0">
              <a:latin typeface="Calibri Light"/>
            </a:endParaRPr>
          </a:p>
        </p:txBody>
      </p:sp>
      <p:sp>
        <p:nvSpPr>
          <p:cNvPr id="4" name="Content Placeholder 3"/>
          <p:cNvSpPr>
            <a:spLocks noGrp="1"/>
          </p:cNvSpPr>
          <p:nvPr>
            <p:ph idx="1"/>
          </p:nvPr>
        </p:nvSpPr>
        <p:spPr/>
        <p:txBody>
          <a:bodyPr/>
          <a:lstStyle/>
          <a:p>
            <a:r>
              <a:rPr lang="es-ES" sz="2400" dirty="0">
                <a:solidFill>
                  <a:srgbClr val="333333"/>
                </a:solidFill>
                <a:latin typeface="Calibri Light"/>
              </a:rPr>
              <a:t>¿Por qué faltó su amigo a la cita?</a:t>
            </a:r>
          </a:p>
          <a:p>
            <a:pPr lvl="0" defTabSz="914400" fontAlgn="base"/>
            <a:r>
              <a:rPr lang="en-CA" altLang="de-DE" sz="2400" dirty="0" err="1">
                <a:solidFill>
                  <a:srgbClr val="004992"/>
                </a:solidFill>
                <a:latin typeface="Calibri Light"/>
                <a:ea typeface="MS PGothic" panose="020B0600070205080204" pitchFamily="34" charset="-128"/>
              </a:rPr>
              <a:t>Posibles</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atribuciones</a:t>
            </a:r>
            <a:r>
              <a:rPr lang="en-CA" altLang="de-DE" sz="2400" dirty="0">
                <a:solidFill>
                  <a:srgbClr val="004992"/>
                </a:solidFill>
                <a:latin typeface="Calibri Light"/>
                <a:ea typeface="MS PGothic" panose="020B0600070205080204" pitchFamily="34" charset="-128"/>
              </a:rPr>
              <a:t> para </a:t>
            </a:r>
            <a:r>
              <a:rPr lang="en-CA" altLang="de-DE" sz="2400" dirty="0" err="1">
                <a:solidFill>
                  <a:srgbClr val="004992"/>
                </a:solidFill>
                <a:latin typeface="Calibri Light"/>
                <a:ea typeface="MS PGothic" panose="020B0600070205080204" pitchFamily="34" charset="-128"/>
              </a:rPr>
              <a:t>este</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evento</a:t>
            </a:r>
            <a:r>
              <a:rPr lang="en-CA" altLang="de-DE" sz="2400" dirty="0">
                <a:solidFill>
                  <a:srgbClr val="004992"/>
                </a:solidFill>
                <a:latin typeface="Calibri Light"/>
                <a:ea typeface="MS PGothic" panose="020B0600070205080204" pitchFamily="34" charset="-128"/>
              </a:rPr>
              <a:t>…</a:t>
            </a:r>
          </a:p>
          <a:p>
            <a:pPr lvl="0" algn="ctr" defTabSz="914400" fontAlgn="base"/>
            <a:r>
              <a:rPr lang="en-CA" altLang="de-DE" sz="2400" dirty="0">
                <a:solidFill>
                  <a:schemeClr val="tx1"/>
                </a:solidFill>
                <a:latin typeface="Calibri Light"/>
                <a:ea typeface="MS PGothic" panose="020B0600070205080204" pitchFamily="34" charset="-128"/>
              </a:rPr>
              <a:t>???</a:t>
            </a: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5</a:t>
            </a:fld>
            <a:endParaRPr lang="de-DE" dirty="0">
              <a:latin typeface="Calibri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9"/>
          <p:cNvSpPr>
            <a:spLocks noGrp="1" noChangeArrowheads="1"/>
          </p:cNvSpPr>
          <p:nvPr>
            <p:ph type="title"/>
          </p:nvPr>
        </p:nvSpPr>
        <p:spPr>
          <a:xfrm>
            <a:off x="408955" y="1124744"/>
            <a:ext cx="11376000" cy="553998"/>
          </a:xfrm>
        </p:spPr>
        <p:txBody>
          <a:bodyPr vert="horz" lIns="0" tIns="0" rIns="0" bIns="0" rtlCol="0" anchor="t">
            <a:spAutoFit/>
          </a:bodyPr>
          <a:lstStyle/>
          <a:p>
            <a:pPr lvl="0" defTabSz="914400" fontAlgn="base">
              <a:lnSpc>
                <a:spcPct val="100000"/>
              </a:lnSpc>
              <a:spcBef>
                <a:spcPts val="0"/>
              </a:spcBef>
            </a:pPr>
            <a:r>
              <a:rPr lang="en-CA" altLang="de-DE" sz="3600" dirty="0" err="1"/>
              <a:t>Explicaciones</a:t>
            </a:r>
            <a:endParaRPr lang="en-CA" altLang="de-DE" sz="3600" dirty="0">
              <a:latin typeface="Calibri Light"/>
            </a:endParaRPr>
          </a:p>
        </p:txBody>
      </p:sp>
      <p:sp>
        <p:nvSpPr>
          <p:cNvPr id="4" name="Content Placeholder 3"/>
          <p:cNvSpPr>
            <a:spLocks noGrp="1"/>
          </p:cNvSpPr>
          <p:nvPr>
            <p:ph idx="1"/>
          </p:nvPr>
        </p:nvSpPr>
        <p:spPr/>
        <p:txBody>
          <a:bodyPr/>
          <a:lstStyle/>
          <a:p>
            <a:r>
              <a:rPr lang="es-ES" sz="2400">
                <a:solidFill>
                  <a:srgbClr val="333333"/>
                </a:solidFill>
                <a:latin typeface="Calibri Light"/>
              </a:rPr>
              <a:t>¿Por </a:t>
            </a:r>
            <a:r>
              <a:rPr lang="es-ES" sz="2400" dirty="0">
                <a:solidFill>
                  <a:srgbClr val="333333"/>
                </a:solidFill>
                <a:latin typeface="Calibri Light"/>
              </a:rPr>
              <a:t>qué faltó su amigo a la cita?</a:t>
            </a:r>
          </a:p>
          <a:p>
            <a:pPr lvl="0" defTabSz="914400" fontAlgn="base"/>
            <a:r>
              <a:rPr lang="en-CA" altLang="de-DE" sz="2400" dirty="0" err="1">
                <a:solidFill>
                  <a:srgbClr val="004992"/>
                </a:solidFill>
                <a:latin typeface="Calibri Light"/>
                <a:ea typeface="MS PGothic" panose="020B0600070205080204" pitchFamily="34" charset="-128"/>
              </a:rPr>
              <a:t>Posibles</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atribuciones</a:t>
            </a:r>
            <a:r>
              <a:rPr lang="en-CA" altLang="de-DE" sz="2400" dirty="0">
                <a:solidFill>
                  <a:srgbClr val="004992"/>
                </a:solidFill>
                <a:latin typeface="Calibri Light"/>
                <a:ea typeface="MS PGothic" panose="020B0600070205080204" pitchFamily="34" charset="-128"/>
              </a:rPr>
              <a:t> para </a:t>
            </a:r>
            <a:r>
              <a:rPr lang="en-CA" altLang="de-DE" sz="2400" dirty="0" err="1">
                <a:solidFill>
                  <a:srgbClr val="004992"/>
                </a:solidFill>
                <a:latin typeface="Calibri Light"/>
                <a:ea typeface="MS PGothic" panose="020B0600070205080204" pitchFamily="34" charset="-128"/>
              </a:rPr>
              <a:t>este</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evento</a:t>
            </a:r>
            <a:r>
              <a:rPr lang="en-CA" altLang="de-DE" sz="2400" dirty="0">
                <a:solidFill>
                  <a:srgbClr val="004992"/>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n-CA" altLang="de-DE" sz="2400" dirty="0">
                <a:solidFill>
                  <a:srgbClr val="333333"/>
                </a:solidFill>
                <a:latin typeface="Calibri Light"/>
                <a:ea typeface="MS PGothic" panose="020B0600070205080204" pitchFamily="34" charset="-128"/>
              </a:rPr>
              <a:t>No soy </a:t>
            </a:r>
            <a:r>
              <a:rPr lang="en-CA" altLang="de-DE" sz="2400" dirty="0" err="1">
                <a:solidFill>
                  <a:srgbClr val="333333"/>
                </a:solidFill>
                <a:latin typeface="Calibri Light"/>
                <a:ea typeface="MS PGothic" panose="020B0600070205080204" pitchFamily="34" charset="-128"/>
              </a:rPr>
              <a:t>importante</a:t>
            </a:r>
            <a:r>
              <a:rPr lang="en-CA" altLang="de-DE" sz="2400" dirty="0">
                <a:solidFill>
                  <a:srgbClr val="333333"/>
                </a:solidFill>
                <a:latin typeface="Calibri Light"/>
                <a:ea typeface="MS PGothic" panose="020B0600070205080204" pitchFamily="34" charset="-128"/>
              </a:rPr>
              <a:t> para </a:t>
            </a:r>
            <a:r>
              <a:rPr lang="en-CA" altLang="de-DE" sz="2400" dirty="0" err="1">
                <a:solidFill>
                  <a:srgbClr val="333333"/>
                </a:solidFill>
                <a:latin typeface="Calibri Light"/>
                <a:ea typeface="MS PGothic" panose="020B0600070205080204" pitchFamily="34" charset="-128"/>
              </a:rPr>
              <a:t>él</a:t>
            </a:r>
            <a:r>
              <a:rPr lang="en-CA" altLang="de-DE" sz="2400" dirty="0">
                <a:solidFill>
                  <a:srgbClr val="333333"/>
                </a:solidFill>
                <a:latin typeface="Calibri Light"/>
                <a:ea typeface="MS PGothic" panose="020B0600070205080204" pitchFamily="34" charset="-128"/>
              </a:rPr>
              <a:t>. A </a:t>
            </a:r>
            <a:r>
              <a:rPr lang="en-CA" altLang="de-DE" sz="2400" dirty="0" err="1">
                <a:solidFill>
                  <a:srgbClr val="333333"/>
                </a:solidFill>
                <a:latin typeface="Calibri Light"/>
                <a:ea typeface="MS PGothic" panose="020B0600070205080204" pitchFamily="34" charset="-128"/>
              </a:rPr>
              <a:t>otros</a:t>
            </a:r>
            <a:r>
              <a:rPr lang="en-CA" altLang="de-DE" sz="2400" dirty="0">
                <a:solidFill>
                  <a:srgbClr val="333333"/>
                </a:solidFill>
                <a:latin typeface="Calibri Light"/>
                <a:ea typeface="MS PGothic" panose="020B0600070205080204" pitchFamily="34" charset="-128"/>
              </a:rPr>
              <a:t> no les </a:t>
            </a:r>
            <a:r>
              <a:rPr lang="en-CA" altLang="de-DE" sz="2400" dirty="0" err="1">
                <a:solidFill>
                  <a:srgbClr val="333333"/>
                </a:solidFill>
                <a:latin typeface="Calibri Light"/>
                <a:ea typeface="MS PGothic" panose="020B0600070205080204" pitchFamily="34" charset="-128"/>
              </a:rPr>
              <a:t>hubiera</a:t>
            </a:r>
            <a:r>
              <a:rPr lang="en-CA" altLang="de-DE" sz="2400" dirty="0">
                <a:solidFill>
                  <a:srgbClr val="333333"/>
                </a:solidFill>
                <a:latin typeface="Calibri Light"/>
                <a:ea typeface="MS PGothic" panose="020B0600070205080204" pitchFamily="34" charset="-128"/>
              </a:rPr>
              <a:t> </a:t>
            </a:r>
            <a:r>
              <a:rPr lang="en-CA" altLang="de-DE" sz="2400" dirty="0" err="1">
                <a:solidFill>
                  <a:srgbClr val="333333"/>
                </a:solidFill>
                <a:latin typeface="Calibri Light"/>
                <a:ea typeface="MS PGothic" panose="020B0600070205080204" pitchFamily="34" charset="-128"/>
              </a:rPr>
              <a:t>hecho</a:t>
            </a:r>
            <a:r>
              <a:rPr lang="en-CA" altLang="de-DE" sz="2400" dirty="0">
                <a:solidFill>
                  <a:srgbClr val="333333"/>
                </a:solidFill>
                <a:latin typeface="Calibri Light"/>
                <a:ea typeface="MS PGothic" panose="020B0600070205080204" pitchFamily="34" charset="-128"/>
              </a:rPr>
              <a:t> lo </a:t>
            </a:r>
            <a:r>
              <a:rPr lang="en-CA" altLang="de-DE" sz="2400" dirty="0" err="1">
                <a:solidFill>
                  <a:srgbClr val="333333"/>
                </a:solidFill>
                <a:latin typeface="Calibri Light"/>
                <a:ea typeface="MS PGothic" panose="020B0600070205080204" pitchFamily="34" charset="-128"/>
              </a:rPr>
              <a:t>mismo</a:t>
            </a:r>
            <a:r>
              <a:rPr lang="en-CA"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n-CA" altLang="de-DE" sz="2400" dirty="0" err="1">
                <a:solidFill>
                  <a:srgbClr val="333333"/>
                </a:solidFill>
                <a:latin typeface="Calibri Light"/>
                <a:ea typeface="MS PGothic" panose="020B0600070205080204" pitchFamily="34" charset="-128"/>
              </a:rPr>
              <a:t>Él</a:t>
            </a:r>
            <a:r>
              <a:rPr lang="en-CA" altLang="de-DE" sz="2400" dirty="0">
                <a:solidFill>
                  <a:srgbClr val="333333"/>
                </a:solidFill>
                <a:latin typeface="Calibri Light"/>
                <a:ea typeface="MS PGothic" panose="020B0600070205080204" pitchFamily="34" charset="-128"/>
              </a:rPr>
              <a:t>/</a:t>
            </a:r>
            <a:r>
              <a:rPr lang="en-CA" altLang="de-DE" sz="2400" dirty="0" err="1">
                <a:solidFill>
                  <a:srgbClr val="333333"/>
                </a:solidFill>
                <a:latin typeface="Calibri Light"/>
                <a:ea typeface="MS PGothic" panose="020B0600070205080204" pitchFamily="34" charset="-128"/>
              </a:rPr>
              <a:t>ella</a:t>
            </a:r>
            <a:r>
              <a:rPr lang="en-CA" altLang="de-DE" sz="2400" dirty="0">
                <a:solidFill>
                  <a:srgbClr val="333333"/>
                </a:solidFill>
                <a:latin typeface="Calibri Light"/>
                <a:ea typeface="MS PGothic" panose="020B0600070205080204" pitchFamily="34" charset="-128"/>
              </a:rPr>
              <a:t> </a:t>
            </a:r>
            <a:r>
              <a:rPr lang="en-CA" altLang="de-DE" sz="2400" dirty="0" err="1">
                <a:solidFill>
                  <a:srgbClr val="333333"/>
                </a:solidFill>
                <a:latin typeface="Calibri Light"/>
                <a:ea typeface="MS PGothic" panose="020B0600070205080204" pitchFamily="34" charset="-128"/>
              </a:rPr>
              <a:t>es</a:t>
            </a:r>
            <a:r>
              <a:rPr lang="en-CA" altLang="de-DE" sz="2400" dirty="0">
                <a:solidFill>
                  <a:srgbClr val="333333"/>
                </a:solidFill>
                <a:latin typeface="Calibri Light"/>
                <a:ea typeface="MS PGothic" panose="020B0600070205080204" pitchFamily="34" charset="-128"/>
              </a:rPr>
              <a:t> </a:t>
            </a:r>
            <a:r>
              <a:rPr lang="en-CA" altLang="de-DE" sz="2400" dirty="0" err="1">
                <a:solidFill>
                  <a:srgbClr val="333333"/>
                </a:solidFill>
                <a:latin typeface="Calibri Light"/>
                <a:ea typeface="MS PGothic" panose="020B0600070205080204" pitchFamily="34" charset="-128"/>
              </a:rPr>
              <a:t>olvidadizo</a:t>
            </a:r>
            <a:r>
              <a:rPr lang="en-CA" altLang="de-DE" sz="2400" dirty="0">
                <a:solidFill>
                  <a:srgbClr val="333333"/>
                </a:solidFill>
                <a:latin typeface="Calibri Light"/>
                <a:ea typeface="MS PGothic" panose="020B0600070205080204" pitchFamily="34" charset="-128"/>
              </a:rPr>
              <a:t> – se </a:t>
            </a:r>
            <a:r>
              <a:rPr lang="en-CA" altLang="de-DE" sz="2400" dirty="0" err="1">
                <a:solidFill>
                  <a:srgbClr val="333333"/>
                </a:solidFill>
                <a:latin typeface="Calibri Light"/>
                <a:ea typeface="MS PGothic" panose="020B0600070205080204" pitchFamily="34" charset="-128"/>
              </a:rPr>
              <a:t>demoró</a:t>
            </a:r>
            <a:r>
              <a:rPr lang="en-CA" altLang="de-DE" sz="2400" dirty="0">
                <a:solidFill>
                  <a:srgbClr val="333333"/>
                </a:solidFill>
                <a:latin typeface="Calibri Light"/>
                <a:ea typeface="MS PGothic" panose="020B0600070205080204" pitchFamily="34" charset="-128"/>
              </a:rPr>
              <a:t> o se le </a:t>
            </a:r>
            <a:r>
              <a:rPr lang="en-CA" altLang="de-DE" sz="2400" dirty="0" err="1">
                <a:solidFill>
                  <a:srgbClr val="333333"/>
                </a:solidFill>
                <a:latin typeface="Calibri Light"/>
                <a:ea typeface="MS PGothic" panose="020B0600070205080204" pitchFamily="34" charset="-128"/>
              </a:rPr>
              <a:t>olvidó</a:t>
            </a:r>
            <a:r>
              <a:rPr lang="en-CA" altLang="de-DE" sz="2400" dirty="0">
                <a:solidFill>
                  <a:srgbClr val="333333"/>
                </a:solidFill>
                <a:latin typeface="Calibri Light"/>
                <a:ea typeface="MS PGothic" panose="020B0600070205080204" pitchFamily="34" charset="-128"/>
              </a:rPr>
              <a:t> la hora.</a:t>
            </a:r>
          </a:p>
          <a:p>
            <a:pPr marL="342900" lvl="0" indent="-342900" defTabSz="914400" fontAlgn="base">
              <a:buClr>
                <a:srgbClr val="333333"/>
              </a:buClr>
              <a:buFont typeface="WingDings"/>
              <a:buChar char=""/>
            </a:pPr>
            <a:r>
              <a:rPr lang="en-CA" altLang="de-DE" sz="2400" dirty="0">
                <a:solidFill>
                  <a:srgbClr val="333333"/>
                </a:solidFill>
                <a:latin typeface="Calibri Light"/>
                <a:ea typeface="MS PGothic" panose="020B0600070205080204" pitchFamily="34" charset="-128"/>
              </a:rPr>
              <a:t>Su </a:t>
            </a:r>
            <a:r>
              <a:rPr lang="en-CA" altLang="de-DE" sz="2400" dirty="0" err="1">
                <a:solidFill>
                  <a:srgbClr val="333333"/>
                </a:solidFill>
                <a:latin typeface="Calibri Light"/>
                <a:ea typeface="MS PGothic" panose="020B0600070205080204" pitchFamily="34" charset="-128"/>
              </a:rPr>
              <a:t>coche</a:t>
            </a:r>
            <a:r>
              <a:rPr lang="en-CA" altLang="de-DE" sz="2400" dirty="0">
                <a:solidFill>
                  <a:srgbClr val="333333"/>
                </a:solidFill>
                <a:latin typeface="Calibri Light"/>
                <a:ea typeface="MS PGothic" panose="020B0600070205080204" pitchFamily="34" charset="-128"/>
              </a:rPr>
              <a:t> se </a:t>
            </a:r>
            <a:r>
              <a:rPr lang="en-CA" altLang="de-DE" sz="2400" dirty="0" err="1">
                <a:solidFill>
                  <a:srgbClr val="333333"/>
                </a:solidFill>
                <a:latin typeface="Calibri Light"/>
                <a:ea typeface="MS PGothic" panose="020B0600070205080204" pitchFamily="34" charset="-128"/>
              </a:rPr>
              <a:t>averió</a:t>
            </a:r>
            <a:r>
              <a:rPr lang="en-CA" altLang="de-DE" sz="2400" dirty="0">
                <a:solidFill>
                  <a:srgbClr val="333333"/>
                </a:solidFill>
                <a:latin typeface="Calibri Light"/>
                <a:ea typeface="MS PGothic" panose="020B0600070205080204" pitchFamily="34" charset="-128"/>
              </a:rPr>
              <a:t>, o </a:t>
            </a:r>
            <a:r>
              <a:rPr lang="en-CA" altLang="de-DE" sz="2400" dirty="0" err="1">
                <a:solidFill>
                  <a:srgbClr val="333333"/>
                </a:solidFill>
                <a:latin typeface="Calibri Light"/>
                <a:ea typeface="MS PGothic" panose="020B0600070205080204" pitchFamily="34" charset="-128"/>
              </a:rPr>
              <a:t>perdió</a:t>
            </a:r>
            <a:r>
              <a:rPr lang="en-CA" altLang="de-DE" sz="2400" dirty="0">
                <a:solidFill>
                  <a:srgbClr val="333333"/>
                </a:solidFill>
                <a:latin typeface="Calibri Light"/>
                <a:ea typeface="MS PGothic" panose="020B0600070205080204" pitchFamily="34" charset="-128"/>
              </a:rPr>
              <a:t> el </a:t>
            </a:r>
            <a:r>
              <a:rPr lang="en-CA" altLang="de-DE" sz="2400" dirty="0" err="1">
                <a:solidFill>
                  <a:srgbClr val="333333"/>
                </a:solidFill>
                <a:latin typeface="Calibri Light"/>
                <a:ea typeface="MS PGothic" panose="020B0600070205080204" pitchFamily="34" charset="-128"/>
              </a:rPr>
              <a:t>autobus</a:t>
            </a:r>
            <a:r>
              <a:rPr lang="en-CA"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6</a:t>
            </a:fld>
            <a:endParaRPr lang="de-DE" dirty="0">
              <a:latin typeface="Calibri Light"/>
            </a:endParaRPr>
          </a:p>
        </p:txBody>
      </p:sp>
    </p:spTree>
    <p:extLst>
      <p:ext uri="{BB962C8B-B14F-4D97-AF65-F5344CB8AC3E}">
        <p14:creationId xmlns:p14="http://schemas.microsoft.com/office/powerpoint/2010/main" val="643554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s-ES" sz="2400">
                <a:solidFill>
                  <a:srgbClr val="333333"/>
                </a:solidFill>
                <a:latin typeface="Calibri Light"/>
              </a:rPr>
              <a:t>¿Por </a:t>
            </a:r>
            <a:r>
              <a:rPr lang="es-ES" sz="2400" dirty="0">
                <a:solidFill>
                  <a:srgbClr val="333333"/>
                </a:solidFill>
                <a:latin typeface="Calibri Light"/>
              </a:rPr>
              <a:t>qué faltó su amigo a la cita?</a:t>
            </a:r>
          </a:p>
          <a:p>
            <a:pPr lvl="0" defTabSz="914400" fontAlgn="base"/>
            <a:r>
              <a:rPr lang="en-CA" altLang="de-DE" sz="2400" dirty="0" err="1">
                <a:solidFill>
                  <a:srgbClr val="004992"/>
                </a:solidFill>
                <a:latin typeface="Calibri Light"/>
                <a:ea typeface="MS PGothic" panose="020B0600070205080204" pitchFamily="34" charset="-128"/>
              </a:rPr>
              <a:t>Posibles</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atribuciones</a:t>
            </a:r>
            <a:r>
              <a:rPr lang="en-CA" altLang="de-DE" sz="2400" dirty="0">
                <a:solidFill>
                  <a:srgbClr val="004992"/>
                </a:solidFill>
                <a:latin typeface="Calibri Light"/>
                <a:ea typeface="MS PGothic" panose="020B0600070205080204" pitchFamily="34" charset="-128"/>
              </a:rPr>
              <a:t> para </a:t>
            </a:r>
            <a:r>
              <a:rPr lang="en-CA" altLang="de-DE" sz="2400" dirty="0" err="1">
                <a:solidFill>
                  <a:srgbClr val="004992"/>
                </a:solidFill>
                <a:latin typeface="Calibri Light"/>
                <a:ea typeface="MS PGothic" panose="020B0600070205080204" pitchFamily="34" charset="-128"/>
              </a:rPr>
              <a:t>este</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evento</a:t>
            </a:r>
            <a:r>
              <a:rPr lang="en-CA" altLang="de-DE" sz="2400" dirty="0">
                <a:solidFill>
                  <a:srgbClr val="004992"/>
                </a:solidFill>
                <a:latin typeface="Calibri Light"/>
                <a:ea typeface="MS PGothic" panose="020B0600070205080204" pitchFamily="34" charset="-128"/>
              </a:rPr>
              <a:t>…</a:t>
            </a:r>
          </a:p>
        </p:txBody>
      </p:sp>
      <p:graphicFrame>
        <p:nvGraphicFramePr>
          <p:cNvPr id="9" name="Group 68"/>
          <p:cNvGraphicFramePr>
            <a:graphicFrameLocks/>
          </p:cNvGraphicFramePr>
          <p:nvPr>
            <p:extLst>
              <p:ext uri="{D42A27DB-BD31-4B8C-83A1-F6EECF244321}">
                <p14:modId xmlns:p14="http://schemas.microsoft.com/office/powerpoint/2010/main" val="3186163716"/>
              </p:ext>
            </p:extLst>
          </p:nvPr>
        </p:nvGraphicFramePr>
        <p:xfrm>
          <a:off x="408955" y="3471161"/>
          <a:ext cx="11376000" cy="1936952"/>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557012">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...yo </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333333"/>
                          </a:solidFill>
                          <a:effectLst/>
                          <a:latin typeface="+mj-lt"/>
                          <a:cs typeface="Times New Roman" pitchFamily="18" charset="0"/>
                        </a:rPr>
                        <a:t>No le </a:t>
                      </a:r>
                      <a:r>
                        <a:rPr kumimoji="0" lang="en-US" sz="2400" b="0" i="0" u="none" strike="noStrike" cap="none" normalizeH="0" baseline="0" dirty="0" err="1">
                          <a:ln>
                            <a:noFill/>
                          </a:ln>
                          <a:solidFill>
                            <a:srgbClr val="333333"/>
                          </a:solidFill>
                          <a:effectLst/>
                          <a:latin typeface="+mj-lt"/>
                          <a:cs typeface="Times New Roman" pitchFamily="18" charset="0"/>
                        </a:rPr>
                        <a:t>importo</a:t>
                      </a:r>
                      <a:r>
                        <a:rPr kumimoji="0" lang="en-US" sz="2400" b="0" i="0" u="none" strike="noStrike" cap="none" normalizeH="0" baseline="0" dirty="0">
                          <a:ln>
                            <a:noFill/>
                          </a:ln>
                          <a:solidFill>
                            <a:srgbClr val="333333"/>
                          </a:solidFill>
                          <a:effectLst/>
                          <a:latin typeface="+mj-lt"/>
                          <a:cs typeface="Times New Roman" pitchFamily="18" charset="0"/>
                        </a:rPr>
                        <a:t>. </a:t>
                      </a: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557012">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…otros</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mj-lt"/>
                          <a:cs typeface="Times New Roman" pitchFamily="18" charset="0"/>
                        </a:rPr>
                        <a:t>Es</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olvidadizo</a:t>
                      </a:r>
                      <a:r>
                        <a:rPr kumimoji="0" lang="en-US" sz="2400" b="0" i="0" u="none" strike="noStrike" cap="none" normalizeH="0" baseline="0" dirty="0">
                          <a:ln>
                            <a:noFill/>
                          </a:ln>
                          <a:solidFill>
                            <a:srgbClr val="333333"/>
                          </a:solidFill>
                          <a:effectLst/>
                          <a:latin typeface="+mj-lt"/>
                          <a:cs typeface="Times New Roman" pitchFamily="18" charset="0"/>
                        </a:rPr>
                        <a:t>.</a:t>
                      </a: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06216">
                <a:tc>
                  <a:txBody>
                    <a:bodyPr/>
                    <a:lstStyle/>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es-ES" sz="2400" b="0" i="0" u="none" strike="noStrike" cap="none" normalizeH="0" baseline="0" dirty="0">
                          <a:ln>
                            <a:noFill/>
                          </a:ln>
                          <a:solidFill>
                            <a:srgbClr val="004992"/>
                          </a:solidFill>
                          <a:effectLst/>
                          <a:latin typeface="+mj-lt"/>
                          <a:cs typeface="Times New Roman" pitchFamily="18" charset="0"/>
                        </a:rPr>
                        <a:t>...la situación</a:t>
                      </a:r>
                    </a:p>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es-ES" sz="2400" b="0" i="0" u="none" strike="noStrike" cap="none" normalizeH="0" baseline="0" dirty="0" err="1">
                          <a:ln>
                            <a:noFill/>
                          </a:ln>
                          <a:solidFill>
                            <a:srgbClr val="004992"/>
                          </a:solidFill>
                          <a:effectLst/>
                          <a:latin typeface="+mj-lt"/>
                          <a:cs typeface="Times New Roman" pitchFamily="18" charset="0"/>
                        </a:rPr>
                        <a:t>ó</a:t>
                      </a:r>
                      <a:r>
                        <a:rPr kumimoji="0" lang="es-ES" sz="2400" b="0" i="0" u="none" strike="noStrike" cap="none" normalizeH="0" baseline="0" dirty="0">
                          <a:ln>
                            <a:noFill/>
                          </a:ln>
                          <a:solidFill>
                            <a:srgbClr val="004992"/>
                          </a:solidFill>
                          <a:effectLst/>
                          <a:latin typeface="+mj-lt"/>
                          <a:cs typeface="Times New Roman" pitchFamily="18" charset="0"/>
                        </a:rPr>
                        <a:t> el azar</a:t>
                      </a:r>
                      <a:endParaRPr kumimoji="0" lang="de-DE" sz="2400" b="0" i="0" u="none" strike="noStrike" cap="none" normalizeH="0" baseline="0" dirty="0">
                        <a:ln>
                          <a:noFill/>
                        </a:ln>
                        <a:solidFill>
                          <a:srgbClr val="004992"/>
                        </a:solidFill>
                        <a:effectLst/>
                        <a:latin typeface="+mj-lt"/>
                        <a:cs typeface="Times New Roman" pitchFamily="18" charset="0"/>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j-lt"/>
                          <a:cs typeface="Times New Roman" pitchFamily="18" charset="0"/>
                        </a:rPr>
                        <a:t>Su coche se averió.</a:t>
                      </a: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
        <p:nvSpPr>
          <p:cNvPr id="7171" name="Rectangle 9"/>
          <p:cNvSpPr>
            <a:spLocks noGrp="1" noChangeArrowheads="1"/>
          </p:cNvSpPr>
          <p:nvPr>
            <p:ph type="title"/>
          </p:nvPr>
        </p:nvSpPr>
        <p:spPr>
          <a:xfrm>
            <a:off x="408955" y="1124744"/>
            <a:ext cx="11376000" cy="553998"/>
          </a:xfrm>
        </p:spPr>
        <p:txBody>
          <a:bodyPr vert="horz" lIns="0" tIns="0" rIns="0" bIns="0" rtlCol="0" anchor="t">
            <a:spAutoFit/>
          </a:bodyPr>
          <a:lstStyle/>
          <a:p>
            <a:pPr lvl="0" defTabSz="914400" fontAlgn="base">
              <a:lnSpc>
                <a:spcPct val="100000"/>
              </a:lnSpc>
              <a:spcBef>
                <a:spcPts val="0"/>
              </a:spcBef>
            </a:pPr>
            <a:r>
              <a:rPr lang="en-CA" altLang="de-DE" sz="3600" dirty="0" err="1"/>
              <a:t>Explicaciones</a:t>
            </a:r>
            <a:endParaRPr lang="en-CA" altLang="de-DE" sz="3600" dirty="0">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7</a:t>
            </a:fld>
            <a:endParaRPr lang="de-DE" dirty="0">
              <a:latin typeface="Calibri Light"/>
            </a:endParaRPr>
          </a:p>
        </p:txBody>
      </p:sp>
      <p:sp>
        <p:nvSpPr>
          <p:cNvPr id="6" name="Rectangle 3"/>
          <p:cNvSpPr>
            <a:spLocks noChangeArrowheads="1"/>
          </p:cNvSpPr>
          <p:nvPr/>
        </p:nvSpPr>
        <p:spPr bwMode="auto">
          <a:xfrm>
            <a:off x="1219517" y="3716338"/>
            <a:ext cx="10975658"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5825" indent="-3425825"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buFontTx/>
              <a:buNone/>
            </a:pPr>
            <a:endParaRPr lang="en-CA" altLang="de-DE" sz="2400" dirty="0">
              <a:latin typeface="Calibri Light"/>
            </a:endParaRPr>
          </a:p>
        </p:txBody>
      </p:sp>
    </p:spTree>
    <p:extLst>
      <p:ext uri="{BB962C8B-B14F-4D97-AF65-F5344CB8AC3E}">
        <p14:creationId xmlns:p14="http://schemas.microsoft.com/office/powerpoint/2010/main" val="626411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0" defTabSz="914400" fontAlgn="base"/>
            <a:r>
              <a:rPr lang="es-ES" altLang="de-DE" sz="2400" dirty="0">
                <a:solidFill>
                  <a:srgbClr val="333333"/>
                </a:solidFill>
                <a:latin typeface="Calibri Light"/>
                <a:ea typeface="MS PGothic" panose="020B0600070205080204" pitchFamily="34" charset="-128"/>
              </a:rPr>
              <a:t>Como pueden ver en esta demostración, un evento puede tener distintas causas subyacentes. </a:t>
            </a:r>
          </a:p>
          <a:p>
            <a:pPr lvl="0" defTabSz="914400" fontAlgn="base"/>
            <a:r>
              <a:rPr lang="es-ES" altLang="de-DE" sz="2400" dirty="0">
                <a:solidFill>
                  <a:srgbClr val="333333"/>
                </a:solidFill>
                <a:latin typeface="Calibri Light"/>
                <a:ea typeface="MS PGothic" panose="020B0600070205080204" pitchFamily="34" charset="-128"/>
              </a:rPr>
              <a:t>En la mayoría de los casos, la combinación de varios factores puede contribuir a un evento en particular.   </a:t>
            </a:r>
          </a:p>
          <a:p>
            <a:pPr lvl="0" defTabSz="914400" fontAlgn="base"/>
            <a:r>
              <a:rPr lang="es-ES" altLang="de-DE" sz="2400" dirty="0">
                <a:solidFill>
                  <a:srgbClr val="333333"/>
                </a:solidFill>
                <a:latin typeface="Calibri Light"/>
                <a:ea typeface="MS PGothic" panose="020B0600070205080204" pitchFamily="34" charset="-128"/>
              </a:rPr>
              <a:t>No obstante, muchas personas prefieren ver sólo un aspecto importante. Por ejemplo, acusar a otros en lugar de a sí mismos </a:t>
            </a:r>
            <a:r>
              <a:rPr lang="es-ES" altLang="de-DE" sz="2400" dirty="0" err="1">
                <a:solidFill>
                  <a:srgbClr val="333333"/>
                </a:solidFill>
                <a:latin typeface="Calibri Light"/>
                <a:ea typeface="MS PGothic" panose="020B0600070205080204" pitchFamily="34" charset="-128"/>
              </a:rPr>
              <a:t>ó</a:t>
            </a:r>
            <a:r>
              <a:rPr lang="es-ES" altLang="de-DE" sz="2400" dirty="0">
                <a:solidFill>
                  <a:srgbClr val="333333"/>
                </a:solidFill>
                <a:latin typeface="Calibri Light"/>
                <a:ea typeface="MS PGothic" panose="020B0600070205080204" pitchFamily="34" charset="-128"/>
              </a:rPr>
              <a:t> viceversa.</a:t>
            </a:r>
            <a:endParaRPr lang="en-US" sz="2400" dirty="0">
              <a:solidFill>
                <a:srgbClr val="333333"/>
              </a:solidFill>
              <a:latin typeface="Calibri Light"/>
            </a:endParaRPr>
          </a:p>
        </p:txBody>
      </p:sp>
      <p:sp>
        <p:nvSpPr>
          <p:cNvPr id="9219" name="Rectangle 4"/>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Atribución: Acusar y Atribuirse el Mérito</a:t>
            </a: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8</a:t>
            </a:fld>
            <a:endParaRPr lang="de-DE" dirty="0">
              <a:latin typeface="Calibri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 name="Rectangle 5"/>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Le dan de alta del hospital sin que se sienta mejor.</a:t>
            </a:r>
            <a:endParaRPr lang="es-ES" altLang="de-DE" sz="3600" dirty="0">
              <a:latin typeface="Calibri Light"/>
            </a:endParaRPr>
          </a:p>
        </p:txBody>
      </p:sp>
      <p:sp>
        <p:nvSpPr>
          <p:cNvPr id="10242" name="Rectangle 3"/>
          <p:cNvSpPr>
            <a:spLocks noGrp="1" noChangeArrowheads="1"/>
          </p:cNvSpPr>
          <p:nvPr>
            <p:ph idx="1"/>
          </p:nvPr>
        </p:nvSpPr>
        <p:spPr/>
        <p:txBody>
          <a:bodyPr/>
          <a:lstStyle/>
          <a:p>
            <a:pPr eaLnBrk="1" hangingPunct="1"/>
            <a:r>
              <a:rPr lang="es-ES" altLang="de-DE" sz="2400" dirty="0">
                <a:solidFill>
                  <a:srgbClr val="004992"/>
                </a:solidFill>
                <a:latin typeface="Calibri Light"/>
              </a:rPr>
              <a:t>Explicaciones...</a:t>
            </a:r>
          </a:p>
          <a:p>
            <a:pPr eaLnBrk="1" hangingPunct="1"/>
            <a:r>
              <a:rPr lang="es-ES" altLang="de-DE" sz="2400" dirty="0">
                <a:solidFill>
                  <a:srgbClr val="004992"/>
                </a:solidFill>
                <a:latin typeface="Calibri Light"/>
              </a:rPr>
              <a:t>...yo</a:t>
            </a:r>
          </a:p>
          <a:p>
            <a:pPr eaLnBrk="1" hangingPunct="1"/>
            <a:r>
              <a:rPr lang="es-ES" altLang="de-DE" sz="2400" dirty="0">
                <a:solidFill>
                  <a:srgbClr val="004992"/>
                </a:solidFill>
                <a:latin typeface="Calibri Light"/>
              </a:rPr>
              <a:t>...otros	</a:t>
            </a:r>
          </a:p>
          <a:p>
            <a:pPr eaLnBrk="1" hangingPunct="1"/>
            <a:r>
              <a:rPr lang="es-ES" altLang="de-DE" sz="2400" dirty="0">
                <a:solidFill>
                  <a:srgbClr val="004992"/>
                </a:solidFill>
                <a:latin typeface="Calibri Light"/>
              </a:rPr>
              <a:t>...la situación</a:t>
            </a: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9</a:t>
            </a:fld>
            <a:endParaRPr lang="de-DE" dirty="0">
              <a:latin typeface="Calibri Light"/>
            </a:endParaRPr>
          </a:p>
        </p:txBody>
      </p:sp>
      <p:sp>
        <p:nvSpPr>
          <p:cNvPr id="10" name="AutoShape 20"/>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¡No me persigan más!</a:t>
            </a:r>
            <a:endParaRPr lang="de-DE" altLang="de-DE" sz="1200" dirty="0">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5"/>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Le dan de alta del hospital sin que se sienta mejor.</a:t>
            </a:r>
            <a:endParaRPr lang="es-ES" altLang="de-DE" sz="3600" dirty="0">
              <a:latin typeface="Calibri Light"/>
            </a:endParaRPr>
          </a:p>
        </p:txBody>
      </p:sp>
      <p:sp>
        <p:nvSpPr>
          <p:cNvPr id="11268" name="Rectangle 5"/>
          <p:cNvSpPr>
            <a:spLocks noGrp="1" noChangeArrowheads="1"/>
          </p:cNvSpPr>
          <p:nvPr>
            <p:ph idx="1"/>
          </p:nvPr>
        </p:nvSpPr>
        <p:spPr>
          <a:noFill/>
        </p:spPr>
        <p:txBody>
          <a:bodyPr/>
          <a:lstStyle/>
          <a:p>
            <a:pPr eaLnBrk="1" hangingPunct="1">
              <a:lnSpc>
                <a:spcPct val="100000"/>
              </a:lnSpc>
              <a:spcBef>
                <a:spcPts val="0"/>
              </a:spcBef>
            </a:pPr>
            <a:r>
              <a:rPr lang="es-ES" altLang="de-DE" sz="1600" b="1" dirty="0">
                <a:solidFill>
                  <a:srgbClr val="004992"/>
                </a:solidFill>
                <a:latin typeface="Calibri Light"/>
              </a:rPr>
              <a:t>Explicaciones...</a:t>
            </a:r>
          </a:p>
          <a:p>
            <a:pPr lvl="1" eaLnBrk="1" hangingPunct="1">
              <a:lnSpc>
                <a:spcPct val="100000"/>
              </a:lnSpc>
              <a:spcBef>
                <a:spcPts val="1200"/>
              </a:spcBef>
              <a:spcAft>
                <a:spcPts val="0"/>
              </a:spcAft>
            </a:pPr>
            <a:r>
              <a:rPr lang="es-ES" altLang="de-DE" sz="1600" b="1" dirty="0">
                <a:solidFill>
                  <a:srgbClr val="004992"/>
                </a:solidFill>
                <a:latin typeface="Calibri Light"/>
                <a:ea typeface="Times New Roman" panose="02020603050405020304" pitchFamily="18" charset="0"/>
              </a:rPr>
              <a:t>... Yo:</a:t>
            </a:r>
            <a:endParaRPr lang="es-ES" altLang="de-DE" sz="1600" dirty="0">
              <a:solidFill>
                <a:srgbClr val="004992"/>
              </a:solidFill>
              <a:latin typeface="Calibri Light"/>
              <a:ea typeface="Times New Roman" panose="02020603050405020304" pitchFamily="18" charset="0"/>
            </a:endParaRPr>
          </a:p>
          <a:p>
            <a:pPr lvl="1" eaLnBrk="1" hangingPunct="1">
              <a:lnSpc>
                <a:spcPct val="100000"/>
              </a:lnSpc>
              <a:spcBef>
                <a:spcPts val="0"/>
              </a:spcBef>
              <a:spcAft>
                <a:spcPts val="0"/>
              </a:spcAft>
            </a:pPr>
            <a:r>
              <a:rPr lang="es-ES" altLang="de-DE" sz="1600" i="1" dirty="0">
                <a:solidFill>
                  <a:srgbClr val="004992"/>
                </a:solidFill>
                <a:latin typeface="Calibri Light"/>
                <a:ea typeface="Times New Roman" panose="02020603050405020304" pitchFamily="18" charset="0"/>
              </a:rPr>
              <a:t>(influenciable)</a:t>
            </a:r>
            <a:endParaRPr lang="es-ES" altLang="de-DE" sz="1600" dirty="0">
              <a:solidFill>
                <a:srgbClr val="004992"/>
              </a:solidFill>
              <a:latin typeface="Calibri Light"/>
              <a:ea typeface="Times New Roman" panose="02020603050405020304" pitchFamily="18" charset="0"/>
            </a:endParaRPr>
          </a:p>
          <a:p>
            <a:pPr marL="285750" lvl="1" indent="-285750" eaLnBrk="1" hangingPunct="1">
              <a:lnSpc>
                <a:spcPct val="100000"/>
              </a:lnSpc>
              <a:spcBef>
                <a:spcPts val="0"/>
              </a:spcBef>
              <a:spcAft>
                <a:spcPts val="0"/>
              </a:spcAft>
              <a:buClr>
                <a:srgbClr val="333333"/>
              </a:buClr>
              <a:buFont typeface="WingDings"/>
              <a:buChar char=""/>
            </a:pPr>
            <a:r>
              <a:rPr lang="es-ES" altLang="de-DE" sz="1600" dirty="0">
                <a:latin typeface="Calibri Light"/>
                <a:ea typeface="Times New Roman" panose="02020603050405020304" pitchFamily="18" charset="0"/>
              </a:rPr>
              <a:t>No estaba lo suficientemente motivado para cambiar.</a:t>
            </a:r>
          </a:p>
          <a:p>
            <a:pPr marL="285750" lvl="1" indent="-285750" eaLnBrk="1" hangingPunct="1">
              <a:lnSpc>
                <a:spcPct val="100000"/>
              </a:lnSpc>
              <a:spcBef>
                <a:spcPts val="0"/>
              </a:spcBef>
              <a:spcAft>
                <a:spcPts val="0"/>
              </a:spcAft>
              <a:buClr>
                <a:srgbClr val="333333"/>
              </a:buClr>
              <a:buFont typeface="WingDings"/>
              <a:buChar char=""/>
            </a:pPr>
            <a:r>
              <a:rPr lang="es-ES" altLang="de-DE" sz="1600" dirty="0">
                <a:latin typeface="Calibri Light"/>
                <a:ea typeface="Times New Roman" panose="02020603050405020304" pitchFamily="18" charset="0"/>
              </a:rPr>
              <a:t>No tengo fe en mi recuperación. </a:t>
            </a:r>
          </a:p>
          <a:p>
            <a:pPr lvl="1" eaLnBrk="1" hangingPunct="1">
              <a:lnSpc>
                <a:spcPct val="100000"/>
              </a:lnSpc>
              <a:spcBef>
                <a:spcPts val="1200"/>
              </a:spcBef>
              <a:spcAft>
                <a:spcPts val="0"/>
              </a:spcAft>
              <a:buClr>
                <a:schemeClr val="tx1"/>
              </a:buClr>
            </a:pPr>
            <a:r>
              <a:rPr lang="es-ES" altLang="de-DE" sz="1600" i="1" dirty="0">
                <a:solidFill>
                  <a:srgbClr val="004992"/>
                </a:solidFill>
                <a:latin typeface="Calibri Light"/>
                <a:ea typeface="Times New Roman" panose="02020603050405020304" pitchFamily="18" charset="0"/>
              </a:rPr>
              <a:t>(menos influenciable)</a:t>
            </a:r>
          </a:p>
          <a:p>
            <a:pPr marL="285750" lvl="1" indent="-285750" eaLnBrk="1" hangingPunct="1">
              <a:lnSpc>
                <a:spcPct val="100000"/>
              </a:lnSpc>
              <a:spcBef>
                <a:spcPts val="0"/>
              </a:spcBef>
              <a:spcAft>
                <a:spcPts val="0"/>
              </a:spcAft>
              <a:buClr>
                <a:srgbClr val="333333"/>
              </a:buClr>
              <a:buFont typeface="WingDings"/>
              <a:buChar char=""/>
            </a:pPr>
            <a:r>
              <a:rPr lang="es-ES" altLang="de-DE" sz="1600" dirty="0">
                <a:latin typeface="Calibri Light"/>
                <a:ea typeface="Times New Roman" panose="02020603050405020304" pitchFamily="18" charset="0"/>
              </a:rPr>
              <a:t>No tengo cura, no hay esperanza para mí. </a:t>
            </a:r>
          </a:p>
          <a:p>
            <a:pPr marL="285750" lvl="1" indent="-285750" eaLnBrk="1" hangingPunct="1">
              <a:lnSpc>
                <a:spcPct val="100000"/>
              </a:lnSpc>
              <a:spcBef>
                <a:spcPts val="0"/>
              </a:spcBef>
              <a:spcAft>
                <a:spcPts val="0"/>
              </a:spcAft>
              <a:buClr>
                <a:srgbClr val="333333"/>
              </a:buClr>
              <a:buFont typeface="WingDings"/>
              <a:buChar char=""/>
            </a:pPr>
            <a:r>
              <a:rPr lang="es-ES" altLang="de-DE" sz="1600" dirty="0">
                <a:latin typeface="Calibri Light"/>
                <a:ea typeface="Times New Roman" panose="02020603050405020304" pitchFamily="18" charset="0"/>
              </a:rPr>
              <a:t>Tengo </a:t>
            </a:r>
            <a:r>
              <a:rPr lang="es-ES" altLang="de-DE" sz="1600" i="1" dirty="0">
                <a:latin typeface="Calibri Light"/>
                <a:ea typeface="Times New Roman" panose="02020603050405020304" pitchFamily="18" charset="0"/>
              </a:rPr>
              <a:t>malos genes</a:t>
            </a:r>
            <a:r>
              <a:rPr lang="es-ES" altLang="de-DE" sz="1600" dirty="0">
                <a:latin typeface="Calibri Light"/>
                <a:ea typeface="Times New Roman" panose="02020603050405020304" pitchFamily="18" charset="0"/>
              </a:rPr>
              <a:t>.</a:t>
            </a:r>
          </a:p>
          <a:p>
            <a:pPr lvl="1" eaLnBrk="1" hangingPunct="1">
              <a:lnSpc>
                <a:spcPct val="100000"/>
              </a:lnSpc>
              <a:spcBef>
                <a:spcPts val="1200"/>
              </a:spcBef>
              <a:spcAft>
                <a:spcPts val="0"/>
              </a:spcAft>
              <a:buClr>
                <a:schemeClr val="tx1"/>
              </a:buClr>
            </a:pPr>
            <a:r>
              <a:rPr lang="es-ES" altLang="de-DE" sz="1600" b="1" dirty="0">
                <a:solidFill>
                  <a:srgbClr val="004992"/>
                </a:solidFill>
                <a:latin typeface="Calibri Light"/>
                <a:ea typeface="Times New Roman" panose="02020603050405020304" pitchFamily="18" charset="0"/>
              </a:rPr>
              <a:t>... otros:</a:t>
            </a:r>
          </a:p>
          <a:p>
            <a:pPr marL="285750" lvl="1" indent="-285750" eaLnBrk="1" hangingPunct="1">
              <a:lnSpc>
                <a:spcPct val="100000"/>
              </a:lnSpc>
              <a:spcBef>
                <a:spcPts val="0"/>
              </a:spcBef>
              <a:spcAft>
                <a:spcPts val="0"/>
              </a:spcAft>
              <a:buClr>
                <a:srgbClr val="333333"/>
              </a:buClr>
              <a:buFont typeface="WingDings"/>
              <a:buChar char=""/>
            </a:pPr>
            <a:r>
              <a:rPr lang="es-ES" altLang="de-DE" sz="1600" dirty="0">
                <a:latin typeface="Calibri Light"/>
                <a:ea typeface="Times New Roman" panose="02020603050405020304" pitchFamily="18" charset="0"/>
              </a:rPr>
              <a:t>Los doctores de este hospital tienen mala reputación.</a:t>
            </a:r>
          </a:p>
          <a:p>
            <a:pPr marL="285750" lvl="1" indent="-285750" eaLnBrk="1" hangingPunct="1">
              <a:lnSpc>
                <a:spcPct val="100000"/>
              </a:lnSpc>
              <a:spcBef>
                <a:spcPts val="0"/>
              </a:spcBef>
              <a:spcAft>
                <a:spcPts val="0"/>
              </a:spcAft>
              <a:buClr>
                <a:srgbClr val="333333"/>
              </a:buClr>
              <a:buFont typeface="WingDings"/>
              <a:buChar char=""/>
            </a:pPr>
            <a:r>
              <a:rPr lang="es-ES" altLang="de-DE" sz="1600" dirty="0">
                <a:latin typeface="Calibri Light"/>
                <a:ea typeface="Times New Roman" panose="02020603050405020304" pitchFamily="18" charset="0"/>
              </a:rPr>
              <a:t>El personal médico debió haber invertido más tiempo y esfuerzo en mi tratamiento.</a:t>
            </a:r>
          </a:p>
          <a:p>
            <a:pPr lvl="1" eaLnBrk="1" hangingPunct="1">
              <a:lnSpc>
                <a:spcPct val="100000"/>
              </a:lnSpc>
              <a:spcBef>
                <a:spcPts val="1200"/>
              </a:spcBef>
              <a:spcAft>
                <a:spcPts val="0"/>
              </a:spcAft>
              <a:buClr>
                <a:schemeClr val="tx1"/>
              </a:buClr>
            </a:pPr>
            <a:r>
              <a:rPr lang="es-ES" altLang="de-DE" sz="1600" b="1" dirty="0">
                <a:solidFill>
                  <a:srgbClr val="004992"/>
                </a:solidFill>
                <a:latin typeface="Calibri Light"/>
                <a:ea typeface="Times New Roman" panose="02020603050405020304" pitchFamily="18" charset="0"/>
              </a:rPr>
              <a:t>... la situación:</a:t>
            </a:r>
          </a:p>
          <a:p>
            <a:pPr marL="285750" lvl="1" indent="-285750" eaLnBrk="1" hangingPunct="1">
              <a:lnSpc>
                <a:spcPct val="100000"/>
              </a:lnSpc>
              <a:spcBef>
                <a:spcPts val="0"/>
              </a:spcBef>
              <a:spcAft>
                <a:spcPts val="0"/>
              </a:spcAft>
              <a:buClr>
                <a:srgbClr val="333333"/>
              </a:buClr>
              <a:buFont typeface="WingDings"/>
              <a:buChar char=""/>
            </a:pPr>
            <a:r>
              <a:rPr lang="es-ES" altLang="de-DE" sz="1600" dirty="0">
                <a:latin typeface="Calibri Light"/>
                <a:ea typeface="Times New Roman" panose="02020603050405020304" pitchFamily="18" charset="0"/>
              </a:rPr>
              <a:t>Si no hubiese compartido el cuarto con otros 6 pacientes, seguro que hubiese mejorado. </a:t>
            </a:r>
          </a:p>
          <a:p>
            <a:pPr marL="285750" lvl="1" indent="-285750" eaLnBrk="1" hangingPunct="1">
              <a:lnSpc>
                <a:spcPct val="100000"/>
              </a:lnSpc>
              <a:spcBef>
                <a:spcPts val="0"/>
              </a:spcBef>
              <a:spcAft>
                <a:spcPts val="0"/>
              </a:spcAft>
              <a:buClr>
                <a:srgbClr val="333333"/>
              </a:buClr>
              <a:buFont typeface="WingDings"/>
              <a:buChar char=""/>
            </a:pPr>
            <a:r>
              <a:rPr lang="es-ES" altLang="de-DE" sz="1600" dirty="0">
                <a:latin typeface="Calibri Light"/>
                <a:ea typeface="Times New Roman" panose="02020603050405020304" pitchFamily="18" charset="0"/>
              </a:rPr>
              <a:t>Si el hospital estuviese mejor equipado, me habría recuperado.</a:t>
            </a:r>
          </a:p>
          <a:p>
            <a:pPr marL="285750" lvl="1" indent="-285750" eaLnBrk="1" hangingPunct="1">
              <a:lnSpc>
                <a:spcPct val="100000"/>
              </a:lnSpc>
              <a:spcBef>
                <a:spcPts val="0"/>
              </a:spcBef>
              <a:spcAft>
                <a:spcPts val="0"/>
              </a:spcAft>
              <a:buClr>
                <a:srgbClr val="333333"/>
              </a:buClr>
              <a:buFont typeface="WingDings"/>
              <a:buChar char=""/>
            </a:pPr>
            <a:r>
              <a:rPr lang="es-ES" altLang="de-DE" sz="1600" dirty="0">
                <a:latin typeface="Calibri Light"/>
                <a:ea typeface="Times New Roman" panose="02020603050405020304" pitchFamily="18" charset="0"/>
              </a:rPr>
              <a:t>A veces, el proceso de recuperación lleva un tiempo.</a:t>
            </a: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10</a:t>
            </a:fld>
            <a:endParaRPr lang="de-DE" dirty="0">
              <a:latin typeface="Calibri Light"/>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utoShape 20"/>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¡No me persigan más!</a:t>
            </a:r>
            <a:endParaRPr lang="de-DE" altLang="de-DE" sz="1200" dirty="0">
              <a:latin typeface="Calibri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5"/>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dirty="0">
                <a:latin typeface="Calibri Light"/>
              </a:rPr>
              <a:t>Le dan de alta del hospital sin que se sienta mejor.</a:t>
            </a:r>
          </a:p>
        </p:txBody>
      </p:sp>
      <p:sp>
        <p:nvSpPr>
          <p:cNvPr id="11268" name="Rectangle 5"/>
          <p:cNvSpPr>
            <a:spLocks noGrp="1" noChangeArrowheads="1"/>
          </p:cNvSpPr>
          <p:nvPr>
            <p:ph idx="1"/>
          </p:nvPr>
        </p:nvSpPr>
        <p:spPr>
          <a:noFill/>
        </p:spPr>
        <p:txBody>
          <a:bodyPr/>
          <a:lstStyle/>
          <a:p>
            <a:pPr eaLnBrk="1" hangingPunct="1">
              <a:lnSpc>
                <a:spcPct val="100000"/>
              </a:lnSpc>
              <a:spcBef>
                <a:spcPts val="0"/>
              </a:spcBef>
            </a:pPr>
            <a:r>
              <a:rPr lang="es-ES" altLang="de-DE" sz="1600" b="1" dirty="0">
                <a:solidFill>
                  <a:srgbClr val="004992"/>
                </a:solidFill>
                <a:latin typeface="Calibri Light"/>
              </a:rPr>
              <a:t>Explicaciones...</a:t>
            </a:r>
          </a:p>
          <a:p>
            <a:pPr lvl="1" eaLnBrk="1" hangingPunct="1">
              <a:lnSpc>
                <a:spcPct val="100000"/>
              </a:lnSpc>
              <a:spcBef>
                <a:spcPts val="1200"/>
              </a:spcBef>
              <a:spcAft>
                <a:spcPts val="0"/>
              </a:spcAft>
            </a:pPr>
            <a:r>
              <a:rPr lang="es-ES" altLang="de-DE" sz="1600" b="1" dirty="0">
                <a:solidFill>
                  <a:srgbClr val="004992"/>
                </a:solidFill>
                <a:latin typeface="Calibri Light"/>
                <a:ea typeface="Times New Roman" panose="02020603050405020304" pitchFamily="18" charset="0"/>
              </a:rPr>
              <a:t>... Yo:</a:t>
            </a:r>
            <a:endParaRPr lang="es-ES" altLang="de-DE" sz="1600" dirty="0">
              <a:solidFill>
                <a:srgbClr val="004992"/>
              </a:solidFill>
              <a:latin typeface="Calibri Light"/>
              <a:ea typeface="Times New Roman" panose="02020603050405020304" pitchFamily="18" charset="0"/>
            </a:endParaRPr>
          </a:p>
          <a:p>
            <a:pPr lvl="1" eaLnBrk="1" hangingPunct="1">
              <a:lnSpc>
                <a:spcPct val="100000"/>
              </a:lnSpc>
              <a:spcBef>
                <a:spcPts val="0"/>
              </a:spcBef>
              <a:spcAft>
                <a:spcPts val="0"/>
              </a:spcAft>
            </a:pPr>
            <a:r>
              <a:rPr lang="es-ES" altLang="de-DE" sz="1600" i="1" dirty="0">
                <a:solidFill>
                  <a:srgbClr val="004992"/>
                </a:solidFill>
                <a:latin typeface="Calibri Light"/>
                <a:ea typeface="Times New Roman" panose="02020603050405020304" pitchFamily="18" charset="0"/>
              </a:rPr>
              <a:t>(influenciable)</a:t>
            </a:r>
            <a:endParaRPr lang="es-ES" altLang="de-DE" sz="1600" dirty="0">
              <a:solidFill>
                <a:srgbClr val="004992"/>
              </a:solidFill>
              <a:latin typeface="Calibri Light"/>
              <a:ea typeface="Times New Roman" panose="02020603050405020304" pitchFamily="18" charset="0"/>
            </a:endParaRPr>
          </a:p>
          <a:p>
            <a:pPr marL="285750" lvl="1" indent="-285750" eaLnBrk="1" hangingPunct="1">
              <a:lnSpc>
                <a:spcPct val="100000"/>
              </a:lnSpc>
              <a:spcBef>
                <a:spcPts val="0"/>
              </a:spcBef>
              <a:spcAft>
                <a:spcPts val="0"/>
              </a:spcAft>
              <a:buClr>
                <a:srgbClr val="333333"/>
              </a:buClr>
              <a:buFont typeface="WingDings"/>
              <a:buChar char=""/>
            </a:pPr>
            <a:r>
              <a:rPr lang="es-ES" altLang="de-DE" sz="1600" dirty="0">
                <a:latin typeface="Calibri Light"/>
                <a:ea typeface="Times New Roman" panose="02020603050405020304" pitchFamily="18" charset="0"/>
              </a:rPr>
              <a:t>No estaba lo suficientemente motivado para cambiar.</a:t>
            </a:r>
          </a:p>
          <a:p>
            <a:pPr marL="285750" lvl="1" indent="-285750" eaLnBrk="1" hangingPunct="1">
              <a:lnSpc>
                <a:spcPct val="100000"/>
              </a:lnSpc>
              <a:spcBef>
                <a:spcPts val="0"/>
              </a:spcBef>
              <a:spcAft>
                <a:spcPts val="0"/>
              </a:spcAft>
              <a:buClr>
                <a:srgbClr val="333333"/>
              </a:buClr>
              <a:buFont typeface="WingDings"/>
              <a:buChar char=""/>
            </a:pPr>
            <a:r>
              <a:rPr lang="es-ES" altLang="de-DE" sz="1600" dirty="0">
                <a:latin typeface="Calibri Light"/>
                <a:ea typeface="Times New Roman" panose="02020603050405020304" pitchFamily="18" charset="0"/>
              </a:rPr>
              <a:t>No tengo fe en mi recuperación. </a:t>
            </a:r>
          </a:p>
          <a:p>
            <a:pPr lvl="1" eaLnBrk="1" hangingPunct="1">
              <a:lnSpc>
                <a:spcPct val="100000"/>
              </a:lnSpc>
              <a:spcBef>
                <a:spcPts val="1200"/>
              </a:spcBef>
              <a:spcAft>
                <a:spcPts val="0"/>
              </a:spcAft>
              <a:buClr>
                <a:schemeClr val="tx1"/>
              </a:buClr>
            </a:pPr>
            <a:r>
              <a:rPr lang="es-ES" altLang="de-DE" sz="1600" i="1" dirty="0">
                <a:solidFill>
                  <a:srgbClr val="004992"/>
                </a:solidFill>
                <a:latin typeface="Calibri Light"/>
                <a:ea typeface="Times New Roman" panose="02020603050405020304" pitchFamily="18" charset="0"/>
              </a:rPr>
              <a:t>(menos influenciable)</a:t>
            </a:r>
          </a:p>
          <a:p>
            <a:pPr marL="285750" lvl="1" indent="-285750" eaLnBrk="1" hangingPunct="1">
              <a:lnSpc>
                <a:spcPct val="100000"/>
              </a:lnSpc>
              <a:spcBef>
                <a:spcPts val="0"/>
              </a:spcBef>
              <a:spcAft>
                <a:spcPts val="0"/>
              </a:spcAft>
              <a:buClr>
                <a:srgbClr val="333333"/>
              </a:buClr>
              <a:buFont typeface="WingDings"/>
              <a:buChar char=""/>
            </a:pPr>
            <a:r>
              <a:rPr lang="es-ES" altLang="de-DE" sz="1600" dirty="0">
                <a:latin typeface="Calibri Light"/>
                <a:ea typeface="Times New Roman" panose="02020603050405020304" pitchFamily="18" charset="0"/>
              </a:rPr>
              <a:t>No tengo cura, no hay esperanza para mí. </a:t>
            </a:r>
          </a:p>
          <a:p>
            <a:pPr marL="285750" lvl="1" indent="-285750" eaLnBrk="1" hangingPunct="1">
              <a:lnSpc>
                <a:spcPct val="100000"/>
              </a:lnSpc>
              <a:spcBef>
                <a:spcPts val="0"/>
              </a:spcBef>
              <a:spcAft>
                <a:spcPts val="0"/>
              </a:spcAft>
              <a:buClr>
                <a:srgbClr val="333333"/>
              </a:buClr>
              <a:buFont typeface="WingDings"/>
              <a:buChar char=""/>
            </a:pPr>
            <a:r>
              <a:rPr lang="es-ES" altLang="de-DE" sz="1600" dirty="0">
                <a:latin typeface="Calibri Light"/>
                <a:ea typeface="Times New Roman" panose="02020603050405020304" pitchFamily="18" charset="0"/>
              </a:rPr>
              <a:t>Tengo </a:t>
            </a:r>
            <a:r>
              <a:rPr lang="es-ES" altLang="de-DE" sz="1600" i="1" dirty="0">
                <a:latin typeface="Calibri Light"/>
                <a:ea typeface="Times New Roman" panose="02020603050405020304" pitchFamily="18" charset="0"/>
              </a:rPr>
              <a:t>malos genes</a:t>
            </a:r>
            <a:r>
              <a:rPr lang="es-ES" altLang="de-DE" sz="1600" dirty="0">
                <a:latin typeface="Calibri Light"/>
                <a:ea typeface="Times New Roman" panose="02020603050405020304" pitchFamily="18" charset="0"/>
              </a:rPr>
              <a:t>.</a:t>
            </a:r>
          </a:p>
          <a:p>
            <a:pPr lvl="1" eaLnBrk="1" hangingPunct="1">
              <a:lnSpc>
                <a:spcPct val="100000"/>
              </a:lnSpc>
              <a:spcBef>
                <a:spcPts val="1200"/>
              </a:spcBef>
              <a:spcAft>
                <a:spcPts val="0"/>
              </a:spcAft>
              <a:buClr>
                <a:schemeClr val="tx1"/>
              </a:buClr>
            </a:pPr>
            <a:r>
              <a:rPr lang="es-ES" altLang="de-DE" sz="1600" b="1" dirty="0">
                <a:solidFill>
                  <a:srgbClr val="004992"/>
                </a:solidFill>
                <a:latin typeface="Calibri Light"/>
                <a:ea typeface="Times New Roman" panose="02020603050405020304" pitchFamily="18" charset="0"/>
              </a:rPr>
              <a:t>... otros:</a:t>
            </a:r>
          </a:p>
          <a:p>
            <a:pPr marL="285750" lvl="1" indent="-285750" eaLnBrk="1" hangingPunct="1">
              <a:lnSpc>
                <a:spcPct val="100000"/>
              </a:lnSpc>
              <a:spcBef>
                <a:spcPts val="0"/>
              </a:spcBef>
              <a:spcAft>
                <a:spcPts val="0"/>
              </a:spcAft>
              <a:buClr>
                <a:srgbClr val="333333"/>
              </a:buClr>
              <a:buFont typeface="WingDings"/>
              <a:buChar char=""/>
            </a:pPr>
            <a:r>
              <a:rPr lang="es-ES" altLang="de-DE" sz="1600" dirty="0">
                <a:latin typeface="Calibri Light"/>
                <a:ea typeface="Times New Roman" panose="02020603050405020304" pitchFamily="18" charset="0"/>
              </a:rPr>
              <a:t>Los doctores de este hospital tienen mala reputación.</a:t>
            </a:r>
          </a:p>
          <a:p>
            <a:pPr marL="285750" lvl="1" indent="-285750" eaLnBrk="1" hangingPunct="1">
              <a:lnSpc>
                <a:spcPct val="100000"/>
              </a:lnSpc>
              <a:spcBef>
                <a:spcPts val="0"/>
              </a:spcBef>
              <a:spcAft>
                <a:spcPts val="0"/>
              </a:spcAft>
              <a:buClr>
                <a:srgbClr val="333333"/>
              </a:buClr>
              <a:buFont typeface="WingDings"/>
              <a:buChar char=""/>
            </a:pPr>
            <a:r>
              <a:rPr lang="es-ES" altLang="de-DE" sz="1600" dirty="0">
                <a:latin typeface="Calibri Light"/>
                <a:ea typeface="Times New Roman" panose="02020603050405020304" pitchFamily="18" charset="0"/>
              </a:rPr>
              <a:t>El personal médico debió haber invertido más tiempo y esfuerzo en mi tratamiento.</a:t>
            </a:r>
          </a:p>
          <a:p>
            <a:pPr lvl="1" eaLnBrk="1" hangingPunct="1">
              <a:lnSpc>
                <a:spcPct val="100000"/>
              </a:lnSpc>
              <a:spcBef>
                <a:spcPts val="1200"/>
              </a:spcBef>
              <a:spcAft>
                <a:spcPts val="0"/>
              </a:spcAft>
              <a:buClr>
                <a:schemeClr val="tx1"/>
              </a:buClr>
            </a:pPr>
            <a:r>
              <a:rPr lang="es-ES" altLang="de-DE" sz="1600" b="1" dirty="0">
                <a:solidFill>
                  <a:srgbClr val="004992"/>
                </a:solidFill>
                <a:latin typeface="Calibri Light"/>
                <a:ea typeface="Times New Roman" panose="02020603050405020304" pitchFamily="18" charset="0"/>
              </a:rPr>
              <a:t>... la situación:</a:t>
            </a:r>
          </a:p>
          <a:p>
            <a:pPr marL="285750" lvl="1" indent="-285750" eaLnBrk="1" hangingPunct="1">
              <a:lnSpc>
                <a:spcPct val="100000"/>
              </a:lnSpc>
              <a:spcBef>
                <a:spcPts val="0"/>
              </a:spcBef>
              <a:spcAft>
                <a:spcPts val="0"/>
              </a:spcAft>
              <a:buClr>
                <a:srgbClr val="333333"/>
              </a:buClr>
              <a:buFont typeface="WingDings"/>
              <a:buChar char=""/>
            </a:pPr>
            <a:r>
              <a:rPr lang="es-ES" altLang="de-DE" sz="1600" dirty="0">
                <a:latin typeface="Calibri Light"/>
                <a:ea typeface="Times New Roman" panose="02020603050405020304" pitchFamily="18" charset="0"/>
              </a:rPr>
              <a:t>Si no hubiese compartido el cuarto con otros 6 pacientes, seguro que hubiese mejorado. </a:t>
            </a:r>
          </a:p>
          <a:p>
            <a:pPr marL="285750" lvl="1" indent="-285750" eaLnBrk="1" hangingPunct="1">
              <a:lnSpc>
                <a:spcPct val="100000"/>
              </a:lnSpc>
              <a:spcBef>
                <a:spcPts val="0"/>
              </a:spcBef>
              <a:spcAft>
                <a:spcPts val="0"/>
              </a:spcAft>
              <a:buClr>
                <a:srgbClr val="333333"/>
              </a:buClr>
              <a:buFont typeface="WingDings"/>
              <a:buChar char=""/>
            </a:pPr>
            <a:r>
              <a:rPr lang="es-ES" altLang="de-DE" sz="1600" dirty="0">
                <a:latin typeface="Calibri Light"/>
                <a:ea typeface="Times New Roman" panose="02020603050405020304" pitchFamily="18" charset="0"/>
              </a:rPr>
              <a:t>Si el hospital estuviese mejor equipado, me habría recuperado.</a:t>
            </a:r>
          </a:p>
          <a:p>
            <a:pPr marL="285750" lvl="1" indent="-285750" eaLnBrk="1" hangingPunct="1">
              <a:lnSpc>
                <a:spcPct val="100000"/>
              </a:lnSpc>
              <a:spcBef>
                <a:spcPts val="0"/>
              </a:spcBef>
              <a:spcAft>
                <a:spcPts val="0"/>
              </a:spcAft>
              <a:buClr>
                <a:srgbClr val="333333"/>
              </a:buClr>
              <a:buFont typeface="WingDings"/>
              <a:buChar char=""/>
            </a:pPr>
            <a:r>
              <a:rPr lang="es-ES" altLang="de-DE" sz="1600" dirty="0">
                <a:latin typeface="Calibri Light"/>
                <a:ea typeface="Times New Roman" panose="02020603050405020304" pitchFamily="18" charset="0"/>
              </a:rPr>
              <a:t>A veces, el proceso de recuperación lleva un tiempo.</a:t>
            </a: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11</a:t>
            </a:fld>
            <a:endParaRPr lang="de-DE" dirty="0">
              <a:latin typeface="Calibri Light"/>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utoShape 20"/>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¡No me persigan más!</a:t>
            </a:r>
            <a:endParaRPr lang="de-DE" altLang="de-DE" sz="1200" dirty="0">
              <a:latin typeface="Calibri Light"/>
            </a:endParaRPr>
          </a:p>
        </p:txBody>
      </p:sp>
      <p:sp>
        <p:nvSpPr>
          <p:cNvPr id="11" name="Text Box 6"/>
          <p:cNvSpPr txBox="1">
            <a:spLocks noChangeArrowheads="1"/>
          </p:cNvSpPr>
          <p:nvPr/>
        </p:nvSpPr>
        <p:spPr bwMode="auto">
          <a:xfrm rot="-1500000">
            <a:off x="1525587" y="3540402"/>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s-ES" altLang="de-DE" sz="2800" b="1" dirty="0">
                <a:solidFill>
                  <a:srgbClr val="FF0000"/>
                </a:solidFill>
                <a:latin typeface="Calibri Light"/>
              </a:rPr>
              <a:t>Cuidado con las atribuciones unilaterales</a:t>
            </a:r>
            <a:endParaRPr lang="en-US" altLang="de-DE" sz="2800" b="1" dirty="0">
              <a:solidFill>
                <a:srgbClr val="FF0000"/>
              </a:solidFill>
              <a:latin typeface="Calibri Light"/>
            </a:endParaRPr>
          </a:p>
        </p:txBody>
      </p:sp>
    </p:spTree>
    <p:extLst>
      <p:ext uri="{BB962C8B-B14F-4D97-AF65-F5344CB8AC3E}">
        <p14:creationId xmlns:p14="http://schemas.microsoft.com/office/powerpoint/2010/main" val="1787034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9"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dirty="0"/>
              <a:t>Le dan de alta del hospital sin que se sienta mejor.</a:t>
            </a:r>
            <a:endParaRPr lang="es-ES" altLang="de-DE" sz="3600" dirty="0">
              <a:latin typeface="Calibri Light"/>
            </a:endParaRPr>
          </a:p>
        </p:txBody>
      </p:sp>
      <p:sp>
        <p:nvSpPr>
          <p:cNvPr id="13314" name="Rectangle 2"/>
          <p:cNvSpPr>
            <a:spLocks noGrp="1" noChangeArrowheads="1"/>
          </p:cNvSpPr>
          <p:nvPr>
            <p:ph idx="1"/>
          </p:nvPr>
        </p:nvSpPr>
        <p:spPr/>
        <p:txBody>
          <a:bodyPr/>
          <a:lstStyle/>
          <a:p>
            <a:r>
              <a:rPr lang="es-ES" altLang="de-DE" sz="2400" dirty="0">
                <a:solidFill>
                  <a:srgbClr val="333333"/>
                </a:solidFill>
                <a:latin typeface="Calibri Light"/>
              </a:rPr>
              <a:t>Ahora, por favor piense en otras explicaciones más equilibradas</a:t>
            </a:r>
            <a:br>
              <a:rPr lang="es-ES" altLang="de-DE" sz="2400" dirty="0">
                <a:solidFill>
                  <a:srgbClr val="333333"/>
                </a:solidFill>
                <a:latin typeface="Calibri Light"/>
              </a:rPr>
            </a:br>
            <a:r>
              <a:rPr lang="es-ES" altLang="de-DE" sz="2400" dirty="0">
                <a:solidFill>
                  <a:srgbClr val="333333"/>
                </a:solidFill>
                <a:latin typeface="Calibri Light"/>
              </a:rPr>
              <a:t>que incluyan una combinación de causas </a:t>
            </a:r>
            <a:br>
              <a:rPr lang="es-ES" altLang="de-DE" sz="2400" dirty="0">
                <a:solidFill>
                  <a:srgbClr val="333333"/>
                </a:solidFill>
                <a:latin typeface="Calibri Light"/>
              </a:rPr>
            </a:br>
            <a:r>
              <a:rPr lang="es-ES" altLang="de-DE" sz="2400" dirty="0">
                <a:solidFill>
                  <a:srgbClr val="333333"/>
                </a:solidFill>
                <a:latin typeface="Calibri Light"/>
              </a:rPr>
              <a:t>(otros, la situación y a sí mismo).</a:t>
            </a:r>
            <a:br>
              <a:rPr lang="es-ES" altLang="de-DE" sz="2400" dirty="0">
                <a:solidFill>
                  <a:srgbClr val="333333"/>
                </a:solidFill>
                <a:latin typeface="Calibri Light"/>
              </a:rPr>
            </a:br>
            <a:r>
              <a:rPr lang="es-ES" altLang="de-DE" sz="2400" dirty="0">
                <a:solidFill>
                  <a:srgbClr val="333333"/>
                </a:solidFill>
                <a:latin typeface="Calibri Light"/>
              </a:rPr>
              <a:t>	</a:t>
            </a:r>
          </a:p>
          <a:p>
            <a:pPr lvl="0" defTabSz="914400" fontAlgn="base"/>
            <a:r>
              <a:rPr lang="de-DE" altLang="de-DE" sz="2400" dirty="0">
                <a:solidFill>
                  <a:srgbClr val="333333"/>
                </a:solidFill>
                <a:latin typeface="Calibri Light"/>
                <a:ea typeface="MS PGothic" panose="020B0600070205080204" pitchFamily="34" charset="-128"/>
              </a:rPr>
              <a:t>???</a:t>
            </a:r>
          </a:p>
          <a:p>
            <a:pPr lvl="0" defTabSz="914400" fontAlgn="base"/>
            <a:r>
              <a:rPr lang="de-DE" altLang="de-DE" sz="2400" dirty="0">
                <a:solidFill>
                  <a:srgbClr val="333333"/>
                </a:solidFill>
                <a:latin typeface="Calibri Light"/>
                <a:ea typeface="MS PGothic" panose="020B0600070205080204" pitchFamily="34" charset="-128"/>
              </a:rPr>
              <a:t>???</a:t>
            </a:r>
          </a:p>
          <a:p>
            <a:pPr lvl="0" defTabSz="914400" fontAlgn="base"/>
            <a:r>
              <a:rPr lang="de-DE" altLang="de-DE" sz="2400" dirty="0">
                <a:solidFill>
                  <a:srgbClr val="333333"/>
                </a:solidFill>
                <a:latin typeface="Calibri Light"/>
                <a:ea typeface="MS PGothic" panose="020B0600070205080204" pitchFamily="34" charset="-128"/>
              </a:rPr>
              <a:t>???</a:t>
            </a:r>
            <a:endParaRPr lang="es-E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12</a:t>
            </a:fld>
            <a:endParaRPr lang="de-DE" dirty="0">
              <a:latin typeface="Calibri Light"/>
            </a:endParaRPr>
          </a:p>
        </p:txBody>
      </p:sp>
      <p:pic>
        <p:nvPicPr>
          <p:cNvPr id="11"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20"/>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¡No me persigan más!</a:t>
            </a:r>
            <a:endParaRPr lang="de-DE" altLang="de-DE" sz="1200" dirty="0">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9"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dirty="0"/>
              <a:t>Le dan de alta del hospital sin que se sienta mejor.</a:t>
            </a:r>
            <a:endParaRPr lang="es-ES" altLang="de-DE" sz="3600" dirty="0">
              <a:latin typeface="Calibri Light"/>
            </a:endParaRPr>
          </a:p>
        </p:txBody>
      </p:sp>
      <p:sp>
        <p:nvSpPr>
          <p:cNvPr id="13314" name="Rectangle 2"/>
          <p:cNvSpPr>
            <a:spLocks noGrp="1" noChangeArrowheads="1"/>
          </p:cNvSpPr>
          <p:nvPr>
            <p:ph idx="1"/>
          </p:nvPr>
        </p:nvSpPr>
        <p:spPr/>
        <p:txBody>
          <a:bodyPr/>
          <a:lstStyle/>
          <a:p>
            <a:r>
              <a:rPr lang="es-ES" altLang="de-DE" sz="2400" dirty="0">
                <a:solidFill>
                  <a:srgbClr val="333333"/>
                </a:solidFill>
                <a:latin typeface="Calibri Light"/>
              </a:rPr>
              <a:t>Ahora, por favor piense en otras explicaciones más equilibradas</a:t>
            </a:r>
            <a:br>
              <a:rPr lang="es-ES" altLang="de-DE" sz="2400" dirty="0">
                <a:solidFill>
                  <a:srgbClr val="333333"/>
                </a:solidFill>
                <a:latin typeface="Calibri Light"/>
              </a:rPr>
            </a:br>
            <a:r>
              <a:rPr lang="es-ES" altLang="de-DE" sz="2400" dirty="0">
                <a:solidFill>
                  <a:srgbClr val="333333"/>
                </a:solidFill>
                <a:latin typeface="Calibri Light"/>
              </a:rPr>
              <a:t>que incluyan una combinación de causas </a:t>
            </a:r>
            <a:br>
              <a:rPr lang="es-ES" altLang="de-DE" sz="2400" dirty="0">
                <a:solidFill>
                  <a:srgbClr val="333333"/>
                </a:solidFill>
                <a:latin typeface="Calibri Light"/>
              </a:rPr>
            </a:br>
            <a:r>
              <a:rPr lang="es-ES" altLang="de-DE" sz="2400" dirty="0">
                <a:solidFill>
                  <a:srgbClr val="333333"/>
                </a:solidFill>
                <a:latin typeface="Calibri Light"/>
              </a:rPr>
              <a:t>(otros, la situación y a sí mismo).</a:t>
            </a:r>
            <a:br>
              <a:rPr lang="es-ES" altLang="de-DE" sz="2400" dirty="0">
                <a:solidFill>
                  <a:srgbClr val="333333"/>
                </a:solidFill>
                <a:latin typeface="Calibri Light"/>
              </a:rPr>
            </a:br>
            <a:endParaRPr lang="es-ES" altLang="de-DE" sz="2400" dirty="0">
              <a:solidFill>
                <a:srgbClr val="333333"/>
              </a:solidFill>
              <a:latin typeface="Calibri Light"/>
            </a:endParaRP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“El personal médico estuvo muy ocupado. Pero tal vez yo debí haber pedido más apoyo y debí haber asistido más a menudo a las sesiones de grupo. Quizás esa fue la razón por la que no tuve éxito en mi tratamiento”</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“Tal vez debería tener más paciencia con el proceso de recuperación. Estoy seguro de que en el futuro puedo recibir ayuda de terapeutas competentes”</a:t>
            </a: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13</a:t>
            </a:fld>
            <a:endParaRPr lang="de-DE" dirty="0">
              <a:latin typeface="Calibri Light"/>
            </a:endParaRPr>
          </a:p>
        </p:txBody>
      </p:sp>
      <p:pic>
        <p:nvPicPr>
          <p:cNvPr id="11"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20"/>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¡No me persigan más!</a:t>
            </a:r>
            <a:endParaRPr lang="de-DE" altLang="de-DE" sz="1200" dirty="0">
              <a:latin typeface="Calibri Light"/>
            </a:endParaRPr>
          </a:p>
        </p:txBody>
      </p:sp>
    </p:spTree>
    <p:extLst>
      <p:ext uri="{BB962C8B-B14F-4D97-AF65-F5344CB8AC3E}">
        <p14:creationId xmlns:p14="http://schemas.microsoft.com/office/powerpoint/2010/main" val="31491886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sz="3600">
                <a:latin typeface="Calibri Light"/>
              </a:rPr>
              <a:t>Efectos de ciertos estilos de atribución sobre eventos negativos!</a:t>
            </a:r>
            <a:endParaRPr lang="en-US" sz="3600">
              <a:latin typeface="Calibri Light"/>
            </a:endParaRPr>
          </a:p>
        </p:txBody>
      </p:sp>
      <p:sp>
        <p:nvSpPr>
          <p:cNvPr id="5" name="Footer Placeholder 4"/>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14</a:t>
            </a:fld>
            <a:endParaRPr lang="de-DE" dirty="0">
              <a:latin typeface="Calibri Light"/>
            </a:endParaRPr>
          </a:p>
        </p:txBody>
      </p:sp>
      <p:pic>
        <p:nvPicPr>
          <p:cNvPr id="11"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Group 2"/>
          <p:cNvGraphicFramePr>
            <a:graphicFrameLocks noGrp="1"/>
          </p:cNvGraphicFramePr>
          <p:nvPr>
            <p:extLst>
              <p:ext uri="{D42A27DB-BD31-4B8C-83A1-F6EECF244321}">
                <p14:modId xmlns:p14="http://schemas.microsoft.com/office/powerpoint/2010/main" val="2485248375"/>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1" i="0" u="none" strike="noStrike" cap="none" normalizeH="0" baseline="0" dirty="0">
                          <a:ln>
                            <a:noFill/>
                          </a:ln>
                          <a:solidFill>
                            <a:srgbClr val="333333"/>
                          </a:solidFill>
                          <a:effectLst/>
                          <a:latin typeface="Calibri Light"/>
                          <a:cs typeface="Times New Roman" pitchFamily="18" charset="0"/>
                        </a:rPr>
                        <a:t>Auto Atribución (Yo)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800" b="0" i="0" u="none" strike="noStrike" cap="none" normalizeH="0" baseline="0" dirty="0">
                          <a:ln>
                            <a:noFill/>
                          </a:ln>
                          <a:solidFill>
                            <a:srgbClr val="333333"/>
                          </a:solidFill>
                          <a:effectLst/>
                          <a:latin typeface="Calibri Light"/>
                          <a:cs typeface="Times New Roman" pitchFamily="18" charset="0"/>
                        </a:rPr>
                        <a:t>(ej. “Fue culpa mía. ¡Le debo una disculpa a mis fans!”)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1" i="0" u="none" strike="noStrike" cap="none" normalizeH="0" baseline="0" dirty="0">
                          <a:ln>
                            <a:noFill/>
                          </a:ln>
                          <a:solidFill>
                            <a:srgbClr val="333333"/>
                          </a:solidFill>
                          <a:effectLst/>
                          <a:latin typeface="Calibri Light"/>
                          <a:cs typeface="Times New Roman" pitchFamily="18" charset="0"/>
                        </a:rPr>
                        <a:t>Desventaja: </a:t>
                      </a:r>
                      <a:r>
                        <a:rPr kumimoji="0" lang="es-E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1" i="0" u="none" strike="noStrike" cap="none" normalizeH="0" baseline="0" dirty="0">
                          <a:ln>
                            <a:noFill/>
                          </a:ln>
                          <a:solidFill>
                            <a:srgbClr val="333333"/>
                          </a:solidFill>
                          <a:effectLst/>
                          <a:latin typeface="Calibri Light"/>
                          <a:cs typeface="Times New Roman" pitchFamily="18" charset="0"/>
                        </a:rPr>
                        <a:t>Ventaja: </a:t>
                      </a:r>
                      <a:r>
                        <a:rPr kumimoji="0" lang="es-ES" sz="2000" b="0" i="0" u="none" strike="noStrike" cap="none" normalizeH="0" baseline="0" dirty="0">
                          <a:ln>
                            <a:noFill/>
                          </a:ln>
                          <a:solidFill>
                            <a:srgbClr val="004992"/>
                          </a:solidFill>
                          <a:effectLst/>
                          <a:latin typeface="Calibri Light"/>
                          <a:cs typeface="Times New Roman" pitchFamily="18" charset="0"/>
                        </a:rPr>
                        <a:t>???</a:t>
                      </a:r>
                      <a:endParaRPr kumimoji="0" lang="en-GB"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1" i="0" u="none" strike="noStrike" cap="none" normalizeH="0" baseline="0" dirty="0">
                          <a:ln>
                            <a:noFill/>
                          </a:ln>
                          <a:solidFill>
                            <a:srgbClr val="333333"/>
                          </a:solidFill>
                          <a:effectLst/>
                          <a:latin typeface="Calibri Light"/>
                          <a:cs typeface="Times New Roman" pitchFamily="18" charset="0"/>
                        </a:rPr>
                        <a:t>Atribución a Otros/Condiciones </a:t>
                      </a:r>
                      <a:br>
                        <a:rPr kumimoji="0" lang="es-ES" sz="2000" b="1" i="0" u="none" strike="noStrike" cap="none" normalizeH="0" baseline="0" dirty="0">
                          <a:ln>
                            <a:noFill/>
                          </a:ln>
                          <a:solidFill>
                            <a:srgbClr val="333333"/>
                          </a:solidFill>
                          <a:effectLst/>
                          <a:latin typeface="Calibri Light"/>
                          <a:cs typeface="Times New Roman" pitchFamily="18" charset="0"/>
                        </a:rPr>
                      </a:br>
                      <a:r>
                        <a:rPr kumimoji="0" lang="es-ES" sz="1800" b="0" i="0" u="none" strike="noStrike" cap="none" normalizeH="0" baseline="0" dirty="0">
                          <a:ln>
                            <a:noFill/>
                          </a:ln>
                          <a:solidFill>
                            <a:srgbClr val="333333"/>
                          </a:solidFill>
                          <a:effectLst/>
                          <a:latin typeface="Calibri Light"/>
                          <a:cs typeface="Times New Roman" pitchFamily="18" charset="0"/>
                        </a:rPr>
                        <a:t>(ej</a:t>
                      </a:r>
                      <a:r>
                        <a:rPr kumimoji="0" lang="es-ES" sz="1800" b="0" i="0" u="none" strike="noStrike" cap="none" normalizeH="0" baseline="0">
                          <a:ln>
                            <a:noFill/>
                          </a:ln>
                          <a:solidFill>
                            <a:srgbClr val="333333"/>
                          </a:solidFill>
                          <a:effectLst/>
                          <a:latin typeface="Calibri Light"/>
                          <a:cs typeface="Times New Roman" pitchFamily="18" charset="0"/>
                        </a:rPr>
                        <a:t>. “¿Dónde </a:t>
                      </a:r>
                      <a:r>
                        <a:rPr kumimoji="0" lang="es-ES" sz="1800" b="0" i="0" u="none" strike="noStrike" cap="none" normalizeH="0" baseline="0" dirty="0">
                          <a:ln>
                            <a:noFill/>
                          </a:ln>
                          <a:solidFill>
                            <a:srgbClr val="333333"/>
                          </a:solidFill>
                          <a:effectLst/>
                          <a:latin typeface="Calibri Light"/>
                          <a:cs typeface="Times New Roman" pitchFamily="18" charset="0"/>
                        </a:rPr>
                        <a:t>estaba el portero?”; “El fútbol es así.”)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1" i="0" u="none" strike="noStrike" cap="none" normalizeH="0" baseline="0" dirty="0">
                          <a:ln>
                            <a:noFill/>
                          </a:ln>
                          <a:solidFill>
                            <a:srgbClr val="333333"/>
                          </a:solidFill>
                          <a:effectLst/>
                          <a:latin typeface="Calibri Light"/>
                          <a:cs typeface="Times New Roman" pitchFamily="18" charset="0"/>
                        </a:rPr>
                        <a:t>Desventaja: </a:t>
                      </a:r>
                      <a:r>
                        <a:rPr kumimoji="0" lang="es-E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1" i="0" u="none" strike="noStrike" cap="none" normalizeH="0" baseline="0" dirty="0">
                          <a:ln>
                            <a:noFill/>
                          </a:ln>
                          <a:solidFill>
                            <a:srgbClr val="333333"/>
                          </a:solidFill>
                          <a:effectLst/>
                          <a:latin typeface="Calibri Light"/>
                          <a:cs typeface="Times New Roman" pitchFamily="18" charset="0"/>
                        </a:rPr>
                        <a:t>Ventaja: </a:t>
                      </a:r>
                      <a:r>
                        <a:rPr kumimoji="0" lang="es-ES" sz="2000" b="0" i="0" u="none" strike="noStrike" cap="none" normalizeH="0" baseline="0" dirty="0">
                          <a:ln>
                            <a:noFill/>
                          </a:ln>
                          <a:solidFill>
                            <a:srgbClr val="004992"/>
                          </a:solidFill>
                          <a:effectLst/>
                          <a:latin typeface="Calibri Light"/>
                          <a:cs typeface="Times New Roman" pitchFamily="18" charset="0"/>
                        </a:rPr>
                        <a:t>???</a:t>
                      </a:r>
                      <a:endParaRPr kumimoji="0" lang="en-GB"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4" name="AutoShape 14"/>
          <p:cNvSpPr>
            <a:spLocks noChangeArrowheads="1"/>
          </p:cNvSpPr>
          <p:nvPr/>
        </p:nvSpPr>
        <p:spPr bwMode="auto">
          <a:xfrm>
            <a:off x="1633090" y="2133600"/>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600">
                <a:latin typeface="Calibri Light"/>
              </a:rPr>
              <a:t>Si hubieras jugado mejor, el otro equipo no habría marcado el gol.</a:t>
            </a:r>
            <a:endParaRPr lang="en-CA" altLang="de-DE" sz="1600">
              <a:latin typeface="Calibri Light"/>
            </a:endParaRPr>
          </a:p>
        </p:txBody>
      </p:sp>
      <p:pic>
        <p:nvPicPr>
          <p:cNvPr id="9" name="Picture 15">
            <a:extLst>
              <a:ext uri="{FF2B5EF4-FFF2-40B4-BE49-F238E27FC236}">
                <a16:creationId xmlns:a16="http://schemas.microsoft.com/office/drawing/2014/main" id="{6E35AB39-44F0-440F-930E-EAE1EA60052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394504" y="2348879"/>
            <a:ext cx="648073" cy="648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sz="3600">
                <a:latin typeface="Calibri Light"/>
              </a:rPr>
              <a:t>Efectos de ciertos estilos de atribución sobre eventos negativos!</a:t>
            </a:r>
            <a:endParaRPr lang="en-US" sz="3600">
              <a:latin typeface="Calibri Light"/>
            </a:endParaRPr>
          </a:p>
        </p:txBody>
      </p:sp>
      <p:sp>
        <p:nvSpPr>
          <p:cNvPr id="5" name="Footer Placeholder 4"/>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15</a:t>
            </a:fld>
            <a:endParaRPr lang="de-DE" dirty="0">
              <a:latin typeface="Calibri Light"/>
            </a:endParaRPr>
          </a:p>
        </p:txBody>
      </p:sp>
      <p:pic>
        <p:nvPicPr>
          <p:cNvPr id="11"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Group 2"/>
          <p:cNvGraphicFramePr>
            <a:graphicFrameLocks noGrp="1"/>
          </p:cNvGraphicFramePr>
          <p:nvPr>
            <p:extLst>
              <p:ext uri="{D42A27DB-BD31-4B8C-83A1-F6EECF244321}">
                <p14:modId xmlns:p14="http://schemas.microsoft.com/office/powerpoint/2010/main" val="2658248656"/>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1" i="0" u="none" strike="noStrike" cap="none" normalizeH="0" baseline="0" dirty="0">
                          <a:ln>
                            <a:noFill/>
                          </a:ln>
                          <a:solidFill>
                            <a:srgbClr val="333333"/>
                          </a:solidFill>
                          <a:effectLst/>
                          <a:latin typeface="Calibri Light"/>
                          <a:cs typeface="Times New Roman" pitchFamily="18" charset="0"/>
                        </a:rPr>
                        <a:t>Auto Atribución (Yo)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800" b="0" i="0" u="none" strike="noStrike" cap="none" normalizeH="0" baseline="0" dirty="0">
                          <a:ln>
                            <a:noFill/>
                          </a:ln>
                          <a:solidFill>
                            <a:srgbClr val="333333"/>
                          </a:solidFill>
                          <a:effectLst/>
                          <a:latin typeface="Calibri Light"/>
                          <a:cs typeface="Times New Roman" pitchFamily="18" charset="0"/>
                        </a:rPr>
                        <a:t>(ej. “Fue culpa mía. ¡Le debo una disculpa a mis fans!”)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1" i="0" u="none" strike="noStrike" cap="none" normalizeH="0" baseline="0" dirty="0">
                          <a:ln>
                            <a:noFill/>
                          </a:ln>
                          <a:solidFill>
                            <a:srgbClr val="333333"/>
                          </a:solidFill>
                          <a:effectLst/>
                          <a:latin typeface="Calibri Light"/>
                          <a:cs typeface="Times New Roman" pitchFamily="18" charset="0"/>
                        </a:rPr>
                        <a:t>Desventaja: </a:t>
                      </a:r>
                      <a:r>
                        <a:rPr kumimoji="0" lang="es-ES" sz="2000" b="0" i="0" u="none" strike="noStrike" cap="none" normalizeH="0" baseline="0" dirty="0">
                          <a:ln>
                            <a:noFill/>
                          </a:ln>
                          <a:solidFill>
                            <a:srgbClr val="333333"/>
                          </a:solidFill>
                          <a:effectLst/>
                          <a:latin typeface="Calibri Light"/>
                          <a:cs typeface="Times New Roman" pitchFamily="18" charset="0"/>
                        </a:rPr>
                        <a:t>reduce auto-confianza</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1" i="0" u="none" strike="noStrike" cap="none" normalizeH="0" baseline="0" dirty="0">
                          <a:ln>
                            <a:noFill/>
                          </a:ln>
                          <a:solidFill>
                            <a:srgbClr val="333333"/>
                          </a:solidFill>
                          <a:effectLst/>
                          <a:latin typeface="Calibri Light"/>
                          <a:cs typeface="Times New Roman" pitchFamily="18" charset="0"/>
                        </a:rPr>
                        <a:t>Ventaja: </a:t>
                      </a:r>
                      <a:r>
                        <a:rPr kumimoji="0" lang="es-ES" sz="2000" b="0" i="0" u="none" strike="noStrike" cap="none" normalizeH="0" baseline="0" dirty="0">
                          <a:ln>
                            <a:noFill/>
                          </a:ln>
                          <a:solidFill>
                            <a:srgbClr val="333333"/>
                          </a:solidFill>
                          <a:effectLst/>
                          <a:latin typeface="Calibri Light"/>
                          <a:cs typeface="Times New Roman" pitchFamily="18" charset="0"/>
                        </a:rPr>
                        <a:t>asumir responsabilidad es visto como algo noble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1" i="0" u="none" strike="noStrike" cap="none" normalizeH="0" baseline="0" dirty="0">
                          <a:ln>
                            <a:noFill/>
                          </a:ln>
                          <a:solidFill>
                            <a:srgbClr val="333333"/>
                          </a:solidFill>
                          <a:effectLst/>
                          <a:latin typeface="Calibri Light"/>
                          <a:cs typeface="Times New Roman" pitchFamily="18" charset="0"/>
                        </a:rPr>
                        <a:t>Atribución a Otros/Condiciones </a:t>
                      </a:r>
                      <a:br>
                        <a:rPr kumimoji="0" lang="es-ES" sz="2000" b="1" i="0" u="none" strike="noStrike" cap="none" normalizeH="0" baseline="0" dirty="0">
                          <a:ln>
                            <a:noFill/>
                          </a:ln>
                          <a:solidFill>
                            <a:srgbClr val="333333"/>
                          </a:solidFill>
                          <a:effectLst/>
                          <a:latin typeface="Calibri Light"/>
                          <a:cs typeface="Times New Roman" pitchFamily="18" charset="0"/>
                        </a:rPr>
                      </a:br>
                      <a:r>
                        <a:rPr kumimoji="0" lang="es-ES" sz="1800" b="0" i="0" u="none" strike="noStrike" cap="none" normalizeH="0" baseline="0" dirty="0">
                          <a:ln>
                            <a:noFill/>
                          </a:ln>
                          <a:solidFill>
                            <a:srgbClr val="333333"/>
                          </a:solidFill>
                          <a:effectLst/>
                          <a:latin typeface="Calibri Light"/>
                          <a:cs typeface="Times New Roman" pitchFamily="18" charset="0"/>
                        </a:rPr>
                        <a:t>(ej</a:t>
                      </a:r>
                      <a:r>
                        <a:rPr kumimoji="0" lang="es-ES" sz="1800" b="0" i="0" u="none" strike="noStrike" cap="none" normalizeH="0" baseline="0">
                          <a:ln>
                            <a:noFill/>
                          </a:ln>
                          <a:solidFill>
                            <a:srgbClr val="333333"/>
                          </a:solidFill>
                          <a:effectLst/>
                          <a:latin typeface="Calibri Light"/>
                          <a:cs typeface="Times New Roman" pitchFamily="18" charset="0"/>
                        </a:rPr>
                        <a:t>. “¿Dónde </a:t>
                      </a:r>
                      <a:r>
                        <a:rPr kumimoji="0" lang="es-ES" sz="1800" b="0" i="0" u="none" strike="noStrike" cap="none" normalizeH="0" baseline="0" dirty="0">
                          <a:ln>
                            <a:noFill/>
                          </a:ln>
                          <a:solidFill>
                            <a:srgbClr val="333333"/>
                          </a:solidFill>
                          <a:effectLst/>
                          <a:latin typeface="Calibri Light"/>
                          <a:cs typeface="Times New Roman" pitchFamily="18" charset="0"/>
                        </a:rPr>
                        <a:t>estaba el portero?”; “El fútbol es así.”)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1" i="0" u="none" strike="noStrike" cap="none" normalizeH="0" baseline="0" dirty="0">
                          <a:ln>
                            <a:noFill/>
                          </a:ln>
                          <a:solidFill>
                            <a:srgbClr val="333333"/>
                          </a:solidFill>
                          <a:effectLst/>
                          <a:latin typeface="Calibri Light"/>
                          <a:cs typeface="Times New Roman" pitchFamily="18" charset="0"/>
                        </a:rPr>
                        <a:t>Desventaja: </a:t>
                      </a:r>
                      <a:r>
                        <a:rPr kumimoji="0" lang="es-E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1" i="0" u="none" strike="noStrike" cap="none" normalizeH="0" baseline="0" dirty="0">
                          <a:ln>
                            <a:noFill/>
                          </a:ln>
                          <a:solidFill>
                            <a:srgbClr val="333333"/>
                          </a:solidFill>
                          <a:effectLst/>
                          <a:latin typeface="Calibri Light"/>
                          <a:cs typeface="Times New Roman" pitchFamily="18" charset="0"/>
                        </a:rPr>
                        <a:t>Ventaja: </a:t>
                      </a:r>
                      <a:r>
                        <a:rPr kumimoji="0" lang="es-ES" sz="2000" b="0" i="0" u="none" strike="noStrike" cap="none" normalizeH="0" baseline="0" dirty="0">
                          <a:ln>
                            <a:noFill/>
                          </a:ln>
                          <a:solidFill>
                            <a:srgbClr val="004992"/>
                          </a:solidFill>
                          <a:effectLst/>
                          <a:latin typeface="Calibri Light"/>
                          <a:cs typeface="Times New Roman" pitchFamily="18" charset="0"/>
                        </a:rPr>
                        <a:t>???</a:t>
                      </a:r>
                      <a:endParaRPr kumimoji="0" lang="en-GB"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4" name="AutoShape 14"/>
          <p:cNvSpPr>
            <a:spLocks noChangeArrowheads="1"/>
          </p:cNvSpPr>
          <p:nvPr/>
        </p:nvSpPr>
        <p:spPr bwMode="auto">
          <a:xfrm>
            <a:off x="1633090" y="2133600"/>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600">
                <a:latin typeface="Calibri Light"/>
              </a:rPr>
              <a:t>Si hubieras jugado mejor, el otro equipo no habría marcado el gol.</a:t>
            </a:r>
            <a:endParaRPr lang="en-CA" altLang="de-DE" sz="1600">
              <a:latin typeface="Calibri Light"/>
            </a:endParaRPr>
          </a:p>
        </p:txBody>
      </p:sp>
      <p:pic>
        <p:nvPicPr>
          <p:cNvPr id="9" name="Picture 15">
            <a:extLst>
              <a:ext uri="{FF2B5EF4-FFF2-40B4-BE49-F238E27FC236}">
                <a16:creationId xmlns:a16="http://schemas.microsoft.com/office/drawing/2014/main" id="{5CFA9CE5-B4FB-4FEC-AA7A-A88193B0ADA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394504" y="2348879"/>
            <a:ext cx="648073" cy="648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51258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sz="3600">
                <a:latin typeface="Calibri Light"/>
              </a:rPr>
              <a:t>Efectos de ciertos estilos de atribución sobre eventos negativos!</a:t>
            </a:r>
            <a:endParaRPr lang="en-US" sz="3600">
              <a:latin typeface="Calibri Light"/>
            </a:endParaRPr>
          </a:p>
        </p:txBody>
      </p:sp>
      <p:sp>
        <p:nvSpPr>
          <p:cNvPr id="5" name="Footer Placeholder 4"/>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16</a:t>
            </a:fld>
            <a:endParaRPr lang="de-DE" dirty="0">
              <a:latin typeface="Calibri Light"/>
            </a:endParaRPr>
          </a:p>
        </p:txBody>
      </p:sp>
      <p:pic>
        <p:nvPicPr>
          <p:cNvPr id="11"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Group 2"/>
          <p:cNvGraphicFramePr>
            <a:graphicFrameLocks noGrp="1"/>
          </p:cNvGraphicFramePr>
          <p:nvPr>
            <p:extLst>
              <p:ext uri="{D42A27DB-BD31-4B8C-83A1-F6EECF244321}">
                <p14:modId xmlns:p14="http://schemas.microsoft.com/office/powerpoint/2010/main" val="2139520336"/>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1" i="0" u="none" strike="noStrike" cap="none" normalizeH="0" baseline="0" dirty="0">
                          <a:ln>
                            <a:noFill/>
                          </a:ln>
                          <a:solidFill>
                            <a:srgbClr val="333333"/>
                          </a:solidFill>
                          <a:effectLst/>
                          <a:latin typeface="Calibri Light"/>
                          <a:cs typeface="Times New Roman" pitchFamily="18" charset="0"/>
                        </a:rPr>
                        <a:t>Auto Atribución (Yo)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800" b="0" i="0" u="none" strike="noStrike" cap="none" normalizeH="0" baseline="0" dirty="0">
                          <a:ln>
                            <a:noFill/>
                          </a:ln>
                          <a:solidFill>
                            <a:srgbClr val="333333"/>
                          </a:solidFill>
                          <a:effectLst/>
                          <a:latin typeface="Calibri Light"/>
                          <a:cs typeface="Times New Roman" pitchFamily="18" charset="0"/>
                        </a:rPr>
                        <a:t>(ej. “Fue culpa mía. ¡Le debo una disculpa a mis fans!”)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1" i="0" u="none" strike="noStrike" cap="none" normalizeH="0" baseline="0" dirty="0">
                          <a:ln>
                            <a:noFill/>
                          </a:ln>
                          <a:solidFill>
                            <a:srgbClr val="333333"/>
                          </a:solidFill>
                          <a:effectLst/>
                          <a:latin typeface="Calibri Light"/>
                          <a:cs typeface="Times New Roman" pitchFamily="18" charset="0"/>
                        </a:rPr>
                        <a:t>Desventaja: </a:t>
                      </a:r>
                      <a:r>
                        <a:rPr kumimoji="0" lang="es-ES" sz="2000" b="0" i="0" u="none" strike="noStrike" cap="none" normalizeH="0" baseline="0" dirty="0">
                          <a:ln>
                            <a:noFill/>
                          </a:ln>
                          <a:solidFill>
                            <a:srgbClr val="333333"/>
                          </a:solidFill>
                          <a:effectLst/>
                          <a:latin typeface="Calibri Light"/>
                          <a:cs typeface="Times New Roman" pitchFamily="18" charset="0"/>
                        </a:rPr>
                        <a:t>reduce auto-confianza</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1" i="0" u="none" strike="noStrike" cap="none" normalizeH="0" baseline="0" dirty="0">
                          <a:ln>
                            <a:noFill/>
                          </a:ln>
                          <a:solidFill>
                            <a:srgbClr val="333333"/>
                          </a:solidFill>
                          <a:effectLst/>
                          <a:latin typeface="Calibri Light"/>
                          <a:cs typeface="Times New Roman" pitchFamily="18" charset="0"/>
                        </a:rPr>
                        <a:t>Ventaja: </a:t>
                      </a:r>
                      <a:r>
                        <a:rPr kumimoji="0" lang="es-ES" sz="2000" b="0" i="0" u="none" strike="noStrike" cap="none" normalizeH="0" baseline="0" dirty="0">
                          <a:ln>
                            <a:noFill/>
                          </a:ln>
                          <a:solidFill>
                            <a:srgbClr val="333333"/>
                          </a:solidFill>
                          <a:effectLst/>
                          <a:latin typeface="Calibri Light"/>
                          <a:cs typeface="Times New Roman" pitchFamily="18" charset="0"/>
                        </a:rPr>
                        <a:t>asumir responsabilidad es visto como algo noble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1" i="0" u="none" strike="noStrike" cap="none" normalizeH="0" baseline="0" dirty="0">
                          <a:ln>
                            <a:noFill/>
                          </a:ln>
                          <a:solidFill>
                            <a:srgbClr val="333333"/>
                          </a:solidFill>
                          <a:effectLst/>
                          <a:latin typeface="Calibri Light"/>
                          <a:cs typeface="Times New Roman" pitchFamily="18" charset="0"/>
                        </a:rPr>
                        <a:t>Atribución a Otros/Condiciones </a:t>
                      </a:r>
                      <a:br>
                        <a:rPr kumimoji="0" lang="es-ES" sz="2000" b="1" i="0" u="none" strike="noStrike" cap="none" normalizeH="0" baseline="0" dirty="0">
                          <a:ln>
                            <a:noFill/>
                          </a:ln>
                          <a:solidFill>
                            <a:srgbClr val="333333"/>
                          </a:solidFill>
                          <a:effectLst/>
                          <a:latin typeface="Calibri Light"/>
                          <a:cs typeface="Times New Roman" pitchFamily="18" charset="0"/>
                        </a:rPr>
                      </a:br>
                      <a:r>
                        <a:rPr kumimoji="0" lang="es-ES" sz="1800" b="0" i="0" u="none" strike="noStrike" cap="none" normalizeH="0" baseline="0" dirty="0">
                          <a:ln>
                            <a:noFill/>
                          </a:ln>
                          <a:solidFill>
                            <a:srgbClr val="333333"/>
                          </a:solidFill>
                          <a:effectLst/>
                          <a:latin typeface="Calibri Light"/>
                          <a:cs typeface="Times New Roman" pitchFamily="18" charset="0"/>
                        </a:rPr>
                        <a:t>(ej</a:t>
                      </a:r>
                      <a:r>
                        <a:rPr kumimoji="0" lang="es-ES" sz="1800" b="0" i="0" u="none" strike="noStrike" cap="none" normalizeH="0" baseline="0">
                          <a:ln>
                            <a:noFill/>
                          </a:ln>
                          <a:solidFill>
                            <a:srgbClr val="333333"/>
                          </a:solidFill>
                          <a:effectLst/>
                          <a:latin typeface="Calibri Light"/>
                          <a:cs typeface="Times New Roman" pitchFamily="18" charset="0"/>
                        </a:rPr>
                        <a:t>. “¿Dónde </a:t>
                      </a:r>
                      <a:r>
                        <a:rPr kumimoji="0" lang="es-ES" sz="1800" b="0" i="0" u="none" strike="noStrike" cap="none" normalizeH="0" baseline="0" dirty="0">
                          <a:ln>
                            <a:noFill/>
                          </a:ln>
                          <a:solidFill>
                            <a:srgbClr val="333333"/>
                          </a:solidFill>
                          <a:effectLst/>
                          <a:latin typeface="Calibri Light"/>
                          <a:cs typeface="Times New Roman" pitchFamily="18" charset="0"/>
                        </a:rPr>
                        <a:t>estaba el portero?”; “El fútbol es así.”)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1" i="0" u="none" strike="noStrike" cap="none" normalizeH="0" baseline="0" dirty="0">
                          <a:ln>
                            <a:noFill/>
                          </a:ln>
                          <a:solidFill>
                            <a:srgbClr val="333333"/>
                          </a:solidFill>
                          <a:effectLst/>
                          <a:latin typeface="Calibri Light"/>
                          <a:cs typeface="Times New Roman" pitchFamily="18" charset="0"/>
                        </a:rPr>
                        <a:t>Desventaja: </a:t>
                      </a:r>
                      <a:r>
                        <a:rPr kumimoji="0" lang="es-ES" sz="2000" b="0" i="0" u="none" strike="noStrike" cap="none" normalizeH="0" baseline="0" dirty="0">
                          <a:ln>
                            <a:noFill/>
                          </a:ln>
                          <a:solidFill>
                            <a:srgbClr val="333333"/>
                          </a:solidFill>
                          <a:effectLst/>
                          <a:latin typeface="Calibri Light"/>
                          <a:cs typeface="Times New Roman" pitchFamily="18" charset="0"/>
                        </a:rPr>
                        <a:t>rechazar responsabilidad es cobardía</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1" i="0" u="none" strike="noStrike" cap="none" normalizeH="0" baseline="0" dirty="0">
                          <a:ln>
                            <a:noFill/>
                          </a:ln>
                          <a:solidFill>
                            <a:srgbClr val="333333"/>
                          </a:solidFill>
                          <a:effectLst/>
                          <a:latin typeface="Calibri Light"/>
                          <a:cs typeface="Times New Roman" pitchFamily="18" charset="0"/>
                        </a:rPr>
                        <a:t>Ventaja: </a:t>
                      </a:r>
                      <a:r>
                        <a:rPr kumimoji="0" lang="es-ES" sz="2000" b="0" i="0" u="none" strike="noStrike" cap="none" normalizeH="0" baseline="0" dirty="0">
                          <a:ln>
                            <a:noFill/>
                          </a:ln>
                          <a:solidFill>
                            <a:srgbClr val="333333"/>
                          </a:solidFill>
                          <a:effectLst/>
                          <a:latin typeface="Calibri Light"/>
                          <a:cs typeface="Times New Roman" pitchFamily="18" charset="0"/>
                        </a:rPr>
                        <a:t>la auto-confianza no se ve amenazada</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4" name="AutoShape 14"/>
          <p:cNvSpPr>
            <a:spLocks noChangeArrowheads="1"/>
          </p:cNvSpPr>
          <p:nvPr/>
        </p:nvSpPr>
        <p:spPr bwMode="auto">
          <a:xfrm>
            <a:off x="1633090" y="2133600"/>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600">
                <a:latin typeface="Calibri Light"/>
              </a:rPr>
              <a:t>Si hubieras jugado mejor, el otro equipo no habría marcado el gol.</a:t>
            </a:r>
            <a:endParaRPr lang="en-CA" altLang="de-DE" sz="1600">
              <a:latin typeface="Calibri Light"/>
            </a:endParaRPr>
          </a:p>
        </p:txBody>
      </p:sp>
      <p:pic>
        <p:nvPicPr>
          <p:cNvPr id="9" name="Picture 15">
            <a:extLst>
              <a:ext uri="{FF2B5EF4-FFF2-40B4-BE49-F238E27FC236}">
                <a16:creationId xmlns:a16="http://schemas.microsoft.com/office/drawing/2014/main" id="{948D9F8F-E452-4E71-A5AB-832751E88ED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394504" y="2348879"/>
            <a:ext cx="648073" cy="648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31927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sz="3600">
                <a:latin typeface="Calibri Light"/>
              </a:rPr>
              <a:t>Efectos de ciertos estilos de atribución sobre eventos negativos!</a:t>
            </a:r>
            <a:endParaRPr lang="en-US" sz="3600">
              <a:latin typeface="Calibri Light"/>
            </a:endParaRPr>
          </a:p>
        </p:txBody>
      </p:sp>
      <p:sp>
        <p:nvSpPr>
          <p:cNvPr id="5" name="Footer Placeholder 4"/>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17</a:t>
            </a:fld>
            <a:endParaRPr lang="de-DE" dirty="0">
              <a:latin typeface="Calibri Light"/>
            </a:endParaRPr>
          </a:p>
        </p:txBody>
      </p:sp>
      <p:pic>
        <p:nvPicPr>
          <p:cNvPr id="11"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Group 2"/>
          <p:cNvGraphicFramePr>
            <a:graphicFrameLocks noGrp="1"/>
          </p:cNvGraphicFramePr>
          <p:nvPr>
            <p:extLst>
              <p:ext uri="{D42A27DB-BD31-4B8C-83A1-F6EECF244321}">
                <p14:modId xmlns:p14="http://schemas.microsoft.com/office/powerpoint/2010/main" val="908782830"/>
              </p:ext>
            </p:extLst>
          </p:nvPr>
        </p:nvGraphicFramePr>
        <p:xfrm>
          <a:off x="408955" y="4297680"/>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000000"/>
                          </a:solidFill>
                          <a:effectLst/>
                          <a:latin typeface="Calibri Light"/>
                          <a:cs typeface="Times New Roman" pitchFamily="18" charset="0"/>
                        </a:rPr>
                        <a:t>Respuestas más equilibradas (combine la influencia de “yo”, “otros/situación”; busque distintas razones):</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4" name="AutoShape 14"/>
          <p:cNvSpPr>
            <a:spLocks noChangeArrowheads="1"/>
          </p:cNvSpPr>
          <p:nvPr/>
        </p:nvSpPr>
        <p:spPr bwMode="auto">
          <a:xfrm>
            <a:off x="1633090" y="2133600"/>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600">
                <a:latin typeface="Calibri Light"/>
              </a:rPr>
              <a:t>Si hubieras jugado mejor, el otro equipo no habría marcado el gol.</a:t>
            </a:r>
            <a:endParaRPr lang="en-CA" altLang="de-DE" sz="1600">
              <a:latin typeface="Calibri Light"/>
            </a:endParaRPr>
          </a:p>
        </p:txBody>
      </p:sp>
      <p:pic>
        <p:nvPicPr>
          <p:cNvPr id="9" name="Picture 15">
            <a:extLst>
              <a:ext uri="{FF2B5EF4-FFF2-40B4-BE49-F238E27FC236}">
                <a16:creationId xmlns:a16="http://schemas.microsoft.com/office/drawing/2014/main" id="{0B231F7C-D92B-4249-A2D5-690C4DE8722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394504" y="2348879"/>
            <a:ext cx="648073" cy="648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sz="3600">
                <a:latin typeface="Calibri Light"/>
              </a:rPr>
              <a:t>Efectos de ciertos estilos de atribución sobre eventos negativos!</a:t>
            </a:r>
            <a:endParaRPr lang="en-US" sz="3600">
              <a:latin typeface="Calibri Light"/>
            </a:endParaRPr>
          </a:p>
        </p:txBody>
      </p:sp>
      <p:sp>
        <p:nvSpPr>
          <p:cNvPr id="5" name="Footer Placeholder 4"/>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18</a:t>
            </a:fld>
            <a:endParaRPr lang="de-DE" dirty="0">
              <a:latin typeface="Calibri Light"/>
            </a:endParaRPr>
          </a:p>
        </p:txBody>
      </p:sp>
      <p:pic>
        <p:nvPicPr>
          <p:cNvPr id="12"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394504" y="2348879"/>
            <a:ext cx="648073" cy="648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 name="Group 38"/>
          <p:cNvGraphicFramePr>
            <a:graphicFrameLocks noGrp="1"/>
          </p:cNvGraphicFramePr>
          <p:nvPr>
            <p:extLst>
              <p:ext uri="{D42A27DB-BD31-4B8C-83A1-F6EECF244321}">
                <p14:modId xmlns:p14="http://schemas.microsoft.com/office/powerpoint/2010/main" val="3656416738"/>
              </p:ext>
            </p:extLst>
          </p:nvPr>
        </p:nvGraphicFramePr>
        <p:xfrm>
          <a:off x="408955" y="4297680"/>
          <a:ext cx="11376000" cy="182880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000000"/>
                          </a:solidFill>
                          <a:effectLst/>
                          <a:latin typeface="Calibri Light"/>
                          <a:cs typeface="Times New Roman" pitchFamily="18" charset="0"/>
                        </a:rPr>
                        <a:t>Respuestas más equilibradas (combine la influencia de “yo”, “otros/situación”; busque distintas razones):</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s-ES" sz="2000" b="0" i="0" u="none" strike="noStrike" cap="none" normalizeH="0" baseline="0" dirty="0">
                          <a:ln>
                            <a:noFill/>
                          </a:ln>
                          <a:solidFill>
                            <a:srgbClr val="333333"/>
                          </a:solidFill>
                          <a:effectLst/>
                          <a:latin typeface="Calibri Light"/>
                          <a:cs typeface="Times New Roman" pitchFamily="18" charset="0"/>
                        </a:rPr>
                        <a:t>“Hoy jugué flojo, pero ya mejoraré.”</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s-ES" sz="2000" b="0" i="0" u="none" strike="noStrike" cap="none" normalizeH="0" baseline="0" dirty="0">
                          <a:ln>
                            <a:noFill/>
                          </a:ln>
                          <a:solidFill>
                            <a:srgbClr val="333333"/>
                          </a:solidFill>
                          <a:effectLst/>
                          <a:latin typeface="Calibri Light"/>
                          <a:cs typeface="Times New Roman" pitchFamily="18" charset="0"/>
                        </a:rPr>
                        <a:t>“Me equivoqué, pero también les hice fallar algunas de sus mejores oportunidades de gol.”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5" name="AutoShape 14"/>
          <p:cNvSpPr>
            <a:spLocks noChangeArrowheads="1"/>
          </p:cNvSpPr>
          <p:nvPr/>
        </p:nvSpPr>
        <p:spPr bwMode="auto">
          <a:xfrm>
            <a:off x="1633090" y="2133600"/>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600">
                <a:latin typeface="Calibri Light"/>
              </a:rPr>
              <a:t>Si hubieras jugado mejor, el otro equipo no habría marcado el gol.</a:t>
            </a:r>
            <a:endParaRPr lang="en-CA" altLang="de-DE" sz="160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sz="3600">
                <a:latin typeface="Calibri Light"/>
              </a:rPr>
              <a:t>Efectos de ciertos estilos de atribución sobre eventos positivos!</a:t>
            </a:r>
            <a:endParaRPr lang="en-US" sz="3600">
              <a:latin typeface="Calibri Light"/>
            </a:endParaRPr>
          </a:p>
        </p:txBody>
      </p:sp>
      <p:sp>
        <p:nvSpPr>
          <p:cNvPr id="5" name="Footer Placeholder 4"/>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19</a:t>
            </a:fld>
            <a:endParaRPr lang="de-DE" dirty="0">
              <a:latin typeface="Calibri Light"/>
            </a:endParaRPr>
          </a:p>
        </p:txBody>
      </p:sp>
      <p:pic>
        <p:nvPicPr>
          <p:cNvPr id="11"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Group 2"/>
          <p:cNvGraphicFramePr>
            <a:graphicFrameLocks noGrp="1"/>
          </p:cNvGraphicFramePr>
          <p:nvPr>
            <p:extLst>
              <p:ext uri="{D42A27DB-BD31-4B8C-83A1-F6EECF244321}">
                <p14:modId xmlns:p14="http://schemas.microsoft.com/office/powerpoint/2010/main" val="2052664305"/>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1" i="0" u="none" strike="noStrike" cap="none" normalizeH="0" baseline="0" dirty="0">
                          <a:ln>
                            <a:noFill/>
                          </a:ln>
                          <a:solidFill>
                            <a:srgbClr val="333333"/>
                          </a:solidFill>
                          <a:effectLst/>
                          <a:latin typeface="Calibri Light"/>
                          <a:cs typeface="Times New Roman" pitchFamily="18" charset="0"/>
                        </a:rPr>
                        <a:t>Auto Atribución (Yo)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800" b="0" i="0" u="none" strike="noStrike" cap="none" normalizeH="0" baseline="0" dirty="0">
                          <a:ln>
                            <a:noFill/>
                          </a:ln>
                          <a:solidFill>
                            <a:srgbClr val="333333"/>
                          </a:solidFill>
                          <a:effectLst/>
                          <a:latin typeface="Calibri Light"/>
                          <a:cs typeface="Times New Roman" pitchFamily="18" charset="0"/>
                        </a:rPr>
                        <a:t>(ej. “Como usted ha dicho, tengo un talento excepcional.”)</a:t>
                      </a:r>
                      <a:endParaRPr kumimoji="0" lang="en-GB" sz="14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s-ES" sz="2000" b="1" i="0" u="none" strike="noStrike" cap="none" normalizeH="0" baseline="0" dirty="0">
                          <a:ln>
                            <a:noFill/>
                          </a:ln>
                          <a:solidFill>
                            <a:srgbClr val="333333"/>
                          </a:solidFill>
                          <a:effectLst/>
                          <a:latin typeface="Calibri Light"/>
                          <a:cs typeface="Times New Roman" pitchFamily="18" charset="0"/>
                        </a:rPr>
                        <a:t>Desventaja: </a:t>
                      </a:r>
                      <a:r>
                        <a:rPr kumimoji="0" lang="es-E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s-ES" sz="2000" b="1" i="0" u="none" strike="noStrike" cap="none" normalizeH="0" baseline="0" dirty="0">
                          <a:ln>
                            <a:noFill/>
                          </a:ln>
                          <a:solidFill>
                            <a:srgbClr val="333333"/>
                          </a:solidFill>
                          <a:effectLst/>
                          <a:latin typeface="Calibri Light"/>
                          <a:cs typeface="Times New Roman" pitchFamily="18" charset="0"/>
                        </a:rPr>
                        <a:t>Ventaja: </a:t>
                      </a:r>
                      <a:r>
                        <a:rPr kumimoji="0" lang="es-ES" sz="2000" b="0" i="0" u="none" strike="noStrike" cap="none" normalizeH="0" baseline="0" dirty="0">
                          <a:ln>
                            <a:noFill/>
                          </a:ln>
                          <a:solidFill>
                            <a:srgbClr val="004992"/>
                          </a:solidFill>
                          <a:effectLst/>
                          <a:latin typeface="Calibri Light"/>
                          <a:cs typeface="Times New Roman" pitchFamily="18" charset="0"/>
                        </a:rPr>
                        <a:t>???</a:t>
                      </a:r>
                      <a:endParaRPr kumimoji="0" lang="en-US" sz="1800" b="0" i="0" u="none" strike="noStrike" cap="none" normalizeH="0" baseline="0" dirty="0">
                        <a:ln>
                          <a:noFill/>
                        </a:ln>
                        <a:solidFill>
                          <a:srgbClr val="004992"/>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1" i="0" u="none" strike="noStrike" cap="none" normalizeH="0" baseline="0" dirty="0">
                          <a:ln>
                            <a:noFill/>
                          </a:ln>
                          <a:solidFill>
                            <a:srgbClr val="333333"/>
                          </a:solidFill>
                          <a:effectLst/>
                          <a:latin typeface="Calibri Light"/>
                          <a:cs typeface="Times New Roman" pitchFamily="18" charset="0"/>
                        </a:rPr>
                        <a:t>Atribución a Otros/Condiciones</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800" b="0" i="0" u="none" strike="noStrike" cap="none" normalizeH="0" baseline="0" dirty="0">
                          <a:ln>
                            <a:noFill/>
                          </a:ln>
                          <a:solidFill>
                            <a:srgbClr val="333333"/>
                          </a:solidFill>
                          <a:effectLst/>
                          <a:latin typeface="Calibri Light"/>
                          <a:cs typeface="Times New Roman" pitchFamily="18" charset="0"/>
                        </a:rPr>
                        <a:t>(ej. “Todo se lo debo a mis padres y maestros.”) </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1" i="0" u="none" strike="noStrike" cap="none" normalizeH="0" baseline="0" dirty="0">
                          <a:ln>
                            <a:noFill/>
                          </a:ln>
                          <a:solidFill>
                            <a:srgbClr val="333333"/>
                          </a:solidFill>
                          <a:effectLst/>
                          <a:latin typeface="Calibri Light"/>
                          <a:cs typeface="Times New Roman" pitchFamily="18" charset="0"/>
                        </a:rPr>
                        <a:t>Desventaja: </a:t>
                      </a:r>
                      <a:r>
                        <a:rPr kumimoji="0" lang="es-E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1" i="0" u="none" strike="noStrike" cap="none" normalizeH="0" baseline="0" dirty="0">
                          <a:ln>
                            <a:noFill/>
                          </a:ln>
                          <a:solidFill>
                            <a:srgbClr val="333333"/>
                          </a:solidFill>
                          <a:effectLst/>
                          <a:latin typeface="Calibri Light"/>
                          <a:cs typeface="Times New Roman" pitchFamily="18" charset="0"/>
                        </a:rPr>
                        <a:t>Ventaja: </a:t>
                      </a:r>
                      <a:r>
                        <a:rPr kumimoji="0" lang="es-ES" sz="2000" b="0" i="0" u="none" strike="noStrike" cap="none" normalizeH="0" baseline="0" dirty="0">
                          <a:ln>
                            <a:noFill/>
                          </a:ln>
                          <a:solidFill>
                            <a:srgbClr val="004992"/>
                          </a:solidFill>
                          <a:effectLst/>
                          <a:latin typeface="Calibri Light"/>
                          <a:cs typeface="Times New Roman" pitchFamily="18" charset="0"/>
                        </a:rPr>
                        <a:t>???</a:t>
                      </a:r>
                      <a:endParaRPr kumimoji="0" lang="en-US" sz="1800" b="0" i="0" u="none" strike="noStrike" cap="none" normalizeH="0" baseline="0" dirty="0">
                        <a:ln>
                          <a:noFill/>
                        </a:ln>
                        <a:solidFill>
                          <a:srgbClr val="004992"/>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4" name="AutoShape 34"/>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400" dirty="0">
                <a:latin typeface="Calibri Light"/>
              </a:rPr>
              <a:t>¡Felicidades, has ganado el premio! ¿Cómo lo has conseguido?</a:t>
            </a:r>
            <a:endParaRPr lang="en-CA" altLang="de-DE" sz="1400" dirty="0">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sz="3600">
                <a:latin typeface="Calibri Light"/>
              </a:rPr>
              <a:t>Efectos de ciertos estilos de atribución sobre eventos positivos!</a:t>
            </a:r>
            <a:endParaRPr lang="en-US" sz="3600">
              <a:latin typeface="Calibri Light"/>
            </a:endParaRPr>
          </a:p>
        </p:txBody>
      </p:sp>
      <p:sp>
        <p:nvSpPr>
          <p:cNvPr id="5" name="Footer Placeholder 4"/>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20</a:t>
            </a:fld>
            <a:endParaRPr lang="de-DE" dirty="0">
              <a:latin typeface="Calibri Light"/>
            </a:endParaRPr>
          </a:p>
        </p:txBody>
      </p:sp>
      <p:pic>
        <p:nvPicPr>
          <p:cNvPr id="11"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5" descr="Unbenannt-1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Group 2"/>
          <p:cNvGraphicFramePr>
            <a:graphicFrameLocks noGrp="1"/>
          </p:cNvGraphicFramePr>
          <p:nvPr>
            <p:extLst>
              <p:ext uri="{D42A27DB-BD31-4B8C-83A1-F6EECF244321}">
                <p14:modId xmlns:p14="http://schemas.microsoft.com/office/powerpoint/2010/main" val="4194836840"/>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1" i="0" u="none" strike="noStrike" cap="none" normalizeH="0" baseline="0" dirty="0">
                          <a:ln>
                            <a:noFill/>
                          </a:ln>
                          <a:solidFill>
                            <a:srgbClr val="333333"/>
                          </a:solidFill>
                          <a:effectLst/>
                          <a:latin typeface="Calibri Light"/>
                          <a:cs typeface="Times New Roman" pitchFamily="18" charset="0"/>
                        </a:rPr>
                        <a:t>Auto Atribución (Yo)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800" b="0" i="0" u="none" strike="noStrike" cap="none" normalizeH="0" baseline="0" dirty="0">
                          <a:ln>
                            <a:noFill/>
                          </a:ln>
                          <a:solidFill>
                            <a:srgbClr val="333333"/>
                          </a:solidFill>
                          <a:effectLst/>
                          <a:latin typeface="Calibri Light"/>
                          <a:cs typeface="Times New Roman" pitchFamily="18" charset="0"/>
                        </a:rPr>
                        <a:t>(ej. “Como usted ha dicho, tengo un talento excepcional.”)</a:t>
                      </a:r>
                      <a:endParaRPr kumimoji="0" lang="en-GB" sz="14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s-ES" sz="2000" b="1" i="0" u="none" strike="noStrike" cap="none" normalizeH="0" baseline="0" dirty="0">
                          <a:ln>
                            <a:noFill/>
                          </a:ln>
                          <a:solidFill>
                            <a:srgbClr val="333333"/>
                          </a:solidFill>
                          <a:effectLst/>
                          <a:latin typeface="Calibri Light"/>
                          <a:cs typeface="Times New Roman" pitchFamily="18" charset="0"/>
                        </a:rPr>
                        <a:t>Desventaja: </a:t>
                      </a:r>
                      <a:r>
                        <a:rPr kumimoji="0" lang="es-ES" sz="2000" b="0" i="0" u="none" strike="noStrike" cap="none" normalizeH="0" baseline="0" dirty="0">
                          <a:ln>
                            <a:noFill/>
                          </a:ln>
                          <a:solidFill>
                            <a:srgbClr val="333333"/>
                          </a:solidFill>
                          <a:effectLst/>
                          <a:latin typeface="Calibri Light"/>
                          <a:cs typeface="Times New Roman" pitchFamily="18" charset="0"/>
                        </a:rPr>
                        <a:t>la auto-alabanza parece arrogante</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s-ES" sz="2000" b="1" i="0" u="none" strike="noStrike" cap="none" normalizeH="0" baseline="0" dirty="0">
                          <a:ln>
                            <a:noFill/>
                          </a:ln>
                          <a:solidFill>
                            <a:srgbClr val="333333"/>
                          </a:solidFill>
                          <a:effectLst/>
                          <a:latin typeface="Calibri Light"/>
                          <a:cs typeface="Times New Roman" pitchFamily="18" charset="0"/>
                        </a:rPr>
                        <a:t>Ventaja: </a:t>
                      </a:r>
                      <a:r>
                        <a:rPr kumimoji="0" lang="es-ES" sz="2000" b="0" i="0" u="none" strike="noStrike" cap="none" normalizeH="0" baseline="0" dirty="0">
                          <a:ln>
                            <a:noFill/>
                          </a:ln>
                          <a:solidFill>
                            <a:srgbClr val="333333"/>
                          </a:solidFill>
                          <a:effectLst/>
                          <a:latin typeface="Calibri Light"/>
                          <a:cs typeface="Times New Roman" pitchFamily="18" charset="0"/>
                        </a:rPr>
                        <a:t>aumenta la confianza en uno mismo</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1" i="0" u="none" strike="noStrike" cap="none" normalizeH="0" baseline="0" dirty="0">
                          <a:ln>
                            <a:noFill/>
                          </a:ln>
                          <a:solidFill>
                            <a:srgbClr val="333333"/>
                          </a:solidFill>
                          <a:effectLst/>
                          <a:latin typeface="Calibri Light"/>
                          <a:cs typeface="Times New Roman" pitchFamily="18" charset="0"/>
                        </a:rPr>
                        <a:t>Atribución a Otros/Condiciones</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800" b="0" i="0" u="none" strike="noStrike" cap="none" normalizeH="0" baseline="0" dirty="0">
                          <a:ln>
                            <a:noFill/>
                          </a:ln>
                          <a:solidFill>
                            <a:srgbClr val="333333"/>
                          </a:solidFill>
                          <a:effectLst/>
                          <a:latin typeface="Calibri Light"/>
                          <a:cs typeface="Times New Roman" pitchFamily="18" charset="0"/>
                        </a:rPr>
                        <a:t>(ej. “Todo se lo debo a mis padres y maestros.”) </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1" i="0" u="none" strike="noStrike" cap="none" normalizeH="0" baseline="0" dirty="0">
                          <a:ln>
                            <a:noFill/>
                          </a:ln>
                          <a:solidFill>
                            <a:srgbClr val="333333"/>
                          </a:solidFill>
                          <a:effectLst/>
                          <a:latin typeface="Calibri Light"/>
                          <a:cs typeface="Times New Roman" pitchFamily="18" charset="0"/>
                        </a:rPr>
                        <a:t>Desventaja: </a:t>
                      </a:r>
                      <a:r>
                        <a:rPr kumimoji="0" lang="es-E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1" i="0" u="none" strike="noStrike" cap="none" normalizeH="0" baseline="0" dirty="0">
                          <a:ln>
                            <a:noFill/>
                          </a:ln>
                          <a:solidFill>
                            <a:srgbClr val="333333"/>
                          </a:solidFill>
                          <a:effectLst/>
                          <a:latin typeface="Calibri Light"/>
                          <a:cs typeface="Times New Roman" pitchFamily="18" charset="0"/>
                        </a:rPr>
                        <a:t>Ventaja: </a:t>
                      </a:r>
                      <a:r>
                        <a:rPr kumimoji="0" lang="es-ES" sz="2000" b="0" i="0" u="none" strike="noStrike" cap="none" normalizeH="0" baseline="0" dirty="0">
                          <a:ln>
                            <a:noFill/>
                          </a:ln>
                          <a:solidFill>
                            <a:srgbClr val="004992"/>
                          </a:solidFill>
                          <a:effectLst/>
                          <a:latin typeface="Calibri Light"/>
                          <a:cs typeface="Times New Roman" pitchFamily="18" charset="0"/>
                        </a:rPr>
                        <a:t>???</a:t>
                      </a:r>
                      <a:endParaRPr kumimoji="0" lang="en-US" sz="1800" b="0" i="0" u="none" strike="noStrike" cap="none" normalizeH="0" baseline="0" dirty="0">
                        <a:ln>
                          <a:noFill/>
                        </a:ln>
                        <a:solidFill>
                          <a:srgbClr val="004992"/>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4" name="AutoShape 34"/>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400" dirty="0">
                <a:latin typeface="Calibri Light"/>
              </a:rPr>
              <a:t>¡Felicidades, has ganado el premio! ¿Cómo lo has conseguido?</a:t>
            </a:r>
            <a:endParaRPr lang="en-CA" altLang="de-DE" sz="1400" dirty="0">
              <a:latin typeface="Calibri Light"/>
            </a:endParaRPr>
          </a:p>
        </p:txBody>
      </p:sp>
      <p:pic>
        <p:nvPicPr>
          <p:cNvPr id="15" name="Picture 15">
            <a:extLst>
              <a:ext uri="{FF2B5EF4-FFF2-40B4-BE49-F238E27FC236}">
                <a16:creationId xmlns:a16="http://schemas.microsoft.com/office/drawing/2014/main" id="{80DE96BC-C900-45A9-A49F-C746F2532EA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1643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sz="3600">
                <a:latin typeface="Calibri Light"/>
              </a:rPr>
              <a:t>Efectos de ciertos estilos de atribución sobre eventos positivos!</a:t>
            </a:r>
            <a:endParaRPr lang="en-US" sz="3600">
              <a:latin typeface="Calibri Light"/>
            </a:endParaRPr>
          </a:p>
        </p:txBody>
      </p:sp>
      <p:sp>
        <p:nvSpPr>
          <p:cNvPr id="5" name="Footer Placeholder 4"/>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21</a:t>
            </a:fld>
            <a:endParaRPr lang="de-DE" dirty="0">
              <a:latin typeface="Calibri Light"/>
            </a:endParaRPr>
          </a:p>
        </p:txBody>
      </p:sp>
      <p:pic>
        <p:nvPicPr>
          <p:cNvPr id="11"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5" descr="Unbenannt-1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Group 2"/>
          <p:cNvGraphicFramePr>
            <a:graphicFrameLocks noGrp="1"/>
          </p:cNvGraphicFramePr>
          <p:nvPr>
            <p:extLst>
              <p:ext uri="{D42A27DB-BD31-4B8C-83A1-F6EECF244321}">
                <p14:modId xmlns:p14="http://schemas.microsoft.com/office/powerpoint/2010/main" val="3169283790"/>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1" i="0" u="none" strike="noStrike" cap="none" normalizeH="0" baseline="0" dirty="0">
                          <a:ln>
                            <a:noFill/>
                          </a:ln>
                          <a:solidFill>
                            <a:srgbClr val="333333"/>
                          </a:solidFill>
                          <a:effectLst/>
                          <a:latin typeface="Calibri Light"/>
                          <a:cs typeface="Times New Roman" pitchFamily="18" charset="0"/>
                        </a:rPr>
                        <a:t>Auto Atribución (Yo)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800" b="0" i="0" u="none" strike="noStrike" cap="none" normalizeH="0" baseline="0" dirty="0">
                          <a:ln>
                            <a:noFill/>
                          </a:ln>
                          <a:solidFill>
                            <a:srgbClr val="333333"/>
                          </a:solidFill>
                          <a:effectLst/>
                          <a:latin typeface="Calibri Light"/>
                          <a:cs typeface="Times New Roman" pitchFamily="18" charset="0"/>
                        </a:rPr>
                        <a:t>(ej. “Como usted ha dicho, tengo un talento excepcional.”)</a:t>
                      </a:r>
                      <a:endParaRPr kumimoji="0" lang="en-GB" sz="14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s-ES" sz="2000" b="1" i="0" u="none" strike="noStrike" cap="none" normalizeH="0" baseline="0" dirty="0">
                          <a:ln>
                            <a:noFill/>
                          </a:ln>
                          <a:solidFill>
                            <a:srgbClr val="333333"/>
                          </a:solidFill>
                          <a:effectLst/>
                          <a:latin typeface="Calibri Light"/>
                          <a:cs typeface="Times New Roman" pitchFamily="18" charset="0"/>
                        </a:rPr>
                        <a:t>Desventaja: </a:t>
                      </a:r>
                      <a:r>
                        <a:rPr kumimoji="0" lang="es-ES" sz="2000" b="0" i="0" u="none" strike="noStrike" cap="none" normalizeH="0" baseline="0" dirty="0">
                          <a:ln>
                            <a:noFill/>
                          </a:ln>
                          <a:solidFill>
                            <a:srgbClr val="333333"/>
                          </a:solidFill>
                          <a:effectLst/>
                          <a:latin typeface="Calibri Light"/>
                          <a:cs typeface="Times New Roman" pitchFamily="18" charset="0"/>
                        </a:rPr>
                        <a:t>la auto-alabanza parece arrogante</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s-ES" sz="2000" b="1" i="0" u="none" strike="noStrike" cap="none" normalizeH="0" baseline="0" dirty="0">
                          <a:ln>
                            <a:noFill/>
                          </a:ln>
                          <a:solidFill>
                            <a:srgbClr val="333333"/>
                          </a:solidFill>
                          <a:effectLst/>
                          <a:latin typeface="Calibri Light"/>
                          <a:cs typeface="Times New Roman" pitchFamily="18" charset="0"/>
                        </a:rPr>
                        <a:t>Ventaja: </a:t>
                      </a:r>
                      <a:r>
                        <a:rPr kumimoji="0" lang="es-ES" sz="2000" b="0" i="0" u="none" strike="noStrike" cap="none" normalizeH="0" baseline="0" dirty="0">
                          <a:ln>
                            <a:noFill/>
                          </a:ln>
                          <a:solidFill>
                            <a:srgbClr val="333333"/>
                          </a:solidFill>
                          <a:effectLst/>
                          <a:latin typeface="Calibri Light"/>
                          <a:cs typeface="Times New Roman" pitchFamily="18" charset="0"/>
                        </a:rPr>
                        <a:t>aumenta la confianza en uno mismo</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1" i="0" u="none" strike="noStrike" cap="none" normalizeH="0" baseline="0" dirty="0">
                          <a:ln>
                            <a:noFill/>
                          </a:ln>
                          <a:solidFill>
                            <a:srgbClr val="333333"/>
                          </a:solidFill>
                          <a:effectLst/>
                          <a:latin typeface="Calibri Light"/>
                          <a:cs typeface="Times New Roman" pitchFamily="18" charset="0"/>
                        </a:rPr>
                        <a:t>Atribución a Otros/Condiciones</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800" b="0" i="0" u="none" strike="noStrike" cap="none" normalizeH="0" baseline="0" dirty="0">
                          <a:ln>
                            <a:noFill/>
                          </a:ln>
                          <a:solidFill>
                            <a:srgbClr val="333333"/>
                          </a:solidFill>
                          <a:effectLst/>
                          <a:latin typeface="Calibri Light"/>
                          <a:cs typeface="Times New Roman" pitchFamily="18" charset="0"/>
                        </a:rPr>
                        <a:t>(ej. “Todo se lo debo a mis padres y maestros.”) </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1" i="0" u="none" strike="noStrike" cap="none" normalizeH="0" baseline="0" dirty="0">
                          <a:ln>
                            <a:noFill/>
                          </a:ln>
                          <a:solidFill>
                            <a:srgbClr val="333333"/>
                          </a:solidFill>
                          <a:effectLst/>
                          <a:latin typeface="Calibri Light"/>
                          <a:cs typeface="Times New Roman" pitchFamily="18" charset="0"/>
                        </a:rPr>
                        <a:t>Desventaja: </a:t>
                      </a:r>
                      <a:r>
                        <a:rPr kumimoji="0" lang="es-ES" sz="2000" b="0" i="0" u="none" strike="noStrike" cap="none" normalizeH="0" baseline="0" dirty="0">
                          <a:ln>
                            <a:noFill/>
                          </a:ln>
                          <a:solidFill>
                            <a:srgbClr val="333333"/>
                          </a:solidFill>
                          <a:effectLst/>
                          <a:latin typeface="Calibri Light"/>
                          <a:cs typeface="Times New Roman" pitchFamily="18" charset="0"/>
                        </a:rPr>
                        <a:t>la confianza en uno mismo no es mayor</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1" i="0" u="none" strike="noStrike" cap="none" normalizeH="0" baseline="0" dirty="0">
                          <a:ln>
                            <a:noFill/>
                          </a:ln>
                          <a:solidFill>
                            <a:srgbClr val="333333"/>
                          </a:solidFill>
                          <a:effectLst/>
                          <a:latin typeface="Calibri Light"/>
                          <a:cs typeface="Times New Roman" pitchFamily="18" charset="0"/>
                        </a:rPr>
                        <a:t>Ventaja: </a:t>
                      </a:r>
                      <a:r>
                        <a:rPr kumimoji="0" lang="es-ES" sz="2000" b="0" i="0" u="none" strike="noStrike" cap="none" normalizeH="0" baseline="0" dirty="0">
                          <a:ln>
                            <a:noFill/>
                          </a:ln>
                          <a:solidFill>
                            <a:srgbClr val="333333"/>
                          </a:solidFill>
                          <a:effectLst/>
                          <a:latin typeface="Calibri Light"/>
                          <a:cs typeface="Times New Roman" pitchFamily="18" charset="0"/>
                        </a:rPr>
                        <a:t>Usted se considera modesto y un verdadero “jugador de equipo”</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4" name="AutoShape 34"/>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400" dirty="0">
                <a:latin typeface="Calibri Light"/>
              </a:rPr>
              <a:t>¡Felicidades, has ganado el premio! ¿Cómo lo has conseguido?</a:t>
            </a:r>
            <a:endParaRPr lang="en-CA" altLang="de-DE" sz="1400" dirty="0">
              <a:latin typeface="Calibri Light"/>
            </a:endParaRPr>
          </a:p>
        </p:txBody>
      </p:sp>
      <p:pic>
        <p:nvPicPr>
          <p:cNvPr id="9" name="Picture 15">
            <a:extLst>
              <a:ext uri="{FF2B5EF4-FFF2-40B4-BE49-F238E27FC236}">
                <a16:creationId xmlns:a16="http://schemas.microsoft.com/office/drawing/2014/main" id="{BDE85B7A-112B-4056-ADD6-B8F24E82780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50962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sz="3600">
                <a:latin typeface="Calibri Light"/>
              </a:rPr>
              <a:t>Efectos de ciertos estilos de atribución sobre eventos positivos!</a:t>
            </a:r>
            <a:endParaRPr lang="en-US" sz="3600">
              <a:latin typeface="Calibri Light"/>
            </a:endParaRPr>
          </a:p>
        </p:txBody>
      </p:sp>
      <p:sp>
        <p:nvSpPr>
          <p:cNvPr id="5" name="Footer Placeholder 4"/>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22</a:t>
            </a:fld>
            <a:endParaRPr lang="de-DE" dirty="0">
              <a:latin typeface="Calibri Light"/>
            </a:endParaRPr>
          </a:p>
        </p:txBody>
      </p:sp>
      <p:pic>
        <p:nvPicPr>
          <p:cNvPr id="12" name="Picture 15" descr="Unbenannt-1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Group 15"/>
          <p:cNvGraphicFramePr>
            <a:graphicFrameLocks noGrp="1"/>
          </p:cNvGraphicFramePr>
          <p:nvPr>
            <p:extLst>
              <p:ext uri="{D42A27DB-BD31-4B8C-83A1-F6EECF244321}">
                <p14:modId xmlns:p14="http://schemas.microsoft.com/office/powerpoint/2010/main" val="1198203632"/>
              </p:ext>
            </p:extLst>
          </p:nvPr>
        </p:nvGraphicFramePr>
        <p:xfrm>
          <a:off x="408955" y="4297680"/>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000000"/>
                          </a:solidFill>
                          <a:effectLst/>
                          <a:latin typeface="Calibri Light"/>
                          <a:cs typeface="Times New Roman" pitchFamily="18" charset="0"/>
                        </a:rPr>
                        <a:t>Respuestas más equilibradas (combine la influencia de “yo”, “otros/situación”; busque distintas razones):</a:t>
                      </a:r>
                      <a:endParaRPr kumimoji="0" lang="en-US"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4" name="AutoShape 34"/>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400" dirty="0">
                <a:latin typeface="Calibri Light"/>
              </a:rPr>
              <a:t>¡Felicidades, has ganado el premio! ¿Cómo lo has conseguido?</a:t>
            </a:r>
            <a:endParaRPr lang="en-CA" altLang="de-DE" sz="1400" dirty="0">
              <a:latin typeface="Calibri Light"/>
            </a:endParaRPr>
          </a:p>
        </p:txBody>
      </p:sp>
      <p:pic>
        <p:nvPicPr>
          <p:cNvPr id="9" name="Picture 15">
            <a:extLst>
              <a:ext uri="{FF2B5EF4-FFF2-40B4-BE49-F238E27FC236}">
                <a16:creationId xmlns:a16="http://schemas.microsoft.com/office/drawing/2014/main" id="{CFABB90D-331F-4953-8C3F-F0A80A900C6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sz="3600">
                <a:latin typeface="Calibri Light"/>
              </a:rPr>
              <a:t>Efectos de ciertos estilos de atribución sobre eventos positivos!</a:t>
            </a:r>
            <a:endParaRPr lang="en-US" sz="3600">
              <a:latin typeface="Calibri Light"/>
            </a:endParaRPr>
          </a:p>
        </p:txBody>
      </p:sp>
      <p:sp>
        <p:nvSpPr>
          <p:cNvPr id="5" name="Footer Placeholder 4"/>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23</a:t>
            </a:fld>
            <a:endParaRPr lang="de-DE" dirty="0">
              <a:latin typeface="Calibri Light"/>
            </a:endParaRPr>
          </a:p>
        </p:txBody>
      </p:sp>
      <p:pic>
        <p:nvPicPr>
          <p:cNvPr id="12" name="Picture 15" descr="Unbenannt-1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Group 15"/>
          <p:cNvGraphicFramePr>
            <a:graphicFrameLocks noGrp="1"/>
          </p:cNvGraphicFramePr>
          <p:nvPr>
            <p:extLst>
              <p:ext uri="{D42A27DB-BD31-4B8C-83A1-F6EECF244321}">
                <p14:modId xmlns:p14="http://schemas.microsoft.com/office/powerpoint/2010/main" val="2091725224"/>
              </p:ext>
            </p:extLst>
          </p:nvPr>
        </p:nvGraphicFramePr>
        <p:xfrm>
          <a:off x="408955" y="4297680"/>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000000"/>
                          </a:solidFill>
                          <a:effectLst/>
                          <a:latin typeface="Calibri Light"/>
                          <a:cs typeface="Times New Roman" pitchFamily="18" charset="0"/>
                        </a:rPr>
                        <a:t>Respuestas más equilibradas (combine la influencia de “yo”, “otros/situación”; busque distintas razones):</a:t>
                      </a:r>
                      <a:endParaRPr kumimoji="0" lang="en-US"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s-ES" sz="2000" b="0" i="0" u="none" strike="noStrike" cap="none" normalizeH="0" baseline="0" dirty="0">
                        <a:ln>
                          <a:noFill/>
                        </a:ln>
                        <a:solidFill>
                          <a:schemeClr val="tx1"/>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chemeClr val="tx1"/>
                          </a:solidFill>
                          <a:effectLst/>
                          <a:latin typeface="Calibri Light"/>
                          <a:cs typeface="Times New Roman" pitchFamily="18" charset="0"/>
                        </a:rPr>
                        <a:t>“Me siento muy orgulloso, pero también deseo darle las gracias a mis padres y a mi equipo por su apoyo.”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4" name="AutoShape 34"/>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400" dirty="0">
                <a:latin typeface="Calibri Light"/>
              </a:rPr>
              <a:t>¡Felicidades, has ganado el premio! ¿Cómo lo has conseguido?</a:t>
            </a:r>
            <a:endParaRPr lang="en-CA" altLang="de-DE" sz="1400" dirty="0">
              <a:latin typeface="Calibri Light"/>
            </a:endParaRPr>
          </a:p>
        </p:txBody>
      </p:sp>
      <p:pic>
        <p:nvPicPr>
          <p:cNvPr id="9" name="Picture 15">
            <a:extLst>
              <a:ext uri="{FF2B5EF4-FFF2-40B4-BE49-F238E27FC236}">
                <a16:creationId xmlns:a16="http://schemas.microsoft.com/office/drawing/2014/main" id="{69457A6D-AB66-4CC9-80F2-C39D65D6E19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t>¿Qué </a:t>
            </a:r>
            <a:r>
              <a:rPr lang="es-ES" altLang="de-DE" sz="3600" dirty="0">
                <a:latin typeface="Calibri Light"/>
              </a:rPr>
              <a:t>relevancia tiene esto?</a:t>
            </a:r>
          </a:p>
        </p:txBody>
      </p:sp>
      <p:sp>
        <p:nvSpPr>
          <p:cNvPr id="4" name="Content Placeholder 3"/>
          <p:cNvSpPr>
            <a:spLocks noGrp="1"/>
          </p:cNvSpPr>
          <p:nvPr>
            <p:ph idx="1"/>
          </p:nvPr>
        </p:nvSpPr>
        <p:spPr/>
        <p:txBody>
          <a:bodyPr/>
          <a:lstStyle/>
          <a:p>
            <a:pPr lvl="0" defTabSz="914400" fontAlgn="base"/>
            <a:r>
              <a:rPr lang="es-ES" altLang="de-DE" sz="2400" dirty="0">
                <a:solidFill>
                  <a:srgbClr val="333333"/>
                </a:solidFill>
                <a:latin typeface="Calibri Light"/>
                <a:ea typeface="MS PGothic" panose="020B0600070205080204" pitchFamily="34" charset="-128"/>
              </a:rPr>
              <a:t>Hay estudios que demuestran que las personas con </a:t>
            </a:r>
            <a:r>
              <a:rPr lang="es-ES" altLang="de-DE" sz="2400" b="1" dirty="0">
                <a:solidFill>
                  <a:srgbClr val="333333"/>
                </a:solidFill>
                <a:latin typeface="Calibri Light"/>
                <a:ea typeface="MS PGothic" panose="020B0600070205080204" pitchFamily="34" charset="-128"/>
              </a:rPr>
              <a:t>depresión</a:t>
            </a:r>
            <a:r>
              <a:rPr lang="es-ES" altLang="de-DE" sz="2400" dirty="0">
                <a:solidFill>
                  <a:srgbClr val="333333"/>
                </a:solidFill>
                <a:latin typeface="Calibri Light"/>
                <a:ea typeface="MS PGothic" panose="020B0600070205080204" pitchFamily="34" charset="-128"/>
              </a:rPr>
              <a:t> (¡pero no todas!):</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Tienden a atribuirse las causas de los fracasos y los eventos negativos a sí mismos (en otras palabras, se culpan a sí mismos).</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Suelen atribuirle el éxito (algo bueno) a las circunstancias, a la buena suerte, o al azar en lugar de a sí mismos.</a:t>
            </a:r>
          </a:p>
          <a:p>
            <a:pPr lvl="0" defTabSz="914400" fontAlgn="base"/>
            <a:r>
              <a:rPr lang="es-ES" altLang="de-DE" sz="2400" b="1" dirty="0">
                <a:solidFill>
                  <a:srgbClr val="004992"/>
                </a:solidFill>
                <a:latin typeface="Calibri Light"/>
                <a:ea typeface="MS PGothic" panose="020B0600070205080204" pitchFamily="34" charset="-128"/>
              </a:rPr>
              <a:t>¡Esto puedo conducir a baja autoestima!</a:t>
            </a:r>
            <a:endParaRPr lang="en-US"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24</a:t>
            </a:fld>
            <a:endParaRPr lang="de-DE" dirty="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t>¿Qué </a:t>
            </a:r>
            <a:r>
              <a:rPr lang="es-ES" altLang="de-DE" sz="3600" dirty="0">
                <a:latin typeface="Calibri Light"/>
              </a:rPr>
              <a:t>relevancia tiene esto?</a:t>
            </a:r>
          </a:p>
        </p:txBody>
      </p:sp>
      <p:sp>
        <p:nvSpPr>
          <p:cNvPr id="4" name="Content Placeholder 3"/>
          <p:cNvSpPr>
            <a:spLocks noGrp="1"/>
          </p:cNvSpPr>
          <p:nvPr>
            <p:ph idx="1"/>
          </p:nvPr>
        </p:nvSpPr>
        <p:spPr/>
        <p:txBody>
          <a:bodyPr/>
          <a:lstStyle/>
          <a:p>
            <a:pPr lvl="0" defTabSz="914400" fontAlgn="base"/>
            <a:r>
              <a:rPr lang="en-US" altLang="de-DE" sz="2400" dirty="0">
                <a:solidFill>
                  <a:srgbClr val="333333"/>
                </a:solidFill>
                <a:latin typeface="Calibri Light"/>
                <a:ea typeface="MS PGothic" panose="020B0600070205080204" pitchFamily="34" charset="-128"/>
              </a:rPr>
              <a:t>Hay e</a:t>
            </a:r>
            <a:r>
              <a:rPr lang="es-ES" altLang="de-DE" sz="2400" dirty="0" err="1">
                <a:solidFill>
                  <a:srgbClr val="333333"/>
                </a:solidFill>
                <a:latin typeface="Calibri Light"/>
                <a:ea typeface="MS PGothic" panose="020B0600070205080204" pitchFamily="34" charset="-128"/>
              </a:rPr>
              <a:t>studios</a:t>
            </a:r>
            <a:r>
              <a:rPr lang="es-ES" altLang="de-DE" sz="2400" dirty="0">
                <a:solidFill>
                  <a:srgbClr val="333333"/>
                </a:solidFill>
                <a:latin typeface="Calibri Light"/>
                <a:ea typeface="MS PGothic" panose="020B0600070205080204" pitchFamily="34" charset="-128"/>
              </a:rPr>
              <a:t> que demuestran que muchas personas con </a:t>
            </a:r>
            <a:r>
              <a:rPr lang="es-ES" altLang="de-DE" sz="2400" b="1" dirty="0">
                <a:solidFill>
                  <a:srgbClr val="333333"/>
                </a:solidFill>
                <a:latin typeface="Calibri Light"/>
                <a:ea typeface="MS PGothic" panose="020B0600070205080204" pitchFamily="34" charset="-128"/>
              </a:rPr>
              <a:t>psicosis</a:t>
            </a:r>
            <a:r>
              <a:rPr lang="es-ES" altLang="de-DE" sz="2400" dirty="0">
                <a:solidFill>
                  <a:srgbClr val="333333"/>
                </a:solidFill>
                <a:latin typeface="Calibri Light"/>
                <a:ea typeface="MS PGothic" panose="020B0600070205080204" pitchFamily="34" charset="-128"/>
              </a:rPr>
              <a:t> (¡pero no todas!):</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Tienden a culpar a otros cuando pasan cosas malas.</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Tienden a pensar que todas las cosas que pasan están fuera de su control.</a:t>
            </a:r>
          </a:p>
          <a:p>
            <a:pPr lvl="0" defTabSz="914400" fontAlgn="base"/>
            <a:r>
              <a:rPr lang="es-ES" altLang="de-DE" sz="2400" b="1" dirty="0">
                <a:solidFill>
                  <a:srgbClr val="004992"/>
                </a:solidFill>
                <a:latin typeface="Calibri Light"/>
                <a:ea typeface="MS PGothic" panose="020B0600070205080204" pitchFamily="34" charset="-128"/>
              </a:rPr>
              <a:t>En especial, el primer estilo de atribución puede conducir a problemas interpersonales.</a:t>
            </a:r>
            <a:endParaRPr lang="en-US"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25</a:t>
            </a:fld>
            <a:endParaRPr lang="de-DE" dirty="0">
              <a:latin typeface="Calibri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72"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altLang="de-DE" sz="3600">
                <a:latin typeface="Calibri Light"/>
              </a:rPr>
              <a:t>Cómo las atribuciones inadecuadas promueven la malinterpretación durante la psicosis. Ejemplos:</a:t>
            </a:r>
          </a:p>
        </p:txBody>
      </p:sp>
      <p:sp>
        <p:nvSpPr>
          <p:cNvPr id="27673" name="Rechteck 1"/>
          <p:cNvSpPr>
            <a:spLocks noChangeArrowheads="1"/>
          </p:cNvSpPr>
          <p:nvPr/>
        </p:nvSpPr>
        <p:spPr bwMode="auto">
          <a:xfrm>
            <a:off x="408955" y="6092826"/>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de-DE" sz="1800" b="1">
                <a:solidFill>
                  <a:srgbClr val="004992"/>
                </a:solidFill>
                <a:latin typeface="Calibri Light"/>
              </a:rPr>
              <a:t>¿Quiere </a:t>
            </a:r>
            <a:r>
              <a:rPr lang="en-US" altLang="de-DE" sz="1800" b="1" dirty="0" err="1">
                <a:solidFill>
                  <a:srgbClr val="004992"/>
                </a:solidFill>
                <a:latin typeface="Calibri Light"/>
              </a:rPr>
              <a:t>contribuir</a:t>
            </a:r>
            <a:r>
              <a:rPr lang="en-US" altLang="de-DE" sz="1800" b="1" dirty="0">
                <a:solidFill>
                  <a:srgbClr val="004992"/>
                </a:solidFill>
                <a:latin typeface="Calibri Light"/>
              </a:rPr>
              <a:t> </a:t>
            </a:r>
            <a:r>
              <a:rPr lang="en-US" altLang="de-DE" sz="1800" b="1" dirty="0" err="1">
                <a:solidFill>
                  <a:srgbClr val="004992"/>
                </a:solidFill>
                <a:latin typeface="Calibri Light"/>
              </a:rPr>
              <a:t>alguien</a:t>
            </a:r>
            <a:r>
              <a:rPr lang="en-US" altLang="de-DE" sz="1800" b="1" dirty="0">
                <a:solidFill>
                  <a:srgbClr val="004992"/>
                </a:solidFill>
                <a:latin typeface="Calibri Light"/>
              </a:rPr>
              <a:t> con </a:t>
            </a:r>
            <a:r>
              <a:rPr lang="en-US" altLang="de-DE" sz="1800" b="1" dirty="0" err="1">
                <a:solidFill>
                  <a:srgbClr val="004992"/>
                </a:solidFill>
                <a:latin typeface="Calibri Light"/>
              </a:rPr>
              <a:t>alguna</a:t>
            </a:r>
            <a:r>
              <a:rPr lang="en-US" altLang="de-DE" sz="1800" b="1" dirty="0">
                <a:solidFill>
                  <a:srgbClr val="004992"/>
                </a:solidFill>
                <a:latin typeface="Calibri Light"/>
              </a:rPr>
              <a:t> </a:t>
            </a:r>
            <a:r>
              <a:rPr lang="en-US" altLang="de-DE" sz="1800" b="1" dirty="0" err="1">
                <a:solidFill>
                  <a:srgbClr val="004992"/>
                </a:solidFill>
                <a:latin typeface="Calibri Light"/>
              </a:rPr>
              <a:t>experiencia</a:t>
            </a:r>
            <a:r>
              <a:rPr lang="en-US" altLang="de-DE" sz="1800" b="1" dirty="0">
                <a:solidFill>
                  <a:srgbClr val="004992"/>
                </a:solidFill>
                <a:latin typeface="Calibri Light"/>
              </a:rPr>
              <a:t> personal breve? </a:t>
            </a:r>
            <a:endParaRPr lang="de-DE" altLang="de-DE" sz="1800" b="1"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26</a:t>
            </a:fld>
            <a:endParaRPr lang="de-DE" dirty="0">
              <a:latin typeface="Calibri Light"/>
            </a:endParaRPr>
          </a:p>
        </p:txBody>
      </p:sp>
      <p:graphicFrame>
        <p:nvGraphicFramePr>
          <p:cNvPr id="7" name="Table 6"/>
          <p:cNvGraphicFramePr>
            <a:graphicFrameLocks noGrp="1"/>
          </p:cNvGraphicFramePr>
          <p:nvPr>
            <p:extLst>
              <p:ext uri="{D42A27DB-BD31-4B8C-83A1-F6EECF244321}">
                <p14:modId xmlns:p14="http://schemas.microsoft.com/office/powerpoint/2010/main" val="4088363621"/>
              </p:ext>
            </p:extLst>
          </p:nvPr>
        </p:nvGraphicFramePr>
        <p:xfrm>
          <a:off x="408955" y="2754672"/>
          <a:ext cx="11376000" cy="3108888"/>
        </p:xfrm>
        <a:graphic>
          <a:graphicData uri="http://schemas.openxmlformats.org/drawingml/2006/table">
            <a:tbl>
              <a:tblPr firstRow="1" bandRow="1">
                <a:tableStyleId>{21E4AEA4-8DFA-4A89-87EB-49C32662AFE0}</a:tableStyleId>
              </a:tblPr>
              <a:tblGrid>
                <a:gridCol w="2740494">
                  <a:extLst>
                    <a:ext uri="{9D8B030D-6E8A-4147-A177-3AD203B41FA5}">
                      <a16:colId xmlns:a16="http://schemas.microsoft.com/office/drawing/2014/main" val="20000"/>
                    </a:ext>
                  </a:extLst>
                </a:gridCol>
                <a:gridCol w="4317753">
                  <a:extLst>
                    <a:ext uri="{9D8B030D-6E8A-4147-A177-3AD203B41FA5}">
                      <a16:colId xmlns:a16="http://schemas.microsoft.com/office/drawing/2014/main" val="20001"/>
                    </a:ext>
                  </a:extLst>
                </a:gridCol>
                <a:gridCol w="4317753">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00000"/>
                          </a:solidFill>
                          <a:effectLst/>
                          <a:latin typeface="Calibri Light"/>
                          <a:cs typeface="Times New Roman" pitchFamily="18" charset="0"/>
                        </a:rPr>
                        <a:t>Evento</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800" b="0" i="0" u="none" strike="noStrike" cap="none" normalizeH="0" baseline="0">
                          <a:ln>
                            <a:noFill/>
                          </a:ln>
                          <a:solidFill>
                            <a:srgbClr val="000000"/>
                          </a:solidFill>
                          <a:effectLst/>
                          <a:latin typeface="Calibri Light"/>
                          <a:cs typeface="Times New Roman" pitchFamily="18" charset="0"/>
                        </a:rPr>
                        <a:t>Explicación del evento durante la psicosis</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a:ln>
                            <a:noFill/>
                          </a:ln>
                          <a:solidFill>
                            <a:srgbClr val="000000"/>
                          </a:solidFill>
                          <a:effectLst/>
                          <a:latin typeface="Calibri Light"/>
                          <a:cs typeface="Times New Roman" pitchFamily="18" charset="0"/>
                        </a:rPr>
                        <a:t>Otras explicaciones</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382">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800" b="0" i="0" u="none" strike="noStrike" cap="none" normalizeH="0" baseline="0">
                          <a:ln>
                            <a:noFill/>
                          </a:ln>
                          <a:solidFill>
                            <a:srgbClr val="333333"/>
                          </a:solidFill>
                          <a:effectLst/>
                          <a:latin typeface="Calibri Light"/>
                          <a:cs typeface="Times New Roman" pitchFamily="18" charset="0"/>
                        </a:rPr>
                        <a:t>La gente se ríe mientras usted está hablando.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800" b="0" i="0" u="none" strike="noStrike" cap="none" normalizeH="0" baseline="0">
                          <a:ln>
                            <a:noFill/>
                          </a:ln>
                          <a:solidFill>
                            <a:srgbClr val="333333"/>
                          </a:solidFill>
                          <a:effectLst/>
                          <a:latin typeface="Calibri Light"/>
                          <a:cs typeface="Times New Roman" pitchFamily="18" charset="0"/>
                        </a:rPr>
                        <a:t>Usted se presenta y la gente comienza a reírse de usted.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800" b="0" i="0" u="none" strike="noStrike" cap="none" normalizeH="0" baseline="0" dirty="0">
                          <a:ln>
                            <a:noFill/>
                          </a:ln>
                          <a:solidFill>
                            <a:srgbClr val="333333"/>
                          </a:solidFill>
                          <a:effectLst/>
                          <a:latin typeface="Calibri Light"/>
                          <a:cs typeface="Times New Roman" pitchFamily="18" charset="0"/>
                        </a:rPr>
                        <a:t>Pura casualidad, alguien ha hecho una broma al mismo tiempo. La gente se divierte por su sentido del humor.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382">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a:ln>
                            <a:noFill/>
                          </a:ln>
                          <a:solidFill>
                            <a:srgbClr val="333333"/>
                          </a:solidFill>
                          <a:effectLst/>
                          <a:latin typeface="Calibri Light"/>
                          <a:cs typeface="Times New Roman" pitchFamily="18" charset="0"/>
                        </a:rPr>
                        <a:t>Ha aumentado de peso.</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El médico le ha prescrito medicamentos baratos.</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800" b="0" i="0" u="none" strike="noStrike" cap="none" normalizeH="0" baseline="0" dirty="0">
                          <a:ln>
                            <a:noFill/>
                          </a:ln>
                          <a:solidFill>
                            <a:srgbClr val="333333"/>
                          </a:solidFill>
                          <a:effectLst/>
                          <a:latin typeface="Calibri Light"/>
                          <a:cs typeface="Times New Roman" pitchFamily="18" charset="0"/>
                        </a:rPr>
                        <a:t>Los efectos secundarios de la medicación son posibles, pero la poca actividad y la mala nutrición son también posibles causas.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914382">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800" b="0" i="0" u="none" strike="noStrike" cap="none" normalizeH="0" baseline="0">
                          <a:ln>
                            <a:noFill/>
                          </a:ln>
                          <a:solidFill>
                            <a:srgbClr val="333333"/>
                          </a:solidFill>
                          <a:effectLst/>
                          <a:latin typeface="Calibri Light"/>
                          <a:cs typeface="Times New Roman" pitchFamily="18" charset="0"/>
                        </a:rPr>
                        <a:t>La llantas de su bicicleta están desinfladas.</a:t>
                      </a:r>
                      <a:endParaRPr kumimoji="0" lang="de-DE" sz="1800" b="0" i="0" u="none" strike="noStrike" cap="none" normalizeH="0" baseline="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¡Vandalismo!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800" b="0" i="0" u="none" strike="noStrike" cap="none" normalizeH="0" baseline="0" dirty="0">
                          <a:ln>
                            <a:noFill/>
                          </a:ln>
                          <a:solidFill>
                            <a:srgbClr val="333333"/>
                          </a:solidFill>
                          <a:effectLst/>
                          <a:latin typeface="Calibri Light"/>
                          <a:cs typeface="Times New Roman" pitchFamily="18" charset="0"/>
                        </a:rPr>
                        <a:t>Olvidó usar la bomba de neumáticos. Un pinchazo de la rueda.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Estilos de Atribución: La tarea de hoy es...</a:t>
            </a:r>
          </a:p>
        </p:txBody>
      </p:sp>
      <p:sp>
        <p:nvSpPr>
          <p:cNvPr id="28675" name="Text Box 3"/>
          <p:cNvSpPr>
            <a:spLocks noGrp="1" noChangeArrowheads="1"/>
          </p:cNvSpPr>
          <p:nvPr>
            <p:ph idx="1"/>
          </p:nvPr>
        </p:nvSpPr>
        <p:spPr>
          <a:noFill/>
        </p:spPr>
        <p:txBody>
          <a:bodyPr/>
          <a:lstStyle/>
          <a:p>
            <a:pPr marL="342900" indent="-342900" eaLnBrk="1" hangingPunct="1">
              <a:buClr>
                <a:srgbClr val="333333"/>
              </a:buClr>
              <a:buFont typeface="WingDings"/>
              <a:buChar char=""/>
            </a:pPr>
            <a:r>
              <a:rPr lang="es-ES" altLang="de-DE" sz="2400" dirty="0">
                <a:solidFill>
                  <a:srgbClr val="333333"/>
                </a:solidFill>
                <a:latin typeface="Calibri Light"/>
              </a:rPr>
              <a:t>Considerar posibles causas de eventos </a:t>
            </a:r>
          </a:p>
          <a:p>
            <a:pPr marL="342900" indent="-342900" eaLnBrk="1" hangingPunct="1">
              <a:buClr>
                <a:srgbClr val="333333"/>
              </a:buClr>
              <a:buFont typeface="WingDings"/>
              <a:buChar char=""/>
            </a:pPr>
            <a:r>
              <a:rPr lang="es-ES" altLang="de-DE" sz="2400" dirty="0">
                <a:solidFill>
                  <a:srgbClr val="333333"/>
                </a:solidFill>
                <a:latin typeface="Calibri Light"/>
              </a:rPr>
              <a:t>No apresurarse a asumir una sola explicación</a:t>
            </a:r>
          </a:p>
          <a:p>
            <a:pPr marL="342900" indent="-342900" eaLnBrk="1" hangingPunct="1">
              <a:buClr>
                <a:srgbClr val="333333"/>
              </a:buClr>
              <a:buFont typeface="WingDings"/>
              <a:buChar char=""/>
            </a:pPr>
            <a:r>
              <a:rPr lang="es-ES" altLang="de-DE" sz="2400" dirty="0">
                <a:solidFill>
                  <a:srgbClr val="333333"/>
                </a:solidFill>
                <a:latin typeface="Calibri Light"/>
              </a:rPr>
              <a:t>Discutir las consecuencias de ciertas atribuciones</a:t>
            </a:r>
          </a:p>
          <a:p>
            <a:pPr lvl="1" algn="ctr" defTabSz="914400" fontAlgn="base">
              <a:spcBef>
                <a:spcPts val="1999"/>
              </a:spcBef>
              <a:spcAft>
                <a:spcPts val="0"/>
              </a:spcAft>
            </a:pPr>
            <a:r>
              <a:rPr lang="es-ES" altLang="de-DE" sz="2400" dirty="0">
                <a:solidFill>
                  <a:srgbClr val="004992"/>
                </a:solidFill>
                <a:latin typeface="Calibri Light"/>
                <a:ea typeface="MS PGothic" panose="020B0600070205080204" pitchFamily="34" charset="-128"/>
              </a:rPr>
              <a:t>Debemos ser objetivos en el momento de evaluar una situación.</a:t>
            </a:r>
          </a:p>
          <a:p>
            <a:pPr lvl="1" algn="ctr" defTabSz="914400" fontAlgn="base">
              <a:spcBef>
                <a:spcPts val="1999"/>
              </a:spcBef>
              <a:spcAft>
                <a:spcPts val="0"/>
              </a:spcAft>
            </a:pPr>
            <a:r>
              <a:rPr lang="es-ES" altLang="de-DE" sz="2400" dirty="0">
                <a:solidFill>
                  <a:srgbClr val="004992"/>
                </a:solidFill>
                <a:latin typeface="Calibri Light"/>
                <a:ea typeface="MS PGothic" panose="020B0600070205080204" pitchFamily="34" charset="-128"/>
              </a:rPr>
              <a:t>No debemos siempre culpar a otros por nuestros errores, o las cosas malas que puedan pasar. Igualmente, ¡no debemos culparnos a nosotros mismos siempre que pase algo malo!</a:t>
            </a:r>
            <a:endParaRPr lang="es-E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27</a:t>
            </a:fld>
            <a:endParaRPr lang="de-DE"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Cuando entra en una habitación todos se quedan en silencio.</a:t>
            </a:r>
          </a:p>
        </p:txBody>
      </p:sp>
      <p:sp>
        <p:nvSpPr>
          <p:cNvPr id="29699" name="Rectangle 3"/>
          <p:cNvSpPr>
            <a:spLocks noGrp="1" noChangeArrowheads="1"/>
          </p:cNvSpPr>
          <p:nvPr>
            <p:ph idx="1"/>
          </p:nvPr>
        </p:nvSpPr>
        <p:spPr/>
        <p:txBody>
          <a:bodyPr/>
          <a:lstStyle/>
          <a:p>
            <a:r>
              <a:rPr lang="es-ES" altLang="de-DE" sz="2400">
                <a:solidFill>
                  <a:srgbClr val="004992"/>
                </a:solidFill>
                <a:latin typeface="Calibri Light"/>
              </a:rPr>
              <a:t>¿Qué </a:t>
            </a:r>
            <a:r>
              <a:rPr lang="es-ES" altLang="de-DE" sz="2400" dirty="0">
                <a:solidFill>
                  <a:srgbClr val="004992"/>
                </a:solidFill>
                <a:latin typeface="Calibri Light"/>
              </a:rPr>
              <a:t>puede haber causado que la gente dejara de hablar cuando entró en el cuarto?</a:t>
            </a:r>
          </a:p>
          <a:p>
            <a:pPr lvl="0" defTabSz="914400" fontAlgn="base"/>
            <a:r>
              <a:rPr lang="es-ES" altLang="de-DE" sz="2400">
                <a:solidFill>
                  <a:srgbClr val="333333"/>
                </a:solidFill>
                <a:latin typeface="Calibri Light"/>
                <a:ea typeface="MS PGothic" panose="020B0600070205080204" pitchFamily="34" charset="-128"/>
              </a:rPr>
              <a:t>¿Cuál </a:t>
            </a:r>
            <a:r>
              <a:rPr lang="es-ES" altLang="de-DE" sz="2400" dirty="0">
                <a:solidFill>
                  <a:srgbClr val="333333"/>
                </a:solidFill>
                <a:latin typeface="Calibri Light"/>
                <a:ea typeface="MS PGothic" panose="020B0600070205080204" pitchFamily="34" charset="-128"/>
              </a:rPr>
              <a:t>es la explicación principal de este evento?</a:t>
            </a:r>
          </a:p>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r>
              <a:rPr lang="es-ES" altLang="de-DE" sz="2400">
                <a:solidFill>
                  <a:srgbClr val="004992"/>
                </a:solidFill>
                <a:latin typeface="Calibri Light"/>
                <a:ea typeface="MS PGothic" panose="020B0600070205080204" pitchFamily="34" charset="-128"/>
              </a:rPr>
              <a:t>¿Uno </a:t>
            </a:r>
            <a:r>
              <a:rPr lang="es-ES" altLang="de-DE" sz="2400" dirty="0">
                <a:solidFill>
                  <a:srgbClr val="004992"/>
                </a:solidFill>
                <a:latin typeface="Calibri Light"/>
                <a:ea typeface="MS PGothic" panose="020B0600070205080204" pitchFamily="34" charset="-128"/>
              </a:rPr>
              <a:t>mismo?</a:t>
            </a:r>
          </a:p>
          <a:p>
            <a:pPr lvl="0" defTabSz="914400" fontAlgn="base"/>
            <a:r>
              <a:rPr lang="es-ES" altLang="de-DE" sz="2400">
                <a:solidFill>
                  <a:srgbClr val="004992"/>
                </a:solidFill>
                <a:latin typeface="Calibri Light"/>
                <a:ea typeface="MS PGothic" panose="020B0600070205080204" pitchFamily="34" charset="-128"/>
              </a:rPr>
              <a:t>¿Otra </a:t>
            </a:r>
            <a:r>
              <a:rPr lang="es-ES" altLang="de-DE" sz="2400" dirty="0">
                <a:solidFill>
                  <a:srgbClr val="004992"/>
                </a:solidFill>
                <a:latin typeface="Calibri Light"/>
                <a:ea typeface="MS PGothic" panose="020B0600070205080204" pitchFamily="34" charset="-128"/>
              </a:rPr>
              <a:t>persona o personas?</a:t>
            </a:r>
          </a:p>
          <a:p>
            <a:pPr lvl="0" defTabSz="914400" fontAlgn="base"/>
            <a:r>
              <a:rPr lang="es-ES" altLang="de-DE" sz="2400">
                <a:solidFill>
                  <a:srgbClr val="004992"/>
                </a:solidFill>
                <a:latin typeface="Calibri Light"/>
                <a:ea typeface="MS PGothic" panose="020B0600070205080204" pitchFamily="34" charset="-128"/>
              </a:rPr>
              <a:t>¿Circunstancias </a:t>
            </a:r>
            <a:r>
              <a:rPr lang="es-ES" altLang="de-DE" sz="2400" dirty="0">
                <a:solidFill>
                  <a:srgbClr val="004992"/>
                </a:solidFill>
                <a:latin typeface="Calibri Light"/>
                <a:ea typeface="MS PGothic" panose="020B0600070205080204" pitchFamily="34" charset="-128"/>
              </a:rPr>
              <a:t>o el azar?</a:t>
            </a:r>
            <a:endParaRPr lang="es-E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28</a:t>
            </a:fld>
            <a:endParaRPr lang="de-DE" dirty="0">
              <a:latin typeface="Calibri Light"/>
            </a:endParaRPr>
          </a:p>
        </p:txBody>
      </p:sp>
      <p:pic>
        <p:nvPicPr>
          <p:cNvPr id="10" name="Picture 8" descr="The quiet room - 1 of 3-Brett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Alguien le dice que no tiene buen aspecto.</a:t>
            </a:r>
          </a:p>
        </p:txBody>
      </p:sp>
      <p:sp>
        <p:nvSpPr>
          <p:cNvPr id="30723" name="Rectangle 3"/>
          <p:cNvSpPr>
            <a:spLocks noGrp="1" noChangeArrowheads="1"/>
          </p:cNvSpPr>
          <p:nvPr>
            <p:ph idx="1"/>
          </p:nvPr>
        </p:nvSpPr>
        <p:spPr>
          <a:noFill/>
        </p:spPr>
        <p:txBody>
          <a:bodyPr/>
          <a:lstStyle/>
          <a:p>
            <a:pPr eaLnBrk="1" hangingPunct="1"/>
            <a:r>
              <a:rPr lang="es-ES" altLang="de-DE" sz="2400">
                <a:solidFill>
                  <a:srgbClr val="004992"/>
                </a:solidFill>
                <a:latin typeface="Calibri Light"/>
              </a:rPr>
              <a:t>¿Qué </a:t>
            </a:r>
            <a:r>
              <a:rPr lang="es-ES" altLang="de-DE" sz="2400" dirty="0">
                <a:solidFill>
                  <a:srgbClr val="004992"/>
                </a:solidFill>
                <a:latin typeface="Calibri Light"/>
              </a:rPr>
              <a:t>hizo que la persona le dijera esto?</a:t>
            </a:r>
          </a:p>
          <a:p>
            <a:pPr lvl="0" defTabSz="914400" fontAlgn="base"/>
            <a:r>
              <a:rPr lang="es-ES" altLang="de-DE" sz="2400">
                <a:solidFill>
                  <a:srgbClr val="333333"/>
                </a:solidFill>
                <a:latin typeface="Calibri Light"/>
                <a:ea typeface="MS PGothic" panose="020B0600070205080204" pitchFamily="34" charset="-128"/>
              </a:rPr>
              <a:t>¿Cuál </a:t>
            </a:r>
            <a:r>
              <a:rPr lang="es-ES" altLang="de-DE" sz="2400" dirty="0">
                <a:solidFill>
                  <a:srgbClr val="333333"/>
                </a:solidFill>
                <a:latin typeface="Calibri Light"/>
                <a:ea typeface="MS PGothic" panose="020B0600070205080204" pitchFamily="34" charset="-128"/>
              </a:rPr>
              <a:t>es la explicación principal de este evento?</a:t>
            </a:r>
          </a:p>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r>
              <a:rPr lang="es-ES" altLang="de-DE" sz="2400">
                <a:solidFill>
                  <a:srgbClr val="004992"/>
                </a:solidFill>
                <a:latin typeface="Calibri Light"/>
                <a:ea typeface="MS PGothic" panose="020B0600070205080204" pitchFamily="34" charset="-128"/>
              </a:rPr>
              <a:t>¿Uno </a:t>
            </a:r>
            <a:r>
              <a:rPr lang="es-ES" altLang="de-DE" sz="2400" dirty="0">
                <a:solidFill>
                  <a:srgbClr val="004992"/>
                </a:solidFill>
                <a:latin typeface="Calibri Light"/>
                <a:ea typeface="MS PGothic" panose="020B0600070205080204" pitchFamily="34" charset="-128"/>
              </a:rPr>
              <a:t>mismo?</a:t>
            </a:r>
          </a:p>
          <a:p>
            <a:pPr lvl="0" defTabSz="914400" fontAlgn="base"/>
            <a:r>
              <a:rPr lang="es-ES" altLang="de-DE" sz="2400">
                <a:solidFill>
                  <a:srgbClr val="004992"/>
                </a:solidFill>
                <a:latin typeface="Calibri Light"/>
                <a:ea typeface="MS PGothic" panose="020B0600070205080204" pitchFamily="34" charset="-128"/>
              </a:rPr>
              <a:t>¿Otra </a:t>
            </a:r>
            <a:r>
              <a:rPr lang="es-ES" altLang="de-DE" sz="2400" dirty="0">
                <a:solidFill>
                  <a:srgbClr val="004992"/>
                </a:solidFill>
                <a:latin typeface="Calibri Light"/>
                <a:ea typeface="MS PGothic" panose="020B0600070205080204" pitchFamily="34" charset="-128"/>
              </a:rPr>
              <a:t>persona o personas?</a:t>
            </a:r>
          </a:p>
          <a:p>
            <a:pPr lvl="0" defTabSz="914400" fontAlgn="base"/>
            <a:r>
              <a:rPr lang="es-ES" altLang="de-DE" sz="2400">
                <a:solidFill>
                  <a:srgbClr val="004992"/>
                </a:solidFill>
                <a:latin typeface="Calibri Light"/>
                <a:ea typeface="MS PGothic" panose="020B0600070205080204" pitchFamily="34" charset="-128"/>
              </a:rPr>
              <a:t>¿Circunstancias </a:t>
            </a:r>
            <a:r>
              <a:rPr lang="es-ES" altLang="de-DE" sz="2400" dirty="0">
                <a:solidFill>
                  <a:srgbClr val="004992"/>
                </a:solidFill>
                <a:latin typeface="Calibri Light"/>
                <a:ea typeface="MS PGothic" panose="020B0600070205080204" pitchFamily="34" charset="-128"/>
              </a:rPr>
              <a:t>o el azar?</a:t>
            </a:r>
            <a:endParaRPr lang="es-E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29</a:t>
            </a:fld>
            <a:endParaRPr lang="de-DE" dirty="0">
              <a:latin typeface="Calibri Light"/>
            </a:endParaRPr>
          </a:p>
        </p:txBody>
      </p:sp>
      <p:sp>
        <p:nvSpPr>
          <p:cNvPr id="30724"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11" name="Picture 14" descr="Lipstick - troeth - flickr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427320"/>
            <a:ext cx="3650084" cy="243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Suspendió el examen.</a:t>
            </a:r>
          </a:p>
        </p:txBody>
      </p:sp>
      <p:sp>
        <p:nvSpPr>
          <p:cNvPr id="31747" name="Rectangle 3"/>
          <p:cNvSpPr>
            <a:spLocks noGrp="1" noChangeArrowheads="1"/>
          </p:cNvSpPr>
          <p:nvPr>
            <p:ph idx="1"/>
          </p:nvPr>
        </p:nvSpPr>
        <p:spPr>
          <a:noFill/>
        </p:spPr>
        <p:txBody>
          <a:bodyPr/>
          <a:lstStyle/>
          <a:p>
            <a:r>
              <a:rPr lang="es-ES" altLang="de-DE" sz="2400">
                <a:solidFill>
                  <a:srgbClr val="004992"/>
                </a:solidFill>
                <a:latin typeface="Calibri Light"/>
              </a:rPr>
              <a:t>¿Por </a:t>
            </a:r>
            <a:r>
              <a:rPr lang="es-ES" altLang="de-DE" sz="2400" dirty="0">
                <a:solidFill>
                  <a:srgbClr val="004992"/>
                </a:solidFill>
                <a:latin typeface="Calibri Light"/>
              </a:rPr>
              <a:t>qué suspendió el examen?</a:t>
            </a:r>
          </a:p>
          <a:p>
            <a:pPr lvl="0" defTabSz="914400" fontAlgn="base"/>
            <a:r>
              <a:rPr lang="es-ES" altLang="de-DE" sz="2400">
                <a:solidFill>
                  <a:srgbClr val="333333"/>
                </a:solidFill>
                <a:latin typeface="Calibri Light"/>
                <a:ea typeface="MS PGothic" panose="020B0600070205080204" pitchFamily="34" charset="-128"/>
              </a:rPr>
              <a:t>¿Cuál </a:t>
            </a:r>
            <a:r>
              <a:rPr lang="es-ES" altLang="de-DE" sz="2400" dirty="0">
                <a:solidFill>
                  <a:srgbClr val="333333"/>
                </a:solidFill>
                <a:latin typeface="Calibri Light"/>
                <a:ea typeface="MS PGothic" panose="020B0600070205080204" pitchFamily="34" charset="-128"/>
              </a:rPr>
              <a:t>es la explicación principal de este evento?</a:t>
            </a:r>
          </a:p>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r>
              <a:rPr lang="es-ES" altLang="de-DE" sz="2400">
                <a:solidFill>
                  <a:srgbClr val="004992"/>
                </a:solidFill>
                <a:latin typeface="Calibri Light"/>
                <a:ea typeface="MS PGothic" panose="020B0600070205080204" pitchFamily="34" charset="-128"/>
              </a:rPr>
              <a:t>¿Uno </a:t>
            </a:r>
            <a:r>
              <a:rPr lang="es-ES" altLang="de-DE" sz="2400" dirty="0">
                <a:solidFill>
                  <a:srgbClr val="004992"/>
                </a:solidFill>
                <a:latin typeface="Calibri Light"/>
                <a:ea typeface="MS PGothic" panose="020B0600070205080204" pitchFamily="34" charset="-128"/>
              </a:rPr>
              <a:t>mismo?</a:t>
            </a:r>
          </a:p>
          <a:p>
            <a:pPr lvl="0" defTabSz="914400" fontAlgn="base"/>
            <a:r>
              <a:rPr lang="es-ES" altLang="de-DE" sz="2400">
                <a:solidFill>
                  <a:srgbClr val="004992"/>
                </a:solidFill>
                <a:latin typeface="Calibri Light"/>
                <a:ea typeface="MS PGothic" panose="020B0600070205080204" pitchFamily="34" charset="-128"/>
              </a:rPr>
              <a:t>¿Otra </a:t>
            </a:r>
            <a:r>
              <a:rPr lang="es-ES" altLang="de-DE" sz="2400" dirty="0">
                <a:solidFill>
                  <a:srgbClr val="004992"/>
                </a:solidFill>
                <a:latin typeface="Calibri Light"/>
                <a:ea typeface="MS PGothic" panose="020B0600070205080204" pitchFamily="34" charset="-128"/>
              </a:rPr>
              <a:t>persona o personas?</a:t>
            </a:r>
          </a:p>
          <a:p>
            <a:pPr lvl="0" defTabSz="914400" fontAlgn="base"/>
            <a:r>
              <a:rPr lang="es-ES" altLang="de-DE" sz="2400">
                <a:solidFill>
                  <a:srgbClr val="004992"/>
                </a:solidFill>
                <a:latin typeface="Calibri Light"/>
                <a:ea typeface="MS PGothic" panose="020B0600070205080204" pitchFamily="34" charset="-128"/>
              </a:rPr>
              <a:t>¿Circunstancias </a:t>
            </a:r>
            <a:r>
              <a:rPr lang="es-ES" altLang="de-DE" sz="2400" dirty="0">
                <a:solidFill>
                  <a:srgbClr val="004992"/>
                </a:solidFill>
                <a:latin typeface="Calibri Light"/>
                <a:ea typeface="MS PGothic" panose="020B0600070205080204" pitchFamily="34" charset="-128"/>
              </a:rPr>
              <a:t>o el azar?</a:t>
            </a:r>
            <a:endParaRPr lang="es-E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30</a:t>
            </a:fld>
            <a:endParaRPr lang="de-DE" dirty="0">
              <a:latin typeface="Calibri Light"/>
            </a:endParaRPr>
          </a:p>
        </p:txBody>
      </p:sp>
      <p:pic>
        <p:nvPicPr>
          <p:cNvPr id="10" name="Picture 20" descr="avdgaag - flickr - Markin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120437"/>
            <a:ext cx="3650084" cy="273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0" defTabSz="914400" fontAlgn="base">
              <a:defRPr/>
            </a:pPr>
            <a:r>
              <a:rPr lang="es-ES" altLang="de-DE" sz="2400" kern="0">
                <a:solidFill>
                  <a:srgbClr val="333333"/>
                </a:solidFill>
                <a:latin typeface="Calibri Light"/>
                <a:ea typeface="MS PGothic" panose="020B0600070205080204" pitchFamily="34" charset="-128"/>
              </a:rPr>
              <a:t>¿Que </a:t>
            </a:r>
            <a:r>
              <a:rPr lang="es-ES" altLang="de-DE" sz="2400" kern="0" dirty="0">
                <a:solidFill>
                  <a:srgbClr val="333333"/>
                </a:solidFill>
                <a:latin typeface="Calibri Light"/>
                <a:ea typeface="MS PGothic" panose="020B0600070205080204" pitchFamily="34" charset="-128"/>
              </a:rPr>
              <a:t>pudo haber dado lugar a la situación?</a:t>
            </a:r>
          </a:p>
          <a:p>
            <a:pPr lvl="0" defTabSz="914400" fontAlgn="base">
              <a:defRPr/>
            </a:pPr>
            <a:endParaRPr lang="es-ES" altLang="de-DE" sz="2400" kern="0" dirty="0">
              <a:solidFill>
                <a:srgbClr val="333333"/>
              </a:solidFill>
              <a:latin typeface="Calibri Light"/>
              <a:ea typeface="MS PGothic" panose="020B0600070205080204" pitchFamily="34" charset="-128"/>
            </a:endParaRPr>
          </a:p>
          <a:p>
            <a:pPr lvl="0" defTabSz="914400" fontAlgn="base">
              <a:defRPr/>
            </a:pPr>
            <a:endParaRPr lang="es-ES" altLang="de-DE" sz="2400" kern="0" dirty="0">
              <a:solidFill>
                <a:srgbClr val="333333"/>
              </a:solidFill>
              <a:latin typeface="Calibri Light"/>
              <a:ea typeface="MS PGothic" panose="020B0600070205080204" pitchFamily="34" charset="-128"/>
            </a:endParaRPr>
          </a:p>
          <a:p>
            <a:pPr lvl="0" defTabSz="914400" fontAlgn="base">
              <a:defRPr/>
            </a:pPr>
            <a:endParaRPr lang="es-ES" altLang="de-DE" sz="2400" kern="0" dirty="0">
              <a:solidFill>
                <a:srgbClr val="333333"/>
              </a:solidFill>
              <a:latin typeface="Calibri Light"/>
              <a:ea typeface="MS PGothic" panose="020B0600070205080204" pitchFamily="34" charset="-128"/>
            </a:endParaRPr>
          </a:p>
          <a:p>
            <a:pPr lvl="0" defTabSz="914400" fontAlgn="base"/>
            <a:r>
              <a:rPr lang="es-ES" altLang="de-DE" sz="2400">
                <a:solidFill>
                  <a:srgbClr val="004992"/>
                </a:solidFill>
                <a:latin typeface="Calibri Light"/>
                <a:ea typeface="MS PGothic" panose="020B0600070205080204" pitchFamily="34" charset="-128"/>
              </a:rPr>
              <a:t>¿Uno </a:t>
            </a:r>
            <a:r>
              <a:rPr lang="es-ES" altLang="de-DE" sz="2400" dirty="0">
                <a:solidFill>
                  <a:srgbClr val="004992"/>
                </a:solidFill>
                <a:latin typeface="Calibri Light"/>
                <a:ea typeface="MS PGothic" panose="020B0600070205080204" pitchFamily="34" charset="-128"/>
              </a:rPr>
              <a:t>mismo?</a:t>
            </a:r>
          </a:p>
          <a:p>
            <a:pPr lvl="0" defTabSz="914400" fontAlgn="base"/>
            <a:r>
              <a:rPr lang="es-ES" altLang="de-DE" sz="2400">
                <a:solidFill>
                  <a:srgbClr val="004992"/>
                </a:solidFill>
                <a:latin typeface="Calibri Light"/>
                <a:ea typeface="MS PGothic" panose="020B0600070205080204" pitchFamily="34" charset="-128"/>
              </a:rPr>
              <a:t>¿Otra </a:t>
            </a:r>
            <a:r>
              <a:rPr lang="es-ES" altLang="de-DE" sz="2400" dirty="0">
                <a:solidFill>
                  <a:srgbClr val="004992"/>
                </a:solidFill>
                <a:latin typeface="Calibri Light"/>
                <a:ea typeface="MS PGothic" panose="020B0600070205080204" pitchFamily="34" charset="-128"/>
              </a:rPr>
              <a:t>persona o personas?</a:t>
            </a:r>
          </a:p>
          <a:p>
            <a:pPr lvl="0" defTabSz="914400" fontAlgn="base"/>
            <a:r>
              <a:rPr lang="es-ES" altLang="de-DE" sz="2400">
                <a:solidFill>
                  <a:srgbClr val="004992"/>
                </a:solidFill>
                <a:latin typeface="Calibri Light"/>
                <a:ea typeface="MS PGothic" panose="020B0600070205080204" pitchFamily="34" charset="-128"/>
              </a:rPr>
              <a:t>¿Circunstancias </a:t>
            </a:r>
            <a:r>
              <a:rPr lang="es-ES" altLang="de-DE" sz="2400" dirty="0">
                <a:solidFill>
                  <a:srgbClr val="004992"/>
                </a:solidFill>
                <a:latin typeface="Calibri Light"/>
                <a:ea typeface="MS PGothic" panose="020B0600070205080204" pitchFamily="34" charset="-128"/>
              </a:rPr>
              <a:t>o el azar?</a:t>
            </a:r>
            <a:endParaRPr lang="en-US" sz="2400" dirty="0">
              <a:solidFill>
                <a:srgbClr val="004992"/>
              </a:solidFill>
              <a:latin typeface="Calibri Light"/>
            </a:endParaRPr>
          </a:p>
        </p:txBody>
      </p:sp>
      <p:pic>
        <p:nvPicPr>
          <p:cNvPr id="10"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¡Propongan sus propios ejemplos!</a:t>
            </a:r>
            <a:endParaRPr lang="de-DE" altLang="de-DE" sz="3600">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31</a:t>
            </a:fld>
            <a:endParaRPr lang="de-DE" dirty="0">
              <a:latin typeface="Calibri Light"/>
            </a:endParaRPr>
          </a:p>
        </p:txBody>
      </p:sp>
      <p:sp>
        <p:nvSpPr>
          <p:cNvPr id="32774" name="Caption_10"/>
          <p:cNvSpPr>
            <a:spLocks noChangeArrowheads="1"/>
          </p:cNvSpPr>
          <p:nvPr/>
        </p:nvSpPr>
        <p:spPr bwMode="auto">
          <a:xfrm>
            <a:off x="10121912" y="6597352"/>
            <a:ext cx="164820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900" dirty="0">
                <a:latin typeface="Calibri Light"/>
              </a:rPr>
              <a:t>„Interrogante“ (Marco Bellucci)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9"/>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Una voz interna le dice que es una mala persona.</a:t>
            </a:r>
            <a:endParaRPr lang="es-ES" altLang="de-DE" sz="3600" dirty="0">
              <a:latin typeface="Calibri Light"/>
            </a:endParaRPr>
          </a:p>
        </p:txBody>
      </p:sp>
      <p:sp>
        <p:nvSpPr>
          <p:cNvPr id="33794" name="Rectangle 2"/>
          <p:cNvSpPr>
            <a:spLocks noGrp="1" noChangeArrowheads="1"/>
          </p:cNvSpPr>
          <p:nvPr>
            <p:ph idx="1"/>
          </p:nvPr>
        </p:nvSpPr>
        <p:spPr/>
        <p:txBody>
          <a:bodyPr/>
          <a:lstStyle/>
          <a:p>
            <a:pPr eaLnBrk="1" hangingPunct="1"/>
            <a:r>
              <a:rPr lang="es-ES" altLang="de-DE" sz="2400" b="1" dirty="0">
                <a:solidFill>
                  <a:srgbClr val="004992"/>
                </a:solidFill>
                <a:latin typeface="Calibri Light"/>
              </a:rPr>
              <a:t>Razones...</a:t>
            </a:r>
          </a:p>
          <a:p>
            <a:pPr eaLnBrk="1" hangingPunct="1"/>
            <a:r>
              <a:rPr lang="es-ES" altLang="de-DE" sz="2400" dirty="0">
                <a:solidFill>
                  <a:srgbClr val="004992"/>
                </a:solidFill>
                <a:latin typeface="Calibri Light"/>
              </a:rPr>
              <a:t>...yo</a:t>
            </a:r>
          </a:p>
          <a:p>
            <a:pPr eaLnBrk="1" hangingPunct="1"/>
            <a:r>
              <a:rPr lang="es-ES" altLang="de-DE" sz="2400" dirty="0">
                <a:solidFill>
                  <a:srgbClr val="004992"/>
                </a:solidFill>
                <a:latin typeface="Calibri Light"/>
              </a:rPr>
              <a:t>...otros	</a:t>
            </a:r>
          </a:p>
          <a:p>
            <a:pPr eaLnBrk="1" hangingPunct="1"/>
            <a:r>
              <a:rPr lang="es-ES" altLang="de-DE" sz="2400" dirty="0">
                <a:solidFill>
                  <a:srgbClr val="004992"/>
                </a:solidFill>
                <a:latin typeface="Calibri Light"/>
              </a:rPr>
              <a:t>...la situación</a:t>
            </a:r>
          </a:p>
          <a:p>
            <a:pPr eaLnBrk="1" hangingPunct="1"/>
            <a:r>
              <a:rPr lang="es-ES" altLang="de-DE" sz="2400" dirty="0">
                <a:solidFill>
                  <a:srgbClr val="004992"/>
                </a:solidFill>
                <a:latin typeface="Calibri Light"/>
              </a:rPr>
              <a:t>	</a:t>
            </a:r>
          </a:p>
          <a:p>
            <a:pPr eaLnBrk="1" hangingPunct="1"/>
            <a:r>
              <a:rPr lang="es-ES" altLang="de-DE" sz="2400" dirty="0">
                <a:solidFill>
                  <a:srgbClr val="004992"/>
                </a:solidFill>
                <a:latin typeface="Calibri Light"/>
              </a:rPr>
              <a:t>	</a:t>
            </a:r>
          </a:p>
          <a:p>
            <a:pPr eaLnBrk="1" hangingPunct="1"/>
            <a:r>
              <a:rPr lang="es-ES" altLang="de-DE" sz="2400" dirty="0">
                <a:solidFill>
                  <a:srgbClr val="004992"/>
                </a:solidFill>
                <a:latin typeface="Calibri Light"/>
              </a:rPr>
              <a:t>		</a:t>
            </a: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32</a:t>
            </a:fld>
            <a:endParaRPr lang="de-DE" dirty="0">
              <a:latin typeface="Calibri Light"/>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1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Una voz interna le dice que es una mala persona.</a:t>
            </a:r>
            <a:endParaRPr lang="es-ES" altLang="de-DE" sz="3600" dirty="0">
              <a:latin typeface="Calibri Light"/>
            </a:endParaRPr>
          </a:p>
        </p:txBody>
      </p:sp>
      <p:sp>
        <p:nvSpPr>
          <p:cNvPr id="4" name="Content Placeholder 3"/>
          <p:cNvSpPr>
            <a:spLocks noGrp="1"/>
          </p:cNvSpPr>
          <p:nvPr>
            <p:ph idx="1"/>
          </p:nvPr>
        </p:nvSpPr>
        <p:spPr/>
        <p:txBody>
          <a:bodyPr/>
          <a:lstStyle/>
          <a:p>
            <a:pPr lvl="0" defTabSz="914400"/>
            <a:r>
              <a:rPr lang="es-ES" altLang="de-DE" sz="2400" b="1" dirty="0">
                <a:solidFill>
                  <a:srgbClr val="004992"/>
                </a:solidFill>
                <a:latin typeface="Calibri Light"/>
                <a:ea typeface="MS PGothic" panose="020B0600070205080204" pitchFamily="34" charset="-128"/>
              </a:rPr>
              <a:t>Razones...</a:t>
            </a:r>
          </a:p>
          <a:p>
            <a:pPr lvl="0" defTabSz="914400"/>
            <a:r>
              <a:rPr lang="es-ES" altLang="de-DE" b="1" dirty="0">
                <a:solidFill>
                  <a:srgbClr val="004992"/>
                </a:solidFill>
                <a:latin typeface="Calibri Light"/>
                <a:ea typeface="MS PGothic" panose="020B0600070205080204" pitchFamily="34" charset="-128"/>
              </a:rPr>
              <a:t>... yo:</a:t>
            </a:r>
          </a:p>
          <a:p>
            <a:pPr marL="285750" lvl="0" indent="-285750" defTabSz="914400">
              <a:lnSpc>
                <a:spcPct val="100000"/>
              </a:lnSpc>
              <a:spcBef>
                <a:spcPts val="600"/>
              </a:spcBef>
              <a:buClr>
                <a:srgbClr val="333333"/>
              </a:buClr>
              <a:buFont typeface="WingDings"/>
              <a:buChar char=""/>
            </a:pPr>
            <a:r>
              <a:rPr lang="es-ES" altLang="de-DE" dirty="0">
                <a:solidFill>
                  <a:srgbClr val="333333"/>
                </a:solidFill>
                <a:latin typeface="Calibri Light"/>
                <a:ea typeface="MS PGothic" panose="020B0600070205080204" pitchFamily="34" charset="-128"/>
              </a:rPr>
              <a:t>“Desafortunadamente, siempre me culpo a mí mismo. Parece que es una especie de odio encubierto hacia mí mismo.”</a:t>
            </a:r>
          </a:p>
          <a:p>
            <a:pPr marL="285750" lvl="0" indent="-285750" defTabSz="914400">
              <a:lnSpc>
                <a:spcPct val="100000"/>
              </a:lnSpc>
              <a:spcBef>
                <a:spcPts val="600"/>
              </a:spcBef>
              <a:buClr>
                <a:srgbClr val="333333"/>
              </a:buClr>
              <a:buFont typeface="WingDings"/>
              <a:buChar char=""/>
            </a:pPr>
            <a:r>
              <a:rPr lang="es-ES" altLang="de-DE" dirty="0">
                <a:solidFill>
                  <a:srgbClr val="333333"/>
                </a:solidFill>
                <a:latin typeface="Calibri Light"/>
                <a:ea typeface="MS PGothic" panose="020B0600070205080204" pitchFamily="34" charset="-128"/>
              </a:rPr>
              <a:t>“Me estoy volviendo loco.”</a:t>
            </a:r>
          </a:p>
          <a:p>
            <a:pPr marL="285750" lvl="0" indent="-285750" defTabSz="914400">
              <a:lnSpc>
                <a:spcPct val="100000"/>
              </a:lnSpc>
              <a:spcBef>
                <a:spcPts val="600"/>
              </a:spcBef>
              <a:buClr>
                <a:srgbClr val="333333"/>
              </a:buClr>
              <a:buFont typeface="WingDings"/>
              <a:buChar char=""/>
            </a:pPr>
            <a:r>
              <a:rPr lang="es-ES" altLang="de-DE" dirty="0">
                <a:solidFill>
                  <a:srgbClr val="333333"/>
                </a:solidFill>
                <a:latin typeface="Calibri Light"/>
                <a:ea typeface="MS PGothic" panose="020B0600070205080204" pitchFamily="34" charset="-128"/>
              </a:rPr>
              <a:t>“Parece como si hubiera otra persona pensando. Pero sé que son mis propios pensamientos.”</a:t>
            </a:r>
          </a:p>
          <a:p>
            <a:pPr lvl="0" defTabSz="914400">
              <a:lnSpc>
                <a:spcPct val="100000"/>
              </a:lnSpc>
              <a:spcBef>
                <a:spcPts val="1200"/>
              </a:spcBef>
              <a:buClr>
                <a:srgbClr val="333333"/>
              </a:buClr>
            </a:pPr>
            <a:r>
              <a:rPr lang="es-ES" altLang="de-DE" b="1" dirty="0">
                <a:solidFill>
                  <a:srgbClr val="004992"/>
                </a:solidFill>
                <a:latin typeface="Calibri Light"/>
                <a:ea typeface="MS PGothic" panose="020B0600070205080204" pitchFamily="34" charset="-128"/>
              </a:rPr>
              <a:t>... otros:</a:t>
            </a:r>
          </a:p>
          <a:p>
            <a:pPr marL="285750" lvl="0" indent="-285750" defTabSz="914400">
              <a:lnSpc>
                <a:spcPct val="100000"/>
              </a:lnSpc>
              <a:spcBef>
                <a:spcPts val="600"/>
              </a:spcBef>
              <a:buClr>
                <a:srgbClr val="333333"/>
              </a:buClr>
              <a:buFont typeface="WingDings"/>
              <a:buChar char=""/>
            </a:pPr>
            <a:r>
              <a:rPr lang="es-ES" altLang="de-DE" dirty="0">
                <a:solidFill>
                  <a:srgbClr val="333333"/>
                </a:solidFill>
                <a:latin typeface="Calibri Light"/>
                <a:ea typeface="MS PGothic" panose="020B0600070205080204" pitchFamily="34" charset="-128"/>
              </a:rPr>
              <a:t>“Algo fue implantado en mi cerebro.”</a:t>
            </a:r>
          </a:p>
          <a:p>
            <a:pPr marL="285750" lvl="0" indent="-285750" defTabSz="914400">
              <a:lnSpc>
                <a:spcPct val="100000"/>
              </a:lnSpc>
              <a:spcBef>
                <a:spcPts val="600"/>
              </a:spcBef>
              <a:buClr>
                <a:srgbClr val="333333"/>
              </a:buClr>
              <a:buFont typeface="WingDings"/>
              <a:buChar char=""/>
            </a:pPr>
            <a:r>
              <a:rPr lang="es-ES" altLang="de-DE" dirty="0">
                <a:solidFill>
                  <a:srgbClr val="333333"/>
                </a:solidFill>
                <a:latin typeface="Calibri Light"/>
                <a:ea typeface="MS PGothic" panose="020B0600070205080204" pitchFamily="34" charset="-128"/>
              </a:rPr>
              <a:t>“No sé cómo ha podido pasar, pero alguien está controlando mis pensamientos.”</a:t>
            </a:r>
          </a:p>
          <a:p>
            <a:pPr lvl="0" defTabSz="914400">
              <a:lnSpc>
                <a:spcPct val="100000"/>
              </a:lnSpc>
              <a:spcBef>
                <a:spcPts val="1200"/>
              </a:spcBef>
              <a:buClr>
                <a:srgbClr val="333333"/>
              </a:buClr>
            </a:pPr>
            <a:r>
              <a:rPr lang="es-ES" altLang="de-DE" b="1" dirty="0">
                <a:solidFill>
                  <a:srgbClr val="004992"/>
                </a:solidFill>
                <a:latin typeface="Calibri Light"/>
                <a:ea typeface="MS PGothic" panose="020B0600070205080204" pitchFamily="34" charset="-128"/>
              </a:rPr>
              <a:t>... la situación o circunstancias:</a:t>
            </a:r>
          </a:p>
          <a:p>
            <a:pPr marL="285750" lvl="0" indent="-285750" defTabSz="914400">
              <a:lnSpc>
                <a:spcPct val="100000"/>
              </a:lnSpc>
              <a:spcBef>
                <a:spcPts val="600"/>
              </a:spcBef>
              <a:buClr>
                <a:srgbClr val="333333"/>
              </a:buClr>
              <a:buFont typeface="WingDings"/>
              <a:buChar char=""/>
            </a:pPr>
            <a:r>
              <a:rPr lang="es-ES" altLang="de-DE" dirty="0">
                <a:solidFill>
                  <a:srgbClr val="333333"/>
                </a:solidFill>
                <a:latin typeface="Calibri Light"/>
                <a:ea typeface="MS PGothic" panose="020B0600070205080204" pitchFamily="34" charset="-128"/>
              </a:rPr>
              <a:t>“He estado bajo mucho estrés estos días. Por eso siento las cosas con mayor intensidad, incluyendo mis pensamientos.”</a:t>
            </a:r>
          </a:p>
          <a:p>
            <a:pPr marL="285750" lvl="0" indent="-285750" defTabSz="914400">
              <a:lnSpc>
                <a:spcPct val="100000"/>
              </a:lnSpc>
              <a:spcBef>
                <a:spcPts val="600"/>
              </a:spcBef>
              <a:buClr>
                <a:srgbClr val="333333"/>
              </a:buClr>
              <a:buFont typeface="WingDings"/>
              <a:buChar char=""/>
            </a:pPr>
            <a:r>
              <a:rPr lang="es-ES" altLang="de-DE" dirty="0">
                <a:solidFill>
                  <a:srgbClr val="333333"/>
                </a:solidFill>
                <a:latin typeface="Calibri Light"/>
                <a:ea typeface="MS PGothic" panose="020B0600070205080204" pitchFamily="34" charset="-128"/>
              </a:rPr>
              <a:t>“Me zumban los oídos de escuchar rock duro.”</a:t>
            </a:r>
            <a:endParaRPr lang="en-US" dirty="0">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33</a:t>
            </a:fld>
            <a:endParaRPr lang="de-DE" dirty="0">
              <a:latin typeface="Calibri Light"/>
            </a:endParaRPr>
          </a:p>
        </p:txBody>
      </p:sp>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8"/>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Una voz interna le dice que es una mala persona.</a:t>
            </a:r>
            <a:endParaRPr lang="es-ES" altLang="de-DE" sz="3600" dirty="0">
              <a:latin typeface="Calibri Light"/>
            </a:endParaRPr>
          </a:p>
        </p:txBody>
      </p:sp>
      <p:sp>
        <p:nvSpPr>
          <p:cNvPr id="35842" name="Rectangle 2"/>
          <p:cNvSpPr>
            <a:spLocks noGrp="1" noChangeArrowheads="1"/>
          </p:cNvSpPr>
          <p:nvPr>
            <p:ph idx="1"/>
          </p:nvPr>
        </p:nvSpPr>
        <p:spPr/>
        <p:txBody>
          <a:bodyPr/>
          <a:lstStyle/>
          <a:p>
            <a:pPr eaLnBrk="1" hangingPunct="1"/>
            <a:r>
              <a:rPr lang="es-ES" altLang="de-DE" sz="2400" b="1" dirty="0">
                <a:solidFill>
                  <a:srgbClr val="004992"/>
                </a:solidFill>
                <a:latin typeface="Calibri Light"/>
              </a:rPr>
              <a:t>Psicosis: la voz interior se atribuye a otras personas o poderes:</a:t>
            </a:r>
          </a:p>
          <a:p>
            <a:pPr marL="342900" indent="-342900" eaLnBrk="1" hangingPunct="1">
              <a:buClr>
                <a:srgbClr val="333333"/>
              </a:buClr>
              <a:buFont typeface="WingDings"/>
              <a:buChar char=""/>
            </a:pPr>
            <a:r>
              <a:rPr lang="es-ES" altLang="de-DE" sz="2400" dirty="0">
                <a:solidFill>
                  <a:srgbClr val="004992"/>
                </a:solidFill>
                <a:latin typeface="Calibri Light"/>
              </a:rPr>
              <a:t>“Algo fue implantado en mi cerebro.”</a:t>
            </a:r>
          </a:p>
          <a:p>
            <a:pPr marL="342900" indent="-342900" eaLnBrk="1" hangingPunct="1">
              <a:buClr>
                <a:srgbClr val="333333"/>
              </a:buClr>
              <a:buFont typeface="WingDings"/>
              <a:buChar char=""/>
            </a:pPr>
            <a:r>
              <a:rPr lang="es-ES" altLang="de-DE" sz="2400" dirty="0">
                <a:solidFill>
                  <a:srgbClr val="004992"/>
                </a:solidFill>
                <a:latin typeface="Calibri Light"/>
              </a:rPr>
              <a:t>“No sé cómo ha podido pasar, pero alguien está controlando mis pensamientos.”</a:t>
            </a:r>
            <a:endParaRPr lang="es-ES" altLang="de-DE" sz="2400" b="1"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34</a:t>
            </a:fld>
            <a:endParaRPr lang="de-DE" dirty="0">
              <a:latin typeface="Calibri Light"/>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84" name="Rectangle 1047"/>
          <p:cNvSpPr>
            <a:spLocks noGrp="1" noChangeArrowheads="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es-ES" altLang="de-DE" sz="3600" dirty="0">
                <a:latin typeface="Calibri Light"/>
              </a:rPr>
              <a:t>Escuchando Voces</a:t>
            </a:r>
            <a:br>
              <a:rPr lang="es-ES" altLang="de-DE" sz="3600">
                <a:latin typeface="Calibri Light"/>
              </a:rPr>
            </a:br>
            <a:r>
              <a:rPr lang="es-ES" altLang="de-DE" sz="3600">
                <a:latin typeface="Calibri Light"/>
              </a:rPr>
              <a:t>¿Pensamientos </a:t>
            </a:r>
            <a:r>
              <a:rPr lang="es-ES" altLang="de-DE" sz="3600" dirty="0">
                <a:latin typeface="Calibri Light"/>
              </a:rPr>
              <a:t>propios o bajo control externo?</a:t>
            </a:r>
            <a:br>
              <a:rPr lang="es-ES" altLang="de-DE" sz="3600" dirty="0">
                <a:latin typeface="Calibri Light"/>
              </a:rPr>
            </a:br>
            <a:r>
              <a:rPr lang="es-ES" altLang="de-DE" sz="3600" dirty="0">
                <a:latin typeface="Calibri Light"/>
              </a:rPr>
              <a:t>Pros y contras</a:t>
            </a: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35</a:t>
            </a:fld>
            <a:endParaRPr lang="de-DE" dirty="0">
              <a:latin typeface="Calibri Light"/>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2307102140"/>
              </p:ext>
            </p:extLst>
          </p:nvPr>
        </p:nvGraphicFramePr>
        <p:xfrm>
          <a:off x="408955" y="2636912"/>
          <a:ext cx="11376000" cy="405079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800" b="0" i="0" u="none" strike="noStrike" cap="none" normalizeH="0" baseline="0">
                          <a:ln>
                            <a:noFill/>
                          </a:ln>
                          <a:solidFill>
                            <a:srgbClr val="000000"/>
                          </a:solidFill>
                          <a:effectLst/>
                          <a:latin typeface="Calibri Light"/>
                          <a:cs typeface="Times New Roman" pitchFamily="18" charset="0"/>
                        </a:rPr>
                        <a:t>¿Las </a:t>
                      </a:r>
                      <a:r>
                        <a:rPr kumimoji="0" lang="es-ES" sz="1800" b="0" i="0" u="none" strike="noStrike" cap="none" normalizeH="0" baseline="0" dirty="0">
                          <a:ln>
                            <a:noFill/>
                          </a:ln>
                          <a:solidFill>
                            <a:srgbClr val="000000"/>
                          </a:solidFill>
                          <a:effectLst/>
                          <a:latin typeface="Calibri Light"/>
                          <a:cs typeface="Times New Roman" pitchFamily="18" charset="0"/>
                        </a:rPr>
                        <a:t>voces son insertadas desde afuera?</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Calibri Light"/>
                          <a:cs typeface="Times New Roman" pitchFamily="18" charset="0"/>
                        </a:rPr>
                        <a:t>Puede haber otras explicaciones…</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s-ES" sz="1600" dirty="0">
                          <a:latin typeface="Calibri Light"/>
                        </a:rPr>
                        <a:t>“Puedo oirlas claramente. En cambio, ¡mis pensamientos están completamente en silencio!”</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07592">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s-ES" sz="1600" dirty="0">
                          <a:latin typeface="Calibri Light"/>
                        </a:rPr>
                        <a:t>"Estos pensamientos no están bajo mi control. Cuando intento contrarrestarlos, empeoran. Esto demuestra que realmente alguien me quiere hacer daño.” </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s-ES" sz="1600" dirty="0">
                          <a:latin typeface="Calibri Light"/>
                        </a:rPr>
                        <a:t>“Nunca tendría esos malos pensamientos. Jamás podría hacerle daño alguno a nadie. Pero aún así, estoy constantemente teniendo pensamientos agresivos.”</a:t>
                      </a:r>
                      <a:endParaRPr lang="en-US" sz="1600" dirty="0">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08" name="Rectangle 1047"/>
          <p:cNvSpPr>
            <a:spLocks noGrp="1" noChangeArrowheads="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es-ES" altLang="de-DE" sz="3600" dirty="0">
                <a:latin typeface="Calibri Light"/>
              </a:rPr>
              <a:t>Escuchando Voces</a:t>
            </a:r>
            <a:br>
              <a:rPr lang="es-ES" altLang="de-DE" sz="3600">
                <a:latin typeface="Calibri Light"/>
              </a:rPr>
            </a:br>
            <a:r>
              <a:rPr lang="es-ES" altLang="de-DE" sz="3600">
                <a:latin typeface="Calibri Light"/>
              </a:rPr>
              <a:t>¿Pensamientos </a:t>
            </a:r>
            <a:r>
              <a:rPr lang="es-ES" altLang="de-DE" sz="3600" dirty="0">
                <a:latin typeface="Calibri Light"/>
              </a:rPr>
              <a:t>propios o bajo control externo?</a:t>
            </a:r>
            <a:br>
              <a:rPr lang="es-ES" altLang="de-DE" sz="3600" dirty="0">
                <a:latin typeface="Calibri Light"/>
              </a:rPr>
            </a:br>
            <a:r>
              <a:rPr lang="es-ES" altLang="de-DE" sz="3600" dirty="0">
                <a:latin typeface="Calibri Light"/>
              </a:rPr>
              <a:t>Pros y contras</a:t>
            </a: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36</a:t>
            </a:fld>
            <a:endParaRPr lang="de-DE" dirty="0">
              <a:latin typeface="Calibri Light"/>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4020546231"/>
              </p:ext>
            </p:extLst>
          </p:nvPr>
        </p:nvGraphicFramePr>
        <p:xfrm>
          <a:off x="408955" y="2636912"/>
          <a:ext cx="11376000" cy="405079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800" b="0" i="0" u="none" strike="noStrike" cap="none" normalizeH="0" baseline="0">
                          <a:ln>
                            <a:noFill/>
                          </a:ln>
                          <a:solidFill>
                            <a:srgbClr val="000000"/>
                          </a:solidFill>
                          <a:effectLst/>
                          <a:latin typeface="Calibri Light"/>
                          <a:cs typeface="Times New Roman" pitchFamily="18" charset="0"/>
                        </a:rPr>
                        <a:t>¿Las </a:t>
                      </a:r>
                      <a:r>
                        <a:rPr kumimoji="0" lang="es-ES" sz="1800" b="0" i="0" u="none" strike="noStrike" cap="none" normalizeH="0" baseline="0" dirty="0">
                          <a:ln>
                            <a:noFill/>
                          </a:ln>
                          <a:solidFill>
                            <a:srgbClr val="000000"/>
                          </a:solidFill>
                          <a:effectLst/>
                          <a:latin typeface="Calibri Light"/>
                          <a:cs typeface="Times New Roman" pitchFamily="18" charset="0"/>
                        </a:rPr>
                        <a:t>voces son insertadas desde afuera?</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Calibri Light"/>
                          <a:cs typeface="Times New Roman" pitchFamily="18" charset="0"/>
                        </a:rPr>
                        <a:t>Puede haber otras explicaciones…</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s-ES" sz="1600" dirty="0">
                          <a:latin typeface="Calibri Light"/>
                        </a:rPr>
                        <a:t>“Puedo oirlas claramente. En cambio, ¡mis pensamientos están completamente en silencio!”</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s-ES" sz="1600" b="0" i="0" u="none" strike="noStrike" cap="none" normalizeH="0" baseline="0" dirty="0">
                          <a:ln>
                            <a:noFill/>
                          </a:ln>
                          <a:solidFill>
                            <a:srgbClr val="333333"/>
                          </a:solidFill>
                          <a:effectLst/>
                          <a:latin typeface="Calibri Light"/>
                          <a:cs typeface="Times New Roman" pitchFamily="18" charset="0"/>
                        </a:rPr>
                        <a:t>Aproximadamente el 15-20% de la población normal escucha voces de vez en cuando</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s-ES" sz="1600" b="0" i="0" u="none" strike="noStrike" cap="none" normalizeH="0" baseline="0" dirty="0">
                          <a:ln>
                            <a:noFill/>
                          </a:ln>
                          <a:solidFill>
                            <a:srgbClr val="333333"/>
                          </a:solidFill>
                          <a:effectLst/>
                          <a:latin typeface="Calibri Light"/>
                          <a:cs typeface="Times New Roman" pitchFamily="18" charset="0"/>
                        </a:rPr>
                        <a:t>Los pensamientos intensos a veces son casi audibles (ej. Canciones, rumiar, etc.).</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07592">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s-ES" sz="1600" dirty="0">
                          <a:latin typeface="Calibri Light"/>
                        </a:rPr>
                        <a:t>“Estos pensamientos no están bajo mi control. Cuando intento contrarrestarlos, empeoran. Esto demuestra que realmente alguien me quiere hacer daño.”</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s-ES" sz="1600" dirty="0">
                          <a:latin typeface="Calibri Light"/>
                        </a:rPr>
                        <a:t>“Nunca tendría esos malos pensamientos. Jamás podría hacerle daño alguno a nadie. Pero aún así, estoy constantemente teniendo pensamientos agresivos.” </a:t>
                      </a:r>
                      <a:endParaRPr lang="en-US" sz="1600" dirty="0">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32" name="Rectangle 1047"/>
          <p:cNvSpPr>
            <a:spLocks noGrp="1" noChangeArrowheads="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es-ES" altLang="de-DE" sz="3600" dirty="0">
                <a:latin typeface="Calibri Light"/>
              </a:rPr>
              <a:t>Escuchando Voces</a:t>
            </a:r>
            <a:br>
              <a:rPr lang="es-ES" altLang="de-DE" sz="3600">
                <a:latin typeface="Calibri Light"/>
              </a:rPr>
            </a:br>
            <a:r>
              <a:rPr lang="es-ES" altLang="de-DE" sz="3600">
                <a:latin typeface="Calibri Light"/>
              </a:rPr>
              <a:t>¿Pensamientos </a:t>
            </a:r>
            <a:r>
              <a:rPr lang="es-ES" altLang="de-DE" sz="3600" dirty="0">
                <a:latin typeface="Calibri Light"/>
              </a:rPr>
              <a:t>propios o bajo control externo?</a:t>
            </a:r>
            <a:br>
              <a:rPr lang="es-ES" altLang="de-DE" sz="3600" dirty="0">
                <a:latin typeface="Calibri Light"/>
              </a:rPr>
            </a:br>
            <a:r>
              <a:rPr lang="es-ES" altLang="de-DE" sz="3600" dirty="0">
                <a:latin typeface="Calibri Light"/>
              </a:rPr>
              <a:t>Pros y contras</a:t>
            </a: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37</a:t>
            </a:fld>
            <a:endParaRPr lang="de-DE" dirty="0">
              <a:latin typeface="Calibri Light"/>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4240692401"/>
              </p:ext>
            </p:extLst>
          </p:nvPr>
        </p:nvGraphicFramePr>
        <p:xfrm>
          <a:off x="408955" y="2636912"/>
          <a:ext cx="11376000" cy="4053852"/>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800" b="0" i="0" u="none" strike="noStrike" cap="none" normalizeH="0" baseline="0">
                          <a:ln>
                            <a:noFill/>
                          </a:ln>
                          <a:solidFill>
                            <a:srgbClr val="000000"/>
                          </a:solidFill>
                          <a:effectLst/>
                          <a:latin typeface="Calibri Light"/>
                          <a:cs typeface="Times New Roman" pitchFamily="18" charset="0"/>
                        </a:rPr>
                        <a:t>¿Las </a:t>
                      </a:r>
                      <a:r>
                        <a:rPr kumimoji="0" lang="es-ES" sz="1800" b="0" i="0" u="none" strike="noStrike" cap="none" normalizeH="0" baseline="0" dirty="0">
                          <a:ln>
                            <a:noFill/>
                          </a:ln>
                          <a:solidFill>
                            <a:srgbClr val="000000"/>
                          </a:solidFill>
                          <a:effectLst/>
                          <a:latin typeface="Calibri Light"/>
                          <a:cs typeface="Times New Roman" pitchFamily="18" charset="0"/>
                        </a:rPr>
                        <a:t>voces son insertadas desde afuera?</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Calibri Light"/>
                          <a:cs typeface="Times New Roman" pitchFamily="18" charset="0"/>
                        </a:rPr>
                        <a:t>Puede haber otras explicaciones…</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s-ES" sz="1600" dirty="0">
                          <a:latin typeface="Calibri Light"/>
                        </a:rPr>
                        <a:t>“Puedo oirlas claramente. En cambio, ¡mis pensamientos están completamente en silencio!”</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s-ES" sz="1600" b="0" i="0" u="none" strike="noStrike" cap="none" normalizeH="0" baseline="0">
                          <a:ln>
                            <a:noFill/>
                          </a:ln>
                          <a:solidFill>
                            <a:srgbClr val="333333"/>
                          </a:solidFill>
                          <a:effectLst/>
                          <a:latin typeface="Calibri Light"/>
                          <a:cs typeface="Times New Roman" pitchFamily="18" charset="0"/>
                        </a:rPr>
                        <a:t>Aproximadamente el 15-20% de la población normal escucha voces de vez en cuando</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s-ES" sz="1600" b="0" i="0" u="none" strike="noStrike" cap="none" normalizeH="0" baseline="0">
                          <a:ln>
                            <a:noFill/>
                          </a:ln>
                          <a:solidFill>
                            <a:srgbClr val="333333"/>
                          </a:solidFill>
                          <a:effectLst/>
                          <a:latin typeface="Calibri Light"/>
                          <a:cs typeface="Times New Roman" pitchFamily="18" charset="0"/>
                        </a:rPr>
                        <a:t>Los pensamientos intensos a veces son casi audibles (ej. Canciones, rumiar, etc.).</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s-ES" sz="1600" dirty="0">
                          <a:latin typeface="Calibri Light"/>
                        </a:rPr>
                        <a:t>“Estos pensamientos no están bajo mi control. Cuando intento contrarrestarlos, empeoran. Esto demuestra que realmente alguien me quiere hacer daño.” </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s-ES" sz="1600" b="0" i="0" u="none" strike="noStrike" cap="none" normalizeH="0" baseline="0" dirty="0">
                          <a:ln>
                            <a:noFill/>
                          </a:ln>
                          <a:solidFill>
                            <a:srgbClr val="333333"/>
                          </a:solidFill>
                          <a:effectLst/>
                          <a:latin typeface="Calibri Light"/>
                          <a:cs typeface="Times New Roman" pitchFamily="18" charset="0"/>
                        </a:rPr>
                        <a:t>Nuestros pensamientos no son totalmente controlables, sino no habría acontecimientos como inspiraciones repentinas, lluvia de ideas o </a:t>
                      </a:r>
                      <a:r>
                        <a:rPr kumimoji="0" lang="es-ES" sz="1600" b="0" i="0" u="none" strike="noStrike" cap="none" normalizeH="0" baseline="0" dirty="0" err="1">
                          <a:ln>
                            <a:noFill/>
                          </a:ln>
                          <a:solidFill>
                            <a:srgbClr val="333333"/>
                          </a:solidFill>
                          <a:effectLst/>
                          <a:latin typeface="Calibri Light"/>
                          <a:cs typeface="Times New Roman" pitchFamily="18" charset="0"/>
                        </a:rPr>
                        <a:t>rumiaciones</a:t>
                      </a:r>
                      <a:r>
                        <a:rPr kumimoji="0" lang="es-ES" sz="1600" b="0" i="0" u="none" strike="noStrike" cap="none" normalizeH="0" baseline="0" dirty="0">
                          <a:ln>
                            <a:noFill/>
                          </a:ln>
                          <a:solidFill>
                            <a:srgbClr val="333333"/>
                          </a:solidFill>
                          <a:effectLst/>
                          <a:latin typeface="Calibri Light"/>
                          <a:cs typeface="Times New Roman" pitchFamily="18" charset="0"/>
                        </a:rPr>
                        <a:t>. Si tratamos de contrarrestar esos pensamientos, automáticamente se vuelven más fuertes. Experimento: ¡No pensar en el número 8! Inténtalo y verás que ¡no lo puedes evitar!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s-ES" sz="1600" dirty="0">
                          <a:latin typeface="Calibri Light"/>
                        </a:rPr>
                        <a:t>“Nunca tendría esos malos pensamientos. Jamás podría hacerle daño alguno a nadie. Pero aún así, estoy constantemente teniendo pensamientos agresivos.”</a:t>
                      </a:r>
                      <a:endParaRPr lang="en-US" sz="1600" dirty="0">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56" name="Rectangle 1047"/>
          <p:cNvSpPr>
            <a:spLocks noGrp="1" noChangeArrowheads="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es-ES" altLang="de-DE" sz="3600" dirty="0">
                <a:latin typeface="Calibri Light"/>
              </a:rPr>
              <a:t>Escuchando Voces</a:t>
            </a:r>
            <a:br>
              <a:rPr lang="es-ES" altLang="de-DE" sz="3600">
                <a:latin typeface="Calibri Light"/>
              </a:rPr>
            </a:br>
            <a:r>
              <a:rPr lang="es-ES" altLang="de-DE" sz="3600">
                <a:latin typeface="Calibri Light"/>
              </a:rPr>
              <a:t>¿Pensamientos </a:t>
            </a:r>
            <a:r>
              <a:rPr lang="es-ES" altLang="de-DE" sz="3600" dirty="0">
                <a:latin typeface="Calibri Light"/>
              </a:rPr>
              <a:t>propios o bajo control externo?</a:t>
            </a:r>
            <a:br>
              <a:rPr lang="es-ES" altLang="de-DE" sz="3600" dirty="0">
                <a:latin typeface="Calibri Light"/>
              </a:rPr>
            </a:br>
            <a:r>
              <a:rPr lang="es-ES" altLang="de-DE" sz="3600" dirty="0">
                <a:latin typeface="Calibri Light"/>
              </a:rPr>
              <a:t>Pros y contras</a:t>
            </a: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38</a:t>
            </a:fld>
            <a:endParaRPr lang="de-DE" dirty="0">
              <a:latin typeface="Calibri Light"/>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2424168383"/>
              </p:ext>
            </p:extLst>
          </p:nvPr>
        </p:nvGraphicFramePr>
        <p:xfrm>
          <a:off x="408955" y="2636912"/>
          <a:ext cx="11376000" cy="4053852"/>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800" b="0" i="0" u="none" strike="noStrike" cap="none" normalizeH="0" baseline="0">
                          <a:ln>
                            <a:noFill/>
                          </a:ln>
                          <a:solidFill>
                            <a:srgbClr val="000000"/>
                          </a:solidFill>
                          <a:effectLst/>
                          <a:latin typeface="Calibri Light"/>
                          <a:cs typeface="Times New Roman" pitchFamily="18" charset="0"/>
                        </a:rPr>
                        <a:t>¿Las </a:t>
                      </a:r>
                      <a:r>
                        <a:rPr kumimoji="0" lang="es-ES" sz="1800" b="0" i="0" u="none" strike="noStrike" cap="none" normalizeH="0" baseline="0" dirty="0">
                          <a:ln>
                            <a:noFill/>
                          </a:ln>
                          <a:solidFill>
                            <a:srgbClr val="000000"/>
                          </a:solidFill>
                          <a:effectLst/>
                          <a:latin typeface="Calibri Light"/>
                          <a:cs typeface="Times New Roman" pitchFamily="18" charset="0"/>
                        </a:rPr>
                        <a:t>voces son insertadas desde afuera?</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Calibri Light"/>
                          <a:cs typeface="Times New Roman" pitchFamily="18" charset="0"/>
                        </a:rPr>
                        <a:t>Puede haber otras explicaciones…</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s-ES" sz="1600" dirty="0">
                          <a:latin typeface="Calibri Light"/>
                        </a:rPr>
                        <a:t>“Puedo oirlas claramente. En cambio, ¡mis pensamientos están completamente en silencio!”</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s-ES" sz="1600" b="0" i="0" u="none" strike="noStrike" cap="none" normalizeH="0" baseline="0">
                          <a:ln>
                            <a:noFill/>
                          </a:ln>
                          <a:solidFill>
                            <a:srgbClr val="333333"/>
                          </a:solidFill>
                          <a:effectLst/>
                          <a:latin typeface="Calibri Light"/>
                          <a:cs typeface="Times New Roman" pitchFamily="18" charset="0"/>
                        </a:rPr>
                        <a:t>Aproximadamente el 15-20% de la población normal escucha voces de vez en cuando</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s-ES" sz="1600" b="0" i="0" u="none" strike="noStrike" cap="none" normalizeH="0" baseline="0">
                          <a:ln>
                            <a:noFill/>
                          </a:ln>
                          <a:solidFill>
                            <a:srgbClr val="333333"/>
                          </a:solidFill>
                          <a:effectLst/>
                          <a:latin typeface="Calibri Light"/>
                          <a:cs typeface="Times New Roman" pitchFamily="18" charset="0"/>
                        </a:rPr>
                        <a:t>Los pensamientos intensos a veces son casi audibles (ej. Canciones, rumiar, etc.).</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07592">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s-ES" sz="1600" dirty="0">
                          <a:latin typeface="Calibri Light"/>
                        </a:rPr>
                        <a:t>“Estos pensamientos no están bajo mi control. Cuando intento contrarrestarlos, empeoran. Esto demuestra que realmente alguien me quiere hacer daño.”</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s-ES" sz="1600" b="0" i="0" u="none" strike="noStrike" cap="none" normalizeH="0" baseline="0" dirty="0">
                          <a:ln>
                            <a:noFill/>
                          </a:ln>
                          <a:solidFill>
                            <a:srgbClr val="333333"/>
                          </a:solidFill>
                          <a:effectLst/>
                          <a:latin typeface="Calibri Light"/>
                          <a:cs typeface="Times New Roman" pitchFamily="18" charset="0"/>
                        </a:rPr>
                        <a:t>Nuestros pensamientos no son totalmente controlables, sino no habría acontecimientos como inspiraciones repentinas, lluvia de ideas o </a:t>
                      </a:r>
                      <a:r>
                        <a:rPr kumimoji="0" lang="es-ES" sz="1600" b="0" i="0" u="none" strike="noStrike" cap="none" normalizeH="0" baseline="0" dirty="0" err="1">
                          <a:ln>
                            <a:noFill/>
                          </a:ln>
                          <a:solidFill>
                            <a:srgbClr val="333333"/>
                          </a:solidFill>
                          <a:effectLst/>
                          <a:latin typeface="Calibri Light"/>
                          <a:cs typeface="Times New Roman" pitchFamily="18" charset="0"/>
                        </a:rPr>
                        <a:t>rumiaciones</a:t>
                      </a:r>
                      <a:r>
                        <a:rPr kumimoji="0" lang="es-ES" sz="1600" b="0" i="0" u="none" strike="noStrike" cap="none" normalizeH="0" baseline="0" dirty="0">
                          <a:ln>
                            <a:noFill/>
                          </a:ln>
                          <a:solidFill>
                            <a:srgbClr val="333333"/>
                          </a:solidFill>
                          <a:effectLst/>
                          <a:latin typeface="Calibri Light"/>
                          <a:cs typeface="Times New Roman" pitchFamily="18" charset="0"/>
                        </a:rPr>
                        <a:t>. Si tratamos de contrarrestar esos pensamientos, automáticamente se vuelven más fuertes. Experimento: ¡No pensar en el número 8! Inténtalo y verás que ¡no lo puedes evitar!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s-ES" sz="1600" dirty="0">
                          <a:latin typeface="Calibri Light"/>
                        </a:rPr>
                        <a:t>“Nunca tendría esos malos pensamientos. Jamás podría hacerle daño alguno a nadie. Pero aún así, estoy constantemente teniendo pensamientos agresivos.”</a:t>
                      </a:r>
                      <a:endParaRPr lang="en-US" sz="1600" dirty="0">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s-ES" sz="1600" b="0" i="0" u="none" strike="noStrike" cap="none" normalizeH="0" baseline="0" dirty="0">
                          <a:ln>
                            <a:noFill/>
                          </a:ln>
                          <a:solidFill>
                            <a:srgbClr val="333333"/>
                          </a:solidFill>
                          <a:effectLst/>
                          <a:latin typeface="Calibri Light"/>
                          <a:cs typeface="Times New Roman" pitchFamily="18" charset="0"/>
                        </a:rPr>
                        <a:t>Los pensamientos que se oponen a nuestra forma habitual de pensar son comunes. Pensamientos ≠ Acción. El 20% de la población normal ha tenido pensamientos sobre cometer suicidio, sin embargo, no lo hace. Incluso si se trata de la gente que amamos, a veces sentimos agresividad hacia ellos (ej. una madre hacia su hijo llorando).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56" name="Rectangle 1047"/>
          <p:cNvSpPr>
            <a:spLocks noGrp="1" noChangeArrowheads="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es-ES" altLang="de-DE" sz="3600" dirty="0">
                <a:latin typeface="Calibri Light"/>
              </a:rPr>
              <a:t>Escuchando Voces</a:t>
            </a:r>
            <a:br>
              <a:rPr lang="es-ES" altLang="de-DE" sz="3600">
                <a:latin typeface="Calibri Light"/>
              </a:rPr>
            </a:br>
            <a:r>
              <a:rPr lang="es-ES" altLang="de-DE" sz="3600">
                <a:latin typeface="Calibri Light"/>
              </a:rPr>
              <a:t>¿Pensamientos </a:t>
            </a:r>
            <a:r>
              <a:rPr lang="es-ES" altLang="de-DE" sz="3600" dirty="0">
                <a:latin typeface="Calibri Light"/>
              </a:rPr>
              <a:t>propios o bajo control externo?</a:t>
            </a:r>
            <a:br>
              <a:rPr lang="es-ES" altLang="de-DE" sz="3600" dirty="0">
                <a:latin typeface="Calibri Light"/>
              </a:rPr>
            </a:br>
            <a:r>
              <a:rPr lang="es-ES" altLang="de-DE" sz="3600" dirty="0">
                <a:latin typeface="Calibri Light"/>
              </a:rPr>
              <a:t>Pros y contras</a:t>
            </a:r>
          </a:p>
        </p:txBody>
      </p:sp>
      <p:sp>
        <p:nvSpPr>
          <p:cNvPr id="5" name="Content Placeholder 4"/>
          <p:cNvSpPr>
            <a:spLocks noGrp="1"/>
          </p:cNvSpPr>
          <p:nvPr>
            <p:ph idx="1"/>
          </p:nvPr>
        </p:nvSpPr>
        <p:spPr>
          <a:xfrm>
            <a:off x="408955" y="2636912"/>
            <a:ext cx="11340000" cy="3815952"/>
          </a:xfrm>
        </p:spPr>
        <p:txBody>
          <a:bodyPr/>
          <a:lstStyle/>
          <a:p>
            <a:pPr>
              <a:lnSpc>
                <a:spcPct val="100000"/>
              </a:lnSpc>
              <a:spcBef>
                <a:spcPts val="1200"/>
              </a:spcBef>
            </a:pPr>
            <a:r>
              <a:rPr lang="es-ES" sz="2400" dirty="0">
                <a:solidFill>
                  <a:srgbClr val="004992"/>
                </a:solidFill>
                <a:latin typeface="Calibri Light"/>
              </a:rPr>
              <a:t>La explicación de que los pensamientos extraños son controlados a distancia plantea muchos más interrogantes que respuestas, por ejemplo:</a:t>
            </a:r>
          </a:p>
          <a:p>
            <a:pPr marL="342900" indent="-342900">
              <a:lnSpc>
                <a:spcPct val="100000"/>
              </a:lnSpc>
              <a:spcBef>
                <a:spcPts val="1200"/>
              </a:spcBef>
              <a:buClr>
                <a:srgbClr val="333333"/>
              </a:buClr>
              <a:buFont typeface="WingDings"/>
              <a:buChar char=""/>
            </a:pPr>
            <a:r>
              <a:rPr lang="es-ES" altLang="de-DE" sz="2400" dirty="0">
                <a:solidFill>
                  <a:srgbClr val="333333"/>
                </a:solidFill>
                <a:latin typeface="Calibri Light"/>
              </a:rPr>
              <a:t>¿Es técnicamente factible? </a:t>
            </a:r>
          </a:p>
          <a:p>
            <a:pPr marL="342900" indent="-342900">
              <a:lnSpc>
                <a:spcPct val="100000"/>
              </a:lnSpc>
              <a:spcBef>
                <a:spcPts val="1200"/>
              </a:spcBef>
              <a:buClr>
                <a:srgbClr val="333333"/>
              </a:buClr>
              <a:buFont typeface="WingDings"/>
              <a:buChar char=""/>
            </a:pPr>
            <a:r>
              <a:rPr lang="es-ES" altLang="de-DE" sz="2400" dirty="0">
                <a:solidFill>
                  <a:srgbClr val="333333"/>
                </a:solidFill>
                <a:latin typeface="Calibri Light"/>
              </a:rPr>
              <a:t>¿Cuándo y dónde tuvo lugar la implantación?</a:t>
            </a:r>
          </a:p>
          <a:p>
            <a:pPr marL="342900" indent="-342900">
              <a:lnSpc>
                <a:spcPct val="100000"/>
              </a:lnSpc>
              <a:spcBef>
                <a:spcPts val="1200"/>
              </a:spcBef>
              <a:buClr>
                <a:srgbClr val="333333"/>
              </a:buClr>
              <a:buFont typeface="WingDings"/>
              <a:buChar char=""/>
            </a:pPr>
            <a:r>
              <a:rPr lang="es-ES" altLang="de-DE" sz="2400" dirty="0">
                <a:solidFill>
                  <a:srgbClr val="333333"/>
                </a:solidFill>
                <a:latin typeface="Calibri Light"/>
              </a:rPr>
              <a:t>¿Quién estaría interesado en perjudicarle?</a:t>
            </a:r>
          </a:p>
          <a:p>
            <a:pPr marL="342900" indent="-342900">
              <a:lnSpc>
                <a:spcPct val="100000"/>
              </a:lnSpc>
              <a:spcBef>
                <a:spcPts val="1200"/>
              </a:spcBef>
              <a:buClr>
                <a:srgbClr val="333333"/>
              </a:buClr>
              <a:buFont typeface="WingDings"/>
              <a:buChar char=""/>
            </a:pPr>
            <a:r>
              <a:rPr lang="es-ES" altLang="de-DE" sz="2400" dirty="0">
                <a:solidFill>
                  <a:srgbClr val="333333"/>
                </a:solidFill>
                <a:latin typeface="Calibri Light"/>
              </a:rPr>
              <a:t>¿Quién tiene tiempo y dinero para hacerlo? </a:t>
            </a:r>
          </a:p>
          <a:p>
            <a:pPr marL="342900" indent="-342900">
              <a:lnSpc>
                <a:spcPct val="100000"/>
              </a:lnSpc>
              <a:spcBef>
                <a:spcPts val="1200"/>
              </a:spcBef>
              <a:buClr>
                <a:srgbClr val="333333"/>
              </a:buClr>
              <a:buFont typeface="WingDings"/>
              <a:buChar char=""/>
            </a:pPr>
            <a:r>
              <a:rPr lang="es-ES" altLang="de-DE" sz="2400" dirty="0">
                <a:solidFill>
                  <a:srgbClr val="333333"/>
                </a:solidFill>
                <a:latin typeface="Calibri Light"/>
              </a:rPr>
              <a:t>Hay formas más fáciles de dañar a alguien. ¿Por qué se iba a elegir un método tan complejo (quizá</a:t>
            </a:r>
            <a:r>
              <a:rPr lang="de-DE" altLang="de-DE" sz="2400" dirty="0">
                <a:solidFill>
                  <a:srgbClr val="333333"/>
                </a:solidFill>
                <a:latin typeface="Calibri Light"/>
              </a:rPr>
              <a:t> </a:t>
            </a:r>
            <a:r>
              <a:rPr lang="es-ES_tradnl" altLang="de-DE" sz="2400" dirty="0">
                <a:solidFill>
                  <a:srgbClr val="333333"/>
                </a:solidFill>
                <a:latin typeface="Calibri Light"/>
              </a:rPr>
              <a:t>imposible)? </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39</a:t>
            </a:fld>
            <a:endParaRPr lang="de-DE" dirty="0">
              <a:latin typeface="Calibri Light"/>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58512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dirty="0">
                <a:latin typeface="Calibri Light"/>
              </a:rPr>
              <a:t>Un amigo le invita a cenar.</a:t>
            </a:r>
            <a:endParaRPr lang="es-ES" altLang="de-DE" sz="3600" dirty="0">
              <a:latin typeface="Calibri Light"/>
            </a:endParaRPr>
          </a:p>
        </p:txBody>
      </p:sp>
      <p:sp>
        <p:nvSpPr>
          <p:cNvPr id="41987" name="Rectangle 3"/>
          <p:cNvSpPr>
            <a:spLocks noGrp="1" noChangeArrowheads="1"/>
          </p:cNvSpPr>
          <p:nvPr>
            <p:ph idx="1"/>
          </p:nvPr>
        </p:nvSpPr>
        <p:spPr>
          <a:noFill/>
        </p:spPr>
        <p:txBody>
          <a:bodyPr/>
          <a:lstStyle/>
          <a:p>
            <a:pPr eaLnBrk="1" hangingPunct="1"/>
            <a:r>
              <a:rPr lang="es-ES" altLang="de-DE" sz="2400">
                <a:solidFill>
                  <a:srgbClr val="004992"/>
                </a:solidFill>
                <a:latin typeface="Calibri Light"/>
              </a:rPr>
              <a:t>¿Por </a:t>
            </a:r>
            <a:r>
              <a:rPr lang="es-ES" altLang="de-DE" sz="2400" dirty="0">
                <a:solidFill>
                  <a:srgbClr val="004992"/>
                </a:solidFill>
                <a:latin typeface="Calibri Light"/>
              </a:rPr>
              <a:t>qué le invita esta persona a cenar?</a:t>
            </a:r>
          </a:p>
          <a:p>
            <a:pPr lvl="0" defTabSz="914400" fontAlgn="base"/>
            <a:r>
              <a:rPr lang="es-ES" altLang="de-DE" sz="2400">
                <a:solidFill>
                  <a:srgbClr val="333333"/>
                </a:solidFill>
                <a:latin typeface="Calibri Light"/>
                <a:ea typeface="MS PGothic" panose="020B0600070205080204" pitchFamily="34" charset="-128"/>
              </a:rPr>
              <a:t>¿Cuál </a:t>
            </a:r>
            <a:r>
              <a:rPr lang="es-ES" altLang="de-DE" sz="2400" dirty="0">
                <a:solidFill>
                  <a:srgbClr val="333333"/>
                </a:solidFill>
                <a:latin typeface="Calibri Light"/>
                <a:ea typeface="MS PGothic" panose="020B0600070205080204" pitchFamily="34" charset="-128"/>
              </a:rPr>
              <a:t>es la explicación principal de este evento?</a:t>
            </a:r>
          </a:p>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r>
              <a:rPr lang="es-ES" altLang="de-DE" sz="2400">
                <a:solidFill>
                  <a:srgbClr val="004992"/>
                </a:solidFill>
                <a:latin typeface="Calibri Light"/>
                <a:ea typeface="MS PGothic" panose="020B0600070205080204" pitchFamily="34" charset="-128"/>
              </a:rPr>
              <a:t>¿Uno </a:t>
            </a:r>
            <a:r>
              <a:rPr lang="es-ES" altLang="de-DE" sz="2400" dirty="0">
                <a:solidFill>
                  <a:srgbClr val="004992"/>
                </a:solidFill>
                <a:latin typeface="Calibri Light"/>
                <a:ea typeface="MS PGothic" panose="020B0600070205080204" pitchFamily="34" charset="-128"/>
              </a:rPr>
              <a:t>mismo?</a:t>
            </a:r>
          </a:p>
          <a:p>
            <a:pPr lvl="0" defTabSz="914400" fontAlgn="base"/>
            <a:r>
              <a:rPr lang="es-ES" altLang="de-DE" sz="2400">
                <a:solidFill>
                  <a:srgbClr val="004992"/>
                </a:solidFill>
                <a:latin typeface="Calibri Light"/>
                <a:ea typeface="MS PGothic" panose="020B0600070205080204" pitchFamily="34" charset="-128"/>
              </a:rPr>
              <a:t>¿Otra </a:t>
            </a:r>
            <a:r>
              <a:rPr lang="es-ES" altLang="de-DE" sz="2400" dirty="0">
                <a:solidFill>
                  <a:srgbClr val="004992"/>
                </a:solidFill>
                <a:latin typeface="Calibri Light"/>
                <a:ea typeface="MS PGothic" panose="020B0600070205080204" pitchFamily="34" charset="-128"/>
              </a:rPr>
              <a:t>persona o personas?</a:t>
            </a:r>
          </a:p>
          <a:p>
            <a:pPr lvl="0" defTabSz="914400" fontAlgn="base"/>
            <a:r>
              <a:rPr lang="es-ES" altLang="de-DE" sz="2400">
                <a:solidFill>
                  <a:srgbClr val="004992"/>
                </a:solidFill>
                <a:latin typeface="Calibri Light"/>
                <a:ea typeface="MS PGothic" panose="020B0600070205080204" pitchFamily="34" charset="-128"/>
              </a:rPr>
              <a:t>¿Circunstancias </a:t>
            </a:r>
            <a:r>
              <a:rPr lang="es-ES" altLang="de-DE" sz="2400" dirty="0">
                <a:solidFill>
                  <a:srgbClr val="004992"/>
                </a:solidFill>
                <a:latin typeface="Calibri Light"/>
                <a:ea typeface="MS PGothic" panose="020B0600070205080204" pitchFamily="34" charset="-128"/>
              </a:rPr>
              <a:t>o el azar?</a:t>
            </a:r>
            <a:endParaRPr lang="es-E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40</a:t>
            </a:fld>
            <a:endParaRPr lang="de-DE" dirty="0">
              <a:latin typeface="Calibri Light"/>
            </a:endParaRPr>
          </a:p>
        </p:txBody>
      </p:sp>
      <p:pic>
        <p:nvPicPr>
          <p:cNvPr id="10" name="Picture 19" descr="Erwyn van der Meer - flickr  - Diner at Chateau de Violet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683676"/>
            <a:ext cx="3264750" cy="21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Un policía le para en la calle.</a:t>
            </a:r>
          </a:p>
        </p:txBody>
      </p:sp>
      <p:sp>
        <p:nvSpPr>
          <p:cNvPr id="43011" name="Rectangle 3"/>
          <p:cNvSpPr>
            <a:spLocks noGrp="1" noChangeArrowheads="1"/>
          </p:cNvSpPr>
          <p:nvPr>
            <p:ph idx="1"/>
          </p:nvPr>
        </p:nvSpPr>
        <p:spPr>
          <a:noFill/>
        </p:spPr>
        <p:txBody>
          <a:bodyPr/>
          <a:lstStyle/>
          <a:p>
            <a:pPr eaLnBrk="1" hangingPunct="1"/>
            <a:r>
              <a:rPr lang="es-ES" altLang="de-DE" sz="2400">
                <a:solidFill>
                  <a:srgbClr val="004992"/>
                </a:solidFill>
                <a:latin typeface="Calibri Light"/>
              </a:rPr>
              <a:t>¿Por </a:t>
            </a:r>
            <a:r>
              <a:rPr lang="es-ES" altLang="de-DE" sz="2400" dirty="0">
                <a:solidFill>
                  <a:srgbClr val="004992"/>
                </a:solidFill>
                <a:latin typeface="Calibri Light"/>
              </a:rPr>
              <a:t>qué le paró el policía?</a:t>
            </a:r>
          </a:p>
          <a:p>
            <a:pPr lvl="0" defTabSz="914400" fontAlgn="base"/>
            <a:r>
              <a:rPr lang="es-ES" altLang="de-DE" sz="2400">
                <a:solidFill>
                  <a:srgbClr val="333333"/>
                </a:solidFill>
                <a:latin typeface="Calibri Light"/>
                <a:ea typeface="MS PGothic" panose="020B0600070205080204" pitchFamily="34" charset="-128"/>
              </a:rPr>
              <a:t>¿Cuál </a:t>
            </a:r>
            <a:r>
              <a:rPr lang="es-ES" altLang="de-DE" sz="2400" dirty="0">
                <a:solidFill>
                  <a:srgbClr val="333333"/>
                </a:solidFill>
                <a:latin typeface="Calibri Light"/>
                <a:ea typeface="MS PGothic" panose="020B0600070205080204" pitchFamily="34" charset="-128"/>
              </a:rPr>
              <a:t>es la explicación principal de este evento?</a:t>
            </a:r>
          </a:p>
          <a:p>
            <a:pPr lvl="0" defTabSz="914400" fontAlgn="base"/>
            <a:endParaRPr lang="es-ES" altLang="de-DE" sz="2400" dirty="0">
              <a:solidFill>
                <a:srgbClr val="004992"/>
              </a:solidFill>
              <a:latin typeface="Calibri Light"/>
              <a:ea typeface="MS PGothic" panose="020B0600070205080204" pitchFamily="34" charset="-128"/>
            </a:endParaRPr>
          </a:p>
          <a:p>
            <a:pPr lvl="0" defTabSz="914400" fontAlgn="base"/>
            <a:endParaRPr lang="es-ES" altLang="de-DE" sz="2400" dirty="0">
              <a:solidFill>
                <a:srgbClr val="004992"/>
              </a:solidFill>
              <a:latin typeface="Calibri Light"/>
              <a:ea typeface="MS PGothic" panose="020B0600070205080204" pitchFamily="34" charset="-128"/>
            </a:endParaRPr>
          </a:p>
          <a:p>
            <a:pPr lvl="0" defTabSz="914400" fontAlgn="base"/>
            <a:r>
              <a:rPr lang="es-ES" altLang="de-DE" sz="2400">
                <a:solidFill>
                  <a:srgbClr val="004992"/>
                </a:solidFill>
                <a:latin typeface="Calibri Light"/>
                <a:ea typeface="MS PGothic" panose="020B0600070205080204" pitchFamily="34" charset="-128"/>
              </a:rPr>
              <a:t>¿Uno </a:t>
            </a:r>
            <a:r>
              <a:rPr lang="es-ES" altLang="de-DE" sz="2400" dirty="0">
                <a:solidFill>
                  <a:srgbClr val="004992"/>
                </a:solidFill>
                <a:latin typeface="Calibri Light"/>
                <a:ea typeface="MS PGothic" panose="020B0600070205080204" pitchFamily="34" charset="-128"/>
              </a:rPr>
              <a:t>mismo?</a:t>
            </a:r>
          </a:p>
          <a:p>
            <a:pPr lvl="0" defTabSz="914400" fontAlgn="base"/>
            <a:r>
              <a:rPr lang="es-ES" altLang="de-DE" sz="2400">
                <a:solidFill>
                  <a:srgbClr val="004992"/>
                </a:solidFill>
                <a:latin typeface="Calibri Light"/>
                <a:ea typeface="MS PGothic" panose="020B0600070205080204" pitchFamily="34" charset="-128"/>
              </a:rPr>
              <a:t>¿Otra </a:t>
            </a:r>
            <a:r>
              <a:rPr lang="es-ES" altLang="de-DE" sz="2400" dirty="0">
                <a:solidFill>
                  <a:srgbClr val="004992"/>
                </a:solidFill>
                <a:latin typeface="Calibri Light"/>
                <a:ea typeface="MS PGothic" panose="020B0600070205080204" pitchFamily="34" charset="-128"/>
              </a:rPr>
              <a:t>persona o personas?</a:t>
            </a:r>
          </a:p>
          <a:p>
            <a:pPr lvl="0" defTabSz="914400" fontAlgn="base"/>
            <a:r>
              <a:rPr lang="es-ES" altLang="de-DE" sz="2400">
                <a:solidFill>
                  <a:srgbClr val="004992"/>
                </a:solidFill>
                <a:latin typeface="Calibri Light"/>
                <a:ea typeface="MS PGothic" panose="020B0600070205080204" pitchFamily="34" charset="-128"/>
              </a:rPr>
              <a:t>¿Circunstancias </a:t>
            </a:r>
            <a:r>
              <a:rPr lang="es-ES" altLang="de-DE" sz="2400" dirty="0">
                <a:solidFill>
                  <a:srgbClr val="004992"/>
                </a:solidFill>
                <a:latin typeface="Calibri Light"/>
                <a:ea typeface="MS PGothic" panose="020B0600070205080204" pitchFamily="34" charset="-128"/>
              </a:rPr>
              <a:t>o el azar?</a:t>
            </a:r>
            <a:endParaRPr lang="es-E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41</a:t>
            </a:fld>
            <a:endParaRPr lang="de-DE" dirty="0">
              <a:latin typeface="Calibri Light"/>
            </a:endParaRPr>
          </a:p>
        </p:txBody>
      </p:sp>
      <p:pic>
        <p:nvPicPr>
          <p:cNvPr id="10" name="Picture 17" descr="Kambiz Kamrani - flickr- Bored Traffic Ma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247923"/>
            <a:ext cx="3264750" cy="26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Gana en una apuesta.</a:t>
            </a:r>
          </a:p>
        </p:txBody>
      </p:sp>
      <p:sp>
        <p:nvSpPr>
          <p:cNvPr id="44035" name="Rectangle 3"/>
          <p:cNvSpPr>
            <a:spLocks noGrp="1" noChangeArrowheads="1"/>
          </p:cNvSpPr>
          <p:nvPr>
            <p:ph idx="1"/>
          </p:nvPr>
        </p:nvSpPr>
        <p:spPr>
          <a:noFill/>
        </p:spPr>
        <p:txBody>
          <a:bodyPr/>
          <a:lstStyle/>
          <a:p>
            <a:pPr eaLnBrk="1" hangingPunct="1"/>
            <a:r>
              <a:rPr lang="es-ES" altLang="de-DE" sz="2400">
                <a:solidFill>
                  <a:srgbClr val="004992"/>
                </a:solidFill>
                <a:latin typeface="Calibri Light"/>
              </a:rPr>
              <a:t>¿Por </a:t>
            </a:r>
            <a:r>
              <a:rPr lang="es-ES" altLang="de-DE" sz="2400" dirty="0">
                <a:solidFill>
                  <a:srgbClr val="004992"/>
                </a:solidFill>
                <a:latin typeface="Calibri Light"/>
              </a:rPr>
              <a:t>qué ganó?</a:t>
            </a:r>
          </a:p>
          <a:p>
            <a:pPr lvl="0" defTabSz="914400" fontAlgn="base"/>
            <a:r>
              <a:rPr lang="es-ES" altLang="de-DE" sz="2400">
                <a:solidFill>
                  <a:srgbClr val="333333"/>
                </a:solidFill>
                <a:latin typeface="Calibri Light"/>
                <a:ea typeface="MS PGothic" panose="020B0600070205080204" pitchFamily="34" charset="-128"/>
              </a:rPr>
              <a:t>¿Cuál </a:t>
            </a:r>
            <a:r>
              <a:rPr lang="es-ES" altLang="de-DE" sz="2400" dirty="0">
                <a:solidFill>
                  <a:srgbClr val="333333"/>
                </a:solidFill>
                <a:latin typeface="Calibri Light"/>
                <a:ea typeface="MS PGothic" panose="020B0600070205080204" pitchFamily="34" charset="-128"/>
              </a:rPr>
              <a:t>es la explicación principal de este evento?</a:t>
            </a:r>
          </a:p>
          <a:p>
            <a:pPr lvl="0" defTabSz="914400" fontAlgn="base"/>
            <a:endParaRPr lang="es-ES" altLang="de-DE" sz="2400" dirty="0">
              <a:solidFill>
                <a:srgbClr val="004992"/>
              </a:solidFill>
              <a:latin typeface="Calibri Light"/>
              <a:ea typeface="MS PGothic" panose="020B0600070205080204" pitchFamily="34" charset="-128"/>
            </a:endParaRPr>
          </a:p>
          <a:p>
            <a:pPr lvl="0" defTabSz="914400" fontAlgn="base"/>
            <a:endParaRPr lang="es-ES" altLang="de-DE" sz="2400" dirty="0">
              <a:solidFill>
                <a:srgbClr val="004992"/>
              </a:solidFill>
              <a:latin typeface="Calibri Light"/>
              <a:ea typeface="MS PGothic" panose="020B0600070205080204" pitchFamily="34" charset="-128"/>
            </a:endParaRPr>
          </a:p>
          <a:p>
            <a:pPr lvl="0" defTabSz="914400" fontAlgn="base"/>
            <a:r>
              <a:rPr lang="es-ES" altLang="de-DE" sz="2400">
                <a:solidFill>
                  <a:srgbClr val="004992"/>
                </a:solidFill>
                <a:latin typeface="Calibri Light"/>
                <a:ea typeface="MS PGothic" panose="020B0600070205080204" pitchFamily="34" charset="-128"/>
              </a:rPr>
              <a:t>¿Uno </a:t>
            </a:r>
            <a:r>
              <a:rPr lang="es-ES" altLang="de-DE" sz="2400" dirty="0">
                <a:solidFill>
                  <a:srgbClr val="004992"/>
                </a:solidFill>
                <a:latin typeface="Calibri Light"/>
                <a:ea typeface="MS PGothic" panose="020B0600070205080204" pitchFamily="34" charset="-128"/>
              </a:rPr>
              <a:t>mismo?</a:t>
            </a:r>
          </a:p>
          <a:p>
            <a:pPr lvl="0" defTabSz="914400" fontAlgn="base"/>
            <a:r>
              <a:rPr lang="es-ES" altLang="de-DE" sz="2400">
                <a:solidFill>
                  <a:srgbClr val="004992"/>
                </a:solidFill>
                <a:latin typeface="Calibri Light"/>
                <a:ea typeface="MS PGothic" panose="020B0600070205080204" pitchFamily="34" charset="-128"/>
              </a:rPr>
              <a:t>¿Otra </a:t>
            </a:r>
            <a:r>
              <a:rPr lang="es-ES" altLang="de-DE" sz="2400" dirty="0">
                <a:solidFill>
                  <a:srgbClr val="004992"/>
                </a:solidFill>
                <a:latin typeface="Calibri Light"/>
                <a:ea typeface="MS PGothic" panose="020B0600070205080204" pitchFamily="34" charset="-128"/>
              </a:rPr>
              <a:t>persona o personas?</a:t>
            </a:r>
          </a:p>
          <a:p>
            <a:pPr lvl="0" defTabSz="914400" fontAlgn="base"/>
            <a:r>
              <a:rPr lang="es-ES" altLang="de-DE" sz="2400">
                <a:solidFill>
                  <a:srgbClr val="004992"/>
                </a:solidFill>
                <a:latin typeface="Calibri Light"/>
                <a:ea typeface="MS PGothic" panose="020B0600070205080204" pitchFamily="34" charset="-128"/>
              </a:rPr>
              <a:t>¿Circunstancias </a:t>
            </a:r>
            <a:r>
              <a:rPr lang="es-ES" altLang="de-DE" sz="2400" dirty="0">
                <a:solidFill>
                  <a:srgbClr val="004992"/>
                </a:solidFill>
                <a:latin typeface="Calibri Light"/>
                <a:ea typeface="MS PGothic" panose="020B0600070205080204" pitchFamily="34" charset="-128"/>
              </a:rPr>
              <a:t>o el azar?</a:t>
            </a:r>
            <a:endParaRPr lang="es-E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42</a:t>
            </a:fld>
            <a:endParaRPr lang="de-DE" dirty="0">
              <a:latin typeface="Calibri Light"/>
            </a:endParaRPr>
          </a:p>
        </p:txBody>
      </p:sp>
      <p:pic>
        <p:nvPicPr>
          <p:cNvPr id="10" name="Picture 9" descr="Jochen Schmidt-Oehm fotocommunity Zocker"/>
          <p:cNvPicPr>
            <a:picLocks noChangeAspect="1" noChangeArrowheads="1"/>
          </p:cNvPicPr>
          <p:nvPr/>
        </p:nvPicPr>
        <p:blipFill rotWithShape="1">
          <a:blip r:embed="rId3">
            <a:extLst>
              <a:ext uri="{28A0092B-C50C-407E-A947-70E740481C1C}">
                <a14:useLocalDpi xmlns:a14="http://schemas.microsoft.com/office/drawing/2010/main" val="0"/>
              </a:ext>
            </a:extLst>
          </a:blip>
          <a:srcRect t="1" r="1334" b="1071"/>
          <a:stretch/>
        </p:blipFill>
        <p:spPr bwMode="auto">
          <a:xfrm>
            <a:off x="8689875" y="4220645"/>
            <a:ext cx="3505300" cy="2637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Al volver al coche, nota un rasguño en la pintura</a:t>
            </a:r>
            <a:endParaRPr lang="es-ES" altLang="de-DE" sz="3600" dirty="0">
              <a:latin typeface="Calibri Light"/>
            </a:endParaRPr>
          </a:p>
        </p:txBody>
      </p:sp>
      <p:sp>
        <p:nvSpPr>
          <p:cNvPr id="45059" name="Rectangle 3"/>
          <p:cNvSpPr>
            <a:spLocks noGrp="1" noChangeArrowheads="1"/>
          </p:cNvSpPr>
          <p:nvPr>
            <p:ph idx="1"/>
          </p:nvPr>
        </p:nvSpPr>
        <p:spPr>
          <a:noFill/>
        </p:spPr>
        <p:txBody>
          <a:bodyPr/>
          <a:lstStyle/>
          <a:p>
            <a:pPr eaLnBrk="1" hangingPunct="1"/>
            <a:r>
              <a:rPr lang="es-ES" altLang="de-DE" sz="2400">
                <a:solidFill>
                  <a:srgbClr val="004992"/>
                </a:solidFill>
                <a:latin typeface="Calibri Light"/>
              </a:rPr>
              <a:t>¿Por </a:t>
            </a:r>
            <a:r>
              <a:rPr lang="es-ES" altLang="de-DE" sz="2400" dirty="0">
                <a:solidFill>
                  <a:srgbClr val="004992"/>
                </a:solidFill>
                <a:latin typeface="Calibri Light"/>
              </a:rPr>
              <a:t>qué está rayado el coche?</a:t>
            </a:r>
          </a:p>
          <a:p>
            <a:pPr lvl="0" defTabSz="914400" fontAlgn="base"/>
            <a:r>
              <a:rPr lang="es-ES" altLang="de-DE" sz="2400">
                <a:solidFill>
                  <a:srgbClr val="333333"/>
                </a:solidFill>
                <a:latin typeface="Calibri Light"/>
                <a:ea typeface="MS PGothic" panose="020B0600070205080204" pitchFamily="34" charset="-128"/>
              </a:rPr>
              <a:t>¿Cuál </a:t>
            </a:r>
            <a:r>
              <a:rPr lang="es-ES" altLang="de-DE" sz="2400" dirty="0">
                <a:solidFill>
                  <a:srgbClr val="333333"/>
                </a:solidFill>
                <a:latin typeface="Calibri Light"/>
                <a:ea typeface="MS PGothic" panose="020B0600070205080204" pitchFamily="34" charset="-128"/>
              </a:rPr>
              <a:t>es la explicación principal de este evento?</a:t>
            </a:r>
          </a:p>
          <a:p>
            <a:pPr lvl="0" defTabSz="914400" fontAlgn="base"/>
            <a:endParaRPr lang="es-ES" altLang="de-DE" sz="2400" dirty="0">
              <a:solidFill>
                <a:srgbClr val="004992"/>
              </a:solidFill>
              <a:latin typeface="Calibri Light"/>
              <a:ea typeface="MS PGothic" panose="020B0600070205080204" pitchFamily="34" charset="-128"/>
            </a:endParaRPr>
          </a:p>
          <a:p>
            <a:pPr lvl="0" defTabSz="914400" fontAlgn="base"/>
            <a:endParaRPr lang="es-ES" altLang="de-DE" sz="2400" dirty="0">
              <a:solidFill>
                <a:srgbClr val="004992"/>
              </a:solidFill>
              <a:latin typeface="Calibri Light"/>
              <a:ea typeface="MS PGothic" panose="020B0600070205080204" pitchFamily="34" charset="-128"/>
            </a:endParaRPr>
          </a:p>
          <a:p>
            <a:pPr lvl="0" defTabSz="914400" fontAlgn="base"/>
            <a:r>
              <a:rPr lang="es-ES" altLang="de-DE" sz="2400">
                <a:solidFill>
                  <a:srgbClr val="004992"/>
                </a:solidFill>
                <a:latin typeface="Calibri Light"/>
                <a:ea typeface="MS PGothic" panose="020B0600070205080204" pitchFamily="34" charset="-128"/>
              </a:rPr>
              <a:t>¿Uno </a:t>
            </a:r>
            <a:r>
              <a:rPr lang="es-ES" altLang="de-DE" sz="2400" dirty="0">
                <a:solidFill>
                  <a:srgbClr val="004992"/>
                </a:solidFill>
                <a:latin typeface="Calibri Light"/>
                <a:ea typeface="MS PGothic" panose="020B0600070205080204" pitchFamily="34" charset="-128"/>
              </a:rPr>
              <a:t>mismo?</a:t>
            </a:r>
          </a:p>
          <a:p>
            <a:pPr lvl="0" defTabSz="914400" fontAlgn="base"/>
            <a:r>
              <a:rPr lang="es-ES" altLang="de-DE" sz="2400">
                <a:solidFill>
                  <a:srgbClr val="004992"/>
                </a:solidFill>
                <a:latin typeface="Calibri Light"/>
                <a:ea typeface="MS PGothic" panose="020B0600070205080204" pitchFamily="34" charset="-128"/>
              </a:rPr>
              <a:t>¿Otra </a:t>
            </a:r>
            <a:r>
              <a:rPr lang="es-ES" altLang="de-DE" sz="2400" dirty="0">
                <a:solidFill>
                  <a:srgbClr val="004992"/>
                </a:solidFill>
                <a:latin typeface="Calibri Light"/>
                <a:ea typeface="MS PGothic" panose="020B0600070205080204" pitchFamily="34" charset="-128"/>
              </a:rPr>
              <a:t>persona o personas?</a:t>
            </a:r>
          </a:p>
          <a:p>
            <a:pPr lvl="0" defTabSz="914400" fontAlgn="base"/>
            <a:r>
              <a:rPr lang="es-ES" altLang="de-DE" sz="2400">
                <a:solidFill>
                  <a:srgbClr val="004992"/>
                </a:solidFill>
                <a:latin typeface="Calibri Light"/>
                <a:ea typeface="MS PGothic" panose="020B0600070205080204" pitchFamily="34" charset="-128"/>
              </a:rPr>
              <a:t>¿Circunstancias </a:t>
            </a:r>
            <a:r>
              <a:rPr lang="es-ES" altLang="de-DE" sz="2400" dirty="0">
                <a:solidFill>
                  <a:srgbClr val="004992"/>
                </a:solidFill>
                <a:latin typeface="Calibri Light"/>
                <a:ea typeface="MS PGothic" panose="020B0600070205080204" pitchFamily="34" charset="-128"/>
              </a:rPr>
              <a:t>o el azar?</a:t>
            </a:r>
            <a:endParaRPr lang="es-E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43</a:t>
            </a:fld>
            <a:endParaRPr lang="de-DE" dirty="0">
              <a:latin typeface="Calibri Light"/>
            </a:endParaRPr>
          </a:p>
        </p:txBody>
      </p:sp>
      <p:pic>
        <p:nvPicPr>
          <p:cNvPr id="10" name="Picture 6" descr="robertrazrbl - 02-07-06_1728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3809" y="4509476"/>
            <a:ext cx="3131366" cy="2348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El doctor descubre que tiene la tensión arterial alta.</a:t>
            </a:r>
          </a:p>
        </p:txBody>
      </p:sp>
      <p:sp>
        <p:nvSpPr>
          <p:cNvPr id="46084" name="Rectangle 3"/>
          <p:cNvSpPr>
            <a:spLocks noGrp="1" noChangeArrowheads="1"/>
          </p:cNvSpPr>
          <p:nvPr>
            <p:ph idx="1"/>
          </p:nvPr>
        </p:nvSpPr>
        <p:spPr>
          <a:noFill/>
        </p:spPr>
        <p:txBody>
          <a:bodyPr/>
          <a:lstStyle/>
          <a:p>
            <a:pPr eaLnBrk="1" hangingPunct="1"/>
            <a:r>
              <a:rPr lang="es-ES" altLang="de-DE" sz="2400">
                <a:solidFill>
                  <a:srgbClr val="004992"/>
                </a:solidFill>
                <a:latin typeface="Calibri Light"/>
              </a:rPr>
              <a:t>¿Por </a:t>
            </a:r>
            <a:r>
              <a:rPr lang="es-ES" altLang="de-DE" sz="2400" dirty="0">
                <a:solidFill>
                  <a:srgbClr val="004992"/>
                </a:solidFill>
                <a:latin typeface="Calibri Light"/>
              </a:rPr>
              <a:t>qué tiene la tensión arterial alta?</a:t>
            </a:r>
          </a:p>
          <a:p>
            <a:pPr lvl="0" defTabSz="914400" fontAlgn="base"/>
            <a:r>
              <a:rPr lang="es-ES" altLang="de-DE" sz="2400">
                <a:solidFill>
                  <a:srgbClr val="333333"/>
                </a:solidFill>
                <a:latin typeface="Calibri Light"/>
                <a:ea typeface="MS PGothic" panose="020B0600070205080204" pitchFamily="34" charset="-128"/>
              </a:rPr>
              <a:t>¿Cuál </a:t>
            </a:r>
            <a:r>
              <a:rPr lang="es-ES" altLang="de-DE" sz="2400" dirty="0">
                <a:solidFill>
                  <a:srgbClr val="333333"/>
                </a:solidFill>
                <a:latin typeface="Calibri Light"/>
                <a:ea typeface="MS PGothic" panose="020B0600070205080204" pitchFamily="34" charset="-128"/>
              </a:rPr>
              <a:t>es la explicación principal de este evento?</a:t>
            </a:r>
          </a:p>
          <a:p>
            <a:pPr lvl="0" defTabSz="914400" fontAlgn="base"/>
            <a:endParaRPr lang="de-DE" altLang="de-DE" sz="2400" dirty="0">
              <a:solidFill>
                <a:srgbClr val="004992"/>
              </a:solidFill>
              <a:latin typeface="Calibri Light"/>
              <a:ea typeface="MS PGothic" panose="020B0600070205080204" pitchFamily="34" charset="-128"/>
            </a:endParaRPr>
          </a:p>
          <a:p>
            <a:pPr lvl="0" defTabSz="914400" fontAlgn="base"/>
            <a:endParaRPr lang="de-DE" altLang="de-DE" sz="2400" dirty="0">
              <a:solidFill>
                <a:srgbClr val="004992"/>
              </a:solidFill>
              <a:latin typeface="Calibri Light"/>
              <a:ea typeface="MS PGothic" panose="020B0600070205080204" pitchFamily="34" charset="-128"/>
            </a:endParaRPr>
          </a:p>
          <a:p>
            <a:pPr lvl="0" defTabSz="914400" fontAlgn="base"/>
            <a:r>
              <a:rPr lang="de-DE" altLang="de-DE" sz="2400">
                <a:solidFill>
                  <a:srgbClr val="004992"/>
                </a:solidFill>
                <a:latin typeface="Calibri Light"/>
                <a:ea typeface="MS PGothic" panose="020B0600070205080204" pitchFamily="34" charset="-128"/>
              </a:rPr>
              <a:t>¿Uno </a:t>
            </a:r>
            <a:r>
              <a:rPr lang="de-DE" altLang="de-DE" sz="2400" dirty="0">
                <a:solidFill>
                  <a:srgbClr val="004992"/>
                </a:solidFill>
                <a:latin typeface="Calibri Light"/>
                <a:ea typeface="MS PGothic" panose="020B0600070205080204" pitchFamily="34" charset="-128"/>
              </a:rPr>
              <a:t>mismo?</a:t>
            </a:r>
            <a:endParaRPr lang="es-ES" altLang="de-DE" sz="2400" dirty="0">
              <a:solidFill>
                <a:srgbClr val="004992"/>
              </a:solidFill>
              <a:latin typeface="Calibri Light"/>
              <a:ea typeface="MS PGothic" panose="020B0600070205080204" pitchFamily="34" charset="-128"/>
            </a:endParaRPr>
          </a:p>
          <a:p>
            <a:pPr lvl="0" defTabSz="914400" fontAlgn="base"/>
            <a:r>
              <a:rPr lang="es-ES" altLang="de-DE" sz="2400">
                <a:solidFill>
                  <a:srgbClr val="004992"/>
                </a:solidFill>
                <a:latin typeface="Calibri Light"/>
                <a:ea typeface="MS PGothic" panose="020B0600070205080204" pitchFamily="34" charset="-128"/>
              </a:rPr>
              <a:t>¿Otra </a:t>
            </a:r>
            <a:r>
              <a:rPr lang="es-ES" altLang="de-DE" sz="2400" dirty="0">
                <a:solidFill>
                  <a:srgbClr val="004992"/>
                </a:solidFill>
                <a:latin typeface="Calibri Light"/>
                <a:ea typeface="MS PGothic" panose="020B0600070205080204" pitchFamily="34" charset="-128"/>
              </a:rPr>
              <a:t>persona o personas?</a:t>
            </a:r>
          </a:p>
          <a:p>
            <a:pPr lvl="0" defTabSz="914400" fontAlgn="base"/>
            <a:r>
              <a:rPr lang="es-ES" altLang="de-DE" sz="2400">
                <a:solidFill>
                  <a:srgbClr val="004992"/>
                </a:solidFill>
                <a:latin typeface="Calibri Light"/>
                <a:ea typeface="MS PGothic" panose="020B0600070205080204" pitchFamily="34" charset="-128"/>
              </a:rPr>
              <a:t>¿Circunstancias </a:t>
            </a:r>
            <a:r>
              <a:rPr lang="es-ES" altLang="de-DE" sz="2400" dirty="0">
                <a:solidFill>
                  <a:srgbClr val="004992"/>
                </a:solidFill>
                <a:latin typeface="Calibri Light"/>
                <a:ea typeface="MS PGothic" panose="020B0600070205080204" pitchFamily="34" charset="-128"/>
              </a:rPr>
              <a:t>o el azar?</a:t>
            </a:r>
            <a:endParaRPr lang="es-E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44</a:t>
            </a:fld>
            <a:endParaRPr lang="de-DE" dirty="0">
              <a:latin typeface="Calibri Light"/>
            </a:endParaRPr>
          </a:p>
        </p:txBody>
      </p:sp>
      <p:pic>
        <p:nvPicPr>
          <p:cNvPr id="10" name="Picture 14" descr="haysophie flickr name DSCN3940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Un amigo se niega a ayudarle con una tarea pendiente.</a:t>
            </a:r>
          </a:p>
        </p:txBody>
      </p:sp>
      <p:sp>
        <p:nvSpPr>
          <p:cNvPr id="47107" name="Rectangle 3"/>
          <p:cNvSpPr>
            <a:spLocks noGrp="1" noChangeArrowheads="1"/>
          </p:cNvSpPr>
          <p:nvPr>
            <p:ph idx="1"/>
          </p:nvPr>
        </p:nvSpPr>
        <p:spPr>
          <a:noFill/>
        </p:spPr>
        <p:txBody>
          <a:bodyPr/>
          <a:lstStyle/>
          <a:p>
            <a:r>
              <a:rPr lang="es-ES" altLang="de-DE" sz="2400">
                <a:solidFill>
                  <a:srgbClr val="004992"/>
                </a:solidFill>
                <a:latin typeface="Calibri Light"/>
              </a:rPr>
              <a:t>¿Cuáles </a:t>
            </a:r>
            <a:r>
              <a:rPr lang="es-ES" altLang="de-DE" sz="2400" dirty="0">
                <a:solidFill>
                  <a:srgbClr val="004992"/>
                </a:solidFill>
                <a:latin typeface="Calibri Light"/>
              </a:rPr>
              <a:t>son las causas de que su amigo no le ayudara?</a:t>
            </a:r>
          </a:p>
          <a:p>
            <a:pPr lvl="0" defTabSz="914400" fontAlgn="base"/>
            <a:r>
              <a:rPr lang="es-ES" altLang="de-DE" sz="2400">
                <a:solidFill>
                  <a:srgbClr val="333333"/>
                </a:solidFill>
                <a:latin typeface="Calibri Light"/>
                <a:ea typeface="MS PGothic" panose="020B0600070205080204" pitchFamily="34" charset="-128"/>
              </a:rPr>
              <a:t>¿Cuál </a:t>
            </a:r>
            <a:r>
              <a:rPr lang="es-ES" altLang="de-DE" sz="2400" dirty="0">
                <a:solidFill>
                  <a:srgbClr val="333333"/>
                </a:solidFill>
                <a:latin typeface="Calibri Light"/>
                <a:ea typeface="MS PGothic" panose="020B0600070205080204" pitchFamily="34" charset="-128"/>
              </a:rPr>
              <a:t>es la explicación principal de este evento?</a:t>
            </a:r>
          </a:p>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r>
              <a:rPr lang="es-ES" altLang="de-DE" sz="2400">
                <a:solidFill>
                  <a:srgbClr val="004992"/>
                </a:solidFill>
                <a:latin typeface="Calibri Light"/>
                <a:ea typeface="MS PGothic" panose="020B0600070205080204" pitchFamily="34" charset="-128"/>
              </a:rPr>
              <a:t>¿Uno </a:t>
            </a:r>
            <a:r>
              <a:rPr lang="es-ES" altLang="de-DE" sz="2400" dirty="0">
                <a:solidFill>
                  <a:srgbClr val="004992"/>
                </a:solidFill>
                <a:latin typeface="Calibri Light"/>
                <a:ea typeface="MS PGothic" panose="020B0600070205080204" pitchFamily="34" charset="-128"/>
              </a:rPr>
              <a:t>mismo?</a:t>
            </a:r>
          </a:p>
          <a:p>
            <a:pPr lvl="0" defTabSz="914400" fontAlgn="base"/>
            <a:r>
              <a:rPr lang="es-ES" altLang="de-DE" sz="2400">
                <a:solidFill>
                  <a:srgbClr val="004992"/>
                </a:solidFill>
                <a:latin typeface="Calibri Light"/>
                <a:ea typeface="MS PGothic" panose="020B0600070205080204" pitchFamily="34" charset="-128"/>
              </a:rPr>
              <a:t>¿Otra </a:t>
            </a:r>
            <a:r>
              <a:rPr lang="es-ES" altLang="de-DE" sz="2400" dirty="0">
                <a:solidFill>
                  <a:srgbClr val="004992"/>
                </a:solidFill>
                <a:latin typeface="Calibri Light"/>
                <a:ea typeface="MS PGothic" panose="020B0600070205080204" pitchFamily="34" charset="-128"/>
              </a:rPr>
              <a:t>persona o personas?</a:t>
            </a:r>
          </a:p>
          <a:p>
            <a:pPr lvl="0" defTabSz="914400" fontAlgn="base"/>
            <a:r>
              <a:rPr lang="es-ES" altLang="de-DE" sz="2400">
                <a:solidFill>
                  <a:srgbClr val="004992"/>
                </a:solidFill>
                <a:latin typeface="Calibri Light"/>
                <a:ea typeface="MS PGothic" panose="020B0600070205080204" pitchFamily="34" charset="-128"/>
              </a:rPr>
              <a:t>¿Circunstancias </a:t>
            </a:r>
            <a:r>
              <a:rPr lang="es-ES" altLang="de-DE" sz="2400" dirty="0">
                <a:solidFill>
                  <a:srgbClr val="004992"/>
                </a:solidFill>
                <a:latin typeface="Calibri Light"/>
                <a:ea typeface="MS PGothic" panose="020B0600070205080204" pitchFamily="34" charset="-128"/>
              </a:rPr>
              <a:t>o el azar?</a:t>
            </a:r>
            <a:endParaRPr lang="es-E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45</a:t>
            </a:fld>
            <a:endParaRPr lang="de-DE" dirty="0">
              <a:latin typeface="Calibri Light"/>
            </a:endParaRPr>
          </a:p>
        </p:txBody>
      </p:sp>
      <p:sp>
        <p:nvSpPr>
          <p:cNvPr id="47108"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11" name="Picture 12" descr="Katrin Ze"/>
          <p:cNvPicPr>
            <a:picLocks noChangeAspect="1" noChangeArrowheads="1"/>
          </p:cNvPicPr>
          <p:nvPr/>
        </p:nvPicPr>
        <p:blipFill rotWithShape="1">
          <a:blip r:embed="rId3">
            <a:extLst>
              <a:ext uri="{28A0092B-C50C-407E-A947-70E740481C1C}">
                <a14:useLocalDpi xmlns:a14="http://schemas.microsoft.com/office/drawing/2010/main" val="0"/>
              </a:ext>
            </a:extLst>
          </a:blip>
          <a:srcRect r="192" b="1480"/>
          <a:stretch/>
        </p:blipFill>
        <p:spPr bwMode="auto">
          <a:xfrm>
            <a:off x="9416366" y="4115067"/>
            <a:ext cx="2778809" cy="274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Un amigo le sorprende con un regalo.</a:t>
            </a:r>
          </a:p>
        </p:txBody>
      </p:sp>
      <p:sp>
        <p:nvSpPr>
          <p:cNvPr id="48131" name="Rectangle 3"/>
          <p:cNvSpPr>
            <a:spLocks noGrp="1" noChangeArrowheads="1"/>
          </p:cNvSpPr>
          <p:nvPr>
            <p:ph idx="1"/>
          </p:nvPr>
        </p:nvSpPr>
        <p:spPr>
          <a:noFill/>
        </p:spPr>
        <p:txBody>
          <a:bodyPr/>
          <a:lstStyle/>
          <a:p>
            <a:pPr eaLnBrk="1" hangingPunct="1"/>
            <a:r>
              <a:rPr lang="es-ES" altLang="de-DE" sz="2400">
                <a:solidFill>
                  <a:srgbClr val="004992"/>
                </a:solidFill>
                <a:latin typeface="Calibri Light"/>
              </a:rPr>
              <a:t>¿Qué </a:t>
            </a:r>
            <a:r>
              <a:rPr lang="es-ES" altLang="de-DE" sz="2400" dirty="0">
                <a:solidFill>
                  <a:srgbClr val="004992"/>
                </a:solidFill>
                <a:latin typeface="Calibri Light"/>
              </a:rPr>
              <a:t>puede haber pasado para que su amigo le hiciera un regalo?</a:t>
            </a:r>
          </a:p>
          <a:p>
            <a:pPr lvl="0" defTabSz="914400" fontAlgn="base"/>
            <a:r>
              <a:rPr lang="es-ES" altLang="de-DE" sz="2400">
                <a:solidFill>
                  <a:srgbClr val="333333"/>
                </a:solidFill>
                <a:latin typeface="Calibri Light"/>
                <a:ea typeface="MS PGothic" panose="020B0600070205080204" pitchFamily="34" charset="-128"/>
              </a:rPr>
              <a:t>¿Cuál </a:t>
            </a:r>
            <a:r>
              <a:rPr lang="es-ES" altLang="de-DE" sz="2400" dirty="0">
                <a:solidFill>
                  <a:srgbClr val="333333"/>
                </a:solidFill>
                <a:latin typeface="Calibri Light"/>
                <a:ea typeface="MS PGothic" panose="020B0600070205080204" pitchFamily="34" charset="-128"/>
              </a:rPr>
              <a:t>es la explicación principal de este evento?</a:t>
            </a:r>
          </a:p>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r>
              <a:rPr lang="es-ES" altLang="de-DE" sz="2400">
                <a:solidFill>
                  <a:srgbClr val="004992"/>
                </a:solidFill>
                <a:latin typeface="Calibri Light"/>
                <a:ea typeface="MS PGothic" panose="020B0600070205080204" pitchFamily="34" charset="-128"/>
              </a:rPr>
              <a:t>¿Uno </a:t>
            </a:r>
            <a:r>
              <a:rPr lang="es-ES" altLang="de-DE" sz="2400" dirty="0">
                <a:solidFill>
                  <a:srgbClr val="004992"/>
                </a:solidFill>
                <a:latin typeface="Calibri Light"/>
                <a:ea typeface="MS PGothic" panose="020B0600070205080204" pitchFamily="34" charset="-128"/>
              </a:rPr>
              <a:t>mismo?</a:t>
            </a:r>
          </a:p>
          <a:p>
            <a:pPr lvl="0" defTabSz="914400" fontAlgn="base"/>
            <a:r>
              <a:rPr lang="es-ES" altLang="de-DE" sz="2400">
                <a:solidFill>
                  <a:srgbClr val="004992"/>
                </a:solidFill>
                <a:latin typeface="Calibri Light"/>
                <a:ea typeface="MS PGothic" panose="020B0600070205080204" pitchFamily="34" charset="-128"/>
              </a:rPr>
              <a:t>¿Otra </a:t>
            </a:r>
            <a:r>
              <a:rPr lang="es-ES" altLang="de-DE" sz="2400" dirty="0">
                <a:solidFill>
                  <a:srgbClr val="004992"/>
                </a:solidFill>
                <a:latin typeface="Calibri Light"/>
                <a:ea typeface="MS PGothic" panose="020B0600070205080204" pitchFamily="34" charset="-128"/>
              </a:rPr>
              <a:t>persona o personas?</a:t>
            </a:r>
          </a:p>
          <a:p>
            <a:pPr lvl="0" defTabSz="914400" fontAlgn="base"/>
            <a:r>
              <a:rPr lang="es-ES" altLang="de-DE" sz="2400">
                <a:solidFill>
                  <a:srgbClr val="004992"/>
                </a:solidFill>
                <a:latin typeface="Calibri Light"/>
                <a:ea typeface="MS PGothic" panose="020B0600070205080204" pitchFamily="34" charset="-128"/>
              </a:rPr>
              <a:t>¿Circunstancias </a:t>
            </a:r>
            <a:r>
              <a:rPr lang="es-ES" altLang="de-DE" sz="2400" dirty="0">
                <a:solidFill>
                  <a:srgbClr val="004992"/>
                </a:solidFill>
                <a:latin typeface="Calibri Light"/>
                <a:ea typeface="MS PGothic" panose="020B0600070205080204" pitchFamily="34" charset="-128"/>
              </a:rPr>
              <a:t>o el azar?</a:t>
            </a:r>
            <a:endParaRPr lang="es-E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46</a:t>
            </a:fld>
            <a:endParaRPr lang="de-DE" dirty="0">
              <a:latin typeface="Calibri Light"/>
            </a:endParaRPr>
          </a:p>
        </p:txBody>
      </p:sp>
      <p:pic>
        <p:nvPicPr>
          <p:cNvPr id="10" name="Picture 18" descr="penmachine - flickr - Big Present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290" y="4619038"/>
            <a:ext cx="3465885" cy="223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Un amigo le dice que es estúpido.</a:t>
            </a:r>
          </a:p>
        </p:txBody>
      </p:sp>
      <p:sp>
        <p:nvSpPr>
          <p:cNvPr id="49155" name="Rectangle 3"/>
          <p:cNvSpPr>
            <a:spLocks noGrp="1" noChangeArrowheads="1"/>
          </p:cNvSpPr>
          <p:nvPr>
            <p:ph idx="1"/>
          </p:nvPr>
        </p:nvSpPr>
        <p:spPr>
          <a:noFill/>
        </p:spPr>
        <p:txBody>
          <a:bodyPr/>
          <a:lstStyle/>
          <a:p>
            <a:pPr eaLnBrk="1" hangingPunct="1"/>
            <a:r>
              <a:rPr lang="es-ES" altLang="de-DE" sz="2400">
                <a:solidFill>
                  <a:srgbClr val="004992"/>
                </a:solidFill>
                <a:latin typeface="Calibri Light"/>
              </a:rPr>
              <a:t>¿Qué </a:t>
            </a:r>
            <a:r>
              <a:rPr lang="es-ES" altLang="de-DE" sz="2400" dirty="0">
                <a:solidFill>
                  <a:srgbClr val="004992"/>
                </a:solidFill>
                <a:latin typeface="Calibri Light"/>
              </a:rPr>
              <a:t>ocasionó que su amigo le dijera esto?</a:t>
            </a:r>
          </a:p>
          <a:p>
            <a:pPr lvl="0" defTabSz="914400" fontAlgn="base"/>
            <a:r>
              <a:rPr lang="es-ES" altLang="de-DE" sz="2400">
                <a:solidFill>
                  <a:srgbClr val="333333"/>
                </a:solidFill>
                <a:latin typeface="Calibri Light"/>
                <a:ea typeface="MS PGothic" panose="020B0600070205080204" pitchFamily="34" charset="-128"/>
              </a:rPr>
              <a:t>¿Cuál </a:t>
            </a:r>
            <a:r>
              <a:rPr lang="es-ES" altLang="de-DE" sz="2400" dirty="0">
                <a:solidFill>
                  <a:srgbClr val="333333"/>
                </a:solidFill>
                <a:latin typeface="Calibri Light"/>
                <a:ea typeface="MS PGothic" panose="020B0600070205080204" pitchFamily="34" charset="-128"/>
              </a:rPr>
              <a:t>es la explicación principal de este evento?</a:t>
            </a:r>
          </a:p>
          <a:p>
            <a:pPr lvl="0" defTabSz="914400" fontAlgn="base"/>
            <a:endParaRPr lang="es-ES" altLang="de-DE" sz="2400" dirty="0">
              <a:solidFill>
                <a:srgbClr val="004992"/>
              </a:solidFill>
              <a:latin typeface="Calibri Light"/>
              <a:ea typeface="MS PGothic" panose="020B0600070205080204" pitchFamily="34" charset="-128"/>
            </a:endParaRPr>
          </a:p>
          <a:p>
            <a:pPr lvl="0" defTabSz="914400" fontAlgn="base"/>
            <a:endParaRPr lang="es-ES" altLang="de-DE" sz="2400" dirty="0">
              <a:solidFill>
                <a:srgbClr val="004992"/>
              </a:solidFill>
              <a:latin typeface="Calibri Light"/>
              <a:ea typeface="MS PGothic" panose="020B0600070205080204" pitchFamily="34" charset="-128"/>
            </a:endParaRPr>
          </a:p>
          <a:p>
            <a:pPr lvl="0" defTabSz="914400" fontAlgn="base"/>
            <a:r>
              <a:rPr lang="es-ES" altLang="de-DE" sz="2400">
                <a:solidFill>
                  <a:srgbClr val="004992"/>
                </a:solidFill>
                <a:latin typeface="Calibri Light"/>
                <a:ea typeface="MS PGothic" panose="020B0600070205080204" pitchFamily="34" charset="-128"/>
              </a:rPr>
              <a:t>¿Uno </a:t>
            </a:r>
            <a:r>
              <a:rPr lang="es-ES" altLang="de-DE" sz="2400" dirty="0">
                <a:solidFill>
                  <a:srgbClr val="004992"/>
                </a:solidFill>
                <a:latin typeface="Calibri Light"/>
                <a:ea typeface="MS PGothic" panose="020B0600070205080204" pitchFamily="34" charset="-128"/>
              </a:rPr>
              <a:t>mismo?</a:t>
            </a:r>
          </a:p>
          <a:p>
            <a:pPr lvl="0" defTabSz="914400" fontAlgn="base"/>
            <a:r>
              <a:rPr lang="es-ES" altLang="de-DE" sz="2400">
                <a:solidFill>
                  <a:srgbClr val="004992"/>
                </a:solidFill>
                <a:latin typeface="Calibri Light"/>
                <a:ea typeface="MS PGothic" panose="020B0600070205080204" pitchFamily="34" charset="-128"/>
              </a:rPr>
              <a:t>¿Otra </a:t>
            </a:r>
            <a:r>
              <a:rPr lang="es-ES" altLang="de-DE" sz="2400" dirty="0">
                <a:solidFill>
                  <a:srgbClr val="004992"/>
                </a:solidFill>
                <a:latin typeface="Calibri Light"/>
                <a:ea typeface="MS PGothic" panose="020B0600070205080204" pitchFamily="34" charset="-128"/>
              </a:rPr>
              <a:t>persona o personas?</a:t>
            </a:r>
          </a:p>
          <a:p>
            <a:pPr lvl="0" defTabSz="914400" fontAlgn="base"/>
            <a:r>
              <a:rPr lang="es-ES" altLang="de-DE" sz="2400">
                <a:solidFill>
                  <a:srgbClr val="004992"/>
                </a:solidFill>
                <a:latin typeface="Calibri Light"/>
                <a:ea typeface="MS PGothic" panose="020B0600070205080204" pitchFamily="34" charset="-128"/>
              </a:rPr>
              <a:t>¿Circunstancias </a:t>
            </a:r>
            <a:r>
              <a:rPr lang="es-ES" altLang="de-DE" sz="2400" dirty="0">
                <a:solidFill>
                  <a:srgbClr val="004992"/>
                </a:solidFill>
                <a:latin typeface="Calibri Light"/>
                <a:ea typeface="MS PGothic" panose="020B0600070205080204" pitchFamily="34" charset="-128"/>
              </a:rPr>
              <a:t>o el azar?</a:t>
            </a:r>
            <a:endParaRPr lang="es-E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47</a:t>
            </a:fld>
            <a:endParaRPr lang="de-DE" dirty="0">
              <a:latin typeface="Calibri Light"/>
            </a:endParaRPr>
          </a:p>
        </p:txBody>
      </p:sp>
      <p:sp>
        <p:nvSpPr>
          <p:cNvPr id="49156"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11" name="Picture 17" descr="Simon Pais - flickr - Stupid M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3093" y="4656526"/>
            <a:ext cx="3072082" cy="2201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El bebé de su vecino comienza a llorar cuando lo coge en brazos.</a:t>
            </a:r>
          </a:p>
        </p:txBody>
      </p:sp>
      <p:sp>
        <p:nvSpPr>
          <p:cNvPr id="50179" name="Rectangle 3"/>
          <p:cNvSpPr>
            <a:spLocks noGrp="1" noChangeArrowheads="1"/>
          </p:cNvSpPr>
          <p:nvPr>
            <p:ph idx="1"/>
          </p:nvPr>
        </p:nvSpPr>
        <p:spPr>
          <a:noFill/>
        </p:spPr>
        <p:txBody>
          <a:bodyPr/>
          <a:lstStyle/>
          <a:p>
            <a:pPr eaLnBrk="1" hangingPunct="1"/>
            <a:r>
              <a:rPr lang="es-ES" altLang="de-DE" sz="2400">
                <a:solidFill>
                  <a:srgbClr val="004992"/>
                </a:solidFill>
                <a:latin typeface="Calibri Light"/>
              </a:rPr>
              <a:t>¿Por </a:t>
            </a:r>
            <a:r>
              <a:rPr lang="es-ES" altLang="de-DE" sz="2400" dirty="0">
                <a:solidFill>
                  <a:srgbClr val="004992"/>
                </a:solidFill>
                <a:latin typeface="Calibri Light"/>
              </a:rPr>
              <a:t>qué llora el bebé?</a:t>
            </a:r>
          </a:p>
          <a:p>
            <a:pPr lvl="0" defTabSz="914400" fontAlgn="base"/>
            <a:r>
              <a:rPr lang="es-ES" altLang="de-DE" sz="2400">
                <a:solidFill>
                  <a:srgbClr val="333333"/>
                </a:solidFill>
                <a:latin typeface="Calibri Light"/>
                <a:ea typeface="MS PGothic" panose="020B0600070205080204" pitchFamily="34" charset="-128"/>
              </a:rPr>
              <a:t>¿Cuál </a:t>
            </a:r>
            <a:r>
              <a:rPr lang="es-ES" altLang="de-DE" sz="2400" dirty="0">
                <a:solidFill>
                  <a:srgbClr val="333333"/>
                </a:solidFill>
                <a:latin typeface="Calibri Light"/>
                <a:ea typeface="MS PGothic" panose="020B0600070205080204" pitchFamily="34" charset="-128"/>
              </a:rPr>
              <a:t>es la explicación principal de este evento?</a:t>
            </a:r>
          </a:p>
          <a:p>
            <a:pPr lvl="0" defTabSz="914400" fontAlgn="base"/>
            <a:endParaRPr lang="es-ES" altLang="de-DE" sz="2400" dirty="0">
              <a:solidFill>
                <a:srgbClr val="004992"/>
              </a:solidFill>
              <a:latin typeface="Calibri Light"/>
              <a:ea typeface="MS PGothic" panose="020B0600070205080204" pitchFamily="34" charset="-128"/>
            </a:endParaRPr>
          </a:p>
          <a:p>
            <a:pPr lvl="0" defTabSz="914400" fontAlgn="base"/>
            <a:endParaRPr lang="es-ES" altLang="de-DE" sz="2400" dirty="0">
              <a:solidFill>
                <a:srgbClr val="004992"/>
              </a:solidFill>
              <a:latin typeface="Calibri Light"/>
              <a:ea typeface="MS PGothic" panose="020B0600070205080204" pitchFamily="34" charset="-128"/>
            </a:endParaRPr>
          </a:p>
          <a:p>
            <a:pPr lvl="0" defTabSz="914400" fontAlgn="base"/>
            <a:r>
              <a:rPr lang="es-ES" altLang="de-DE" sz="2400">
                <a:solidFill>
                  <a:srgbClr val="004992"/>
                </a:solidFill>
                <a:latin typeface="Calibri Light"/>
                <a:ea typeface="MS PGothic" panose="020B0600070205080204" pitchFamily="34" charset="-128"/>
              </a:rPr>
              <a:t>¿Uno </a:t>
            </a:r>
            <a:r>
              <a:rPr lang="es-ES" altLang="de-DE" sz="2400" dirty="0">
                <a:solidFill>
                  <a:srgbClr val="004992"/>
                </a:solidFill>
                <a:latin typeface="Calibri Light"/>
                <a:ea typeface="MS PGothic" panose="020B0600070205080204" pitchFamily="34" charset="-128"/>
              </a:rPr>
              <a:t>mismo?</a:t>
            </a:r>
          </a:p>
          <a:p>
            <a:pPr lvl="0" defTabSz="914400" fontAlgn="base"/>
            <a:r>
              <a:rPr lang="es-ES" altLang="de-DE" sz="2400">
                <a:solidFill>
                  <a:srgbClr val="004992"/>
                </a:solidFill>
                <a:latin typeface="Calibri Light"/>
                <a:ea typeface="MS PGothic" panose="020B0600070205080204" pitchFamily="34" charset="-128"/>
              </a:rPr>
              <a:t>¿Otra </a:t>
            </a:r>
            <a:r>
              <a:rPr lang="es-ES" altLang="de-DE" sz="2400" dirty="0">
                <a:solidFill>
                  <a:srgbClr val="004992"/>
                </a:solidFill>
                <a:latin typeface="Calibri Light"/>
                <a:ea typeface="MS PGothic" panose="020B0600070205080204" pitchFamily="34" charset="-128"/>
              </a:rPr>
              <a:t>persona o personas?</a:t>
            </a:r>
          </a:p>
          <a:p>
            <a:pPr lvl="0" defTabSz="914400" fontAlgn="base"/>
            <a:r>
              <a:rPr lang="es-ES" altLang="de-DE" sz="2400">
                <a:solidFill>
                  <a:srgbClr val="004992"/>
                </a:solidFill>
                <a:latin typeface="Calibri Light"/>
                <a:ea typeface="MS PGothic" panose="020B0600070205080204" pitchFamily="34" charset="-128"/>
              </a:rPr>
              <a:t>¿Circunstancias </a:t>
            </a:r>
            <a:r>
              <a:rPr lang="es-ES" altLang="de-DE" sz="2400" dirty="0">
                <a:solidFill>
                  <a:srgbClr val="004992"/>
                </a:solidFill>
                <a:latin typeface="Calibri Light"/>
                <a:ea typeface="MS PGothic" panose="020B0600070205080204" pitchFamily="34" charset="-128"/>
              </a:rPr>
              <a:t>o el azar?</a:t>
            </a:r>
            <a:endParaRPr lang="es-E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48</a:t>
            </a:fld>
            <a:endParaRPr lang="de-DE" dirty="0">
              <a:latin typeface="Calibri Light"/>
            </a:endParaRPr>
          </a:p>
        </p:txBody>
      </p:sp>
      <p:pic>
        <p:nvPicPr>
          <p:cNvPr id="10" name="Picture 8" descr="valentinapowers flickr Cry Baby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956" y="4403086"/>
            <a:ext cx="3273219" cy="245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Un amigo le dice que no le respeta.</a:t>
            </a:r>
          </a:p>
        </p:txBody>
      </p:sp>
      <p:sp>
        <p:nvSpPr>
          <p:cNvPr id="51203" name="Rectangle 3"/>
          <p:cNvSpPr>
            <a:spLocks noGrp="1" noChangeArrowheads="1"/>
          </p:cNvSpPr>
          <p:nvPr>
            <p:ph idx="1"/>
          </p:nvPr>
        </p:nvSpPr>
        <p:spPr>
          <a:noFill/>
        </p:spPr>
        <p:txBody>
          <a:bodyPr/>
          <a:lstStyle/>
          <a:p>
            <a:pPr eaLnBrk="1" hangingPunct="1"/>
            <a:r>
              <a:rPr lang="es-ES" altLang="de-DE" sz="2400">
                <a:solidFill>
                  <a:srgbClr val="004992"/>
                </a:solidFill>
                <a:latin typeface="Calibri Light"/>
              </a:rPr>
              <a:t>¿Qué </a:t>
            </a:r>
            <a:r>
              <a:rPr lang="es-ES" altLang="de-DE" sz="2400" dirty="0">
                <a:solidFill>
                  <a:srgbClr val="004992"/>
                </a:solidFill>
                <a:latin typeface="Calibri Light"/>
              </a:rPr>
              <a:t>hizo que su amigo le dijera esto?</a:t>
            </a:r>
          </a:p>
          <a:p>
            <a:pPr lvl="0" defTabSz="914400" fontAlgn="base"/>
            <a:r>
              <a:rPr lang="es-ES" altLang="de-DE" sz="2400">
                <a:solidFill>
                  <a:srgbClr val="333333"/>
                </a:solidFill>
                <a:latin typeface="Calibri Light"/>
                <a:ea typeface="MS PGothic" panose="020B0600070205080204" pitchFamily="34" charset="-128"/>
              </a:rPr>
              <a:t>¿Cuál </a:t>
            </a:r>
            <a:r>
              <a:rPr lang="es-ES" altLang="de-DE" sz="2400" dirty="0">
                <a:solidFill>
                  <a:srgbClr val="333333"/>
                </a:solidFill>
                <a:latin typeface="Calibri Light"/>
                <a:ea typeface="MS PGothic" panose="020B0600070205080204" pitchFamily="34" charset="-128"/>
              </a:rPr>
              <a:t>es la explicación principal de este evento?</a:t>
            </a:r>
          </a:p>
          <a:p>
            <a:pPr lvl="0" defTabSz="914400" fontAlgn="base"/>
            <a:endParaRPr lang="es-ES" altLang="de-DE" sz="2400" dirty="0">
              <a:solidFill>
                <a:srgbClr val="004992"/>
              </a:solidFill>
              <a:latin typeface="Calibri Light"/>
              <a:ea typeface="MS PGothic" panose="020B0600070205080204" pitchFamily="34" charset="-128"/>
            </a:endParaRPr>
          </a:p>
          <a:p>
            <a:pPr lvl="0" defTabSz="914400" fontAlgn="base"/>
            <a:endParaRPr lang="es-ES" altLang="de-DE" sz="2400" dirty="0">
              <a:solidFill>
                <a:srgbClr val="004992"/>
              </a:solidFill>
              <a:latin typeface="Calibri Light"/>
              <a:ea typeface="MS PGothic" panose="020B0600070205080204" pitchFamily="34" charset="-128"/>
            </a:endParaRPr>
          </a:p>
          <a:p>
            <a:pPr lvl="0" defTabSz="914400" fontAlgn="base"/>
            <a:r>
              <a:rPr lang="es-ES" altLang="de-DE" sz="2400">
                <a:solidFill>
                  <a:srgbClr val="004992"/>
                </a:solidFill>
                <a:latin typeface="Calibri Light"/>
                <a:ea typeface="MS PGothic" panose="020B0600070205080204" pitchFamily="34" charset="-128"/>
              </a:rPr>
              <a:t>¿Uno </a:t>
            </a:r>
            <a:r>
              <a:rPr lang="es-ES" altLang="de-DE" sz="2400" dirty="0">
                <a:solidFill>
                  <a:srgbClr val="004992"/>
                </a:solidFill>
                <a:latin typeface="Calibri Light"/>
                <a:ea typeface="MS PGothic" panose="020B0600070205080204" pitchFamily="34" charset="-128"/>
              </a:rPr>
              <a:t>mismo?</a:t>
            </a:r>
          </a:p>
          <a:p>
            <a:pPr lvl="0" defTabSz="914400" fontAlgn="base"/>
            <a:r>
              <a:rPr lang="es-ES" altLang="de-DE" sz="2400">
                <a:solidFill>
                  <a:srgbClr val="004992"/>
                </a:solidFill>
                <a:latin typeface="Calibri Light"/>
                <a:ea typeface="MS PGothic" panose="020B0600070205080204" pitchFamily="34" charset="-128"/>
              </a:rPr>
              <a:t>¿Otra </a:t>
            </a:r>
            <a:r>
              <a:rPr lang="es-ES" altLang="de-DE" sz="2400" dirty="0">
                <a:solidFill>
                  <a:srgbClr val="004992"/>
                </a:solidFill>
                <a:latin typeface="Calibri Light"/>
                <a:ea typeface="MS PGothic" panose="020B0600070205080204" pitchFamily="34" charset="-128"/>
              </a:rPr>
              <a:t>persona o personas?</a:t>
            </a:r>
          </a:p>
          <a:p>
            <a:pPr lvl="0" defTabSz="914400" fontAlgn="base"/>
            <a:r>
              <a:rPr lang="es-ES" altLang="de-DE" sz="2400">
                <a:solidFill>
                  <a:srgbClr val="004992"/>
                </a:solidFill>
                <a:latin typeface="Calibri Light"/>
                <a:ea typeface="MS PGothic" panose="020B0600070205080204" pitchFamily="34" charset="-128"/>
              </a:rPr>
              <a:t>¿Circunstancias </a:t>
            </a:r>
            <a:r>
              <a:rPr lang="es-ES" altLang="de-DE" sz="2400" dirty="0">
                <a:solidFill>
                  <a:srgbClr val="004992"/>
                </a:solidFill>
                <a:latin typeface="Calibri Light"/>
                <a:ea typeface="MS PGothic" panose="020B0600070205080204" pitchFamily="34" charset="-128"/>
              </a:rPr>
              <a:t>o el azar?</a:t>
            </a:r>
            <a:endParaRPr lang="es-E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49</a:t>
            </a:fld>
            <a:endParaRPr lang="de-DE" dirty="0">
              <a:latin typeface="Calibri Light"/>
            </a:endParaRPr>
          </a:p>
        </p:txBody>
      </p:sp>
      <p:sp>
        <p:nvSpPr>
          <p:cNvPr id="51204"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11" name="Picture 18" descr="Heidi Wittwer fotocommunity He Du! Gwealt ist keine Lös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2" y="4491386"/>
            <a:ext cx="3552693" cy="236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es-ES" altLang="de-DE" sz="2400" b="1" dirty="0">
                <a:solidFill>
                  <a:srgbClr val="333333"/>
                </a:solidFill>
                <a:latin typeface="Calibri Light"/>
                <a:ea typeface="MS PGothic" panose="020B0600070205080204" pitchFamily="34" charset="-128"/>
              </a:rPr>
              <a:t>Metas de Aprendizaje:</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Considere siempre múltiples factores que pueden haber contribuido al evento. Es decir: yo, otros, o la situación o circunstancias</a:t>
            </a:r>
            <a:r>
              <a:rPr lang="de-DE" altLang="de-DE" sz="2400" dirty="0">
                <a:solidFill>
                  <a:srgbClr val="333333"/>
                </a:solidFill>
                <a:latin typeface="Calibri Light"/>
                <a:ea typeface="MS PGothic" panose="020B0600070205080204" pitchFamily="34" charset="-128"/>
              </a:rPr>
              <a:t>. </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50</a:t>
            </a:fld>
            <a:endParaRPr lang="de-DE" dirty="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es-ES" altLang="de-DE" sz="2400" b="1" dirty="0">
                <a:solidFill>
                  <a:srgbClr val="333333"/>
                </a:solidFill>
                <a:latin typeface="Calibri Light"/>
                <a:ea typeface="MS PGothic" panose="020B0600070205080204" pitchFamily="34" charset="-128"/>
              </a:rPr>
              <a:t>Metas de Aprendizaje:</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Considere siempre múltiples factores que pueden haber contribuido al evento. Es decir: yo, otros, o la situación o circunstancias. </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Debemos tratar de ser lo más realistas posible en la vida cotidiana: No está justificado echarle siempre la culpa a los demás, al igual que no siempre es culpa nuestra cuando las cosas salen mal.</a:t>
            </a:r>
          </a:p>
        </p:txBody>
      </p:sp>
      <p:sp>
        <p:nvSpPr>
          <p:cNvPr id="5" name="Footer Placeholder 4"/>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51</a:t>
            </a:fld>
            <a:endParaRPr lang="de-DE" dirty="0">
              <a:latin typeface="Calibri Ligh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es-ES" altLang="de-DE" sz="2400" b="1" dirty="0">
                <a:solidFill>
                  <a:srgbClr val="333333"/>
                </a:solidFill>
                <a:latin typeface="Calibri Light"/>
                <a:ea typeface="MS PGothic" panose="020B0600070205080204" pitchFamily="34" charset="-128"/>
              </a:rPr>
              <a:t>Metas de Aprendizaje:</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Considere siempre múltiples factores que pueden haber contribuido al evento. Es decir: yo, otros, o la situación o circunstancias. </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Debemos tratar de ser lo más realistas posible en la vida cotidiana: No está justificado echarle siempre la culpa a los demás, al igual que no siempre es culpa nuestra cuando las cosas salen mal. </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Por lo general, existen varios factores que contribuyen a un evento.</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52</a:t>
            </a:fld>
            <a:endParaRPr lang="de-DE" dirty="0">
              <a:latin typeface="Calibri Light"/>
            </a:endParaRPr>
          </a:p>
        </p:txBody>
      </p:sp>
    </p:spTree>
    <p:extLst>
      <p:ext uri="{BB962C8B-B14F-4D97-AF65-F5344CB8AC3E}">
        <p14:creationId xmlns:p14="http://schemas.microsoft.com/office/powerpoint/2010/main" val="21599499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a:t>
            </a:r>
            <a:r>
              <a:rPr lang="es-ES" sz="3600" dirty="0">
                <a:latin typeface="Calibri Light"/>
              </a:rPr>
              <a:t>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en-AU" altLang="de-DE" sz="2400" dirty="0" err="1">
                <a:solidFill>
                  <a:srgbClr val="333333"/>
                </a:solidFill>
                <a:latin typeface="Calibri Light"/>
                <a:ea typeface="MS PGothic" panose="020B0600070205080204" pitchFamily="34" charset="-128"/>
              </a:rPr>
              <a:t>Muchas</a:t>
            </a:r>
            <a:r>
              <a:rPr lang="en-AU" altLang="de-DE" sz="2400" dirty="0">
                <a:solidFill>
                  <a:srgbClr val="333333"/>
                </a:solidFill>
                <a:latin typeface="Calibri Light"/>
                <a:ea typeface="MS PGothic" panose="020B0600070205080204" pitchFamily="34" charset="-128"/>
              </a:rPr>
              <a:t> personas con </a:t>
            </a:r>
            <a:r>
              <a:rPr lang="en-AU" altLang="de-DE" sz="2400" dirty="0" err="1">
                <a:solidFill>
                  <a:srgbClr val="333333"/>
                </a:solidFill>
                <a:latin typeface="Calibri Light"/>
                <a:ea typeface="MS PGothic" panose="020B0600070205080204" pitchFamily="34" charset="-128"/>
              </a:rPr>
              <a:t>psicosis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tienden</a:t>
            </a:r>
            <a:r>
              <a:rPr lang="en-AU" altLang="de-DE" sz="2400" dirty="0">
                <a:solidFill>
                  <a:srgbClr val="333333"/>
                </a:solidFill>
                <a:latin typeface="Calibri Light"/>
                <a:ea typeface="MS PGothic" panose="020B0600070205080204" pitchFamily="34" charset="-128"/>
              </a:rPr>
              <a:t> a </a:t>
            </a:r>
            <a:r>
              <a:rPr lang="en-AU" altLang="de-DE" sz="2400" dirty="0" err="1">
                <a:solidFill>
                  <a:srgbClr val="333333"/>
                </a:solidFill>
                <a:latin typeface="Calibri Light"/>
                <a:ea typeface="MS PGothic" panose="020B0600070205080204" pitchFamily="34" charset="-128"/>
              </a:rPr>
              <a:t>explicar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eventos</a:t>
            </a:r>
            <a:r>
              <a:rPr lang="en-AU" altLang="de-DE" sz="2400" dirty="0">
                <a:solidFill>
                  <a:srgbClr val="333333"/>
                </a:solidFill>
                <a:latin typeface="Calibri Light"/>
                <a:ea typeface="MS PGothic" panose="020B0600070205080204" pitchFamily="34" charset="-128"/>
              </a:rPr>
              <a:t> </a:t>
            </a:r>
            <a:r>
              <a:rPr lang="en-AU" altLang="de-DE" sz="2400" i="1" dirty="0" err="1">
                <a:solidFill>
                  <a:srgbClr val="333333"/>
                </a:solidFill>
                <a:latin typeface="Calibri Light"/>
                <a:ea typeface="MS PGothic" panose="020B0600070205080204" pitchFamily="34" charset="-128"/>
              </a:rPr>
              <a:t>complejos</a:t>
            </a:r>
            <a:r>
              <a:rPr lang="en-AU" altLang="de-DE" sz="2400" dirty="0">
                <a:solidFill>
                  <a:srgbClr val="333333"/>
                </a:solidFill>
                <a:latin typeface="Calibri Light"/>
                <a:ea typeface="MS PGothic" panose="020B0600070205080204" pitchFamily="34" charset="-128"/>
              </a:rPr>
              <a:t> con </a:t>
            </a:r>
            <a:r>
              <a:rPr lang="en-AU" altLang="de-DE" sz="2400" dirty="0" err="1">
                <a:solidFill>
                  <a:srgbClr val="333333"/>
                </a:solidFill>
                <a:latin typeface="Calibri Light"/>
                <a:ea typeface="MS PGothic" panose="020B0600070205080204" pitchFamily="34" charset="-128"/>
              </a:rPr>
              <a:t>una</a:t>
            </a:r>
            <a:r>
              <a:rPr lang="en-AU" altLang="de-DE" sz="2400" dirty="0">
                <a:solidFill>
                  <a:srgbClr val="333333"/>
                </a:solidFill>
                <a:latin typeface="Calibri Light"/>
                <a:ea typeface="MS PGothic" panose="020B0600070205080204" pitchFamily="34" charset="-128"/>
              </a:rPr>
              <a:t> sola </a:t>
            </a:r>
            <a:r>
              <a:rPr lang="en-AU" altLang="de-DE" sz="2400" dirty="0" err="1">
                <a:solidFill>
                  <a:srgbClr val="333333"/>
                </a:solidFill>
                <a:latin typeface="Calibri Light"/>
                <a:ea typeface="MS PGothic" panose="020B0600070205080204" pitchFamily="34" charset="-128"/>
              </a:rPr>
              <a:t>razón</a:t>
            </a:r>
            <a:r>
              <a:rPr lang="en-AU" altLang="de-DE" sz="2400" dirty="0">
                <a:solidFill>
                  <a:srgbClr val="333333"/>
                </a:solidFill>
                <a:latin typeface="Calibri Light"/>
                <a:ea typeface="MS PGothic" panose="020B0600070205080204" pitchFamily="34" charset="-128"/>
              </a:rPr>
              <a:t>. A </a:t>
            </a:r>
            <a:r>
              <a:rPr lang="en-AU" altLang="de-DE" sz="2400" dirty="0" err="1">
                <a:solidFill>
                  <a:srgbClr val="333333"/>
                </a:solidFill>
                <a:latin typeface="Calibri Light"/>
                <a:ea typeface="MS PGothic" panose="020B0600070205080204" pitchFamily="34" charset="-128"/>
              </a:rPr>
              <a:t>veces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otras</a:t>
            </a:r>
            <a:r>
              <a:rPr lang="en-AU" altLang="de-DE" sz="2400" dirty="0">
                <a:solidFill>
                  <a:srgbClr val="333333"/>
                </a:solidFill>
                <a:latin typeface="Calibri Light"/>
                <a:ea typeface="MS PGothic" panose="020B0600070205080204" pitchFamily="34" charset="-128"/>
              </a:rPr>
              <a:t> personas son </a:t>
            </a:r>
            <a:r>
              <a:rPr lang="en-AU" altLang="de-DE" sz="2400" dirty="0" err="1">
                <a:solidFill>
                  <a:srgbClr val="333333"/>
                </a:solidFill>
                <a:latin typeface="Calibri Light"/>
                <a:ea typeface="MS PGothic" panose="020B0600070205080204" pitchFamily="34" charset="-128"/>
              </a:rPr>
              <a:t>acusadas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por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los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errores</a:t>
            </a:r>
            <a:r>
              <a:rPr lang="en-AU" altLang="de-DE" sz="2400" dirty="0">
                <a:solidFill>
                  <a:srgbClr val="333333"/>
                </a:solidFill>
                <a:latin typeface="Calibri Light"/>
                <a:ea typeface="MS PGothic" panose="020B0600070205080204" pitchFamily="34" charset="-128"/>
              </a:rPr>
              <a:t> que </a:t>
            </a:r>
            <a:r>
              <a:rPr lang="en-AU" altLang="de-DE" sz="2400" dirty="0" err="1">
                <a:solidFill>
                  <a:srgbClr val="333333"/>
                </a:solidFill>
                <a:latin typeface="Calibri Light"/>
                <a:ea typeface="MS PGothic" panose="020B0600070205080204" pitchFamily="34" charset="-128"/>
              </a:rPr>
              <a:t>uno</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comete</a:t>
            </a:r>
            <a:r>
              <a:rPr lang="en-AU" altLang="de-DE" sz="2400" dirty="0">
                <a:solidFill>
                  <a:srgbClr val="333333"/>
                </a:solidFill>
                <a:latin typeface="Calibri Light"/>
                <a:ea typeface="MS PGothic" panose="020B0600070205080204" pitchFamily="34" charset="-128"/>
              </a:rPr>
              <a:t>. </a:t>
            </a:r>
          </a:p>
          <a:p>
            <a:pPr lvl="0" defTabSz="914400" fontAlgn="base"/>
            <a:r>
              <a:rPr lang="es-ES" altLang="de-DE" sz="2400" dirty="0">
                <a:solidFill>
                  <a:srgbClr val="004992"/>
                </a:solidFill>
                <a:latin typeface="Calibri Light"/>
                <a:ea typeface="MS PGothic" panose="020B0600070205080204" pitchFamily="34" charset="-128"/>
              </a:rPr>
              <a:t>Ejemplo I: </a:t>
            </a:r>
            <a:r>
              <a:rPr lang="en-AU" altLang="de-DE" sz="2400" dirty="0">
                <a:solidFill>
                  <a:srgbClr val="333333"/>
                </a:solidFill>
                <a:latin typeface="Calibri Light"/>
                <a:ea typeface="MS PGothic" panose="020B0600070205080204" pitchFamily="34" charset="-128"/>
              </a:rPr>
              <a:t>Clara se </a:t>
            </a:r>
            <a:r>
              <a:rPr lang="en-AU" altLang="de-DE" sz="2400" dirty="0" err="1">
                <a:solidFill>
                  <a:srgbClr val="333333"/>
                </a:solidFill>
                <a:latin typeface="Calibri Light"/>
                <a:ea typeface="MS PGothic" panose="020B0600070205080204" pitchFamily="34" charset="-128"/>
              </a:rPr>
              <a:t>tropieza</a:t>
            </a:r>
            <a:r>
              <a:rPr lang="en-AU" altLang="de-DE" sz="2400" dirty="0">
                <a:solidFill>
                  <a:srgbClr val="333333"/>
                </a:solidFill>
                <a:latin typeface="Calibri Light"/>
                <a:ea typeface="MS PGothic" panose="020B0600070205080204" pitchFamily="34" charset="-128"/>
              </a:rPr>
              <a:t> a menudo.</a:t>
            </a:r>
            <a:r>
              <a:rPr lang="es-ES" altLang="de-DE" sz="2400" dirty="0">
                <a:solidFill>
                  <a:srgbClr val="333333"/>
                </a:solidFill>
                <a:latin typeface="Calibri Light"/>
                <a:ea typeface="MS PGothic" panose="020B0600070205080204" pitchFamily="34" charset="-128"/>
              </a:rPr>
              <a:t> </a:t>
            </a:r>
          </a:p>
          <a:p>
            <a:pPr lvl="0" defTabSz="914400" fontAlgn="base"/>
            <a:r>
              <a:rPr lang="es-ES" altLang="de-DE" sz="2400" dirty="0">
                <a:solidFill>
                  <a:srgbClr val="004992"/>
                </a:solidFill>
                <a:latin typeface="Calibri Light"/>
                <a:ea typeface="MS PGothic" panose="020B0600070205080204" pitchFamily="34" charset="-128"/>
              </a:rPr>
              <a:t>Convicción propia: </a:t>
            </a:r>
            <a:r>
              <a:rPr lang="en-AU" altLang="de-DE" sz="2400" dirty="0">
                <a:solidFill>
                  <a:srgbClr val="333333"/>
                </a:solidFill>
                <a:latin typeface="Calibri Light"/>
                <a:ea typeface="MS PGothic" panose="020B0600070205080204" pitchFamily="34" charset="-128"/>
              </a:rPr>
              <a:t>Su </a:t>
            </a:r>
            <a:r>
              <a:rPr lang="en-AU" altLang="de-DE" sz="2400" dirty="0" err="1">
                <a:solidFill>
                  <a:srgbClr val="333333"/>
                </a:solidFill>
                <a:latin typeface="Calibri Light"/>
                <a:ea typeface="MS PGothic" panose="020B0600070205080204" pitchFamily="34" charset="-128"/>
              </a:rPr>
              <a:t>tío</a:t>
            </a:r>
            <a:r>
              <a:rPr lang="en-AU" altLang="de-DE" sz="2400" dirty="0">
                <a:solidFill>
                  <a:srgbClr val="333333"/>
                </a:solidFill>
                <a:latin typeface="Calibri Light"/>
                <a:ea typeface="MS PGothic" panose="020B0600070205080204" pitchFamily="34" charset="-128"/>
              </a:rPr>
              <a:t> le </a:t>
            </a:r>
            <a:r>
              <a:rPr lang="en-AU" altLang="de-DE" sz="2400" dirty="0" err="1">
                <a:solidFill>
                  <a:srgbClr val="333333"/>
                </a:solidFill>
                <a:latin typeface="Calibri Light"/>
                <a:ea typeface="MS PGothic" panose="020B0600070205080204" pitchFamily="34" charset="-128"/>
              </a:rPr>
              <a:t>ocasiona</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estas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caídas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enviándole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impulsos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eléctricos</a:t>
            </a:r>
            <a:r>
              <a:rPr lang="en-AU" altLang="de-DE" sz="2400" dirty="0">
                <a:solidFill>
                  <a:srgbClr val="333333"/>
                </a:solidFill>
                <a:latin typeface="Calibri Light"/>
                <a:ea typeface="MS PGothic" panose="020B0600070205080204" pitchFamily="34" charset="-128"/>
              </a:rPr>
              <a:t> a </a:t>
            </a:r>
            <a:r>
              <a:rPr lang="en-AU" altLang="de-DE" sz="2400" dirty="0" err="1">
                <a:solidFill>
                  <a:srgbClr val="333333"/>
                </a:solidFill>
                <a:latin typeface="Calibri Light"/>
                <a:ea typeface="MS PGothic" panose="020B0600070205080204" pitchFamily="34" charset="-128"/>
              </a:rPr>
              <a:t>través</a:t>
            </a:r>
            <a:r>
              <a:rPr lang="en-AU" altLang="de-DE" sz="2400" dirty="0">
                <a:solidFill>
                  <a:srgbClr val="333333"/>
                </a:solidFill>
                <a:latin typeface="Calibri Light"/>
                <a:ea typeface="MS PGothic" panose="020B0600070205080204" pitchFamily="34" charset="-128"/>
              </a:rPr>
              <a:t> de </a:t>
            </a:r>
            <a:r>
              <a:rPr lang="en-AU" altLang="de-DE" sz="2400" dirty="0" err="1">
                <a:solidFill>
                  <a:srgbClr val="333333"/>
                </a:solidFill>
                <a:latin typeface="Calibri Light"/>
                <a:ea typeface="MS PGothic" panose="020B0600070205080204" pitchFamily="34" charset="-128"/>
              </a:rPr>
              <a:t>electrodos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en</a:t>
            </a:r>
            <a:r>
              <a:rPr lang="en-AU" altLang="de-DE" sz="2400" dirty="0">
                <a:solidFill>
                  <a:srgbClr val="333333"/>
                </a:solidFill>
                <a:latin typeface="Calibri Light"/>
                <a:ea typeface="MS PGothic" panose="020B0600070205080204" pitchFamily="34" charset="-128"/>
              </a:rPr>
              <a:t> la </a:t>
            </a:r>
            <a:r>
              <a:rPr lang="en-AU" altLang="de-DE" sz="2400" dirty="0" err="1">
                <a:solidFill>
                  <a:srgbClr val="333333"/>
                </a:solidFill>
                <a:latin typeface="Calibri Light"/>
                <a:ea typeface="MS PGothic" panose="020B0600070205080204" pitchFamily="34" charset="-128"/>
              </a:rPr>
              <a:t>cabeza</a:t>
            </a:r>
            <a:r>
              <a:rPr lang="en-AU" altLang="de-DE" sz="2400" dirty="0">
                <a:solidFill>
                  <a:srgbClr val="333333"/>
                </a:solidFill>
                <a:latin typeface="Calibri Light"/>
                <a:ea typeface="MS PGothic" panose="020B0600070205080204" pitchFamily="34" charset="-128"/>
              </a:rPr>
              <a:t>.</a:t>
            </a:r>
            <a:endParaRPr lang="es-ES" altLang="de-DE" sz="2400" dirty="0">
              <a:solidFill>
                <a:srgbClr val="333333"/>
              </a:solidFill>
              <a:latin typeface="Calibri Light"/>
              <a:ea typeface="MS PGothic" panose="020B0600070205080204" pitchFamily="34" charset="-128"/>
            </a:endParaRPr>
          </a:p>
          <a:p>
            <a:pPr lvl="0" defTabSz="914400" fontAlgn="base"/>
            <a:r>
              <a:rPr lang="es-ES" altLang="de-DE" sz="2400" dirty="0">
                <a:solidFill>
                  <a:srgbClr val="004992"/>
                </a:solidFill>
                <a:latin typeface="Calibri Light"/>
                <a:ea typeface="MS PGothic" panose="020B0600070205080204" pitchFamily="34" charset="-128"/>
              </a:rPr>
              <a:t>Otra explicación: </a:t>
            </a:r>
            <a:r>
              <a:rPr lang="es-ES" altLang="de-DE" sz="2400" dirty="0">
                <a:solidFill>
                  <a:srgbClr val="333333"/>
                </a:solidFill>
                <a:latin typeface="Calibri Light"/>
                <a:ea typeface="MS PGothic" panose="020B0600070205080204" pitchFamily="34" charset="-128"/>
              </a:rPr>
              <a:t>Ella tiene una infección de oído que afecta al equilibrio. Además, ha estado lloviendo durante semanas y el suelo está muy resbaladizo.</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53</a:t>
            </a:fld>
            <a:endParaRPr lang="de-DE" dirty="0">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a:t>
            </a:r>
            <a:r>
              <a:rPr lang="es-ES" sz="3600" dirty="0">
                <a:latin typeface="Calibri Light"/>
              </a:rPr>
              <a:t>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es-ES" altLang="de-DE" sz="2400" dirty="0">
                <a:solidFill>
                  <a:srgbClr val="333333"/>
                </a:solidFill>
                <a:latin typeface="Calibri Light"/>
                <a:ea typeface="MS PGothic" panose="020B0600070205080204" pitchFamily="34" charset="-128"/>
              </a:rPr>
              <a:t>A veces, otras personas tienen la responsabilidad </a:t>
            </a:r>
            <a:r>
              <a:rPr lang="es-ES" altLang="de-DE" sz="2400" i="1" dirty="0">
                <a:solidFill>
                  <a:srgbClr val="333333"/>
                </a:solidFill>
                <a:latin typeface="Calibri Light"/>
                <a:ea typeface="MS PGothic" panose="020B0600070205080204" pitchFamily="34" charset="-128"/>
              </a:rPr>
              <a:t>parcial</a:t>
            </a:r>
            <a:r>
              <a:rPr lang="es-ES" altLang="de-DE" sz="2400" dirty="0">
                <a:solidFill>
                  <a:srgbClr val="333333"/>
                </a:solidFill>
                <a:latin typeface="Calibri Light"/>
                <a:ea typeface="MS PGothic" panose="020B0600070205080204" pitchFamily="34" charset="-128"/>
              </a:rPr>
              <a:t>, pero también deben tenerse en cuenta otros factores.</a:t>
            </a:r>
          </a:p>
          <a:p>
            <a:pPr lvl="0" defTabSz="914400" fontAlgn="base"/>
            <a:r>
              <a:rPr lang="es-ES" altLang="de-DE" sz="2400" dirty="0">
                <a:solidFill>
                  <a:srgbClr val="004992"/>
                </a:solidFill>
                <a:latin typeface="Calibri Light"/>
                <a:ea typeface="MS PGothic" panose="020B0600070205080204" pitchFamily="34" charset="-128"/>
              </a:rPr>
              <a:t>Ejemplo II: </a:t>
            </a:r>
            <a:r>
              <a:rPr lang="de-DE" altLang="de-DE" sz="2400" dirty="0">
                <a:solidFill>
                  <a:srgbClr val="333333"/>
                </a:solidFill>
                <a:latin typeface="Calibri Light"/>
                <a:ea typeface="MS PGothic" panose="020B0600070205080204" pitchFamily="34" charset="-128"/>
              </a:rPr>
              <a:t>Ana recae en su psicosis</a:t>
            </a:r>
            <a:r>
              <a:rPr lang="es-ES" altLang="de-DE" sz="2400" dirty="0">
                <a:solidFill>
                  <a:srgbClr val="333333"/>
                </a:solidFill>
                <a:latin typeface="Calibri Light"/>
                <a:ea typeface="MS PGothic" panose="020B0600070205080204" pitchFamily="34" charset="-128"/>
              </a:rPr>
              <a:t>. </a:t>
            </a:r>
          </a:p>
          <a:p>
            <a:pPr lvl="0" defTabSz="914400" fontAlgn="base"/>
            <a:r>
              <a:rPr lang="es-ES" altLang="de-DE" sz="2400" dirty="0">
                <a:solidFill>
                  <a:srgbClr val="004992"/>
                </a:solidFill>
                <a:latin typeface="Calibri Light"/>
                <a:ea typeface="MS PGothic" panose="020B0600070205080204" pitchFamily="34" charset="-128"/>
              </a:rPr>
              <a:t>Convicción propia: </a:t>
            </a:r>
            <a:r>
              <a:rPr lang="de-DE" altLang="de-DE" sz="2400" dirty="0">
                <a:solidFill>
                  <a:srgbClr val="333333"/>
                </a:solidFill>
                <a:latin typeface="Calibri Light"/>
                <a:ea typeface="MS PGothic" panose="020B0600070205080204" pitchFamily="34" charset="-128"/>
              </a:rPr>
              <a:t>La recaída fue causada por el recuerdo de experiencias terribles pasadas que surgieron al encontrarse con su ex-marido en la calle. Ellos solían pelearse mucho durante su matrimonio.</a:t>
            </a:r>
            <a:endParaRPr lang="es-ES" altLang="de-DE" sz="2400" dirty="0">
              <a:solidFill>
                <a:srgbClr val="333333"/>
              </a:solidFill>
              <a:latin typeface="Calibri Light"/>
              <a:ea typeface="MS PGothic" panose="020B0600070205080204" pitchFamily="34" charset="-128"/>
            </a:endParaRPr>
          </a:p>
          <a:p>
            <a:pPr lvl="0" defTabSz="914400" fontAlgn="base"/>
            <a:r>
              <a:rPr lang="es-ES" altLang="de-DE" sz="2400" dirty="0">
                <a:solidFill>
                  <a:srgbClr val="004992"/>
                </a:solidFill>
                <a:latin typeface="Calibri Light"/>
                <a:ea typeface="MS PGothic" panose="020B0600070205080204" pitchFamily="34" charset="-128"/>
              </a:rPr>
              <a:t>Otra explicación: </a:t>
            </a:r>
            <a:r>
              <a:rPr lang="de-DE" altLang="de-DE" sz="2400" dirty="0">
                <a:solidFill>
                  <a:srgbClr val="333333"/>
                </a:solidFill>
                <a:latin typeface="Calibri Light"/>
                <a:ea typeface="MS PGothic" panose="020B0600070205080204" pitchFamily="34" charset="-128"/>
              </a:rPr>
              <a:t>Este podría ser un factor, pero seguramente hay otros importantes: Ana había dejado de tomar la medicación y había tenido una discusión en el trabajo y temía perderlo.</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54</a:t>
            </a:fld>
            <a:endParaRPr lang="de-DE" dirty="0">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¡Gracias </a:t>
            </a:r>
            <a:r>
              <a:rPr lang="en-US" sz="3600" dirty="0" err="1"/>
              <a:t>Por</a:t>
            </a:r>
            <a:r>
              <a:rPr lang="en-US" sz="3600" dirty="0"/>
              <a:t> Su </a:t>
            </a:r>
            <a:r>
              <a:rPr lang="en-US" sz="3600" dirty="0" err="1"/>
              <a:t>Atención</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es-ES" dirty="0">
                <a:solidFill>
                  <a:srgbClr val="004992"/>
                </a:solidFill>
                <a:latin typeface="Calibri Light"/>
                <a:cs typeface="Verdana"/>
              </a:rPr>
              <a:t>Reparta las hojas de trabajo y presente la aplicación móvil COGITO (de descarga gratuita).</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es-ES">
                <a:solidFill>
                  <a:srgbClr val="333333"/>
                </a:solidFill>
              </a:rPr>
              <a:t>Entrenamiento Metacognitivo 1 - Acusar y Atribuirse el Mérito</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55</a:t>
            </a:fld>
            <a:endParaRPr lang="de-DE" altLang="de-DE">
              <a:solidFill>
                <a:srgbClr val="333333"/>
              </a:solidFill>
            </a:endParaRPr>
          </a:p>
        </p:txBody>
      </p:sp>
      <p:sp>
        <p:nvSpPr>
          <p:cNvPr id="6" name="Rechteck 5"/>
          <p:cNvSpPr/>
          <p:nvPr/>
        </p:nvSpPr>
        <p:spPr>
          <a:xfrm>
            <a:off x="4866533" y="4497362"/>
            <a:ext cx="2662267"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6340385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226722727"/>
              </p:ext>
            </p:extLst>
          </p:nvPr>
        </p:nvGraphicFramePr>
        <p:xfrm>
          <a:off x="408954" y="2011680"/>
          <a:ext cx="11375999" cy="46817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a:t>
                      </a:r>
                      <a:r>
                        <a:rPr kumimoji="0" lang="en-GB" sz="1000" b="0" i="0" u="none" strike="noStrike" cap="none" normalizeH="0" baseline="0">
                          <a:ln>
                            <a:noFill/>
                          </a:ln>
                          <a:solidFill>
                            <a:srgbClr val="333333"/>
                          </a:solidFill>
                          <a:effectLst/>
                          <a:latin typeface="Calibri Light"/>
                          <a:cs typeface="Times New Roman" pitchFamily="18" charset="0"/>
                        </a:rPr>
                        <a:t>license; PP </a:t>
                      </a:r>
                      <a:r>
                        <a:rPr kumimoji="0" lang="en-GB" sz="1000" b="0" i="0" u="none" strike="noStrike" cap="none" normalizeH="0" baseline="0" dirty="0">
                          <a:ln>
                            <a:noFill/>
                          </a:ln>
                          <a:solidFill>
                            <a:srgbClr val="333333"/>
                          </a:solidFill>
                          <a:effectLst/>
                          <a:latin typeface="Calibri Light"/>
                          <a:cs typeface="Times New Roman" pitchFamily="18" charset="0"/>
                        </a:rPr>
                        <a:t>=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Sabine Sperber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Shadowchaser/Schattenverfolgung</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Benny-Kristin Fischer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US"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various motives: soccerplayer, award ceremony/ Verschiedene Motive: Fußballer, Preisverleihung</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Ethnocentrics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Beijing-Trading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Claim (of shoes)/Schuhreklamation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Brett 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quiet room - 1 of 3</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When you enter the room everyone turns silent/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Leute verstummen beim Betreten des Raumes</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Todd Rieth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Lipstick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Critical look in the mirror/Kritischer Blick in den Spiegel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avdgaag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Marking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Failing an exam/Sie fallen durch eine Prüfung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Screaming hand/Schreiende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Erwyn van der Meer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cs typeface="Times New Roman" pitchFamily="18" charset="0"/>
                        </a:rPr>
                        <a:t>Diner at Chateau de Violet</a:t>
                      </a:r>
                      <a:endParaRPr kumimoji="0" lang="fr-FR"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invites you for dinner (plate with food)/</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Jemand lädt sie zum Essen ein (Menü)</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Kambiz Kamrani</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Bored Traffic Man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policeman stops a car on the street/Polizist stoppt Auto auf der Landstraße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Jochen Schmidt-Oem</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fotocommunity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Zocker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Win in a gamble (dice, clock, money)/</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Sie gewinnen im Spiel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5" name="Footer Placeholder 4"/>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56</a:t>
            </a:fld>
            <a:endParaRPr lang="de-DE" dirty="0">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57</a:t>
            </a:fld>
            <a:endParaRPr lang="de-DE" dirty="0">
              <a:latin typeface="Calibri Light"/>
            </a:endParaRPr>
          </a:p>
        </p:txBody>
      </p:sp>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569107948"/>
              </p:ext>
            </p:extLst>
          </p:nvPr>
        </p:nvGraphicFramePr>
        <p:xfrm>
          <a:off x="408954" y="2011680"/>
          <a:ext cx="11375999" cy="348386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robertrazrblog </a:t>
                      </a:r>
                      <a:endParaRPr kumimoji="0" lang="de-DE" sz="9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02-07-06_1728</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a:ln>
                            <a:noFill/>
                          </a:ln>
                          <a:solidFill>
                            <a:srgbClr val="333333"/>
                          </a:solidFill>
                          <a:effectLst/>
                          <a:latin typeface="Calibri Light"/>
                          <a:cs typeface="Times New Roman" pitchFamily="18" charset="0"/>
                        </a:rPr>
                        <a:t>Scratch/Kratzer am Auto</a:t>
                      </a:r>
                      <a:endParaRPr kumimoji="0" lang="de-DE" sz="9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a:ln>
                            <a:noFill/>
                          </a:ln>
                          <a:solidFill>
                            <a:srgbClr val="333333"/>
                          </a:solidFill>
                          <a:effectLst/>
                          <a:latin typeface="Calibri Light"/>
                          <a:cs typeface="Times New Roman" pitchFamily="18" charset="0"/>
                        </a:rPr>
                        <a:t>haysophie</a:t>
                      </a:r>
                      <a:endParaRPr kumimoji="0" lang="en-GB" sz="9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a:ln>
                            <a:noFill/>
                          </a:ln>
                          <a:solidFill>
                            <a:srgbClr val="333333"/>
                          </a:solidFill>
                          <a:effectLst/>
                          <a:latin typeface="Calibri Light"/>
                          <a:cs typeface="Times New Roman" pitchFamily="18" charset="0"/>
                        </a:rPr>
                        <a:t>flickr</a:t>
                      </a:r>
                      <a:endParaRPr kumimoji="0" lang="en-GB" sz="9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a:ln>
                            <a:noFill/>
                          </a:ln>
                          <a:solidFill>
                            <a:srgbClr val="333333"/>
                          </a:solidFill>
                          <a:effectLst/>
                          <a:latin typeface="Calibri Light"/>
                          <a:cs typeface="Times New Roman" pitchFamily="18" charset="0"/>
                        </a:rPr>
                        <a:t>DSCN3940</a:t>
                      </a:r>
                      <a:endParaRPr kumimoji="0" lang="en-GB" sz="9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CC</a:t>
                      </a:r>
                      <a:endParaRPr kumimoji="0" lang="de-DE" sz="9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a:ln>
                            <a:noFill/>
                          </a:ln>
                          <a:solidFill>
                            <a:srgbClr val="333333"/>
                          </a:solidFill>
                          <a:effectLst/>
                          <a:latin typeface="Calibri Light"/>
                          <a:cs typeface="Times New Roman" pitchFamily="18" charset="0"/>
                        </a:rPr>
                        <a:t>Taking the blood pressure/Blutdruckmessung</a:t>
                      </a:r>
                      <a:endParaRPr kumimoji="0" lang="en-GB" sz="9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Katrin Ze.</a:t>
                      </a:r>
                      <a:endParaRPr kumimoji="0" lang="de-DE" sz="9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fotocommunity</a:t>
                      </a:r>
                      <a:endParaRPr kumimoji="0" lang="de-DE" sz="9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enttäuscht</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PP</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A friend refused to help you with your work/Eine Bekannte hat sich geweigert ihnen bei der Arbeit zu helfen</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penmachine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flickr</a:t>
                      </a:r>
                      <a:endParaRPr kumimoji="0" lang="de-DE" sz="9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Big Presents</a:t>
                      </a:r>
                      <a:endParaRPr kumimoji="0" lang="de-DE" sz="9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Presents/Geschenke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Simon Pais-Thomas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Stupid Me</a:t>
                      </a:r>
                      <a:endParaRPr kumimoji="0" lang="de-DE" sz="9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CC</a:t>
                      </a:r>
                      <a:endParaRPr kumimoji="0" lang="de-DE" sz="9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rgbClr val="333333"/>
                          </a:solidFill>
                          <a:effectLst/>
                          <a:latin typeface="Calibri Light"/>
                          <a:cs typeface="Times New Roman" pitchFamily="18" charset="0"/>
                        </a:rPr>
                        <a:t>A friend says you are stupid (black/white, portrait of a man)/Jemand findet Sie dumm</a:t>
                      </a:r>
                      <a:endParaRPr kumimoji="0" lang="de-DE" sz="9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a:ln>
                            <a:noFill/>
                          </a:ln>
                          <a:solidFill>
                            <a:srgbClr val="333333"/>
                          </a:solidFill>
                          <a:effectLst/>
                          <a:latin typeface="Calibri Light"/>
                          <a:cs typeface="Times New Roman" pitchFamily="18" charset="0"/>
                        </a:rPr>
                        <a:t>valentinapowers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a:ln>
                            <a:noFill/>
                          </a:ln>
                          <a:solidFill>
                            <a:srgbClr val="333333"/>
                          </a:solidFill>
                          <a:effectLst/>
                          <a:latin typeface="Calibri Light"/>
                          <a:cs typeface="Times New Roman" pitchFamily="18" charset="0"/>
                        </a:rPr>
                        <a:t>Cry Baby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CC</a:t>
                      </a:r>
                      <a:endParaRPr kumimoji="0" lang="de-DE" sz="9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a:ln>
                            <a:noFill/>
                          </a:ln>
                          <a:solidFill>
                            <a:srgbClr val="333333"/>
                          </a:solidFill>
                          <a:effectLst/>
                          <a:latin typeface="Calibri Light"/>
                          <a:cs typeface="Times New Roman" pitchFamily="18" charset="0"/>
                        </a:rPr>
                        <a:t>Crying baby/Schreiendes Baby</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9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Heidi Wittwer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He Du! Gewalt ist keine Lösung</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a:ln>
                            <a:noFill/>
                          </a:ln>
                          <a:solidFill>
                            <a:srgbClr val="333333"/>
                          </a:solidFill>
                          <a:effectLst/>
                          <a:latin typeface="Calibri Light"/>
                          <a:cs typeface="Times New Roman" pitchFamily="18" charset="0"/>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rgbClr val="333333"/>
                          </a:solidFill>
                          <a:effectLst/>
                          <a:latin typeface="Calibri Light"/>
                          <a:cs typeface="Times New Roman" pitchFamily="18" charset="0"/>
                        </a:rPr>
                        <a:t>Respect (two fists)/</a:t>
                      </a:r>
                      <a:r>
                        <a:rPr kumimoji="0" lang="en-US" sz="900" b="0" i="0" u="none" strike="noStrike" cap="none" normalizeH="0" baseline="0" dirty="0" err="1">
                          <a:ln>
                            <a:noFill/>
                          </a:ln>
                          <a:solidFill>
                            <a:srgbClr val="333333"/>
                          </a:solidFill>
                          <a:effectLst/>
                          <a:latin typeface="Calibri Light"/>
                          <a:cs typeface="Times New Roman" pitchFamily="18" charset="0"/>
                        </a:rPr>
                        <a:t>Respekt</a:t>
                      </a:r>
                      <a:r>
                        <a:rPr kumimoji="0" lang="en-US" sz="900" b="0" i="0" u="none" strike="noStrike" cap="none" normalizeH="0" baseline="0" dirty="0">
                          <a:ln>
                            <a:noFill/>
                          </a:ln>
                          <a:solidFill>
                            <a:srgbClr val="333333"/>
                          </a:solidFill>
                          <a:effectLst/>
                          <a:latin typeface="Calibri Light"/>
                          <a:cs typeface="Times New Roman" pitchFamily="18" charset="0"/>
                        </a:rPr>
                        <a:t> (</a:t>
                      </a:r>
                      <a:r>
                        <a:rPr kumimoji="0" lang="en-US" sz="900" b="0" i="0" u="none" strike="noStrike" cap="none" normalizeH="0" baseline="0" dirty="0" err="1">
                          <a:ln>
                            <a:noFill/>
                          </a:ln>
                          <a:solidFill>
                            <a:srgbClr val="333333"/>
                          </a:solidFill>
                          <a:effectLst/>
                          <a:latin typeface="Calibri Light"/>
                          <a:cs typeface="Times New Roman" pitchFamily="18" charset="0"/>
                        </a:rPr>
                        <a:t>zwei</a:t>
                      </a:r>
                      <a:r>
                        <a:rPr kumimoji="0" lang="en-US" sz="900" b="0" i="0" u="none" strike="noStrike" cap="none" normalizeH="0" baseline="0" dirty="0">
                          <a:ln>
                            <a:noFill/>
                          </a:ln>
                          <a:solidFill>
                            <a:srgbClr val="333333"/>
                          </a:solidFill>
                          <a:effectLst/>
                          <a:latin typeface="Calibri Light"/>
                          <a:cs typeface="Times New Roman" pitchFamily="18" charset="0"/>
                        </a:rPr>
                        <a:t> </a:t>
                      </a:r>
                      <a:r>
                        <a:rPr kumimoji="0" lang="en-US" sz="900" b="0" i="0" u="none" strike="noStrike" cap="none" normalizeH="0" baseline="0" dirty="0" err="1">
                          <a:ln>
                            <a:noFill/>
                          </a:ln>
                          <a:solidFill>
                            <a:srgbClr val="333333"/>
                          </a:solidFill>
                          <a:effectLst/>
                          <a:latin typeface="Calibri Light"/>
                          <a:cs typeface="Times New Roman" pitchFamily="18" charset="0"/>
                        </a:rPr>
                        <a:t>Fäuste</a:t>
                      </a:r>
                      <a:r>
                        <a:rPr kumimoji="0" lang="en-US" sz="900" b="0" i="0" u="none" strike="noStrike" cap="none" normalizeH="0" baseline="0" dirty="0">
                          <a:ln>
                            <a:noFill/>
                          </a:ln>
                          <a:solidFill>
                            <a:srgbClr val="333333"/>
                          </a:solidFill>
                          <a:effectLst/>
                          <a:latin typeface="Calibri Light"/>
                          <a:cs typeface="Times New Roman" pitchFamily="18" charset="0"/>
                        </a:rPr>
                        <a:t>)</a:t>
                      </a:r>
                      <a:endParaRPr kumimoji="0" lang="en-GB" sz="9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4819</Words>
  <Application>Microsoft Office PowerPoint</Application>
  <PresentationFormat>Benutzerdefiniert</PresentationFormat>
  <Paragraphs>684</Paragraphs>
  <Slides>57</Slides>
  <Notes>57</Notes>
  <HiddenSlides>0</HiddenSlides>
  <MMClips>0</MMClips>
  <ScaleCrop>false</ScaleCrop>
  <HeadingPairs>
    <vt:vector size="6" baseType="variant">
      <vt:variant>
        <vt:lpstr>Verwendete Schriftarten</vt:lpstr>
      </vt:variant>
      <vt:variant>
        <vt:i4>8</vt:i4>
      </vt:variant>
      <vt:variant>
        <vt:lpstr>Design</vt:lpstr>
      </vt:variant>
      <vt:variant>
        <vt:i4>3</vt:i4>
      </vt:variant>
      <vt:variant>
        <vt:lpstr>Folientitel</vt:lpstr>
      </vt:variant>
      <vt:variant>
        <vt:i4>57</vt:i4>
      </vt:variant>
    </vt:vector>
  </HeadingPairs>
  <TitlesOfParts>
    <vt:vector size="68" baseType="lpstr">
      <vt:lpstr>Arial</vt:lpstr>
      <vt:lpstr>Calibri</vt:lpstr>
      <vt:lpstr>Calibri Light</vt:lpstr>
      <vt:lpstr>Symbol</vt:lpstr>
      <vt:lpstr>Times New Roman</vt:lpstr>
      <vt:lpstr>Verdana</vt:lpstr>
      <vt:lpstr>Wingdings</vt:lpstr>
      <vt:lpstr>Wingdings</vt:lpstr>
      <vt:lpstr>UKE_PPT-Vorlage_16zu9</vt:lpstr>
      <vt:lpstr>2_UKE_PPT-Vorlage_16zu9</vt:lpstr>
      <vt:lpstr>4_UKE_PPT-Vorlage_16zu9</vt:lpstr>
      <vt:lpstr>EMC 1 A – Acusar y Atribuirse el Mérito</vt:lpstr>
      <vt:lpstr>Atribución: Acusar y Atribuirse el Mérito</vt:lpstr>
      <vt:lpstr>Atribución: Acusar y Atribuirse el Mérito</vt:lpstr>
      <vt:lpstr>Atribución: Acusar y Atribuirse el Mérito</vt:lpstr>
      <vt:lpstr>Explicaciones</vt:lpstr>
      <vt:lpstr>Explicaciones</vt:lpstr>
      <vt:lpstr>Explicaciones</vt:lpstr>
      <vt:lpstr>Atribución: Acusar y Atribuirse el Mérito</vt:lpstr>
      <vt:lpstr>Le dan de alta del hospital sin que se sienta mejor.</vt:lpstr>
      <vt:lpstr>Le dan de alta del hospital sin que se sienta mejor.</vt:lpstr>
      <vt:lpstr>Le dan de alta del hospital sin que se sienta mejor.</vt:lpstr>
      <vt:lpstr>Le dan de alta del hospital sin que se sienta mejor.</vt:lpstr>
      <vt:lpstr>Le dan de alta del hospital sin que se sienta mejor.</vt:lpstr>
      <vt:lpstr>Efectos de ciertos estilos de atribución sobre eventos negativos!</vt:lpstr>
      <vt:lpstr>Efectos de ciertos estilos de atribución sobre eventos negativos!</vt:lpstr>
      <vt:lpstr>Efectos de ciertos estilos de atribución sobre eventos negativos!</vt:lpstr>
      <vt:lpstr>Efectos de ciertos estilos de atribución sobre eventos negativos!</vt:lpstr>
      <vt:lpstr>Efectos de ciertos estilos de atribución sobre eventos negativos!</vt:lpstr>
      <vt:lpstr>Efectos de ciertos estilos de atribución sobre eventos positivos!</vt:lpstr>
      <vt:lpstr>Efectos de ciertos estilos de atribución sobre eventos positivos!</vt:lpstr>
      <vt:lpstr>Efectos de ciertos estilos de atribución sobre eventos positivos!</vt:lpstr>
      <vt:lpstr>Efectos de ciertos estilos de atribución sobre eventos positivos!</vt:lpstr>
      <vt:lpstr>Efectos de ciertos estilos de atribución sobre eventos positivos!</vt:lpstr>
      <vt:lpstr>¿Qué relevancia tiene esto?</vt:lpstr>
      <vt:lpstr>¿Qué relevancia tiene esto?</vt:lpstr>
      <vt:lpstr>Cómo las atribuciones inadecuadas promueven la malinterpretación durante la psicosis. Ejemplos:</vt:lpstr>
      <vt:lpstr>Estilos de Atribución: La tarea de hoy es...</vt:lpstr>
      <vt:lpstr>Cuando entra en una habitación todos se quedan en silencio.</vt:lpstr>
      <vt:lpstr>Alguien le dice que no tiene buen aspecto.</vt:lpstr>
      <vt:lpstr>Suspendió el examen.</vt:lpstr>
      <vt:lpstr>¡Propongan sus propios ejemplos!</vt:lpstr>
      <vt:lpstr>Una voz interna le dice que es una mala persona.</vt:lpstr>
      <vt:lpstr>Una voz interna le dice que es una mala persona.</vt:lpstr>
      <vt:lpstr>Una voz interna le dice que es una mala persona.</vt:lpstr>
      <vt:lpstr>Escuchando Voces ¿Pensamientos propios o bajo control externo? Pros y contras</vt:lpstr>
      <vt:lpstr>Escuchando Voces ¿Pensamientos propios o bajo control externo? Pros y contras</vt:lpstr>
      <vt:lpstr>Escuchando Voces ¿Pensamientos propios o bajo control externo? Pros y contras</vt:lpstr>
      <vt:lpstr>Escuchando Voces ¿Pensamientos propios o bajo control externo? Pros y contras</vt:lpstr>
      <vt:lpstr>Escuchando Voces ¿Pensamientos propios o bajo control externo? Pros y contras</vt:lpstr>
      <vt:lpstr>Un amigo le invita a cenar.</vt:lpstr>
      <vt:lpstr>Un policía le para en la calle.</vt:lpstr>
      <vt:lpstr>Gana en una apuesta.</vt:lpstr>
      <vt:lpstr>Al volver al coche, nota un rasguño en la pintura</vt:lpstr>
      <vt:lpstr>El doctor descubre que tiene la tensión arterial alta.</vt:lpstr>
      <vt:lpstr>Un amigo se niega a ayudarle con una tarea pendiente.</vt:lpstr>
      <vt:lpstr>Un amigo le sorprende con un regalo.</vt:lpstr>
      <vt:lpstr>Un amigo le dice que es estúpido.</vt:lpstr>
      <vt:lpstr>El bebé de su vecino comienza a llorar cuando lo coge en brazos.</vt:lpstr>
      <vt:lpstr>Un amigo le dice que no le respeta.</vt:lpstr>
      <vt:lpstr>Traducción a la vida diaria</vt:lpstr>
      <vt:lpstr>Traducción a la vida diaria</vt:lpstr>
      <vt:lpstr>Traducción a la vida diaria</vt:lpstr>
      <vt:lpstr>¿Qué tiene esto que ver con la psicosis?</vt:lpstr>
      <vt:lpstr>¿Qué tiene esto que ver con la psicosis?</vt:lpstr>
      <vt:lpstr>¡Gracias Por Su Atención!</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Luca Hoyer</cp:lastModifiedBy>
  <cp:revision>394</cp:revision>
  <dcterms:created xsi:type="dcterms:W3CDTF">2004-10-11T13:21:01Z</dcterms:created>
  <dcterms:modified xsi:type="dcterms:W3CDTF">2022-12-22T12:23:54Z</dcterms:modified>
</cp:coreProperties>
</file>