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1" r:id="rId1"/>
    <p:sldMasterId id="2147483778" r:id="rId2"/>
    <p:sldMasterId id="2147483791" r:id="rId3"/>
  </p:sldMasterIdLst>
  <p:notesMasterIdLst>
    <p:notesMasterId r:id="rId60"/>
  </p:notesMasterIdLst>
  <p:handoutMasterIdLst>
    <p:handoutMasterId r:id="rId61"/>
  </p:handoutMasterIdLst>
  <p:sldIdLst>
    <p:sldId id="485" r:id="rId4"/>
    <p:sldId id="486" r:id="rId5"/>
    <p:sldId id="311" r:id="rId6"/>
    <p:sldId id="312" r:id="rId7"/>
    <p:sldId id="423" r:id="rId8"/>
    <p:sldId id="458" r:id="rId9"/>
    <p:sldId id="459" r:id="rId10"/>
    <p:sldId id="460" r:id="rId11"/>
    <p:sldId id="392" r:id="rId12"/>
    <p:sldId id="461" r:id="rId13"/>
    <p:sldId id="462" r:id="rId14"/>
    <p:sldId id="351" r:id="rId15"/>
    <p:sldId id="463" r:id="rId16"/>
    <p:sldId id="395" r:id="rId17"/>
    <p:sldId id="464" r:id="rId18"/>
    <p:sldId id="465" r:id="rId19"/>
    <p:sldId id="355" r:id="rId20"/>
    <p:sldId id="436" r:id="rId21"/>
    <p:sldId id="466" r:id="rId22"/>
    <p:sldId id="467" r:id="rId23"/>
    <p:sldId id="488" r:id="rId24"/>
    <p:sldId id="328" r:id="rId25"/>
    <p:sldId id="427" r:id="rId26"/>
    <p:sldId id="468" r:id="rId27"/>
    <p:sldId id="469" r:id="rId28"/>
    <p:sldId id="375" r:id="rId29"/>
    <p:sldId id="470" r:id="rId30"/>
    <p:sldId id="443" r:id="rId31"/>
    <p:sldId id="428" r:id="rId32"/>
    <p:sldId id="429" r:id="rId33"/>
    <p:sldId id="430" r:id="rId34"/>
    <p:sldId id="431" r:id="rId35"/>
    <p:sldId id="450" r:id="rId36"/>
    <p:sldId id="417" r:id="rId37"/>
    <p:sldId id="471" r:id="rId38"/>
    <p:sldId id="360" r:id="rId39"/>
    <p:sldId id="433" r:id="rId40"/>
    <p:sldId id="472" r:id="rId41"/>
    <p:sldId id="473" r:id="rId42"/>
    <p:sldId id="406" r:id="rId43"/>
    <p:sldId id="474" r:id="rId44"/>
    <p:sldId id="475" r:id="rId45"/>
    <p:sldId id="451" r:id="rId46"/>
    <p:sldId id="476" r:id="rId47"/>
    <p:sldId id="477" r:id="rId48"/>
    <p:sldId id="478" r:id="rId49"/>
    <p:sldId id="413" r:id="rId50"/>
    <p:sldId id="479" r:id="rId51"/>
    <p:sldId id="480" r:id="rId52"/>
    <p:sldId id="481" r:id="rId53"/>
    <p:sldId id="487" r:id="rId54"/>
    <p:sldId id="482" r:id="rId55"/>
    <p:sldId id="483" r:id="rId56"/>
    <p:sldId id="484" r:id="rId57"/>
    <p:sldId id="448" r:id="rId58"/>
    <p:sldId id="449" r:id="rId59"/>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933">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006699"/>
    <a:srgbClr val="3366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804" y="76"/>
      </p:cViewPr>
      <p:guideLst>
        <p:guide orient="horz" pos="1933"/>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47B353A6-D5A7-4DAD-B9E8-33375FE949EC}" type="slidenum">
              <a:rPr lang="en-GB" altLang="de-DE"/>
              <a:pPr/>
              <a:t>‹Nr.›</a:t>
            </a:fld>
            <a:endParaRPr lang="en-GB" altLang="de-DE"/>
          </a:p>
        </p:txBody>
      </p:sp>
    </p:spTree>
    <p:extLst>
      <p:ext uri="{BB962C8B-B14F-4D97-AF65-F5344CB8AC3E}">
        <p14:creationId xmlns:p14="http://schemas.microsoft.com/office/powerpoint/2010/main" val="2361789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de-DE"/>
          </a:p>
        </p:txBody>
      </p:sp>
      <p:sp>
        <p:nvSpPr>
          <p:cNvPr id="7270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88BEA418-6461-48EE-A7B6-9921200618AC}" type="slidenum">
              <a:rPr lang="de-DE" altLang="de-DE"/>
              <a:pPr/>
              <a:t>‹Nr.›</a:t>
            </a:fld>
            <a:endParaRPr lang="de-DE" altLang="de-DE"/>
          </a:p>
        </p:txBody>
      </p:sp>
    </p:spTree>
    <p:extLst>
      <p:ext uri="{BB962C8B-B14F-4D97-AF65-F5344CB8AC3E}">
        <p14:creationId xmlns:p14="http://schemas.microsoft.com/office/powerpoint/2010/main" val="18238263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125C67-0DDC-4D11-ABA7-1BFE1219B75E}" type="slidenum">
              <a:rPr lang="de-DE" altLang="de-DE" sz="1300"/>
              <a:pPr eaLnBrk="1" hangingPunct="1">
                <a:spcBef>
                  <a:spcPct val="0"/>
                </a:spcBef>
              </a:pPr>
              <a:t>2</a:t>
            </a:fld>
            <a:endParaRPr lang="de-DE"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1347067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417980F-F5A4-4DC2-8480-B53FB5F8DE3C}" type="slidenum">
              <a:rPr lang="de-DE" altLang="de-DE" sz="1300"/>
              <a:pPr eaLnBrk="1" hangingPunct="1">
                <a:spcBef>
                  <a:spcPct val="0"/>
                </a:spcBef>
              </a:pPr>
              <a:t>3</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785817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0E1F093-EB68-46A8-9F23-93C4A094AE38}" type="slidenum">
              <a:rPr lang="de-DE" altLang="de-DE" sz="1300"/>
              <a:pPr eaLnBrk="1" hangingPunct="1">
                <a:spcBef>
                  <a:spcPct val="0"/>
                </a:spcBef>
              </a:pPr>
              <a:t>4</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257902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FF02767-91B7-42CB-9189-698F1D96F2B4}" type="slidenum">
              <a:rPr lang="de-DE" altLang="de-DE" sz="1300"/>
              <a:pPr eaLnBrk="1" hangingPunct="1">
                <a:spcBef>
                  <a:spcPct val="0"/>
                </a:spcBef>
              </a:pPr>
              <a:t>5</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4052034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FF02767-91B7-42CB-9189-698F1D96F2B4}" type="slidenum">
              <a:rPr lang="de-DE" altLang="de-DE" sz="1300"/>
              <a:pPr eaLnBrk="1" hangingPunct="1">
                <a:spcBef>
                  <a:spcPct val="0"/>
                </a:spcBef>
              </a:pPr>
              <a:t>6</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4052034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FF02767-91B7-42CB-9189-698F1D96F2B4}" type="slidenum">
              <a:rPr lang="de-DE" altLang="de-DE" sz="1300"/>
              <a:pPr eaLnBrk="1" hangingPunct="1">
                <a:spcBef>
                  <a:spcPct val="0"/>
                </a:spcBef>
              </a:pPr>
              <a:t>7</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4052034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FF02767-91B7-42CB-9189-698F1D96F2B4}" type="slidenum">
              <a:rPr lang="de-DE" altLang="de-DE" sz="1300"/>
              <a:pPr eaLnBrk="1" hangingPunct="1">
                <a:spcBef>
                  <a:spcPct val="0"/>
                </a:spcBef>
              </a:pPr>
              <a:t>8</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4052034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1E1295D-3E9A-4311-BDAD-71D59E241A64}" type="slidenum">
              <a:rPr lang="de-DE" altLang="de-DE" sz="1300"/>
              <a:pPr eaLnBrk="1" hangingPunct="1">
                <a:spcBef>
                  <a:spcPct val="0"/>
                </a:spcBef>
              </a:pPr>
              <a:t>9</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4249637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1E1295D-3E9A-4311-BDAD-71D59E241A64}" type="slidenum">
              <a:rPr lang="de-DE" altLang="de-DE" sz="1300"/>
              <a:pPr eaLnBrk="1" hangingPunct="1">
                <a:spcBef>
                  <a:spcPct val="0"/>
                </a:spcBef>
              </a:pPr>
              <a:t>10</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4249637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1E1295D-3E9A-4311-BDAD-71D59E241A64}" type="slidenum">
              <a:rPr lang="de-DE" altLang="de-DE" sz="1300"/>
              <a:pPr eaLnBrk="1" hangingPunct="1">
                <a:spcBef>
                  <a:spcPct val="0"/>
                </a:spcBef>
              </a:pPr>
              <a:t>11</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4249637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6F89BF-7959-4B1B-AE8B-8200445C0D18}" type="slidenum">
              <a:rPr lang="de-DE" altLang="de-DE" sz="1300"/>
              <a:pPr eaLnBrk="1" hangingPunct="1">
                <a:spcBef>
                  <a:spcPct val="0"/>
                </a:spcBef>
              </a:pPr>
              <a:t>12</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770881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653C907-72CF-482F-8FA5-041C1E7F1457}" type="slidenum">
              <a:rPr lang="de-DE" altLang="de-DE" sz="1300"/>
              <a:pPr eaLnBrk="1" hangingPunct="1">
                <a:spcBef>
                  <a:spcPct val="0"/>
                </a:spcBef>
              </a:pPr>
              <a:t>14</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402295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653C907-72CF-482F-8FA5-041C1E7F1457}" type="slidenum">
              <a:rPr lang="de-DE" altLang="de-DE" sz="1300"/>
              <a:pPr eaLnBrk="1" hangingPunct="1">
                <a:spcBef>
                  <a:spcPct val="0"/>
                </a:spcBef>
              </a:pPr>
              <a:t>15</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402295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653C907-72CF-482F-8FA5-041C1E7F1457}" type="slidenum">
              <a:rPr lang="de-DE" altLang="de-DE" sz="1300"/>
              <a:pPr eaLnBrk="1" hangingPunct="1">
                <a:spcBef>
                  <a:spcPct val="0"/>
                </a:spcBef>
              </a:pPr>
              <a:t>16</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402295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CB00876-F4AE-4B6B-91AA-1468FEDD2A87}" type="slidenum">
              <a:rPr lang="de-DE" altLang="de-DE" sz="1300"/>
              <a:pPr eaLnBrk="1" hangingPunct="1">
                <a:spcBef>
                  <a:spcPct val="0"/>
                </a:spcBef>
              </a:pPr>
              <a:t>17</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757001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7AF390-63A3-4C95-9CEE-C9C02694EF0B}" type="slidenum">
              <a:rPr lang="de-DE" altLang="de-DE" sz="1300"/>
              <a:pPr eaLnBrk="1" hangingPunct="1">
                <a:spcBef>
                  <a:spcPct val="0"/>
                </a:spcBef>
              </a:pPr>
              <a:t>18</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650160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7AF390-63A3-4C95-9CEE-C9C02694EF0B}" type="slidenum">
              <a:rPr lang="de-DE" altLang="de-DE" sz="1300"/>
              <a:pPr eaLnBrk="1" hangingPunct="1">
                <a:spcBef>
                  <a:spcPct val="0"/>
                </a:spcBef>
              </a:pPr>
              <a:t>19</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650160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7AF390-63A3-4C95-9CEE-C9C02694EF0B}" type="slidenum">
              <a:rPr lang="de-DE" altLang="de-DE" sz="1300"/>
              <a:pPr eaLnBrk="1" hangingPunct="1">
                <a:spcBef>
                  <a:spcPct val="0"/>
                </a:spcBef>
              </a:pPr>
              <a:t>20</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650160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7AF390-63A3-4C95-9CEE-C9C02694EF0B}" type="slidenum">
              <a:rPr lang="de-DE" altLang="de-DE" sz="1300"/>
              <a:pPr eaLnBrk="1" hangingPunct="1">
                <a:spcBef>
                  <a:spcPct val="0"/>
                </a:spcBef>
              </a:pPr>
              <a:t>21</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650160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852AAB9-DE6A-4A16-AE8B-413EB94B187D}" type="slidenum">
              <a:rPr lang="de-DE" altLang="de-DE" sz="1300"/>
              <a:pPr eaLnBrk="1" hangingPunct="1">
                <a:spcBef>
                  <a:spcPct val="0"/>
                </a:spcBef>
              </a:pPr>
              <a:t>22</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14932398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3A06B8-48A9-425C-95DF-63ACE0142BA7}" type="slidenum">
              <a:rPr lang="de-DE" altLang="de-DE" sz="1300"/>
              <a:pPr eaLnBrk="1" hangingPunct="1">
                <a:spcBef>
                  <a:spcPct val="0"/>
                </a:spcBef>
              </a:pPr>
              <a:t>23</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1748757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3A06B8-48A9-425C-95DF-63ACE0142BA7}" type="slidenum">
              <a:rPr lang="de-DE" altLang="de-DE" sz="1300"/>
              <a:pPr eaLnBrk="1" hangingPunct="1">
                <a:spcBef>
                  <a:spcPct val="0"/>
                </a:spcBef>
              </a:pPr>
              <a:t>24</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1748757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3A06B8-48A9-425C-95DF-63ACE0142BA7}" type="slidenum">
              <a:rPr lang="de-DE" altLang="de-DE" sz="1300"/>
              <a:pPr eaLnBrk="1" hangingPunct="1">
                <a:spcBef>
                  <a:spcPct val="0"/>
                </a:spcBef>
              </a:pPr>
              <a:t>25</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174875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A6E18C4-58A3-4959-B6D2-08A658226F81}" type="slidenum">
              <a:rPr lang="de-DE" altLang="de-DE" sz="1300"/>
              <a:pPr eaLnBrk="1" hangingPunct="1">
                <a:spcBef>
                  <a:spcPct val="0"/>
                </a:spcBef>
              </a:pPr>
              <a:t>26</a:t>
            </a:fld>
            <a:endParaRPr lang="de-DE" altLang="de-DE" sz="1300"/>
          </a:p>
        </p:txBody>
      </p:sp>
      <p:sp>
        <p:nvSpPr>
          <p:cNvPr id="98307" name="Rectangle 3074"/>
          <p:cNvSpPr>
            <a:spLocks noGrp="1" noRot="1" noChangeAspect="1" noChangeArrowheads="1" noTextEdit="1"/>
          </p:cNvSpPr>
          <p:nvPr>
            <p:ph type="sldImg"/>
          </p:nvPr>
        </p:nvSpPr>
        <p:spPr>
          <a:xfrm>
            <a:off x="138113" y="768350"/>
            <a:ext cx="6823075" cy="3836988"/>
          </a:xfrm>
          <a:ln/>
        </p:spPr>
      </p:sp>
      <p:sp>
        <p:nvSpPr>
          <p:cNvPr id="98308"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19601339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A6E18C4-58A3-4959-B6D2-08A658226F81}" type="slidenum">
              <a:rPr lang="de-DE" altLang="de-DE" sz="1300"/>
              <a:pPr eaLnBrk="1" hangingPunct="1">
                <a:spcBef>
                  <a:spcPct val="0"/>
                </a:spcBef>
              </a:pPr>
              <a:t>27</a:t>
            </a:fld>
            <a:endParaRPr lang="de-DE" altLang="de-DE" sz="1300"/>
          </a:p>
        </p:txBody>
      </p:sp>
      <p:sp>
        <p:nvSpPr>
          <p:cNvPr id="98307" name="Rectangle 3074"/>
          <p:cNvSpPr>
            <a:spLocks noGrp="1" noRot="1" noChangeAspect="1" noChangeArrowheads="1" noTextEdit="1"/>
          </p:cNvSpPr>
          <p:nvPr>
            <p:ph type="sldImg"/>
          </p:nvPr>
        </p:nvSpPr>
        <p:spPr>
          <a:xfrm>
            <a:off x="138113" y="768350"/>
            <a:ext cx="6823075" cy="3836988"/>
          </a:xfrm>
          <a:ln/>
        </p:spPr>
      </p:sp>
      <p:sp>
        <p:nvSpPr>
          <p:cNvPr id="98308"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19601339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9C40C4-F82C-44D3-B230-BCFECBD0BD74}" type="slidenum">
              <a:rPr lang="de-DE" altLang="de-DE" sz="1300"/>
              <a:pPr eaLnBrk="1" hangingPunct="1">
                <a:spcBef>
                  <a:spcPct val="0"/>
                </a:spcBef>
              </a:pPr>
              <a:t>28</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9080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88AD48-30D7-4C80-B8B3-BD1E0B32F838}" type="slidenum">
              <a:rPr lang="de-DE" altLang="de-DE" sz="1300"/>
              <a:pPr eaLnBrk="1" hangingPunct="1">
                <a:spcBef>
                  <a:spcPct val="0"/>
                </a:spcBef>
              </a:pPr>
              <a:t>29</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08705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698AFB-CF4D-41F3-AD73-D203E3A1E755}" type="slidenum">
              <a:rPr lang="de-DE" altLang="de-DE" sz="1300"/>
              <a:pPr eaLnBrk="1" hangingPunct="1">
                <a:spcBef>
                  <a:spcPct val="0"/>
                </a:spcBef>
              </a:pPr>
              <a:t>30</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53083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195A184-02DD-4121-BDD6-9C7ADB22F682}" type="slidenum">
              <a:rPr lang="de-DE" altLang="de-DE" sz="1300"/>
              <a:pPr eaLnBrk="1" hangingPunct="1">
                <a:spcBef>
                  <a:spcPct val="0"/>
                </a:spcBef>
              </a:pPr>
              <a:t>31</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9353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3B615B7-E84A-4933-92DA-8E917CDFAD12}" type="slidenum">
              <a:rPr lang="de-DE" altLang="de-DE" sz="1300"/>
              <a:pPr eaLnBrk="1" hangingPunct="1">
                <a:spcBef>
                  <a:spcPct val="0"/>
                </a:spcBef>
              </a:pPr>
              <a:t>32</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995237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294DDC3-3088-4F6B-8873-D9DF853E7376}" type="slidenum">
              <a:rPr lang="de-DE" altLang="de-DE" sz="1300"/>
              <a:pPr eaLnBrk="1" hangingPunct="1">
                <a:spcBef>
                  <a:spcPct val="0"/>
                </a:spcBef>
              </a:pPr>
              <a:t>33</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40516445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97EC8C-1FAF-4ED7-A240-7A49EA330BC4}" type="slidenum">
              <a:rPr lang="de-DE" altLang="de-DE" sz="1300"/>
              <a:pPr eaLnBrk="1" hangingPunct="1">
                <a:spcBef>
                  <a:spcPct val="0"/>
                </a:spcBef>
              </a:pPr>
              <a:t>34</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2958040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A5A9F9A-863F-4D89-9AD9-E4FB4CB8D666}" type="slidenum">
              <a:rPr lang="de-DE" altLang="de-DE" sz="1300"/>
              <a:pPr eaLnBrk="1" hangingPunct="1">
                <a:spcBef>
                  <a:spcPct val="0"/>
                </a:spcBef>
              </a:pPr>
              <a:t>36</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10218947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7C97A7-A03A-44FA-93E1-A855189EB97F}" type="slidenum">
              <a:rPr lang="de-DE" altLang="de-DE" sz="1300"/>
              <a:pPr eaLnBrk="1" hangingPunct="1">
                <a:spcBef>
                  <a:spcPct val="0"/>
                </a:spcBef>
              </a:pPr>
              <a:t>37</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8334763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7C97A7-A03A-44FA-93E1-A855189EB97F}" type="slidenum">
              <a:rPr lang="de-DE" altLang="de-DE" sz="1300"/>
              <a:pPr eaLnBrk="1" hangingPunct="1">
                <a:spcBef>
                  <a:spcPct val="0"/>
                </a:spcBef>
              </a:pPr>
              <a:t>38</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8334763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7C97A7-A03A-44FA-93E1-A855189EB97F}" type="slidenum">
              <a:rPr lang="de-DE" altLang="de-DE" sz="1300"/>
              <a:pPr eaLnBrk="1" hangingPunct="1">
                <a:spcBef>
                  <a:spcPct val="0"/>
                </a:spcBef>
              </a:pPr>
              <a:t>39</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8334763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973C1F9-B673-4A0B-AE88-538D85D6CA71}" type="slidenum">
              <a:rPr lang="de-DE" altLang="de-DE" sz="1300"/>
              <a:pPr eaLnBrk="1" hangingPunct="1">
                <a:spcBef>
                  <a:spcPct val="0"/>
                </a:spcBef>
              </a:pPr>
              <a:t>40</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5662504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973C1F9-B673-4A0B-AE88-538D85D6CA71}" type="slidenum">
              <a:rPr lang="de-DE" altLang="de-DE" sz="1300"/>
              <a:pPr eaLnBrk="1" hangingPunct="1">
                <a:spcBef>
                  <a:spcPct val="0"/>
                </a:spcBef>
              </a:pPr>
              <a:t>41</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5662504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973C1F9-B673-4A0B-AE88-538D85D6CA71}" type="slidenum">
              <a:rPr lang="de-DE" altLang="de-DE" sz="1300"/>
              <a:pPr eaLnBrk="1" hangingPunct="1">
                <a:spcBef>
                  <a:spcPct val="0"/>
                </a:spcBef>
              </a:pPr>
              <a:t>42</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5662504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3E02855-BEDC-4F8D-94D2-A018E5BF54EA}" type="slidenum">
              <a:rPr lang="de-DE" altLang="de-DE" sz="1300"/>
              <a:pPr eaLnBrk="1" hangingPunct="1">
                <a:spcBef>
                  <a:spcPct val="0"/>
                </a:spcBef>
              </a:pPr>
              <a:t>43</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8980620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3E02855-BEDC-4F8D-94D2-A018E5BF54EA}" type="slidenum">
              <a:rPr lang="de-DE" altLang="de-DE" sz="1300"/>
              <a:pPr eaLnBrk="1" hangingPunct="1">
                <a:spcBef>
                  <a:spcPct val="0"/>
                </a:spcBef>
              </a:pPr>
              <a:t>44</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8980620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3E02855-BEDC-4F8D-94D2-A018E5BF54EA}" type="slidenum">
              <a:rPr lang="de-DE" altLang="de-DE" sz="1300"/>
              <a:pPr eaLnBrk="1" hangingPunct="1">
                <a:spcBef>
                  <a:spcPct val="0"/>
                </a:spcBef>
              </a:pPr>
              <a:t>45</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8980620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3E02855-BEDC-4F8D-94D2-A018E5BF54EA}" type="slidenum">
              <a:rPr lang="de-DE" altLang="de-DE" sz="1300"/>
              <a:pPr eaLnBrk="1" hangingPunct="1">
                <a:spcBef>
                  <a:spcPct val="0"/>
                </a:spcBef>
              </a:pPr>
              <a:t>46</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8980620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57AAFB6-3796-4FCF-8ED1-5909C0194199}" type="slidenum">
              <a:rPr lang="de-DE" altLang="de-DE" sz="1300"/>
              <a:pPr eaLnBrk="1" hangingPunct="1">
                <a:spcBef>
                  <a:spcPct val="0"/>
                </a:spcBef>
              </a:pPr>
              <a:t>47</a:t>
            </a:fld>
            <a:endParaRPr lang="de-DE"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18091107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57AAFB6-3796-4FCF-8ED1-5909C0194199}" type="slidenum">
              <a:rPr lang="de-DE" altLang="de-DE" sz="1300"/>
              <a:pPr eaLnBrk="1" hangingPunct="1">
                <a:spcBef>
                  <a:spcPct val="0"/>
                </a:spcBef>
              </a:pPr>
              <a:t>48</a:t>
            </a:fld>
            <a:endParaRPr lang="de-DE"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18091107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57AAFB6-3796-4FCF-8ED1-5909C0194199}" type="slidenum">
              <a:rPr lang="de-DE" altLang="de-DE" sz="1300"/>
              <a:pPr eaLnBrk="1" hangingPunct="1">
                <a:spcBef>
                  <a:spcPct val="0"/>
                </a:spcBef>
              </a:pPr>
              <a:t>49</a:t>
            </a:fld>
            <a:endParaRPr lang="de-DE"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18091107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57AAFB6-3796-4FCF-8ED1-5909C0194199}" type="slidenum">
              <a:rPr lang="de-DE" altLang="de-DE" sz="1300"/>
              <a:pPr eaLnBrk="1" hangingPunct="1">
                <a:spcBef>
                  <a:spcPct val="0"/>
                </a:spcBef>
              </a:pPr>
              <a:t>50</a:t>
            </a:fld>
            <a:endParaRPr lang="de-DE"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18091107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A5E0F52-D9EE-4345-BC89-0806FFCCB4E2}" type="slidenum">
              <a:rPr lang="de-DE" altLang="de-DE" sz="1300"/>
              <a:pPr eaLnBrk="1" hangingPunct="1">
                <a:spcBef>
                  <a:spcPct val="0"/>
                </a:spcBef>
              </a:pPr>
              <a:t>51</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9282766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A5E0F52-D9EE-4345-BC89-0806FFCCB4E2}" type="slidenum">
              <a:rPr lang="de-DE" altLang="de-DE" sz="1300"/>
              <a:pPr eaLnBrk="1" hangingPunct="1">
                <a:spcBef>
                  <a:spcPct val="0"/>
                </a:spcBef>
              </a:pPr>
              <a:t>52</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9282766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A5E0F52-D9EE-4345-BC89-0806FFCCB4E2}" type="slidenum">
              <a:rPr lang="de-DE" altLang="de-DE" sz="1300"/>
              <a:pPr eaLnBrk="1" hangingPunct="1">
                <a:spcBef>
                  <a:spcPct val="0"/>
                </a:spcBef>
              </a:pPr>
              <a:t>53</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9282766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AA54D70-A6AB-40F9-B79D-D9FDC292A6FF}" type="slidenum">
              <a:rPr lang="de-DE" altLang="de-DE" sz="1300"/>
              <a:pPr eaLnBrk="1" hangingPunct="1">
                <a:spcBef>
                  <a:spcPct val="0"/>
                </a:spcBef>
              </a:pPr>
              <a:t>55</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99933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EBF360-CBC1-4490-B23F-4BEC172354EF}" type="slidenum">
              <a:rPr lang="de-DE" altLang="de-DE" sz="1300"/>
              <a:pPr eaLnBrk="1" hangingPunct="1">
                <a:spcBef>
                  <a:spcPct val="0"/>
                </a:spcBef>
              </a:pPr>
              <a:t>56</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88121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b="0" dirty="0">
                <a:latin typeface="+mj-lt"/>
              </a:rPr>
              <a:t>El uso de imágenes en éste módulo ha sido posible con el cordial permiso de los propietarios de derecho de autor/imágenes, y los artistas </a:t>
            </a:r>
            <a:r>
              <a:rPr lang="es-ES" altLang="de-DE" sz="1000" b="0" dirty="0" err="1">
                <a:latin typeface="+mj-lt"/>
              </a:rPr>
              <a:t>orginales</a:t>
            </a:r>
            <a:r>
              <a:rPr lang="es-ES" altLang="de-DE" sz="1000" b="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t>Entrenamiento Metacognitivo 8 - La Autoestima y el Estado de Ánimo</a:t>
            </a:r>
            <a:endParaRPr lang="de-DE"/>
          </a:p>
        </p:txBody>
      </p:sp>
      <p:sp>
        <p:nvSpPr>
          <p:cNvPr id="4" name="Slide Number Placeholder 3"/>
          <p:cNvSpPr>
            <a:spLocks noGrp="1"/>
          </p:cNvSpPr>
          <p:nvPr>
            <p:ph type="sldNum" sz="quarter" idx="12"/>
          </p:nvPr>
        </p:nvSpPr>
        <p:spPr bwMode="gray"/>
        <p:txBody>
          <a:bodyPr/>
          <a:lstStyle/>
          <a:p>
            <a:fld id="{0221B17A-D453-4920-BA40-3A493FA4567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bwMode="gray"/>
        <p:txBody>
          <a:bodyPr>
            <a:noAutofit/>
          </a:bodyPr>
          <a:lstStyle/>
          <a:p>
            <a:fld id="{0221B17A-D453-4920-BA40-3A493FA4567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bwMode="gray"/>
        <p:txBody>
          <a:bodyPr/>
          <a:lstStyle/>
          <a:p>
            <a:fld id="{0221B17A-D453-4920-BA40-3A493FA45679}"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bwMode="gray"/>
        <p:txBody>
          <a:bodyPr/>
          <a:lstStyle/>
          <a:p>
            <a:fld id="{0221B17A-D453-4920-BA40-3A493FA4567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bwMode="gray"/>
        <p:txBody>
          <a:bodyPr/>
          <a:lstStyle/>
          <a:p>
            <a:fld id="{0221B17A-D453-4920-BA40-3A493FA4567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bwMode="gray"/>
        <p:txBody>
          <a:bodyPr/>
          <a:lstStyle/>
          <a:p>
            <a:fld id="{0221B17A-D453-4920-BA40-3A493FA4567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t>Entrenamiento Metacognitivo 8 - La Autoestima y el Estado de Ánimo</a:t>
            </a:r>
            <a:endParaRPr lang="de-DE"/>
          </a:p>
        </p:txBody>
      </p:sp>
      <p:sp>
        <p:nvSpPr>
          <p:cNvPr id="4" name="Slide Number Placeholder 3"/>
          <p:cNvSpPr>
            <a:spLocks noGrp="1"/>
          </p:cNvSpPr>
          <p:nvPr>
            <p:ph type="sldNum" sz="quarter" idx="12"/>
          </p:nvPr>
        </p:nvSpPr>
        <p:spPr bwMode="gray"/>
        <p:txBody>
          <a:bodyPr/>
          <a:lstStyle/>
          <a:p>
            <a:fld id="{0221B17A-D453-4920-BA40-3A493FA45679}"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b="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b="0" dirty="0" err="1">
                <a:solidFill>
                  <a:srgbClr val="333333"/>
                </a:solidFill>
                <a:latin typeface="Calibri Light"/>
                <a:ea typeface="ＭＳ Ｐゴシック" panose="020B0600070205080204" pitchFamily="34" charset="-128"/>
              </a:rPr>
              <a:t>orginales</a:t>
            </a:r>
            <a:r>
              <a:rPr lang="es-ES" altLang="de-DE" sz="1000" b="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b="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b="0" dirty="0" err="1">
                <a:solidFill>
                  <a:srgbClr val="333333"/>
                </a:solidFill>
                <a:latin typeface="Calibri Light"/>
                <a:ea typeface="ＭＳ Ｐゴシック" panose="020B0600070205080204" pitchFamily="34" charset="-128"/>
              </a:rPr>
              <a:t>orginales</a:t>
            </a:r>
            <a:r>
              <a:rPr lang="es-ES" altLang="de-DE" sz="1000" b="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221B17A-D453-4920-BA40-3A493FA4567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r>
              <a:rPr lang="es-ES">
                <a:solidFill>
                  <a:srgbClr val="333333"/>
                </a:solidFill>
                <a:ea typeface="ＭＳ Ｐゴシック" panose="020B0600070205080204" pitchFamily="34" charset="-128"/>
              </a:rPr>
              <a:t>Entrenamiento Metacognitivo 8 - La Autoestima y el Estado de Ánimo</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fld id="{0C71D7B0-72CC-43FA-9C95-59D12C3FBF7C}" type="slidenum">
              <a:rPr lang="de-DE" altLang="de-DE" smtClean="0">
                <a:solidFill>
                  <a:srgbClr val="333333"/>
                </a:solidFill>
                <a:ea typeface="ＭＳ Ｐゴシック" panose="020B0600070205080204" pitchFamily="34" charset="-128"/>
              </a:rPr>
              <a:pPr eaLnBrk="0" hangingPunct="0">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r>
              <a:rPr lang="es-ES">
                <a:solidFill>
                  <a:srgbClr val="333333"/>
                </a:solidFill>
                <a:ea typeface="ＭＳ Ｐゴシック" panose="020B0600070205080204" pitchFamily="34" charset="-128"/>
              </a:rPr>
              <a:t>Entrenamiento Metacognitivo 8 - La Autoestima y el Estado de Ánimo</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fld id="{64A9821B-060D-4E5C-B2E0-355E33A2AD6E}" type="slidenum">
              <a:rPr lang="de-DE" smtClean="0">
                <a:solidFill>
                  <a:srgbClr val="333333"/>
                </a:solidFill>
                <a:ea typeface="ＭＳ Ｐゴシック" panose="020B0600070205080204" pitchFamily="34" charset="-128"/>
              </a:rPr>
              <a:pPr eaLnBrk="0" hangingPunct="0">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8 A – </a:t>
            </a:r>
            <a:r>
              <a:rPr lang="es-ES" dirty="0"/>
              <a:t>La Autoestima y el Estado de Ánimo</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1723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a:t>
            </a:r>
            <a:r>
              <a:rPr lang="de-DE" dirty="0">
                <a:latin typeface="+mj-lt"/>
              </a:rPr>
              <a:t>12</a:t>
            </a:r>
            <a:r>
              <a:rPr lang="de-DE" sz="1800" dirty="0">
                <a:latin typeface="+mj-lt"/>
              </a:rPr>
              <a:t>|21</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3034657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¿Qué relevancia tiene esto?</a:t>
            </a:r>
          </a:p>
        </p:txBody>
      </p:sp>
      <p:sp>
        <p:nvSpPr>
          <p:cNvPr id="2" name="Content Placeholder 1"/>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Muchas personas con problemas de salud mental muestran distorsiones del pensamiento que pueden </a:t>
            </a:r>
            <a:r>
              <a:rPr lang="es-ES" altLang="de-DE" sz="2400" dirty="0">
                <a:solidFill>
                  <a:srgbClr val="004992"/>
                </a:solidFill>
                <a:latin typeface="Calibri Light"/>
                <a:ea typeface="MS PGothic" panose="020B0600070205080204" pitchFamily="34" charset="-128"/>
              </a:rPr>
              <a:t>contribuir a la depresión</a:t>
            </a:r>
            <a:r>
              <a:rPr lang="es-ES" altLang="de-DE" sz="2400" dirty="0">
                <a:solidFill>
                  <a:srgbClr val="333333"/>
                </a:solidFill>
                <a:latin typeface="Calibri Light"/>
                <a:ea typeface="MS PGothic" panose="020B0600070205080204" pitchFamily="34" charset="-128"/>
              </a:rPr>
              <a:t>. </a:t>
            </a:r>
          </a:p>
          <a:p>
            <a:pPr lvl="0" defTabSz="914400" fontAlgn="base"/>
            <a:r>
              <a:rPr lang="es-ES" altLang="de-DE" sz="2400" dirty="0">
                <a:solidFill>
                  <a:srgbClr val="333333"/>
                </a:solidFill>
                <a:latin typeface="Calibri Light"/>
                <a:ea typeface="MS PGothic" panose="020B0600070205080204" pitchFamily="34" charset="-128"/>
              </a:rPr>
              <a:t>Estas distorsiones del pensamiento pueden ser cambiadas a través de un entrenamiento intensivo y continuo.</a:t>
            </a:r>
            <a:r>
              <a:rPr lang="es-ES" altLang="de-DE" sz="2400" b="1" dirty="0">
                <a:solidFill>
                  <a:srgbClr val="333333"/>
                </a:solidFill>
                <a:latin typeface="Calibri Light"/>
                <a:ea typeface="MS PGothic" panose="020B0600070205080204" pitchFamily="34" charset="-128"/>
              </a:rPr>
              <a:t> </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2</a:t>
            </a:fld>
            <a:endParaRPr lang="de-DE" altLang="de-DE"/>
          </a:p>
        </p:txBody>
      </p:sp>
    </p:spTree>
    <p:extLst>
      <p:ext uri="{BB962C8B-B14F-4D97-AF65-F5344CB8AC3E}">
        <p14:creationId xmlns:p14="http://schemas.microsoft.com/office/powerpoint/2010/main" val="1533049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Calibri Light"/>
              </a:rPr>
              <a:t>¿Cuáles son los síntomas de la depresión?</a:t>
            </a:r>
            <a:endParaRPr lang="en-US" sz="36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pic>
        <p:nvPicPr>
          <p:cNvPr id="11"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2" name="Slide Number Placeholder 1"/>
          <p:cNvSpPr>
            <a:spLocks noGrp="1"/>
          </p:cNvSpPr>
          <p:nvPr>
            <p:ph type="sldNum" sz="quarter" idx="12"/>
          </p:nvPr>
        </p:nvSpPr>
        <p:spPr/>
        <p:txBody>
          <a:bodyPr/>
          <a:lstStyle/>
          <a:p>
            <a:fld id="{0221B17A-D453-4920-BA40-3A493FA45679}"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solidFill>
                  <a:srgbClr val="004992"/>
                </a:solidFill>
                <a:latin typeface="Calibri Light"/>
              </a:rPr>
              <a:t>¿Cuáles son los síntomas de la depresión?</a:t>
            </a:r>
            <a:endParaRPr lang="en-US" sz="3600">
              <a:solidFill>
                <a:srgbClr val="004992"/>
              </a:solidFill>
              <a:latin typeface="Calibri Light"/>
            </a:endParaRPr>
          </a:p>
        </p:txBody>
      </p:sp>
      <p:sp>
        <p:nvSpPr>
          <p:cNvPr id="9" name="Content Placeholder 8"/>
          <p:cNvSpPr>
            <a:spLocks noGrp="1"/>
          </p:cNvSpPr>
          <p:nvPr>
            <p:ph idx="1"/>
          </p:nvPr>
        </p:nvSpPr>
        <p:spPr/>
        <p:txBody>
          <a:bodyPr/>
          <a:lstStyle/>
          <a:p>
            <a:pPr marL="457200" lvl="0" indent="-457200" defTabSz="914400" fontAlgn="base">
              <a:buFont typeface="+mj-lt"/>
              <a:buAutoNum type="arabicPeriod"/>
            </a:pPr>
            <a:r>
              <a:rPr lang="es-ES" altLang="de-DE" sz="2400" dirty="0">
                <a:solidFill>
                  <a:srgbClr val="333333"/>
                </a:solidFill>
                <a:latin typeface="Calibri Light"/>
                <a:ea typeface="MS PGothic" panose="020B0600070205080204" pitchFamily="34" charset="-128"/>
              </a:rPr>
              <a:t>Tristeza, estado de ánimo deprimido</a:t>
            </a:r>
          </a:p>
          <a:p>
            <a:pPr marL="457200" lvl="0" indent="-457200" defTabSz="914400" fontAlgn="base">
              <a:buFont typeface="+mj-lt"/>
              <a:buAutoNum type="arabicPeriod"/>
            </a:pPr>
            <a:r>
              <a:rPr lang="es-ES" altLang="de-DE" sz="2400" dirty="0">
                <a:solidFill>
                  <a:srgbClr val="333333"/>
                </a:solidFill>
                <a:latin typeface="Calibri Light"/>
                <a:ea typeface="MS PGothic" panose="020B0600070205080204" pitchFamily="34" charset="-128"/>
              </a:rPr>
              <a:t>Cansancio, fatiga o falta de energía</a:t>
            </a:r>
          </a:p>
          <a:p>
            <a:pPr marL="457200" lvl="0" indent="-457200" defTabSz="914400" fontAlgn="base">
              <a:buFont typeface="+mj-lt"/>
              <a:buAutoNum type="arabicPeriod"/>
            </a:pPr>
            <a:r>
              <a:rPr lang="es-ES" altLang="de-DE" sz="2400" dirty="0">
                <a:solidFill>
                  <a:srgbClr val="333333"/>
                </a:solidFill>
                <a:latin typeface="Calibri Light"/>
                <a:ea typeface="MS PGothic" panose="020B0600070205080204" pitchFamily="34" charset="-128"/>
              </a:rPr>
              <a:t>Baja autoestima, temor a ser rechazado </a:t>
            </a:r>
          </a:p>
          <a:p>
            <a:pPr marL="457200" lvl="0" indent="-457200" defTabSz="914400" fontAlgn="base">
              <a:buFont typeface="+mj-lt"/>
              <a:buAutoNum type="arabicPeriod"/>
            </a:pPr>
            <a:r>
              <a:rPr lang="es-ES" altLang="de-DE" sz="2400" dirty="0">
                <a:solidFill>
                  <a:srgbClr val="333333"/>
                </a:solidFill>
                <a:latin typeface="Calibri Light"/>
                <a:ea typeface="MS PGothic" panose="020B0600070205080204" pitchFamily="34" charset="-128"/>
              </a:rPr>
              <a:t>Temores (por ejemplo, en relación con el futuro) </a:t>
            </a:r>
          </a:p>
          <a:p>
            <a:pPr marL="457200" lvl="0" indent="-457200" defTabSz="914400" fontAlgn="base">
              <a:buFont typeface="+mj-lt"/>
              <a:buAutoNum type="arabicPeriod"/>
            </a:pPr>
            <a:r>
              <a:rPr lang="es-ES" altLang="de-DE" sz="2400" dirty="0">
                <a:solidFill>
                  <a:srgbClr val="333333"/>
                </a:solidFill>
                <a:latin typeface="Calibri Light"/>
                <a:ea typeface="MS PGothic" panose="020B0600070205080204" pitchFamily="34" charset="-128"/>
              </a:rPr>
              <a:t>Trastornos del sueño, dolores </a:t>
            </a:r>
          </a:p>
          <a:p>
            <a:pPr marL="457200" lvl="0" indent="-457200" defTabSz="914400" fontAlgn="base">
              <a:buFont typeface="+mj-lt"/>
              <a:buAutoNum type="arabicPeriod"/>
            </a:pPr>
            <a:r>
              <a:rPr lang="es-ES" altLang="de-DE" sz="2400" dirty="0">
                <a:solidFill>
                  <a:srgbClr val="333333"/>
                </a:solidFill>
                <a:latin typeface="Calibri Light"/>
                <a:ea typeface="MS PGothic" panose="020B0600070205080204" pitchFamily="34" charset="-128"/>
              </a:rPr>
              <a:t>Problemas de concentración y memoria</a:t>
            </a:r>
          </a:p>
          <a:p>
            <a:pPr lvl="0" defTabSz="914400" fontAlgn="base"/>
            <a:r>
              <a:rPr lang="es-ES"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2" name="Slide Number Placeholder 1"/>
          <p:cNvSpPr>
            <a:spLocks noGrp="1"/>
          </p:cNvSpPr>
          <p:nvPr>
            <p:ph type="sldNum" sz="quarter" idx="12"/>
          </p:nvPr>
        </p:nvSpPr>
        <p:spPr/>
        <p:txBody>
          <a:bodyPr/>
          <a:lstStyle/>
          <a:p>
            <a:fld id="{0221B17A-D453-4920-BA40-3A493FA45679}"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Rectangle 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¿Yo nací así .. </a:t>
            </a:r>
            <a:r>
              <a:rPr lang="es-ES" altLang="de-DE" sz="3600" dirty="0" err="1">
                <a:solidFill>
                  <a:srgbClr val="004992"/>
                </a:solidFill>
                <a:latin typeface="Calibri Light"/>
              </a:rPr>
              <a:t>ó</a:t>
            </a:r>
            <a:br>
              <a:rPr lang="es-ES" altLang="de-DE" sz="3600" dirty="0">
                <a:solidFill>
                  <a:srgbClr val="004992"/>
                </a:solidFill>
                <a:latin typeface="Calibri Light"/>
              </a:rPr>
            </a:br>
            <a:r>
              <a:rPr lang="es-ES" altLang="de-DE" sz="3600" dirty="0">
                <a:solidFill>
                  <a:srgbClr val="004992"/>
                </a:solidFill>
                <a:latin typeface="Calibri Light"/>
              </a:rPr>
              <a:t>me he vuelto de esta manera?</a:t>
            </a:r>
          </a:p>
        </p:txBody>
      </p:sp>
      <p:sp>
        <p:nvSpPr>
          <p:cNvPr id="23554" name="Rectangle 2"/>
          <p:cNvSpPr>
            <a:spLocks noGrp="1" noChangeArrowheads="1"/>
          </p:cNvSpPr>
          <p:nvPr>
            <p:ph idx="1"/>
          </p:nvPr>
        </p:nvSpPr>
        <p:spPr>
          <a:xfrm>
            <a:off x="408955" y="2204864"/>
            <a:ext cx="9025128" cy="4248000"/>
          </a:xfrm>
        </p:spPr>
        <p:txBody>
          <a:bodyPr/>
          <a:lstStyle/>
          <a:p>
            <a:pPr eaLnBrk="1" hangingPunct="1"/>
            <a:r>
              <a:rPr lang="es-ES" altLang="de-DE" sz="2400" dirty="0">
                <a:solidFill>
                  <a:srgbClr val="333333"/>
                </a:solidFill>
                <a:latin typeface="Calibri Light"/>
              </a:rPr>
              <a:t>¿Está predeterminado que estemos felices o tristes? ¿Cambian nuestros estados emocionales con el tiempo?</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pic>
        <p:nvPicPr>
          <p:cNvPr id="13"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0221B17A-D453-4920-BA40-3A493FA45679}"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Rectangle 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¿Yo nací así .. </a:t>
            </a:r>
            <a:r>
              <a:rPr lang="es-ES" altLang="de-DE" sz="3600" dirty="0" err="1">
                <a:solidFill>
                  <a:srgbClr val="004992"/>
                </a:solidFill>
                <a:latin typeface="Calibri Light"/>
              </a:rPr>
              <a:t>ó</a:t>
            </a:r>
            <a:br>
              <a:rPr lang="es-ES" altLang="de-DE" sz="3600" dirty="0">
                <a:solidFill>
                  <a:srgbClr val="004992"/>
                </a:solidFill>
                <a:latin typeface="Calibri Light"/>
              </a:rPr>
            </a:br>
            <a:r>
              <a:rPr lang="es-ES" altLang="de-DE" sz="3600" dirty="0">
                <a:solidFill>
                  <a:srgbClr val="004992"/>
                </a:solidFill>
                <a:latin typeface="Calibri Light"/>
              </a:rPr>
              <a:t>me he vuelto de esta manera?</a:t>
            </a:r>
          </a:p>
        </p:txBody>
      </p:sp>
      <p:sp>
        <p:nvSpPr>
          <p:cNvPr id="23554" name="Rectangle 2"/>
          <p:cNvSpPr>
            <a:spLocks noGrp="1" noChangeArrowheads="1"/>
          </p:cNvSpPr>
          <p:nvPr>
            <p:ph idx="1"/>
          </p:nvPr>
        </p:nvSpPr>
        <p:spPr>
          <a:xfrm>
            <a:off x="408955" y="2204864"/>
            <a:ext cx="9025128" cy="4248000"/>
          </a:xfrm>
        </p:spPr>
        <p:txBody>
          <a:bodyPr/>
          <a:lstStyle/>
          <a:p>
            <a:pPr eaLnBrk="1" hangingPunct="1"/>
            <a:r>
              <a:rPr lang="es-ES" altLang="de-DE" sz="2400" dirty="0">
                <a:solidFill>
                  <a:srgbClr val="333333"/>
                </a:solidFill>
                <a:latin typeface="Calibri Light"/>
              </a:rPr>
              <a:t>¿Está predeterminado que estemos felices o tristes? ¿Cambian nuestros estados emocionales con el tiempo?</a:t>
            </a:r>
          </a:p>
          <a:p>
            <a:pPr eaLnBrk="1" hangingPunct="1"/>
            <a:r>
              <a:rPr lang="es-ES" altLang="de-DE" sz="2400" dirty="0">
                <a:solidFill>
                  <a:srgbClr val="004992"/>
                </a:solidFill>
                <a:latin typeface="Calibri Light"/>
              </a:rPr>
              <a:t>“Naturaleza”: </a:t>
            </a:r>
            <a:r>
              <a:rPr lang="es-ES" altLang="de-DE" sz="2400" dirty="0">
                <a:solidFill>
                  <a:srgbClr val="333333"/>
                </a:solidFill>
                <a:latin typeface="Calibri Light"/>
              </a:rPr>
              <a:t>Hay evidencia de una predisposición genética a pensamientos depresivos y baja autoestima. </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pic>
        <p:nvPicPr>
          <p:cNvPr id="13"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0221B17A-D453-4920-BA40-3A493FA45679}" type="slidenum">
              <a:rPr lang="de-DE" altLang="de-DE" smtClean="0"/>
              <a:pPr/>
              <a:t>6</a:t>
            </a:fld>
            <a:endParaRPr lang="de-DE" altLang="de-DE"/>
          </a:p>
        </p:txBody>
      </p:sp>
    </p:spTree>
    <p:extLst>
      <p:ext uri="{BB962C8B-B14F-4D97-AF65-F5344CB8AC3E}">
        <p14:creationId xmlns:p14="http://schemas.microsoft.com/office/powerpoint/2010/main" val="2164483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Rectangle 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¿Yo nací así .. </a:t>
            </a:r>
            <a:r>
              <a:rPr lang="es-ES" altLang="de-DE" sz="3600" dirty="0" err="1">
                <a:solidFill>
                  <a:srgbClr val="004992"/>
                </a:solidFill>
                <a:latin typeface="Calibri Light"/>
              </a:rPr>
              <a:t>ó</a:t>
            </a:r>
            <a:br>
              <a:rPr lang="es-ES" altLang="de-DE" sz="3600" dirty="0">
                <a:solidFill>
                  <a:srgbClr val="004992"/>
                </a:solidFill>
                <a:latin typeface="Calibri Light"/>
              </a:rPr>
            </a:br>
            <a:r>
              <a:rPr lang="es-ES" altLang="de-DE" sz="3600" dirty="0">
                <a:solidFill>
                  <a:srgbClr val="004992"/>
                </a:solidFill>
                <a:latin typeface="Calibri Light"/>
              </a:rPr>
              <a:t>me he vuelto de esta manera?</a:t>
            </a:r>
          </a:p>
        </p:txBody>
      </p:sp>
      <p:sp>
        <p:nvSpPr>
          <p:cNvPr id="23554" name="Rectangle 2"/>
          <p:cNvSpPr>
            <a:spLocks noGrp="1" noChangeArrowheads="1"/>
          </p:cNvSpPr>
          <p:nvPr>
            <p:ph idx="1"/>
          </p:nvPr>
        </p:nvSpPr>
        <p:spPr>
          <a:xfrm>
            <a:off x="408955" y="2204864"/>
            <a:ext cx="9025128" cy="4248000"/>
          </a:xfrm>
        </p:spPr>
        <p:txBody>
          <a:bodyPr/>
          <a:lstStyle/>
          <a:p>
            <a:pPr eaLnBrk="1" hangingPunct="1"/>
            <a:r>
              <a:rPr lang="es-ES" altLang="de-DE" sz="2400" dirty="0">
                <a:solidFill>
                  <a:srgbClr val="333333"/>
                </a:solidFill>
                <a:latin typeface="Calibri Light"/>
              </a:rPr>
              <a:t>¿Está predeterminado que estemos felices o tristes? ¿Cambian nuestros estados emocionales con el tiempo?</a:t>
            </a:r>
          </a:p>
          <a:p>
            <a:pPr eaLnBrk="1" hangingPunct="1"/>
            <a:r>
              <a:rPr lang="es-ES" altLang="de-DE" sz="2400">
                <a:solidFill>
                  <a:srgbClr val="004992"/>
                </a:solidFill>
                <a:latin typeface="Calibri Light"/>
              </a:rPr>
              <a:t>“Naturaleza”: </a:t>
            </a:r>
            <a:r>
              <a:rPr lang="es-ES" altLang="de-DE" sz="2400" dirty="0">
                <a:solidFill>
                  <a:srgbClr val="333333"/>
                </a:solidFill>
                <a:latin typeface="Calibri Light"/>
              </a:rPr>
              <a:t>Hay evidencia de una predisposición genética a pensamientos depresivos y baja autoestima. </a:t>
            </a:r>
          </a:p>
          <a:p>
            <a:pPr eaLnBrk="1" hangingPunct="1"/>
            <a:r>
              <a:rPr lang="es-ES" altLang="de-DE" sz="2400">
                <a:solidFill>
                  <a:srgbClr val="004992"/>
                </a:solidFill>
                <a:latin typeface="Calibri Light"/>
              </a:rPr>
              <a:t>“Ambiente”: </a:t>
            </a:r>
            <a:r>
              <a:rPr lang="es-ES" altLang="de-DE" sz="2400" dirty="0">
                <a:solidFill>
                  <a:srgbClr val="333333"/>
                </a:solidFill>
                <a:latin typeface="Calibri Light"/>
              </a:rPr>
              <a:t>Acontecimientos traumáticos de la vida y padres exigentes y/o negligentes son factores que pueden promover una autoimagen negativa.</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pic>
        <p:nvPicPr>
          <p:cNvPr id="13"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0221B17A-D453-4920-BA40-3A493FA45679}" type="slidenum">
              <a:rPr lang="de-DE" altLang="de-DE" smtClean="0"/>
              <a:pPr/>
              <a:t>7</a:t>
            </a:fld>
            <a:endParaRPr lang="de-DE" altLang="de-DE"/>
          </a:p>
        </p:txBody>
      </p:sp>
    </p:spTree>
    <p:extLst>
      <p:ext uri="{BB962C8B-B14F-4D97-AF65-F5344CB8AC3E}">
        <p14:creationId xmlns:p14="http://schemas.microsoft.com/office/powerpoint/2010/main" val="2815111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Rectangle 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¿Yo nací así .. </a:t>
            </a:r>
            <a:r>
              <a:rPr lang="es-ES" altLang="de-DE" sz="3600" dirty="0" err="1">
                <a:solidFill>
                  <a:srgbClr val="004992"/>
                </a:solidFill>
                <a:latin typeface="Calibri Light"/>
              </a:rPr>
              <a:t>ó</a:t>
            </a:r>
            <a:br>
              <a:rPr lang="es-ES" altLang="de-DE" sz="3600" dirty="0">
                <a:solidFill>
                  <a:srgbClr val="004992"/>
                </a:solidFill>
                <a:latin typeface="Calibri Light"/>
              </a:rPr>
            </a:br>
            <a:r>
              <a:rPr lang="es-ES" altLang="de-DE" sz="3600" dirty="0">
                <a:solidFill>
                  <a:srgbClr val="004992"/>
                </a:solidFill>
                <a:latin typeface="Calibri Light"/>
              </a:rPr>
              <a:t>me he vuelto de esta manera?</a:t>
            </a:r>
          </a:p>
        </p:txBody>
      </p:sp>
      <p:sp>
        <p:nvSpPr>
          <p:cNvPr id="23554" name="Rectangle 2"/>
          <p:cNvSpPr>
            <a:spLocks noGrp="1" noChangeArrowheads="1"/>
          </p:cNvSpPr>
          <p:nvPr>
            <p:ph idx="1"/>
          </p:nvPr>
        </p:nvSpPr>
        <p:spPr>
          <a:xfrm>
            <a:off x="408955" y="2204864"/>
            <a:ext cx="9025128" cy="4248000"/>
          </a:xfrm>
        </p:spPr>
        <p:txBody>
          <a:bodyPr/>
          <a:lstStyle/>
          <a:p>
            <a:pPr eaLnBrk="1" hangingPunct="1"/>
            <a:r>
              <a:rPr lang="es-ES" altLang="de-DE" sz="2400" dirty="0">
                <a:solidFill>
                  <a:srgbClr val="333333"/>
                </a:solidFill>
                <a:latin typeface="Calibri Light"/>
              </a:rPr>
              <a:t>¿Está predeterminado que estemos felices o tristes? ¿Cambian nuestros estados emocionales con el tiempo?</a:t>
            </a:r>
          </a:p>
          <a:p>
            <a:pPr eaLnBrk="1" hangingPunct="1"/>
            <a:r>
              <a:rPr lang="es-ES" altLang="de-DE" sz="2400">
                <a:solidFill>
                  <a:srgbClr val="004992"/>
                </a:solidFill>
                <a:latin typeface="Calibri Light"/>
              </a:rPr>
              <a:t>“Naturaleza”: </a:t>
            </a:r>
            <a:r>
              <a:rPr lang="es-ES" altLang="de-DE" sz="2400" dirty="0">
                <a:solidFill>
                  <a:srgbClr val="333333"/>
                </a:solidFill>
                <a:latin typeface="Calibri Light"/>
              </a:rPr>
              <a:t>Hay evidencia de una predisposición genética a pensamientos depresivos y baja autoestima. </a:t>
            </a:r>
          </a:p>
          <a:p>
            <a:pPr eaLnBrk="1" hangingPunct="1"/>
            <a:r>
              <a:rPr lang="es-ES" altLang="de-DE" sz="2400">
                <a:solidFill>
                  <a:srgbClr val="004992"/>
                </a:solidFill>
                <a:latin typeface="Calibri Light"/>
              </a:rPr>
              <a:t>“Ambiente”: </a:t>
            </a:r>
            <a:r>
              <a:rPr lang="es-ES" altLang="de-DE" sz="2400" dirty="0">
                <a:solidFill>
                  <a:srgbClr val="333333"/>
                </a:solidFill>
                <a:latin typeface="Calibri Light"/>
              </a:rPr>
              <a:t>Acontecimientos traumáticos de la vida y padres exigentes y/o negligentes son factores que pueden promover una autoimagen negativa.</a:t>
            </a:r>
          </a:p>
          <a:p>
            <a:r>
              <a:rPr lang="es-ES" altLang="de-DE" sz="2400" b="1" dirty="0">
                <a:solidFill>
                  <a:srgbClr val="004992"/>
                </a:solidFill>
                <a:latin typeface="Calibri Light"/>
              </a:rPr>
              <a:t>PERO: </a:t>
            </a:r>
            <a:r>
              <a:rPr lang="es-ES" altLang="de-DE" sz="2400" dirty="0">
                <a:solidFill>
                  <a:srgbClr val="004992"/>
                </a:solidFill>
                <a:latin typeface="Calibri Light"/>
              </a:rPr>
              <a:t>Podemos cambiar los esquemas de pensamiento depresivo. ¡La depresión no es un destino irreversible!</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pic>
        <p:nvPicPr>
          <p:cNvPr id="13"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0221B17A-D453-4920-BA40-3A493FA45679}" type="slidenum">
              <a:rPr lang="de-DE" altLang="de-DE" smtClean="0"/>
              <a:pPr/>
              <a:t>8</a:t>
            </a:fld>
            <a:endParaRPr lang="de-DE" altLang="de-DE"/>
          </a:p>
        </p:txBody>
      </p:sp>
    </p:spTree>
    <p:extLst>
      <p:ext uri="{BB962C8B-B14F-4D97-AF65-F5344CB8AC3E}">
        <p14:creationId xmlns:p14="http://schemas.microsoft.com/office/powerpoint/2010/main" val="2369858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9"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737851634"/>
              </p:ext>
            </p:extLst>
          </p:nvPr>
        </p:nvGraphicFramePr>
        <p:xfrm>
          <a:off x="408955" y="2276872"/>
          <a:ext cx="8686800" cy="37185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Efectos negativos del delirio en el estado de ánimo</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Efectos positivos del delirio en el estado de ánimo a </a:t>
                      </a:r>
                      <a:r>
                        <a:rPr kumimoji="0" lang="es-ES" sz="2000" b="0" i="0" u="sng" strike="noStrike" cap="none" normalizeH="0" baseline="0" dirty="0">
                          <a:ln>
                            <a:noFill/>
                          </a:ln>
                          <a:solidFill>
                            <a:srgbClr val="000000"/>
                          </a:solidFill>
                          <a:effectLst/>
                          <a:latin typeface="Calibri Light"/>
                        </a:rPr>
                        <a:t>corto plazo</a:t>
                      </a:r>
                      <a:r>
                        <a:rPr kumimoji="0" lang="es-ES" sz="2000" b="0" i="0" u="none" strike="noStrike" cap="none" normalizeH="0" baseline="0" dirty="0">
                          <a:ln>
                            <a:noFill/>
                          </a:ln>
                          <a:solidFill>
                            <a:srgbClr val="000000"/>
                          </a:solidFill>
                          <a:effectLst/>
                          <a:latin typeface="Calibri Light"/>
                        </a:rPr>
                        <a:t>:</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Calibri Light"/>
              </a:rPr>
              <a:t>Psicosis &amp; Depresión</a:t>
            </a:r>
            <a:br>
              <a:rPr lang="es-ES" sz="3600">
                <a:solidFill>
                  <a:srgbClr val="004992"/>
                </a:solidFill>
                <a:latin typeface="Calibri Light"/>
              </a:rPr>
            </a:br>
            <a:r>
              <a:rPr lang="es-ES">
                <a:solidFill>
                  <a:srgbClr val="004992"/>
                </a:solidFill>
                <a:latin typeface="Calibri Light"/>
              </a:rPr>
              <a:t>Efectos de alucinaciones y delirios en la autoestima</a:t>
            </a:r>
            <a:endParaRPr lang="en-US">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9</a:t>
            </a:fld>
            <a:endParaRPr lang="de-DE" altLang="de-DE"/>
          </a:p>
        </p:txBody>
      </p:sp>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9"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112989391"/>
              </p:ext>
            </p:extLst>
          </p:nvPr>
        </p:nvGraphicFramePr>
        <p:xfrm>
          <a:off x="408955" y="2276872"/>
          <a:ext cx="8686800" cy="37185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Efectos negativos del delirio en el estado de ánimo</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Efectos positivos del delirio en el estado de ánimo a </a:t>
                      </a:r>
                      <a:r>
                        <a:rPr kumimoji="0" lang="es-ES" sz="2000" b="0" i="0" u="sng" strike="noStrike" cap="none" normalizeH="0" baseline="0" dirty="0">
                          <a:ln>
                            <a:noFill/>
                          </a:ln>
                          <a:solidFill>
                            <a:srgbClr val="000000"/>
                          </a:solidFill>
                          <a:effectLst/>
                          <a:latin typeface="Calibri Light"/>
                        </a:rPr>
                        <a:t>corto plazo</a:t>
                      </a:r>
                      <a:r>
                        <a:rPr kumimoji="0" lang="es-ES" sz="2000" b="0" i="0" u="none" strike="noStrike" cap="none" normalizeH="0" baseline="0" dirty="0">
                          <a:ln>
                            <a:noFill/>
                          </a:ln>
                          <a:solidFill>
                            <a:srgbClr val="000000"/>
                          </a:solidFill>
                          <a:effectLst/>
                          <a:latin typeface="Calibri Light"/>
                        </a:rPr>
                        <a:t>:</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Durante la psicosis: experimentar constante amenaza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Durante la </a:t>
                      </a:r>
                      <a:r>
                        <a:rPr kumimoji="0" lang="en-US" sz="2000" b="0" i="0" u="none" strike="noStrike" cap="none" normalizeH="0" baseline="0" dirty="0" err="1">
                          <a:ln>
                            <a:noFill/>
                          </a:ln>
                          <a:solidFill>
                            <a:srgbClr val="333333"/>
                          </a:solidFill>
                          <a:effectLst/>
                          <a:latin typeface="Calibri Light"/>
                        </a:rPr>
                        <a:t>psicosis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escuchar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voces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acusadoras</a:t>
                      </a:r>
                      <a:r>
                        <a:rPr kumimoji="0" lang="en-US" sz="2000" b="0" i="0" u="none" strike="noStrike" cap="none" normalizeH="0" baseline="0" dirty="0">
                          <a:ln>
                            <a:noFill/>
                          </a:ln>
                          <a:solidFill>
                            <a:srgbClr val="333333"/>
                          </a:solidFill>
                          <a:effectLst/>
                          <a:latin typeface="Calibri Light"/>
                        </a:rPr>
                        <a:t> e </a:t>
                      </a:r>
                      <a:r>
                        <a:rPr kumimoji="0" lang="en-US" sz="2000" b="0" i="0" u="none" strike="noStrike" cap="none" normalizeH="0" baseline="0" dirty="0" err="1">
                          <a:ln>
                            <a:noFill/>
                          </a:ln>
                          <a:solidFill>
                            <a:srgbClr val="333333"/>
                          </a:solidFill>
                          <a:effectLst/>
                          <a:latin typeface="Calibri Light"/>
                        </a:rPr>
                        <a:t>insultantes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Después de la psicosis: sentimientos de pena, nada parece tener futuro, negativo y fracasado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Calibri Light"/>
              </a:rPr>
              <a:t>Psicosis &amp; Depresión</a:t>
            </a:r>
            <a:br>
              <a:rPr lang="es-ES" sz="3600">
                <a:solidFill>
                  <a:srgbClr val="004992"/>
                </a:solidFill>
                <a:latin typeface="Calibri Light"/>
              </a:rPr>
            </a:br>
            <a:r>
              <a:rPr lang="es-ES">
                <a:solidFill>
                  <a:srgbClr val="004992"/>
                </a:solidFill>
                <a:latin typeface="Calibri Light"/>
              </a:rPr>
              <a:t>Efectos de alucinaciones y delirios en la autoestima</a:t>
            </a:r>
            <a:endParaRPr lang="en-US">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10</a:t>
            </a:fld>
            <a:endParaRPr lang="de-DE" altLang="de-DE"/>
          </a:p>
        </p:txBody>
      </p:sp>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9711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9"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812394930"/>
              </p:ext>
            </p:extLst>
          </p:nvPr>
        </p:nvGraphicFramePr>
        <p:xfrm>
          <a:off x="408955" y="2276872"/>
          <a:ext cx="8686800" cy="37185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Efectos negativos del delirio en el estado de ánimo</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Efectos positivos del delirio en el estado de ánimo a </a:t>
                      </a:r>
                      <a:r>
                        <a:rPr kumimoji="0" lang="es-ES" sz="2000" b="0" i="0" u="sng" strike="noStrike" cap="none" normalizeH="0" baseline="0" dirty="0">
                          <a:ln>
                            <a:noFill/>
                          </a:ln>
                          <a:solidFill>
                            <a:srgbClr val="000000"/>
                          </a:solidFill>
                          <a:effectLst/>
                          <a:latin typeface="Calibri Light"/>
                        </a:rPr>
                        <a:t>corto plazo</a:t>
                      </a:r>
                      <a:r>
                        <a:rPr kumimoji="0" lang="es-ES" sz="2000" b="0" i="0" u="none" strike="noStrike" cap="none" normalizeH="0" baseline="0" dirty="0">
                          <a:ln>
                            <a:noFill/>
                          </a:ln>
                          <a:solidFill>
                            <a:srgbClr val="000000"/>
                          </a:solidFill>
                          <a:effectLst/>
                          <a:latin typeface="Calibri Light"/>
                        </a:rPr>
                        <a:t>:</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Durante la psicosis: experimentar constante amenaza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Durante la psicosis: cambio súbito, algo emocionante</a:t>
                      </a:r>
                      <a:r>
                        <a:rPr kumimoji="0" lang="es-ES" sz="2000" b="0" i="0" u="none" strike="noStrike" cap="none" normalizeH="0" baseline="0">
                          <a:ln>
                            <a:noFill/>
                          </a:ln>
                          <a:solidFill>
                            <a:srgbClr val="333333"/>
                          </a:solidFill>
                          <a:effectLst/>
                          <a:latin typeface="Calibri Light"/>
                        </a:rPr>
                        <a:t>, “al </a:t>
                      </a:r>
                      <a:r>
                        <a:rPr kumimoji="0" lang="es-ES" sz="2000" b="0" i="0" u="none" strike="noStrike" cap="none" normalizeH="0" baseline="0" dirty="0">
                          <a:ln>
                            <a:noFill/>
                          </a:ln>
                          <a:solidFill>
                            <a:srgbClr val="333333"/>
                          </a:solidFill>
                          <a:effectLst/>
                          <a:latin typeface="Calibri Light"/>
                        </a:rPr>
                        <a:t>fin pasa </a:t>
                      </a:r>
                      <a:r>
                        <a:rPr kumimoji="0" lang="es-ES" sz="2000" b="0" i="0" u="none" strike="noStrike" cap="none" normalizeH="0" baseline="0">
                          <a:ln>
                            <a:noFill/>
                          </a:ln>
                          <a:solidFill>
                            <a:srgbClr val="333333"/>
                          </a:solidFill>
                          <a:effectLst/>
                          <a:latin typeface="Calibri Light"/>
                        </a:rPr>
                        <a:t>algo nuevo”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Durante la </a:t>
                      </a:r>
                      <a:r>
                        <a:rPr kumimoji="0" lang="en-US" sz="2000" b="0" i="0" u="none" strike="noStrike" cap="none" normalizeH="0" baseline="0" dirty="0" err="1">
                          <a:ln>
                            <a:noFill/>
                          </a:ln>
                          <a:solidFill>
                            <a:srgbClr val="333333"/>
                          </a:solidFill>
                          <a:effectLst/>
                          <a:latin typeface="Calibri Light"/>
                        </a:rPr>
                        <a:t>psicosis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escuchar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voces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acusadoras</a:t>
                      </a:r>
                      <a:r>
                        <a:rPr kumimoji="0" lang="en-US" sz="2000" b="0" i="0" u="none" strike="noStrike" cap="none" normalizeH="0" baseline="0" dirty="0">
                          <a:ln>
                            <a:noFill/>
                          </a:ln>
                          <a:solidFill>
                            <a:srgbClr val="333333"/>
                          </a:solidFill>
                          <a:effectLst/>
                          <a:latin typeface="Calibri Light"/>
                        </a:rPr>
                        <a:t> e </a:t>
                      </a:r>
                      <a:r>
                        <a:rPr kumimoji="0" lang="en-US" sz="2000" b="0" i="0" u="none" strike="noStrike" cap="none" normalizeH="0" baseline="0" dirty="0" err="1">
                          <a:ln>
                            <a:noFill/>
                          </a:ln>
                          <a:solidFill>
                            <a:srgbClr val="333333"/>
                          </a:solidFill>
                          <a:effectLst/>
                          <a:latin typeface="Calibri Light"/>
                        </a:rPr>
                        <a:t>insultantes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Durante la psicosis: escuchar voces que te alaban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Después de la psicosis: sentimientos de pena, nada parece tener futuro, negativo y fracasado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Durante los delirios de grandeza: sensación de poder, el talento, la importancia (poderosos enemigos) y el destino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Calibri Light"/>
              </a:rPr>
              <a:t>Psicosis &amp; Depresión</a:t>
            </a:r>
            <a:br>
              <a:rPr lang="es-ES" sz="3600">
                <a:solidFill>
                  <a:srgbClr val="004992"/>
                </a:solidFill>
                <a:latin typeface="Calibri Light"/>
              </a:rPr>
            </a:br>
            <a:r>
              <a:rPr lang="es-ES">
                <a:solidFill>
                  <a:srgbClr val="004992"/>
                </a:solidFill>
                <a:latin typeface="Calibri Light"/>
              </a:rPr>
              <a:t>Efectos de alucinaciones y delirios en la autoestima</a:t>
            </a:r>
            <a:endParaRPr lang="en-US">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11</a:t>
            </a:fld>
            <a:endParaRPr lang="de-DE" altLang="de-DE"/>
          </a:p>
        </p:txBody>
      </p:sp>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9321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Psicosis &amp; Depresión</a:t>
            </a:r>
            <a:br>
              <a:rPr lang="es-ES" sz="3600">
                <a:latin typeface="Calibri Light"/>
              </a:rPr>
            </a:br>
            <a:r>
              <a:rPr lang="es-ES" sz="3600">
                <a:latin typeface="Calibri Light"/>
              </a:rPr>
              <a:t>Efectos de alucinaciones y delirios en la autoestima</a:t>
            </a:r>
            <a:endParaRPr lang="en-US" sz="3600">
              <a:latin typeface="Calibri Light"/>
            </a:endParaRPr>
          </a:p>
        </p:txBody>
      </p:sp>
      <p:sp>
        <p:nvSpPr>
          <p:cNvPr id="9" name="Content Placeholder 8"/>
          <p:cNvSpPr>
            <a:spLocks noGrp="1"/>
          </p:cNvSpPr>
          <p:nvPr>
            <p:ph idx="1"/>
          </p:nvPr>
        </p:nvSpPr>
        <p:spPr>
          <a:xfrm>
            <a:off x="408955" y="2204864"/>
            <a:ext cx="9025128" cy="4248000"/>
          </a:xfrm>
        </p:spPr>
        <p:txBody>
          <a:bodyPr/>
          <a:lstStyle/>
          <a:p>
            <a:pPr lvl="0" defTabSz="914400" fontAlgn="base"/>
            <a:r>
              <a:rPr lang="es-ES" altLang="de-DE" sz="2000" dirty="0">
                <a:solidFill>
                  <a:srgbClr val="333333"/>
                </a:solidFill>
                <a:latin typeface="Calibri Light"/>
                <a:ea typeface="MS PGothic" panose="020B0600070205080204" pitchFamily="34" charset="-128"/>
              </a:rPr>
              <a:t>Los efectos positivos, </a:t>
            </a:r>
            <a:r>
              <a:rPr lang="es-ES" altLang="de-DE" sz="2000" b="1" i="1" dirty="0">
                <a:solidFill>
                  <a:srgbClr val="333333"/>
                </a:solidFill>
                <a:latin typeface="Calibri Light"/>
                <a:ea typeface="MS PGothic" panose="020B0600070205080204" pitchFamily="34" charset="-128"/>
              </a:rPr>
              <a:t>a corto plazo</a:t>
            </a:r>
            <a:r>
              <a:rPr lang="es-ES" altLang="de-DE" sz="2000" dirty="0">
                <a:solidFill>
                  <a:srgbClr val="333333"/>
                </a:solidFill>
                <a:latin typeface="Calibri Light"/>
                <a:ea typeface="MS PGothic" panose="020B0600070205080204" pitchFamily="34" charset="-128"/>
              </a:rPr>
              <a:t>, de la psicosis sobre la autoestima generalmente quedan anulados por las </a:t>
            </a:r>
            <a:r>
              <a:rPr lang="es-ES" altLang="de-DE" sz="2000" b="1" i="1" dirty="0">
                <a:solidFill>
                  <a:srgbClr val="333333"/>
                </a:solidFill>
                <a:latin typeface="Calibri Light"/>
                <a:ea typeface="MS PGothic" panose="020B0600070205080204" pitchFamily="34" charset="-128"/>
              </a:rPr>
              <a:t>consecuencias negativas a largo plazo</a:t>
            </a:r>
            <a:r>
              <a:rPr lang="es-ES" altLang="de-DE" sz="2000" dirty="0">
                <a:solidFill>
                  <a:srgbClr val="333333"/>
                </a:solidFill>
                <a:latin typeface="Calibri Light"/>
                <a:ea typeface="MS PGothic" panose="020B0600070205080204" pitchFamily="34" charset="-128"/>
              </a:rPr>
              <a:t> de la psicosis. </a:t>
            </a:r>
          </a:p>
          <a:p>
            <a:pPr lvl="0" defTabSz="914400" fontAlgn="base"/>
            <a:r>
              <a:rPr lang="es-ES" altLang="de-DE" sz="2000" dirty="0">
                <a:solidFill>
                  <a:srgbClr val="333333"/>
                </a:solidFill>
                <a:latin typeface="Calibri Light"/>
                <a:ea typeface="MS PGothic" panose="020B0600070205080204" pitchFamily="34" charset="-128"/>
              </a:rPr>
              <a:t>Por ejemplo:</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latin typeface="Calibri Light"/>
                <a:ea typeface="MS PGothic" panose="020B0600070205080204" pitchFamily="34" charset="-128"/>
              </a:rPr>
              <a:t>Deudas: cuando se cree falsamente ser rico o famoso</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latin typeface="Calibri Light"/>
                <a:ea typeface="MS PGothic" panose="020B0600070205080204" pitchFamily="34" charset="-128"/>
              </a:rPr>
              <a:t>Soledad: algunos amigos pueden haberle dado la espalda</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latin typeface="Calibri Light"/>
                <a:ea typeface="MS PGothic" panose="020B0600070205080204" pitchFamily="34" charset="-128"/>
              </a:rPr>
              <a:t>Empleo: pérdida de empleo por tener conductas inapropiadas en el trabajo.</a:t>
            </a:r>
          </a:p>
          <a:p>
            <a:pPr lvl="0" defTabSz="914400" fontAlgn="base"/>
            <a:r>
              <a:rPr lang="es-ES" altLang="de-DE" sz="2000" dirty="0">
                <a:solidFill>
                  <a:srgbClr val="333333"/>
                </a:solidFill>
                <a:latin typeface="Calibri Light"/>
                <a:ea typeface="MS PGothic" panose="020B0600070205080204" pitchFamily="34" charset="-128"/>
              </a:rPr>
              <a:t>Es muy peligroso dejar de tomar la medicación sin consejo médico tan sólo para volver a experimentar el amenazante y, a la vez, apasionante mundo de la psicosis.</a:t>
            </a:r>
            <a:br>
              <a:rPr lang="es-ES" altLang="de-DE" sz="2000" dirty="0">
                <a:solidFill>
                  <a:srgbClr val="333333"/>
                </a:solidFill>
                <a:latin typeface="Calibri Light"/>
                <a:ea typeface="MS PGothic" panose="020B0600070205080204" pitchFamily="34" charset="-128"/>
              </a:rPr>
            </a:br>
            <a:r>
              <a:rPr lang="es-ES" altLang="de-DE" sz="2000" i="1" dirty="0">
                <a:solidFill>
                  <a:srgbClr val="333333"/>
                </a:solidFill>
                <a:latin typeface="Calibri Light"/>
                <a:ea typeface="MS PGothic" panose="020B0600070205080204" pitchFamily="34" charset="-128"/>
              </a:rPr>
              <a:t>¡Particularmente cuando el miedo a menudo es predominante durante la psicosis!</a:t>
            </a:r>
            <a:endParaRPr lang="en-US"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12</a:t>
            </a:fld>
            <a:endParaRPr lang="de-DE" altLang="de-DE"/>
          </a:p>
        </p:txBody>
      </p:sp>
      <p:pic>
        <p:nvPicPr>
          <p:cNvPr id="12"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lstStyle/>
          <a:p>
            <a:r>
              <a:rPr lang="es-ES"/>
              <a:t>Entrenamiento Metacognitivo 8 - La Autoestima y el Estado de Ánimo</a:t>
            </a:r>
            <a:endParaRPr lang="de-DE" dirty="0"/>
          </a:p>
        </p:txBody>
      </p:sp>
      <p:sp>
        <p:nvSpPr>
          <p:cNvPr id="8" name="Foliennummernplatzhalter 7"/>
          <p:cNvSpPr>
            <a:spLocks noGrp="1"/>
          </p:cNvSpPr>
          <p:nvPr>
            <p:ph type="sldNum" sz="quarter" idx="12"/>
          </p:nvPr>
        </p:nvSpPr>
        <p:spPr bwMode="gray"/>
        <p:txBody>
          <a:bodyPr/>
          <a:lstStyle/>
          <a:p>
            <a:fld id="{9B00EF49-7894-4F53-A8DD-F7DB3BFC5032}" type="slidenum">
              <a:rPr lang="de-DE" smtClean="0"/>
              <a:pPr/>
              <a:t>13</a:t>
            </a:fld>
            <a:endParaRPr lang="de-DE" dirty="0"/>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spcBef>
                <a:spcPct val="0"/>
              </a:spcBef>
              <a:defRPr/>
            </a:pPr>
            <a:r>
              <a:rPr lang="es-ES" sz="3600" b="0" dirty="0">
                <a:solidFill>
                  <a:srgbClr val="333333"/>
                </a:solidFill>
                <a:latin typeface="Calibri Light"/>
              </a:rPr>
              <a:t>¿Cuáles son los pensamientos característicos y estilos de pensamiento de las personas con </a:t>
            </a:r>
            <a:r>
              <a:rPr lang="es-ES" sz="3600" b="0" dirty="0">
                <a:solidFill>
                  <a:srgbClr val="004992"/>
                </a:solidFill>
                <a:latin typeface="Calibri Light"/>
              </a:rPr>
              <a:t>depresión</a:t>
            </a:r>
            <a:r>
              <a:rPr lang="es-ES" sz="3600" b="0" dirty="0">
                <a:solidFill>
                  <a:srgbClr val="333333"/>
                </a:solidFill>
                <a:latin typeface="Calibri Light"/>
              </a:rPr>
              <a:t> y </a:t>
            </a:r>
            <a:r>
              <a:rPr lang="es-ES" sz="3600" b="0" dirty="0">
                <a:solidFill>
                  <a:srgbClr val="004992"/>
                </a:solidFill>
                <a:latin typeface="Calibri Light"/>
              </a:rPr>
              <a:t>baja autoestima</a:t>
            </a:r>
            <a:r>
              <a:rPr lang="es-ES" sz="3600" b="0" dirty="0">
                <a:solidFill>
                  <a:srgbClr val="333333"/>
                </a:solidFill>
                <a:latin typeface="Calibri Light"/>
              </a:rPr>
              <a:t>?</a:t>
            </a:r>
            <a:endParaRPr lang="de-DE" b="0" dirty="0" err="1">
              <a:solidFill>
                <a:srgbClr val="333333"/>
              </a:solidFill>
              <a:latin typeface="+mj-lt"/>
            </a:endParaRPr>
          </a:p>
        </p:txBody>
      </p:sp>
      <p:sp>
        <p:nvSpPr>
          <p:cNvPr id="12" name="object 3"/>
          <p:cNvSpPr>
            <a:spLocks noChangeAspect="1"/>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494086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384995"/>
          </a:xfrm>
        </p:spPr>
        <p:txBody>
          <a:bodyPr vert="horz" lIns="0" tIns="0" rIns="0" bIns="0" rtlCol="0" anchor="t">
            <a:spAutoFit/>
          </a:bodyPr>
          <a:lstStyle/>
          <a:p>
            <a:pPr marL="190500" defTabSz="914377">
              <a:spcBef>
                <a:spcPts val="0"/>
              </a:spcBef>
            </a:pPr>
            <a:r>
              <a:rPr lang="es-ES" sz="3600" dirty="0">
                <a:solidFill>
                  <a:srgbClr val="004992"/>
                </a:solidFill>
                <a:latin typeface="Calibri Light"/>
              </a:rPr>
              <a:t>1. </a:t>
            </a:r>
            <a:r>
              <a:rPr lang="es-ES" sz="3600" dirty="0" err="1">
                <a:solidFill>
                  <a:srgbClr val="004992"/>
                </a:solidFill>
                <a:latin typeface="Calibri Light"/>
              </a:rPr>
              <a:t>Sobregeneralización</a:t>
            </a:r>
            <a:r>
              <a:rPr lang="es-ES" sz="3600" dirty="0">
                <a:solidFill>
                  <a:srgbClr val="004992"/>
                </a:solidFill>
                <a:latin typeface="Calibri Light"/>
              </a:rPr>
              <a:t>: Tomar casos aislados y generalizar su validez para todo.</a:t>
            </a:r>
            <a:br>
              <a:rPr lang="es-ES" sz="3600" dirty="0">
                <a:solidFill>
                  <a:srgbClr val="004992"/>
                </a:solidFill>
                <a:latin typeface="Calibri Light"/>
              </a:rPr>
            </a:br>
            <a:r>
              <a:rPr lang="es-ES" dirty="0">
                <a:solidFill>
                  <a:srgbClr val="004992"/>
                </a:solidFill>
                <a:latin typeface="Calibri Light"/>
              </a:rPr>
              <a:t>¿Cómo podríamos reinterpretar esta situación?</a:t>
            </a:r>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14</a:t>
            </a:fld>
            <a:endParaRPr lang="de-DE" altLang="de-DE"/>
          </a:p>
        </p:txBody>
      </p:sp>
      <p:graphicFrame>
        <p:nvGraphicFramePr>
          <p:cNvPr id="11"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144045359"/>
              </p:ext>
            </p:extLst>
          </p:nvPr>
        </p:nvGraphicFramePr>
        <p:xfrm>
          <a:off x="408955" y="2564904"/>
          <a:ext cx="11376000" cy="348692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Evento</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80808"/>
                          </a:solidFill>
                          <a:effectLst/>
                          <a:latin typeface="Calibri Light"/>
                        </a:rPr>
                        <a:t>Generalización Falsa o Excesiva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80808"/>
                          </a:solidFill>
                          <a:effectLst/>
                          <a:latin typeface="Calibri Light"/>
                        </a:rPr>
                        <a:t>Evaluación positiva/constructiva</a:t>
                      </a:r>
                      <a:endParaRPr kumimoji="0" lang="de-DE" sz="2000" b="0" i="0" u="none" strike="noStrike" cap="none" normalizeH="0" baseline="0" dirty="0">
                        <a:ln>
                          <a:noFill/>
                        </a:ln>
                        <a:solidFill>
                          <a:srgbClr val="080808"/>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241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Ha pronunciado una palabra de manera incorrecta; intenta leer un libro que no entiende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1" i="1" u="none" strike="noStrike" cap="none" normalizeH="0" baseline="0" dirty="0">
                          <a:ln>
                            <a:noFill/>
                          </a:ln>
                          <a:solidFill>
                            <a:schemeClr val="tx1"/>
                          </a:solidFill>
                          <a:effectLst/>
                          <a:latin typeface="Calibri Light"/>
                        </a:rPr>
                        <a:t>“¡Qué estúpido soy!”</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Suspendió un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1" i="1" u="none" strike="noStrike" cap="none" normalizeH="0" baseline="0" dirty="0">
                          <a:ln>
                            <a:noFill/>
                          </a:ln>
                          <a:solidFill>
                            <a:schemeClr val="tx1"/>
                          </a:solidFill>
                          <a:effectLst/>
                          <a:latin typeface="Calibri Light"/>
                        </a:rPr>
                        <a:t>“¡Soy un perdedor (a)!”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69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Le hacen un crítica durante una discusión.</a:t>
                      </a:r>
                      <a:endParaRPr kumimoji="0" lang="de-DE" sz="1800" b="0" i="0" u="none" strike="noStrike" cap="none" normalizeH="0" baseline="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1" i="1" u="none" strike="noStrike" cap="none" normalizeH="0" baseline="0" dirty="0">
                          <a:ln>
                            <a:noFill/>
                          </a:ln>
                          <a:solidFill>
                            <a:schemeClr val="tx1"/>
                          </a:solidFill>
                          <a:effectLst/>
                          <a:latin typeface="Calibri Light"/>
                        </a:rPr>
                        <a:t>“¡No valgo nada!”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384995"/>
          </a:xfrm>
        </p:spPr>
        <p:txBody>
          <a:bodyPr vert="horz" lIns="0" tIns="0" rIns="0" bIns="0" rtlCol="0" anchor="t">
            <a:spAutoFit/>
          </a:bodyPr>
          <a:lstStyle/>
          <a:p>
            <a:pPr marL="190500" defTabSz="914377">
              <a:spcBef>
                <a:spcPts val="0"/>
              </a:spcBef>
            </a:pPr>
            <a:r>
              <a:rPr lang="es-ES" sz="3600" dirty="0">
                <a:solidFill>
                  <a:srgbClr val="004992"/>
                </a:solidFill>
                <a:latin typeface="Calibri Light"/>
              </a:rPr>
              <a:t>1. </a:t>
            </a:r>
            <a:r>
              <a:rPr lang="es-ES" sz="3600" dirty="0" err="1">
                <a:solidFill>
                  <a:srgbClr val="004992"/>
                </a:solidFill>
                <a:latin typeface="Calibri Light"/>
              </a:rPr>
              <a:t>Sobregeneralización</a:t>
            </a:r>
            <a:r>
              <a:rPr lang="es-ES" sz="3600" dirty="0">
                <a:solidFill>
                  <a:srgbClr val="004992"/>
                </a:solidFill>
                <a:latin typeface="Calibri Light"/>
              </a:rPr>
              <a:t>: Tomar casos aislados y generalizar su validez para todo.</a:t>
            </a:r>
            <a:br>
              <a:rPr lang="es-ES" sz="3600" dirty="0">
                <a:solidFill>
                  <a:srgbClr val="004992"/>
                </a:solidFill>
                <a:latin typeface="Calibri Light"/>
              </a:rPr>
            </a:br>
            <a:r>
              <a:rPr lang="es-ES" dirty="0">
                <a:solidFill>
                  <a:srgbClr val="004992"/>
                </a:solidFill>
                <a:latin typeface="Calibri Light"/>
              </a:rPr>
              <a:t>¿Cómo podríamos reinterpretar esta situación?</a:t>
            </a:r>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15</a:t>
            </a:fld>
            <a:endParaRPr lang="de-DE" altLang="de-DE"/>
          </a:p>
        </p:txBody>
      </p:sp>
      <p:graphicFrame>
        <p:nvGraphicFramePr>
          <p:cNvPr id="11"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376935770"/>
              </p:ext>
            </p:extLst>
          </p:nvPr>
        </p:nvGraphicFramePr>
        <p:xfrm>
          <a:off x="408955" y="2564904"/>
          <a:ext cx="11376000" cy="348694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Evento</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80808"/>
                          </a:solidFill>
                          <a:effectLst/>
                          <a:latin typeface="Calibri Light"/>
                        </a:rPr>
                        <a:t>Generalización Falsa o Excesiva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80808"/>
                          </a:solidFill>
                          <a:effectLst/>
                          <a:latin typeface="Calibri Light"/>
                        </a:rPr>
                        <a:t>Evaluación positiva/constructiva</a:t>
                      </a:r>
                      <a:endParaRPr kumimoji="0" lang="de-DE" sz="2000" b="0" i="0" u="none" strike="noStrike" cap="none" normalizeH="0" baseline="0" dirty="0">
                        <a:ln>
                          <a:noFill/>
                        </a:ln>
                        <a:solidFill>
                          <a:srgbClr val="080808"/>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241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Ha pronunciado una palabra de manera incorrecta; intenta leer un libro que no entiende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1" i="1" u="none" strike="noStrike" cap="none" normalizeH="0" baseline="0" dirty="0">
                          <a:ln>
                            <a:noFill/>
                          </a:ln>
                          <a:solidFill>
                            <a:schemeClr val="tx1"/>
                          </a:solidFill>
                          <a:effectLst/>
                          <a:latin typeface="Calibri Light"/>
                        </a:rPr>
                        <a:t>“¡Qué estúpido soy!”</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“Nadie es perfecto”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“¿En realidad estoy interesado en este libro?”</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Suspendió un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1" i="1" u="none" strike="noStrike" cap="none" normalizeH="0" baseline="0" dirty="0">
                          <a:ln>
                            <a:noFill/>
                          </a:ln>
                          <a:solidFill>
                            <a:schemeClr val="tx1"/>
                          </a:solidFill>
                          <a:effectLst/>
                          <a:latin typeface="Calibri Light"/>
                        </a:rPr>
                        <a:t>“¡Soy un perdedor (a)!”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“La próxima vez me esforzaré más.”</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69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Le hacen un crítica durante una discusión.</a:t>
                      </a:r>
                      <a:endParaRPr kumimoji="0" lang="de-DE" sz="1800" b="0" i="0" u="none" strike="noStrike" cap="none" normalizeH="0" baseline="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1" i="1" u="none" strike="noStrike" cap="none" normalizeH="0" baseline="0" dirty="0">
                          <a:ln>
                            <a:noFill/>
                          </a:ln>
                          <a:solidFill>
                            <a:schemeClr val="tx1"/>
                          </a:solidFill>
                          <a:effectLst/>
                          <a:latin typeface="Calibri Light"/>
                        </a:rPr>
                        <a:t>“¡No valgo nada!”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“Tal vez la otra persona tenga razón… si le hago caso podría aprender algo nuevo”</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98850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63" name="Rectangle 20"/>
          <p:cNvSpPr>
            <a:spLocks noChangeArrowheads="1"/>
          </p:cNvSpPr>
          <p:nvPr/>
        </p:nvSpPr>
        <p:spPr bwMode="auto">
          <a:xfrm>
            <a:off x="408955" y="6095037"/>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lnSpc>
                <a:spcPct val="90000"/>
              </a:lnSpc>
              <a:buFont typeface="Wingdings" panose="05000000000000000000" pitchFamily="2" charset="2"/>
              <a:buNone/>
            </a:pPr>
            <a:r>
              <a:rPr lang="es-ES" altLang="de-DE" sz="2000" b="0" dirty="0">
                <a:solidFill>
                  <a:srgbClr val="004992"/>
                </a:solidFill>
                <a:latin typeface="Calibri Light"/>
              </a:rPr>
              <a:t>Hay que permitir los errores: </a:t>
            </a:r>
            <a:r>
              <a:rPr lang="es-ES" altLang="de-DE" sz="2000" b="0" dirty="0">
                <a:solidFill>
                  <a:srgbClr val="333333"/>
                </a:solidFill>
                <a:latin typeface="Calibri Light"/>
              </a:rPr>
              <a:t>¡Nadie es perfecto! Si tartamudea de vez en cuando, no significa que usted no pueda expresarse. Si de vez en cuando comete un error, no significa que sea poco riguroso.</a:t>
            </a:r>
            <a:r>
              <a:rPr lang="es-ES" altLang="de-DE" sz="2000" dirty="0">
                <a:solidFill>
                  <a:srgbClr val="333333"/>
                </a:solidFill>
                <a:latin typeface="Calibri Light"/>
              </a:rPr>
              <a:t> </a:t>
            </a:r>
          </a:p>
        </p:txBody>
      </p:sp>
      <p:sp>
        <p:nvSpPr>
          <p:cNvPr id="4" name="Title 3"/>
          <p:cNvSpPr>
            <a:spLocks noGrp="1"/>
          </p:cNvSpPr>
          <p:nvPr>
            <p:ph type="title"/>
          </p:nvPr>
        </p:nvSpPr>
        <p:spPr>
          <a:xfrm>
            <a:off x="408955" y="1124744"/>
            <a:ext cx="11376000" cy="1384995"/>
          </a:xfrm>
        </p:spPr>
        <p:txBody>
          <a:bodyPr vert="horz" lIns="0" tIns="0" rIns="0" bIns="0" rtlCol="0" anchor="t">
            <a:spAutoFit/>
          </a:bodyPr>
          <a:lstStyle/>
          <a:p>
            <a:pPr marL="190500" defTabSz="914377">
              <a:spcBef>
                <a:spcPts val="0"/>
              </a:spcBef>
            </a:pPr>
            <a:r>
              <a:rPr lang="es-ES" sz="3600" dirty="0">
                <a:solidFill>
                  <a:srgbClr val="004992"/>
                </a:solidFill>
                <a:latin typeface="Calibri Light"/>
              </a:rPr>
              <a:t>1. </a:t>
            </a:r>
            <a:r>
              <a:rPr lang="es-ES" sz="3600" dirty="0" err="1">
                <a:solidFill>
                  <a:srgbClr val="004992"/>
                </a:solidFill>
                <a:latin typeface="Calibri Light"/>
              </a:rPr>
              <a:t>Sobregeneralización</a:t>
            </a:r>
            <a:r>
              <a:rPr lang="es-ES" sz="3600" dirty="0">
                <a:solidFill>
                  <a:srgbClr val="004992"/>
                </a:solidFill>
                <a:latin typeface="Calibri Light"/>
              </a:rPr>
              <a:t>: Tomar casos aislados y generalizar su validez para todo.</a:t>
            </a:r>
            <a:br>
              <a:rPr lang="es-ES" sz="3600" dirty="0">
                <a:solidFill>
                  <a:srgbClr val="004992"/>
                </a:solidFill>
                <a:latin typeface="Calibri Light"/>
              </a:rPr>
            </a:br>
            <a:r>
              <a:rPr lang="es-ES" dirty="0">
                <a:solidFill>
                  <a:srgbClr val="004992"/>
                </a:solidFill>
                <a:latin typeface="Calibri Light"/>
              </a:rPr>
              <a:t>¿Cómo podríamos reinterpretar esta situación?</a:t>
            </a:r>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16</a:t>
            </a:fld>
            <a:endParaRPr lang="de-DE" altLang="de-DE"/>
          </a:p>
        </p:txBody>
      </p:sp>
      <p:graphicFrame>
        <p:nvGraphicFramePr>
          <p:cNvPr id="11"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489495092"/>
              </p:ext>
            </p:extLst>
          </p:nvPr>
        </p:nvGraphicFramePr>
        <p:xfrm>
          <a:off x="408955" y="2564904"/>
          <a:ext cx="11376000" cy="348694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Evento</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80808"/>
                          </a:solidFill>
                          <a:effectLst/>
                          <a:latin typeface="Calibri Light"/>
                        </a:rPr>
                        <a:t>Generalización Falsa o Excesiva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80808"/>
                          </a:solidFill>
                          <a:effectLst/>
                          <a:latin typeface="Calibri Light"/>
                        </a:rPr>
                        <a:t>Evaluación positiva/constructiva</a:t>
                      </a:r>
                      <a:endParaRPr kumimoji="0" lang="de-DE" sz="2000" b="0" i="0" u="none" strike="noStrike" cap="none" normalizeH="0" baseline="0" dirty="0">
                        <a:ln>
                          <a:noFill/>
                        </a:ln>
                        <a:solidFill>
                          <a:srgbClr val="080808"/>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241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Ha pronunciado una palabra de manera incorrecta; intenta leer un libro que no entiende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1" i="1" u="none" strike="noStrike" cap="none" normalizeH="0" baseline="0" dirty="0">
                          <a:ln>
                            <a:noFill/>
                          </a:ln>
                          <a:solidFill>
                            <a:schemeClr val="tx1"/>
                          </a:solidFill>
                          <a:effectLst/>
                          <a:latin typeface="Calibri Light"/>
                        </a:rPr>
                        <a:t>“¡Qué estúpido soy!”</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“Nadie es perfecto”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“¿En realidad estoy interesado en este libro?”</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Suspendió un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1" i="1" u="none" strike="noStrike" cap="none" normalizeH="0" baseline="0" dirty="0">
                          <a:ln>
                            <a:noFill/>
                          </a:ln>
                          <a:solidFill>
                            <a:schemeClr val="tx1"/>
                          </a:solidFill>
                          <a:effectLst/>
                          <a:latin typeface="Calibri Light"/>
                        </a:rPr>
                        <a:t>“¡Soy un perdedor (a)!”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“La próxima vez me esforzaré más.”</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69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Le hacen un crítica durante una discusión.</a:t>
                      </a:r>
                      <a:endParaRPr kumimoji="0" lang="de-DE" sz="1800" b="0" i="0" u="none" strike="noStrike" cap="none" normalizeH="0" baseline="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1" i="1" u="none" strike="noStrike" cap="none" normalizeH="0" baseline="0" dirty="0">
                          <a:ln>
                            <a:noFill/>
                          </a:ln>
                          <a:solidFill>
                            <a:schemeClr val="tx1"/>
                          </a:solidFill>
                          <a:effectLst/>
                          <a:latin typeface="Calibri Light"/>
                        </a:rPr>
                        <a:t>“¡No valgo nada!”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“Tal vez la otra persona tenga razón… si le hago caso podría aprender algo nuevo”</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53272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En cambio: ¡no generalice a partir de una imperfección al todo!</a:t>
            </a:r>
            <a:endParaRPr lang="en-US" sz="3600">
              <a:latin typeface="Calibri Light"/>
            </a:endParaRPr>
          </a:p>
        </p:txBody>
      </p:sp>
      <p:sp>
        <p:nvSpPr>
          <p:cNvPr id="9" name="Content Placeholder 8"/>
          <p:cNvSpPr>
            <a:spLocks noGrp="1"/>
          </p:cNvSpPr>
          <p:nvPr>
            <p:ph idx="1"/>
          </p:nvPr>
        </p:nvSpPr>
        <p:spPr/>
        <p:txBody>
          <a:bodyPr/>
          <a:lstStyle/>
          <a:p>
            <a:r>
              <a:rPr lang="es-ES" sz="2400" dirty="0">
                <a:solidFill>
                  <a:srgbClr val="333333"/>
                </a:solidFill>
                <a:latin typeface="Calibri Light"/>
              </a:rPr>
              <a:t>Todo ser humano es complejo – como un mosaico: estamos hechos de muchas pequeñas partes que son buenas y malas. </a:t>
            </a:r>
          </a:p>
          <a:p>
            <a:r>
              <a:rPr lang="es-ES" sz="2400" dirty="0">
                <a:solidFill>
                  <a:srgbClr val="333333"/>
                </a:solidFill>
                <a:latin typeface="Calibri Light"/>
              </a:rPr>
              <a:t>Además, no existe una sola manera de definir las características humanas:</a:t>
            </a:r>
          </a:p>
          <a:p>
            <a:r>
              <a:rPr lang="es-ES" sz="2400" dirty="0">
                <a:solidFill>
                  <a:srgbClr val="004992"/>
                </a:solidFill>
                <a:latin typeface="Calibri Light"/>
              </a:rPr>
              <a:t>¿Qué es la belleza? </a:t>
            </a:r>
            <a:r>
              <a:rPr lang="es-ES" sz="2400" dirty="0">
                <a:solidFill>
                  <a:srgbClr val="333333"/>
                </a:solidFill>
                <a:latin typeface="Calibri Light"/>
              </a:rPr>
              <a:t>¿Belleza del interior o del exterior, un cuerpo perfecto?... </a:t>
            </a:r>
          </a:p>
          <a:p>
            <a:r>
              <a:rPr lang="es-ES" sz="2400" dirty="0">
                <a:solidFill>
                  <a:srgbClr val="004992"/>
                </a:solidFill>
                <a:latin typeface="Calibri Light"/>
              </a:rPr>
              <a:t>¿Qué es el éxito? </a:t>
            </a:r>
            <a:r>
              <a:rPr lang="es-ES" sz="2400" dirty="0">
                <a:solidFill>
                  <a:srgbClr val="333333"/>
                </a:solidFill>
                <a:latin typeface="Calibri Light"/>
              </a:rPr>
              <a:t>¿Una carrera, muchos amigos, estar contento con uno mismo y con su vida?... </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17</a:t>
            </a:fld>
            <a:endParaRPr lang="de-DE" altLang="de-DE"/>
          </a:p>
        </p:txBody>
      </p:sp>
      <p:pic>
        <p:nvPicPr>
          <p:cNvPr id="13"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2. Filtro Mental</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18</a:t>
            </a:fld>
            <a:endParaRPr lang="de-DE" altLang="de-DE"/>
          </a:p>
        </p:txBody>
      </p:sp>
      <p:pic>
        <p:nvPicPr>
          <p:cNvPr id="13"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210219322"/>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Filtro Mental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Evaluación integral</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Un buen amigo no viene a su fiesta de cumpleaños. </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Decepción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La gente está de pie y todos me miran.</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“Se </a:t>
                      </a:r>
                      <a:r>
                        <a:rPr kumimoji="0" lang="en-US" sz="1800" b="0" i="0" u="none" strike="noStrike" cap="none" normalizeH="0" baseline="0" dirty="0" err="1">
                          <a:ln>
                            <a:noFill/>
                          </a:ln>
                          <a:solidFill>
                            <a:srgbClr val="333333"/>
                          </a:solidFill>
                          <a:effectLst/>
                          <a:latin typeface="Calibri Light"/>
                        </a:rPr>
                        <a:t>ríen</a:t>
                      </a:r>
                      <a:r>
                        <a:rPr kumimoji="0" lang="en-US" sz="1800" b="0" i="0" u="none" strike="noStrike" cap="none" normalizeH="0" baseline="0" dirty="0">
                          <a:ln>
                            <a:noFill/>
                          </a:ln>
                          <a:solidFill>
                            <a:srgbClr val="333333"/>
                          </a:solidFill>
                          <a:effectLst/>
                          <a:latin typeface="Calibri Light"/>
                        </a:rPr>
                        <a:t> de </a:t>
                      </a:r>
                      <a:r>
                        <a:rPr kumimoji="0" lang="en-US" sz="1800" b="0" i="0" u="none" strike="noStrike" cap="none" normalizeH="0" baseline="0" err="1">
                          <a:ln>
                            <a:noFill/>
                          </a:ln>
                          <a:solidFill>
                            <a:srgbClr val="333333"/>
                          </a:solidFill>
                          <a:effectLst/>
                          <a:latin typeface="Calibri Light"/>
                        </a:rPr>
                        <a:t>mí</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2. Filtro Mental</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19</a:t>
            </a:fld>
            <a:endParaRPr lang="de-DE" altLang="de-DE"/>
          </a:p>
        </p:txBody>
      </p:sp>
      <p:pic>
        <p:nvPicPr>
          <p:cNvPr id="13"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563469943"/>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Filtro Mental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Evaluación integral</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Un buen amigo no viene a su fiesta de cumpleaños. </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Decepción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Una gran fiesta, otras personas si que vinieron y disfrutaron realmente de la noche</a:t>
                      </a:r>
                      <a:endParaRPr kumimoji="0" lang="de-DE" sz="18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La gente está de pie y todos me miran.</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“Se </a:t>
                      </a:r>
                      <a:r>
                        <a:rPr kumimoji="0" lang="en-US" sz="1800" b="0" i="0" u="none" strike="noStrike" cap="none" normalizeH="0" baseline="0" dirty="0" err="1">
                          <a:ln>
                            <a:noFill/>
                          </a:ln>
                          <a:solidFill>
                            <a:srgbClr val="333333"/>
                          </a:solidFill>
                          <a:effectLst/>
                          <a:latin typeface="Calibri Light"/>
                        </a:rPr>
                        <a:t>ríen</a:t>
                      </a:r>
                      <a:r>
                        <a:rPr kumimoji="0" lang="en-US" sz="1800" b="0" i="0" u="none" strike="noStrike" cap="none" normalizeH="0" baseline="0" dirty="0">
                          <a:ln>
                            <a:noFill/>
                          </a:ln>
                          <a:solidFill>
                            <a:srgbClr val="333333"/>
                          </a:solidFill>
                          <a:effectLst/>
                          <a:latin typeface="Calibri Light"/>
                        </a:rPr>
                        <a:t> de </a:t>
                      </a:r>
                      <a:r>
                        <a:rPr kumimoji="0" lang="en-US" sz="1800" b="0" i="0" u="none" strike="noStrike" cap="none" normalizeH="0" baseline="0" err="1">
                          <a:ln>
                            <a:noFill/>
                          </a:ln>
                          <a:solidFill>
                            <a:srgbClr val="333333"/>
                          </a:solidFill>
                          <a:effectLst/>
                          <a:latin typeface="Calibri Light"/>
                        </a:rPr>
                        <a:t>mí</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08812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2. Filtro Mental</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20</a:t>
            </a:fld>
            <a:endParaRPr lang="de-DE" altLang="de-DE"/>
          </a:p>
        </p:txBody>
      </p:sp>
      <p:pic>
        <p:nvPicPr>
          <p:cNvPr id="13"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573641135"/>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Filtro Mental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Evaluación integral</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Un buen amigo no viene a su fiesta de cumpleaños. </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Decepción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Una gran fiesta, otras personas si que vinieron y disfrutaron realmente de la noche</a:t>
                      </a:r>
                      <a:endParaRPr kumimoji="0" lang="de-DE" sz="18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La gente está de pie y todos me miran.</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“Se </a:t>
                      </a:r>
                      <a:r>
                        <a:rPr kumimoji="0" lang="en-US" sz="1800" b="0" i="0" u="none" strike="noStrike" cap="none" normalizeH="0" baseline="0" dirty="0" err="1">
                          <a:ln>
                            <a:noFill/>
                          </a:ln>
                          <a:solidFill>
                            <a:srgbClr val="333333"/>
                          </a:solidFill>
                          <a:effectLst/>
                          <a:latin typeface="Calibri Light"/>
                        </a:rPr>
                        <a:t>ríen</a:t>
                      </a:r>
                      <a:r>
                        <a:rPr kumimoji="0" lang="en-US" sz="1800" b="0" i="0" u="none" strike="noStrike" cap="none" normalizeH="0" baseline="0" dirty="0">
                          <a:ln>
                            <a:noFill/>
                          </a:ln>
                          <a:solidFill>
                            <a:srgbClr val="333333"/>
                          </a:solidFill>
                          <a:effectLst/>
                          <a:latin typeface="Calibri Light"/>
                        </a:rPr>
                        <a:t> de </a:t>
                      </a:r>
                      <a:r>
                        <a:rPr kumimoji="0" lang="en-US" sz="1800" b="0" i="0" u="none" strike="noStrike" cap="none" normalizeH="0" baseline="0" err="1">
                          <a:ln>
                            <a:noFill/>
                          </a:ln>
                          <a:solidFill>
                            <a:srgbClr val="333333"/>
                          </a:solidFill>
                          <a:effectLst/>
                          <a:latin typeface="Calibri Light"/>
                        </a:rPr>
                        <a:t>mí</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Tan sólo me miraban por casualidad o me han confundido con otra persona. </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76963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2. Filtro Mental</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p>
        </p:txBody>
      </p:sp>
      <p:sp>
        <p:nvSpPr>
          <p:cNvPr id="35863" name="Rectangle 29"/>
          <p:cNvSpPr>
            <a:spLocks noChangeArrowheads="1"/>
          </p:cNvSpPr>
          <p:nvPr/>
        </p:nvSpPr>
        <p:spPr bwMode="auto">
          <a:xfrm>
            <a:off x="408954" y="5662989"/>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lnSpc>
                <a:spcPct val="90000"/>
              </a:lnSpc>
              <a:buFont typeface="Wingdings" panose="05000000000000000000" pitchFamily="2" charset="2"/>
              <a:buNone/>
            </a:pPr>
            <a:r>
              <a:rPr lang="es-ES" altLang="de-DE" sz="2000" b="0">
                <a:solidFill>
                  <a:srgbClr val="004992"/>
                </a:solidFill>
                <a:latin typeface="Calibri Light"/>
              </a:rPr>
              <a:t>“Lectura de pensamiento”: </a:t>
            </a:r>
            <a:r>
              <a:rPr lang="es-ES" altLang="de-DE" sz="2000" b="0" dirty="0">
                <a:solidFill>
                  <a:srgbClr val="333333"/>
                </a:solidFill>
                <a:latin typeface="Calibri Light"/>
              </a:rPr>
              <a:t>Evite presuponer las intenciones de otros, ya que pueden haber muchas explicaciones alternativas.</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21</a:t>
            </a:fld>
            <a:endParaRPr lang="de-DE" altLang="de-DE"/>
          </a:p>
        </p:txBody>
      </p:sp>
      <p:pic>
        <p:nvPicPr>
          <p:cNvPr id="13"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747130453"/>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Filtro Mental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Evaluación integral</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Un buen amigo no viene a su fiesta de cumpleaños. </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Decepción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Una gran fiesta, otras personas si que vinieron y disfrutaron realmente de la noche</a:t>
                      </a:r>
                      <a:endParaRPr kumimoji="0" lang="de-DE" sz="18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La gente está de pie y todos me miran.</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“Se </a:t>
                      </a:r>
                      <a:r>
                        <a:rPr kumimoji="0" lang="en-US" sz="1800" b="0" i="0" u="none" strike="noStrike" cap="none" normalizeH="0" baseline="0" dirty="0" err="1">
                          <a:ln>
                            <a:noFill/>
                          </a:ln>
                          <a:solidFill>
                            <a:srgbClr val="333333"/>
                          </a:solidFill>
                          <a:effectLst/>
                          <a:latin typeface="Calibri Light"/>
                        </a:rPr>
                        <a:t>ríen</a:t>
                      </a:r>
                      <a:r>
                        <a:rPr kumimoji="0" lang="en-US" sz="1800" b="0" i="0" u="none" strike="noStrike" cap="none" normalizeH="0" baseline="0" dirty="0">
                          <a:ln>
                            <a:noFill/>
                          </a:ln>
                          <a:solidFill>
                            <a:srgbClr val="333333"/>
                          </a:solidFill>
                          <a:effectLst/>
                          <a:latin typeface="Calibri Light"/>
                        </a:rPr>
                        <a:t> de </a:t>
                      </a:r>
                      <a:r>
                        <a:rPr kumimoji="0" lang="en-US" sz="1800" b="0" i="0" u="none" strike="noStrike" cap="none" normalizeH="0" baseline="0" err="1">
                          <a:ln>
                            <a:noFill/>
                          </a:ln>
                          <a:solidFill>
                            <a:srgbClr val="333333"/>
                          </a:solidFill>
                          <a:effectLst/>
                          <a:latin typeface="Calibri Light"/>
                        </a:rPr>
                        <a:t>mí</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Tan sólo me miraban por casualidad o me han confundido con otra persona. </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979340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solidFill>
                  <a:srgbClr val="004992"/>
                </a:solidFill>
                <a:latin typeface="Calibri Light"/>
              </a:rPr>
              <a:t>3. Perspectiva unilateral</a:t>
            </a:r>
          </a:p>
        </p:txBody>
      </p:sp>
      <p:sp>
        <p:nvSpPr>
          <p:cNvPr id="36867" name="Rectangle 3"/>
          <p:cNvSpPr>
            <a:spLocks noGrp="1" noChangeArrowheads="1"/>
          </p:cNvSpPr>
          <p:nvPr>
            <p:ph idx="1"/>
          </p:nvPr>
        </p:nvSpPr>
        <p:spPr/>
        <p:txBody>
          <a:bodyPr/>
          <a:lstStyle/>
          <a:p>
            <a:pPr eaLnBrk="1" hangingPunct="1"/>
            <a:r>
              <a:rPr lang="es-ES" altLang="de-DE" sz="2400" dirty="0">
                <a:solidFill>
                  <a:srgbClr val="004992"/>
                </a:solidFill>
                <a:latin typeface="Calibri Light"/>
              </a:rPr>
              <a:t>Existe una diferencia entre la forma en que yo me veo o me juzgo a mí mismo y la forma en que los otros me pueden ver.</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Calibri Light"/>
              </a:rPr>
              <a:t>Si me considero inútil y tonto, etc., las demás personas no van a pensar lo mismo necesariamente.</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Calibri Light"/>
              </a:rPr>
              <a:t>Multiplicidad de opiniones/juicios/preferencias. Otros pueden no estar de acuerdo con mis opiniones sobre la apariencia, la inteligencia, etc.</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4. Descalificar lo positivo</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23</a:t>
            </a:fld>
            <a:endParaRPr lang="de-DE" altLang="de-DE"/>
          </a:p>
        </p:txBody>
      </p:sp>
      <p:pic>
        <p:nvPicPr>
          <p:cNvPr id="18"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124277298"/>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00000"/>
                          </a:solidFill>
                          <a:effectLst/>
                          <a:latin typeface="Calibri Light"/>
                        </a:rPr>
                        <a:t>Estilo de atribución depresivo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Evaluación positiva/constructiva</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Usted recibe una felicitación por sus logros.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“El otro sólo intenta adularme, está siendo un falso”; “Solamente él / ella piensa de esa manera ...” </a:t>
                      </a: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Le hacen una crítica.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“Se han dado cuenta,</a:t>
                      </a:r>
                      <a:br>
                        <a:rPr kumimoji="0" lang="es-ES" sz="2000" b="1" i="1" u="none" strike="noStrike" cap="none" normalizeH="0" baseline="0" dirty="0">
                          <a:ln>
                            <a:noFill/>
                          </a:ln>
                          <a:solidFill>
                            <a:srgbClr val="333333"/>
                          </a:solidFill>
                          <a:effectLst/>
                          <a:latin typeface="Calibri Light"/>
                        </a:rPr>
                      </a:br>
                      <a:r>
                        <a:rPr kumimoji="0" lang="es-ES" sz="2000" b="1" i="1" u="none" strike="noStrike" cap="none" normalizeH="0" baseline="0" dirty="0">
                          <a:ln>
                            <a:noFill/>
                          </a:ln>
                          <a:solidFill>
                            <a:srgbClr val="333333"/>
                          </a:solidFill>
                          <a:effectLst/>
                          <a:latin typeface="Calibri Light"/>
                        </a:rPr>
                        <a:t>no valgo para nada ...” </a:t>
                      </a: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4. Descalificar lo positivo</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24</a:t>
            </a:fld>
            <a:endParaRPr lang="de-DE" altLang="de-DE"/>
          </a:p>
        </p:txBody>
      </p:sp>
      <p:pic>
        <p:nvPicPr>
          <p:cNvPr id="15"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99803822"/>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00000"/>
                          </a:solidFill>
                          <a:effectLst/>
                          <a:latin typeface="Calibri Light"/>
                        </a:rPr>
                        <a:t>Estilo de atribución depresivo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Evaluación positiva/constructiva</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Usted recibe una felicitación por sus logros.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“El otro sólo intenta adularme, está siendo un falso”; “Solamente él / ella piensa de esa manera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“¡Genial que alguien reconozca mi logro!” </a:t>
                      </a:r>
                      <a:endParaRPr kumimoji="0" lang="de-DE" sz="2000" b="0" i="0" u="none" strike="noStrike" cap="none" normalizeH="0" baseline="0" dirty="0">
                        <a:ln>
                          <a:noFill/>
                        </a:ln>
                        <a:solidFill>
                          <a:srgbClr val="FFFFFF"/>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Le hacen una crítica.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“Se han dado cuenta,</a:t>
                      </a:r>
                      <a:br>
                        <a:rPr kumimoji="0" lang="es-ES" sz="2000" b="1" i="1" u="none" strike="noStrike" cap="none" normalizeH="0" baseline="0" dirty="0">
                          <a:ln>
                            <a:noFill/>
                          </a:ln>
                          <a:solidFill>
                            <a:srgbClr val="333333"/>
                          </a:solidFill>
                          <a:effectLst/>
                          <a:latin typeface="Calibri Light"/>
                        </a:rPr>
                      </a:br>
                      <a:r>
                        <a:rPr kumimoji="0" lang="es-ES" sz="2000" b="1" i="1" u="none" strike="noStrike" cap="none" normalizeH="0" baseline="0" dirty="0">
                          <a:ln>
                            <a:noFill/>
                          </a:ln>
                          <a:solidFill>
                            <a:srgbClr val="333333"/>
                          </a:solidFill>
                          <a:effectLst/>
                          <a:latin typeface="Calibri Light"/>
                        </a:rPr>
                        <a:t>no valgo para nada ...” </a:t>
                      </a: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88058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solidFill>
                  <a:srgbClr val="004992"/>
                </a:solidFill>
                <a:latin typeface="Calibri Light"/>
              </a:rPr>
              <a:t>4. Descalificar lo positivo</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25</a:t>
            </a:fld>
            <a:endParaRPr lang="de-DE" altLang="de-DE"/>
          </a:p>
        </p:txBody>
      </p:sp>
      <p:pic>
        <p:nvPicPr>
          <p:cNvPr id="10"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42946168"/>
              </p:ext>
            </p:extLst>
          </p:nvPr>
        </p:nvGraphicFramePr>
        <p:xfrm>
          <a:off x="1812736" y="2852936"/>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00000"/>
                          </a:solidFill>
                          <a:effectLst/>
                          <a:latin typeface="Calibri Light"/>
                        </a:rPr>
                        <a:t>Estilo de atribución depresivo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Evaluación positiva/constructiva</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Usted recibe una felicitación por sus logros.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“El otro sólo intenta adularme, está siendo un falso”; “Solamente él / ella piensa de esa manera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“¡Genial que alguien reconozca mi logro!” </a:t>
                      </a:r>
                      <a:endParaRPr kumimoji="0" lang="de-DE" sz="2000" b="0" i="0" u="none" strike="noStrike" cap="none" normalizeH="0" baseline="0" dirty="0">
                        <a:ln>
                          <a:noFill/>
                        </a:ln>
                        <a:solidFill>
                          <a:srgbClr val="FFFFFF"/>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Le hacen una crítica.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“Se han dado cuenta,</a:t>
                      </a:r>
                      <a:br>
                        <a:rPr kumimoji="0" lang="es-ES" sz="2000" b="1" i="1" u="none" strike="noStrike" cap="none" normalizeH="0" baseline="0" dirty="0">
                          <a:ln>
                            <a:noFill/>
                          </a:ln>
                          <a:solidFill>
                            <a:srgbClr val="333333"/>
                          </a:solidFill>
                          <a:effectLst/>
                          <a:latin typeface="Calibri Light"/>
                        </a:rPr>
                      </a:br>
                      <a:r>
                        <a:rPr kumimoji="0" lang="es-ES" sz="2000" b="1" i="1" u="none" strike="noStrike" cap="none" normalizeH="0" baseline="0" dirty="0">
                          <a:ln>
                            <a:noFill/>
                          </a:ln>
                          <a:solidFill>
                            <a:srgbClr val="333333"/>
                          </a:solidFill>
                          <a:effectLst/>
                          <a:latin typeface="Calibri Light"/>
                        </a:rPr>
                        <a:t>no valgo para nada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“Puede que la otra persona tenga un mal día.”; “¿Puedo sacar partido de los comentarios?”</a:t>
                      </a:r>
                      <a:endParaRPr kumimoji="0" lang="de-DE" sz="20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03148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5. </a:t>
            </a:r>
            <a:r>
              <a:rPr lang="en-US" sz="3600" dirty="0" err="1">
                <a:solidFill>
                  <a:srgbClr val="004992"/>
                </a:solidFill>
                <a:latin typeface="Calibri Light"/>
              </a:rPr>
              <a:t>Pensamiento</a:t>
            </a:r>
            <a:r>
              <a:rPr lang="en-US" sz="3600" dirty="0">
                <a:solidFill>
                  <a:srgbClr val="004992"/>
                </a:solidFill>
                <a:latin typeface="Calibri Light"/>
              </a:rPr>
              <a:t> “</a:t>
            </a:r>
            <a:r>
              <a:rPr lang="en-US" sz="3600" dirty="0" err="1">
                <a:solidFill>
                  <a:srgbClr val="004992"/>
                </a:solidFill>
                <a:latin typeface="Calibri Light"/>
              </a:rPr>
              <a:t>Todo</a:t>
            </a:r>
            <a:r>
              <a:rPr lang="en-US" sz="3600" dirty="0">
                <a:solidFill>
                  <a:srgbClr val="004992"/>
                </a:solidFill>
                <a:latin typeface="Calibri Light"/>
              </a:rPr>
              <a:t>-o-Nada”/ </a:t>
            </a:r>
            <a:r>
              <a:rPr lang="en-US" sz="3600" dirty="0" err="1">
                <a:solidFill>
                  <a:srgbClr val="004992"/>
                </a:solidFill>
                <a:latin typeface="Calibri Light"/>
              </a:rPr>
              <a:t>Catastrofización</a:t>
            </a:r>
            <a:br>
              <a:rPr lang="es-ES" sz="3600" dirty="0">
                <a:solidFill>
                  <a:srgbClr val="004992"/>
                </a:solidFill>
                <a:latin typeface="Calibri Light"/>
              </a:rPr>
            </a:br>
            <a:r>
              <a:rPr lang="es-ES" dirty="0">
                <a:solidFill>
                  <a:srgbClr val="004992"/>
                </a:solidFill>
                <a:latin typeface="Calibri Light"/>
              </a:rPr>
              <a:t>¿Cómo podríamos reinterpretar esta situación?</a:t>
            </a:r>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26</a:t>
            </a:fld>
            <a:endParaRPr lang="de-DE" altLang="de-DE"/>
          </a:p>
        </p:txBody>
      </p:sp>
      <p:pic>
        <p:nvPicPr>
          <p:cNvPr id="12" name="Picture 11">
            <a:extLst>
              <a:ext uri="{FF2B5EF4-FFF2-40B4-BE49-F238E27FC236}">
                <a16:creationId xmlns:a16="http://schemas.microsoft.com/office/drawing/2014/main" id="{C84FFBAD-5DEE-4C4C-8ACB-4EE4FA1E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913" y="4663440"/>
            <a:ext cx="329426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853842478"/>
              </p:ext>
            </p:extLst>
          </p:nvPr>
        </p:nvGraphicFramePr>
        <p:xfrm>
          <a:off x="408955" y="2834640"/>
          <a:ext cx="11376000" cy="16764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00000"/>
                          </a:solidFill>
                          <a:effectLst/>
                          <a:latin typeface="Calibri Light"/>
                        </a:rPr>
                        <a:t>Estilo de atribución depresivo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Evaluación positiva/constructiva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Descubre una mancha negra en su 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“Tengo cáncer y me voy a morir”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5. </a:t>
            </a:r>
            <a:r>
              <a:rPr lang="en-US" sz="3600" dirty="0" err="1">
                <a:solidFill>
                  <a:srgbClr val="004992"/>
                </a:solidFill>
                <a:latin typeface="Calibri Light"/>
              </a:rPr>
              <a:t>Pensamiento</a:t>
            </a:r>
            <a:r>
              <a:rPr lang="en-US" sz="3600" dirty="0">
                <a:solidFill>
                  <a:srgbClr val="004992"/>
                </a:solidFill>
                <a:latin typeface="Calibri Light"/>
              </a:rPr>
              <a:t> “</a:t>
            </a:r>
            <a:r>
              <a:rPr lang="en-US" sz="3600" dirty="0" err="1">
                <a:solidFill>
                  <a:srgbClr val="004992"/>
                </a:solidFill>
                <a:latin typeface="Calibri Light"/>
              </a:rPr>
              <a:t>Todo</a:t>
            </a:r>
            <a:r>
              <a:rPr lang="en-US" sz="3600" dirty="0">
                <a:solidFill>
                  <a:srgbClr val="004992"/>
                </a:solidFill>
                <a:latin typeface="Calibri Light"/>
              </a:rPr>
              <a:t>-o-Nada”/ </a:t>
            </a:r>
            <a:r>
              <a:rPr lang="en-US" sz="3600" dirty="0" err="1">
                <a:solidFill>
                  <a:srgbClr val="004992"/>
                </a:solidFill>
                <a:latin typeface="Calibri Light"/>
              </a:rPr>
              <a:t>Catastrofización</a:t>
            </a:r>
            <a:br>
              <a:rPr lang="es-ES" sz="3600" dirty="0">
                <a:solidFill>
                  <a:srgbClr val="004992"/>
                </a:solidFill>
                <a:latin typeface="Calibri Light"/>
              </a:rPr>
            </a:br>
            <a:r>
              <a:rPr lang="es-ES" dirty="0">
                <a:solidFill>
                  <a:srgbClr val="004992"/>
                </a:solidFill>
                <a:latin typeface="Calibri Light"/>
              </a:rPr>
              <a:t>¿Cómo podríamos reinterpretar esta situación?</a:t>
            </a:r>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27</a:t>
            </a:fld>
            <a:endParaRPr lang="de-DE" altLang="de-DE"/>
          </a:p>
        </p:txBody>
      </p:sp>
      <p:pic>
        <p:nvPicPr>
          <p:cNvPr id="12" name="Picture 11">
            <a:extLst>
              <a:ext uri="{FF2B5EF4-FFF2-40B4-BE49-F238E27FC236}">
                <a16:creationId xmlns:a16="http://schemas.microsoft.com/office/drawing/2014/main" id="{C84FFBAD-5DEE-4C4C-8ACB-4EE4FA1E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913" y="4663440"/>
            <a:ext cx="329426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830207116"/>
              </p:ext>
            </p:extLst>
          </p:nvPr>
        </p:nvGraphicFramePr>
        <p:xfrm>
          <a:off x="408955" y="2834640"/>
          <a:ext cx="11376000" cy="16764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00000"/>
                          </a:solidFill>
                          <a:effectLst/>
                          <a:latin typeface="Calibri Light"/>
                        </a:rPr>
                        <a:t>Estilo de atribución depresivo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Evaluación positiva/constructiva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Descubre una mancha negra en su 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“Tengo cáncer y me voy a morir”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Pregúntele a otros o consulte a su médico.</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51016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a:solidFill>
                  <a:srgbClr val="004992"/>
                </a:solidFill>
                <a:latin typeface="Calibri Light"/>
              </a:rPr>
              <a:t>6. Supresión de pensamientos negativos</a:t>
            </a:r>
            <a:br>
              <a:rPr lang="es-ES" altLang="de-DE" sz="3600">
                <a:solidFill>
                  <a:srgbClr val="004992"/>
                </a:solidFill>
                <a:latin typeface="Calibri Light"/>
              </a:rPr>
            </a:br>
            <a:r>
              <a:rPr lang="es-ES" altLang="de-DE">
                <a:solidFill>
                  <a:srgbClr val="004992"/>
                </a:solidFill>
                <a:latin typeface="Calibri Light"/>
              </a:rPr>
              <a:t>¿Cómo podríamos reinterpretar esta situación?</a:t>
            </a:r>
            <a:endParaRPr lang="de-DE" altLang="de-DE">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28</a:t>
            </a:fld>
            <a:endParaRPr lang="de-DE" altLang="de-DE"/>
          </a:p>
        </p:txBody>
      </p:sp>
      <p:pic>
        <p:nvPicPr>
          <p:cNvPr id="12"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223423417"/>
              </p:ext>
            </p:extLst>
          </p:nvPr>
        </p:nvGraphicFramePr>
        <p:xfrm>
          <a:off x="408955" y="2636912"/>
          <a:ext cx="11376000" cy="18288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err="1">
                          <a:ln>
                            <a:noFill/>
                          </a:ln>
                          <a:solidFill>
                            <a:srgbClr val="000000"/>
                          </a:solidFill>
                          <a:effectLst/>
                          <a:latin typeface="Calibri Light"/>
                        </a:rPr>
                        <a:t>Evaluación</a:t>
                      </a:r>
                      <a:r>
                        <a:rPr kumimoji="0" lang="de-DE" sz="2000" b="1" i="1" u="none" strike="noStrike" cap="none" normalizeH="0" baseline="0" dirty="0">
                          <a:ln>
                            <a:noFill/>
                          </a:ln>
                          <a:solidFill>
                            <a:srgbClr val="000000"/>
                          </a:solidFill>
                          <a:effectLst/>
                          <a:latin typeface="Calibri Light"/>
                        </a:rPr>
                        <a:t> </a:t>
                      </a:r>
                      <a:r>
                        <a:rPr kumimoji="0" lang="de-DE" sz="2000" b="1" i="1" u="none" strike="noStrike" cap="none" normalizeH="0" baseline="0" dirty="0" err="1">
                          <a:ln>
                            <a:noFill/>
                          </a:ln>
                          <a:solidFill>
                            <a:srgbClr val="000000"/>
                          </a:solidFill>
                          <a:effectLst/>
                          <a:latin typeface="Calibri Light"/>
                        </a:rPr>
                        <a:t>problemática</a:t>
                      </a:r>
                      <a:endParaRPr kumimoji="0" lang="de-DE"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err="1">
                          <a:ln>
                            <a:noFill/>
                          </a:ln>
                          <a:solidFill>
                            <a:srgbClr val="000000"/>
                          </a:solidFill>
                          <a:effectLst/>
                          <a:latin typeface="Calibri Light"/>
                        </a:rPr>
                        <a:t>Evaluación</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positiva</a:t>
                      </a: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constructiva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Tiene pensamientos recurrentes negativos (ej. “no vales nada”, “perdedor”, “eres un inútil”).</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chemeClr val="tx1"/>
                          </a:solidFill>
                          <a:effectLst/>
                          <a:latin typeface="Calibri Light"/>
                        </a:rPr>
                        <a:t>“No debo tener estos pensamientos negativos” …pero esto no funciona (</a:t>
                      </a:r>
                      <a:r>
                        <a:rPr kumimoji="0" lang="es-ES" sz="2000" b="1" i="1" u="none" strike="noStrike" cap="none" normalizeH="0" baseline="0" dirty="0">
                          <a:ln>
                            <a:noFill/>
                          </a:ln>
                          <a:solidFill>
                            <a:schemeClr val="tx1"/>
                          </a:solidFill>
                          <a:effectLst/>
                          <a:latin typeface="Times New Roman"/>
                          <a:sym typeface="Wingdings" panose="05000000000000000000" pitchFamily="2" charset="2"/>
                        </a:rPr>
                        <a:t>→</a:t>
                      </a:r>
                      <a:r>
                        <a:rPr kumimoji="0" lang="es-ES" sz="2000" b="1" i="1" u="none" strike="noStrike" cap="none" normalizeH="0" baseline="0" dirty="0">
                          <a:ln>
                            <a:noFill/>
                          </a:ln>
                          <a:solidFill>
                            <a:schemeClr val="tx1"/>
                          </a:solidFill>
                          <a:effectLst/>
                          <a:latin typeface="Calibri Light"/>
                        </a:rPr>
                        <a:t> ver el siguiente ejercicio).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rPr>
                        <a:t>??? </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a:solidFill>
                  <a:srgbClr val="004992"/>
                </a:solidFill>
                <a:latin typeface="Calibri Light"/>
              </a:rPr>
              <a:t>6. Supresión de pensamientos negativos</a:t>
            </a:r>
            <a:br>
              <a:rPr lang="es-ES" altLang="de-DE" sz="3600">
                <a:solidFill>
                  <a:srgbClr val="004992"/>
                </a:solidFill>
                <a:latin typeface="Calibri Light"/>
              </a:rPr>
            </a:br>
            <a:r>
              <a:rPr lang="es-ES" altLang="de-DE">
                <a:solidFill>
                  <a:srgbClr val="004992"/>
                </a:solidFill>
                <a:latin typeface="Calibri Light"/>
              </a:rPr>
              <a:t>¿Cómo podríamos reinterpretar esta situación?</a:t>
            </a:r>
            <a:endParaRPr lang="de-DE" altLang="de-DE">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29</a:t>
            </a:fld>
            <a:endParaRPr lang="de-DE" altLang="de-DE"/>
          </a:p>
        </p:txBody>
      </p:sp>
      <p:graphicFrame>
        <p:nvGraphicFramePr>
          <p:cNvPr id="10" name="Group 19">
            <a:extLst>
              <a:ext uri="{FF2B5EF4-FFF2-40B4-BE49-F238E27FC236}">
                <a16:creationId xmlns:a16="http://schemas.microsoft.com/office/drawing/2014/main" id="{A8294270-D658-4065-91B1-DAE1B0747B2F}"/>
              </a:ext>
            </a:extLst>
          </p:cNvPr>
          <p:cNvGraphicFramePr>
            <a:graphicFrameLocks noGrp="1"/>
          </p:cNvGraphicFramePr>
          <p:nvPr>
            <p:extLst>
              <p:ext uri="{D42A27DB-BD31-4B8C-83A1-F6EECF244321}">
                <p14:modId xmlns:p14="http://schemas.microsoft.com/office/powerpoint/2010/main" val="3208215553"/>
              </p:ext>
            </p:extLst>
          </p:nvPr>
        </p:nvGraphicFramePr>
        <p:xfrm>
          <a:off x="408955" y="2636912"/>
          <a:ext cx="11376000" cy="2834672"/>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err="1">
                          <a:ln>
                            <a:noFill/>
                          </a:ln>
                          <a:solidFill>
                            <a:srgbClr val="000000"/>
                          </a:solidFill>
                          <a:effectLst/>
                          <a:latin typeface="Calibri Light"/>
                        </a:rPr>
                        <a:t>Evaluación</a:t>
                      </a:r>
                      <a:r>
                        <a:rPr kumimoji="0" lang="de-DE" sz="2000" b="1" i="1" u="none" strike="noStrike" cap="none" normalizeH="0" baseline="0" dirty="0">
                          <a:ln>
                            <a:noFill/>
                          </a:ln>
                          <a:solidFill>
                            <a:srgbClr val="000000"/>
                          </a:solidFill>
                          <a:effectLst/>
                          <a:latin typeface="Calibri Light"/>
                        </a:rPr>
                        <a:t> </a:t>
                      </a:r>
                      <a:r>
                        <a:rPr kumimoji="0" lang="de-DE" sz="2000" b="1" i="1" u="none" strike="noStrike" cap="none" normalizeH="0" baseline="0" dirty="0" err="1">
                          <a:ln>
                            <a:noFill/>
                          </a:ln>
                          <a:solidFill>
                            <a:srgbClr val="000000"/>
                          </a:solidFill>
                          <a:effectLst/>
                          <a:latin typeface="Calibri Light"/>
                        </a:rPr>
                        <a:t>problemática</a:t>
                      </a:r>
                      <a:endParaRPr kumimoji="0" lang="de-DE"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err="1">
                          <a:ln>
                            <a:noFill/>
                          </a:ln>
                          <a:solidFill>
                            <a:srgbClr val="000000"/>
                          </a:solidFill>
                          <a:effectLst/>
                          <a:latin typeface="Calibri Light"/>
                        </a:rPr>
                        <a:t>Evaluación</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positiva</a:t>
                      </a: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constructiva</a:t>
                      </a:r>
                      <a:endParaRPr kumimoji="0" lang="de-DE" sz="2000" b="0" i="0" u="none" strike="noStrike" cap="none" normalizeH="0" baseline="0" dirty="0">
                        <a:ln>
                          <a:noFill/>
                        </a:ln>
                        <a:solidFill>
                          <a:srgbClr val="000000"/>
                        </a:solidFill>
                        <a:effectLst/>
                        <a:latin typeface="Calibri Light"/>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Tiene pensamientos recurrentes negativos (ej. “no vales nada”, “perdedor”, “eres un inútil”).</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1" i="1" u="none" strike="noStrike" cap="none" normalizeH="0" baseline="0" dirty="0">
                          <a:ln>
                            <a:noFill/>
                          </a:ln>
                          <a:solidFill>
                            <a:schemeClr val="tx1"/>
                          </a:solidFill>
                          <a:effectLst/>
                          <a:latin typeface="Calibri Light"/>
                        </a:rPr>
                        <a:t>“No debo tener estos pensamientos negativos” …pero esto no funciona (</a:t>
                      </a:r>
                      <a:r>
                        <a:rPr kumimoji="0" lang="es-ES" sz="2000" b="1" i="1" u="none" strike="noStrike" cap="none" normalizeH="0" baseline="0" dirty="0">
                          <a:ln>
                            <a:noFill/>
                          </a:ln>
                          <a:solidFill>
                            <a:schemeClr val="tx1"/>
                          </a:solidFill>
                          <a:effectLst/>
                          <a:latin typeface="Times New Roman"/>
                          <a:sym typeface="Wingdings" panose="05000000000000000000" pitchFamily="2" charset="2"/>
                        </a:rPr>
                        <a:t>→</a:t>
                      </a:r>
                      <a:r>
                        <a:rPr kumimoji="0" lang="es-ES" sz="2000" b="1" i="1" u="none" strike="noStrike" cap="none" normalizeH="0" baseline="0" dirty="0">
                          <a:ln>
                            <a:noFill/>
                          </a:ln>
                          <a:solidFill>
                            <a:schemeClr val="tx1"/>
                          </a:solidFill>
                          <a:effectLst/>
                          <a:latin typeface="Calibri Light"/>
                        </a:rPr>
                        <a:t> ver el siguiente ejercicio).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Pregúntese si los pensamientos están justificados.</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¿Qué contradice esos pensamientos?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err="1">
                          <a:ln>
                            <a:noFill/>
                          </a:ln>
                          <a:solidFill>
                            <a:srgbClr val="333333"/>
                          </a:solidFill>
                          <a:effectLst/>
                          <a:latin typeface="Calibri Light"/>
                        </a:rPr>
                        <a:t>Distraígase</a:t>
                      </a:r>
                      <a:r>
                        <a:rPr kumimoji="0" lang="es-ES" sz="2000" b="0" i="0" u="none" strike="noStrike" cap="none" normalizeH="0" baseline="0" dirty="0">
                          <a:ln>
                            <a:noFill/>
                          </a:ln>
                          <a:solidFill>
                            <a:srgbClr val="333333"/>
                          </a:solidFill>
                          <a:effectLst/>
                          <a:latin typeface="Calibri Light"/>
                        </a:rPr>
                        <a:t> realizando actividades agradables</a:t>
                      </a:r>
                      <a:endParaRPr kumimoji="0" lang="de-DE" sz="2000" b="0" i="0" u="none" strike="noStrike" cap="none" normalizeH="0" baseline="0" dirty="0">
                        <a:ln>
                          <a:noFill/>
                        </a:ln>
                        <a:solidFill>
                          <a:srgbClr val="333333"/>
                        </a:solidFill>
                        <a:effectLst/>
                        <a:latin typeface="Calibri Light"/>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6. Supresión de pensamientos negativos</a:t>
            </a:r>
            <a:br>
              <a:rPr lang="es-ES" altLang="de-DE" sz="3600" dirty="0">
                <a:solidFill>
                  <a:srgbClr val="004992"/>
                </a:solidFill>
                <a:latin typeface="Calibri Light"/>
              </a:rPr>
            </a:br>
            <a:r>
              <a:rPr lang="es-ES" dirty="0">
                <a:solidFill>
                  <a:srgbClr val="004992"/>
                </a:solidFill>
                <a:latin typeface="Calibri Light"/>
              </a:rPr>
              <a:t>Ejercicio</a:t>
            </a:r>
            <a:endParaRPr lang="de-DE" altLang="de-DE" dirty="0">
              <a:solidFill>
                <a:srgbClr val="004992"/>
              </a:solidFill>
              <a:latin typeface="Calibri Light"/>
            </a:endParaRPr>
          </a:p>
        </p:txBody>
      </p:sp>
      <p:sp>
        <p:nvSpPr>
          <p:cNvPr id="8" name="Content Placeholder 7"/>
          <p:cNvSpPr>
            <a:spLocks noGrp="1"/>
          </p:cNvSpPr>
          <p:nvPr>
            <p:ph idx="1"/>
          </p:nvPr>
        </p:nvSpPr>
        <p:spPr/>
        <p:txBody>
          <a:bodyPr/>
          <a:lstStyle/>
          <a:p>
            <a:r>
              <a:rPr lang="es-ES" sz="2400" dirty="0">
                <a:solidFill>
                  <a:srgbClr val="333333"/>
                </a:solidFill>
                <a:latin typeface="Calibri Light"/>
              </a:rPr>
              <a:t>No es posible suprimir los pensamientos perturbadores deliberadamente.</a:t>
            </a:r>
          </a:p>
          <a:p>
            <a:r>
              <a:rPr lang="es-ES" sz="2400" dirty="0">
                <a:solidFill>
                  <a:srgbClr val="333333"/>
                </a:solidFill>
                <a:latin typeface="Calibri Light"/>
              </a:rPr>
              <a:t>Intentar no pensar en algo conduce a un aumento de esos pensamientos.</a:t>
            </a:r>
          </a:p>
          <a:p>
            <a:r>
              <a:rPr lang="es-ES" sz="2400" dirty="0">
                <a:solidFill>
                  <a:srgbClr val="004992"/>
                </a:solidFill>
                <a:latin typeface="Calibri Light"/>
              </a:rPr>
              <a:t>¡Inténtelo!</a:t>
            </a:r>
            <a:br>
              <a:rPr lang="es-ES" sz="2400" dirty="0">
                <a:solidFill>
                  <a:srgbClr val="004992"/>
                </a:solidFill>
                <a:latin typeface="Calibri Light"/>
              </a:rPr>
            </a:br>
            <a:r>
              <a:rPr lang="es-ES" sz="2400" dirty="0">
                <a:solidFill>
                  <a:srgbClr val="004992"/>
                </a:solidFill>
                <a:latin typeface="Calibri Light"/>
              </a:rPr>
              <a:t>¡No piense en un elefante en el próximo minuto!</a:t>
            </a:r>
            <a:endParaRPr lang="en-US"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6. Supresión de pensamientos negativos</a:t>
            </a:r>
            <a:br>
              <a:rPr lang="es-ES" altLang="de-DE" sz="3600" dirty="0">
                <a:solidFill>
                  <a:srgbClr val="004992"/>
                </a:solidFill>
                <a:latin typeface="Calibri Light"/>
              </a:rPr>
            </a:br>
            <a:r>
              <a:rPr lang="es-ES" altLang="de-DE" dirty="0">
                <a:solidFill>
                  <a:srgbClr val="004992"/>
                </a:solidFill>
                <a:latin typeface="Calibri Light"/>
              </a:rPr>
              <a:t>¿Funciona? ¡No!</a:t>
            </a:r>
            <a:endParaRPr lang="de-DE" altLang="de-DE" dirty="0">
              <a:solidFill>
                <a:srgbClr val="004992"/>
              </a:solidFill>
              <a:latin typeface="Calibri Light"/>
            </a:endParaRPr>
          </a:p>
        </p:txBody>
      </p:sp>
      <p:sp>
        <p:nvSpPr>
          <p:cNvPr id="8" name="Content Placeholder 7"/>
          <p:cNvSpPr>
            <a:spLocks noGrp="1"/>
          </p:cNvSpPr>
          <p:nvPr>
            <p:ph idx="1"/>
          </p:nvPr>
        </p:nvSpPr>
        <p:spPr/>
        <p:txBody>
          <a:bodyPr/>
          <a:lstStyle/>
          <a:p>
            <a:r>
              <a:rPr lang="es-ES" sz="2400" dirty="0">
                <a:solidFill>
                  <a:srgbClr val="333333"/>
                </a:solidFill>
                <a:latin typeface="Calibri Light"/>
              </a:rPr>
              <a:t>Muchos de ustedes habrán pensado probablemente en un elefante y/o en algo que tenga que ver con un elefante (ej. zoo, safari, </a:t>
            </a:r>
            <a:r>
              <a:rPr lang="es-ES" sz="2400" dirty="0" err="1">
                <a:solidFill>
                  <a:srgbClr val="333333"/>
                </a:solidFill>
                <a:latin typeface="Calibri Light"/>
              </a:rPr>
              <a:t>Africa</a:t>
            </a:r>
            <a:r>
              <a:rPr lang="es-ES" sz="2400" dirty="0">
                <a:solidFill>
                  <a:srgbClr val="333333"/>
                </a:solidFill>
                <a:latin typeface="Calibri Light"/>
              </a:rPr>
              <a:t> etc.)</a:t>
            </a:r>
          </a:p>
          <a:p>
            <a:r>
              <a:rPr lang="es-ES" sz="2400" dirty="0">
                <a:solidFill>
                  <a:srgbClr val="333333"/>
                </a:solidFill>
                <a:latin typeface="Calibri Light"/>
              </a:rPr>
              <a:t>Este efecto se hace incluso más fuerte si uno intenta suprimir deliberadamente los pensamientos perturbadores (“Soy un perdedor” etc.). ¡Estos pensamientos se pueden volver tan fuertes que parezcan extraños o fuera del control de uno mismo!</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31</a:t>
            </a:fld>
            <a:endParaRPr lang="de-DE" altLang="de-DE"/>
          </a:p>
        </p:txBody>
      </p:sp>
      <p:pic>
        <p:nvPicPr>
          <p:cNvPr id="11"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En cambio:</a:t>
            </a:r>
          </a:p>
        </p:txBody>
      </p:sp>
      <p:sp>
        <p:nvSpPr>
          <p:cNvPr id="47107"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Si le molestan pensamientos negativos intensos, no intente suprimirlos activamente (eso sólo hará que aumenten), en su lugar observe los eventos internos sin intervenir - como un visitante en el zoo que observa un animal peligroso desde una distancia segura.</a:t>
            </a:r>
          </a:p>
          <a:p>
            <a:pPr eaLnBrk="1" hangingPunct="1"/>
            <a:r>
              <a:rPr lang="de-DE" altLang="de-DE" sz="2400" dirty="0">
                <a:solidFill>
                  <a:srgbClr val="004992"/>
                </a:solidFill>
                <a:latin typeface="Calibri Light"/>
              </a:rPr>
              <a:t>Los pensamientos se calmarán casi automáticamente.</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32</a:t>
            </a:fld>
            <a:endParaRPr lang="de-DE" altLang="de-DE"/>
          </a:p>
        </p:txBody>
      </p:sp>
      <p:pic>
        <p:nvPicPr>
          <p:cNvPr id="12"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7. Otras formas de distorsiones cognitivas</a:t>
            </a:r>
            <a:endParaRPr lang="en-US" sz="3600">
              <a:latin typeface="Calibri Light"/>
            </a:endParaRPr>
          </a:p>
        </p:txBody>
      </p:sp>
      <p:sp>
        <p:nvSpPr>
          <p:cNvPr id="48130" name="Rectangle 2"/>
          <p:cNvSpPr>
            <a:spLocks noGrp="1" noChangeArrowheads="1"/>
          </p:cNvSpPr>
          <p:nvPr>
            <p:ph idx="1"/>
          </p:nvPr>
        </p:nvSpPr>
        <p:spPr/>
        <p:txBody>
          <a:bodyPr/>
          <a:lstStyle/>
          <a:p>
            <a:pPr eaLnBrk="1" hangingPunct="1">
              <a:lnSpc>
                <a:spcPct val="100000"/>
              </a:lnSpc>
              <a:spcBef>
                <a:spcPts val="1200"/>
              </a:spcBef>
            </a:pPr>
            <a:r>
              <a:rPr lang="es-ES" altLang="de-DE" sz="2000" b="1" dirty="0">
                <a:solidFill>
                  <a:srgbClr val="004992"/>
                </a:solidFill>
                <a:latin typeface="Calibri Light"/>
              </a:rPr>
              <a:t>Comparación con los demás:</a:t>
            </a:r>
          </a:p>
          <a:p>
            <a:pPr marL="342900" lvl="1" indent="-342900" eaLnBrk="1" hangingPunct="1">
              <a:lnSpc>
                <a:spcPct val="100000"/>
              </a:lnSpc>
              <a:spcBef>
                <a:spcPts val="1200"/>
              </a:spcBef>
              <a:spcAft>
                <a:spcPts val="0"/>
              </a:spcAft>
              <a:buClr>
                <a:srgbClr val="333333"/>
              </a:buClr>
              <a:buFont typeface="WingDings"/>
              <a:buChar char=""/>
            </a:pPr>
            <a:r>
              <a:rPr lang="es-ES" altLang="de-DE" sz="2000" dirty="0">
                <a:solidFill>
                  <a:srgbClr val="333333"/>
                </a:solidFill>
                <a:latin typeface="Calibri Light"/>
              </a:rPr>
              <a:t>¡No se compare demasiado con los demás! </a:t>
            </a:r>
          </a:p>
          <a:p>
            <a:pPr marL="342900" lvl="1" indent="-342900" eaLnBrk="1" hangingPunct="1">
              <a:lnSpc>
                <a:spcPct val="100000"/>
              </a:lnSpc>
              <a:spcBef>
                <a:spcPts val="1200"/>
              </a:spcBef>
              <a:spcAft>
                <a:spcPts val="0"/>
              </a:spcAft>
              <a:buClr>
                <a:srgbClr val="333333"/>
              </a:buClr>
              <a:buFont typeface="WingDings"/>
              <a:buChar char=""/>
            </a:pPr>
            <a:r>
              <a:rPr lang="es-ES" altLang="de-DE" sz="2000" dirty="0">
                <a:solidFill>
                  <a:srgbClr val="333333"/>
                </a:solidFill>
                <a:latin typeface="Calibri Light"/>
              </a:rPr>
              <a:t>Siempre hay personas, que son más atractivas, con más éxito y más populares. Sin embargo, las personas tenemos fortalezas y debilidades. </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7. Otras formas de distorsiones cognitivas</a:t>
            </a:r>
            <a:endParaRPr lang="en-US" sz="3600">
              <a:latin typeface="Calibri Light"/>
            </a:endParaRPr>
          </a:p>
        </p:txBody>
      </p:sp>
      <p:sp>
        <p:nvSpPr>
          <p:cNvPr id="9" name="Content Placeholder 8"/>
          <p:cNvSpPr>
            <a:spLocks noGrp="1"/>
          </p:cNvSpPr>
          <p:nvPr>
            <p:ph idx="1"/>
          </p:nvPr>
        </p:nvSpPr>
        <p:spPr/>
        <p:txBody>
          <a:bodyPr/>
          <a:lstStyle/>
          <a:p>
            <a:pPr lvl="0" defTabSz="914400">
              <a:lnSpc>
                <a:spcPct val="100000"/>
              </a:lnSpc>
              <a:spcBef>
                <a:spcPts val="1200"/>
              </a:spcBef>
            </a:pPr>
            <a:r>
              <a:rPr lang="es-ES" altLang="de-DE" sz="2000" b="1" dirty="0">
                <a:solidFill>
                  <a:srgbClr val="004992"/>
                </a:solidFill>
                <a:latin typeface="Calibri Light"/>
                <a:ea typeface="MS PGothic" panose="020B0600070205080204" pitchFamily="34" charset="-128"/>
              </a:rPr>
              <a:t>Comparación con los demás:</a:t>
            </a:r>
          </a:p>
          <a:p>
            <a:pPr marL="342900" lvl="1" indent="-342900" defTabSz="914400">
              <a:lnSpc>
                <a:spcPct val="100000"/>
              </a:lnSpc>
              <a:spcBef>
                <a:spcPts val="1200"/>
              </a:spcBef>
              <a:spcAft>
                <a:spcPts val="0"/>
              </a:spcAft>
              <a:buClr>
                <a:srgbClr val="333333"/>
              </a:buClr>
              <a:buFont typeface="WingDings"/>
              <a:buChar char=""/>
            </a:pPr>
            <a:r>
              <a:rPr lang="es-ES" altLang="de-DE" sz="2000" dirty="0">
                <a:solidFill>
                  <a:srgbClr val="333333"/>
                </a:solidFill>
                <a:latin typeface="Calibri Light"/>
                <a:ea typeface="MS PGothic" panose="020B0600070205080204" pitchFamily="34" charset="-128"/>
              </a:rPr>
              <a:t>¡No se compare demasiado con los demás! </a:t>
            </a:r>
          </a:p>
          <a:p>
            <a:pPr marL="342900" lvl="1" indent="-342900" defTabSz="914400">
              <a:lnSpc>
                <a:spcPct val="100000"/>
              </a:lnSpc>
              <a:spcBef>
                <a:spcPts val="1200"/>
              </a:spcBef>
              <a:spcAft>
                <a:spcPts val="0"/>
              </a:spcAft>
              <a:buClr>
                <a:srgbClr val="333333"/>
              </a:buClr>
              <a:buFont typeface="WingDings"/>
              <a:buChar char=""/>
            </a:pPr>
            <a:r>
              <a:rPr lang="es-ES" altLang="de-DE" sz="2000" dirty="0">
                <a:solidFill>
                  <a:srgbClr val="333333"/>
                </a:solidFill>
                <a:latin typeface="Calibri Light"/>
                <a:ea typeface="MS PGothic" panose="020B0600070205080204" pitchFamily="34" charset="-128"/>
              </a:rPr>
              <a:t>Siempre hay personas, que son más atractivas, con más éxito y más populares. Sin embargo, las personas tenemos fortalezas y debilidades. </a:t>
            </a:r>
          </a:p>
          <a:p>
            <a:pPr lvl="0" defTabSz="914400"/>
            <a:r>
              <a:rPr lang="es-ES" altLang="de-DE" sz="2000" b="1" dirty="0">
                <a:solidFill>
                  <a:srgbClr val="004992"/>
                </a:solidFill>
                <a:latin typeface="Calibri Light"/>
                <a:ea typeface="MS PGothic" panose="020B0600070205080204" pitchFamily="34" charset="-128"/>
              </a:rPr>
              <a:t>Exigencias absolutas: </a:t>
            </a:r>
          </a:p>
          <a:p>
            <a:pPr marL="342900" lvl="1" indent="-342900" defTabSz="914400">
              <a:lnSpc>
                <a:spcPct val="100000"/>
              </a:lnSpc>
              <a:spcBef>
                <a:spcPts val="1200"/>
              </a:spcBef>
              <a:spcAft>
                <a:spcPts val="0"/>
              </a:spcAft>
              <a:buClr>
                <a:srgbClr val="333333"/>
              </a:buClr>
              <a:buFont typeface="WingDings"/>
              <a:buChar char=""/>
            </a:pPr>
            <a:r>
              <a:rPr lang="es-ES" altLang="de-DE" sz="2000" b="1" dirty="0">
                <a:solidFill>
                  <a:srgbClr val="333333"/>
                </a:solidFill>
                <a:latin typeface="Calibri Light"/>
                <a:ea typeface="MS PGothic" panose="020B0600070205080204" pitchFamily="34" charset="-128"/>
              </a:rPr>
              <a:t>No se pueden </a:t>
            </a:r>
            <a:r>
              <a:rPr lang="es-ES" altLang="de-DE" sz="2000" dirty="0">
                <a:solidFill>
                  <a:srgbClr val="333333"/>
                </a:solidFill>
                <a:latin typeface="Calibri Light"/>
                <a:ea typeface="MS PGothic" panose="020B0600070205080204" pitchFamily="34" charset="-128"/>
              </a:rPr>
              <a:t>tener unos estándares tan altos, tales como:</a:t>
            </a:r>
          </a:p>
          <a:p>
            <a:pPr marL="347472" lvl="2" indent="-347472" defTabSz="914400">
              <a:lnSpc>
                <a:spcPct val="100000"/>
              </a:lnSpc>
              <a:spcBef>
                <a:spcPts val="1200"/>
              </a:spcBef>
              <a:spcAft>
                <a:spcPts val="0"/>
              </a:spcAft>
              <a:buClr>
                <a:srgbClr val="FFFFFF"/>
              </a:buClr>
              <a:buFont typeface="WingDings"/>
              <a:buChar char=""/>
            </a:pPr>
            <a:r>
              <a:rPr lang="es-ES" altLang="de-DE" sz="2000" dirty="0">
                <a:solidFill>
                  <a:srgbClr val="333333"/>
                </a:solidFill>
                <a:latin typeface="Calibri Light"/>
                <a:ea typeface="MS PGothic" panose="020B0600070205080204" pitchFamily="34" charset="-128"/>
              </a:rPr>
              <a:t>“Yo siempre debo verme bien” </a:t>
            </a:r>
          </a:p>
          <a:p>
            <a:pPr marL="347472" lvl="2" indent="-347472" defTabSz="914400">
              <a:lnSpc>
                <a:spcPct val="100000"/>
              </a:lnSpc>
              <a:spcBef>
                <a:spcPts val="1200"/>
              </a:spcBef>
              <a:spcAft>
                <a:spcPts val="0"/>
              </a:spcAft>
              <a:buClr>
                <a:srgbClr val="FFFFFF"/>
              </a:buClr>
              <a:buFont typeface="WingDings"/>
              <a:buChar char=""/>
            </a:pPr>
            <a:r>
              <a:rPr lang="es-ES" altLang="de-DE" sz="2000" dirty="0">
                <a:solidFill>
                  <a:srgbClr val="333333"/>
                </a:solidFill>
                <a:latin typeface="Calibri Light"/>
                <a:ea typeface="MS PGothic" panose="020B0600070205080204" pitchFamily="34" charset="-128"/>
              </a:rPr>
              <a:t>“Yo siempre tengo que parecer inteligente”</a:t>
            </a:r>
          </a:p>
          <a:p>
            <a:pPr marL="347472" lvl="2" indent="-347472" defTabSz="914400">
              <a:lnSpc>
                <a:spcPct val="100000"/>
              </a:lnSpc>
              <a:spcBef>
                <a:spcPts val="1200"/>
              </a:spcBef>
              <a:spcAft>
                <a:spcPts val="0"/>
              </a:spcAft>
              <a:buClr>
                <a:srgbClr val="FFFFFF"/>
              </a:buClr>
              <a:buFont typeface="WingDings"/>
              <a:buChar char=""/>
            </a:pPr>
            <a:r>
              <a:rPr lang="es-ES" altLang="de-DE" sz="2000" dirty="0">
                <a:solidFill>
                  <a:srgbClr val="333333"/>
                </a:solidFill>
                <a:latin typeface="Calibri Light"/>
                <a:ea typeface="MS PGothic" panose="020B0600070205080204" pitchFamily="34" charset="-128"/>
              </a:rPr>
              <a:t>“Yo siempre debo ser la persona más divertida.”</a:t>
            </a:r>
            <a:endParaRPr lang="en-US"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34</a:t>
            </a:fld>
            <a:endParaRPr lang="de-DE" altLang="de-DE"/>
          </a:p>
        </p:txBody>
      </p:sp>
      <p:pic>
        <p:nvPicPr>
          <p:cNvPr id="12"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es-ES">
                <a:solidFill>
                  <a:srgbClr val="333333"/>
                </a:solidFill>
              </a:rPr>
              <a:t>Entrenamiento Metacognitivo 8 - La Autoestima y el Estado de Ánimo</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35</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b="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b="0" dirty="0" err="1">
                <a:solidFill>
                  <a:srgbClr val="333333"/>
                </a:solidFill>
                <a:latin typeface="Calibri Light"/>
                <a:ea typeface="ＭＳ Ｐゴシック" panose="020B0600070205080204" pitchFamily="34" charset="-128"/>
              </a:rPr>
              <a:t>cuidaosamente</a:t>
            </a:r>
            <a:r>
              <a:rPr lang="es-ES" b="0" dirty="0">
                <a:solidFill>
                  <a:srgbClr val="333333"/>
                </a:solidFill>
                <a:latin typeface="Calibri Light"/>
                <a:ea typeface="ＭＳ Ｐゴシック" panose="020B0600070205080204" pitchFamily="34" charset="-128"/>
              </a:rPr>
              <a:t> los vídeos antes de mostrarlos</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453892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103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Tenga conciencia de sus fortalezas</a:t>
            </a:r>
          </a:p>
        </p:txBody>
      </p:sp>
      <p:sp>
        <p:nvSpPr>
          <p:cNvPr id="51202" name="Rectangle 1027"/>
          <p:cNvSpPr>
            <a:spLocks noGrp="1" noChangeArrowheads="1"/>
          </p:cNvSpPr>
          <p:nvPr>
            <p:ph idx="1"/>
          </p:nvPr>
        </p:nvSpPr>
        <p:spPr/>
        <p:txBody>
          <a:bodyPr/>
          <a:lstStyle/>
          <a:p>
            <a:pPr marL="342900" indent="-342900" eaLnBrk="1" hangingPunct="1">
              <a:buClr>
                <a:srgbClr val="333333"/>
              </a:buClr>
              <a:buFont typeface="WingDings"/>
              <a:buChar char=""/>
            </a:pPr>
            <a:r>
              <a:rPr lang="es-ES" altLang="de-DE" sz="2400" dirty="0">
                <a:solidFill>
                  <a:srgbClr val="333333"/>
                </a:solidFill>
                <a:latin typeface="Calibri Light"/>
              </a:rPr>
              <a:t>En lugar de centrarse en sus puntos débiles,</a:t>
            </a:r>
            <a:br>
              <a:rPr lang="es-ES" altLang="de-DE" sz="2400" dirty="0">
                <a:solidFill>
                  <a:srgbClr val="333333"/>
                </a:solidFill>
                <a:latin typeface="Calibri Light"/>
              </a:rPr>
            </a:br>
            <a:r>
              <a:rPr lang="es-ES" altLang="de-DE" sz="2400" dirty="0">
                <a:solidFill>
                  <a:srgbClr val="333333"/>
                </a:solidFill>
                <a:latin typeface="Calibri Light"/>
              </a:rPr>
              <a:t>haga hincapié en sus puntos fuertes. </a:t>
            </a:r>
          </a:p>
          <a:p>
            <a:pPr marL="342900" indent="-342900" eaLnBrk="1" hangingPunct="1">
              <a:buClr>
                <a:srgbClr val="333333"/>
              </a:buClr>
              <a:buFont typeface="WingDings"/>
              <a:buChar char=""/>
            </a:pPr>
            <a:r>
              <a:rPr lang="es-ES" altLang="de-DE" sz="2400" dirty="0">
                <a:solidFill>
                  <a:srgbClr val="333333"/>
                </a:solidFill>
                <a:latin typeface="Calibri Light"/>
              </a:rPr>
              <a:t>Todo ser humano tiene fortalezas de las que orgullosos y no son compartidos por todos </a:t>
            </a:r>
            <a:r>
              <a:rPr lang="es-ES" altLang="de-DE" sz="2400" i="1" dirty="0">
                <a:solidFill>
                  <a:srgbClr val="333333"/>
                </a:solidFill>
                <a:latin typeface="Calibri Light"/>
              </a:rPr>
              <a:t>...</a:t>
            </a:r>
            <a:br>
              <a:rPr lang="es-ES" altLang="de-DE" sz="2400" i="1" dirty="0">
                <a:solidFill>
                  <a:srgbClr val="333333"/>
                </a:solidFill>
                <a:latin typeface="Calibri Light"/>
              </a:rPr>
            </a:br>
            <a:r>
              <a:rPr lang="es-ES" altLang="de-DE" sz="2400" i="1" dirty="0">
                <a:solidFill>
                  <a:srgbClr val="004992"/>
                </a:solidFill>
                <a:latin typeface="Calibri Light"/>
              </a:rPr>
              <a:t>no tienen que ser récords mundiales o inventos famosos.</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36</a:t>
            </a:fld>
            <a:endParaRPr lang="de-DE" altLang="de-DE"/>
          </a:p>
        </p:txBody>
      </p:sp>
      <p:pic>
        <p:nvPicPr>
          <p:cNvPr id="12"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Calibri Light"/>
              </a:rPr>
              <a:t>Tenga conciencia de sus fortalezas</a:t>
            </a:r>
          </a:p>
        </p:txBody>
      </p:sp>
      <p:sp>
        <p:nvSpPr>
          <p:cNvPr id="54274" name="Rectangle 2"/>
          <p:cNvSpPr>
            <a:spLocks noGrp="1" noChangeArrowheads="1"/>
          </p:cNvSpPr>
          <p:nvPr>
            <p:ph idx="4294967295"/>
          </p:nvPr>
        </p:nvSpPr>
        <p:spPr>
          <a:xfrm>
            <a:off x="408955" y="2248940"/>
            <a:ext cx="11376000" cy="4291560"/>
          </a:xfrm>
        </p:spPr>
        <p:txBody>
          <a:bodyPr/>
          <a:lstStyle/>
          <a:p>
            <a:pPr marL="609600" indent="-609600" eaLnBrk="1" hangingPunct="1">
              <a:buFont typeface="Wingdings" panose="05000000000000000000" pitchFamily="2" charset="2"/>
              <a:buAutoNum type="arabicPeriod"/>
            </a:pPr>
            <a:r>
              <a:rPr lang="es-ES" altLang="de-DE" sz="2400" dirty="0">
                <a:solidFill>
                  <a:srgbClr val="004992"/>
                </a:solidFill>
                <a:latin typeface="Calibri Light"/>
              </a:rPr>
              <a:t>Piense en sus propias fortalezas.</a:t>
            </a:r>
            <a:br>
              <a:rPr lang="es-ES" altLang="de-DE" sz="2400" dirty="0">
                <a:solidFill>
                  <a:srgbClr val="004992"/>
                </a:solidFill>
                <a:latin typeface="Calibri Light"/>
              </a:rPr>
            </a:br>
            <a:r>
              <a:rPr lang="es-ES" altLang="de-DE" sz="2400" i="1" dirty="0">
                <a:solidFill>
                  <a:srgbClr val="333333"/>
                </a:solidFill>
                <a:latin typeface="Calibri Light"/>
              </a:rPr>
              <a:t>¿Qué habilidades tengo? ¿Por qué cosas he recibido</a:t>
            </a:r>
            <a:br>
              <a:rPr lang="es-ES" altLang="de-DE" sz="2400" i="1" dirty="0">
                <a:solidFill>
                  <a:srgbClr val="333333"/>
                </a:solidFill>
                <a:latin typeface="Calibri Light"/>
              </a:rPr>
            </a:br>
            <a:r>
              <a:rPr lang="es-ES" altLang="de-DE" sz="2400" i="1" dirty="0">
                <a:solidFill>
                  <a:srgbClr val="333333"/>
                </a:solidFill>
                <a:latin typeface="Calibri Light"/>
              </a:rPr>
              <a:t>elogios en el pasado?</a:t>
            </a:r>
            <a:br>
              <a:rPr lang="es-ES" altLang="de-DE" sz="2400" i="1" dirty="0">
                <a:solidFill>
                  <a:srgbClr val="333333"/>
                </a:solidFill>
                <a:latin typeface="Calibri Light"/>
              </a:rPr>
            </a:br>
            <a:r>
              <a:rPr lang="es-ES" altLang="de-DE" sz="1600" i="1" dirty="0">
                <a:solidFill>
                  <a:srgbClr val="333333"/>
                </a:solidFill>
                <a:latin typeface="Calibri Light"/>
              </a:rPr>
              <a:t>Ej. soy un manitas...</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37</a:t>
            </a:fld>
            <a:endParaRPr lang="de-DE" altLang="de-DE"/>
          </a:p>
        </p:txBody>
      </p:sp>
      <p:pic>
        <p:nvPicPr>
          <p:cNvPr id="12"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Calibri Light"/>
              </a:rPr>
              <a:t>Tenga conciencia de sus fortalezas</a:t>
            </a:r>
          </a:p>
        </p:txBody>
      </p:sp>
      <p:sp>
        <p:nvSpPr>
          <p:cNvPr id="54274" name="Rectangle 2"/>
          <p:cNvSpPr>
            <a:spLocks noGrp="1" noChangeArrowheads="1"/>
          </p:cNvSpPr>
          <p:nvPr>
            <p:ph idx="4294967295"/>
          </p:nvPr>
        </p:nvSpPr>
        <p:spPr>
          <a:xfrm>
            <a:off x="408955" y="2248940"/>
            <a:ext cx="11376000" cy="4291560"/>
          </a:xfrm>
        </p:spPr>
        <p:txBody>
          <a:bodyPr/>
          <a:lstStyle/>
          <a:p>
            <a:pPr marL="609600" indent="-609600" eaLnBrk="1" hangingPunct="1">
              <a:buFont typeface="Wingdings" panose="05000000000000000000" pitchFamily="2" charset="2"/>
              <a:buAutoNum type="arabicPeriod"/>
            </a:pPr>
            <a:r>
              <a:rPr lang="es-ES" altLang="de-DE" sz="2400" dirty="0">
                <a:solidFill>
                  <a:srgbClr val="004992"/>
                </a:solidFill>
                <a:latin typeface="Calibri Light"/>
              </a:rPr>
              <a:t>Piense en sus propias fortalezas.</a:t>
            </a:r>
            <a:br>
              <a:rPr lang="es-ES" altLang="de-DE" sz="2400" dirty="0">
                <a:solidFill>
                  <a:srgbClr val="004992"/>
                </a:solidFill>
                <a:latin typeface="Calibri Light"/>
              </a:rPr>
            </a:br>
            <a:r>
              <a:rPr lang="es-ES" altLang="de-DE" sz="2400" i="1" dirty="0">
                <a:solidFill>
                  <a:srgbClr val="333333"/>
                </a:solidFill>
                <a:latin typeface="Calibri Light"/>
              </a:rPr>
              <a:t>¿Qué habilidades tengo? ¿Por qué cosas he recibido</a:t>
            </a:r>
            <a:br>
              <a:rPr lang="es-ES" altLang="de-DE" sz="2400" i="1" dirty="0">
                <a:solidFill>
                  <a:srgbClr val="333333"/>
                </a:solidFill>
                <a:latin typeface="Calibri Light"/>
              </a:rPr>
            </a:br>
            <a:r>
              <a:rPr lang="es-ES" altLang="de-DE" sz="2400" i="1" dirty="0">
                <a:solidFill>
                  <a:srgbClr val="333333"/>
                </a:solidFill>
                <a:latin typeface="Calibri Light"/>
              </a:rPr>
              <a:t>elogios en el pasado?</a:t>
            </a:r>
            <a:br>
              <a:rPr lang="es-ES" altLang="de-DE" sz="2400" i="1" dirty="0">
                <a:solidFill>
                  <a:srgbClr val="333333"/>
                </a:solidFill>
                <a:latin typeface="Calibri Light"/>
              </a:rPr>
            </a:br>
            <a:r>
              <a:rPr lang="es-ES" altLang="de-DE" sz="1600" i="1" dirty="0">
                <a:solidFill>
                  <a:srgbClr val="333333"/>
                </a:solidFill>
                <a:latin typeface="Calibri Light"/>
              </a:rPr>
              <a:t>Ej. soy un manitas...</a:t>
            </a:r>
          </a:p>
          <a:p>
            <a:pPr marL="609600" indent="-609600" eaLnBrk="1" hangingPunct="1">
              <a:buFont typeface="Wingdings" panose="05000000000000000000" pitchFamily="2" charset="2"/>
              <a:buAutoNum type="arabicPeriod" startAt="2"/>
            </a:pPr>
            <a:r>
              <a:rPr lang="es-ES" altLang="de-DE" sz="2400" dirty="0">
                <a:solidFill>
                  <a:srgbClr val="004992"/>
                </a:solidFill>
                <a:latin typeface="Calibri Light"/>
              </a:rPr>
              <a:t>Imagine situaciones concretas.</a:t>
            </a:r>
            <a:br>
              <a:rPr lang="es-ES" altLang="de-DE" sz="2400" dirty="0">
                <a:solidFill>
                  <a:srgbClr val="004992"/>
                </a:solidFill>
                <a:latin typeface="Calibri Light"/>
              </a:rPr>
            </a:br>
            <a:r>
              <a:rPr lang="es-ES" altLang="de-DE" sz="2400" i="1" dirty="0">
                <a:solidFill>
                  <a:srgbClr val="333333"/>
                </a:solidFill>
                <a:latin typeface="Calibri Light"/>
              </a:rPr>
              <a:t>¿Cuándo y dónde? ¿Qué he hecho que haya generado comentarios positivos?</a:t>
            </a:r>
            <a:br>
              <a:rPr lang="es-ES" altLang="de-DE" sz="2400" i="1" dirty="0">
                <a:solidFill>
                  <a:srgbClr val="333333"/>
                </a:solidFill>
                <a:latin typeface="Calibri Light"/>
              </a:rPr>
            </a:br>
            <a:r>
              <a:rPr lang="es-ES" altLang="de-DE" sz="1600" i="1" dirty="0">
                <a:solidFill>
                  <a:srgbClr val="333333"/>
                </a:solidFill>
                <a:latin typeface="Calibri Light"/>
              </a:rPr>
              <a:t>Ej. La semana pasada, ayudé a una amiga a decorar su apartamento. Fui una gran ayuda para ella ...</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38</a:t>
            </a:fld>
            <a:endParaRPr lang="de-DE" altLang="de-DE"/>
          </a:p>
        </p:txBody>
      </p:sp>
      <p:pic>
        <p:nvPicPr>
          <p:cNvPr id="12"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2126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Calibri Light"/>
              </a:rPr>
              <a:t>Tenga conciencia de sus fortalezas</a:t>
            </a:r>
          </a:p>
        </p:txBody>
      </p:sp>
      <p:sp>
        <p:nvSpPr>
          <p:cNvPr id="54274" name="Rectangle 2"/>
          <p:cNvSpPr>
            <a:spLocks noGrp="1" noChangeArrowheads="1"/>
          </p:cNvSpPr>
          <p:nvPr>
            <p:ph idx="4294967295"/>
          </p:nvPr>
        </p:nvSpPr>
        <p:spPr>
          <a:xfrm>
            <a:off x="408955" y="2248940"/>
            <a:ext cx="11376000" cy="4291560"/>
          </a:xfrm>
        </p:spPr>
        <p:txBody>
          <a:bodyPr/>
          <a:lstStyle/>
          <a:p>
            <a:pPr marL="609600" indent="-609600" eaLnBrk="1" hangingPunct="1">
              <a:buFont typeface="Wingdings" panose="05000000000000000000" pitchFamily="2" charset="2"/>
              <a:buAutoNum type="arabicPeriod"/>
            </a:pPr>
            <a:r>
              <a:rPr lang="es-ES" altLang="de-DE" sz="2400" dirty="0">
                <a:solidFill>
                  <a:srgbClr val="004992"/>
                </a:solidFill>
                <a:latin typeface="Calibri Light"/>
              </a:rPr>
              <a:t>Piense en sus propias fortalezas.</a:t>
            </a:r>
            <a:br>
              <a:rPr lang="es-ES" altLang="de-DE" sz="2400" dirty="0">
                <a:solidFill>
                  <a:srgbClr val="004992"/>
                </a:solidFill>
                <a:latin typeface="Calibri Light"/>
              </a:rPr>
            </a:br>
            <a:r>
              <a:rPr lang="es-ES" altLang="de-DE" sz="2400" i="1" dirty="0">
                <a:solidFill>
                  <a:srgbClr val="333333"/>
                </a:solidFill>
                <a:latin typeface="Calibri Light"/>
              </a:rPr>
              <a:t>¿Qué habilidades tengo? ¿Por qué cosas he recibido</a:t>
            </a:r>
            <a:br>
              <a:rPr lang="es-ES" altLang="de-DE" sz="2400" i="1" dirty="0">
                <a:solidFill>
                  <a:srgbClr val="333333"/>
                </a:solidFill>
                <a:latin typeface="Calibri Light"/>
              </a:rPr>
            </a:br>
            <a:r>
              <a:rPr lang="es-ES" altLang="de-DE" sz="2400" i="1" dirty="0">
                <a:solidFill>
                  <a:srgbClr val="333333"/>
                </a:solidFill>
                <a:latin typeface="Calibri Light"/>
              </a:rPr>
              <a:t>elogios en el pasado?</a:t>
            </a:r>
            <a:br>
              <a:rPr lang="es-ES" altLang="de-DE" sz="2400" i="1" dirty="0">
                <a:solidFill>
                  <a:srgbClr val="333333"/>
                </a:solidFill>
                <a:latin typeface="Calibri Light"/>
              </a:rPr>
            </a:br>
            <a:r>
              <a:rPr lang="es-ES" altLang="de-DE" sz="1600" i="1" dirty="0">
                <a:solidFill>
                  <a:srgbClr val="333333"/>
                </a:solidFill>
                <a:latin typeface="Calibri Light"/>
              </a:rPr>
              <a:t>Ej. soy un manitas...</a:t>
            </a:r>
          </a:p>
          <a:p>
            <a:pPr marL="609600" indent="-609600" eaLnBrk="1" hangingPunct="1">
              <a:buFont typeface="Wingdings" panose="05000000000000000000" pitchFamily="2" charset="2"/>
              <a:buAutoNum type="arabicPeriod" startAt="2"/>
            </a:pPr>
            <a:r>
              <a:rPr lang="es-ES" altLang="de-DE" sz="2400" dirty="0">
                <a:solidFill>
                  <a:srgbClr val="004992"/>
                </a:solidFill>
                <a:latin typeface="Calibri Light"/>
              </a:rPr>
              <a:t>Imagine situaciones concretas.</a:t>
            </a:r>
            <a:br>
              <a:rPr lang="es-ES" altLang="de-DE" sz="2400" dirty="0">
                <a:solidFill>
                  <a:srgbClr val="004992"/>
                </a:solidFill>
                <a:latin typeface="Calibri Light"/>
              </a:rPr>
            </a:br>
            <a:r>
              <a:rPr lang="es-ES" altLang="de-DE" sz="2400" i="1" dirty="0">
                <a:solidFill>
                  <a:srgbClr val="333333"/>
                </a:solidFill>
                <a:latin typeface="Calibri Light"/>
              </a:rPr>
              <a:t>¿Cuándo y dónde? ¿Qué he hecho que haya generado comentarios positivos?</a:t>
            </a:r>
            <a:br>
              <a:rPr lang="es-ES" altLang="de-DE" sz="2400" i="1" dirty="0">
                <a:solidFill>
                  <a:srgbClr val="333333"/>
                </a:solidFill>
                <a:latin typeface="Calibri Light"/>
              </a:rPr>
            </a:br>
            <a:r>
              <a:rPr lang="es-ES" altLang="de-DE" sz="1600" i="1" dirty="0">
                <a:solidFill>
                  <a:srgbClr val="333333"/>
                </a:solidFill>
                <a:latin typeface="Calibri Light"/>
              </a:rPr>
              <a:t>Ej. La semana pasada, ayudé a una amiga a decorar su apartamento. Fui una gran ayuda para ella ...</a:t>
            </a:r>
          </a:p>
          <a:p>
            <a:pPr marL="609600" indent="-609600" eaLnBrk="1" hangingPunct="1">
              <a:buFont typeface="Wingdings" panose="05000000000000000000" pitchFamily="2" charset="2"/>
              <a:buAutoNum type="arabicPeriod" startAt="3"/>
            </a:pPr>
            <a:r>
              <a:rPr lang="es-ES" altLang="de-DE" sz="2400" dirty="0">
                <a:solidFill>
                  <a:srgbClr val="004992"/>
                </a:solidFill>
                <a:latin typeface="Calibri Light"/>
              </a:rPr>
              <a:t>¡Anótenlo!</a:t>
            </a:r>
            <a:br>
              <a:rPr lang="es-ES" altLang="de-DE" sz="2400" dirty="0">
                <a:solidFill>
                  <a:srgbClr val="004992"/>
                </a:solidFill>
                <a:latin typeface="Calibri Light"/>
              </a:rPr>
            </a:br>
            <a:r>
              <a:rPr lang="es-ES" altLang="de-DE" sz="2400" i="1" dirty="0">
                <a:solidFill>
                  <a:srgbClr val="333333"/>
                </a:solidFill>
                <a:latin typeface="Calibri Light"/>
              </a:rPr>
              <a:t>Leer esto regularmente y ampliarlo. En caso de una crisis, volver a estos recuerdos (ej. cuando usted piensa que no vale nada).</a:t>
            </a:r>
            <a:br>
              <a:rPr lang="es-ES" altLang="de-DE" sz="2400" i="1" dirty="0">
                <a:solidFill>
                  <a:srgbClr val="333333"/>
                </a:solidFill>
                <a:latin typeface="Calibri Light"/>
              </a:rPr>
            </a:br>
            <a:r>
              <a:rPr lang="es-ES" altLang="de-DE" sz="1600" i="1" dirty="0">
                <a:solidFill>
                  <a:srgbClr val="333333"/>
                </a:solidFill>
                <a:latin typeface="Calibri Light"/>
              </a:rPr>
              <a:t>Ej. Anote las cosas que han ido bien, o elogios que ha recibido ... </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0221B17A-D453-4920-BA40-3A493FA45679}" type="slidenum">
              <a:rPr lang="de-DE" altLang="de-DE" smtClean="0"/>
              <a:pPr/>
              <a:t>39</a:t>
            </a:fld>
            <a:endParaRPr lang="de-DE" altLang="de-DE"/>
          </a:p>
        </p:txBody>
      </p:sp>
      <p:pic>
        <p:nvPicPr>
          <p:cNvPr id="12"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893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dirty="0">
                <a:latin typeface="Calibri Light"/>
              </a:rPr>
              <a:t>I. Consejos para disminuir el estado de ánimo</a:t>
            </a:r>
            <a:br>
              <a:rPr lang="es-ES" sz="3600" dirty="0">
                <a:latin typeface="Calibri Light"/>
              </a:rPr>
            </a:br>
            <a:r>
              <a:rPr lang="es-ES" sz="3600" dirty="0">
                <a:latin typeface="Calibri Light"/>
              </a:rPr>
              <a:t>deprimido/ baja autoestima</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Escriba unas cuantas cosas (unas 5) todas las noches, que fueron positivas en el día. Luego, repáselas mentalmente.</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40</a:t>
            </a:fld>
            <a:endParaRPr lang="de-DE" altLang="de-DE"/>
          </a:p>
        </p:txBody>
      </p:sp>
      <p:pic>
        <p:nvPicPr>
          <p:cNvPr id="12"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dirty="0"/>
              <a:t>I. Consejos para disminuir el estado de ánimo</a:t>
            </a:r>
            <a:br>
              <a:rPr lang="es-ES" sz="3600" dirty="0"/>
            </a:br>
            <a:r>
              <a:rPr lang="es-ES" sz="3600" dirty="0"/>
              <a:t>deprimido/ baja autoestima</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Escriba unas cuantas cosas (unas 5) todas las noches, que fueron positivas en el día. Luego, repáselas mentalmente.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Dígase delante del espejo: “Me gusto” o “me gustas”! (Nota: En un primer momento, se sentirá un poco tonto al hacer esto!)</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41</a:t>
            </a:fld>
            <a:endParaRPr lang="de-DE" altLang="de-DE"/>
          </a:p>
        </p:txBody>
      </p:sp>
      <p:pic>
        <p:nvPicPr>
          <p:cNvPr id="12"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8591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dirty="0"/>
              <a:t>I. Consejos para disminuir el estado de ánimo</a:t>
            </a:r>
            <a:br>
              <a:rPr lang="es-ES" sz="3600" dirty="0"/>
            </a:br>
            <a:r>
              <a:rPr lang="es-ES" sz="3600" dirty="0"/>
              <a:t>deprimido/ baja autoestima</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Escriba unas cuantas cosas (unas 5) todas las noches, que fueron positivas en el día. Luego, repáselas mentalmente.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Dígase delante del espejo: “Me gusto” o “me gustas”! (Nota: En un primer momento, se sentirá un poco tonto al hacer esto!)</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Acepte los cumplidos y anótelos para utilizarlos como recursos cuando sean necesarios.</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42</a:t>
            </a:fld>
            <a:endParaRPr lang="de-DE" altLang="de-DE"/>
          </a:p>
        </p:txBody>
      </p:sp>
      <p:pic>
        <p:nvPicPr>
          <p:cNvPr id="12"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6624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dirty="0">
                <a:latin typeface="Calibri Light"/>
              </a:rPr>
              <a:t>II. Consejos para disminuir el estado de ánimo</a:t>
            </a:r>
            <a:br>
              <a:rPr lang="es-ES" sz="3600" dirty="0">
                <a:latin typeface="Calibri Light"/>
              </a:rPr>
            </a:br>
            <a:r>
              <a:rPr lang="es-ES" sz="3600" dirty="0">
                <a:latin typeface="Calibri Light"/>
              </a:rPr>
              <a:t>deprimido/ baja autoestima</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Intente recordar situaciones en las que se sintió muy bien, no se olvide de recordarlas con todos los sentidos (visualizar, sentir, oler ...), quizás con la ayuda de un álbum de fotos.</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43</a:t>
            </a:fld>
            <a:endParaRPr lang="de-DE" altLang="de-DE"/>
          </a:p>
        </p:txBody>
      </p:sp>
      <p:pic>
        <p:nvPicPr>
          <p:cNvPr id="12"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dirty="0"/>
              <a:t>II. Consejos para disminuir el estado de ánimo</a:t>
            </a:r>
            <a:br>
              <a:rPr lang="es-ES" sz="3600" dirty="0"/>
            </a:br>
            <a:r>
              <a:rPr lang="es-ES" sz="3600" dirty="0"/>
              <a:t>deprimido/ baja autoestima</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Intente recordar situaciones en las que se sintió muy bien, no se olvide de recordarlas con todos los sentidos (visualizar, sentir, oler ...), quizás con la ayuda de un álbum de fotos.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Hacer cosas con las que realmente disfruta, mejor con los demás (por ejemplo, ver una película, ir a una cafetería).</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44</a:t>
            </a:fld>
            <a:endParaRPr lang="de-DE" altLang="de-DE"/>
          </a:p>
        </p:txBody>
      </p:sp>
      <p:pic>
        <p:nvPicPr>
          <p:cNvPr id="12"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75451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dirty="0"/>
              <a:t>II. Consejos para disminuir el estado de ánimo</a:t>
            </a:r>
            <a:br>
              <a:rPr lang="es-ES" sz="3600" dirty="0"/>
            </a:br>
            <a:r>
              <a:rPr lang="es-ES" sz="3600" dirty="0"/>
              <a:t>deprimido/ baja autoestima</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Intente recordar situaciones en las que se sintió muy bien, no se olvide de recordarlas con todos los sentidos (visualizar, sentir, oler ...), quizás con la ayuda de un álbum de fotos.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Hacer cosas con las que realmente disfruta, mejor con los demás (por ejemplo, ver una película, ir a una cafetería).</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Haga ejercicio (por lo menos 20 minutos), pero no de golpe, si es posible ejercicios de resistencia, por ejemplo, una larga caminata o footing.</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45</a:t>
            </a:fld>
            <a:endParaRPr lang="de-DE" altLang="de-DE"/>
          </a:p>
        </p:txBody>
      </p:sp>
      <p:pic>
        <p:nvPicPr>
          <p:cNvPr id="12"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7312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dirty="0"/>
              <a:t>II. Consejos para disminuir el estado de ánimo</a:t>
            </a:r>
            <a:br>
              <a:rPr lang="es-ES" sz="3600" dirty="0"/>
            </a:br>
            <a:r>
              <a:rPr lang="es-ES" sz="3600" dirty="0"/>
              <a:t>deprimido/ baja autoestima</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a:solidFill>
                  <a:srgbClr val="333333"/>
                </a:solidFill>
                <a:latin typeface="Calibri Light"/>
                <a:ea typeface="MS PGothic" panose="020B0600070205080204" pitchFamily="34" charset="-128"/>
              </a:rPr>
              <a:t>Intente recordar situaciones en las que se sintió muy bien, no se olvide de recordarlas con todos los sentidos (visualizar, sentir, oler ...), quizás con la ayuda de un álbum de fotos.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Hacer cosas con las que realmente disfruta, mejor con los demás (por ejemplo, ver una película, ir a una cafetería).</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Haga ejercicio (por lo menos 20 minutos), pero no de golpe, si es posible ejercicios de resistencia, por ejemplo, una larga caminata o footing. </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Escuche su música favorita.</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46</a:t>
            </a:fld>
            <a:endParaRPr lang="de-DE" altLang="de-DE"/>
          </a:p>
        </p:txBody>
      </p:sp>
      <p:pic>
        <p:nvPicPr>
          <p:cNvPr id="12"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15893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La depresión no es un destino ineludible.</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La depresión no es un destino ineludible.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Sea consciente de las distorsiones típicas de la depresión que se acaban de comentar y trate de modificarlas (ver folios con las tareas).</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48</a:t>
            </a:fld>
            <a:endParaRPr lang="de-DE" altLang="de-DE"/>
          </a:p>
        </p:txBody>
      </p:sp>
    </p:spTree>
    <p:extLst>
      <p:ext uri="{BB962C8B-B14F-4D97-AF65-F5344CB8AC3E}">
        <p14:creationId xmlns:p14="http://schemas.microsoft.com/office/powerpoint/2010/main" val="28575840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La depresión no es un destino ineludible.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Sea consciente de las distorsiones típicas de la depresión que se acaban de comentar y trate de modificarlas (ver folios con las tareas).</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Use por lo menos algunos de los consejos mencionados con frecuencia para la disminuir el estado de ánimo deprimido / baja autoestima.</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49</a:t>
            </a:fld>
            <a:endParaRPr lang="de-DE" altLang="de-DE"/>
          </a:p>
        </p:txBody>
      </p:sp>
    </p:spTree>
    <p:extLst>
      <p:ext uri="{BB962C8B-B14F-4D97-AF65-F5344CB8AC3E}">
        <p14:creationId xmlns:p14="http://schemas.microsoft.com/office/powerpoint/2010/main" val="16723759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La depresión no es un destino ineludible.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Sea consciente de las distorsiones típicas de la depresión que se acaban de comentar y trate de modificarlas (ver folios con las tareas).</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Use por lo menos algunos de los consejos mencionados con frecuencia para la disminuir el estado de ánimo deprimido / baja autoestima.</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En caso de síntomas depresivos graves consulte con un psicólogo o psiquiatra.</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50</a:t>
            </a:fld>
            <a:endParaRPr lang="de-DE" altLang="de-DE"/>
          </a:p>
        </p:txBody>
      </p:sp>
    </p:spTree>
    <p:extLst>
      <p:ext uri="{BB962C8B-B14F-4D97-AF65-F5344CB8AC3E}">
        <p14:creationId xmlns:p14="http://schemas.microsoft.com/office/powerpoint/2010/main" val="31805918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pPr>
            <a:r>
              <a:rPr lang="es-ES" altLang="de-DE" sz="2000" dirty="0">
                <a:solidFill>
                  <a:srgbClr val="333333"/>
                </a:solidFill>
                <a:latin typeface="Calibri Light"/>
                <a:ea typeface="MS PGothic" panose="020B0600070205080204" pitchFamily="34" charset="-128"/>
              </a:rPr>
              <a:t>Muchas personas con psicosis tienen baja autoestima, sobre todo </a:t>
            </a:r>
            <a:r>
              <a:rPr lang="es-ES" altLang="de-DE" sz="2000" i="1" dirty="0">
                <a:solidFill>
                  <a:srgbClr val="333333"/>
                </a:solidFill>
                <a:latin typeface="Calibri Light"/>
                <a:ea typeface="MS PGothic" panose="020B0600070205080204" pitchFamily="34" charset="-128"/>
              </a:rPr>
              <a:t>después</a:t>
            </a:r>
            <a:r>
              <a:rPr lang="es-ES" altLang="de-DE" sz="2000" dirty="0">
                <a:solidFill>
                  <a:srgbClr val="333333"/>
                </a:solidFill>
                <a:latin typeface="Calibri Light"/>
                <a:ea typeface="MS PGothic" panose="020B0600070205080204" pitchFamily="34" charset="-128"/>
              </a:rPr>
              <a:t> de un episodio psicótico (sentimiento de vergüenza; temor a que los amigos le den la espalda). Durante la psicosis aguda, algunas personas sienten miedo e incluso otras emociones:</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51</a:t>
            </a:fld>
            <a:endParaRPr lang="de-DE" altLang="de-DE"/>
          </a:p>
        </p:txBody>
      </p:sp>
    </p:spTree>
    <p:extLst>
      <p:ext uri="{BB962C8B-B14F-4D97-AF65-F5344CB8AC3E}">
        <p14:creationId xmlns:p14="http://schemas.microsoft.com/office/powerpoint/2010/main" val="5061174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pPr>
            <a:r>
              <a:rPr lang="es-ES" altLang="de-DE" sz="2000" dirty="0">
                <a:solidFill>
                  <a:srgbClr val="333333"/>
                </a:solidFill>
                <a:latin typeface="Calibri Light"/>
                <a:ea typeface="MS PGothic" panose="020B0600070205080204" pitchFamily="34" charset="-128"/>
              </a:rPr>
              <a:t>Muchas personas con psicosis tienen baja autoestima, sobre todo </a:t>
            </a:r>
            <a:r>
              <a:rPr lang="es-ES" altLang="de-DE" sz="2000" i="1" dirty="0">
                <a:solidFill>
                  <a:srgbClr val="333333"/>
                </a:solidFill>
                <a:latin typeface="Calibri Light"/>
                <a:ea typeface="MS PGothic" panose="020B0600070205080204" pitchFamily="34" charset="-128"/>
              </a:rPr>
              <a:t>después</a:t>
            </a:r>
            <a:r>
              <a:rPr lang="es-ES" altLang="de-DE" sz="2000" dirty="0">
                <a:solidFill>
                  <a:srgbClr val="333333"/>
                </a:solidFill>
                <a:latin typeface="Calibri Light"/>
                <a:ea typeface="MS PGothic" panose="020B0600070205080204" pitchFamily="34" charset="-128"/>
              </a:rPr>
              <a:t> de un episodio psicótico (sentimiento de vergüenza; temor a que los amigos le den la espalda). Durante la psicosis aguda, algunas personas sienten miedo e incluso otras emociones:</a:t>
            </a:r>
          </a:p>
          <a:p>
            <a:pPr marL="558863" lvl="2" indent="-342900" defTabSz="914400" fontAlgn="base">
              <a:lnSpc>
                <a:spcPct val="100000"/>
              </a:lnSpc>
              <a:spcBef>
                <a:spcPts val="1200"/>
              </a:spcBef>
              <a:spcAft>
                <a:spcPts val="0"/>
              </a:spcAft>
            </a:pPr>
            <a:r>
              <a:rPr lang="es-ES" altLang="de-DE" sz="2000" dirty="0">
                <a:solidFill>
                  <a:srgbClr val="004992"/>
                </a:solidFill>
                <a:latin typeface="Calibri Light"/>
                <a:ea typeface="MS PGothic" panose="020B0600070205080204" pitchFamily="34" charset="-128"/>
              </a:rPr>
              <a:t> Emocionante (“algo está ocurriendo finalmente”)</a:t>
            </a:r>
          </a:p>
          <a:p>
            <a:pPr marL="558863" lvl="2" indent="-342900" defTabSz="914400" fontAlgn="base">
              <a:lnSpc>
                <a:spcPct val="100000"/>
              </a:lnSpc>
              <a:spcBef>
                <a:spcPts val="1200"/>
              </a:spcBef>
              <a:spcAft>
                <a:spcPts val="0"/>
              </a:spcAft>
            </a:pPr>
            <a:r>
              <a:rPr lang="es-ES" altLang="de-DE" sz="2000" dirty="0">
                <a:solidFill>
                  <a:srgbClr val="004992"/>
                </a:solidFill>
                <a:latin typeface="Calibri Light"/>
                <a:ea typeface="MS PGothic" panose="020B0600070205080204" pitchFamily="34" charset="-128"/>
              </a:rPr>
              <a:t> Sentido de destino (para cumplir una misión, de ser importante)</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52</a:t>
            </a:fld>
            <a:endParaRPr lang="de-DE" altLang="de-DE"/>
          </a:p>
        </p:txBody>
      </p:sp>
    </p:spTree>
    <p:extLst>
      <p:ext uri="{BB962C8B-B14F-4D97-AF65-F5344CB8AC3E}">
        <p14:creationId xmlns:p14="http://schemas.microsoft.com/office/powerpoint/2010/main" val="192194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pPr>
            <a:r>
              <a:rPr lang="es-ES" altLang="de-DE" sz="2000" dirty="0">
                <a:solidFill>
                  <a:srgbClr val="333333"/>
                </a:solidFill>
                <a:latin typeface="Calibri Light"/>
                <a:ea typeface="MS PGothic" panose="020B0600070205080204" pitchFamily="34" charset="-128"/>
              </a:rPr>
              <a:t>Muchas personas con psicosis tienen baja autoestima, sobre todo </a:t>
            </a:r>
            <a:r>
              <a:rPr lang="es-ES" altLang="de-DE" sz="2000" i="1" dirty="0">
                <a:solidFill>
                  <a:srgbClr val="333333"/>
                </a:solidFill>
                <a:latin typeface="Calibri Light"/>
                <a:ea typeface="MS PGothic" panose="020B0600070205080204" pitchFamily="34" charset="-128"/>
              </a:rPr>
              <a:t>después</a:t>
            </a:r>
            <a:r>
              <a:rPr lang="es-ES" altLang="de-DE" sz="2000" dirty="0">
                <a:solidFill>
                  <a:srgbClr val="333333"/>
                </a:solidFill>
                <a:latin typeface="Calibri Light"/>
                <a:ea typeface="MS PGothic" panose="020B0600070205080204" pitchFamily="34" charset="-128"/>
              </a:rPr>
              <a:t> de un episodio psicótico (sentimiento de vergüenza; temor a que los amigos le den la espalda). Durante la psicosis aguda, algunas personas sienten miedo e incluso otras emociones:</a:t>
            </a:r>
          </a:p>
          <a:p>
            <a:pPr marL="558863" lvl="2" indent="-342900" defTabSz="914400" fontAlgn="base">
              <a:lnSpc>
                <a:spcPct val="100000"/>
              </a:lnSpc>
              <a:spcBef>
                <a:spcPts val="1200"/>
              </a:spcBef>
              <a:spcAft>
                <a:spcPts val="0"/>
              </a:spcAft>
            </a:pPr>
            <a:r>
              <a:rPr lang="es-ES" altLang="de-DE" sz="2000" dirty="0">
                <a:solidFill>
                  <a:srgbClr val="004992"/>
                </a:solidFill>
                <a:latin typeface="Calibri Light"/>
                <a:ea typeface="MS PGothic" panose="020B0600070205080204" pitchFamily="34" charset="-128"/>
              </a:rPr>
              <a:t> Emocionante (“algo está ocurriendo finalmente”)</a:t>
            </a:r>
          </a:p>
          <a:p>
            <a:pPr marL="558863" lvl="2" indent="-342900" defTabSz="914400" fontAlgn="base">
              <a:lnSpc>
                <a:spcPct val="100000"/>
              </a:lnSpc>
              <a:spcBef>
                <a:spcPts val="1200"/>
              </a:spcBef>
              <a:spcAft>
                <a:spcPts val="0"/>
              </a:spcAft>
            </a:pPr>
            <a:r>
              <a:rPr lang="es-ES" altLang="de-DE" sz="2000" dirty="0">
                <a:solidFill>
                  <a:srgbClr val="004992"/>
                </a:solidFill>
                <a:latin typeface="Calibri Light"/>
                <a:ea typeface="MS PGothic" panose="020B0600070205080204" pitchFamily="34" charset="-128"/>
              </a:rPr>
              <a:t> Sentido de destino (para cumplir una misión, de ser importante)</a:t>
            </a:r>
          </a:p>
          <a:p>
            <a:pPr lvl="0" defTabSz="914400" fontAlgn="base">
              <a:lnSpc>
                <a:spcPct val="100000"/>
              </a:lnSpc>
              <a:spcBef>
                <a:spcPts val="1200"/>
              </a:spcBef>
            </a:pPr>
            <a:r>
              <a:rPr lang="es-ES" altLang="de-DE" sz="2000" dirty="0">
                <a:solidFill>
                  <a:srgbClr val="004992"/>
                </a:solidFill>
                <a:latin typeface="Calibri Light"/>
                <a:ea typeface="MS PGothic" panose="020B0600070205080204" pitchFamily="34" charset="-128"/>
              </a:rPr>
              <a:t>Ejemplo: </a:t>
            </a:r>
            <a:r>
              <a:rPr lang="es-ES" altLang="de-DE" sz="2000" dirty="0">
                <a:solidFill>
                  <a:srgbClr val="333333"/>
                </a:solidFill>
                <a:latin typeface="Calibri Light"/>
                <a:ea typeface="MS PGothic" panose="020B0600070205080204" pitchFamily="34" charset="-128"/>
              </a:rPr>
              <a:t>Jorge se siente perseguido por el servicio secreto. Cuando va al trabajo, el mismo hombre entra en su vagón de tren tres días seguidos.</a:t>
            </a:r>
          </a:p>
          <a:p>
            <a:pPr lvl="0" defTabSz="914400" fontAlgn="base">
              <a:lnSpc>
                <a:spcPct val="100000"/>
              </a:lnSpc>
              <a:spcBef>
                <a:spcPts val="1200"/>
              </a:spcBef>
            </a:pPr>
            <a:r>
              <a:rPr lang="es-ES" altLang="de-DE" sz="2000" dirty="0">
                <a:solidFill>
                  <a:srgbClr val="004992"/>
                </a:solidFill>
                <a:latin typeface="Calibri Light"/>
                <a:ea typeface="MS PGothic" panose="020B0600070205080204" pitchFamily="34" charset="-128"/>
              </a:rPr>
              <a:t>Sentimientos: </a:t>
            </a:r>
            <a:r>
              <a:rPr lang="es-ES" altLang="de-DE" sz="2000" dirty="0">
                <a:solidFill>
                  <a:srgbClr val="333333"/>
                </a:solidFill>
                <a:latin typeface="Calibri Light"/>
                <a:ea typeface="MS PGothic" panose="020B0600070205080204" pitchFamily="34" charset="-128"/>
              </a:rPr>
              <a:t>Miedo y amenaza. Pero también: “Si ellos me dan tanta importancia, soy probablemente algún tipo de James Bond y puede que la otra parte quiera contratarme.”</a:t>
            </a:r>
          </a:p>
          <a:p>
            <a:pPr lvl="0" defTabSz="914400" fontAlgn="base">
              <a:lnSpc>
                <a:spcPct val="100000"/>
              </a:lnSpc>
              <a:spcBef>
                <a:spcPts val="1200"/>
              </a:spcBef>
            </a:pPr>
            <a:r>
              <a:rPr lang="es-ES" altLang="de-DE" sz="2000" dirty="0">
                <a:solidFill>
                  <a:srgbClr val="004992"/>
                </a:solidFill>
                <a:latin typeface="Calibri Light"/>
                <a:ea typeface="MS PGothic" panose="020B0600070205080204" pitchFamily="34" charset="-128"/>
              </a:rPr>
              <a:t>Pero: </a:t>
            </a:r>
            <a:r>
              <a:rPr lang="es-ES" altLang="de-DE" sz="2000" dirty="0">
                <a:solidFill>
                  <a:srgbClr val="333333"/>
                </a:solidFill>
                <a:latin typeface="Calibri Light"/>
                <a:ea typeface="MS PGothic" panose="020B0600070205080204" pitchFamily="34" charset="-128"/>
              </a:rPr>
              <a:t>¡Es sólo una coincidencia! Probablemente, lo que sucede es que los dos hombres entran en el mismo vagón de tren como parte de su rutina diaria. </a:t>
            </a:r>
            <a:endParaRPr lang="en-US"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53</a:t>
            </a:fld>
            <a:endParaRPr lang="de-DE" altLang="de-DE"/>
          </a:p>
        </p:txBody>
      </p:sp>
    </p:spTree>
    <p:extLst>
      <p:ext uri="{BB962C8B-B14F-4D97-AF65-F5344CB8AC3E}">
        <p14:creationId xmlns:p14="http://schemas.microsoft.com/office/powerpoint/2010/main" val="18891333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54</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2113560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55</a:t>
            </a:fld>
            <a:endParaRPr lang="de-DE" altLang="de-DE"/>
          </a:p>
        </p:txBody>
      </p:sp>
      <p:graphicFrame>
        <p:nvGraphicFramePr>
          <p:cNvPr id="10" name="Group 2"/>
          <p:cNvGraphicFramePr>
            <a:graphicFrameLocks noGrp="1"/>
          </p:cNvGraphicFramePr>
          <p:nvPr>
            <p:extLst>
              <p:ext uri="{D42A27DB-BD31-4B8C-83A1-F6EECF244321}">
                <p14:modId xmlns:p14="http://schemas.microsoft.com/office/powerpoint/2010/main" val="3024329254"/>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lonesome:cycler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It rained for weeks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Dark clouds/dunkle Wolken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a:ln>
                            <a:noFill/>
                          </a:ln>
                          <a:solidFill>
                            <a:schemeClr val="tx1"/>
                          </a:solidFill>
                          <a:effectLst/>
                          <a:latin typeface="Calibri Light"/>
                          <a:ea typeface="MS PGothic" pitchFamily="34" charset="-128"/>
                        </a:rPr>
                        <a:t>Littledan77</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err="1">
                          <a:ln>
                            <a:noFill/>
                          </a:ln>
                          <a:solidFill>
                            <a:schemeClr val="tx1"/>
                          </a:solidFill>
                          <a:effectLst/>
                          <a:latin typeface="Calibri Light"/>
                          <a:ea typeface="MS PGothic" pitchFamily="34" charset="-128"/>
                        </a:rPr>
                        <a:t>Dispair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 was born that way…</a:t>
                      </a:r>
                      <a:endParaRPr kumimoji="0" lang="de-DE" altLang="de-DE" sz="1000" b="0" i="0" u="none" strike="noStrike" cap="none" normalizeH="0" baseline="0">
                        <a:ln>
                          <a:noFill/>
                        </a:ln>
                        <a:solidFill>
                          <a:schemeClr val="tx1"/>
                        </a:solidFill>
                        <a:effectLst/>
                        <a:latin typeface="Calibri Light"/>
                        <a:ea typeface="MS PGothic"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/Ich bin halt so geboren....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http://viciarg.deviantart.com/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bare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PP (only for use in MCT/ausschließlich für die Verwendung im MKT)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Psychosis &amp; Depression/Psychose &amp; Depression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a:ln>
                            <a:noFill/>
                          </a:ln>
                          <a:solidFill>
                            <a:schemeClr val="tx1"/>
                          </a:solidFill>
                          <a:effectLst/>
                          <a:latin typeface="Calibri Light"/>
                          <a:ea typeface="MS PGothic" pitchFamily="34" charset="-128"/>
                        </a:rPr>
                        <a:t>C♥rm3n</a:t>
                      </a:r>
                      <a:r>
                        <a:rPr kumimoji="0" lang="de-DE" altLang="de-DE" sz="1000" b="0" i="0" u="none" strike="noStrike" cap="none" normalizeH="0" baseline="0" dirty="0">
                          <a:ln>
                            <a:noFill/>
                          </a:ln>
                          <a:solidFill>
                            <a:schemeClr val="tx1"/>
                          </a:solidFill>
                          <a:effectLst/>
                          <a:latin typeface="Calibri Light"/>
                          <a:ea typeface="MS PGothic" pitchFamily="34" charset="-128"/>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err="1">
                          <a:ln>
                            <a:noFill/>
                          </a:ln>
                          <a:solidFill>
                            <a:schemeClr val="tx1"/>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Brooding/Grübeln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Lady-bug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Kaleidoscope Mosaic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chemeClr val="tx1"/>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Mosaik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Bold&amp;Blond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Ride 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Tunnel/Tunnel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chemeClr val="tx1"/>
                          </a:solidFill>
                          <a:effectLst/>
                          <a:latin typeface="Calibri Light"/>
                          <a:ea typeface="MS PGothic" pitchFamily="34" charset="-128"/>
                        </a:rPr>
                        <a:t>Felipe Morin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chemeClr val="tx1"/>
                          </a:solidFill>
                          <a:effectLst/>
                          <a:latin typeface="Calibri Light"/>
                          <a:ea typeface="MS PGothic" pitchFamily="34" charset="-128"/>
                        </a:rPr>
                        <a:t>The Prison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Person in the eye/Person im Auge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Oldmaison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Big thumbs Up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Thumbs up/Daumen hoch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Oldmaison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Complaints thumbs down-784494</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Thumbs down/Daumen runter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0221B17A-D453-4920-BA40-3A493FA45679}" type="slidenum">
              <a:rPr lang="de-DE" altLang="de-DE" smtClean="0"/>
              <a:pPr/>
              <a:t>56</a:t>
            </a:fld>
            <a:endParaRPr lang="de-DE" altLang="de-DE"/>
          </a:p>
        </p:txBody>
      </p:sp>
      <p:graphicFrame>
        <p:nvGraphicFramePr>
          <p:cNvPr id="10" name="Group 2"/>
          <p:cNvGraphicFramePr>
            <a:graphicFrameLocks noGrp="1"/>
          </p:cNvGraphicFramePr>
          <p:nvPr>
            <p:extLst>
              <p:ext uri="{D42A27DB-BD31-4B8C-83A1-F6EECF244321}">
                <p14:modId xmlns:p14="http://schemas.microsoft.com/office/powerpoint/2010/main" val="3481544652"/>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LunaDiRimmel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Panic room.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Panic/Panik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chemeClr val="tx1"/>
                          </a:solidFill>
                          <a:effectLst/>
                          <a:latin typeface="Calibri Light"/>
                          <a:ea typeface="MS PGothic" pitchFamily="34" charset="-128"/>
                        </a:rPr>
                        <a:t>Tarnishedrose</a:t>
                      </a:r>
                      <a:endParaRPr kumimoji="0" lang="en-GB"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 Coulrophobia VII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Fear of clowns/Angst vor Clown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exfordy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Park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Elephant/Elefant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furryscaly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Fierce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Leopard behind fence/ Leopard hinter Zaun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Oldmaison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Barbie@2</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Barbie/Barbie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c.a.muller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JUMPING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Jumping/Springen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GreyArea</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Smiley Face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5093</Words>
  <Application>Microsoft Office PowerPoint</Application>
  <PresentationFormat>Benutzerdefiniert</PresentationFormat>
  <Paragraphs>580</Paragraphs>
  <Slides>56</Slides>
  <Notes>56</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56</vt:i4>
      </vt:variant>
    </vt:vector>
  </HeadingPairs>
  <TitlesOfParts>
    <vt:vector size="67"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EMC 8 A – La Autoestima y el Estado de Ánimo</vt:lpstr>
      <vt:lpstr>¿Qué relevancia tiene esto?</vt:lpstr>
      <vt:lpstr>¿Cuáles son los síntomas de la depresión?</vt:lpstr>
      <vt:lpstr>¿Cuáles son los síntomas de la depresión?</vt:lpstr>
      <vt:lpstr>¿Yo nací así .. ó me he vuelto de esta manera?</vt:lpstr>
      <vt:lpstr>¿Yo nací así .. ó me he vuelto de esta manera?</vt:lpstr>
      <vt:lpstr>¿Yo nací así .. ó me he vuelto de esta manera?</vt:lpstr>
      <vt:lpstr>¿Yo nací así .. ó me he vuelto de esta manera?</vt:lpstr>
      <vt:lpstr>Psicosis &amp; Depresión Efectos de alucinaciones y delirios en la autoestima</vt:lpstr>
      <vt:lpstr>Psicosis &amp; Depresión Efectos de alucinaciones y delirios en la autoestima</vt:lpstr>
      <vt:lpstr>Psicosis &amp; Depresión Efectos de alucinaciones y delirios en la autoestima</vt:lpstr>
      <vt:lpstr>Psicosis &amp; Depresión Efectos de alucinaciones y delirios en la autoestima</vt:lpstr>
      <vt:lpstr>PowerPoint-Präsentation</vt:lpstr>
      <vt:lpstr>1. Sobregeneralización: Tomar casos aislados y generalizar su validez para todo. ¿Cómo podríamos reinterpretar esta situación?</vt:lpstr>
      <vt:lpstr>1. Sobregeneralización: Tomar casos aislados y generalizar su validez para todo. ¿Cómo podríamos reinterpretar esta situación?</vt:lpstr>
      <vt:lpstr>1. Sobregeneralización: Tomar casos aislados y generalizar su validez para todo. ¿Cómo podríamos reinterpretar esta situación?</vt:lpstr>
      <vt:lpstr>En cambio: ¡no generalice a partir de una imperfección al todo!</vt:lpstr>
      <vt:lpstr>2. Filtro Mental ¿Cómo podríamos reinterpretar esta situación?</vt:lpstr>
      <vt:lpstr>2. Filtro Mental ¿Cómo podríamos reinterpretar esta situación?</vt:lpstr>
      <vt:lpstr>2. Filtro Mental ¿Cómo podríamos reinterpretar esta situación?</vt:lpstr>
      <vt:lpstr>2. Filtro Mental ¿Cómo podríamos reinterpretar esta situación?</vt:lpstr>
      <vt:lpstr>3. Perspectiva unilateral</vt:lpstr>
      <vt:lpstr>4. Descalificar lo positivo ¿Cómo podríamos reinterpretar esta situación?</vt:lpstr>
      <vt:lpstr>4. Descalificar lo positivo ¿Cómo podríamos reinterpretar esta situación?</vt:lpstr>
      <vt:lpstr>4. Descalificar lo positivo ¿Cómo podríamos reinterpretar esta situación?</vt:lpstr>
      <vt:lpstr>5. Pensamiento “Todo-o-Nada”/ Catastrofización ¿Cómo podríamos reinterpretar esta situación?</vt:lpstr>
      <vt:lpstr>5. Pensamiento “Todo-o-Nada”/ Catastrofización ¿Cómo podríamos reinterpretar esta situación?</vt:lpstr>
      <vt:lpstr>6. Supresión de pensamientos negativos ¿Cómo podríamos reinterpretar esta situación?</vt:lpstr>
      <vt:lpstr>6. Supresión de pensamientos negativos ¿Cómo podríamos reinterpretar esta situación?</vt:lpstr>
      <vt:lpstr>6. Supresión de pensamientos negativos Ejercicio</vt:lpstr>
      <vt:lpstr>6. Supresión de pensamientos negativos ¿Funciona? ¡No!</vt:lpstr>
      <vt:lpstr>En cambio:</vt:lpstr>
      <vt:lpstr>7. Otras formas de distorsiones cognitivas</vt:lpstr>
      <vt:lpstr>7. Otras formas de distorsiones cognitivas</vt:lpstr>
      <vt:lpstr>Opcional: Videoclip</vt:lpstr>
      <vt:lpstr>Tenga conciencia de sus fortalezas</vt:lpstr>
      <vt:lpstr>Tenga conciencia de sus fortalezas</vt:lpstr>
      <vt:lpstr>Tenga conciencia de sus fortalezas</vt:lpstr>
      <vt:lpstr>Tenga conciencia de sus fortalezas</vt:lpstr>
      <vt:lpstr>I. Consejos para disminuir el estado de ánimo deprimido/ baja autoestima</vt:lpstr>
      <vt:lpstr>I. Consejos para disminuir el estado de ánimo deprimido/ baja autoestima</vt:lpstr>
      <vt:lpstr>I. Consejos para disminuir el estado de ánimo deprimido/ baja autoestima</vt:lpstr>
      <vt:lpstr>II. Consejos para disminuir el estado de ánimo deprimido/ baja autoestima</vt:lpstr>
      <vt:lpstr>II. Consejos para disminuir el estado de ánimo deprimido/ baja autoestima</vt:lpstr>
      <vt:lpstr>II. Consejos para disminuir el estado de ánimo deprimido/ baja autoestima</vt:lpstr>
      <vt:lpstr>II. Consejos para disminuir el estado de ánimo deprimido/ baja autoestima</vt:lpstr>
      <vt:lpstr>Traducción a la vida diaria</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296</cp:revision>
  <dcterms:created xsi:type="dcterms:W3CDTF">2004-06-30T16:15:23Z</dcterms:created>
  <dcterms:modified xsi:type="dcterms:W3CDTF">2022-01-10T12:14:14Z</dcterms:modified>
</cp:coreProperties>
</file>