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 id="2147483878" r:id="rId2"/>
    <p:sldMasterId id="2147483891" r:id="rId3"/>
  </p:sldMasterIdLst>
  <p:notesMasterIdLst>
    <p:notesMasterId r:id="rId44"/>
  </p:notesMasterIdLst>
  <p:handoutMasterIdLst>
    <p:handoutMasterId r:id="rId45"/>
  </p:handoutMasterIdLst>
  <p:sldIdLst>
    <p:sldId id="485" r:id="rId4"/>
    <p:sldId id="403" r:id="rId5"/>
    <p:sldId id="404" r:id="rId6"/>
    <p:sldId id="405" r:id="rId7"/>
    <p:sldId id="406" r:id="rId8"/>
    <p:sldId id="443" r:id="rId9"/>
    <p:sldId id="360" r:id="rId10"/>
    <p:sldId id="462" r:id="rId11"/>
    <p:sldId id="463" r:id="rId12"/>
    <p:sldId id="464" r:id="rId13"/>
    <p:sldId id="465" r:id="rId14"/>
    <p:sldId id="466" r:id="rId15"/>
    <p:sldId id="467" r:id="rId16"/>
    <p:sldId id="468" r:id="rId17"/>
    <p:sldId id="470" r:id="rId18"/>
    <p:sldId id="471" r:id="rId19"/>
    <p:sldId id="472" r:id="rId20"/>
    <p:sldId id="422" r:id="rId21"/>
    <p:sldId id="457" r:id="rId22"/>
    <p:sldId id="473" r:id="rId23"/>
    <p:sldId id="389" r:id="rId24"/>
    <p:sldId id="458" r:id="rId25"/>
    <p:sldId id="474" r:id="rId26"/>
    <p:sldId id="475" r:id="rId27"/>
    <p:sldId id="438" r:id="rId28"/>
    <p:sldId id="339" r:id="rId29"/>
    <p:sldId id="340" r:id="rId30"/>
    <p:sldId id="371" r:id="rId31"/>
    <p:sldId id="476" r:id="rId32"/>
    <p:sldId id="477" r:id="rId33"/>
    <p:sldId id="450" r:id="rId34"/>
    <p:sldId id="478" r:id="rId35"/>
    <p:sldId id="479" r:id="rId36"/>
    <p:sldId id="481" r:id="rId37"/>
    <p:sldId id="456" r:id="rId38"/>
    <p:sldId id="482" r:id="rId39"/>
    <p:sldId id="483" r:id="rId40"/>
    <p:sldId id="368" r:id="rId41"/>
    <p:sldId id="484" r:id="rId42"/>
    <p:sldId id="446" r:id="rId43"/>
  </p:sldIdLst>
  <p:sldSz cx="12195175" cy="6858000"/>
  <p:notesSz cx="7099300" cy="10234613"/>
  <p:defaultTextStyle>
    <a:defPPr>
      <a:defRPr lang="de-DE"/>
    </a:defPPr>
    <a:lvl1pPr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spcBef>
                <a:spcPct val="0"/>
              </a:spcBef>
              <a:defRPr sz="1300" b="1" smtClean="0">
                <a:latin typeface="Arial" panose="020B0604020202020204" pitchFamily="34" charset="0"/>
              </a:defRPr>
            </a:lvl1pPr>
          </a:lstStyle>
          <a:p>
            <a:pPr>
              <a:defRPr/>
            </a:pPr>
            <a:fld id="{95AF68AD-7177-41A9-9A0D-3A20A3F8DB91}" type="slidenum">
              <a:rPr lang="en-US"/>
              <a:pPr>
                <a:defRPr/>
              </a:pPr>
              <a:t>‹Nr.›</a:t>
            </a:fld>
            <a:endParaRPr lang="en-US"/>
          </a:p>
        </p:txBody>
      </p:sp>
    </p:spTree>
    <p:extLst>
      <p:ext uri="{BB962C8B-B14F-4D97-AF65-F5344CB8AC3E}">
        <p14:creationId xmlns:p14="http://schemas.microsoft.com/office/powerpoint/2010/main" val="1538130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spcBef>
                <a:spcPct val="0"/>
              </a:spcBef>
              <a:defRPr sz="1300" b="1" smtClean="0">
                <a:latin typeface="Arial" panose="020B0604020202020204" pitchFamily="34" charset="0"/>
              </a:defRPr>
            </a:lvl1pPr>
          </a:lstStyle>
          <a:p>
            <a:pPr>
              <a:defRPr/>
            </a:pPr>
            <a:fld id="{0994AC9A-F6A3-4D43-929A-6D987A79AAD7}" type="slidenum">
              <a:rPr lang="en-US"/>
              <a:pPr>
                <a:defRPr/>
              </a:pPr>
              <a:t>‹Nr.›</a:t>
            </a:fld>
            <a:endParaRPr lang="en-US"/>
          </a:p>
        </p:txBody>
      </p:sp>
    </p:spTree>
    <p:extLst>
      <p:ext uri="{BB962C8B-B14F-4D97-AF65-F5344CB8AC3E}">
        <p14:creationId xmlns:p14="http://schemas.microsoft.com/office/powerpoint/2010/main" val="2083188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9CFD66-B1DE-4228-869A-EE12DEA37F66}" type="slidenum">
              <a:rPr lang="en-US" altLang="de-DE" sz="130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9406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25AF96-DCEE-4100-9941-3D38B483F588}" type="slidenum">
              <a:rPr lang="en-US" altLang="de-DE" sz="1300"/>
              <a:pPr>
                <a:spcBef>
                  <a:spcPct val="0"/>
                </a:spcBef>
              </a:pPr>
              <a:t>3</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2386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1DE04B6-411F-43A0-8980-22D1D30D7661}" type="slidenum">
              <a:rPr lang="en-US" altLang="de-DE" sz="1300"/>
              <a:pPr>
                <a:spcBef>
                  <a:spcPct val="0"/>
                </a:spcBef>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2724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EE6A32C-F1EE-49AA-9A13-32AC42BB99A6}" type="slidenum">
              <a:rPr lang="en-US" altLang="de-DE" sz="130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15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03BF262-992F-4C4C-8D38-888655B69E86}" type="slidenum">
              <a:rPr lang="en-US" altLang="de-DE" sz="130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7967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9</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12</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13</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84A7FA3-6853-401C-9021-367FA63B4A82}" type="slidenum">
              <a:rPr lang="en-US" altLang="de-DE" sz="130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17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96160-502C-4359-BF66-3D49549A9373}" type="slidenum">
              <a:rPr lang="en-US" altLang="de-DE" sz="130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5816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96160-502C-4359-BF66-3D49549A9373}" type="slidenum">
              <a:rPr lang="en-US" altLang="de-DE" sz="130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5816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152DE9-6E21-4DAF-B3C1-EE393B26D051}" type="slidenum">
              <a:rPr lang="en-US" altLang="de-DE" sz="130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9700" y="768350"/>
            <a:ext cx="6821488"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0788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E2439E-944E-407B-AF0C-F9041B81681D}" type="slidenum">
              <a:rPr lang="en-US" altLang="de-DE" sz="1300"/>
              <a:pPr>
                <a:spcBef>
                  <a:spcPct val="0"/>
                </a:spcBef>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53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E2439E-944E-407B-AF0C-F9041B81681D}" type="slidenum">
              <a:rPr lang="en-US" altLang="de-DE" sz="1300"/>
              <a:pPr>
                <a:spcBef>
                  <a:spcPct val="0"/>
                </a:spcBef>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53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E2439E-944E-407B-AF0C-F9041B81681D}" type="slidenum">
              <a:rPr lang="en-US" altLang="de-DE" sz="130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53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7CB54F-0E82-4254-A248-F08D4D3BDEF5}" type="slidenum">
              <a:rPr lang="en-US" altLang="de-DE" sz="130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905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72276C0-1987-493D-8CCA-8FBED0B45A87}" type="slidenum">
              <a:rPr lang="en-US" altLang="de-DE" sz="130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5836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8366C73-F19B-4167-B67B-B6D18717808F}" type="slidenum">
              <a:rPr lang="en-US" altLang="de-DE" sz="1300"/>
              <a:pPr>
                <a:spcBef>
                  <a:spcPct val="0"/>
                </a:spcBef>
              </a:pPr>
              <a:t>27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96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E953620-99DE-4AF3-B7CF-D5DD3950B531}" type="slidenum">
              <a:rPr lang="en-US" altLang="de-DE" sz="130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9944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4D23D9-9E7C-4D60-A92D-FF02AF24F820}" type="slidenum">
              <a:rPr lang="en-US" altLang="de-DE" sz="1300"/>
              <a:pPr>
                <a:spcBef>
                  <a:spcPct val="0"/>
                </a:spcBef>
              </a:pPr>
              <a:t>29</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64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F8EF0-B518-4564-9AB7-B04A7B493C73}" type="slidenum">
              <a:rPr lang="en-US" altLang="de-DE" sz="1300"/>
              <a:pPr>
                <a:spcBef>
                  <a:spcPct val="0"/>
                </a:spcBef>
              </a:pPr>
              <a:t>30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70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ACC2C19-59EC-4A1C-9448-B85213E4E7A1}" type="slidenum">
              <a:rPr lang="en-US" altLang="de-DE" sz="1300"/>
              <a:pPr>
                <a:spcBef>
                  <a:spcPct val="0"/>
                </a:spcBef>
              </a:pPr>
              <a:t>31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53781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BCB770B-34B4-4500-9540-44476DCDD892}" type="slidenum">
              <a:rPr lang="en-US" altLang="de-DE" sz="1300"/>
              <a:pPr>
                <a:spcBef>
                  <a:spcPct val="0"/>
                </a:spcBef>
              </a:pPr>
              <a:t>32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8857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67640FE-0460-447A-B265-926B6572143D}" type="slidenum">
              <a:rPr lang="en-US" altLang="de-DE" sz="1300"/>
              <a:pPr>
                <a:spcBef>
                  <a:spcPct val="0"/>
                </a:spcBef>
              </a:pPr>
              <a:t>34</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928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8E74A6-5A1E-405D-9935-F23870F6B96E}" type="slidenum">
              <a:rPr lang="en-US" altLang="de-DE" sz="1300"/>
              <a:pPr>
                <a:spcBef>
                  <a:spcPct val="0"/>
                </a:spcBef>
              </a:pPr>
              <a:t>35</a:t>
            </a:fld>
            <a:endParaRPr lang="en-US" altLang="de-DE" sz="13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90FA416-AA49-4CB6-A359-5DD2AE6805DC}" type="slidenum">
              <a:rPr lang="en-US" altLang="de-DE" sz="1300" b="1"/>
              <a:pPr algn="r" eaLnBrk="1" hangingPunct="1">
                <a:spcBef>
                  <a:spcPct val="0"/>
                </a:spcBef>
              </a:pPr>
              <a:t>35</a:t>
            </a:fld>
            <a:endParaRPr lang="en-US" altLang="de-DE" sz="1300" b="1"/>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82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8E74A6-5A1E-405D-9935-F23870F6B96E}" type="slidenum">
              <a:rPr lang="en-US" altLang="de-DE" sz="1300"/>
              <a:pPr>
                <a:spcBef>
                  <a:spcPct val="0"/>
                </a:spcBef>
              </a:pPr>
              <a:t>36</a:t>
            </a:fld>
            <a:endParaRPr lang="en-US" altLang="de-DE" sz="13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90FA416-AA49-4CB6-A359-5DD2AE6805DC}" type="slidenum">
              <a:rPr lang="en-US" altLang="de-DE" sz="1300" b="1"/>
              <a:pPr algn="r" eaLnBrk="1" hangingPunct="1">
                <a:spcBef>
                  <a:spcPct val="0"/>
                </a:spcBef>
              </a:pPr>
              <a:t>36</a:t>
            </a:fld>
            <a:endParaRPr lang="en-US" altLang="de-DE" sz="1300" b="1"/>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82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8E74A6-5A1E-405D-9935-F23870F6B96E}" type="slidenum">
              <a:rPr lang="en-US" altLang="de-DE" sz="1300"/>
              <a:pPr>
                <a:spcBef>
                  <a:spcPct val="0"/>
                </a:spcBef>
              </a:pPr>
              <a:t>37</a:t>
            </a:fld>
            <a:endParaRPr lang="en-US" altLang="de-DE" sz="13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90FA416-AA49-4CB6-A359-5DD2AE6805DC}" type="slidenum">
              <a:rPr lang="en-US" altLang="de-DE" sz="1300" b="1"/>
              <a:pPr algn="r" eaLnBrk="1" hangingPunct="1">
                <a:spcBef>
                  <a:spcPct val="0"/>
                </a:spcBef>
              </a:pPr>
              <a:t>37</a:t>
            </a:fld>
            <a:endParaRPr lang="en-US" altLang="de-DE" sz="1300" b="1"/>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820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4CF993F-F0B1-4CD9-8527-8ADC6D3C6BF9}" type="slidenum">
              <a:rPr lang="en-US" altLang="de-DE" sz="1300"/>
              <a:pPr>
                <a:spcBef>
                  <a:spcPct val="0"/>
                </a:spcBef>
              </a:pPr>
              <a:t>38</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6730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C89A85-6E65-4C8D-B2D9-16F6579EC092}" type="slidenum">
              <a:rPr lang="en-US" altLang="de-DE" sz="1300"/>
              <a:pPr>
                <a:spcBef>
                  <a:spcPct val="0"/>
                </a:spcBef>
              </a:pPr>
              <a:t>40</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3765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6 - Empatizar, Segunda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64258A9-F60E-4E6D-A02E-F3EA3F1440AE}"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a:t>
            </a:r>
            <a:r>
              <a:rPr lang="de-DE"/>
              <a:t>6 B – </a:t>
            </a:r>
            <a:r>
              <a:rPr lang="de-DE" dirty="0"/>
              <a:t>Empatizar, Segunda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398003"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628313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a:t>
            </a:fld>
            <a:endParaRPr lang="de-DE"/>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¿otros?...</a:t>
            </a:r>
            <a:endParaRPr lang="de-DE" altLang="de-DE" sz="2000" i="1" dirty="0">
              <a:latin typeface="Calibri Light"/>
            </a:endParaRPr>
          </a:p>
        </p:txBody>
      </p:sp>
      <p:sp>
        <p:nvSpPr>
          <p:cNvPr id="24" name="Text Box 5"/>
          <p:cNvSpPr txBox="1">
            <a:spLocks noChangeArrowheads="1"/>
          </p:cNvSpPr>
          <p:nvPr/>
        </p:nvSpPr>
        <p:spPr bwMode="auto">
          <a:xfrm>
            <a:off x="1964531" y="5085184"/>
            <a:ext cx="21945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¿lenguaje corporal/</a:t>
            </a:r>
            <a:br>
              <a:rPr lang="de-DE" altLang="de-DE" sz="2000">
                <a:latin typeface="Calibri Light"/>
              </a:rPr>
            </a:br>
            <a:r>
              <a:rPr lang="de-DE" altLang="de-DE" sz="2000">
                <a:latin typeface="Calibri Light"/>
              </a:rPr>
              <a:t>postura?</a:t>
            </a:r>
            <a:endParaRPr lang="de-DE" altLang="de-DE" sz="2000" dirty="0">
              <a:latin typeface="Calibri Light"/>
            </a:endParaRPr>
          </a:p>
        </p:txBody>
      </p:sp>
      <p:sp>
        <p:nvSpPr>
          <p:cNvPr id="25"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¿ojos?</a:t>
            </a:r>
            <a:endParaRPr lang="de-DE" altLang="de-DE" sz="2000" dirty="0">
              <a:latin typeface="Calibri Light"/>
            </a:endParaRPr>
          </a:p>
        </p:txBody>
      </p:sp>
      <p:sp>
        <p:nvSpPr>
          <p:cNvPr id="26"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¿lenguaje?</a:t>
            </a:r>
            <a:endParaRPr lang="de-DE" altLang="de-DE" sz="2000" dirty="0">
              <a:solidFill>
                <a:srgbClr val="333333"/>
              </a:solidFill>
              <a:latin typeface="Calibri Light"/>
            </a:endParaRPr>
          </a:p>
        </p:txBody>
      </p:sp>
      <p:sp>
        <p:nvSpPr>
          <p:cNvPr id="27" name="Text Box 13"/>
          <p:cNvSpPr txBox="1">
            <a:spLocks noChangeArrowheads="1"/>
          </p:cNvSpPr>
          <p:nvPr/>
        </p:nvSpPr>
        <p:spPr bwMode="auto">
          <a:xfrm>
            <a:off x="8257827" y="4437112"/>
            <a:ext cx="1554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¿vestimenta?</a:t>
            </a:r>
            <a:endParaRPr lang="de-DE" altLang="de-DE" sz="2000" dirty="0">
              <a:solidFill>
                <a:srgbClr val="333333"/>
              </a:solidFill>
              <a:latin typeface="Calibri Light"/>
            </a:endParaRPr>
          </a:p>
        </p:txBody>
      </p:sp>
      <p:sp>
        <p:nvSpPr>
          <p:cNvPr id="28"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¿manos?</a:t>
            </a:r>
            <a:endParaRPr lang="de-DE" altLang="de-DE" sz="2000" dirty="0">
              <a:solidFill>
                <a:srgbClr val="333333"/>
              </a:solidFill>
              <a:latin typeface="Calibri Light"/>
            </a:endParaRPr>
          </a:p>
        </p:txBody>
      </p:sp>
      <p:sp>
        <p:nvSpPr>
          <p:cNvPr id="33"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Arial" panose="020B0604020202020204" pitchFamily="34" charset="0"/>
              </a:rPr>
              <a:t>¿Qué otras fuentes de información se deben considerar? </a:t>
            </a:r>
            <a:br>
              <a:rPr lang="de-DE" altLang="de-DE" sz="3600">
                <a:solidFill>
                  <a:srgbClr val="004992"/>
                </a:solidFill>
                <a:ea typeface="MS PGothic" panose="020B0600070205080204" pitchFamily="34" charset="-128"/>
                <a:cs typeface="Arial" panose="020B0604020202020204" pitchFamily="34" charset="0"/>
              </a:rPr>
            </a:br>
            <a:r>
              <a:rPr lang="de-DE" altLang="de-DE" dirty="0">
                <a:solidFill>
                  <a:srgbClr val="004992"/>
                </a:solidFill>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4" name="Title 3"/>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Arial" panose="020B0604020202020204" pitchFamily="34" charset="0"/>
              </a:rPr>
              <a:t>¿Qué otras fuentes de información se deben considerar? </a:t>
            </a:r>
            <a:br>
              <a:rPr lang="de-DE" altLang="de-DE" sz="3600">
                <a:solidFill>
                  <a:srgbClr val="004992"/>
                </a:solidFill>
                <a:ea typeface="MS PGothic" panose="020B0600070205080204" pitchFamily="34" charset="-128"/>
                <a:cs typeface="Arial" panose="020B0604020202020204" pitchFamily="34" charset="0"/>
              </a:rPr>
            </a:br>
            <a:r>
              <a:rPr lang="de-DE" altLang="de-DE" dirty="0">
                <a:solidFill>
                  <a:srgbClr val="004992"/>
                </a:solidFill>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7" name="Content Placeholder 6"/>
          <p:cNvSpPr>
            <a:spLocks noGrp="1"/>
          </p:cNvSpPr>
          <p:nvPr>
            <p:ph idx="1"/>
          </p:nvPr>
        </p:nvSpPr>
        <p:spPr>
          <a:xfrm>
            <a:off x="408955" y="2204864"/>
            <a:ext cx="5976664" cy="4248000"/>
          </a:xfrm>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El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previo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sobre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a:t>
            </a:r>
            <a:r>
              <a:rPr lang="en-US" altLang="de-DE" sz="2400" dirty="0">
                <a:solidFill>
                  <a:srgbClr val="333333"/>
                </a:solidFill>
                <a:latin typeface="Calibri Light"/>
                <a:ea typeface="MS PGothic" panose="020B0600070205080204" pitchFamily="34" charset="-128"/>
              </a:rPr>
              <a:t> persona: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comentarios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hechos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otras</a:t>
            </a:r>
            <a:r>
              <a:rPr lang="en-US" altLang="de-DE" sz="2400" dirty="0">
                <a:solidFill>
                  <a:srgbClr val="333333"/>
                </a:solidFill>
                <a:latin typeface="Calibri Light"/>
                <a:ea typeface="MS PGothic" panose="020B0600070205080204" pitchFamily="34" charset="-128"/>
              </a:rPr>
              <a:t> personas que la </a:t>
            </a:r>
            <a:r>
              <a:rPr lang="en-US" altLang="de-DE" sz="2400" dirty="0" err="1">
                <a:solidFill>
                  <a:srgbClr val="333333"/>
                </a:solidFill>
                <a:latin typeface="Calibri Light"/>
                <a:ea typeface="MS PGothic" panose="020B0600070205080204" pitchFamily="34" charset="-128"/>
              </a:rPr>
              <a:t>conocen</a:t>
            </a:r>
            <a:r>
              <a:rPr lang="en-US"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El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previo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sobre</a:t>
            </a:r>
            <a:r>
              <a:rPr lang="en-US" altLang="de-DE" sz="2400" dirty="0">
                <a:solidFill>
                  <a:srgbClr val="333333"/>
                </a:solidFill>
                <a:latin typeface="Calibri Light"/>
                <a:ea typeface="MS PGothic" panose="020B0600070205080204" pitchFamily="34" charset="-128"/>
              </a:rPr>
              <a:t> personas </a:t>
            </a:r>
            <a:r>
              <a:rPr lang="en-US" altLang="de-DE" sz="2400" dirty="0" err="1">
                <a:solidFill>
                  <a:srgbClr val="333333"/>
                </a:solidFill>
                <a:latin typeface="Calibri Light"/>
                <a:ea typeface="MS PGothic" panose="020B0600070205080204" pitchFamily="34" charset="-128"/>
              </a:rPr>
              <a:t>parecidas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motero</a:t>
            </a:r>
            <a:endParaRPr lang="en-US" altLang="de-DE" sz="2400" i="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Intuición</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presentimiento</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Algo escrito: por ejemplo, de e-mails o chats de internet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5</a:t>
            </a:fld>
            <a:endParaRPr lang="de-DE"/>
          </a:p>
        </p:txBody>
      </p:sp>
      <p:pic>
        <p:nvPicPr>
          <p:cNvPr id="12"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lvl="0" defTabSz="914400" fontAlgn="base">
              <a:lnSpc>
                <a:spcPct val="100000"/>
              </a:lnSpc>
              <a:spcBef>
                <a:spcPts val="0"/>
              </a:spcBef>
            </a:pPr>
            <a:r>
              <a:rPr lang="en-US" altLang="de-DE" sz="3600">
                <a:solidFill>
                  <a:srgbClr val="004992"/>
                </a:solidFill>
                <a:ea typeface="MS PGothic" panose="020B0600070205080204" pitchFamily="34" charset="-128"/>
                <a:cs typeface="+mn-cs"/>
              </a:rPr>
              <a:t>Ventajas</a:t>
            </a:r>
            <a:r>
              <a:rPr lang="en-US" altLang="de-DE" sz="3600" dirty="0">
                <a:solidFill>
                  <a:srgbClr val="004992"/>
                </a:solidFill>
                <a:ea typeface="MS PGothic" panose="020B0600070205080204" pitchFamily="34" charset="-128"/>
                <a:cs typeface="+mn-cs"/>
              </a:rPr>
              <a:t> y </a:t>
            </a:r>
            <a:r>
              <a:rPr lang="en-US" altLang="de-DE" sz="3600" dirty="0" err="1">
                <a:solidFill>
                  <a:srgbClr val="004992"/>
                </a:solidFill>
                <a:ea typeface="MS PGothic" panose="020B0600070205080204" pitchFamily="34" charset="-128"/>
                <a:cs typeface="+mn-cs"/>
              </a:rPr>
              <a:t>Desventajas</a:t>
            </a:r>
            <a:r>
              <a:rPr lang="en-US" altLang="de-DE" sz="3600" dirty="0">
                <a:solidFill>
                  <a:srgbClr val="004992"/>
                </a:solidFill>
                <a:ea typeface="MS PGothic" panose="020B0600070205080204" pitchFamily="34" charset="-128"/>
                <a:cs typeface="+mn-cs"/>
              </a:rPr>
              <a:t> de </a:t>
            </a:r>
            <a:r>
              <a:rPr lang="en-US" altLang="de-DE" sz="3600" dirty="0" err="1">
                <a:solidFill>
                  <a:srgbClr val="004992"/>
                </a:solidFill>
                <a:ea typeface="MS PGothic" panose="020B0600070205080204" pitchFamily="34" charset="-128"/>
                <a:cs typeface="+mn-cs"/>
              </a:rPr>
              <a:t>Estos</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Factores</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lvl="0" defTabSz="914377"/>
            <a:r>
              <a:rPr lang="es-ES" sz="2400">
                <a:solidFill>
                  <a:srgbClr val="333333"/>
                </a:solidFill>
                <a:latin typeface="Calibri Light"/>
                <a:ea typeface="+mj-ea"/>
                <a:cs typeface="+mj-cs"/>
              </a:rPr>
              <a:t>Acabamos de discutir los aspectos que contribuyen a la evaluación de una persona. </a:t>
            </a:r>
            <a:r>
              <a:rPr lang="es-ES" sz="2400" dirty="0">
                <a:solidFill>
                  <a:srgbClr val="333333"/>
                </a:solidFill>
                <a:latin typeface="Calibri Light"/>
                <a:ea typeface="+mj-ea"/>
                <a:cs typeface="+mj-cs"/>
              </a:rPr>
              <a:t>Ahora nos centramos en los puntos fuertes y débiles de cada uno de estos factores.</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7</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29821949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8</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40938099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Los gestos y la postura pueden enfatizar las palabras (ej. puños apretados=enfado, manos alzadas=agradecimiento, cabeza agachada cuando se reza).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439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9</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81527015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Los gestos y la postura pueden enfatizar las palabras (ej. puños apretados=enfado, manos alzadas=agradecimiento, cabeza agachada cuando se reza).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Signos indirectos pueden ser significativos: gestos violentos pueden indicar nerviosismo (de todos modos, ¡cuidado con las diferencias culturales!); encorvarse puede ser un signo de poca confianza en uno mismo.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579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10</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6396711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Los gestos y la postura pueden enfatizar las palabras (ej. puños apretados=enfado, manos alzadas=agradecimiento, cabeza agachada cuando se reza).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Signos indirectos pueden ser significativos: gestos violentos pueden indicar nerviosismo (de todos modos, ¡cuidado con las diferencias culturales!); encorvarse puede ser un signo de poca confianza en uno mismo.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El lenguaje corporal puede llevar a falsas interpretaciones.</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Ejemplo: Alguien que parece seguro de si mismo puede estar </a:t>
                      </a:r>
                      <a:r>
                        <a:rPr kumimoji="0" lang="es-ES" sz="2000" b="0" i="0" u="none" strike="noStrike" cap="none" normalizeH="0" baseline="0" dirty="0" err="1">
                          <a:ln>
                            <a:noFill/>
                          </a:ln>
                          <a:solidFill>
                            <a:srgbClr val="333333"/>
                          </a:solidFill>
                          <a:effectLst/>
                          <a:latin typeface="Calibri Light"/>
                        </a:rPr>
                        <a:t>aparentandolo</a:t>
                      </a:r>
                      <a:r>
                        <a:rPr kumimoji="0" lang="es-ES" sz="2000" b="0" i="0" u="none" strike="noStrike" cap="none" normalizeH="0" baseline="0" dirty="0">
                          <a:ln>
                            <a:noFill/>
                          </a:ln>
                          <a:solidFill>
                            <a:srgbClr val="333333"/>
                          </a:solidFill>
                          <a:effectLst/>
                          <a:latin typeface="Calibri Light"/>
                        </a:rPr>
                        <a:t>. La deformidad postural puede hacer pensar que alguien tiene poca confianza en sí mismo.</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81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11</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60691136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018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12</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01569137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A menudo pensamos más lo que escribimos que lo que decimos!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90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13</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210739675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A menudo pensamos más lo que escribimos que lo que decimos!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A veces hay que leer entre líneas para entender el significado. No obstante, ¡esto puede llevar a conclusiones incorrectas!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0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14</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6457413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A menudo pensamos más lo que escribimos que lo que decimos!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A veces hay que leer entre líneas para entender el significado. No obstante, ¡esto puede llevar a conclusiones incorrectas!</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 Un nuevo estudio muestra que escritores y lectores de e-mails se muestran seguros del “tono” de un e-mail. En realidad, hay una congruencia del 56% aproximadamente, ¡es bastante baja!</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175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15</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6377575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sobre gente/cultura similar (prejuicios)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¿Musulman típico, alemán típico?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296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16</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427999182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sobre gente/cultura similar (prejuicios)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El conocimiento de culturas o grupos étnicos diferentes nos permite entender a la gente que pertenece a ese grupo. Cada cultura tiene sus propias leyes sociales no escritas.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¿Musulman típico, alemán típico?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872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17</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77845388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sobre gente/cultura similar (prejuicios)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El conocimiento de culturas o grupos étnicos diferentes nos permite entender a la gente que pertenece a ese grupo. Cada cultura tiene sus propias leyes sociales no escritas.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¿Musulman típico, alemán típico?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¡La gente a menudo actúa de una forma no estereotipada! Las personas con las mismas creencias o la gente de un mismo país a veces se enfrentan a prejuicios (ej. los musulmanes son fanáticos; los americanos son arrogantes y sólo comen comida basura).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258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Apariencia</a:t>
            </a:r>
            <a:r>
              <a:rPr lang="en-US" sz="3600" dirty="0">
                <a:latin typeface="Calibri Light"/>
              </a:rPr>
              <a:t> y </a:t>
            </a:r>
            <a:r>
              <a:rPr lang="en-US" sz="3600" dirty="0" err="1">
                <a:latin typeface="Calibri Light"/>
              </a:rPr>
              <a:t>Realidad</a:t>
            </a:r>
            <a:r>
              <a:rPr lang="en-US" sz="3600" dirty="0">
                <a:latin typeface="Calibri Light"/>
              </a:rPr>
              <a:t>!</a:t>
            </a:r>
          </a:p>
        </p:txBody>
      </p:sp>
      <p:sp>
        <p:nvSpPr>
          <p:cNvPr id="7" name="Content Placeholder 6"/>
          <p:cNvSpPr>
            <a:spLocks noGrp="1"/>
          </p:cNvSpPr>
          <p:nvPr>
            <p:ph idx="1"/>
          </p:nvPr>
        </p:nvSpPr>
        <p:spPr/>
        <p:txBody>
          <a:bodyPr/>
          <a:lstStyle/>
          <a:p>
            <a:r>
              <a:rPr lang="es-ES" sz="2400" dirty="0">
                <a:solidFill>
                  <a:srgbClr val="333333"/>
                </a:solidFill>
                <a:latin typeface="Calibri Light"/>
              </a:rPr>
              <a:t>… No se puede confiar en ninguno de los factores anteriormente expuestos (por ejemplo, lenguaje) por sí solo</a:t>
            </a:r>
          </a:p>
          <a:p>
            <a:r>
              <a:rPr lang="es-ES" sz="2400" dirty="0">
                <a:solidFill>
                  <a:srgbClr val="333333"/>
                </a:solidFill>
                <a:latin typeface="Calibri Light"/>
              </a:rPr>
              <a:t>¡Hay que considerar todos los aspectos! En combinación, estos nos ayudan a juzgar una situación compleja…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6" name="Content Placeholder 5"/>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464258A9-F60E-4E6D-A02E-F3EA3F1440AE}"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6" name="Content Placeholder 5"/>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para deducir los motivos y las actividades futuras de otras personas por su comportamiento.</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464258A9-F60E-4E6D-A02E-F3EA3F1440AE}" type="slidenum">
              <a:rPr lang="de-DE" smtClean="0"/>
              <a:pPr>
                <a:defRPr/>
              </a:pPr>
              <a:t>20</a:t>
            </a:fld>
            <a:endParaRPr lang="de-DE"/>
          </a:p>
        </p:txBody>
      </p:sp>
    </p:spTree>
    <p:extLst>
      <p:ext uri="{BB962C8B-B14F-4D97-AF65-F5344CB8AC3E}">
        <p14:creationId xmlns:p14="http://schemas.microsoft.com/office/powerpoint/2010/main" val="726171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latin typeface="Calibri Light"/>
              </a:rPr>
              <a:t>Modo en que la falta de empatía promueve malas interpretaciones durante la psicosis</a:t>
            </a:r>
            <a:endParaRPr lang="en-US" sz="3600" dirty="0">
              <a:latin typeface="Calibri Light"/>
            </a:endParaRPr>
          </a:p>
        </p:txBody>
      </p:sp>
      <p:sp>
        <p:nvSpPr>
          <p:cNvPr id="60442" name="Rechteck 1"/>
          <p:cNvSpPr>
            <a:spLocks noChangeArrowheads="1"/>
          </p:cNvSpPr>
          <p:nvPr/>
        </p:nvSpPr>
        <p:spPr bwMode="auto">
          <a:xfrm>
            <a:off x="408955" y="609282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a:t>
            </a:r>
            <a:r>
              <a:rPr lang="en-US" altLang="de-DE" sz="2000" dirty="0" err="1">
                <a:solidFill>
                  <a:srgbClr val="004992"/>
                </a:solidFill>
                <a:latin typeface="Calibri Light"/>
                <a:cs typeface="Times New Roman" panose="02020603050405020304" pitchFamily="18" charset="0"/>
              </a:rPr>
              <a:t>Quiere</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contribuir</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alguien</a:t>
            </a:r>
            <a:r>
              <a:rPr lang="en-US" altLang="de-DE" sz="2000" dirty="0">
                <a:solidFill>
                  <a:srgbClr val="004992"/>
                </a:solidFill>
                <a:latin typeface="Calibri Light"/>
                <a:cs typeface="Times New Roman" panose="02020603050405020304" pitchFamily="18" charset="0"/>
              </a:rPr>
              <a:t> con </a:t>
            </a:r>
            <a:r>
              <a:rPr lang="en-US" altLang="de-DE" sz="2000" dirty="0" err="1">
                <a:solidFill>
                  <a:srgbClr val="004992"/>
                </a:solidFill>
                <a:latin typeface="Calibri Light"/>
                <a:cs typeface="Times New Roman" panose="02020603050405020304" pitchFamily="18" charset="0"/>
              </a:rPr>
              <a:t>alguna</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experiencia</a:t>
            </a:r>
            <a:r>
              <a:rPr lang="en-US" altLang="de-DE" sz="2000" dirty="0">
                <a:solidFill>
                  <a:srgbClr val="004992"/>
                </a:solidFill>
                <a:latin typeface="Calibri Light"/>
                <a:cs typeface="Times New Roman" panose="02020603050405020304" pitchFamily="18" charset="0"/>
              </a:rPr>
              <a:t> personal breve? </a:t>
            </a:r>
            <a:endParaRPr lang="de-DE" altLang="de-DE" sz="2000" dirty="0">
              <a:solidFill>
                <a:srgbClr val="004992"/>
              </a:solidFill>
              <a:latin typeface="Calibri Light"/>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21</a:t>
            </a:fld>
            <a:endParaRPr lang="de-DE"/>
          </a:p>
        </p:txBody>
      </p:sp>
      <p:graphicFrame>
        <p:nvGraphicFramePr>
          <p:cNvPr id="10" name="Table 9"/>
          <p:cNvGraphicFramePr>
            <a:graphicFrameLocks noGrp="1"/>
          </p:cNvGraphicFramePr>
          <p:nvPr>
            <p:extLst>
              <p:ext uri="{D42A27DB-BD31-4B8C-83A1-F6EECF244321}">
                <p14:modId xmlns:p14="http://schemas.microsoft.com/office/powerpoint/2010/main" val="2869469186"/>
              </p:ext>
            </p:extLst>
          </p:nvPr>
        </p:nvGraphicFramePr>
        <p:xfrm>
          <a:off x="408954" y="2203704"/>
          <a:ext cx="11376000" cy="38404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Explicaciones durante la psicosis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Otras explicaciones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Después de hablar con </a:t>
                      </a:r>
                      <a:r>
                        <a:rPr kumimoji="0" lang="es-ES" sz="2000" b="0" i="0" u="none" strike="noStrike" cap="none" normalizeH="0" baseline="0" dirty="0" err="1">
                          <a:ln>
                            <a:noFill/>
                          </a:ln>
                          <a:solidFill>
                            <a:srgbClr val="333333"/>
                          </a:solidFill>
                          <a:effectLst/>
                          <a:latin typeface="Calibri Light"/>
                          <a:ea typeface="ＭＳ Ｐゴシック" pitchFamily="34" charset="-128"/>
                        </a:rPr>
                        <a:t>ud.</a:t>
                      </a:r>
                      <a:r>
                        <a:rPr kumimoji="0" lang="es-ES" sz="2000" b="0" i="0" u="none" strike="noStrike" cap="none" normalizeH="0" baseline="0" dirty="0">
                          <a:ln>
                            <a:noFill/>
                          </a:ln>
                          <a:solidFill>
                            <a:srgbClr val="333333"/>
                          </a:solidFill>
                          <a:effectLst/>
                          <a:latin typeface="Calibri Light"/>
                          <a:ea typeface="ＭＳ Ｐゴシック" pitchFamily="34" charset="-128"/>
                        </a:rPr>
                        <a:t> el doctor se ríe con la enfermera.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“Se </a:t>
                      </a:r>
                      <a:r>
                        <a:rPr kumimoji="0" lang="es-ES" sz="2000" b="0" i="0" u="none" strike="noStrike" cap="none" normalizeH="0" baseline="0" dirty="0">
                          <a:ln>
                            <a:noFill/>
                          </a:ln>
                          <a:solidFill>
                            <a:srgbClr val="333333"/>
                          </a:solidFill>
                          <a:effectLst/>
                          <a:latin typeface="Calibri Light"/>
                          <a:ea typeface="ＭＳ Ｐゴシック" pitchFamily="34" charset="-128"/>
                        </a:rPr>
                        <a:t>están riendo de </a:t>
                      </a:r>
                      <a:r>
                        <a:rPr kumimoji="0" lang="es-ES" sz="2000" b="0" i="0" u="none" strike="noStrike" cap="none" normalizeH="0" baseline="0">
                          <a:ln>
                            <a:noFill/>
                          </a:ln>
                          <a:solidFill>
                            <a:srgbClr val="333333"/>
                          </a:solidFill>
                          <a:effectLst/>
                          <a:latin typeface="Calibri Light"/>
                          <a:ea typeface="ＭＳ Ｐゴシック" pitchFamily="34" charset="-128"/>
                        </a:rPr>
                        <a:t>mí.”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Pura coincidencia, están hablando de otra cosa.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Un viandante le mira dos veces y se vuelve a girar hacia ud. otra vez.</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333333"/>
                          </a:solidFill>
                          <a:effectLst/>
                          <a:latin typeface="Calibri Light"/>
                          <a:ea typeface="ＭＳ Ｐゴシック" pitchFamily="34" charset="-128"/>
                        </a:rPr>
                        <a:t>Ud. está convencido de que el viandante le sigue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El viandante se sorprende porque </a:t>
                      </a:r>
                      <a:r>
                        <a:rPr kumimoji="0" lang="es-ES" sz="2000" b="0" i="0" u="none" strike="noStrike" cap="none" normalizeH="0" baseline="0" dirty="0" err="1">
                          <a:ln>
                            <a:noFill/>
                          </a:ln>
                          <a:solidFill>
                            <a:srgbClr val="333333"/>
                          </a:solidFill>
                          <a:effectLst/>
                          <a:latin typeface="Calibri Light"/>
                          <a:ea typeface="ＭＳ Ｐゴシック" pitchFamily="34" charset="-128"/>
                        </a:rPr>
                        <a:t>ud.</a:t>
                      </a:r>
                      <a:r>
                        <a:rPr kumimoji="0" lang="es-ES" sz="2000" b="0" i="0" u="none" strike="noStrike" cap="none" normalizeH="0" baseline="0" dirty="0">
                          <a:ln>
                            <a:noFill/>
                          </a:ln>
                          <a:solidFill>
                            <a:srgbClr val="333333"/>
                          </a:solidFill>
                          <a:effectLst/>
                          <a:latin typeface="Calibri Light"/>
                          <a:ea typeface="ＭＳ Ｐゴシック" pitchFamily="34" charset="-128"/>
                        </a:rPr>
                        <a:t> se horroriza con la primera mirada. Vuelve a mirarle para comprobar lo que está mal.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persona le guiña el ojo.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Es un código morse de peligro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A la persona le ha deslumbrado el sol; coincidencia, interés.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23</a:t>
            </a:fld>
            <a:endParaRPr lang="de-DE"/>
          </a:p>
        </p:txBody>
      </p:sp>
    </p:spTree>
    <p:extLst>
      <p:ext uri="{BB962C8B-B14F-4D97-AF65-F5344CB8AC3E}">
        <p14:creationId xmlns:p14="http://schemas.microsoft.com/office/powerpoint/2010/main" val="786326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¿Qué información se necesita para poder llegar a una conclusión definitiva?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24</a:t>
            </a:fld>
            <a:endParaRPr lang="de-DE"/>
          </a:p>
        </p:txBody>
      </p:sp>
    </p:spTree>
    <p:extLst>
      <p:ext uri="{BB962C8B-B14F-4D97-AF65-F5344CB8AC3E}">
        <p14:creationId xmlns:p14="http://schemas.microsoft.com/office/powerpoint/2010/main" val="104670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3" name="Text Box 18"/>
          <p:cNvSpPr txBox="1">
            <a:spLocks noChangeArrowheads="1"/>
          </p:cNvSpPr>
          <p:nvPr/>
        </p:nvSpPr>
        <p:spPr bwMode="auto">
          <a:xfrm>
            <a:off x="6180160" y="2473325"/>
            <a:ext cx="881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s-ES" altLang="de-DE" sz="1100">
                <a:latin typeface="Calibri Light"/>
              </a:rPr>
              <a:t>¡Qué gordo!</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25</a:t>
            </a:fld>
            <a:endParaRPr lang="de-DE"/>
          </a:p>
        </p:txBody>
      </p:sp>
      <p:pic>
        <p:nvPicPr>
          <p:cNvPr id="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s-ES" altLang="de-DE" sz="2000" dirty="0">
                <a:solidFill>
                  <a:srgbClr val="004992"/>
                </a:solidFill>
                <a:latin typeface="Calibri Light"/>
              </a:rPr>
              <a:t>¿Qué creerá la gente? ... ¿estarán en lo cierto?</a:t>
            </a:r>
            <a:endParaRPr lang="de-DE" altLang="de-DE" sz="2000" dirty="0">
              <a:solidFill>
                <a:srgbClr val="004992"/>
              </a:solidFill>
              <a:latin typeface="Calibri Light"/>
            </a:endParaRPr>
          </a:p>
        </p:txBody>
      </p:sp>
      <p:sp>
        <p:nvSpPr>
          <p:cNvPr id="24"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2400" u="sng" dirty="0">
                <a:latin typeface="Calibri Light"/>
              </a:rPr>
              <a:t>Ejemplo:</a:t>
            </a:r>
            <a:r>
              <a:rPr lang="es-ES" altLang="de-DE" sz="2400" dirty="0">
                <a:latin typeface="Calibri Light"/>
              </a:rPr>
              <a:t> Un hombre con sobrepeso se cae de una silla</a:t>
            </a:r>
            <a:endParaRPr lang="de-DE" altLang="de-DE" sz="2400" dirty="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Text Box 32"/>
          <p:cNvSpPr txBox="1">
            <a:spLocks noChangeArrowheads="1"/>
          </p:cNvSpPr>
          <p:nvPr/>
        </p:nvSpPr>
        <p:spPr bwMode="auto">
          <a:xfrm>
            <a:off x="5951500" y="2597150"/>
            <a:ext cx="1056491"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s-ES" altLang="de-DE" sz="600">
                <a:latin typeface="Calibri Light"/>
              </a:rPr>
              <a:t>¡Qué gordo!</a:t>
            </a:r>
          </a:p>
        </p:txBody>
      </p:sp>
      <p:sp>
        <p:nvSpPr>
          <p:cNvPr id="70662" name="Text Box 34"/>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de-DE" altLang="de-DE" sz="2000" dirty="0">
                <a:solidFill>
                  <a:srgbClr val="004992"/>
                </a:solidFill>
                <a:latin typeface="Calibri Light"/>
              </a:rPr>
              <a:t>Probablemente: </a:t>
            </a:r>
            <a:r>
              <a:rPr lang="de-DE" altLang="de-DE" sz="2000" dirty="0">
                <a:latin typeface="Calibri Light"/>
              </a:rPr>
              <a:t>El hombre es demasiado pesado para la silla.</a:t>
            </a:r>
          </a:p>
          <a:p>
            <a:pPr eaLnBrk="1" hangingPunct="1">
              <a:spcBef>
                <a:spcPts val="1200"/>
              </a:spcBef>
              <a:buFontTx/>
              <a:buNone/>
            </a:pPr>
            <a:r>
              <a:rPr lang="de-DE" altLang="de-DE" sz="2000" dirty="0">
                <a:solidFill>
                  <a:srgbClr val="004992"/>
                </a:solidFill>
                <a:latin typeface="Calibri Light"/>
              </a:rPr>
              <a:t>Menos probable: </a:t>
            </a:r>
            <a:r>
              <a:rPr lang="de-DE" altLang="de-DE" sz="2000" dirty="0">
                <a:latin typeface="Calibri Light"/>
              </a:rPr>
              <a:t>el hombre ha inclinado la silla; la silla es demasiado frágil.</a:t>
            </a:r>
          </a:p>
          <a:p>
            <a:pPr eaLnBrk="1" hangingPunct="1">
              <a:spcBef>
                <a:spcPts val="1200"/>
              </a:spcBef>
              <a:buFontTx/>
              <a:buNone/>
            </a:pPr>
            <a:r>
              <a:rPr lang="de-DE" altLang="de-DE" sz="2000" b="1" dirty="0">
                <a:solidFill>
                  <a:srgbClr val="004992"/>
                </a:solidFill>
                <a:latin typeface="Calibri Light"/>
              </a:rPr>
              <a:t>La suposición menos probable </a:t>
            </a:r>
            <a:r>
              <a:rPr lang="de-DE" altLang="de-DE" sz="2000" dirty="0">
                <a:solidFill>
                  <a:srgbClr val="004992"/>
                </a:solidFill>
                <a:latin typeface="Calibri Light"/>
              </a:rPr>
              <a:t>para la gente puede ser </a:t>
            </a:r>
            <a:r>
              <a:rPr lang="de-DE" altLang="de-DE" sz="2000" b="1" dirty="0">
                <a:solidFill>
                  <a:srgbClr val="004992"/>
                </a:solidFill>
                <a:latin typeface="Calibri Light"/>
              </a:rPr>
              <a:t>VERDAD</a:t>
            </a:r>
            <a:r>
              <a:rPr lang="de-DE" altLang="de-DE" sz="2000" dirty="0">
                <a:solidFill>
                  <a:srgbClr val="004992"/>
                </a:solidFill>
                <a:latin typeface="Calibri Light"/>
              </a:rPr>
              <a:t>: </a:t>
            </a:r>
            <a:r>
              <a:rPr lang="de-DE" altLang="de-DE" sz="2000" dirty="0">
                <a:latin typeface="Calibri Light"/>
              </a:rPr>
              <a:t>La silla ha sido cortada con una sierra – improbable porque nadie observó al niño en la primera imagen serrando la pata de la silla</a:t>
            </a:r>
          </a:p>
        </p:txBody>
      </p:sp>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Un hombre con sobrepeso se cae de una silla</a:t>
            </a:r>
            <a:br>
              <a:rPr lang="es-ES" sz="3600" dirty="0">
                <a:latin typeface="Calibri Light"/>
              </a:rPr>
            </a:br>
            <a:r>
              <a:rPr lang="es-ES" dirty="0">
                <a:latin typeface="Calibri Light"/>
              </a:rPr>
              <a:t>¿Qué creerá la gente?...</a:t>
            </a: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26</a:t>
            </a:fld>
            <a:endParaRPr lang="de-DE"/>
          </a:p>
        </p:txBody>
      </p:sp>
      <p:pic>
        <p:nvPicPr>
          <p:cNvPr id="13"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¡Una vez más!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28</a:t>
            </a:fld>
            <a:endParaRPr lang="de-DE"/>
          </a:p>
        </p:txBody>
      </p:sp>
      <p:pic>
        <p:nvPicPr>
          <p:cNvPr id="16"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s-ES" altLang="de-DE" sz="2400" dirty="0">
                <a:solidFill>
                  <a:srgbClr val="004992"/>
                </a:solidFill>
                <a:latin typeface="Calibri Light"/>
              </a:rPr>
              <a:t>¿Cómo se sentirá la mujer en esta situación?</a:t>
            </a:r>
            <a:endParaRPr lang="de-DE" altLang="de-DE" sz="2400" dirty="0">
              <a:solidFill>
                <a:srgbClr val="004992"/>
              </a:solidFill>
              <a:latin typeface="Calibri Light"/>
            </a:endParaRPr>
          </a:p>
        </p:txBody>
      </p:sp>
      <p:sp>
        <p:nvSpPr>
          <p:cNvPr id="18" name="Text Box 6"/>
          <p:cNvSpPr txBox="1">
            <a:spLocks noChangeArrowheads="1"/>
          </p:cNvSpPr>
          <p:nvPr/>
        </p:nvSpPr>
        <p:spPr bwMode="auto">
          <a:xfrm>
            <a:off x="6859786" y="1444510"/>
            <a:ext cx="219456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¡El semáforo está verde!</a:t>
            </a:r>
            <a:endParaRPr lang="de-DE" altLang="de-DE" sz="1800" b="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9"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dirty="0">
                <a:solidFill>
                  <a:srgbClr val="004992"/>
                </a:solidFill>
                <a:latin typeface="Calibri Light"/>
              </a:rPr>
              <a:t>¿Qué pensará el hombre?</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29</a:t>
            </a:fld>
            <a:endParaRPr lang="de-DE"/>
          </a:p>
        </p:txBody>
      </p:sp>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p:cNvSpPr txBox="1">
            <a:spLocks noChangeArrowheads="1"/>
          </p:cNvSpPr>
          <p:nvPr/>
        </p:nvSpPr>
        <p:spPr bwMode="auto">
          <a:xfrm>
            <a:off x="913011" y="1844824"/>
            <a:ext cx="2232248" cy="1168539"/>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i="1" dirty="0">
                <a:latin typeface="Calibri Light"/>
              </a:rPr>
              <a:t>¿Has visto la ridiculez de encuesta de satisfacción sobre el trabajo?</a:t>
            </a:r>
            <a:endParaRPr lang="de-DE" altLang="de-DE" sz="1200" dirty="0">
              <a:latin typeface="Calibri Light"/>
            </a:endParaRPr>
          </a:p>
        </p:txBody>
      </p:sp>
      <p:sp>
        <p:nvSpPr>
          <p:cNvPr id="21"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¿Me puede decir cuánto vale este libro?</a:t>
            </a:r>
            <a:endParaRPr lang="en-GB" altLang="de-DE" sz="1400" dirty="0">
              <a:latin typeface="Calibri Light"/>
            </a:endParaRPr>
          </a:p>
        </p:txBody>
      </p:sp>
      <p:sp>
        <p:nvSpPr>
          <p:cNvPr id="22"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¡Yo no contesto a preguntas tan estúpidas!</a:t>
            </a:r>
            <a:endParaRPr lang="en-GB" altLang="de-DE" sz="1400" dirty="0">
              <a:latin typeface="Calibri Light"/>
            </a:endParaRPr>
          </a:p>
        </p:txBody>
      </p:sp>
    </p:spTree>
    <p:extLst>
      <p:ext uri="{BB962C8B-B14F-4D97-AF65-F5344CB8AC3E}">
        <p14:creationId xmlns:p14="http://schemas.microsoft.com/office/powerpoint/2010/main" val="2892680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5"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pensará el guarda del parque? ...¿tendrá razón?</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30</a:t>
            </a:fld>
            <a:endParaRPr lang="de-DE"/>
          </a:p>
        </p:txBody>
      </p:sp>
      <p:sp>
        <p:nvSpPr>
          <p:cNvPr id="21"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 Escuela de Idiomas</a:t>
            </a:r>
            <a:endParaRPr lang="de-DE" sz="2400" kern="10" dirty="0">
              <a:ln w="9525">
                <a:solidFill>
                  <a:srgbClr val="000000"/>
                </a:solidFill>
                <a:round/>
                <a:headEnd/>
                <a:tailEnd/>
              </a:ln>
              <a:solidFill>
                <a:srgbClr val="000000"/>
              </a:solidFill>
              <a:latin typeface="Calibri Light"/>
            </a:endParaRPr>
          </a:p>
        </p:txBody>
      </p:sp>
      <p:sp>
        <p:nvSpPr>
          <p:cNvPr id="23" name="Text Box 29"/>
          <p:cNvSpPr txBox="1">
            <a:spLocks noChangeArrowheads="1"/>
          </p:cNvSpPr>
          <p:nvPr/>
        </p:nvSpPr>
        <p:spPr bwMode="auto">
          <a:xfrm>
            <a:off x="4576203" y="1671166"/>
            <a:ext cx="640080" cy="37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Yo soi</a:t>
            </a:r>
          </a:p>
          <a:p>
            <a:pPr eaLnBrk="1" hangingPunct="1">
              <a:lnSpc>
                <a:spcPct val="40000"/>
              </a:lnSpc>
              <a:spcBef>
                <a:spcPct val="50000"/>
              </a:spcBef>
              <a:buFontTx/>
              <a:buNone/>
            </a:pPr>
            <a:r>
              <a:rPr lang="de-DE" altLang="de-DE" sz="1000" b="1">
                <a:latin typeface="Calibri Light"/>
              </a:rPr>
              <a:t>Tú eres</a:t>
            </a:r>
            <a:endParaRPr lang="de-DE" altLang="de-DE" sz="1000" b="1" dirty="0">
              <a:latin typeface="Calibri Light"/>
            </a:endParaRPr>
          </a:p>
        </p:txBody>
      </p:sp>
      <p:sp>
        <p:nvSpPr>
          <p:cNvPr id="2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¡Prohibido pisar el cesped!</a:t>
            </a:r>
            <a:endParaRPr lang="de-DE" altLang="de-DE" sz="700" b="1" dirty="0">
              <a:latin typeface="Calibri Light"/>
              <a:cs typeface="Arial" panose="020B0604020202020204" pitchFamily="34" charset="0"/>
            </a:endParaRPr>
          </a:p>
        </p:txBody>
      </p:sp>
      <p:sp>
        <p:nvSpPr>
          <p:cNvPr id="25"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dirty="0">
                <a:latin typeface="Calibri Light"/>
                <a:cs typeface="Arial" panose="020B0604020202020204" pitchFamily="34" charset="0"/>
              </a:rPr>
              <a:t>¡Prohibido pisar el cesped!</a:t>
            </a:r>
          </a:p>
        </p:txBody>
      </p:sp>
      <p:sp>
        <p:nvSpPr>
          <p:cNvPr id="26" name="Text Box 27"/>
          <p:cNvSpPr txBox="1">
            <a:spLocks noChangeArrowheads="1"/>
          </p:cNvSpPr>
          <p:nvPr/>
        </p:nvSpPr>
        <p:spPr bwMode="auto">
          <a:xfrm>
            <a:off x="3793331" y="1397968"/>
            <a:ext cx="1463040" cy="230832"/>
          </a:xfrm>
          <a:prstGeom prst="rect">
            <a:avLst/>
          </a:prstGeom>
          <a:solidFill>
            <a:schemeClr val="bg1"/>
          </a:solidFill>
          <a:ln w="9525">
            <a:solidFill>
              <a:schemeClr val="tx1"/>
            </a:solidFill>
            <a:miter lim="800000"/>
            <a:headEnd/>
            <a:tailEnd/>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900" dirty="0">
                <a:latin typeface="Calibri Light"/>
              </a:rPr>
              <a:t>Curso de Español Lección 1A</a:t>
            </a:r>
            <a:endParaRPr lang="de-DE" altLang="de-DE" sz="900" dirty="0">
              <a:latin typeface="Calibri Light"/>
            </a:endParaRPr>
          </a:p>
        </p:txBody>
      </p:sp>
    </p:spTree>
    <p:extLst>
      <p:ext uri="{BB962C8B-B14F-4D97-AF65-F5344CB8AC3E}">
        <p14:creationId xmlns:p14="http://schemas.microsoft.com/office/powerpoint/2010/main" val="2087750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Caption_11"/>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s-ES" altLang="de-DE" sz="2400">
                <a:solidFill>
                  <a:srgbClr val="004992"/>
                </a:solidFill>
                <a:latin typeface="Calibri Light"/>
              </a:rPr>
              <a:t>¿Qué puede pensar el hombre de delante del cuadro? ... ¿está en lo cierto?</a:t>
            </a:r>
            <a:endParaRPr lang="de-DE" altLang="de-DE" sz="240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464258A9-F60E-4E6D-A02E-F3EA3F1440AE}" type="slidenum">
              <a:rPr lang="de-DE" smtClean="0"/>
              <a:pPr>
                <a:defRPr/>
              </a:pPr>
              <a:t>31</a:t>
            </a:fld>
            <a:endParaRPr lang="de-DE"/>
          </a:p>
        </p:txBody>
      </p:sp>
      <p:pic>
        <p:nvPicPr>
          <p:cNvPr id="11"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está pensando la madre? ¿Necesitamos información adicional para decidir?</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32</a:t>
            </a:fld>
            <a:endParaRPr lang="de-DE"/>
          </a:p>
        </p:txBody>
      </p:sp>
      <p:sp>
        <p:nvSpPr>
          <p:cNvPr id="25"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e-DE" altLang="de-DE" sz="1000" dirty="0">
                <a:latin typeface="Calibri Light"/>
              </a:rPr>
              <a:t>¡Me encuentro mal!</a:t>
            </a:r>
          </a:p>
        </p:txBody>
      </p:sp>
      <p:sp>
        <p:nvSpPr>
          <p:cNvPr id="26"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900" dirty="0">
                <a:latin typeface="Calibri Light"/>
              </a:rPr>
              <a:t>¡Levántate cariño! ¡Es hora de ir al colegio!</a:t>
            </a:r>
            <a:endParaRPr lang="de-DE" altLang="de-DE" sz="900" dirty="0">
              <a:latin typeface="Calibri Light"/>
            </a:endParaRPr>
          </a:p>
        </p:txBody>
      </p:sp>
      <p:sp>
        <p:nvSpPr>
          <p:cNvPr id="28" name="Oval 27"/>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Freeform 2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Freeform 29"/>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000">
                <a:latin typeface="Calibri Light"/>
              </a:rPr>
              <a:t>Ponte el termómetro, ¡ahora vengo a ver si tienes fiebre!</a:t>
            </a:r>
            <a:endParaRPr lang="de-DE" altLang="de-DE" sz="1000" dirty="0">
              <a:latin typeface="Calibri Light"/>
            </a:endParaRPr>
          </a:p>
        </p:txBody>
      </p:sp>
    </p:spTree>
    <p:extLst>
      <p:ext uri="{BB962C8B-B14F-4D97-AF65-F5344CB8AC3E}">
        <p14:creationId xmlns:p14="http://schemas.microsoft.com/office/powerpoint/2010/main" val="399917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6 - Empatizar, Segunda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33</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590204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3"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de-DE" altLang="de-DE" sz="2400" dirty="0">
                <a:solidFill>
                  <a:srgbClr val="004992"/>
                </a:solidFill>
                <a:latin typeface="Calibri Light"/>
              </a:rPr>
              <a:t>¿Qué creerá el hombre en la última viñeta? Y ... ¿tiene razón?</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34</a:t>
            </a:fld>
            <a:endParaRPr lang="de-DE"/>
          </a:p>
        </p:txBody>
      </p:sp>
      <p:sp>
        <p:nvSpPr>
          <p:cNvPr id="20"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1" name="Freeform 20"/>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200" b="1">
                <a:latin typeface="Calibri Light"/>
              </a:rPr>
              <a:t>Lo siento, ya tengo planes para hoy.</a:t>
            </a:r>
            <a:endParaRPr lang="de-DE" altLang="de-DE" sz="1200" b="1" dirty="0">
              <a:latin typeface="Calibri Light"/>
            </a:endParaRPr>
          </a:p>
        </p:txBody>
      </p:sp>
      <p:sp>
        <p:nvSpPr>
          <p:cNvPr id="23"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Srta Miller, ¿Puedo invitarla a un café?</a:t>
            </a:r>
            <a:endParaRPr lang="de-DE" altLang="de-DE" sz="1200" b="1" dirty="0">
              <a:latin typeface="Calibri Light"/>
            </a:endParaRPr>
          </a:p>
        </p:txBody>
      </p:sp>
    </p:spTree>
    <p:extLst>
      <p:ext uri="{BB962C8B-B14F-4D97-AF65-F5344CB8AC3E}">
        <p14:creationId xmlns:p14="http://schemas.microsoft.com/office/powerpoint/2010/main" val="4021512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464258A9-F60E-4E6D-A02E-F3EA3F1440AE}"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464258A9-F60E-4E6D-A02E-F3EA3F1440AE}" type="slidenum">
              <a:rPr lang="de-DE" smtClean="0"/>
              <a:pPr>
                <a:defRPr/>
              </a:pPr>
              <a:t>36</a:t>
            </a:fld>
            <a:endParaRPr lang="de-DE"/>
          </a:p>
        </p:txBody>
      </p:sp>
    </p:spTree>
    <p:extLst>
      <p:ext uri="{BB962C8B-B14F-4D97-AF65-F5344CB8AC3E}">
        <p14:creationId xmlns:p14="http://schemas.microsoft.com/office/powerpoint/2010/main" val="1974663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Cuidado: Nuestro estado de ánimo influye en como percibimos lo que nos rodea (ej. cómo valorar a una persona).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464258A9-F60E-4E6D-A02E-F3EA3F1440AE}" type="slidenum">
              <a:rPr lang="de-DE" smtClean="0"/>
              <a:pPr>
                <a:defRPr/>
              </a:pPr>
              <a:t>37</a:t>
            </a:fld>
            <a:endParaRPr lang="de-DE"/>
          </a:p>
        </p:txBody>
      </p:sp>
    </p:spTree>
    <p:extLst>
      <p:ext uri="{BB962C8B-B14F-4D97-AF65-F5344CB8AC3E}">
        <p14:creationId xmlns:p14="http://schemas.microsoft.com/office/powerpoint/2010/main" val="469123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(¡pero no todas!) están en peligro de una interpretación errónea o un exceso de interpretación de las expresiones faciales y acciones.</a:t>
            </a:r>
          </a:p>
          <a:p>
            <a:pPr lvl="0" defTabSz="914400" fontAlgn="base"/>
            <a:r>
              <a:rPr lang="en-AU" altLang="de-DE" sz="2400" dirty="0" err="1">
                <a:solidFill>
                  <a:srgbClr val="004992"/>
                </a:solidFill>
                <a:latin typeface="Calibri Light"/>
                <a:ea typeface="MS PGothic" panose="020B0600070205080204" pitchFamily="34" charset="-128"/>
              </a:rPr>
              <a:t>Ejemplo</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Alfonso se </a:t>
            </a:r>
            <a:r>
              <a:rPr lang="en-AU" altLang="de-DE" sz="2400" dirty="0" err="1">
                <a:solidFill>
                  <a:srgbClr val="333333"/>
                </a:solidFill>
                <a:latin typeface="Calibri Light"/>
                <a:ea typeface="MS PGothic" panose="020B0600070205080204" pitchFamily="34" charset="-128"/>
              </a:rPr>
              <a:t>siente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observado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siente</a:t>
            </a:r>
            <a:r>
              <a:rPr lang="en-AU" altLang="de-DE" sz="2400" dirty="0">
                <a:solidFill>
                  <a:srgbClr val="333333"/>
                </a:solidFill>
                <a:latin typeface="Calibri Light"/>
                <a:ea typeface="MS PGothic" panose="020B0600070205080204" pitchFamily="34" charset="-128"/>
              </a:rPr>
              <a:t> que</a:t>
            </a:r>
            <a:r>
              <a:rPr lang="en-AU" altLang="de-DE" sz="2400">
                <a:solidFill>
                  <a:srgbClr val="333333"/>
                </a:solidFill>
                <a:latin typeface="Calibri Light"/>
                <a:ea typeface="MS PGothic" panose="020B0600070205080204" pitchFamily="34" charset="-128"/>
              </a:rPr>
              <a:t>: “</a:t>
            </a:r>
            <a:r>
              <a:rPr lang="en-AU" altLang="ja-JP" sz="2400">
                <a:solidFill>
                  <a:srgbClr val="333333"/>
                </a:solidFill>
                <a:latin typeface="Calibri Light"/>
                <a:ea typeface="MS PGothic" panose="020B0600070205080204" pitchFamily="34" charset="-128"/>
              </a:rPr>
              <a:t>Ellos </a:t>
            </a:r>
            <a:r>
              <a:rPr lang="en-AU" altLang="ja-JP" sz="2400" dirty="0">
                <a:solidFill>
                  <a:srgbClr val="333333"/>
                </a:solidFill>
                <a:latin typeface="Calibri Light"/>
                <a:ea typeface="MS PGothic" panose="020B0600070205080204" pitchFamily="34" charset="-128"/>
              </a:rPr>
              <a:t>me van </a:t>
            </a:r>
            <a:r>
              <a:rPr lang="en-AU" altLang="ja-JP" sz="2400">
                <a:solidFill>
                  <a:srgbClr val="333333"/>
                </a:solidFill>
                <a:latin typeface="Calibri Light"/>
                <a:ea typeface="MS PGothic" panose="020B0600070205080204" pitchFamily="34" charset="-128"/>
              </a:rPr>
              <a:t>a atrapar</a:t>
            </a:r>
            <a:r>
              <a:rPr lang="en-AU" altLang="de-DE" sz="2400">
                <a:solidFill>
                  <a:srgbClr val="333333"/>
                </a:solidFill>
                <a:latin typeface="Calibri Light"/>
                <a:ea typeface="MS PGothic" panose="020B0600070205080204" pitchFamily="34" charset="-128"/>
              </a:rPr>
              <a:t>”</a:t>
            </a:r>
            <a:endParaRPr lang="en-AU" altLang="ja-JP"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Antecedentes</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Alfonso ha </a:t>
            </a:r>
            <a:r>
              <a:rPr lang="en-AU" altLang="de-DE" sz="2400" dirty="0" err="1">
                <a:solidFill>
                  <a:srgbClr val="333333"/>
                </a:solidFill>
                <a:latin typeface="Calibri Light"/>
                <a:ea typeface="MS PGothic" panose="020B0600070205080204" pitchFamily="34" charset="-128"/>
              </a:rPr>
              <a:t>estado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asustado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durante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semanas</a:t>
            </a:r>
            <a:r>
              <a:rPr lang="en-AU" altLang="de-DE" sz="2400" dirty="0">
                <a:solidFill>
                  <a:srgbClr val="333333"/>
                </a:solidFill>
                <a:latin typeface="Calibri Light"/>
                <a:ea typeface="MS PGothic" panose="020B0600070205080204" pitchFamily="34" charset="-128"/>
              </a:rPr>
              <a:t> y </a:t>
            </a:r>
            <a:r>
              <a:rPr lang="en-AU" altLang="de-DE" sz="2400" dirty="0" err="1">
                <a:solidFill>
                  <a:srgbClr val="333333"/>
                </a:solidFill>
                <a:latin typeface="Calibri Light"/>
                <a:ea typeface="MS PGothic" panose="020B0600070205080204" pitchFamily="34" charset="-128"/>
              </a:rPr>
              <a:t>lleva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gafas</a:t>
            </a:r>
            <a:r>
              <a:rPr lang="en-AU" altLang="de-DE" sz="2400" dirty="0">
                <a:solidFill>
                  <a:srgbClr val="333333"/>
                </a:solidFill>
                <a:latin typeface="Calibri Light"/>
                <a:ea typeface="MS PGothic" panose="020B0600070205080204" pitchFamily="34" charset="-128"/>
              </a:rPr>
              <a:t> de sol para </a:t>
            </a:r>
            <a:r>
              <a:rPr lang="en-AU" altLang="de-DE" sz="2400" dirty="0" err="1">
                <a:solidFill>
                  <a:srgbClr val="333333"/>
                </a:solidFill>
                <a:latin typeface="Calibri Light"/>
                <a:ea typeface="MS PGothic" panose="020B0600070205080204" pitchFamily="34" charset="-128"/>
              </a:rPr>
              <a:t>ocultarse</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400" dirty="0">
                <a:solidFill>
                  <a:srgbClr val="004992"/>
                </a:solidFill>
                <a:latin typeface="Calibri Light"/>
                <a:ea typeface="MS PGothic" panose="020B0600070205080204" pitchFamily="34" charset="-128"/>
              </a:rPr>
              <a:t>Pero: </a:t>
            </a:r>
            <a:r>
              <a:rPr lang="en-AU" altLang="de-DE" sz="2400" dirty="0">
                <a:solidFill>
                  <a:srgbClr val="333333"/>
                </a:solidFill>
                <a:latin typeface="Calibri Light"/>
                <a:ea typeface="MS PGothic" panose="020B0600070205080204" pitchFamily="34" charset="-128"/>
              </a:rPr>
              <a:t>A causa de </a:t>
            </a:r>
            <a:r>
              <a:rPr lang="en-AU" altLang="de-DE" sz="2400" dirty="0" err="1">
                <a:solidFill>
                  <a:srgbClr val="333333"/>
                </a:solidFill>
                <a:latin typeface="Calibri Light"/>
                <a:ea typeface="MS PGothic" panose="020B0600070205080204" pitchFamily="34" charset="-128"/>
              </a:rPr>
              <a:t>este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comportamiento</a:t>
            </a:r>
            <a:r>
              <a:rPr lang="en-AU" altLang="de-DE" sz="2400" dirty="0">
                <a:solidFill>
                  <a:srgbClr val="333333"/>
                </a:solidFill>
                <a:latin typeface="Calibri Light"/>
                <a:ea typeface="MS PGothic" panose="020B0600070205080204" pitchFamily="34" charset="-128"/>
              </a:rPr>
              <a:t> peculiar </a:t>
            </a:r>
            <a:r>
              <a:rPr lang="en-AU" altLang="de-DE" sz="2400" dirty="0" err="1">
                <a:solidFill>
                  <a:srgbClr val="333333"/>
                </a:solidFill>
                <a:latin typeface="Calibri Light"/>
                <a:ea typeface="MS PGothic" panose="020B0600070205080204" pitchFamily="34" charset="-128"/>
              </a:rPr>
              <a:t>está</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llamando</a:t>
            </a:r>
            <a:r>
              <a:rPr lang="en-AU" altLang="de-DE" sz="2400" dirty="0">
                <a:solidFill>
                  <a:srgbClr val="333333"/>
                </a:solidFill>
                <a:latin typeface="Calibri Light"/>
                <a:ea typeface="MS PGothic" panose="020B0600070205080204" pitchFamily="34" charset="-128"/>
              </a:rPr>
              <a:t> la </a:t>
            </a:r>
            <a:r>
              <a:rPr lang="en-AU" altLang="de-DE" sz="2400" dirty="0" err="1">
                <a:solidFill>
                  <a:srgbClr val="333333"/>
                </a:solidFill>
                <a:latin typeface="Calibri Light"/>
                <a:ea typeface="MS PGothic" panose="020B0600070205080204" pitchFamily="34" charset="-128"/>
              </a:rPr>
              <a:t>atención</a:t>
            </a:r>
            <a:r>
              <a:rPr lang="en-AU" altLang="de-DE" sz="2400" dirty="0">
                <a:solidFill>
                  <a:srgbClr val="333333"/>
                </a:solidFill>
                <a:latin typeface="Calibri Light"/>
                <a:ea typeface="MS PGothic" panose="020B0600070205080204" pitchFamily="34" charset="-128"/>
              </a:rPr>
              <a:t>. </a:t>
            </a:r>
          </a:p>
          <a:p>
            <a:pPr lvl="0" defTabSz="914400" fontAlgn="base"/>
            <a:r>
              <a:rPr lang="es-ES" altLang="de-DE" sz="2400">
                <a:solidFill>
                  <a:srgbClr val="333333"/>
                </a:solidFill>
                <a:latin typeface="Calibri Light"/>
                <a:ea typeface="MS PGothic" panose="020B0600070205080204" pitchFamily="34" charset="-128"/>
              </a:rPr>
              <a:t>“Todos cometemos errores” </a:t>
            </a:r>
            <a:r>
              <a:rPr lang="es-ES" altLang="de-DE" sz="2400" dirty="0">
                <a:solidFill>
                  <a:srgbClr val="333333"/>
                </a:solidFill>
                <a:latin typeface="Calibri Light"/>
                <a:ea typeface="MS PGothic" panose="020B0600070205080204" pitchFamily="34" charset="-128"/>
              </a:rPr>
              <a:t>- siempre debemos tener en cuenta diferentes perspectivas.</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6 - Empatizar, Segunda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614733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40</a:t>
            </a:fld>
            <a:endParaRPr lang="de-DE"/>
          </a:p>
        </p:txBody>
      </p:sp>
      <p:graphicFrame>
        <p:nvGraphicFramePr>
          <p:cNvPr id="9" name="Group 2"/>
          <p:cNvGraphicFramePr>
            <a:graphicFrameLocks noGrp="1"/>
          </p:cNvGraphicFramePr>
          <p:nvPr>
            <p:extLst>
              <p:ext uri="{D42A27DB-BD31-4B8C-83A1-F6EECF244321}">
                <p14:modId xmlns:p14="http://schemas.microsoft.com/office/powerpoint/2010/main" val="88443509"/>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M.B./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a:t>
                      </a:r>
                      <a:r>
                        <a:rPr kumimoji="0" lang="de-DE" sz="1000" b="0" i="0" u="none" strike="noStrike" cap="none" normalizeH="0" baseline="0" dirty="0" err="1">
                          <a:ln>
                            <a:noFill/>
                          </a:ln>
                          <a:solidFill>
                            <a:srgbClr val="333333"/>
                          </a:solidFill>
                          <a:effectLst/>
                          <a:latin typeface="Calibri Light"/>
                          <a:ea typeface="ＭＳ Ｐゴシック" pitchFamily="34" charset="-128"/>
                        </a:rPr>
                        <a:t>strip</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overweight</a:t>
                      </a:r>
                      <a:r>
                        <a:rPr kumimoji="0" lang="de-DE" sz="1000" b="0" i="0" u="none" strike="noStrike" cap="none" normalizeH="0" baseline="0" dirty="0">
                          <a:ln>
                            <a:noFill/>
                          </a:ln>
                          <a:solidFill>
                            <a:srgbClr val="333333"/>
                          </a:solidFill>
                          <a:effectLst/>
                          <a:latin typeface="Calibri Light"/>
                          <a:ea typeface="ＭＳ Ｐゴシック" pitchFamily="34" charset="-128"/>
                        </a:rPr>
                        <a:t> man, </a:t>
                      </a:r>
                      <a:r>
                        <a:rPr kumimoji="0" lang="de-DE" sz="1000" b="0" i="0" u="none" strike="noStrike" cap="none" normalizeH="0" baseline="0" dirty="0" err="1">
                          <a:ln>
                            <a:noFill/>
                          </a:ln>
                          <a:solidFill>
                            <a:srgbClr val="333333"/>
                          </a:solidFill>
                          <a:effectLst/>
                          <a:latin typeface="Calibri Light"/>
                          <a:ea typeface="ＭＳ Ｐゴシック" pitchFamily="34" charset="-128"/>
                        </a:rPr>
                        <a:t>football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burglary</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twins</a:t>
                      </a:r>
                      <a:r>
                        <a:rPr kumimoji="0" lang="de-DE" sz="1000" b="0" i="0" u="none" strike="noStrike" cap="none" normalizeH="0" baseline="0" dirty="0">
                          <a:ln>
                            <a:noFill/>
                          </a:ln>
                          <a:solidFill>
                            <a:srgbClr val="333333"/>
                          </a:solidFill>
                          <a:effectLst/>
                          <a:latin typeface="Calibri Light"/>
                          <a:ea typeface="ＭＳ Ｐゴシック" pitchFamily="34" charset="-128"/>
                        </a:rPr>
                        <a:t>/Bildergeschichten: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3156</Words>
  <Application>Microsoft Office PowerPoint</Application>
  <PresentationFormat>Benutzerdefiniert</PresentationFormat>
  <Paragraphs>382</Paragraphs>
  <Slides>40</Slides>
  <Notes>40</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40</vt:i4>
      </vt:variant>
    </vt:vector>
  </HeadingPairs>
  <TitlesOfParts>
    <vt:vector size="50"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6 B – Empatizar, Segunda Parte</vt:lpstr>
      <vt:lpstr>Cuando conocemos a una nueva persona...  ¿En qué nos fijamos primero?  ¿Qué fiabilidad ofrecen las siguientes señales?</vt:lpstr>
      <vt:lpstr>Cuando conocemos a una nueva persona...  ¿En qué nos fijamos primero?  ¿Qué fiabilidad ofrecen las siguientes señales?</vt:lpstr>
      <vt:lpstr>¿Qué otras fuentes de información se deben considerar?  ¿Qué fiabilidad ofrecen estas fuentes?</vt:lpstr>
      <vt:lpstr>¿Qué otras fuentes de información se deben considerar?  ¿Qué fiabilidad ofrecen estas fuentes?</vt:lpstr>
      <vt:lpstr>Ventajas y Desventajas de Estos Factores</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¡Apariencia y Realidad!</vt:lpstr>
      <vt:lpstr>¿Qué relevancia tiene esto?</vt:lpstr>
      <vt:lpstr>¿Qué relevancia tiene esto?</vt:lpstr>
      <vt:lpstr>Modo en que la falta de empatía promueve malas interpretaciones durante la psicosis</vt:lpstr>
      <vt:lpstr>Ejercicio práctico</vt:lpstr>
      <vt:lpstr>Ejercicio práctico</vt:lpstr>
      <vt:lpstr>Ejercicio práctico</vt:lpstr>
      <vt:lpstr>PowerPoint-Präsentation</vt:lpstr>
      <vt:lpstr>Un hombre con sobrepeso se cae de una silla ¿Qué creerá la gente?...</vt:lpstr>
      <vt:lpstr>¡Una vez más!</vt:lpstr>
      <vt:lpstr>PowerPoint-Präsentation</vt:lpstr>
      <vt:lpstr>PowerPoint-Präsentation</vt:lpstr>
      <vt:lpstr>PowerPoint-Präsentation</vt:lpstr>
      <vt:lpstr>PowerPoint-Präsentation</vt:lpstr>
      <vt:lpstr>PowerPoint-Präsentation</vt:lpstr>
      <vt:lpstr>Opcional: Videoclip</vt:lpstr>
      <vt:lpstr>PowerPoint-Präsentation</vt:lpstr>
      <vt:lpstr>Traducción a la vida diaria</vt:lpstr>
      <vt:lpstr>Traducción a la vida diaria</vt:lpstr>
      <vt:lpstr>Traducción a la vida diaria</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250</cp:revision>
  <dcterms:created xsi:type="dcterms:W3CDTF">2004-06-30T16:15:23Z</dcterms:created>
  <dcterms:modified xsi:type="dcterms:W3CDTF">2022-01-10T12:08:29Z</dcterms:modified>
</cp:coreProperties>
</file>