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2" r:id="rId1"/>
    <p:sldMasterId id="2147483860" r:id="rId2"/>
    <p:sldMasterId id="2147483873" r:id="rId3"/>
  </p:sldMasterIdLst>
  <p:notesMasterIdLst>
    <p:notesMasterId r:id="rId94"/>
  </p:notesMasterIdLst>
  <p:handoutMasterIdLst>
    <p:handoutMasterId r:id="rId95"/>
  </p:handoutMasterIdLst>
  <p:sldIdLst>
    <p:sldId id="923" r:id="rId4"/>
    <p:sldId id="878" r:id="rId5"/>
    <p:sldId id="895" r:id="rId6"/>
    <p:sldId id="896" r:id="rId7"/>
    <p:sldId id="897" r:id="rId8"/>
    <p:sldId id="898" r:id="rId9"/>
    <p:sldId id="551" r:id="rId10"/>
    <p:sldId id="829" r:id="rId11"/>
    <p:sldId id="899" r:id="rId12"/>
    <p:sldId id="900" r:id="rId13"/>
    <p:sldId id="901" r:id="rId14"/>
    <p:sldId id="902" r:id="rId15"/>
    <p:sldId id="903" r:id="rId16"/>
    <p:sldId id="904" r:id="rId17"/>
    <p:sldId id="446" r:id="rId18"/>
    <p:sldId id="859" r:id="rId19"/>
    <p:sldId id="860" r:id="rId20"/>
    <p:sldId id="861" r:id="rId21"/>
    <p:sldId id="884" r:id="rId22"/>
    <p:sldId id="905" r:id="rId23"/>
    <p:sldId id="906" r:id="rId24"/>
    <p:sldId id="458" r:id="rId25"/>
    <p:sldId id="459" r:id="rId26"/>
    <p:sldId id="460" r:id="rId27"/>
    <p:sldId id="728" r:id="rId28"/>
    <p:sldId id="729" r:id="rId29"/>
    <p:sldId id="730" r:id="rId30"/>
    <p:sldId id="836" r:id="rId31"/>
    <p:sldId id="907" r:id="rId32"/>
    <p:sldId id="908" r:id="rId33"/>
    <p:sldId id="811" r:id="rId34"/>
    <p:sldId id="877" r:id="rId35"/>
    <p:sldId id="909" r:id="rId36"/>
    <p:sldId id="910" r:id="rId37"/>
    <p:sldId id="853" r:id="rId38"/>
    <p:sldId id="854" r:id="rId39"/>
    <p:sldId id="843" r:id="rId40"/>
    <p:sldId id="911" r:id="rId41"/>
    <p:sldId id="840" r:id="rId42"/>
    <p:sldId id="912" r:id="rId43"/>
    <p:sldId id="913" r:id="rId44"/>
    <p:sldId id="819" r:id="rId45"/>
    <p:sldId id="844" r:id="rId46"/>
    <p:sldId id="914" r:id="rId47"/>
    <p:sldId id="804" r:id="rId48"/>
    <p:sldId id="805" r:id="rId49"/>
    <p:sldId id="806" r:id="rId50"/>
    <p:sldId id="801" r:id="rId51"/>
    <p:sldId id="802" r:id="rId52"/>
    <p:sldId id="803" r:id="rId53"/>
    <p:sldId id="915" r:id="rId54"/>
    <p:sldId id="749" r:id="rId55"/>
    <p:sldId id="752" r:id="rId56"/>
    <p:sldId id="750" r:id="rId57"/>
    <p:sldId id="751" r:id="rId58"/>
    <p:sldId id="760" r:id="rId59"/>
    <p:sldId id="761" r:id="rId60"/>
    <p:sldId id="762" r:id="rId61"/>
    <p:sldId id="753" r:id="rId62"/>
    <p:sldId id="756" r:id="rId63"/>
    <p:sldId id="754" r:id="rId64"/>
    <p:sldId id="755" r:id="rId65"/>
    <p:sldId id="785" r:id="rId66"/>
    <p:sldId id="788" r:id="rId67"/>
    <p:sldId id="786" r:id="rId68"/>
    <p:sldId id="917" r:id="rId69"/>
    <p:sldId id="778" r:id="rId70"/>
    <p:sldId id="779" r:id="rId71"/>
    <p:sldId id="780" r:id="rId72"/>
    <p:sldId id="769" r:id="rId73"/>
    <p:sldId id="770" r:id="rId74"/>
    <p:sldId id="771" r:id="rId75"/>
    <p:sldId id="772" r:id="rId76"/>
    <p:sldId id="773" r:id="rId77"/>
    <p:sldId id="774" r:id="rId78"/>
    <p:sldId id="885" r:id="rId79"/>
    <p:sldId id="886" r:id="rId80"/>
    <p:sldId id="887" r:id="rId81"/>
    <p:sldId id="888" r:id="rId82"/>
    <p:sldId id="889" r:id="rId83"/>
    <p:sldId id="890" r:id="rId84"/>
    <p:sldId id="891" r:id="rId85"/>
    <p:sldId id="882" r:id="rId86"/>
    <p:sldId id="918" r:id="rId87"/>
    <p:sldId id="919" r:id="rId88"/>
    <p:sldId id="856" r:id="rId89"/>
    <p:sldId id="920" r:id="rId90"/>
    <p:sldId id="921" r:id="rId91"/>
    <p:sldId id="922" r:id="rId92"/>
    <p:sldId id="892" r:id="rId93"/>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527">
          <p15:clr>
            <a:srgbClr val="A4A3A4"/>
          </p15:clr>
        </p15:guide>
        <p15:guide id="2" pos="2562">
          <p15:clr>
            <a:srgbClr val="A4A3A4"/>
          </p15:clr>
        </p15:guide>
        <p15:guide id="3" pos="3417">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527"/>
        <p:guide pos="2562"/>
        <p:guide pos="341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576" y="-7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handoutMaster" Target="handoutMasters/handout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13" Type="http://schemas.openxmlformats.org/officeDocument/2006/relationships/slide" Target="slides/slide81.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0.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77.xml"/><Relationship Id="rId5" Type="http://schemas.openxmlformats.org/officeDocument/2006/relationships/slide" Target="slides/slide60.xml"/><Relationship Id="rId10" Type="http://schemas.openxmlformats.org/officeDocument/2006/relationships/slide" Target="slides/slide71.xml"/><Relationship Id="rId4" Type="http://schemas.openxmlformats.org/officeDocument/2006/relationships/slide" Target="slides/slide54.xml"/><Relationship Id="rId9"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12C70CB-9092-499B-8E44-58293A7C2931}" type="slidenum">
              <a:rPr lang="en-GB" altLang="de-DE"/>
              <a:pPr>
                <a:defRPr/>
              </a:pPr>
              <a:t>‹Nr.›</a:t>
            </a:fld>
            <a:endParaRPr lang="en-GB" altLang="de-DE"/>
          </a:p>
        </p:txBody>
      </p:sp>
    </p:spTree>
    <p:extLst>
      <p:ext uri="{BB962C8B-B14F-4D97-AF65-F5344CB8AC3E}">
        <p14:creationId xmlns:p14="http://schemas.microsoft.com/office/powerpoint/2010/main" val="3697577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164E3129-6C15-4E52-B33D-DF926520410A}" type="slidenum">
              <a:rPr lang="en-US" altLang="de-DE"/>
              <a:pPr>
                <a:defRPr/>
              </a:pPr>
              <a:t>‹Nr.›</a:t>
            </a:fld>
            <a:endParaRPr lang="en-US" altLang="de-DE"/>
          </a:p>
        </p:txBody>
      </p:sp>
    </p:spTree>
    <p:extLst>
      <p:ext uri="{BB962C8B-B14F-4D97-AF65-F5344CB8AC3E}">
        <p14:creationId xmlns:p14="http://schemas.microsoft.com/office/powerpoint/2010/main" val="17810593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10631B-9FA1-4849-9D49-FC530E2AA49A}"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7039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3B2680-48EB-4EC4-B032-AA2A088BCEBE}"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1528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DBED26-7AC6-46DF-9359-79A23E556479}"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6497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07E397-7866-4BDF-81C3-E6FE79ABE31F}"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2770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15AC01-8AF5-4011-ACB0-D1494B8D5FB5}"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5500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B9AD4-EF31-4FCA-B07E-5E9DE5A29517}" type="slidenum">
              <a:rPr lang="en-US" altLang="de-DE" sz="1300" smtClean="0"/>
              <a:pPr>
                <a:spcBef>
                  <a:spcPct val="0"/>
                </a:spcBef>
              </a:pPr>
              <a:t>19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0200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B9AD4-EF31-4FCA-B07E-5E9DE5A29517}"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0200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B9AD4-EF31-4FCA-B07E-5E9DE5A29517}"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0200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143613-8D0D-4170-B981-A4ED10AD7B09}"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25585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C751EF-0261-4100-B831-866E87D33D8E}"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25466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349DF9-9D54-4AB3-B151-0EFA12A7001C}"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78520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D92E48-CBB3-4DD2-8C38-F2F27B7BD6C5}"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6468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CFE1AA-A565-4220-BCB0-9DF1A4E5820D}"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6593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50EA96-0F02-472D-B599-47469E9D5E66}"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2132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DB870C-2ECC-4892-8021-C57F5D02443F}"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76636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DB870C-2ECC-4892-8021-C57F5D02443F}"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766364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DB870C-2ECC-4892-8021-C57F5D02443F}"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76636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B1F8A4C-3DB9-422C-88F7-8BC4AF0DB9D4}"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8174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smtClean="0"/>
              <a:pPr>
                <a:spcBef>
                  <a:spcPct val="0"/>
                </a:spcBef>
              </a:pPr>
              <a:t>32</a:t>
            </a:fld>
            <a:endParaRPr lang="en-US" altLang="de-DE" sz="1300"/>
          </a:p>
        </p:txBody>
      </p:sp>
      <p:sp>
        <p:nvSpPr>
          <p:cNvPr id="87043" name="Rectangle 1026"/>
          <p:cNvSpPr>
            <a:spLocks noGrp="1" noRot="1" noChangeAspect="1" noChangeArrowheads="1" noTextEdit="1"/>
          </p:cNvSpPr>
          <p:nvPr>
            <p:ph type="sldImg"/>
          </p:nvPr>
        </p:nvSpPr>
        <p:spPr>
          <a:xfrm>
            <a:off x="138113" y="768350"/>
            <a:ext cx="6823075"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smtClean="0"/>
              <a:pPr>
                <a:spcBef>
                  <a:spcPct val="0"/>
                </a:spcBef>
              </a:pPr>
              <a:t>33</a:t>
            </a:fld>
            <a:endParaRPr lang="en-US" altLang="de-DE" sz="1300"/>
          </a:p>
        </p:txBody>
      </p:sp>
      <p:sp>
        <p:nvSpPr>
          <p:cNvPr id="87043" name="Rectangle 1026"/>
          <p:cNvSpPr>
            <a:spLocks noGrp="1" noRot="1" noChangeAspect="1" noChangeArrowheads="1" noTextEdit="1"/>
          </p:cNvSpPr>
          <p:nvPr>
            <p:ph type="sldImg"/>
          </p:nvPr>
        </p:nvSpPr>
        <p:spPr>
          <a:xfrm>
            <a:off x="138113" y="768350"/>
            <a:ext cx="6823075"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smtClean="0"/>
              <a:pPr>
                <a:spcBef>
                  <a:spcPct val="0"/>
                </a:spcBef>
              </a:pPr>
              <a:t>34</a:t>
            </a:fld>
            <a:endParaRPr lang="en-US" altLang="de-DE" sz="1300"/>
          </a:p>
        </p:txBody>
      </p:sp>
      <p:sp>
        <p:nvSpPr>
          <p:cNvPr id="87043" name="Rectangle 1026"/>
          <p:cNvSpPr>
            <a:spLocks noGrp="1" noRot="1" noChangeAspect="1" noChangeArrowheads="1" noTextEdit="1"/>
          </p:cNvSpPr>
          <p:nvPr>
            <p:ph type="sldImg"/>
          </p:nvPr>
        </p:nvSpPr>
        <p:spPr>
          <a:xfrm>
            <a:off x="138113" y="768350"/>
            <a:ext cx="6823075"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C57C34-C199-46B5-9DB4-2E0E3C05D03C}" type="slidenum">
              <a:rPr lang="en-US" altLang="de-DE" sz="1300" smtClean="0"/>
              <a:pPr>
                <a:spcBef>
                  <a:spcPct val="0"/>
                </a:spcBef>
              </a:pPr>
              <a:t>35</a:t>
            </a:fld>
            <a:endParaRPr lang="en-US" altLang="de-DE" sz="1300"/>
          </a:p>
        </p:txBody>
      </p:sp>
      <p:sp>
        <p:nvSpPr>
          <p:cNvPr id="89091"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8909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03862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660E9B-B552-4EFC-A710-295612E1A458}" type="slidenum">
              <a:rPr lang="en-US" altLang="de-DE" sz="1300" smtClean="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4861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276363-FADF-4073-B5F0-A1A955437836}"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0231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276363-FADF-4073-B5F0-A1A955437836}"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0231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8D76D-1283-4A99-90A7-2B42A4FFBA8C}" type="slidenum">
              <a:rPr lang="en-US" altLang="de-DE" sz="1300" smtClean="0"/>
              <a:pPr>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3712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8D76D-1283-4A99-90A7-2B42A4FFBA8C}"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3712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8D76D-1283-4A99-90A7-2B42A4FFBA8C}"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371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C10499-DF41-4919-BEFA-E9E01D0F6F4C}"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57626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F34392-C22C-4681-9432-D118C6D4E46D}" type="slidenum">
              <a:rPr lang="en-US" altLang="de-DE" sz="1300" smtClean="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30220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F34392-C22C-4681-9432-D118C6D4E46D}"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302201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571DCF-7100-4CBF-B6B9-7B4322E976B7}"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688741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8522D8A-971E-4F5B-88AB-27ECF33BFBC1}"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22200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0CBEE1-829C-432F-88DC-FBFA2DE90174}"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46741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8BC5B4-EFD8-4808-A3E6-BABE04B49FDF}"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721618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9282EA-3D63-48F2-927B-ED6788D2EABF}"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4576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19391D-2852-4F07-8BE6-4CD82864B062}" type="slidenum">
              <a:rPr lang="en-US" altLang="de-DE" sz="1300" smtClean="0"/>
              <a:pPr>
                <a:spcBef>
                  <a:spcPct val="0"/>
                </a:spcBef>
              </a:pPr>
              <a:t>50</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85011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DF0D09-CC5C-4F2F-A87F-82DF488DEE83}"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211298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167E6-48A1-42C3-A797-55D17539EA36}"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9489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F70F76-9404-49EE-B311-F9EF673FA66A}"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340351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BFF4F-A838-4864-9EB7-4E14A5EEE005}"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2676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913A645-4CDF-4FB0-9916-648359D1BF63}"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09712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264A6C-1505-4C2D-8E3F-7C8E9274E449}"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40782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00172-E4B4-4D8A-9A7D-8FA7DA80D08D}"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60615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9692B8-4ACE-4B20-977B-81D0F35E3188}"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77657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1F52F6-83BE-4098-9550-73763CC4A9C4}"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202771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052953-BD3E-467A-A709-A367844D1130}"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73287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435116-3E0B-454C-8003-14A3CAE0699B}" type="slidenum">
              <a:rPr lang="en-US" altLang="de-DE" sz="1300" smtClean="0"/>
              <a:pPr>
                <a:spcBef>
                  <a:spcPct val="0"/>
                </a:spcBef>
              </a:pPr>
              <a:t>62</a:t>
            </a:fld>
            <a:endParaRPr lang="en-US" altLang="de-DE" sz="1300"/>
          </a:p>
        </p:txBody>
      </p:sp>
      <p:sp>
        <p:nvSpPr>
          <p:cNvPr id="143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875902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4A5B2B8-818C-4333-924F-86C7EB6573B7}"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014006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2065FE-234D-49A7-9636-BEFFD3BB0117}"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794498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6F83EA-A6B6-459D-870B-1AA9341C22F2}"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88087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6F83EA-A6B6-459D-870B-1AA9341C22F2}" type="slidenum">
              <a:rPr lang="en-US" altLang="de-DE" sz="1300" smtClean="0"/>
              <a:pPr>
                <a:spcBef>
                  <a:spcPct val="0"/>
                </a:spcBef>
              </a:pPr>
              <a:t>66</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8808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B0264E1-1543-43D9-A43C-E92F38A514CE}"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65173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9BF0EE-6AB8-456F-A655-12A946A1E361}"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511477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8F9F1B8-4993-4193-938B-EE85F703E2C3}"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948395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B55354-87C4-41B3-9B19-C87C07B2979D}"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29348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E8F6C9-4C87-48C4-9BD0-A06986D6F662}"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58514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1C3144-746A-4A44-94F5-49A2DA9AA134}"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07681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500469-499E-41F6-8018-6A368C3EBB87}"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06152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1A589D-69F4-4979-9750-07DBEE2DA7B3}"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076198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3B3AC8-3731-41E9-B79F-5D736D9F4252}"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19819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A58FF0-EE35-4BE2-A00C-C8D8DEA0C290}"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71842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4F68B3-35C5-41A3-88CB-275973DD373D}"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150648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EE40B4-7501-441B-862F-3EDE1E24F13C}"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16615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EC5CDA-9A15-4F49-B9B8-9AF12544373E}"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138456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0708D8-5EF3-430D-B125-20FEF7715241}"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571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198385-BF23-4BE6-855B-5AAEAE52A31B}"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23095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7B6C8D-6802-4F0A-AD40-9D7404565459}"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428829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70979-602A-49DF-8A94-EAED25599CE7}" type="slidenum">
              <a:rPr lang="en-US" altLang="de-DE" sz="1300" smtClean="0"/>
              <a:pPr>
                <a:spcBef>
                  <a:spcPct val="0"/>
                </a:spcBef>
              </a:pPr>
              <a:t>83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79602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70979-602A-49DF-8A94-EAED25599CE7}" type="slidenum">
              <a:rPr lang="en-US" altLang="de-DE" sz="1300" smtClean="0"/>
              <a:pPr>
                <a:spcBef>
                  <a:spcPct val="0"/>
                </a:spcBef>
              </a:pPr>
              <a:t>84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79602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70979-602A-49DF-8A94-EAED25599CE7}" type="slidenum">
              <a:rPr lang="en-US" altLang="de-DE" sz="1300" smtClean="0"/>
              <a:pPr>
                <a:spcBef>
                  <a:spcPct val="0"/>
                </a:spcBef>
              </a:pPr>
              <a:t>85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79602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CC77FA-6C3E-4F77-B12D-816D152E83C8}"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98915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CC77FA-6C3E-4F77-B12D-816D152E83C8}"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98915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CC77FA-6C3E-4F77-B12D-816D152E83C8}"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98915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FDA1ED-10E2-4FAE-B348-9FE9314C8960}" type="slidenum">
              <a:rPr lang="en-US" altLang="de-DE" sz="1300" smtClean="0"/>
              <a:pPr>
                <a:spcBef>
                  <a:spcPct val="0"/>
                </a:spcBef>
              </a:pPr>
              <a:t>90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991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88010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5 - Memoria</a:t>
            </a:r>
          </a:p>
        </p:txBody>
      </p:sp>
      <p:sp>
        <p:nvSpPr>
          <p:cNvPr id="4" name="Slide Number Placeholder 3"/>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5 - Memoria</a:t>
            </a:r>
          </a:p>
        </p:txBody>
      </p:sp>
      <p:sp>
        <p:nvSpPr>
          <p:cNvPr id="5" name="Slide Number Placeholder 4"/>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5 - Memoria</a:t>
            </a:r>
          </a:p>
        </p:txBody>
      </p:sp>
      <p:sp>
        <p:nvSpPr>
          <p:cNvPr id="4" name="Slide Number Placeholder 3"/>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893D49E-8DDE-4200-AC74-7A6242D8B16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86"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5 - Memoria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5 - Memoria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5 A – Memoria</a:t>
            </a:r>
            <a:endParaRPr lang="en-US" dirty="0"/>
          </a:p>
        </p:txBody>
      </p:sp>
      <p:sp>
        <p:nvSpPr>
          <p:cNvPr id="4" name="Text Placeholder 3"/>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224121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3</a:t>
            </a:fld>
            <a:endParaRPr lang="de-DE" altLang="de-DE"/>
          </a:p>
        </p:txBody>
      </p:sp>
    </p:spTree>
    <p:extLst>
      <p:ext uri="{BB962C8B-B14F-4D97-AF65-F5344CB8AC3E}">
        <p14:creationId xmlns:p14="http://schemas.microsoft.com/office/powerpoint/2010/main" val="429268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err="1">
                <a:solidFill>
                  <a:srgbClr val="FFFFFF"/>
                </a:solidFill>
                <a:latin typeface="Calibri Light"/>
                <a:ea typeface="ＭＳ Ｐゴシック" charset="-128"/>
              </a:rPr>
              <a:t>Nuestro</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cerebro</a:t>
            </a:r>
            <a:r>
              <a:rPr lang="en-US" sz="2400" dirty="0">
                <a:solidFill>
                  <a:srgbClr val="FFFFFF"/>
                </a:solidFill>
                <a:latin typeface="Calibri Light"/>
                <a:ea typeface="ＭＳ Ｐゴシック" charset="-128"/>
              </a:rPr>
              <a:t> no se </a:t>
            </a:r>
            <a:r>
              <a:rPr lang="en-US" sz="2400" dirty="0" err="1">
                <a:solidFill>
                  <a:srgbClr val="FFFFFF"/>
                </a:solidFill>
                <a:latin typeface="Calibri Light"/>
                <a:ea typeface="ＭＳ Ｐゴシック" charset="-128"/>
              </a:rPr>
              <a:t>sobrecarga</a:t>
            </a:r>
            <a:r>
              <a:rPr lang="en-US" sz="2400" dirty="0">
                <a:solidFill>
                  <a:srgbClr val="FFFFFF"/>
                </a:solidFill>
                <a:latin typeface="Calibri Light"/>
                <a:ea typeface="ＭＳ Ｐゴシック" charset="-128"/>
              </a:rPr>
              <a:t> con </a:t>
            </a:r>
            <a:r>
              <a:rPr lang="en-US" sz="2400" dirty="0" err="1">
                <a:solidFill>
                  <a:srgbClr val="FFFFFF"/>
                </a:solidFill>
                <a:latin typeface="Calibri Light"/>
                <a:ea typeface="ＭＳ Ｐゴシック" charset="-128"/>
              </a:rPr>
              <a:t>información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inútil</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Sobre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todo</a:t>
            </a:r>
            <a:r>
              <a:rPr lang="en-US" sz="2400" dirty="0">
                <a:solidFill>
                  <a:srgbClr val="FFFFFF"/>
                </a:solidFill>
                <a:latin typeface="Calibri Light"/>
                <a:ea typeface="ＭＳ Ｐゴシック" charset="-128"/>
              </a:rPr>
              <a:t> se </a:t>
            </a:r>
            <a:r>
              <a:rPr lang="en-US" sz="2400" dirty="0" err="1">
                <a:solidFill>
                  <a:srgbClr val="FFFFFF"/>
                </a:solidFill>
                <a:latin typeface="Calibri Light"/>
                <a:ea typeface="ＭＳ Ｐゴシック" charset="-128"/>
              </a:rPr>
              <a:t>pierde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información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irrelevante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pero</a:t>
            </a:r>
            <a:r>
              <a:rPr lang="en-US" sz="2400" dirty="0">
                <a:solidFill>
                  <a:srgbClr val="FFFFFF"/>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a:solidFill>
                  <a:srgbClr val="FFFFFF"/>
                </a:solidFill>
                <a:latin typeface="Calibri Light"/>
                <a:ea typeface="ＭＳ Ｐゴシック" charset="-128"/>
              </a:rPr>
              <a:t>…</a:t>
            </a:r>
            <a:r>
              <a:rPr lang="en-US" sz="2400" dirty="0" err="1">
                <a:solidFill>
                  <a:srgbClr val="FFFFFF"/>
                </a:solidFill>
                <a:latin typeface="Calibri Light"/>
                <a:ea typeface="ＭＳ Ｐゴシック" charset="-128"/>
              </a:rPr>
              <a:t>también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desparecerán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muchos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importantes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nombres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de </a:t>
            </a:r>
            <a:r>
              <a:rPr lang="en-US" sz="2400" dirty="0" err="1">
                <a:solidFill>
                  <a:srgbClr val="FFFFFF"/>
                </a:solidFill>
                <a:latin typeface="Calibri Light"/>
                <a:ea typeface="ＭＳ Ｐゴシック" charset="-128"/>
              </a:rPr>
              <a:t>días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festivos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conocimientos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adquiridos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en</a:t>
            </a:r>
            <a:r>
              <a:rPr lang="en-US" sz="2400" dirty="0">
                <a:solidFill>
                  <a:srgbClr val="FFFFFF"/>
                </a:solidFill>
                <a:latin typeface="Calibri Light"/>
                <a:ea typeface="ＭＳ Ｐゴシック" charset="-128"/>
              </a:rPr>
              <a:t> la </a:t>
            </a:r>
            <a:r>
              <a:rPr lang="en-US" sz="2400" dirty="0" err="1">
                <a:solidFill>
                  <a:srgbClr val="FFFFFF"/>
                </a:solidFill>
                <a:latin typeface="Calibri Light"/>
                <a:ea typeface="ＭＳ Ｐゴシック" charset="-128"/>
              </a:rPr>
              <a:t>escuela</a:t>
            </a:r>
            <a:r>
              <a:rPr lang="en-US" sz="2400" dirty="0">
                <a:solidFill>
                  <a:srgbClr val="FFFFFF"/>
                </a:solidFill>
                <a:latin typeface="Calibri Light"/>
                <a:ea typeface="ＭＳ Ｐゴシック" charset="-128"/>
              </a:rPr>
              <a:t>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4</a:t>
            </a:fld>
            <a:endParaRPr lang="de-DE" altLang="de-DE"/>
          </a:p>
        </p:txBody>
      </p:sp>
    </p:spTree>
    <p:extLst>
      <p:ext uri="{BB962C8B-B14F-4D97-AF65-F5344CB8AC3E}">
        <p14:creationId xmlns:p14="http://schemas.microsoft.com/office/powerpoint/2010/main" val="2197701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err="1">
                <a:solidFill>
                  <a:srgbClr val="333333"/>
                </a:solidFill>
                <a:latin typeface="Calibri Light"/>
                <a:ea typeface="ＭＳ Ｐゴシック" charset="-128"/>
              </a:rPr>
              <a:t>Nuestro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cerebro</a:t>
            </a:r>
            <a:r>
              <a:rPr lang="en-US" sz="2400" dirty="0">
                <a:solidFill>
                  <a:srgbClr val="333333"/>
                </a:solidFill>
                <a:latin typeface="Calibri Light"/>
                <a:ea typeface="ＭＳ Ｐゴシック" charset="-128"/>
              </a:rPr>
              <a:t> no se </a:t>
            </a:r>
            <a:r>
              <a:rPr lang="en-US" sz="2400" dirty="0" err="1">
                <a:solidFill>
                  <a:srgbClr val="333333"/>
                </a:solidFill>
                <a:latin typeface="Calibri Light"/>
                <a:ea typeface="ＭＳ Ｐゴシック" charset="-128"/>
              </a:rPr>
              <a:t>sobrecarga</a:t>
            </a:r>
            <a:r>
              <a:rPr lang="en-US" sz="2400" dirty="0">
                <a:solidFill>
                  <a:srgbClr val="333333"/>
                </a:solidFill>
                <a:latin typeface="Calibri Light"/>
                <a:ea typeface="ＭＳ Ｐゴシック" charset="-128"/>
              </a:rPr>
              <a:t> con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inútil</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Sobre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todo</a:t>
            </a:r>
            <a:r>
              <a:rPr lang="en-US" sz="2400" dirty="0">
                <a:solidFill>
                  <a:srgbClr val="333333"/>
                </a:solidFill>
                <a:latin typeface="Calibri Light"/>
                <a:ea typeface="ＭＳ Ｐゴシック" charset="-128"/>
              </a:rPr>
              <a:t> se </a:t>
            </a:r>
            <a:r>
              <a:rPr lang="en-US" sz="2400" dirty="0" err="1">
                <a:solidFill>
                  <a:srgbClr val="333333"/>
                </a:solidFill>
                <a:latin typeface="Calibri Light"/>
                <a:ea typeface="ＭＳ Ｐゴシック" charset="-128"/>
              </a:rPr>
              <a:t>pierde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irrelevante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pero</a:t>
            </a:r>
            <a:r>
              <a:rPr lang="en-US" sz="2400" dirty="0">
                <a:solidFill>
                  <a:srgbClr val="333333"/>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a:solidFill>
                  <a:srgbClr val="FFFFFF"/>
                </a:solidFill>
                <a:latin typeface="Calibri Light"/>
                <a:ea typeface="ＭＳ Ｐゴシック" charset="-128"/>
              </a:rPr>
              <a:t>…</a:t>
            </a:r>
            <a:r>
              <a:rPr lang="en-US" sz="2400" dirty="0" err="1">
                <a:solidFill>
                  <a:srgbClr val="FFFFFF"/>
                </a:solidFill>
                <a:latin typeface="Calibri Light"/>
                <a:ea typeface="ＭＳ Ｐゴシック" charset="-128"/>
              </a:rPr>
              <a:t>también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desparecerán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muchos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importantes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nombres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de </a:t>
            </a:r>
            <a:r>
              <a:rPr lang="en-US" sz="2400" dirty="0" err="1">
                <a:solidFill>
                  <a:srgbClr val="FFFFFF"/>
                </a:solidFill>
                <a:latin typeface="Calibri Light"/>
                <a:ea typeface="ＭＳ Ｐゴシック" charset="-128"/>
              </a:rPr>
              <a:t>días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festivos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conocimientos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adquiridos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en</a:t>
            </a:r>
            <a:r>
              <a:rPr lang="en-US" sz="2400" dirty="0">
                <a:solidFill>
                  <a:srgbClr val="FFFFFF"/>
                </a:solidFill>
                <a:latin typeface="Calibri Light"/>
                <a:ea typeface="ＭＳ Ｐゴシック" charset="-128"/>
              </a:rPr>
              <a:t> la </a:t>
            </a:r>
            <a:r>
              <a:rPr lang="en-US" sz="2400" dirty="0" err="1">
                <a:solidFill>
                  <a:srgbClr val="FFFFFF"/>
                </a:solidFill>
                <a:latin typeface="Calibri Light"/>
                <a:ea typeface="ＭＳ Ｐゴシック" charset="-128"/>
              </a:rPr>
              <a:t>escuela</a:t>
            </a:r>
            <a:r>
              <a:rPr lang="en-US" sz="2400" dirty="0">
                <a:solidFill>
                  <a:srgbClr val="FFFFFF"/>
                </a:solidFill>
                <a:latin typeface="Calibri Light"/>
                <a:ea typeface="ＭＳ Ｐゴシック"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5</a:t>
            </a:fld>
            <a:endParaRPr lang="de-DE" altLang="de-DE"/>
          </a:p>
        </p:txBody>
      </p:sp>
    </p:spTree>
    <p:extLst>
      <p:ext uri="{BB962C8B-B14F-4D97-AF65-F5344CB8AC3E}">
        <p14:creationId xmlns:p14="http://schemas.microsoft.com/office/powerpoint/2010/main" val="4196694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err="1">
                <a:solidFill>
                  <a:srgbClr val="333333"/>
                </a:solidFill>
                <a:latin typeface="Calibri Light"/>
                <a:ea typeface="ＭＳ Ｐゴシック" charset="-128"/>
              </a:rPr>
              <a:t>Nuestro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cerebro</a:t>
            </a:r>
            <a:r>
              <a:rPr lang="en-US" sz="2400" dirty="0">
                <a:solidFill>
                  <a:srgbClr val="333333"/>
                </a:solidFill>
                <a:latin typeface="Calibri Light"/>
                <a:ea typeface="ＭＳ Ｐゴシック" charset="-128"/>
              </a:rPr>
              <a:t> no se </a:t>
            </a:r>
            <a:r>
              <a:rPr lang="en-US" sz="2400" dirty="0" err="1">
                <a:solidFill>
                  <a:srgbClr val="333333"/>
                </a:solidFill>
                <a:latin typeface="Calibri Light"/>
                <a:ea typeface="ＭＳ Ｐゴシック" charset="-128"/>
              </a:rPr>
              <a:t>sobrecarga</a:t>
            </a:r>
            <a:r>
              <a:rPr lang="en-US" sz="2400" dirty="0">
                <a:solidFill>
                  <a:srgbClr val="333333"/>
                </a:solidFill>
                <a:latin typeface="Calibri Light"/>
                <a:ea typeface="ＭＳ Ｐゴシック" charset="-128"/>
              </a:rPr>
              <a:t> con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inútil</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Sobre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todo</a:t>
            </a:r>
            <a:r>
              <a:rPr lang="en-US" sz="2400" dirty="0">
                <a:solidFill>
                  <a:srgbClr val="333333"/>
                </a:solidFill>
                <a:latin typeface="Calibri Light"/>
                <a:ea typeface="ＭＳ Ｐゴシック" charset="-128"/>
              </a:rPr>
              <a:t> se </a:t>
            </a:r>
            <a:r>
              <a:rPr lang="en-US" sz="2400" dirty="0" err="1">
                <a:solidFill>
                  <a:srgbClr val="333333"/>
                </a:solidFill>
                <a:latin typeface="Calibri Light"/>
                <a:ea typeface="ＭＳ Ｐゴシック" charset="-128"/>
              </a:rPr>
              <a:t>pierde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irrelevante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pero</a:t>
            </a:r>
            <a:r>
              <a:rPr lang="en-US" sz="2400" dirty="0">
                <a:solidFill>
                  <a:srgbClr val="333333"/>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a:t>
            </a:r>
            <a:r>
              <a:rPr lang="en-US" sz="2400" dirty="0">
                <a:solidFill>
                  <a:srgbClr val="333333"/>
                </a:solidFill>
                <a:latin typeface="Calibri Light"/>
                <a:ea typeface="ＭＳ Ｐゴシック" charset="-128"/>
              </a:rPr>
              <a:t>…</a:t>
            </a:r>
            <a:r>
              <a:rPr lang="en-US" sz="2400" dirty="0" err="1">
                <a:solidFill>
                  <a:srgbClr val="333333"/>
                </a:solidFill>
                <a:latin typeface="Calibri Light"/>
                <a:ea typeface="ＭＳ Ｐゴシック" charset="-128"/>
              </a:rPr>
              <a:t>también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desparecerán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muchos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recuerdos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importantes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nombres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recuerdos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días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festivos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conocimientos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adquiridos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en</a:t>
            </a:r>
            <a:r>
              <a:rPr lang="en-US" sz="2400" dirty="0">
                <a:solidFill>
                  <a:srgbClr val="333333"/>
                </a:solidFill>
                <a:latin typeface="Calibri Light"/>
                <a:ea typeface="ＭＳ Ｐゴシック" charset="-128"/>
              </a:rPr>
              <a:t> la </a:t>
            </a:r>
            <a:r>
              <a:rPr lang="en-US" sz="2400" dirty="0" err="1">
                <a:solidFill>
                  <a:srgbClr val="333333"/>
                </a:solidFill>
                <a:latin typeface="Calibri Light"/>
                <a:ea typeface="ＭＳ Ｐゴシック" charset="-128"/>
              </a:rPr>
              <a:t>escuela</a:t>
            </a:r>
            <a:r>
              <a:rPr lang="en-US" sz="2400" dirty="0">
                <a:solidFill>
                  <a:srgbClr val="333333"/>
                </a:solidFill>
                <a:latin typeface="Calibri Light"/>
                <a:ea typeface="ＭＳ Ｐゴシック"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6</a:t>
            </a:fld>
            <a:endParaRPr lang="de-DE" altLang="de-DE"/>
          </a:p>
        </p:txBody>
      </p:sp>
    </p:spTree>
    <p:extLst>
      <p:ext uri="{BB962C8B-B14F-4D97-AF65-F5344CB8AC3E}">
        <p14:creationId xmlns:p14="http://schemas.microsoft.com/office/powerpoint/2010/main" val="1417649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¿Cómo puedo memorizar mejor las cosas?</a:t>
            </a:r>
            <a:endParaRPr lang="en-US" sz="3600" dirty="0">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70047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143548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764338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Reducir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eliminar</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consumo</a:t>
            </a:r>
            <a:r>
              <a:rPr lang="en-US" altLang="de-DE" sz="2400" dirty="0">
                <a:solidFill>
                  <a:srgbClr val="333333"/>
                </a:solidFill>
                <a:latin typeface="Calibri Light"/>
                <a:ea typeface="ＭＳ Ｐゴシック" panose="020B0600070205080204" pitchFamily="34" charset="-128"/>
              </a:rPr>
              <a:t> de alcohol.</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12</a:t>
            </a:fld>
            <a:endParaRPr lang="de-DE" altLang="de-DE">
              <a:latin typeface="Calibri Light"/>
            </a:endParaRPr>
          </a:p>
        </p:txBody>
      </p:sp>
    </p:spTree>
    <p:extLst>
      <p:ext uri="{BB962C8B-B14F-4D97-AF65-F5344CB8AC3E}">
        <p14:creationId xmlns:p14="http://schemas.microsoft.com/office/powerpoint/2010/main" val="314367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Reducir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eliminar</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consumo</a:t>
            </a:r>
            <a:r>
              <a:rPr lang="en-US" altLang="de-DE" sz="2400" dirty="0">
                <a:solidFill>
                  <a:srgbClr val="333333"/>
                </a:solidFill>
                <a:latin typeface="Calibri Light"/>
                <a:ea typeface="ＭＳ Ｐゴシック" panose="020B0600070205080204" pitchFamily="34" charset="-128"/>
              </a:rPr>
              <a:t> de alcohol.</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Ir</a:t>
            </a:r>
            <a:r>
              <a:rPr lang="en-US" altLang="de-DE" sz="2400" dirty="0">
                <a:solidFill>
                  <a:srgbClr val="333333"/>
                </a:solidFill>
                <a:latin typeface="Calibri Light"/>
                <a:ea typeface="ＭＳ Ｐゴシック" panose="020B0600070205080204" pitchFamily="34" charset="-128"/>
              </a:rPr>
              <a:t> a la </a:t>
            </a:r>
            <a:r>
              <a:rPr lang="en-US" altLang="de-DE" sz="2400" dirty="0" err="1">
                <a:solidFill>
                  <a:srgbClr val="333333"/>
                </a:solidFill>
                <a:latin typeface="Calibri Light"/>
                <a:ea typeface="ＭＳ Ｐゴシック" panose="020B0600070205080204" pitchFamily="34" charset="-128"/>
              </a:rPr>
              <a:t>cama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después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así</a:t>
            </a:r>
            <a:r>
              <a:rPr lang="en-US" altLang="de-DE" sz="2400" dirty="0">
                <a:solidFill>
                  <a:srgbClr val="333333"/>
                </a:solidFill>
                <a:latin typeface="Calibri Light"/>
                <a:ea typeface="ＭＳ Ｐゴシック" panose="020B0600070205080204" pitchFamily="34" charset="-128"/>
              </a:rPr>
              <a:t> no hay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distracción</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13</a:t>
            </a:fld>
            <a:endParaRPr lang="de-DE" altLang="de-DE">
              <a:latin typeface="Calibri Light"/>
            </a:endParaRPr>
          </a:p>
        </p:txBody>
      </p:sp>
    </p:spTree>
    <p:extLst>
      <p:ext uri="{BB962C8B-B14F-4D97-AF65-F5344CB8AC3E}">
        <p14:creationId xmlns:p14="http://schemas.microsoft.com/office/powerpoint/2010/main" val="615282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b="1"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b="1"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b="1"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Reducir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eliminar</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consumo</a:t>
            </a:r>
            <a:r>
              <a:rPr lang="en-US" altLang="de-DE" sz="2400" dirty="0">
                <a:solidFill>
                  <a:srgbClr val="333333"/>
                </a:solidFill>
                <a:latin typeface="Calibri Light"/>
                <a:ea typeface="ＭＳ Ｐゴシック" panose="020B0600070205080204" pitchFamily="34" charset="-128"/>
              </a:rPr>
              <a:t> de alcohol.</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Ir</a:t>
            </a:r>
            <a:r>
              <a:rPr lang="en-US" altLang="de-DE" sz="2400" dirty="0">
                <a:solidFill>
                  <a:srgbClr val="333333"/>
                </a:solidFill>
                <a:latin typeface="Calibri Light"/>
                <a:ea typeface="ＭＳ Ｐゴシック" panose="020B0600070205080204" pitchFamily="34" charset="-128"/>
              </a:rPr>
              <a:t> a la </a:t>
            </a:r>
            <a:r>
              <a:rPr lang="en-US" altLang="de-DE" sz="2400" dirty="0" err="1">
                <a:solidFill>
                  <a:srgbClr val="333333"/>
                </a:solidFill>
                <a:latin typeface="Calibri Light"/>
                <a:ea typeface="ＭＳ Ｐゴシック" panose="020B0600070205080204" pitchFamily="34" charset="-128"/>
              </a:rPr>
              <a:t>cama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después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así</a:t>
            </a:r>
            <a:r>
              <a:rPr lang="en-US" altLang="de-DE" sz="2400" dirty="0">
                <a:solidFill>
                  <a:srgbClr val="333333"/>
                </a:solidFill>
                <a:latin typeface="Calibri Light"/>
                <a:ea typeface="ＭＳ Ｐゴシック" panose="020B0600070205080204" pitchFamily="34" charset="-128"/>
              </a:rPr>
              <a:t> no hay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distracción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Involucrar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todos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sentidos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aprendizaje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por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ejemplo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escuchar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a:t>
            </a:r>
            <a:r>
              <a:rPr lang="en-US" altLang="de-DE" sz="2400" dirty="0">
                <a:solidFill>
                  <a:srgbClr val="333333"/>
                </a:solidFill>
                <a:latin typeface="Calibri Light"/>
                <a:ea typeface="ＭＳ Ｐゴシック" panose="020B0600070205080204" pitchFamily="34" charset="-128"/>
              </a:rPr>
              <a:t> y </a:t>
            </a:r>
            <a:r>
              <a:rPr lang="en-US" altLang="de-DE" sz="2400" dirty="0" err="1">
                <a:solidFill>
                  <a:srgbClr val="333333"/>
                </a:solidFill>
                <a:latin typeface="Calibri Light"/>
                <a:ea typeface="ＭＳ Ｐゴシック" panose="020B0600070205080204" pitchFamily="34" charset="-128"/>
              </a:rPr>
              <a:t>escribir</a:t>
            </a:r>
            <a:r>
              <a:rPr lang="en-US" altLang="de-DE" sz="2400" dirty="0">
                <a:solidFill>
                  <a:srgbClr val="333333"/>
                </a:solidFill>
                <a:latin typeface="Calibri Light"/>
                <a:ea typeface="ＭＳ Ｐゴシック" panose="020B0600070205080204" pitchFamily="34" charset="-128"/>
              </a:rPr>
              <a:t> las </a:t>
            </a:r>
            <a:r>
              <a:rPr lang="en-US" altLang="de-DE" sz="2400" dirty="0" err="1">
                <a:solidFill>
                  <a:srgbClr val="333333"/>
                </a:solidFill>
                <a:latin typeface="Calibri Light"/>
                <a:ea typeface="ＭＳ Ｐゴシック" panose="020B0600070205080204" pitchFamily="34" charset="-128"/>
              </a:rPr>
              <a:t>cosas</a:t>
            </a:r>
            <a:r>
              <a:rPr lang="en-US" altLang="de-DE" sz="2400" dirty="0">
                <a:solidFill>
                  <a:srgbClr val="333333"/>
                </a:solidFill>
                <a:latin typeface="Calibri Light"/>
                <a:ea typeface="ＭＳ Ｐゴシック"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14</a:t>
            </a:fld>
            <a:endParaRPr lang="de-DE" altLang="de-DE">
              <a:latin typeface="Calibri Light"/>
            </a:endParaRPr>
          </a:p>
        </p:txBody>
      </p:sp>
    </p:spTree>
    <p:extLst>
      <p:ext uri="{BB962C8B-B14F-4D97-AF65-F5344CB8AC3E}">
        <p14:creationId xmlns:p14="http://schemas.microsoft.com/office/powerpoint/2010/main" val="3708864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3"/>
          <p:cNvSpPr txBox="1">
            <a:spLocks noChangeArrowheads="1"/>
          </p:cNvSpPr>
          <p:nvPr/>
        </p:nvSpPr>
        <p:spPr bwMode="auto">
          <a:xfrm>
            <a:off x="411480" y="2203704"/>
            <a:ext cx="566928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¡Cuantos más sentidos utilice para aprender, mejor será su habilidad para recordar!</a:t>
            </a:r>
            <a:endParaRPr lang="en-GB" altLang="de-DE" sz="2400" dirty="0">
              <a:solidFill>
                <a:srgbClr val="004992"/>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15</a:t>
            </a:fld>
            <a:endParaRPr lang="de-DE" altLang="de-DE">
              <a:latin typeface="Calibri Ligh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3"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4"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5"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6"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7"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8"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9"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30"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discutir</a:t>
            </a:r>
            <a:endParaRPr lang="en-GB" altLang="de-DE" sz="1200" dirty="0">
              <a:latin typeface="Arial" panose="020B0604020202020204" pitchFamily="34" charset="0"/>
            </a:endParaRPr>
          </a:p>
        </p:txBody>
      </p:sp>
      <p:sp>
        <p:nvSpPr>
          <p:cNvPr id="31"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discutir</a:t>
            </a:r>
            <a:endParaRPr lang="en-GB" altLang="de-DE" sz="1200" dirty="0">
              <a:latin typeface="Arial" panose="020B0604020202020204" pitchFamily="34" charset="0"/>
            </a:endParaRPr>
          </a:p>
        </p:txBody>
      </p:sp>
      <p:sp>
        <p:nvSpPr>
          <p:cNvPr id="11"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dirty="0">
                <a:latin typeface="Calibri Light"/>
              </a:rPr>
              <a:t>Capacidad de Memoria en porcentaje</a:t>
            </a:r>
            <a:endParaRPr lang="en-GB" altLang="de-DE" sz="1400" b="1" dirty="0">
              <a:latin typeface="Calibri Light"/>
            </a:endParaRPr>
          </a:p>
        </p:txBody>
      </p:sp>
      <p:sp>
        <p:nvSpPr>
          <p:cNvPr id="33"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aplicar</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¿Percibimos y recordamos de la misma manera?</a:t>
            </a:r>
            <a:endParaRPr lang="en-US" sz="3600" dirty="0">
              <a:latin typeface="Calibri Light"/>
            </a:endParaRPr>
          </a:p>
        </p:txBody>
      </p:sp>
      <p:sp>
        <p:nvSpPr>
          <p:cNvPr id="5" name="Content Placeholder 4"/>
          <p:cNvSpPr>
            <a:spLocks noGrp="1"/>
          </p:cNvSpPr>
          <p:nvPr>
            <p:ph idx="1"/>
          </p:nvPr>
        </p:nvSpPr>
        <p:spPr>
          <a:xfrm>
            <a:off x="408955" y="5733256"/>
            <a:ext cx="11340000" cy="719608"/>
          </a:xfrm>
        </p:spPr>
        <p:txBody>
          <a:bodyPr/>
          <a:lstStyle/>
          <a:p>
            <a:pPr algn="ctr"/>
            <a:r>
              <a:rPr lang="es-ES" sz="2400" dirty="0">
                <a:solidFill>
                  <a:srgbClr val="333333"/>
                </a:solidFill>
                <a:latin typeface="Calibri Light"/>
              </a:rPr>
              <a:t>Por ejemplo: Estos tres artistas pintan el mismo paisaje español…</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16</a:t>
            </a:fld>
            <a:endParaRPr lang="de-DE" altLang="de-DE">
              <a:latin typeface="Calibri Ligh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s-ES" sz="3600" dirty="0">
                <a:latin typeface="Calibri Light"/>
              </a:rPr>
              <a:t>Por favor, observen las diferencias en color y tamaño en cada cuadro. ¿Hay aspectos que hayan sido pintados de manera diferente u omitidos?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17</a:t>
            </a:fld>
            <a:endParaRPr lang="de-DE" altLang="de-DE">
              <a:latin typeface="Calibri Ligh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s-ES" sz="3600" dirty="0">
                <a:latin typeface="Calibri Light"/>
              </a:rPr>
              <a:t>¡Cada persona percibe las cosas de manera diferente! Así como en estos tres cuadros: ¡Un mismo paisaje ha sido pintado con diferentes formas!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18</a:t>
            </a:fld>
            <a:endParaRPr lang="de-DE" altLang="de-DE">
              <a:latin typeface="Calibri Light"/>
            </a:endParaRPr>
          </a:p>
        </p:txBody>
      </p:sp>
      <p:pic>
        <p:nvPicPr>
          <p:cNvPr id="17"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a:latin typeface="Calibri Light"/>
                <a:cs typeface="Times New Roman" panose="02020603050405020304" pitchFamily="18" charset="0"/>
              </a:rPr>
              <a:t>Bernd Hampel: El color del paisaje es diferente. El árbol de la derecha ha sido omitido. (círculo rojo).</a:t>
            </a:r>
            <a:endParaRPr lang="en-US" altLang="de-DE" sz="120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a:latin typeface="Calibri Light"/>
                <a:cs typeface="Times New Roman" panose="02020603050405020304" pitchFamily="18" charset="0"/>
              </a:rPr>
              <a:t>Helmut Schack: En este cuadro se han mostrado diferentes parcelas de terreno que se extienden hasta el horizonte. El paisaje es mucho más colorido. En contraste con los otros cuadros, los árboles aparecen frente al horizonte (sin las colinas detrás). </a:t>
            </a:r>
            <a:endParaRPr lang="en-US" altLang="de-DE" sz="1200" dirty="0">
              <a:latin typeface="Calibri Light"/>
              <a:cs typeface="Times New Roman" panose="02020603050405020304" pitchFamily="18" charset="0"/>
            </a:endParaRPr>
          </a:p>
        </p:txBody>
      </p:sp>
      <p:sp>
        <p:nvSpPr>
          <p:cNvPr id="22"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a:latin typeface="Calibri Light"/>
                <a:cs typeface="Times New Roman" panose="02020603050405020304" pitchFamily="18" charset="0"/>
              </a:rPr>
              <a:t>Andreas Weißgerber: En este cuadro, las colinas son más pequeñas que en los otros dos. </a:t>
            </a:r>
            <a:endParaRPr lang="en-US" altLang="de-DE" sz="1200" dirty="0">
              <a:latin typeface="Calibri Light"/>
              <a:cs typeface="Times New Roman" panose="02020603050405020304" pitchFamily="18" charset="0"/>
            </a:endParaRPr>
          </a:p>
        </p:txBody>
      </p:sp>
      <p:sp>
        <p:nvSpPr>
          <p:cNvPr id="11"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Conjunto de Tareas 1</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ea typeface="ＭＳ Ｐゴシック" panose="020B0600070205080204" pitchFamily="34" charset="-128"/>
              </a:rPr>
              <a:t>A continuación mostraremos unas escenas complejas (por ejemplo, la playa, la estación de tren).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Conjunto de Tareas 1</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ea typeface="ＭＳ Ｐゴシック" panose="020B0600070205080204" pitchFamily="34" charset="-128"/>
              </a:rPr>
              <a:t>A continuación mostraremos unas escenas complejas (por ejemplo, la playa, la estación de tren).</a:t>
            </a:r>
          </a:p>
          <a:p>
            <a:pPr marL="342900" indent="-342900" eaLnBrk="1" hangingPunct="1">
              <a:buClr>
                <a:srgbClr val="333333"/>
              </a:buClr>
              <a:buFont typeface="WingDings"/>
              <a:buChar char=""/>
              <a:tabLst>
                <a:tab pos="361950" algn="l"/>
              </a:tabLst>
            </a:pPr>
            <a:r>
              <a:rPr lang="es-ES" altLang="de-DE" sz="2400" dirty="0">
                <a:solidFill>
                  <a:srgbClr val="333333"/>
                </a:solidFill>
                <a:latin typeface="Calibri Light"/>
                <a:ea typeface="ＭＳ Ｐゴシック" panose="020B0600070205080204" pitchFamily="34" charset="-128"/>
              </a:rPr>
              <a:t>Luego se les pedirá que recuerden lo que han visto en la imagen y se les preguntará por su seguridad en su decisión.</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20</a:t>
            </a:fld>
            <a:endParaRPr lang="de-DE" altLang="de-DE">
              <a:latin typeface="Calibri Light"/>
            </a:endParaRPr>
          </a:p>
        </p:txBody>
      </p:sp>
    </p:spTree>
    <p:extLst>
      <p:ext uri="{BB962C8B-B14F-4D97-AF65-F5344CB8AC3E}">
        <p14:creationId xmlns:p14="http://schemas.microsoft.com/office/powerpoint/2010/main" val="3015160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Conjunto de Tareas 1</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ea typeface="ＭＳ Ｐゴシック" panose="020B0600070205080204" pitchFamily="34" charset="-128"/>
              </a:rPr>
              <a:t>A continuación mostraremos unas escenas complejas (por ejemplo, la playa, la estación de tren).</a:t>
            </a:r>
          </a:p>
          <a:p>
            <a:pPr marL="342900" indent="-342900" eaLnBrk="1" hangingPunct="1">
              <a:buClr>
                <a:srgbClr val="333333"/>
              </a:buClr>
              <a:buFont typeface="WingDings"/>
              <a:buChar char=""/>
              <a:tabLst>
                <a:tab pos="361950" algn="l"/>
              </a:tabLst>
            </a:pPr>
            <a:r>
              <a:rPr lang="es-ES" altLang="de-DE" sz="2400" dirty="0">
                <a:solidFill>
                  <a:srgbClr val="333333"/>
                </a:solidFill>
                <a:latin typeface="Calibri Light"/>
                <a:ea typeface="ＭＳ Ｐゴシック" panose="020B0600070205080204" pitchFamily="34" charset="-128"/>
              </a:rPr>
              <a:t>Luego se les pedirá que recuerden lo que han visto en la imagen y se les preguntará por su seguridad en su decisión.</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buClr>
                <a:srgbClr val="333333"/>
              </a:buClr>
              <a:buFont typeface="WingDings"/>
              <a:buChar char=""/>
              <a:tabLst>
                <a:tab pos="361950" algn="l"/>
              </a:tabLst>
            </a:pPr>
            <a:r>
              <a:rPr lang="de-DE" altLang="de-DE" sz="2400" dirty="0">
                <a:solidFill>
                  <a:srgbClr val="004992"/>
                </a:solidFill>
                <a:latin typeface="Calibri Light"/>
                <a:ea typeface="ＭＳ Ｐゴシック" panose="020B0600070205080204" pitchFamily="34" charset="-128"/>
              </a:rPr>
              <a:t>¡Trate de recordar todos los detalles posibles!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21</a:t>
            </a:fld>
            <a:endParaRPr lang="de-DE" altLang="de-DE">
              <a:latin typeface="Calibri Light"/>
            </a:endParaRPr>
          </a:p>
        </p:txBody>
      </p:sp>
    </p:spTree>
    <p:extLst>
      <p:ext uri="{BB962C8B-B14F-4D97-AF65-F5344CB8AC3E}">
        <p14:creationId xmlns:p14="http://schemas.microsoft.com/office/powerpoint/2010/main" val="642897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22</a:t>
            </a:fld>
            <a:endParaRPr lang="de-DE" altLang="de-DE">
              <a:latin typeface="Calibri Light"/>
            </a:endParaRPr>
          </a:p>
        </p:txBody>
      </p:sp>
      <p:pic>
        <p:nvPicPr>
          <p:cNvPr id="8"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En la Playa</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634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Sombrilla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Salvavidas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Perro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Bañista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Sombrero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Toalla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En la Playa</a:t>
            </a:r>
          </a:p>
        </p:txBody>
      </p:sp>
      <p:sp>
        <p:nvSpPr>
          <p:cNvPr id="6553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Sombrilla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Salvavidas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Perro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Bañista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Sombrero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Toalla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24</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25</a:t>
            </a:fld>
            <a:endParaRPr lang="de-DE" altLang="de-DE">
              <a:latin typeface="Calibri Light"/>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Estación de Tren</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6963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Raíles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Vagones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Locomotora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Estación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Horario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Señal de ferrocarril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Banco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Estación de Tren</a:t>
            </a:r>
          </a:p>
        </p:txBody>
      </p:sp>
      <p:sp>
        <p:nvSpPr>
          <p:cNvPr id="7168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Raíles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Vagones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Locomotora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Estación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Horario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Señal de ferrocarril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Banco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27</a:t>
            </a:fld>
            <a:endParaRPr lang="de-DE" altLang="de-DE">
              <a:latin typeface="Calibri Light"/>
            </a:endParaRPr>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7782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¡No todo lo que recordamos ha sucedido realmente!</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7782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¡No todo lo que recordamos ha sucedido realmente!</a:t>
            </a:r>
          </a:p>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Nuestro cerebro reemplaza y agrega la información que falta por medio de eventos previos relacionados (por ejemplo, típica escena de la playa de vacaciones). Algunos objetos son añadidos por “lógica” (en el ejemplo: pelota, toalla)!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29</a:t>
            </a:fld>
            <a:endParaRPr lang="de-DE" altLang="de-DE">
              <a:latin typeface="Calibri Light"/>
            </a:endParaRPr>
          </a:p>
        </p:txBody>
      </p:sp>
    </p:spTree>
    <p:extLst>
      <p:ext uri="{BB962C8B-B14F-4D97-AF65-F5344CB8AC3E}">
        <p14:creationId xmlns:p14="http://schemas.microsoft.com/office/powerpoint/2010/main" val="381572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7782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¡No todo lo que recordamos ha sucedido realmente!</a:t>
            </a:r>
          </a:p>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Nuestro cerebro reemplaza y agrega la información que falta por medio de eventos previos relacionados (por ejemplo, típica escena de la playa de vacaciones). Algunos objetos son añadidos por “lógica” (en el ejemplo: pelota, toalla)!</a:t>
            </a:r>
          </a:p>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Los recuerdos reales pueden diferenciarse de los recuerdos falsos por medio de la viveza: los falsos recuerdos son más bien “pálidos” y menos detallados.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30</a:t>
            </a:fld>
            <a:endParaRPr lang="de-DE" altLang="de-DE">
              <a:latin typeface="Calibri Light"/>
            </a:endParaRPr>
          </a:p>
        </p:txBody>
      </p:sp>
    </p:spTree>
    <p:extLst>
      <p:ext uri="{BB962C8B-B14F-4D97-AF65-F5344CB8AC3E}">
        <p14:creationId xmlns:p14="http://schemas.microsoft.com/office/powerpoint/2010/main" val="928872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lvl="0" defTabSz="914400" fontAlgn="base"/>
            <a:r>
              <a:rPr lang="de-DE" altLang="de-DE" sz="2400">
                <a:solidFill>
                  <a:srgbClr val="004992"/>
                </a:solidFill>
                <a:latin typeface="Calibri Light"/>
                <a:ea typeface="ＭＳ Ｐゴシック"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Sesgos</a:t>
            </a:r>
            <a:r>
              <a:rPr lang="en-US" sz="2400" dirty="0">
                <a:solidFill>
                  <a:srgbClr val="004992"/>
                </a:solidFill>
                <a:latin typeface="Calibri Light"/>
                <a:ea typeface="ＭＳ Ｐゴシック" charset="-128"/>
              </a:rPr>
              <a:t> de </a:t>
            </a:r>
            <a:r>
              <a:rPr lang="en-US" sz="2400" dirty="0" err="1">
                <a:solidFill>
                  <a:srgbClr val="004992"/>
                </a:solidFill>
                <a:latin typeface="Calibri Light"/>
                <a:ea typeface="ＭＳ Ｐゴシック" charset="-128"/>
              </a:rPr>
              <a:t>memoria</a:t>
            </a:r>
            <a:r>
              <a:rPr lang="en-US" sz="2400" dirty="0">
                <a:solidFill>
                  <a:srgbClr val="004992"/>
                </a:solidFill>
                <a:latin typeface="Calibri Light"/>
                <a:ea typeface="ＭＳ Ｐゴシック" charset="-128"/>
              </a:rPr>
              <a:t>:</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normal: Los eventos positivos se memorizan mejor que los negativos </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depresivo: Los eventos negativos se memorizan mejor que los positivos.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33</a:t>
            </a:fld>
            <a:endParaRPr lang="de-DE" altLang="de-DE">
              <a:latin typeface="Calibri Light"/>
            </a:endParaRPr>
          </a:p>
        </p:txBody>
      </p:sp>
    </p:spTree>
    <p:extLst>
      <p:ext uri="{BB962C8B-B14F-4D97-AF65-F5344CB8AC3E}">
        <p14:creationId xmlns:p14="http://schemas.microsoft.com/office/powerpoint/2010/main" val="3731857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Sesgos</a:t>
            </a:r>
            <a:r>
              <a:rPr lang="en-US" sz="2400" dirty="0">
                <a:solidFill>
                  <a:srgbClr val="004992"/>
                </a:solidFill>
                <a:latin typeface="Calibri Light"/>
                <a:ea typeface="ＭＳ Ｐゴシック" charset="-128"/>
              </a:rPr>
              <a:t> de </a:t>
            </a:r>
            <a:r>
              <a:rPr lang="en-US" sz="2400" dirty="0" err="1">
                <a:solidFill>
                  <a:srgbClr val="004992"/>
                </a:solidFill>
                <a:latin typeface="Calibri Light"/>
                <a:ea typeface="ＭＳ Ｐゴシック" charset="-128"/>
              </a:rPr>
              <a:t>memoria</a:t>
            </a:r>
            <a:r>
              <a:rPr lang="en-US" sz="2400" dirty="0">
                <a:solidFill>
                  <a:srgbClr val="004992"/>
                </a:solidFill>
                <a:latin typeface="Calibri Light"/>
                <a:ea typeface="ＭＳ Ｐゴシック" charset="-128"/>
              </a:rPr>
              <a:t>:</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normal: Los eventos positivos se memorizan mejor que los negativos </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depresivo: Los eventos negativos se memorizan mejor que los positivos.</a:t>
            </a: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Ilusiones</a:t>
            </a:r>
            <a:r>
              <a:rPr lang="en-US" sz="2400" dirty="0">
                <a:solidFill>
                  <a:srgbClr val="004992"/>
                </a:solidFill>
                <a:latin typeface="Calibri Light"/>
                <a:ea typeface="ＭＳ Ｐゴシック" charset="-128"/>
              </a:rPr>
              <a:t>/</a:t>
            </a:r>
            <a:r>
              <a:rPr lang="en-US" sz="2400" dirty="0" err="1">
                <a:solidFill>
                  <a:srgbClr val="004992"/>
                </a:solidFill>
                <a:latin typeface="Calibri Light"/>
                <a:ea typeface="ＭＳ Ｐゴシック" charset="-128"/>
              </a:rPr>
              <a:t>recuerdos</a:t>
            </a:r>
            <a:r>
              <a:rPr lang="en-US" sz="2400" dirty="0">
                <a:solidFill>
                  <a:srgbClr val="004992"/>
                </a:solidFill>
                <a:latin typeface="Calibri Light"/>
                <a:ea typeface="ＭＳ Ｐゴシック" charset="-128"/>
              </a:rPr>
              <a:t> </a:t>
            </a:r>
            <a:r>
              <a:rPr lang="en-US" sz="2400" dirty="0" err="1">
                <a:solidFill>
                  <a:srgbClr val="004992"/>
                </a:solidFill>
                <a:latin typeface="Calibri Light"/>
                <a:ea typeface="ＭＳ Ｐゴシック" charset="-128"/>
              </a:rPr>
              <a:t>falsos</a:t>
            </a:r>
            <a:r>
              <a:rPr lang="en-US" sz="2400" dirty="0">
                <a:solidFill>
                  <a:srgbClr val="004992"/>
                </a:solidFill>
                <a:latin typeface="Calibri Light"/>
                <a:ea typeface="ＭＳ Ｐゴシック" charset="-128"/>
              </a:rPr>
              <a:t>:</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cosas</a:t>
            </a:r>
            <a:r>
              <a:rPr lang="en-US" sz="2400" dirty="0">
                <a:solidFill>
                  <a:srgbClr val="333333"/>
                </a:solidFill>
                <a:latin typeface="Calibri Light"/>
                <a:ea typeface="ＭＳ Ｐゴシック" charset="-128"/>
              </a:rPr>
              <a:t> que no </a:t>
            </a:r>
            <a:r>
              <a:rPr lang="en-US" sz="2400" dirty="0" err="1">
                <a:solidFill>
                  <a:srgbClr val="333333"/>
                </a:solidFill>
                <a:latin typeface="Calibri Light"/>
                <a:ea typeface="ＭＳ Ｐゴシック" charset="-128"/>
              </a:rPr>
              <a:t>han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pasado</a:t>
            </a:r>
            <a:r>
              <a:rPr lang="en-US" sz="2400" dirty="0">
                <a:solidFill>
                  <a:srgbClr val="333333"/>
                </a:solidFill>
                <a:latin typeface="Calibri Light"/>
                <a:ea typeface="ＭＳ Ｐゴシック"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34</a:t>
            </a:fld>
            <a:endParaRPr lang="de-DE" altLang="de-DE">
              <a:latin typeface="Calibri Light"/>
            </a:endParaRPr>
          </a:p>
        </p:txBody>
      </p:sp>
    </p:spTree>
    <p:extLst>
      <p:ext uri="{BB962C8B-B14F-4D97-AF65-F5344CB8AC3E}">
        <p14:creationId xmlns:p14="http://schemas.microsoft.com/office/powerpoint/2010/main" val="3523788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652044696"/>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Contrariamente a la creencia popular, el capitán Kirk (William </a:t>
                      </a:r>
                      <a:r>
                        <a:rPr kumimoji="0" lang="es-ES" sz="1800" b="0" i="0" u="none" strike="noStrike" cap="none" normalizeH="0" baseline="0" dirty="0" err="1">
                          <a:ln>
                            <a:noFill/>
                          </a:ln>
                          <a:solidFill>
                            <a:schemeClr val="tx1"/>
                          </a:solidFill>
                          <a:effectLst/>
                          <a:latin typeface="Calibri Light"/>
                        </a:rPr>
                        <a:t>Shatner</a:t>
                      </a:r>
                      <a:r>
                        <a:rPr kumimoji="0" lang="es-ES" sz="1800" b="0" i="0" u="none" strike="noStrike" cap="none" normalizeH="0" baseline="0" dirty="0">
                          <a:ln>
                            <a:noFill/>
                          </a:ln>
                          <a:solidFill>
                            <a:schemeClr val="tx1"/>
                          </a:solidFill>
                          <a:effectLst/>
                          <a:latin typeface="Calibri Light"/>
                        </a:rPr>
                        <a:t>) nunca dijo la frase “</a:t>
                      </a:r>
                      <a:r>
                        <a:rPr kumimoji="0" lang="es-ES" sz="1800" b="0" i="0" u="none" strike="noStrike" cap="none" normalizeH="0" baseline="0" dirty="0" err="1">
                          <a:ln>
                            <a:noFill/>
                          </a:ln>
                          <a:solidFill>
                            <a:schemeClr val="tx1"/>
                          </a:solidFill>
                          <a:effectLst/>
                          <a:latin typeface="Calibri Light"/>
                        </a:rPr>
                        <a:t>beam</a:t>
                      </a:r>
                      <a:r>
                        <a:rPr kumimoji="0" lang="es-ES" sz="1800" b="0" i="0" u="none" strike="noStrike" cap="none" normalizeH="0" baseline="0" dirty="0">
                          <a:ln>
                            <a:noFill/>
                          </a:ln>
                          <a:solidFill>
                            <a:schemeClr val="tx1"/>
                          </a:solidFill>
                          <a:effectLst/>
                          <a:latin typeface="Calibri Light"/>
                        </a:rPr>
                        <a:t> me up,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(Más potencia,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en </a:t>
                      </a:r>
                      <a:r>
                        <a:rPr kumimoji="0" lang="es-ES" sz="1800" b="0" i="0" u="none" strike="noStrike" cap="none" normalizeH="0" baseline="0" dirty="0" err="1">
                          <a:ln>
                            <a:noFill/>
                          </a:ln>
                          <a:solidFill>
                            <a:schemeClr val="tx1"/>
                          </a:solidFill>
                          <a:effectLst/>
                          <a:latin typeface="Calibri Light"/>
                        </a:rPr>
                        <a:t>Star</a:t>
                      </a:r>
                      <a:r>
                        <a:rPr kumimoji="0" lang="es-ES" sz="1800" b="0" i="0" u="none" strike="noStrike" cap="none" normalizeH="0" baseline="0" dirty="0">
                          <a:ln>
                            <a:noFill/>
                          </a:ln>
                          <a:solidFill>
                            <a:schemeClr val="tx1"/>
                          </a:solidFill>
                          <a:effectLst/>
                          <a:latin typeface="Calibri Light"/>
                        </a:rPr>
                        <a:t> </a:t>
                      </a:r>
                      <a:r>
                        <a:rPr kumimoji="0" lang="es-ES" sz="1800" b="0" i="0" u="none" strike="noStrike" cap="none" normalizeH="0" baseline="0" dirty="0" err="1">
                          <a:ln>
                            <a:noFill/>
                          </a:ln>
                          <a:solidFill>
                            <a:schemeClr val="tx1"/>
                          </a:solidFill>
                          <a:effectLst/>
                          <a:latin typeface="Calibri Light"/>
                        </a:rPr>
                        <a:t>Trek</a:t>
                      </a:r>
                      <a:r>
                        <a:rPr kumimoji="0" lang="es-ES" sz="1800" b="0" i="0" u="none" strike="noStrike" cap="none" normalizeH="0" baseline="0" dirty="0">
                          <a:ln>
                            <a:noFill/>
                          </a:ln>
                          <a:solidFill>
                            <a:schemeClr val="tx1"/>
                          </a:solidFill>
                          <a:effectLst/>
                          <a:latin typeface="Calibri Light"/>
                        </a:rPr>
                        <a:t>. </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35</a:t>
            </a:fld>
            <a:endParaRPr lang="de-DE" altLang="de-DE">
              <a:latin typeface="Calibri Light"/>
            </a:endParaRPr>
          </a:p>
        </p:txBody>
      </p:sp>
      <p:pic>
        <p:nvPicPr>
          <p:cNvPr id="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4095369382"/>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charset="-128"/>
                        </a:rPr>
                        <a:t>Contrariamente a la creencia popular, el capitán Kirk (William </a:t>
                      </a:r>
                      <a:r>
                        <a:rPr kumimoji="0" lang="es-ES" sz="1800" b="0" i="0" u="none" strike="noStrike" cap="none" normalizeH="0" baseline="0" dirty="0" err="1">
                          <a:ln>
                            <a:noFill/>
                          </a:ln>
                          <a:solidFill>
                            <a:schemeClr val="tx1"/>
                          </a:solidFill>
                          <a:effectLst/>
                          <a:latin typeface="Calibri Light"/>
                          <a:ea typeface="ＭＳ Ｐゴシック" charset="-128"/>
                        </a:rPr>
                        <a:t>Shatner</a:t>
                      </a:r>
                      <a:r>
                        <a:rPr kumimoji="0" lang="es-ES" sz="1800" b="0" i="0" u="none" strike="noStrike" cap="none" normalizeH="0" baseline="0" dirty="0">
                          <a:ln>
                            <a:noFill/>
                          </a:ln>
                          <a:solidFill>
                            <a:schemeClr val="tx1"/>
                          </a:solidFill>
                          <a:effectLst/>
                          <a:latin typeface="Calibri Light"/>
                          <a:ea typeface="ＭＳ Ｐゴシック" charset="-128"/>
                        </a:rPr>
                        <a:t>) nunca dijo la frase “</a:t>
                      </a:r>
                      <a:r>
                        <a:rPr kumimoji="0" lang="es-ES" sz="1800" b="0" i="0" u="none" strike="noStrike" cap="none" normalizeH="0" baseline="0" dirty="0" err="1">
                          <a:ln>
                            <a:noFill/>
                          </a:ln>
                          <a:solidFill>
                            <a:schemeClr val="tx1"/>
                          </a:solidFill>
                          <a:effectLst/>
                          <a:latin typeface="Calibri Light"/>
                          <a:ea typeface="ＭＳ Ｐゴシック" charset="-128"/>
                        </a:rPr>
                        <a:t>beam</a:t>
                      </a:r>
                      <a:r>
                        <a:rPr kumimoji="0" lang="es-ES" sz="1800" b="0" i="0" u="none" strike="noStrike" cap="none" normalizeH="0" baseline="0" dirty="0">
                          <a:ln>
                            <a:noFill/>
                          </a:ln>
                          <a:solidFill>
                            <a:schemeClr val="tx1"/>
                          </a:solidFill>
                          <a:effectLst/>
                          <a:latin typeface="Calibri Light"/>
                          <a:ea typeface="ＭＳ Ｐゴシック" charset="-128"/>
                        </a:rPr>
                        <a:t> me up, </a:t>
                      </a:r>
                      <a:r>
                        <a:rPr kumimoji="0" lang="es-ES" sz="1800" b="0" i="0" u="none" strike="noStrike" cap="none" normalizeH="0" baseline="0" dirty="0" err="1">
                          <a:ln>
                            <a:noFill/>
                          </a:ln>
                          <a:solidFill>
                            <a:schemeClr val="tx1"/>
                          </a:solidFill>
                          <a:effectLst/>
                          <a:latin typeface="Calibri Light"/>
                          <a:ea typeface="ＭＳ Ｐゴシック" charset="-128"/>
                        </a:rPr>
                        <a:t>Scotty</a:t>
                      </a:r>
                      <a:r>
                        <a:rPr kumimoji="0" lang="es-ES" sz="1800" b="0" i="0" u="none" strike="noStrike" cap="none" normalizeH="0" baseline="0" dirty="0">
                          <a:ln>
                            <a:noFill/>
                          </a:ln>
                          <a:solidFill>
                            <a:schemeClr val="tx1"/>
                          </a:solidFill>
                          <a:effectLst/>
                          <a:latin typeface="Calibri Light"/>
                          <a:ea typeface="ＭＳ Ｐゴシック" charset="-128"/>
                        </a:rPr>
                        <a:t>” (Más potencia, </a:t>
                      </a:r>
                      <a:r>
                        <a:rPr kumimoji="0" lang="es-ES" sz="1800" b="0" i="0" u="none" strike="noStrike" cap="none" normalizeH="0" baseline="0" dirty="0" err="1">
                          <a:ln>
                            <a:noFill/>
                          </a:ln>
                          <a:solidFill>
                            <a:schemeClr val="tx1"/>
                          </a:solidFill>
                          <a:effectLst/>
                          <a:latin typeface="Calibri Light"/>
                          <a:ea typeface="ＭＳ Ｐゴシック" charset="-128"/>
                        </a:rPr>
                        <a:t>Scotty</a:t>
                      </a:r>
                      <a:r>
                        <a:rPr kumimoji="0" lang="es-ES" sz="1800" b="0" i="0" u="none" strike="noStrike" cap="none" normalizeH="0" baseline="0" dirty="0">
                          <a:ln>
                            <a:noFill/>
                          </a:ln>
                          <a:solidFill>
                            <a:schemeClr val="tx1"/>
                          </a:solidFill>
                          <a:effectLst/>
                          <a:latin typeface="Calibri Light"/>
                          <a:ea typeface="ＭＳ Ｐゴシック" charset="-128"/>
                        </a:rPr>
                        <a:t>) en </a:t>
                      </a:r>
                      <a:r>
                        <a:rPr kumimoji="0" lang="es-ES" sz="1800" b="0" i="0" u="none" strike="noStrike" cap="none" normalizeH="0" baseline="0" dirty="0" err="1">
                          <a:ln>
                            <a:noFill/>
                          </a:ln>
                          <a:solidFill>
                            <a:schemeClr val="tx1"/>
                          </a:solidFill>
                          <a:effectLst/>
                          <a:latin typeface="Calibri Light"/>
                          <a:ea typeface="ＭＳ Ｐゴシック" charset="-128"/>
                        </a:rPr>
                        <a:t>Star</a:t>
                      </a:r>
                      <a:r>
                        <a:rPr kumimoji="0" lang="es-ES" sz="1800" b="0" i="0" u="none" strike="noStrike" cap="none" normalizeH="0" baseline="0" dirty="0">
                          <a:ln>
                            <a:noFill/>
                          </a:ln>
                          <a:solidFill>
                            <a:schemeClr val="tx1"/>
                          </a:solidFill>
                          <a:effectLst/>
                          <a:latin typeface="Calibri Light"/>
                          <a:ea typeface="ＭＳ Ｐゴシック" charset="-128"/>
                        </a:rPr>
                        <a:t> </a:t>
                      </a:r>
                      <a:r>
                        <a:rPr kumimoji="0" lang="es-ES" sz="1800" b="0" i="0" u="none" strike="noStrike" cap="none" normalizeH="0" baseline="0" dirty="0" err="1">
                          <a:ln>
                            <a:noFill/>
                          </a:ln>
                          <a:solidFill>
                            <a:schemeClr val="tx1"/>
                          </a:solidFill>
                          <a:effectLst/>
                          <a:latin typeface="Calibri Light"/>
                          <a:ea typeface="ＭＳ Ｐゴシック" charset="-128"/>
                        </a:rPr>
                        <a:t>Trek</a:t>
                      </a:r>
                      <a:r>
                        <a:rPr kumimoji="0" lang="es-ES" sz="1800" b="0" i="0" u="none" strike="noStrike" cap="none" normalizeH="0" baseline="0" dirty="0">
                          <a:ln>
                            <a:noFill/>
                          </a:ln>
                          <a:solidFill>
                            <a:schemeClr val="tx1"/>
                          </a:solidFill>
                          <a:effectLst/>
                          <a:latin typeface="Calibri Light"/>
                          <a:ea typeface="ＭＳ Ｐゴシック" charset="-128"/>
                        </a:rPr>
                        <a:t>. </a:t>
                      </a:r>
                      <a:endParaRPr kumimoji="0" lang="de-DE" sz="1800" b="0" i="0" u="none" strike="noStrike" cap="none" normalizeH="0" baseline="0" dirty="0">
                        <a:ln>
                          <a:noFill/>
                        </a:ln>
                        <a:solidFill>
                          <a:schemeClr val="tx1"/>
                        </a:solidFill>
                        <a:effectLst/>
                        <a:latin typeface="Calibri Light"/>
                        <a:ea typeface="ＭＳ Ｐゴシック"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charset="-128"/>
                        </a:rPr>
                        <a:t>Algunos testigos oculares del bombardeo de </a:t>
                      </a:r>
                      <a:r>
                        <a:rPr kumimoji="0" lang="es-ES" sz="1800" b="0" i="0" u="none" strike="noStrike" cap="none" normalizeH="0" baseline="0" dirty="0" err="1">
                          <a:ln>
                            <a:noFill/>
                          </a:ln>
                          <a:solidFill>
                            <a:schemeClr val="tx1"/>
                          </a:solidFill>
                          <a:effectLst/>
                          <a:latin typeface="Calibri Light"/>
                          <a:ea typeface="ＭＳ Ｐゴシック" charset="-128"/>
                        </a:rPr>
                        <a:t>Dresden</a:t>
                      </a:r>
                      <a:r>
                        <a:rPr kumimoji="0" lang="es-ES" sz="1800" b="0" i="0" u="none" strike="noStrike" cap="none" normalizeH="0" baseline="0" dirty="0">
                          <a:ln>
                            <a:noFill/>
                          </a:ln>
                          <a:solidFill>
                            <a:schemeClr val="tx1"/>
                          </a:solidFill>
                          <a:effectLst/>
                          <a:latin typeface="Calibri Light"/>
                          <a:ea typeface="ＭＳ Ｐゴシック" charset="-128"/>
                        </a:rPr>
                        <a:t> (Alemania) recuerdan que había aviones que perseguían a los ciudadanos que escapaban. Los historiadores dudan de esto cada vez más (por ejemplo, el polvo y la propagación de los incendios hubieran hecho imposible ese tipo de actos).</a:t>
                      </a:r>
                      <a:endParaRPr kumimoji="0" lang="de-DE" sz="1800" b="0" i="0" u="none" strike="noStrike" cap="none" normalizeH="0" baseline="0" dirty="0">
                        <a:ln>
                          <a:noFill/>
                        </a:ln>
                        <a:solidFill>
                          <a:schemeClr val="tx1"/>
                        </a:solidFill>
                        <a:effectLst/>
                        <a:latin typeface="Calibri Light"/>
                        <a:ea typeface="ＭＳ Ｐゴシック"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36</a:t>
            </a:fld>
            <a:endParaRPr lang="de-DE" altLang="de-DE">
              <a:latin typeface="Calibri Light"/>
            </a:endParaRPr>
          </a:p>
        </p:txBody>
      </p:sp>
      <p:pic>
        <p:nvPicPr>
          <p:cNvPr id="10"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976936699"/>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Contrariamente a la creencia popular, el capitán Kirk (William </a:t>
                      </a:r>
                      <a:r>
                        <a:rPr kumimoji="0" lang="es-ES" sz="1800" b="0" i="0" u="none" strike="noStrike" cap="none" normalizeH="0" baseline="0" dirty="0" err="1">
                          <a:ln>
                            <a:noFill/>
                          </a:ln>
                          <a:solidFill>
                            <a:schemeClr val="tx1"/>
                          </a:solidFill>
                          <a:effectLst/>
                          <a:latin typeface="Calibri Light"/>
                        </a:rPr>
                        <a:t>Shatner</a:t>
                      </a:r>
                      <a:r>
                        <a:rPr kumimoji="0" lang="es-ES" sz="1800" b="0" i="0" u="none" strike="noStrike" cap="none" normalizeH="0" baseline="0" dirty="0">
                          <a:ln>
                            <a:noFill/>
                          </a:ln>
                          <a:solidFill>
                            <a:schemeClr val="tx1"/>
                          </a:solidFill>
                          <a:effectLst/>
                          <a:latin typeface="Calibri Light"/>
                        </a:rPr>
                        <a:t>) nunca dijo la frase “</a:t>
                      </a:r>
                      <a:r>
                        <a:rPr kumimoji="0" lang="es-ES" sz="1800" b="0" i="0" u="none" strike="noStrike" cap="none" normalizeH="0" baseline="0" dirty="0" err="1">
                          <a:ln>
                            <a:noFill/>
                          </a:ln>
                          <a:solidFill>
                            <a:schemeClr val="tx1"/>
                          </a:solidFill>
                          <a:effectLst/>
                          <a:latin typeface="Calibri Light"/>
                        </a:rPr>
                        <a:t>beam</a:t>
                      </a:r>
                      <a:r>
                        <a:rPr kumimoji="0" lang="es-ES" sz="1800" b="0" i="0" u="none" strike="noStrike" cap="none" normalizeH="0" baseline="0" dirty="0">
                          <a:ln>
                            <a:noFill/>
                          </a:ln>
                          <a:solidFill>
                            <a:schemeClr val="tx1"/>
                          </a:solidFill>
                          <a:effectLst/>
                          <a:latin typeface="Calibri Light"/>
                        </a:rPr>
                        <a:t> me up,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(Más potencia,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en </a:t>
                      </a:r>
                      <a:r>
                        <a:rPr kumimoji="0" lang="es-ES" sz="1800" b="0" i="0" u="none" strike="noStrike" cap="none" normalizeH="0" baseline="0" dirty="0" err="1">
                          <a:ln>
                            <a:noFill/>
                          </a:ln>
                          <a:solidFill>
                            <a:schemeClr val="tx1"/>
                          </a:solidFill>
                          <a:effectLst/>
                          <a:latin typeface="Calibri Light"/>
                        </a:rPr>
                        <a:t>Star</a:t>
                      </a:r>
                      <a:r>
                        <a:rPr kumimoji="0" lang="es-ES" sz="1800" b="0" i="0" u="none" strike="noStrike" cap="none" normalizeH="0" baseline="0" dirty="0">
                          <a:ln>
                            <a:noFill/>
                          </a:ln>
                          <a:solidFill>
                            <a:schemeClr val="tx1"/>
                          </a:solidFill>
                          <a:effectLst/>
                          <a:latin typeface="Calibri Light"/>
                        </a:rPr>
                        <a:t> </a:t>
                      </a:r>
                      <a:r>
                        <a:rPr kumimoji="0" lang="es-ES" sz="1800" b="0" i="0" u="none" strike="noStrike" cap="none" normalizeH="0" baseline="0" dirty="0" err="1">
                          <a:ln>
                            <a:noFill/>
                          </a:ln>
                          <a:solidFill>
                            <a:schemeClr val="tx1"/>
                          </a:solidFill>
                          <a:effectLst/>
                          <a:latin typeface="Calibri Light"/>
                        </a:rPr>
                        <a:t>Trek</a:t>
                      </a:r>
                      <a:r>
                        <a:rPr kumimoji="0" lang="es-ES" sz="1800" b="0" i="0" u="none" strike="noStrike" cap="none" normalizeH="0" baseline="0" dirty="0">
                          <a:ln>
                            <a:noFill/>
                          </a:ln>
                          <a:solidFill>
                            <a:schemeClr val="tx1"/>
                          </a:solidFill>
                          <a:effectLst/>
                          <a:latin typeface="Calibri Light"/>
                        </a:rPr>
                        <a:t>.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Algunos testigos oculares del bombardeo de </a:t>
                      </a:r>
                      <a:r>
                        <a:rPr kumimoji="0" lang="es-ES" sz="1800" b="0" i="0" u="none" strike="noStrike" cap="none" normalizeH="0" baseline="0" dirty="0" err="1">
                          <a:ln>
                            <a:noFill/>
                          </a:ln>
                          <a:solidFill>
                            <a:schemeClr val="tx1"/>
                          </a:solidFill>
                          <a:effectLst/>
                          <a:latin typeface="Calibri Light"/>
                        </a:rPr>
                        <a:t>Dresden</a:t>
                      </a:r>
                      <a:r>
                        <a:rPr kumimoji="0" lang="es-ES" sz="1800" b="0" i="0" u="none" strike="noStrike" cap="none" normalizeH="0" baseline="0" dirty="0">
                          <a:ln>
                            <a:noFill/>
                          </a:ln>
                          <a:solidFill>
                            <a:schemeClr val="tx1"/>
                          </a:solidFill>
                          <a:effectLst/>
                          <a:latin typeface="Calibri Light"/>
                        </a:rPr>
                        <a:t> (Alemania) recuerdan que había aviones que perseguían a los ciudadanos que escapaban. Los historiadores dudan de esto cada vez más (por ejemplo, el polvo y la propagación de los incendios hubieran hecho imposible ese tipo de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El famoso psicólogo Jean Piaget recordaba haber sido secuestrado con dos años, lo que resultó ser una historia que su niñera había inventado cuando él era niño.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37</a:t>
            </a:fld>
            <a:endParaRPr lang="de-DE" altLang="de-DE">
              <a:latin typeface="Calibri Light"/>
            </a:endParaRPr>
          </a:p>
        </p:txBody>
      </p:sp>
      <p:pic>
        <p:nvPicPr>
          <p:cNvPr id="1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4201638622"/>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Contrariamente a la creencia popular, el capitán Kirk (William </a:t>
                      </a:r>
                      <a:r>
                        <a:rPr kumimoji="0" lang="es-ES" sz="1800" b="0" i="0" u="none" strike="noStrike" cap="none" normalizeH="0" baseline="0" dirty="0" err="1">
                          <a:ln>
                            <a:noFill/>
                          </a:ln>
                          <a:solidFill>
                            <a:schemeClr val="tx1"/>
                          </a:solidFill>
                          <a:effectLst/>
                          <a:latin typeface="Calibri Light"/>
                        </a:rPr>
                        <a:t>Shatner</a:t>
                      </a:r>
                      <a:r>
                        <a:rPr kumimoji="0" lang="es-ES" sz="1800" b="0" i="0" u="none" strike="noStrike" cap="none" normalizeH="0" baseline="0" dirty="0">
                          <a:ln>
                            <a:noFill/>
                          </a:ln>
                          <a:solidFill>
                            <a:schemeClr val="tx1"/>
                          </a:solidFill>
                          <a:effectLst/>
                          <a:latin typeface="Calibri Light"/>
                        </a:rPr>
                        <a:t>) nunca dijo la frase “</a:t>
                      </a:r>
                      <a:r>
                        <a:rPr kumimoji="0" lang="es-ES" sz="1800" b="0" i="0" u="none" strike="noStrike" cap="none" normalizeH="0" baseline="0" dirty="0" err="1">
                          <a:ln>
                            <a:noFill/>
                          </a:ln>
                          <a:solidFill>
                            <a:schemeClr val="tx1"/>
                          </a:solidFill>
                          <a:effectLst/>
                          <a:latin typeface="Calibri Light"/>
                        </a:rPr>
                        <a:t>beam</a:t>
                      </a:r>
                      <a:r>
                        <a:rPr kumimoji="0" lang="es-ES" sz="1800" b="0" i="0" u="none" strike="noStrike" cap="none" normalizeH="0" baseline="0" dirty="0">
                          <a:ln>
                            <a:noFill/>
                          </a:ln>
                          <a:solidFill>
                            <a:schemeClr val="tx1"/>
                          </a:solidFill>
                          <a:effectLst/>
                          <a:latin typeface="Calibri Light"/>
                        </a:rPr>
                        <a:t> me up,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(Más potencia,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en </a:t>
                      </a:r>
                      <a:r>
                        <a:rPr kumimoji="0" lang="es-ES" sz="1800" b="0" i="0" u="none" strike="noStrike" cap="none" normalizeH="0" baseline="0" dirty="0" err="1">
                          <a:ln>
                            <a:noFill/>
                          </a:ln>
                          <a:solidFill>
                            <a:schemeClr val="tx1"/>
                          </a:solidFill>
                          <a:effectLst/>
                          <a:latin typeface="Calibri Light"/>
                        </a:rPr>
                        <a:t>Star</a:t>
                      </a:r>
                      <a:r>
                        <a:rPr kumimoji="0" lang="es-ES" sz="1800" b="0" i="0" u="none" strike="noStrike" cap="none" normalizeH="0" baseline="0" dirty="0">
                          <a:ln>
                            <a:noFill/>
                          </a:ln>
                          <a:solidFill>
                            <a:schemeClr val="tx1"/>
                          </a:solidFill>
                          <a:effectLst/>
                          <a:latin typeface="Calibri Light"/>
                        </a:rPr>
                        <a:t> </a:t>
                      </a:r>
                      <a:r>
                        <a:rPr kumimoji="0" lang="es-ES" sz="1800" b="0" i="0" u="none" strike="noStrike" cap="none" normalizeH="0" baseline="0" dirty="0" err="1">
                          <a:ln>
                            <a:noFill/>
                          </a:ln>
                          <a:solidFill>
                            <a:schemeClr val="tx1"/>
                          </a:solidFill>
                          <a:effectLst/>
                          <a:latin typeface="Calibri Light"/>
                        </a:rPr>
                        <a:t>Trek</a:t>
                      </a:r>
                      <a:r>
                        <a:rPr kumimoji="0" lang="es-ES" sz="1800" b="0" i="0" u="none" strike="noStrike" cap="none" normalizeH="0" baseline="0" dirty="0">
                          <a:ln>
                            <a:noFill/>
                          </a:ln>
                          <a:solidFill>
                            <a:schemeClr val="tx1"/>
                          </a:solidFill>
                          <a:effectLst/>
                          <a:latin typeface="Calibri Light"/>
                        </a:rPr>
                        <a:t>.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Algunos testigos oculares del bombardeo de </a:t>
                      </a:r>
                      <a:r>
                        <a:rPr kumimoji="0" lang="es-ES" sz="1800" b="0" i="0" u="none" strike="noStrike" cap="none" normalizeH="0" baseline="0" dirty="0" err="1">
                          <a:ln>
                            <a:noFill/>
                          </a:ln>
                          <a:solidFill>
                            <a:schemeClr val="tx1"/>
                          </a:solidFill>
                          <a:effectLst/>
                          <a:latin typeface="Calibri Light"/>
                        </a:rPr>
                        <a:t>Dresden</a:t>
                      </a:r>
                      <a:r>
                        <a:rPr kumimoji="0" lang="es-ES" sz="1800" b="0" i="0" u="none" strike="noStrike" cap="none" normalizeH="0" baseline="0" dirty="0">
                          <a:ln>
                            <a:noFill/>
                          </a:ln>
                          <a:solidFill>
                            <a:schemeClr val="tx1"/>
                          </a:solidFill>
                          <a:effectLst/>
                          <a:latin typeface="Calibri Light"/>
                        </a:rPr>
                        <a:t> (Alemania) recuerdan que había aviones que perseguían a los ciudadanos que escapaban. Los historiadores dudan de esto cada vez más (por ejemplo, el polvo y la propagación de los incendios hubieran hecho imposible ese tipo de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El famoso psicólogo Jean Piaget recordaba haber sido secuestrado con dos años, lo que resultó ser una historia que su niñera había inventado cuando él era niño.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En un experimento, a los participantes se les mostraron anuncios de Disney </a:t>
                      </a:r>
                      <a:r>
                        <a:rPr kumimoji="0" lang="es-ES" sz="1800" b="0" i="0" u="none" strike="noStrike" cap="none" normalizeH="0" baseline="0" dirty="0" err="1">
                          <a:ln>
                            <a:noFill/>
                          </a:ln>
                          <a:solidFill>
                            <a:schemeClr val="tx1"/>
                          </a:solidFill>
                          <a:effectLst/>
                          <a:latin typeface="Calibri Light"/>
                        </a:rPr>
                        <a:t>World</a:t>
                      </a:r>
                      <a:r>
                        <a:rPr kumimoji="0" lang="es-ES" sz="1800" b="0" i="0" u="none" strike="noStrike" cap="none" normalizeH="0" baseline="0" dirty="0">
                          <a:ln>
                            <a:noFill/>
                          </a:ln>
                          <a:solidFill>
                            <a:schemeClr val="tx1"/>
                          </a:solidFill>
                          <a:effectLst/>
                          <a:latin typeface="Calibri Light"/>
                        </a:rPr>
                        <a:t> en los que aparecía Bugs </a:t>
                      </a:r>
                      <a:r>
                        <a:rPr kumimoji="0" lang="es-ES" sz="1800" b="0" i="0" u="none" strike="noStrike" cap="none" normalizeH="0" baseline="0" dirty="0" err="1">
                          <a:ln>
                            <a:noFill/>
                          </a:ln>
                          <a:solidFill>
                            <a:schemeClr val="tx1"/>
                          </a:solidFill>
                          <a:effectLst/>
                          <a:latin typeface="Calibri Light"/>
                        </a:rPr>
                        <a:t>Bunny</a:t>
                      </a:r>
                      <a:r>
                        <a:rPr kumimoji="0" lang="es-ES" sz="1800" b="0" i="0" u="none" strike="noStrike" cap="none" normalizeH="0" baseline="0" dirty="0">
                          <a:ln>
                            <a:noFill/>
                          </a:ln>
                          <a:solidFill>
                            <a:schemeClr val="tx1"/>
                          </a:solidFill>
                          <a:effectLst/>
                          <a:latin typeface="Calibri Light"/>
                        </a:rPr>
                        <a:t>. El 30% de los participantes recordó haber visto al conejo al visitar Disney </a:t>
                      </a:r>
                      <a:r>
                        <a:rPr kumimoji="0" lang="es-ES" sz="1800" b="0" i="0" u="none" strike="noStrike" cap="none" normalizeH="0" baseline="0" dirty="0" err="1">
                          <a:ln>
                            <a:noFill/>
                          </a:ln>
                          <a:solidFill>
                            <a:schemeClr val="tx1"/>
                          </a:solidFill>
                          <a:effectLst/>
                          <a:latin typeface="Calibri Light"/>
                        </a:rPr>
                        <a:t>World</a:t>
                      </a:r>
                      <a:r>
                        <a:rPr kumimoji="0" lang="es-ES" sz="1800" b="0" i="0" u="none" strike="noStrike" cap="none" normalizeH="0" baseline="0" dirty="0">
                          <a:ln>
                            <a:noFill/>
                          </a:ln>
                          <a:solidFill>
                            <a:schemeClr val="tx1"/>
                          </a:solidFill>
                          <a:effectLst/>
                          <a:latin typeface="Calibri Light"/>
                        </a:rPr>
                        <a:t> de niños, a pesar de que Bugs </a:t>
                      </a:r>
                      <a:r>
                        <a:rPr kumimoji="0" lang="es-ES" sz="1800" b="0" i="0" u="none" strike="noStrike" cap="none" normalizeH="0" baseline="0" dirty="0" err="1">
                          <a:ln>
                            <a:noFill/>
                          </a:ln>
                          <a:solidFill>
                            <a:schemeClr val="tx1"/>
                          </a:solidFill>
                          <a:effectLst/>
                          <a:latin typeface="Calibri Light"/>
                        </a:rPr>
                        <a:t>Bunny</a:t>
                      </a:r>
                      <a:r>
                        <a:rPr kumimoji="0" lang="es-ES" sz="1800" b="0" i="0" u="none" strike="noStrike" cap="none" normalizeH="0" baseline="0" dirty="0">
                          <a:ln>
                            <a:noFill/>
                          </a:ln>
                          <a:solidFill>
                            <a:schemeClr val="tx1"/>
                          </a:solidFill>
                          <a:effectLst/>
                          <a:latin typeface="Calibri Light"/>
                        </a:rPr>
                        <a:t> es un personaje de la Warner, otra compañía.</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38</a:t>
            </a:fld>
            <a:endParaRPr lang="de-DE" altLang="de-DE">
              <a:latin typeface="Calibri Light"/>
            </a:endParaRPr>
          </a:p>
        </p:txBody>
      </p:sp>
      <p:pic>
        <p:nvPicPr>
          <p:cNvPr id="1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336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Hay </a:t>
            </a:r>
            <a:r>
              <a:rPr lang="en-US" altLang="de-DE" sz="2400" dirty="0" err="1">
                <a:solidFill>
                  <a:srgbClr val="333333"/>
                </a:solidFill>
                <a:latin typeface="Calibri Light"/>
                <a:ea typeface="ＭＳ Ｐゴシック" panose="020B0600070205080204" pitchFamily="34" charset="-128"/>
              </a:rPr>
              <a:t>estudios</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demuestran</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muchas</a:t>
            </a:r>
            <a:r>
              <a:rPr lang="en-US" altLang="de-DE" sz="2400" dirty="0">
                <a:solidFill>
                  <a:srgbClr val="333333"/>
                </a:solidFill>
                <a:latin typeface="Calibri Light"/>
                <a:ea typeface="ＭＳ Ｐゴシック" panose="020B0600070205080204" pitchFamily="34" charset="-128"/>
              </a:rPr>
              <a:t> personas con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pero</a:t>
            </a:r>
            <a:r>
              <a:rPr lang="en-US" altLang="de-DE" sz="2400" dirty="0">
                <a:solidFill>
                  <a:srgbClr val="333333"/>
                </a:solidFill>
                <a:latin typeface="Calibri Light"/>
                <a:ea typeface="ＭＳ Ｐゴシック" panose="020B0600070205080204" pitchFamily="34" charset="-128"/>
              </a:rPr>
              <a:t> no </a:t>
            </a:r>
            <a:r>
              <a:rPr lang="en-US" altLang="de-DE" sz="2400" dirty="0" err="1">
                <a:solidFill>
                  <a:srgbClr val="333333"/>
                </a:solidFill>
                <a:latin typeface="Calibri Light"/>
                <a:ea typeface="ＭＳ Ｐゴシック" panose="020B0600070205080204" pitchFamily="34" charset="-128"/>
              </a:rPr>
              <a:t>todas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confianza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que las personas sin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Hay </a:t>
            </a:r>
            <a:r>
              <a:rPr lang="en-US" altLang="de-DE" sz="2400" dirty="0" err="1">
                <a:solidFill>
                  <a:srgbClr val="333333"/>
                </a:solidFill>
                <a:latin typeface="Calibri Light"/>
                <a:ea typeface="ＭＳ Ｐゴシック" panose="020B0600070205080204" pitchFamily="34" charset="-128"/>
              </a:rPr>
              <a:t>estudios</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demuestran</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muchas</a:t>
            </a:r>
            <a:r>
              <a:rPr lang="en-US" altLang="de-DE" sz="2400" dirty="0">
                <a:solidFill>
                  <a:srgbClr val="333333"/>
                </a:solidFill>
                <a:latin typeface="Calibri Light"/>
                <a:ea typeface="ＭＳ Ｐゴシック" panose="020B0600070205080204" pitchFamily="34" charset="-128"/>
              </a:rPr>
              <a:t> personas con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pero</a:t>
            </a:r>
            <a:r>
              <a:rPr lang="en-US" altLang="de-DE" sz="2400" dirty="0">
                <a:solidFill>
                  <a:srgbClr val="333333"/>
                </a:solidFill>
                <a:latin typeface="Calibri Light"/>
                <a:ea typeface="ＭＳ Ｐゴシック" panose="020B0600070205080204" pitchFamily="34" charset="-128"/>
              </a:rPr>
              <a:t> no </a:t>
            </a:r>
            <a:r>
              <a:rPr lang="en-US" altLang="de-DE" sz="2400" dirty="0" err="1">
                <a:solidFill>
                  <a:srgbClr val="333333"/>
                </a:solidFill>
                <a:latin typeface="Calibri Light"/>
                <a:ea typeface="ＭＳ Ｐゴシック" panose="020B0600070205080204" pitchFamily="34" charset="-128"/>
              </a:rPr>
              <a:t>todas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confianza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que las personas sin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Al </a:t>
            </a:r>
            <a:r>
              <a:rPr lang="en-US" altLang="de-DE" sz="2400" dirty="0" err="1">
                <a:solidFill>
                  <a:srgbClr val="333333"/>
                </a:solidFill>
                <a:latin typeface="Calibri Light"/>
                <a:ea typeface="ＭＳ Ｐゴシック" panose="020B0600070205080204" pitchFamily="34" charset="-128"/>
              </a:rPr>
              <a:t>mismo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tiempo</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certeza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sobre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verdaderos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decir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realmente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sucedió</a:t>
            </a:r>
            <a:r>
              <a:rPr lang="en-US" altLang="de-DE" sz="2400" dirty="0">
                <a:solidFill>
                  <a:srgbClr val="333333"/>
                </a:solidFill>
                <a:latin typeface="Calibri Light"/>
                <a:ea typeface="ＭＳ Ｐゴシック" panose="020B0600070205080204" pitchFamily="34" charset="-128"/>
              </a:rPr>
              <a:t>) se reduce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40</a:t>
            </a:fld>
            <a:endParaRPr lang="de-DE" altLang="de-DE">
              <a:latin typeface="Calibri Light"/>
            </a:endParaRPr>
          </a:p>
        </p:txBody>
      </p:sp>
    </p:spTree>
    <p:extLst>
      <p:ext uri="{BB962C8B-B14F-4D97-AF65-F5344CB8AC3E}">
        <p14:creationId xmlns:p14="http://schemas.microsoft.com/office/powerpoint/2010/main" val="125780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ea typeface="ＭＳ Ｐゴシック" panose="020B0600070205080204" pitchFamily="34" charset="-128"/>
              </a:rPr>
              <a:t>Hay </a:t>
            </a:r>
            <a:r>
              <a:rPr lang="en-US" altLang="de-DE" sz="2400" dirty="0" err="1">
                <a:solidFill>
                  <a:srgbClr val="333333"/>
                </a:solidFill>
                <a:latin typeface="Calibri Light"/>
                <a:ea typeface="ＭＳ Ｐゴシック" panose="020B0600070205080204" pitchFamily="34" charset="-128"/>
              </a:rPr>
              <a:t>estudios</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demuestran</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muchas</a:t>
            </a:r>
            <a:r>
              <a:rPr lang="en-US" altLang="de-DE" sz="2400" dirty="0">
                <a:solidFill>
                  <a:srgbClr val="333333"/>
                </a:solidFill>
                <a:latin typeface="Calibri Light"/>
                <a:ea typeface="ＭＳ Ｐゴシック" panose="020B0600070205080204" pitchFamily="34" charset="-128"/>
              </a:rPr>
              <a:t> personas con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pero</a:t>
            </a:r>
            <a:r>
              <a:rPr lang="en-US" altLang="de-DE" sz="2400" dirty="0">
                <a:solidFill>
                  <a:srgbClr val="333333"/>
                </a:solidFill>
                <a:latin typeface="Calibri Light"/>
                <a:ea typeface="ＭＳ Ｐゴシック" panose="020B0600070205080204" pitchFamily="34" charset="-128"/>
              </a:rPr>
              <a:t> no </a:t>
            </a:r>
            <a:r>
              <a:rPr lang="en-US" altLang="de-DE" sz="2400" dirty="0" err="1">
                <a:solidFill>
                  <a:srgbClr val="333333"/>
                </a:solidFill>
                <a:latin typeface="Calibri Light"/>
                <a:ea typeface="ＭＳ Ｐゴシック" panose="020B0600070205080204" pitchFamily="34" charset="-128"/>
              </a:rPr>
              <a:t>todas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confianza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que las personas sin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Al </a:t>
            </a:r>
            <a:r>
              <a:rPr lang="en-US" altLang="de-DE" sz="2400" dirty="0" err="1">
                <a:solidFill>
                  <a:srgbClr val="333333"/>
                </a:solidFill>
                <a:latin typeface="Calibri Light"/>
                <a:ea typeface="ＭＳ Ｐゴシック" panose="020B0600070205080204" pitchFamily="34" charset="-128"/>
              </a:rPr>
              <a:t>mismo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tiempo</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certeza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sobre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verdaderos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decir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realmente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sucedió</a:t>
            </a:r>
            <a:r>
              <a:rPr lang="en-US" altLang="de-DE" sz="2400" dirty="0">
                <a:solidFill>
                  <a:srgbClr val="333333"/>
                </a:solidFill>
                <a:latin typeface="Calibri Light"/>
                <a:ea typeface="ＭＳ Ｐゴシック" panose="020B0600070205080204" pitchFamily="34" charset="-128"/>
              </a:rPr>
              <a:t>) se reduce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Esto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puede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lugar</a:t>
            </a:r>
            <a:r>
              <a:rPr lang="en-US" altLang="de-DE" sz="2400" dirty="0">
                <a:solidFill>
                  <a:srgbClr val="333333"/>
                </a:solidFill>
                <a:latin typeface="Calibri Light"/>
                <a:ea typeface="ＭＳ Ｐゴシック" panose="020B0600070205080204" pitchFamily="34" charset="-128"/>
              </a:rPr>
              <a:t> a </a:t>
            </a:r>
            <a:r>
              <a:rPr lang="en-US" altLang="de-DE" sz="2400" dirty="0" err="1">
                <a:solidFill>
                  <a:srgbClr val="333333"/>
                </a:solidFill>
                <a:latin typeface="Calibri Light"/>
                <a:ea typeface="ＭＳ Ｐゴシック" panose="020B0600070205080204" pitchFamily="34" charset="-128"/>
              </a:rPr>
              <a:t>dificultades</a:t>
            </a:r>
            <a:r>
              <a:rPr lang="en-US" altLang="de-DE" sz="2400" dirty="0">
                <a:solidFill>
                  <a:srgbClr val="333333"/>
                </a:solidFill>
                <a:latin typeface="Calibri Light"/>
                <a:ea typeface="ＭＳ Ｐゴシック" panose="020B0600070205080204" pitchFamily="34" charset="-128"/>
              </a:rPr>
              <a:t> al </a:t>
            </a:r>
            <a:r>
              <a:rPr lang="en-US" altLang="de-DE" sz="2400" dirty="0" err="1">
                <a:solidFill>
                  <a:srgbClr val="333333"/>
                </a:solidFill>
                <a:latin typeface="Calibri Light"/>
                <a:ea typeface="ＭＳ Ｐゴシック" panose="020B0600070205080204" pitchFamily="34" charset="-128"/>
              </a:rPr>
              <a:t>diferenciar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verdaderos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y </a:t>
            </a:r>
            <a:r>
              <a:rPr lang="en-US" altLang="de-DE" sz="2400" dirty="0" err="1">
                <a:solidFill>
                  <a:srgbClr val="333333"/>
                </a:solidFill>
                <a:latin typeface="Calibri Light"/>
                <a:ea typeface="ＭＳ Ｐゴシック" panose="020B0600070205080204" pitchFamily="34" charset="-128"/>
              </a:rPr>
              <a:t>puede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obstaculizar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una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visión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sana</a:t>
            </a:r>
            <a:r>
              <a:rPr lang="en-US" altLang="de-DE" sz="2400" dirty="0">
                <a:solidFill>
                  <a:srgbClr val="333333"/>
                </a:solidFill>
                <a:latin typeface="Calibri Light"/>
                <a:ea typeface="ＭＳ Ｐゴシック" panose="020B0600070205080204" pitchFamily="34" charset="-128"/>
              </a:rPr>
              <a:t> y </a:t>
            </a:r>
            <a:r>
              <a:rPr lang="en-US" altLang="de-DE" sz="2400" dirty="0" err="1">
                <a:solidFill>
                  <a:srgbClr val="333333"/>
                </a:solidFill>
                <a:latin typeface="Calibri Light"/>
                <a:ea typeface="ＭＳ Ｐゴシック" panose="020B0600070205080204" pitchFamily="34" charset="-128"/>
              </a:rPr>
              <a:t>realista</a:t>
            </a:r>
            <a:r>
              <a:rPr lang="en-US" altLang="de-DE" sz="2400" dirty="0">
                <a:solidFill>
                  <a:srgbClr val="333333"/>
                </a:solidFill>
                <a:latin typeface="Calibri Light"/>
                <a:ea typeface="ＭＳ Ｐゴシック" panose="020B0600070205080204" pitchFamily="34" charset="-128"/>
              </a:rPr>
              <a:t> del </a:t>
            </a:r>
            <a:r>
              <a:rPr lang="en-US" altLang="de-DE" sz="2400" dirty="0" err="1">
                <a:solidFill>
                  <a:srgbClr val="333333"/>
                </a:solidFill>
                <a:latin typeface="Calibri Light"/>
                <a:ea typeface="ＭＳ Ｐゴシック" panose="020B0600070205080204" pitchFamily="34" charset="-128"/>
              </a:rPr>
              <a:t>entorno</a:t>
            </a:r>
            <a:r>
              <a:rPr lang="en-US" altLang="de-DE" sz="2400" dirty="0">
                <a:solidFill>
                  <a:srgbClr val="333333"/>
                </a:solidFill>
                <a:latin typeface="Calibri Light"/>
                <a:ea typeface="ＭＳ Ｐゴシック"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41</a:t>
            </a:fld>
            <a:endParaRPr lang="de-DE" altLang="de-DE">
              <a:latin typeface="Calibri Light"/>
            </a:endParaRPr>
          </a:p>
        </p:txBody>
      </p:sp>
    </p:spTree>
    <p:extLst>
      <p:ext uri="{BB962C8B-B14F-4D97-AF65-F5344CB8AC3E}">
        <p14:creationId xmlns:p14="http://schemas.microsoft.com/office/powerpoint/2010/main" val="61133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marL="190500" defTabSz="914377">
              <a:spcBef>
                <a:spcPts val="0"/>
              </a:spcBef>
            </a:pPr>
            <a:r>
              <a:rPr lang="es-ES" sz="3600" dirty="0">
                <a:latin typeface="Calibri Light"/>
              </a:rPr>
              <a:t>Cómo los errores de memoria promueven las malas interpretaciones durante la psicosis</a:t>
            </a:r>
            <a:endParaRPr lang="en-US" sz="3600" dirty="0">
              <a:latin typeface="Calibri Light"/>
            </a:endParaRPr>
          </a:p>
        </p:txBody>
      </p:sp>
      <p:sp>
        <p:nvSpPr>
          <p:cNvPr id="102422" name="Rechteck 1"/>
          <p:cNvSpPr>
            <a:spLocks noChangeArrowheads="1"/>
          </p:cNvSpPr>
          <p:nvPr/>
        </p:nvSpPr>
        <p:spPr bwMode="auto">
          <a:xfrm>
            <a:off x="408955" y="58769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de-DE" sz="1800" dirty="0">
                <a:solidFill>
                  <a:srgbClr val="004992"/>
                </a:solidFill>
                <a:latin typeface="Calibri Light"/>
                <a:cs typeface="Times New Roman" panose="02020603050405020304" pitchFamily="18" charset="0"/>
              </a:rPr>
              <a:t>¿</a:t>
            </a:r>
            <a:r>
              <a:rPr lang="en-US" altLang="de-DE" sz="1800" dirty="0" err="1">
                <a:solidFill>
                  <a:srgbClr val="004992"/>
                </a:solidFill>
                <a:latin typeface="Calibri Light"/>
                <a:cs typeface="Times New Roman" panose="02020603050405020304" pitchFamily="18" charset="0"/>
              </a:rPr>
              <a:t>Quiere</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contribuir</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alguien</a:t>
            </a:r>
            <a:r>
              <a:rPr lang="en-US" altLang="de-DE" sz="1800" dirty="0">
                <a:solidFill>
                  <a:srgbClr val="004992"/>
                </a:solidFill>
                <a:latin typeface="Calibri Light"/>
                <a:cs typeface="Times New Roman" panose="02020603050405020304" pitchFamily="18" charset="0"/>
              </a:rPr>
              <a:t> con </a:t>
            </a:r>
            <a:r>
              <a:rPr lang="en-US" altLang="de-DE" sz="1800" dirty="0" err="1">
                <a:solidFill>
                  <a:srgbClr val="004992"/>
                </a:solidFill>
                <a:latin typeface="Calibri Light"/>
                <a:cs typeface="Times New Roman" panose="02020603050405020304" pitchFamily="18" charset="0"/>
              </a:rPr>
              <a:t>alguna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experiencia</a:t>
            </a:r>
            <a:r>
              <a:rPr lang="en-US" altLang="de-DE" sz="1800" dirty="0">
                <a:solidFill>
                  <a:srgbClr val="004992"/>
                </a:solidFill>
                <a:latin typeface="Calibri Light"/>
                <a:cs typeface="Times New Roman" panose="02020603050405020304" pitchFamily="18" charset="0"/>
              </a:rPr>
              <a:t> personal breve? </a:t>
            </a:r>
            <a:endParaRPr lang="de-DE" altLang="de-DE" sz="1800" dirty="0">
              <a:solidFill>
                <a:srgbClr val="004992"/>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42</a:t>
            </a:fld>
            <a:endParaRPr lang="de-DE" alt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058010279"/>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Recuerdo Falso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Situación real</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Discusión con su madre.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Recordar que su madre le dijo a usted: “tú ya no eres mi hija.”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Lo que su madre en realidad dijo: “No sabía que tú eras así.” –con el tiempo, no pudo recordar las palabras exactas.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Sesión de terapia de grupo.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A nadie le importan mis problemas.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Otros participantes del grupo le intentaron consolar pero después se le olvidó.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106498"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 continuación, mostraremos unas escenas complejas.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106498"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 continuación, mostraremos unas escenas complejas.</a:t>
            </a:r>
          </a:p>
          <a:p>
            <a:pPr marL="342900" indent="-342900" eaLnBrk="1" hangingPunct="1">
              <a:buClr>
                <a:srgbClr val="333333"/>
              </a:buClr>
              <a:buFont typeface="WingDings"/>
              <a:buChar char=""/>
            </a:pPr>
            <a:r>
              <a:rPr lang="de-DE" altLang="de-DE" sz="2400">
                <a:solidFill>
                  <a:srgbClr val="333333"/>
                </a:solidFill>
                <a:latin typeface="Calibri Light"/>
                <a:ea typeface="ＭＳ Ｐゴシック" panose="020B0600070205080204" pitchFamily="34" charset="-128"/>
              </a:rPr>
              <a:t>Intente </a:t>
            </a:r>
            <a:r>
              <a:rPr lang="de-DE" altLang="de-DE" sz="2400" dirty="0">
                <a:solidFill>
                  <a:srgbClr val="333333"/>
                </a:solidFill>
                <a:latin typeface="Calibri Light"/>
                <a:ea typeface="ＭＳ Ｐゴシック" panose="020B0600070205080204" pitchFamily="34" charset="-128"/>
              </a:rPr>
              <a:t>averiguar que es lo que falta (los detalles omitidos se muestran posteriormente en </a:t>
            </a:r>
            <a:r>
              <a:rPr lang="de-DE" altLang="de-DE" sz="2400">
                <a:solidFill>
                  <a:srgbClr val="333333"/>
                </a:solidFill>
                <a:latin typeface="Calibri Light"/>
                <a:ea typeface="ＭＳ Ｐゴシック" panose="020B0600070205080204" pitchFamily="34" charset="-128"/>
              </a:rPr>
              <a:t>azul)</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44</a:t>
            </a:fld>
            <a:endParaRPr lang="de-DE" altLang="de-DE">
              <a:latin typeface="Calibri Light"/>
            </a:endParaRPr>
          </a:p>
        </p:txBody>
      </p:sp>
    </p:spTree>
    <p:extLst>
      <p:ext uri="{BB962C8B-B14F-4D97-AF65-F5344CB8AC3E}">
        <p14:creationId xmlns:p14="http://schemas.microsoft.com/office/powerpoint/2010/main" val="2467270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45</a:t>
            </a:fld>
            <a:endParaRPr lang="de-DE" altLang="de-DE">
              <a:latin typeface="Calibri Light"/>
            </a:endParaRPr>
          </a:p>
        </p:txBody>
      </p:sp>
      <p:pic>
        <p:nvPicPr>
          <p:cNvPr id="8"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Quiosco</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1105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Letrero del quiosco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Salchicha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Cubo de basura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Banderas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Las etiquetas de precios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Botellas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Vendedor</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Quiosco</a:t>
            </a:r>
          </a:p>
        </p:txBody>
      </p:sp>
      <p:sp>
        <p:nvSpPr>
          <p:cNvPr id="11264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Letrero del quiosco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Salchicha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Cubo de basura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Banco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Banderas</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Las etiquetas de precios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Botellas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Vendedor</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47</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48</a:t>
            </a:fld>
            <a:endParaRPr lang="de-DE" altLang="de-DE">
              <a:latin typeface="Calibri Light"/>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Jardín</a:t>
            </a:r>
            <a:br>
              <a:rPr lang="es-ES" altLang="de-DE" sz="3600" dirty="0">
                <a:latin typeface="Calibri Light"/>
              </a:rPr>
            </a:br>
            <a:r>
              <a:rPr lang="es-ES" altLang="de-DE" dirty="0">
                <a:latin typeface="Calibri Light"/>
              </a:rPr>
              <a:t>¿Qué no aparece en la escena? ¿Cómo está de seguro?</a:t>
            </a:r>
            <a:endParaRPr lang="de-DE" altLang="de-DE" dirty="0">
              <a:latin typeface="Calibri Light"/>
            </a:endParaRPr>
          </a:p>
        </p:txBody>
      </p:sp>
      <p:sp>
        <p:nvSpPr>
          <p:cNvPr id="11673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Regadera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Girasoles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Jardinera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Árbol</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Rastrillo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Manguera</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Jardín</a:t>
            </a:r>
          </a:p>
        </p:txBody>
      </p:sp>
      <p:sp>
        <p:nvSpPr>
          <p:cNvPr id="11878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Regadera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Girasoles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Jardinera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Árbol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Rastrillo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Manguera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50</a:t>
            </a:fld>
            <a:endParaRPr lang="de-DE" altLang="de-DE">
              <a:latin typeface="Calibri Ligh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5 - Memoria</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51</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710618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52</a:t>
            </a:fld>
            <a:endParaRPr lang="de-DE" altLang="de-DE">
              <a:latin typeface="Calibri Light"/>
            </a:endParaRPr>
          </a:p>
        </p:txBody>
      </p:sp>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Lluvia de Ideas</a:t>
            </a:r>
          </a:p>
        </p:txBody>
      </p:sp>
      <p:sp>
        <p:nvSpPr>
          <p:cNvPr id="123907"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ea typeface="ＭＳ Ｐゴシック" panose="020B0600070205080204" pitchFamily="34" charset="-128"/>
              </a:rPr>
              <a:t>¿Qué cosas podemos encontrar típicamente en un aula/clase?</a:t>
            </a:r>
          </a:p>
          <a:p>
            <a:pPr eaLnBrk="1" hangingPunct="1"/>
            <a:r>
              <a:rPr lang="de-DE" altLang="de-DE" sz="2400" dirty="0">
                <a:solidFill>
                  <a:srgbClr val="333333"/>
                </a:solidFill>
                <a:latin typeface="Calibri Light"/>
                <a:ea typeface="ＭＳ Ｐゴシック" panose="020B0600070205080204" pitchFamily="34" charset="-128"/>
              </a:rPr>
              <a:t>…</a:t>
            </a:r>
          </a:p>
          <a:p>
            <a:pPr eaLnBrk="1" hangingPunct="1"/>
            <a:r>
              <a:rPr lang="de-DE" altLang="de-DE" sz="2400" dirty="0">
                <a:solidFill>
                  <a:srgbClr val="333333"/>
                </a:solidFill>
                <a:latin typeface="Calibri Light"/>
                <a:ea typeface="ＭＳ Ｐゴシック" panose="020B0600070205080204" pitchFamily="34" charset="-128"/>
              </a:rPr>
              <a:t>…</a:t>
            </a:r>
          </a:p>
          <a:p>
            <a:pPr eaLnBrk="1" hangingPunct="1"/>
            <a:r>
              <a:rPr lang="de-DE" altLang="de-DE" sz="2400" dirty="0">
                <a:solidFill>
                  <a:srgbClr val="333333"/>
                </a:solidFill>
                <a:latin typeface="Calibri Light"/>
                <a:ea typeface="ＭＳ Ｐゴシック" panose="020B0600070205080204" pitchFamily="34" charset="-128"/>
              </a:rPr>
              <a:t>…</a:t>
            </a:r>
          </a:p>
          <a:p>
            <a:pPr eaLnBrk="1" hangingPunct="1"/>
            <a:r>
              <a:rPr lang="de-DE" altLang="de-DE" sz="2400" dirty="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Aula/clase </a:t>
            </a:r>
            <a:br>
              <a:rPr lang="es-ES" altLang="de-DE" sz="3600">
                <a:latin typeface="Calibri Light"/>
              </a:rPr>
            </a:br>
            <a:r>
              <a:rPr lang="es-ES" altLang="de-DE">
                <a:latin typeface="Calibri Light"/>
              </a:rPr>
              <a:t>¿Qué ha visto en la foto? ¿Cómo está de seguro?</a:t>
            </a:r>
            <a:endParaRPr lang="de-DE" altLang="de-DE">
              <a:latin typeface="Calibri Light"/>
            </a:endParaRPr>
          </a:p>
        </p:txBody>
      </p:sp>
      <p:sp>
        <p:nvSpPr>
          <p:cNvPr id="12595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Mochila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Profesor</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Mapa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Libros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Silla del profesor</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Pizarra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Maletín del profesor</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Aula/clase</a:t>
            </a:r>
          </a:p>
        </p:txBody>
      </p:sp>
      <p:sp>
        <p:nvSpPr>
          <p:cNvPr id="128003"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Mochila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Profesor</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Mapa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Libros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Silla del profesor</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Pizarra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Maletín del profesor</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55</a:t>
            </a:fld>
            <a:endParaRPr lang="de-DE" altLang="de-DE">
              <a:latin typeface="Calibri Ligh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56</a:t>
            </a:fld>
            <a:endParaRPr lang="de-DE" altLang="de-DE">
              <a:latin typeface="Calibri Light"/>
            </a:endParaRPr>
          </a:p>
        </p:txBody>
      </p:sp>
      <p:pic>
        <p:nvPicPr>
          <p:cNvPr id="8"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Pescador</a:t>
            </a:r>
            <a:br>
              <a:rPr lang="es-ES" altLang="de-DE" sz="3600" dirty="0">
                <a:latin typeface="Calibri Light"/>
              </a:rPr>
            </a:br>
            <a:r>
              <a:rPr lang="es-ES" altLang="de-DE" dirty="0">
                <a:latin typeface="Calibri Light"/>
              </a:rPr>
              <a:t>¿Qué no aparece en la foto? ¿Cómo está de seguro?</a:t>
            </a:r>
            <a:endParaRPr lang="de-DE" altLang="de-DE" dirty="0">
              <a:latin typeface="Calibri Light"/>
            </a:endParaRPr>
          </a:p>
        </p:txBody>
      </p:sp>
      <p:sp>
        <p:nvSpPr>
          <p:cNvPr id="1320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Pipa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Cubo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Botón en el sombrero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“Sport”- nombre en el barco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Caña de pescar</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Jersey rojo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Pescado</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Pescador</a:t>
            </a:r>
          </a:p>
        </p:txBody>
      </p:sp>
      <p:sp>
        <p:nvSpPr>
          <p:cNvPr id="1341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Pipa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Cubo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Botón en el sombrero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“Sport”- nombre en el barco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Caña de pescar</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Jersey rojo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Pescado</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58</a:t>
            </a:fld>
            <a:endParaRPr lang="de-DE" altLang="de-DE">
              <a:latin typeface="Calibri Ligh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59</a:t>
            </a:fld>
            <a:endParaRPr lang="de-DE" altLang="de-DE">
              <a:latin typeface="Calibri Light"/>
            </a:endParaRPr>
          </a:p>
        </p:txBody>
      </p:sp>
      <p:pic>
        <p:nvPicPr>
          <p:cNvPr id="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p>
        </p:txBody>
      </p:sp>
      <p:sp>
        <p:nvSpPr>
          <p:cNvPr id="138243" name="Rectangle 3"/>
          <p:cNvSpPr>
            <a:spLocks noGrp="1" noChangeArrowheads="1"/>
          </p:cNvSpPr>
          <p:nvPr>
            <p:ph idx="1"/>
          </p:nvPr>
        </p:nvSpPr>
        <p:spPr>
          <a:noFill/>
        </p:spPr>
        <p:txBody>
          <a:bodyPr/>
          <a:lstStyle/>
          <a:p>
            <a:pPr eaLnBrk="1" hangingPunct="1"/>
            <a:r>
              <a:rPr lang="de-DE" altLang="de-DE" sz="2400">
                <a:solidFill>
                  <a:srgbClr val="333333"/>
                </a:solidFill>
                <a:latin typeface="Calibri Light"/>
                <a:ea typeface="ＭＳ Ｐゴシック" panose="020B0600070205080204" pitchFamily="34" charset="-128"/>
              </a:rPr>
              <a:t>¿Qué solemos encontrar en un cruce de calles?</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latin typeface="Calibri Light"/>
              </a:rPr>
              <a:t>Cruce de calles </a:t>
            </a:r>
            <a:br>
              <a:rPr lang="es-ES" altLang="de-DE" sz="3600">
                <a:latin typeface="Calibri Light"/>
              </a:rPr>
            </a:br>
            <a:r>
              <a:rPr lang="es-ES" altLang="de-DE">
                <a:latin typeface="Calibri Light"/>
              </a:rPr>
              <a:t>¿Qué ha visto en la foto? ¿Cómo está de seguro?</a:t>
            </a:r>
            <a:endParaRPr lang="de-DE" altLang="de-DE">
              <a:latin typeface="Calibri Light"/>
            </a:endParaRPr>
          </a:p>
        </p:txBody>
      </p:sp>
      <p:sp>
        <p:nvSpPr>
          <p:cNvPr id="14029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Coches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Policía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Niño en una bici</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Señora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Semáforo </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Paso de peatones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Panorama urbano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Autobús escolar</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Cruce de calles</a:t>
            </a:r>
          </a:p>
        </p:txBody>
      </p:sp>
      <p:sp>
        <p:nvSpPr>
          <p:cNvPr id="142339"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Coches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Policía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Niño en una bici</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Señora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Semáforo </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Paso de peatones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Panorama urbano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Autobús escolar</a:t>
            </a:r>
            <a:endParaRPr lang="de-DE" altLang="de-DE" sz="2400" dirty="0">
              <a:solidFill>
                <a:srgbClr val="004992"/>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62</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63</a:t>
            </a:fld>
            <a:endParaRPr lang="de-DE" altLang="de-DE">
              <a:latin typeface="Calibri Ligh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p>
        </p:txBody>
      </p:sp>
      <p:sp>
        <p:nvSpPr>
          <p:cNvPr id="146435" name="Rectangle 3"/>
          <p:cNvSpPr>
            <a:spLocks noGrp="1" noChangeArrowheads="1"/>
          </p:cNvSpPr>
          <p:nvPr>
            <p:ph idx="1"/>
          </p:nvPr>
        </p:nvSpPr>
        <p:spPr>
          <a:noFill/>
        </p:spPr>
        <p:txBody>
          <a:bodyPr/>
          <a:lstStyle/>
          <a:p>
            <a:pPr eaLnBrk="1" hangingPunct="1"/>
            <a:r>
              <a:rPr lang="de-DE" altLang="de-DE" sz="2400">
                <a:solidFill>
                  <a:srgbClr val="333333"/>
                </a:solidFill>
                <a:latin typeface="Calibri Light"/>
                <a:ea typeface="ＭＳ Ｐゴシック" panose="020B0600070205080204" pitchFamily="34" charset="-128"/>
              </a:rPr>
              <a:t>¿Qué cosas se suelen encontrar en un parque infantil?</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Parque Infantil</a:t>
            </a:r>
            <a:br>
              <a:rPr lang="es-ES" altLang="de-DE" sz="3600" dirty="0">
                <a:latin typeface="Calibri Light"/>
              </a:rPr>
            </a:br>
            <a:r>
              <a:rPr lang="es-ES" altLang="de-DE" dirty="0">
                <a:latin typeface="Calibri Light"/>
              </a:rPr>
              <a:t>¿Qué ha visto usted en la foto? ¿Cómo está de seguro?</a:t>
            </a:r>
            <a:endParaRPr lang="de-DE" altLang="de-DE" dirty="0">
              <a:latin typeface="Calibri Light"/>
            </a:endParaRPr>
          </a:p>
        </p:txBody>
      </p:sp>
      <p:sp>
        <p:nvSpPr>
          <p:cNvPr id="14848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Tobogán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Carrusel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Cometa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Monopatín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Árboles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Columpios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Juguetes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Calibri Light"/>
              </a:rPr>
              <a:t>Parque Infantil</a:t>
            </a:r>
            <a:endParaRPr lang="de-DE" altLang="de-DE" dirty="0">
              <a:latin typeface="Calibri Light"/>
            </a:endParaRPr>
          </a:p>
        </p:txBody>
      </p:sp>
      <p:sp>
        <p:nvSpPr>
          <p:cNvPr id="14848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Tobogán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Carrusel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Cometa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Monopatín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Árboles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Columpios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Juguetes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66</a:t>
            </a:fld>
            <a:endParaRPr lang="de-DE" altLang="de-DE">
              <a:latin typeface="Calibri Light"/>
            </a:endParaRPr>
          </a:p>
        </p:txBody>
      </p:sp>
      <p:pic>
        <p:nvPicPr>
          <p:cNvPr id="6"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8"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22806409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67</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Boda</a:t>
            </a:r>
            <a:br>
              <a:rPr lang="es-ES" altLang="de-DE" sz="3600" dirty="0">
                <a:latin typeface="Calibri Light"/>
              </a:rPr>
            </a:br>
            <a:r>
              <a:rPr lang="es-ES" altLang="de-DE" dirty="0">
                <a:latin typeface="Calibri Light"/>
              </a:rPr>
              <a:t>¿Qué no aparece en el cuadro? ¿Cómo está de seguro?</a:t>
            </a:r>
            <a:endParaRPr lang="de-DE" altLang="de-DE" dirty="0">
              <a:latin typeface="Calibri Light"/>
            </a:endParaRPr>
          </a:p>
        </p:txBody>
      </p:sp>
      <p:sp>
        <p:nvSpPr>
          <p:cNvPr id="15462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Ventana de la iglesia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Padrino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Velo de novia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Niña con flores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Puerta</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Boda</a:t>
            </a:r>
          </a:p>
        </p:txBody>
      </p:sp>
      <p:sp>
        <p:nvSpPr>
          <p:cNvPr id="1566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Ventana de la iglesia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Padrino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Velo de novia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Niña con flores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Puerta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69</a:t>
            </a:fld>
            <a:endParaRPr lang="de-DE" altLang="de-DE">
              <a:latin typeface="Calibri Ligh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 aparece en el cuadro</a:t>
            </a:r>
            <a:endParaRPr lang="de-DE" altLang="de-DE" sz="1800" b="1" dirty="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70</a:t>
            </a:fld>
            <a:endParaRPr lang="de-DE" altLang="de-DE">
              <a:latin typeface="Calibri Light"/>
            </a:endParaRP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Fútbol</a:t>
            </a:r>
            <a:br>
              <a:rPr lang="es-ES" altLang="de-DE" sz="3600" dirty="0">
                <a:latin typeface="Calibri Light"/>
              </a:rPr>
            </a:br>
            <a:r>
              <a:rPr lang="es-ES" altLang="de-DE" dirty="0">
                <a:latin typeface="Calibri Light"/>
              </a:rPr>
              <a:t>¿Qué no aparece en la imagen? ¿Cómo está de seguro?</a:t>
            </a:r>
            <a:endParaRPr lang="de-DE" altLang="de-DE" dirty="0">
              <a:latin typeface="Calibri Light"/>
            </a:endParaRPr>
          </a:p>
        </p:txBody>
      </p:sp>
      <p:sp>
        <p:nvSpPr>
          <p:cNvPr id="16077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Marcador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Portería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Banquillos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Jugadores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Aficionados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Anuncios publicitarios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Banderas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Fútbol</a:t>
            </a:r>
          </a:p>
        </p:txBody>
      </p:sp>
      <p:sp>
        <p:nvSpPr>
          <p:cNvPr id="1628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ea typeface="ＭＳ Ｐゴシック" panose="020B0600070205080204" pitchFamily="34" charset="-128"/>
              </a:rPr>
              <a:t>Marcador</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ea typeface="ＭＳ Ｐゴシック" panose="020B0600070205080204" pitchFamily="34" charset="-128"/>
              </a:rPr>
              <a:t>Portería</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ea typeface="ＭＳ Ｐゴシック" panose="020B0600070205080204" pitchFamily="34" charset="-128"/>
              </a:rPr>
              <a:t>Banquillos</a:t>
            </a:r>
            <a:endParaRPr lang="de-DE" altLang="de-DE" sz="2400" dirty="0">
              <a:solidFill>
                <a:srgbClr val="004992"/>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ea typeface="ＭＳ Ｐゴシック" panose="020B0600070205080204" pitchFamily="34" charset="-128"/>
              </a:rPr>
              <a:t>Jugadores</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ea typeface="ＭＳ Ｐゴシック" panose="020B0600070205080204" pitchFamily="34" charset="-128"/>
              </a:rPr>
              <a:t>Aficionados</a:t>
            </a:r>
            <a:endParaRPr lang="de-DE" altLang="de-DE" sz="2400" dirty="0">
              <a:solidFill>
                <a:srgbClr val="004992"/>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Anuncios publicitarios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Banderas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72</a:t>
            </a:fld>
            <a:endParaRPr lang="de-DE" altLang="de-DE">
              <a:latin typeface="Calibri Ligh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73</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Hombre en la Luna</a:t>
            </a:r>
            <a:br>
              <a:rPr lang="es-ES" altLang="de-DE" sz="3600" dirty="0">
                <a:latin typeface="Calibri Light"/>
              </a:rPr>
            </a:br>
            <a:r>
              <a:rPr lang="es-ES" altLang="de-DE" dirty="0">
                <a:latin typeface="Calibri Light"/>
              </a:rPr>
              <a:t>¿Qué no aparece en la foto? ¿Cómo está de seguro?</a:t>
            </a:r>
            <a:endParaRPr lang="de-DE" altLang="de-DE" dirty="0">
              <a:latin typeface="Calibri Light"/>
            </a:endParaRPr>
          </a:p>
        </p:txBody>
      </p:sp>
      <p:sp>
        <p:nvSpPr>
          <p:cNvPr id="16691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Bombona de oxígeno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Rocas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Casco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Cráteres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Inyector del cohete</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Planeta en el fondo</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Hombre en la Luna</a:t>
            </a:r>
          </a:p>
        </p:txBody>
      </p:sp>
      <p:sp>
        <p:nvSpPr>
          <p:cNvPr id="16896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Bombona de oxígeno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Rocas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Casco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Cráteres</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Inyector del cohete</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Planeta en el fondo</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75</a:t>
            </a:fld>
            <a:endParaRPr lang="de-DE" altLang="de-DE">
              <a:latin typeface="Calibri Ligh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76</a:t>
            </a:fld>
            <a:endParaRPr lang="de-DE" altLang="de-DE">
              <a:latin typeface="Calibri Light"/>
            </a:endParaRPr>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Rescate</a:t>
            </a:r>
            <a:br>
              <a:rPr lang="es-ES" altLang="de-DE" sz="3600" dirty="0">
                <a:latin typeface="Calibri Light"/>
              </a:rPr>
            </a:br>
            <a:r>
              <a:rPr lang="es-ES" altLang="de-DE" dirty="0">
                <a:latin typeface="Calibri Light"/>
              </a:rPr>
              <a:t>¿Qué no aparece en la foto? ¿Cómo está de seguro?</a:t>
            </a:r>
            <a:endParaRPr lang="de-DE" altLang="de-DE" dirty="0">
              <a:latin typeface="Calibri Light"/>
            </a:endParaRPr>
          </a:p>
        </p:txBody>
      </p:sp>
      <p:sp>
        <p:nvSpPr>
          <p:cNvPr id="17920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Helicóptero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Balsa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Buzo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Barco hundido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Camilla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Flotador/salvavidas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Piloto</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Rescate</a:t>
            </a:r>
          </a:p>
        </p:txBody>
      </p:sp>
      <p:sp>
        <p:nvSpPr>
          <p:cNvPr id="1812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Helicóptero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Balsa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Buzo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Barco hundido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Camilla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Flotador/salvavidas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Piloto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78</a:t>
            </a:fld>
            <a:endParaRPr lang="de-DE" altLang="de-DE">
              <a:latin typeface="Calibri Ligh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79</a:t>
            </a:fld>
            <a:endParaRPr lang="de-DE" altLang="de-DE">
              <a:latin typeface="Calibri Light"/>
            </a:endParaRPr>
          </a:p>
        </p:txBody>
      </p:sp>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p>
        </p:txBody>
      </p:sp>
      <p:sp>
        <p:nvSpPr>
          <p:cNvPr id="185347" name="Rectangle 3"/>
          <p:cNvSpPr>
            <a:spLocks noGrp="1" noChangeArrowheads="1"/>
          </p:cNvSpPr>
          <p:nvPr>
            <p:ph idx="1"/>
          </p:nvPr>
        </p:nvSpPr>
        <p:spPr>
          <a:noFill/>
        </p:spPr>
        <p:txBody>
          <a:bodyPr/>
          <a:lstStyle/>
          <a:p>
            <a:pPr eaLnBrk="1" hangingPunct="1"/>
            <a:r>
              <a:rPr lang="de-DE" altLang="de-DE" sz="2400">
                <a:solidFill>
                  <a:srgbClr val="333333"/>
                </a:solidFill>
                <a:latin typeface="Calibri Light"/>
                <a:ea typeface="ＭＳ Ｐゴシック" panose="020B0600070205080204" pitchFamily="34" charset="-128"/>
              </a:rPr>
              <a:t>¿Qué cosas podemos encontrar en un área de construcción de carreteras?</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Construcción de Carreteras</a:t>
            </a:r>
            <a:br>
              <a:rPr lang="es-ES" altLang="de-DE" sz="3600">
                <a:latin typeface="Calibri Light"/>
              </a:rPr>
            </a:br>
            <a:r>
              <a:rPr lang="es-ES" altLang="de-DE">
                <a:latin typeface="Calibri Light"/>
              </a:rPr>
              <a:t>¿Qué ha visto en la foto? ¿Cómo está de seguro?</a:t>
            </a:r>
            <a:endParaRPr lang="de-DE" altLang="de-DE">
              <a:latin typeface="Calibri Light"/>
            </a:endParaRPr>
          </a:p>
        </p:txBody>
      </p:sp>
      <p:sp>
        <p:nvSpPr>
          <p:cNvPr id="18739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Tuberías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Carretilla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Barreras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Excavadora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Martillo neumático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Señal de precaución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Construcción de Carreteras</a:t>
            </a:r>
          </a:p>
        </p:txBody>
      </p:sp>
      <p:sp>
        <p:nvSpPr>
          <p:cNvPr id="189445" name="Rectangle 9"/>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Tuberías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Carretilla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Barreras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Excavadora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Martillo neumático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Señal de preacaución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82</a:t>
            </a:fld>
            <a:endParaRPr lang="de-DE" altLang="de-DE">
              <a:latin typeface="Calibri Ligh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a:spLocks noChangeArrowheads="1"/>
          </p:cNvSpPr>
          <p:nvPr/>
        </p:nvSpPr>
        <p:spPr bwMode="auto">
          <a:xfrm>
            <a:off x="3690619"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rPr>
              <a:t>© geobra Brandstätter </a:t>
            </a: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333333"/>
              </a:buClr>
            </a:pPr>
            <a:r>
              <a:rPr lang="en-US" altLang="de-DE" sz="2400" b="1" dirty="0" err="1">
                <a:solidFill>
                  <a:srgbClr val="333333"/>
                </a:solidFill>
                <a:latin typeface="Calibri Light"/>
                <a:ea typeface="ＭＳ Ｐゴシック" panose="020B0600070205080204" pitchFamily="34" charset="-128"/>
              </a:rPr>
              <a:t>Metas</a:t>
            </a:r>
            <a:r>
              <a:rPr lang="en-US" altLang="de-DE" sz="2400" b="1" dirty="0">
                <a:solidFill>
                  <a:srgbClr val="333333"/>
                </a:solidFill>
                <a:latin typeface="Calibri Light"/>
                <a:ea typeface="ＭＳ Ｐゴシック" panose="020B0600070205080204" pitchFamily="34" charset="-128"/>
              </a:rPr>
              <a:t> de </a:t>
            </a:r>
            <a:r>
              <a:rPr lang="en-US" altLang="de-DE" sz="2400" b="1" dirty="0" err="1">
                <a:solidFill>
                  <a:srgbClr val="333333"/>
                </a:solidFill>
                <a:latin typeface="Calibri Light"/>
                <a:ea typeface="ＭＳ Ｐゴシック" panose="020B0600070205080204" pitchFamily="34" charset="-128"/>
              </a:rPr>
              <a:t>Aprendizaje</a:t>
            </a:r>
            <a:r>
              <a:rPr lang="en-US" altLang="de-DE" sz="2400" b="1"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¡Nuestros recuerdos nos pueden jugar malas pasadas!</a:t>
            </a:r>
            <a:br>
              <a:rPr lang="es-ES" altLang="de-DE" sz="2000" dirty="0">
                <a:solidFill>
                  <a:srgbClr val="333333"/>
                </a:solidFill>
                <a:latin typeface="Calibri Light"/>
                <a:ea typeface="ＭＳ Ｐゴシック" panose="020B0600070205080204" pitchFamily="34" charset="-128"/>
              </a:rPr>
            </a:br>
            <a:r>
              <a:rPr lang="es-ES" altLang="de-DE" sz="2000" dirty="0">
                <a:solidFill>
                  <a:srgbClr val="333333"/>
                </a:solidFill>
                <a:latin typeface="Calibri Light"/>
                <a:ea typeface="ＭＳ Ｐゴシック" panose="020B0600070205080204" pitchFamily="34" charset="-128"/>
              </a:rPr>
              <a:t>Especialmente para eventos importantes (pelea, el testimonio de testigos presenciales, </a:t>
            </a:r>
            <a:r>
              <a:rPr lang="es-ES" altLang="de-DE" sz="2000" dirty="0" err="1">
                <a:solidFill>
                  <a:srgbClr val="333333"/>
                </a:solidFill>
                <a:latin typeface="Calibri Light"/>
                <a:ea typeface="ＭＳ Ｐゴシック" panose="020B0600070205080204" pitchFamily="34" charset="-128"/>
              </a:rPr>
              <a:t>etc</a:t>
            </a:r>
            <a:r>
              <a:rPr lang="es-ES" altLang="de-DE" sz="2000" dirty="0">
                <a:solidFill>
                  <a:srgbClr val="333333"/>
                </a:solidFill>
                <a:latin typeface="Calibri Light"/>
                <a:ea typeface="ＭＳ Ｐゴシック" panose="020B0600070205080204" pitchFamily="34" charset="-128"/>
              </a:rPr>
              <a:t>), tenga en cuenta: </a:t>
            </a:r>
            <a:r>
              <a:rPr lang="es-ES" altLang="de-DE" sz="2000" i="1" dirty="0">
                <a:solidFill>
                  <a:srgbClr val="333333"/>
                </a:solidFill>
                <a:latin typeface="Calibri Light"/>
                <a:ea typeface="ＭＳ Ｐゴシック" panose="020B0600070205080204" pitchFamily="34" charset="-128"/>
              </a:rPr>
              <a:t>Si no recuerda detalles vívidos acerca de un suceso: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83</a:t>
            </a:fld>
            <a:endParaRPr lang="de-DE" altLang="de-DE">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333333"/>
              </a:buClr>
            </a:pPr>
            <a:r>
              <a:rPr lang="en-US" altLang="de-DE" sz="2400" b="1" dirty="0" err="1">
                <a:solidFill>
                  <a:srgbClr val="333333"/>
                </a:solidFill>
                <a:latin typeface="Calibri Light"/>
                <a:ea typeface="ＭＳ Ｐゴシック" panose="020B0600070205080204" pitchFamily="34" charset="-128"/>
              </a:rPr>
              <a:t>Metas</a:t>
            </a:r>
            <a:r>
              <a:rPr lang="en-US" altLang="de-DE" sz="2400" b="1" dirty="0">
                <a:solidFill>
                  <a:srgbClr val="333333"/>
                </a:solidFill>
                <a:latin typeface="Calibri Light"/>
                <a:ea typeface="ＭＳ Ｐゴシック" panose="020B0600070205080204" pitchFamily="34" charset="-128"/>
              </a:rPr>
              <a:t> de </a:t>
            </a:r>
            <a:r>
              <a:rPr lang="en-US" altLang="de-DE" sz="2400" b="1" dirty="0" err="1">
                <a:solidFill>
                  <a:srgbClr val="333333"/>
                </a:solidFill>
                <a:latin typeface="Calibri Light"/>
                <a:ea typeface="ＭＳ Ｐゴシック" panose="020B0600070205080204" pitchFamily="34" charset="-128"/>
              </a:rPr>
              <a:t>Aprendizaje</a:t>
            </a:r>
            <a:r>
              <a:rPr lang="en-US" altLang="de-DE" sz="2400" b="1"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¡Nuestros recuerdos nos pueden jugar malas pasadas!</a:t>
            </a:r>
            <a:br>
              <a:rPr lang="es-ES" altLang="de-DE" sz="2000" dirty="0">
                <a:solidFill>
                  <a:srgbClr val="333333"/>
                </a:solidFill>
                <a:latin typeface="Calibri Light"/>
                <a:ea typeface="ＭＳ Ｐゴシック" panose="020B0600070205080204" pitchFamily="34" charset="-128"/>
              </a:rPr>
            </a:br>
            <a:r>
              <a:rPr lang="es-ES" altLang="de-DE" sz="2000" dirty="0">
                <a:solidFill>
                  <a:srgbClr val="333333"/>
                </a:solidFill>
                <a:latin typeface="Calibri Light"/>
                <a:ea typeface="ＭＳ Ｐゴシック" panose="020B0600070205080204" pitchFamily="34" charset="-128"/>
              </a:rPr>
              <a:t>Especialmente para eventos importantes (pelea, el testimonio de testigos presenciales, </a:t>
            </a:r>
            <a:r>
              <a:rPr lang="es-ES" altLang="de-DE" sz="2000" dirty="0" err="1">
                <a:solidFill>
                  <a:srgbClr val="333333"/>
                </a:solidFill>
                <a:latin typeface="Calibri Light"/>
                <a:ea typeface="ＭＳ Ｐゴシック" panose="020B0600070205080204" pitchFamily="34" charset="-128"/>
              </a:rPr>
              <a:t>etc</a:t>
            </a:r>
            <a:r>
              <a:rPr lang="es-ES" altLang="de-DE" sz="2000" dirty="0">
                <a:solidFill>
                  <a:srgbClr val="333333"/>
                </a:solidFill>
                <a:latin typeface="Calibri Light"/>
                <a:ea typeface="ＭＳ Ｐゴシック" panose="020B0600070205080204" pitchFamily="34" charset="-128"/>
              </a:rPr>
              <a:t>), tenga en cuenta: </a:t>
            </a:r>
            <a:r>
              <a:rPr lang="es-ES" altLang="de-DE" sz="2000" i="1" dirty="0">
                <a:solidFill>
                  <a:srgbClr val="333333"/>
                </a:solidFill>
                <a:latin typeface="Calibri Light"/>
                <a:ea typeface="ＭＳ Ｐゴシック" panose="020B0600070205080204" pitchFamily="34" charset="-128"/>
              </a:rPr>
              <a:t>Si no recuerda detalles vívidos acerca de un suceso: </a:t>
            </a:r>
          </a:p>
          <a:p>
            <a:pPr marL="342900" lvl="1" indent="-342900" defTabSz="914400" fontAlgn="base">
              <a:spcBef>
                <a:spcPts val="1999"/>
              </a:spcBef>
              <a:spcAft>
                <a:spcPts val="0"/>
              </a:spcAft>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No esté demasiado seguro de que su recuerdo sea cierto.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84</a:t>
            </a:fld>
            <a:endParaRPr lang="de-DE" altLang="de-DE">
              <a:latin typeface="Calibri Light"/>
            </a:endParaRPr>
          </a:p>
        </p:txBody>
      </p:sp>
    </p:spTree>
    <p:extLst>
      <p:ext uri="{BB962C8B-B14F-4D97-AF65-F5344CB8AC3E}">
        <p14:creationId xmlns:p14="http://schemas.microsoft.com/office/powerpoint/2010/main" val="25659717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333333"/>
              </a:buClr>
            </a:pPr>
            <a:r>
              <a:rPr lang="en-US" altLang="de-DE" sz="2400" b="1" dirty="0" err="1">
                <a:solidFill>
                  <a:srgbClr val="333333"/>
                </a:solidFill>
                <a:latin typeface="Calibri Light"/>
                <a:ea typeface="ＭＳ Ｐゴシック" panose="020B0600070205080204" pitchFamily="34" charset="-128"/>
              </a:rPr>
              <a:t>Metas</a:t>
            </a:r>
            <a:r>
              <a:rPr lang="en-US" altLang="de-DE" sz="2400" b="1" dirty="0">
                <a:solidFill>
                  <a:srgbClr val="333333"/>
                </a:solidFill>
                <a:latin typeface="Calibri Light"/>
                <a:ea typeface="ＭＳ Ｐゴシック" panose="020B0600070205080204" pitchFamily="34" charset="-128"/>
              </a:rPr>
              <a:t> de </a:t>
            </a:r>
            <a:r>
              <a:rPr lang="en-US" altLang="de-DE" sz="2400" b="1" dirty="0" err="1">
                <a:solidFill>
                  <a:srgbClr val="333333"/>
                </a:solidFill>
                <a:latin typeface="Calibri Light"/>
                <a:ea typeface="ＭＳ Ｐゴシック" panose="020B0600070205080204" pitchFamily="34" charset="-128"/>
              </a:rPr>
              <a:t>Aprendizaje</a:t>
            </a:r>
            <a:r>
              <a:rPr lang="en-US" altLang="de-DE" sz="2400" b="1"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¡Nuestros recuerdos nos pueden jugar malas pasadas!</a:t>
            </a:r>
            <a:br>
              <a:rPr lang="es-ES" altLang="de-DE" sz="2000" dirty="0">
                <a:solidFill>
                  <a:srgbClr val="333333"/>
                </a:solidFill>
                <a:latin typeface="Calibri Light"/>
                <a:ea typeface="ＭＳ Ｐゴシック" panose="020B0600070205080204" pitchFamily="34" charset="-128"/>
              </a:rPr>
            </a:br>
            <a:r>
              <a:rPr lang="es-ES" altLang="de-DE" sz="2000" dirty="0">
                <a:solidFill>
                  <a:srgbClr val="333333"/>
                </a:solidFill>
                <a:latin typeface="Calibri Light"/>
                <a:ea typeface="ＭＳ Ｐゴシック" panose="020B0600070205080204" pitchFamily="34" charset="-128"/>
              </a:rPr>
              <a:t>Especialmente para eventos importantes (pelea, el testimonio de testigos presenciales, </a:t>
            </a:r>
            <a:r>
              <a:rPr lang="es-ES" altLang="de-DE" sz="2000" dirty="0" err="1">
                <a:solidFill>
                  <a:srgbClr val="333333"/>
                </a:solidFill>
                <a:latin typeface="Calibri Light"/>
                <a:ea typeface="ＭＳ Ｐゴシック" panose="020B0600070205080204" pitchFamily="34" charset="-128"/>
              </a:rPr>
              <a:t>etc</a:t>
            </a:r>
            <a:r>
              <a:rPr lang="es-ES" altLang="de-DE" sz="2000" dirty="0">
                <a:solidFill>
                  <a:srgbClr val="333333"/>
                </a:solidFill>
                <a:latin typeface="Calibri Light"/>
                <a:ea typeface="ＭＳ Ｐゴシック" panose="020B0600070205080204" pitchFamily="34" charset="-128"/>
              </a:rPr>
              <a:t>), tenga en cuenta: </a:t>
            </a:r>
            <a:r>
              <a:rPr lang="es-ES" altLang="de-DE" sz="2000" i="1" dirty="0">
                <a:solidFill>
                  <a:srgbClr val="333333"/>
                </a:solidFill>
                <a:latin typeface="Calibri Light"/>
                <a:ea typeface="ＭＳ Ｐゴシック" panose="020B0600070205080204" pitchFamily="34" charset="-128"/>
              </a:rPr>
              <a:t>Si no recuerda detalles vívidos acerca de un suceso: </a:t>
            </a:r>
          </a:p>
          <a:p>
            <a:pPr marL="342900" lvl="1" indent="-342900" defTabSz="914400" fontAlgn="base">
              <a:spcBef>
                <a:spcPts val="1999"/>
              </a:spcBef>
              <a:spcAft>
                <a:spcPts val="0"/>
              </a:spcAft>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No esté demasiado seguro de que su recuerdo sea cierto.</a:t>
            </a:r>
          </a:p>
          <a:p>
            <a:pPr marL="342900" lvl="1" indent="-342900" defTabSz="914400" fontAlgn="base">
              <a:spcBef>
                <a:spcPts val="1999"/>
              </a:spcBef>
              <a:spcAft>
                <a:spcPts val="0"/>
              </a:spcAft>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Solicite información adicional (por ejemplo, un testigo).</a:t>
            </a:r>
            <a:br>
              <a:rPr lang="es-ES" altLang="de-DE" sz="2000" dirty="0">
                <a:solidFill>
                  <a:srgbClr val="333333"/>
                </a:solidFill>
                <a:latin typeface="Calibri Light"/>
                <a:ea typeface="ＭＳ Ｐゴシック" panose="020B0600070205080204" pitchFamily="34" charset="-128"/>
              </a:rPr>
            </a:br>
            <a:r>
              <a:rPr lang="es-ES" altLang="de-DE" sz="2000" u="sng" dirty="0">
                <a:solidFill>
                  <a:srgbClr val="333333"/>
                </a:solidFill>
                <a:latin typeface="Calibri Light"/>
                <a:ea typeface="ＭＳ Ｐゴシック" panose="020B0600070205080204" pitchFamily="34" charset="-128"/>
              </a:rPr>
              <a:t>Ejemplo</a:t>
            </a:r>
            <a:r>
              <a:rPr lang="es-ES" altLang="de-DE" sz="2000" dirty="0">
                <a:solidFill>
                  <a:srgbClr val="333333"/>
                </a:solidFill>
                <a:latin typeface="Calibri Light"/>
                <a:ea typeface="ＭＳ Ｐゴシック" panose="020B0600070205080204" pitchFamily="34" charset="-128"/>
              </a:rPr>
              <a:t>: Tuvo una pelea con alguien y recuerda vagamente que él/ella le insultó. Considere la posibilidad de que su memoria puede haberle jugado una mala pasada o que su recuerdo puede estar distorsionado. También puede preguntar a las personas que estuvieron presentes.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85</a:t>
            </a:fld>
            <a:endParaRPr lang="de-DE" altLang="de-DE">
              <a:latin typeface="Calibri Light"/>
            </a:endParaRPr>
          </a:p>
        </p:txBody>
      </p:sp>
    </p:spTree>
    <p:extLst>
      <p:ext uri="{BB962C8B-B14F-4D97-AF65-F5344CB8AC3E}">
        <p14:creationId xmlns:p14="http://schemas.microsoft.com/office/powerpoint/2010/main" val="3486296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ＭＳ Ｐゴシック" panose="020B0600070205080204" pitchFamily="34" charset="-128"/>
              </a:rPr>
              <a:t>Durante la psicosis, las personas son más propensas a recordar las cosas que no ocurrieron en absoluto o que pasaron de una forma diferente.</a:t>
            </a:r>
            <a:endParaRPr lang="en-AU" altLang="de-DE" sz="2000" dirty="0">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86</a:t>
            </a:fld>
            <a:endParaRPr lang="de-DE" altLang="de-DE">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ＭＳ Ｐゴシック" panose="020B0600070205080204" pitchFamily="34" charset="-128"/>
              </a:rPr>
              <a:t>Durante la psicosis, las personas son más propensas a recordar las cosas que no ocurrieron en absoluto o que pasaron de una forma diferente.</a:t>
            </a:r>
            <a:endParaRPr lang="en-AU" altLang="de-DE" sz="2000" dirty="0">
              <a:solidFill>
                <a:srgbClr val="333333"/>
              </a:solidFill>
              <a:latin typeface="Calibri Light"/>
              <a:ea typeface="ＭＳ Ｐゴシック" panose="020B0600070205080204" pitchFamily="34" charset="-128"/>
            </a:endParaRPr>
          </a:p>
          <a:p>
            <a:pPr lvl="0" defTabSz="914400" fontAlgn="base"/>
            <a:r>
              <a:rPr lang="es-ES" altLang="de-DE" sz="2000" dirty="0">
                <a:solidFill>
                  <a:srgbClr val="004992"/>
                </a:solidFill>
                <a:latin typeface="Calibri Light"/>
                <a:ea typeface="ＭＳ Ｐゴシック" panose="020B0600070205080204" pitchFamily="34" charset="-128"/>
              </a:rPr>
              <a:t>Ejemplo: </a:t>
            </a:r>
            <a:r>
              <a:rPr lang="es-ES" altLang="de-DE" sz="2000" dirty="0">
                <a:solidFill>
                  <a:srgbClr val="333333"/>
                </a:solidFill>
                <a:latin typeface="Calibri Light"/>
                <a:ea typeface="ＭＳ Ｐゴシック" panose="020B0600070205080204" pitchFamily="34" charset="-128"/>
              </a:rPr>
              <a:t>Felipe está convencido de que alguien le ha robado la moto.</a:t>
            </a:r>
          </a:p>
          <a:p>
            <a:pPr lvl="0" defTabSz="914400" fontAlgn="base"/>
            <a:r>
              <a:rPr lang="es-ES" altLang="de-DE" sz="2000" dirty="0">
                <a:solidFill>
                  <a:srgbClr val="004992"/>
                </a:solidFill>
                <a:latin typeface="Calibri Light"/>
                <a:ea typeface="ＭＳ Ｐゴシック" panose="020B0600070205080204" pitchFamily="34" charset="-128"/>
              </a:rPr>
              <a:t>Antecedentes: </a:t>
            </a:r>
            <a:r>
              <a:rPr lang="es-ES" altLang="de-DE" sz="2000" dirty="0">
                <a:solidFill>
                  <a:srgbClr val="333333"/>
                </a:solidFill>
                <a:latin typeface="Calibri Light"/>
                <a:ea typeface="ＭＳ Ｐゴシック" panose="020B0600070205080204" pitchFamily="34" charset="-128"/>
              </a:rPr>
              <a:t>Su moto no está delante de su puerta, como siempre, y está 100% seguro de que la dejó allí anoche. Más tarde, descubre su moto delante de la puerta del supermercado de su calle, y está a punto de llamar a la policía porque supone que el ladrón se encuentra dentro del supermercado. Para él, el incidente es otro indicio de una conspiración ya que le robaron la cartera hace 3 semanas.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87</a:t>
            </a:fld>
            <a:endParaRPr lang="de-DE" altLang="de-DE">
              <a:latin typeface="Calibri Light"/>
            </a:endParaRPr>
          </a:p>
        </p:txBody>
      </p:sp>
    </p:spTree>
    <p:extLst>
      <p:ext uri="{BB962C8B-B14F-4D97-AF65-F5344CB8AC3E}">
        <p14:creationId xmlns:p14="http://schemas.microsoft.com/office/powerpoint/2010/main" val="42140445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ＭＳ Ｐゴシック" panose="020B0600070205080204" pitchFamily="34" charset="-128"/>
              </a:rPr>
              <a:t>Durante la psicosis, las personas son más propensas a recordar las cosas que no ocurrieron en absoluto o que pasaron de una forma diferente.</a:t>
            </a:r>
            <a:endParaRPr lang="en-AU" altLang="de-DE" sz="2000" dirty="0">
              <a:solidFill>
                <a:srgbClr val="333333"/>
              </a:solidFill>
              <a:latin typeface="Calibri Light"/>
              <a:ea typeface="ＭＳ Ｐゴシック" panose="020B0600070205080204" pitchFamily="34" charset="-128"/>
            </a:endParaRPr>
          </a:p>
          <a:p>
            <a:pPr lvl="0" defTabSz="914400" fontAlgn="base"/>
            <a:r>
              <a:rPr lang="es-ES" altLang="de-DE" sz="2000" dirty="0">
                <a:solidFill>
                  <a:srgbClr val="004992"/>
                </a:solidFill>
                <a:latin typeface="Calibri Light"/>
                <a:ea typeface="ＭＳ Ｐゴシック" panose="020B0600070205080204" pitchFamily="34" charset="-128"/>
              </a:rPr>
              <a:t>Ejemplo: </a:t>
            </a:r>
            <a:r>
              <a:rPr lang="es-ES" altLang="de-DE" sz="2000" dirty="0">
                <a:solidFill>
                  <a:srgbClr val="333333"/>
                </a:solidFill>
                <a:latin typeface="Calibri Light"/>
                <a:ea typeface="ＭＳ Ｐゴシック" panose="020B0600070205080204" pitchFamily="34" charset="-128"/>
              </a:rPr>
              <a:t>Felipe está convencido de que alguien le ha robado la moto.</a:t>
            </a:r>
          </a:p>
          <a:p>
            <a:pPr lvl="0" defTabSz="914400" fontAlgn="base"/>
            <a:r>
              <a:rPr lang="es-ES" altLang="de-DE" sz="2000" dirty="0">
                <a:solidFill>
                  <a:srgbClr val="004992"/>
                </a:solidFill>
                <a:latin typeface="Calibri Light"/>
                <a:ea typeface="ＭＳ Ｐゴシック" panose="020B0600070205080204" pitchFamily="34" charset="-128"/>
              </a:rPr>
              <a:t>Antecedentes: </a:t>
            </a:r>
            <a:r>
              <a:rPr lang="es-ES" altLang="de-DE" sz="2000" dirty="0">
                <a:solidFill>
                  <a:srgbClr val="333333"/>
                </a:solidFill>
                <a:latin typeface="Calibri Light"/>
                <a:ea typeface="ＭＳ Ｐゴシック" panose="020B0600070205080204" pitchFamily="34" charset="-128"/>
              </a:rPr>
              <a:t>Su moto no está delante de su puerta, como siempre, y está 100% seguro de que la dejó allí anoche. Más tarde, descubre su moto delante de la puerta del supermercado de su calle, y está a punto de llamar a la policía porque supone que el ladrón se encuentra dentro del supermercado. Para él, el incidente es otro indicio de una conspiración ya que le robaron la cartera hace 3 semanas.</a:t>
            </a:r>
          </a:p>
          <a:p>
            <a:pPr lvl="0" defTabSz="914400" fontAlgn="base"/>
            <a:r>
              <a:rPr lang="es-ES" altLang="de-DE" sz="2000" dirty="0">
                <a:solidFill>
                  <a:srgbClr val="004992"/>
                </a:solidFill>
                <a:latin typeface="Calibri Light"/>
                <a:ea typeface="ＭＳ Ｐゴシック" panose="020B0600070205080204" pitchFamily="34" charset="-128"/>
              </a:rPr>
              <a:t>Pero: </a:t>
            </a:r>
            <a:r>
              <a:rPr lang="es-ES" altLang="de-DE" sz="2000" dirty="0">
                <a:solidFill>
                  <a:srgbClr val="333333"/>
                </a:solidFill>
                <a:latin typeface="Calibri Light"/>
                <a:ea typeface="ＭＳ Ｐゴシック" panose="020B0600070205080204" pitchFamily="34" charset="-128"/>
              </a:rPr>
              <a:t>Cuando entra en la cabina telefónica para llamar a la policía, Felipe se mete la mano en el bolsillo y encuentra las llaves de la moto. Recuerda de repente que él mismo dejó la moto delante de la puerta del supermercado. </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88</a:t>
            </a:fld>
            <a:endParaRPr lang="de-DE" altLang="de-DE">
              <a:latin typeface="Calibri Light"/>
            </a:endParaRPr>
          </a:p>
        </p:txBody>
      </p:sp>
    </p:spTree>
    <p:extLst>
      <p:ext uri="{BB962C8B-B14F-4D97-AF65-F5344CB8AC3E}">
        <p14:creationId xmlns:p14="http://schemas.microsoft.com/office/powerpoint/2010/main" val="6243605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7898412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90</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48250073"/>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False memory pictures/False Memory </a:t>
                      </a:r>
                      <a:r>
                        <a:rPr kumimoji="0" lang="en-US"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4339</Words>
  <Application>Microsoft Office PowerPoint</Application>
  <PresentationFormat>Benutzerdefiniert</PresentationFormat>
  <Paragraphs>765</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90</vt:i4>
      </vt:variant>
    </vt:vector>
  </HeadingPairs>
  <TitlesOfParts>
    <vt:vector size="101"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5 A – Memoria</vt:lpstr>
      <vt:lpstr>Memoria</vt:lpstr>
      <vt:lpstr>Memoria</vt:lpstr>
      <vt:lpstr>Memoria</vt:lpstr>
      <vt:lpstr>Memoria</vt:lpstr>
      <vt:lpstr>Memoria</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¿Percibimos y recordamos de la misma manera?</vt:lpstr>
      <vt:lpstr>Por favor, observen las diferencias en color y tamaño en cada cuadro. ¿Hay aspectos que hayan sido pintados de manera diferente u omitidos?</vt:lpstr>
      <vt:lpstr>¡Cada persona percibe las cosas de manera diferente! Así como en estos tres cuadros: ¡Un mismo paisaje ha sido pintado con diferentes formas!</vt:lpstr>
      <vt:lpstr>Conjunto de Tareas 1</vt:lpstr>
      <vt:lpstr>Conjunto de Tareas 1</vt:lpstr>
      <vt:lpstr>Conjunto de Tareas 1</vt:lpstr>
      <vt:lpstr>PowerPoint-Präsentation</vt:lpstr>
      <vt:lpstr>En la Playa ¿Qué ha visto usted? ¿Cómo está de seguro?</vt:lpstr>
      <vt:lpstr>En la Playa</vt:lpstr>
      <vt:lpstr>PowerPoint-Präsentation</vt:lpstr>
      <vt:lpstr>Estación de Tren ¿Qué ha visto usted? ¿Cómo está de seguro?</vt:lpstr>
      <vt:lpstr>Estación de Tren</vt:lpstr>
      <vt:lpstr>Falsos Recuerdos</vt:lpstr>
      <vt:lpstr>Falsos Recuerdos</vt:lpstr>
      <vt:lpstr>Falsos Recuerdos</vt:lpstr>
      <vt:lpstr>Tipos de Errores de Memoria</vt:lpstr>
      <vt:lpstr>Tipos de Errores de Memoria</vt:lpstr>
      <vt:lpstr>Tipos de Errores de Memoria</vt:lpstr>
      <vt:lpstr>Tipos de Errores de Memoria</vt:lpstr>
      <vt:lpstr>Falsos Recuerdos</vt:lpstr>
      <vt:lpstr>Falsos Recuerdos</vt:lpstr>
      <vt:lpstr>Falsos Recuerdos</vt:lpstr>
      <vt:lpstr>Falsos Recuerdos</vt:lpstr>
      <vt:lpstr>¿Qué relevancia tiene esto?</vt:lpstr>
      <vt:lpstr>¿Qué relevancia tiene esto?</vt:lpstr>
      <vt:lpstr>¿Qué relevancia tiene esto?</vt:lpstr>
      <vt:lpstr>Cómo los errores de memoria promueven las malas interpretaciones durante la psicosis</vt:lpstr>
      <vt:lpstr>Conjunto de Tareas 2</vt:lpstr>
      <vt:lpstr>Conjunto de Tareas 2</vt:lpstr>
      <vt:lpstr>PowerPoint-Präsentation</vt:lpstr>
      <vt:lpstr>Quiosco ¿Qué ha visto usted? ¿Cómo está de seguro?</vt:lpstr>
      <vt:lpstr>Quiosco</vt:lpstr>
      <vt:lpstr>PowerPoint-Präsentation</vt:lpstr>
      <vt:lpstr>Jardín ¿Qué no aparece en la escena? ¿Cómo está de seguro?</vt:lpstr>
      <vt:lpstr>Jardín</vt:lpstr>
      <vt:lpstr>Opcional: Videoclip</vt:lpstr>
      <vt:lpstr>PowerPoint-Präsentation</vt:lpstr>
      <vt:lpstr>Lluvia de Ideas</vt:lpstr>
      <vt:lpstr>Aula/clase  ¿Qué ha visto en la foto? ¿Cómo está de seguro?</vt:lpstr>
      <vt:lpstr>Aula/clase</vt:lpstr>
      <vt:lpstr>PowerPoint-Präsentation</vt:lpstr>
      <vt:lpstr>Pescador ¿Qué no aparece en la foto? ¿Cómo está de seguro?</vt:lpstr>
      <vt:lpstr>Pescador</vt:lpstr>
      <vt:lpstr>PowerPoint-Präsentation</vt:lpstr>
      <vt:lpstr>Lluvia de Ideas</vt:lpstr>
      <vt:lpstr>Cruce de calles  ¿Qué ha visto en la foto? ¿Cómo está de seguro?</vt:lpstr>
      <vt:lpstr>Cruce de calles</vt:lpstr>
      <vt:lpstr>PowerPoint-Präsentation</vt:lpstr>
      <vt:lpstr>Lluvia de Ideas</vt:lpstr>
      <vt:lpstr>Parque Infantil ¿Qué ha visto usted en la foto? ¿Cómo está de seguro?</vt:lpstr>
      <vt:lpstr>Parque Infantil</vt:lpstr>
      <vt:lpstr>PowerPoint-Präsentation</vt:lpstr>
      <vt:lpstr>Boda ¿Qué no aparece en el cuadro? ¿Cómo está de seguro?</vt:lpstr>
      <vt:lpstr>Boda</vt:lpstr>
      <vt:lpstr>PowerPoint-Präsentation</vt:lpstr>
      <vt:lpstr>Fútbol ¿Qué no aparece en la imagen? ¿Cómo está de seguro?</vt:lpstr>
      <vt:lpstr>Fútbol</vt:lpstr>
      <vt:lpstr>PowerPoint-Präsentation</vt:lpstr>
      <vt:lpstr>Hombre en la Luna ¿Qué no aparece en la foto? ¿Cómo está de seguro?</vt:lpstr>
      <vt:lpstr>Hombre en la Luna</vt:lpstr>
      <vt:lpstr>PowerPoint-Präsentation</vt:lpstr>
      <vt:lpstr>Rescate ¿Qué no aparece en la foto? ¿Cómo está de seguro?</vt:lpstr>
      <vt:lpstr>Rescate</vt:lpstr>
      <vt:lpstr>PowerPoint-Präsentation</vt:lpstr>
      <vt:lpstr>Lluvia de Ideas</vt:lpstr>
      <vt:lpstr>Construcción de Carreteras ¿Qué ha visto en la foto? ¿Cómo está de seguro?</vt:lpstr>
      <vt:lpstr>Construcción de Carreteras</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311</cp:revision>
  <dcterms:created xsi:type="dcterms:W3CDTF">2004-06-30T16:15:23Z</dcterms:created>
  <dcterms:modified xsi:type="dcterms:W3CDTF">2022-01-10T12:00:43Z</dcterms:modified>
</cp:coreProperties>
</file>