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1" r:id="rId1"/>
  </p:sldMasterIdLst>
  <p:notesMasterIdLst>
    <p:notesMasterId r:id="rId58"/>
  </p:notesMasterIdLst>
  <p:handoutMasterIdLst>
    <p:handoutMasterId r:id="rId59"/>
  </p:handoutMasterIdLst>
  <p:sldIdLst>
    <p:sldId id="498" r:id="rId2"/>
    <p:sldId id="412" r:id="rId3"/>
    <p:sldId id="413" r:id="rId4"/>
    <p:sldId id="374" r:id="rId5"/>
    <p:sldId id="375" r:id="rId6"/>
    <p:sldId id="472" r:id="rId7"/>
    <p:sldId id="414" r:id="rId8"/>
    <p:sldId id="466" r:id="rId9"/>
    <p:sldId id="473" r:id="rId10"/>
    <p:sldId id="474" r:id="rId11"/>
    <p:sldId id="467" r:id="rId12"/>
    <p:sldId id="475" r:id="rId13"/>
    <p:sldId id="378" r:id="rId14"/>
    <p:sldId id="477" r:id="rId15"/>
    <p:sldId id="478" r:id="rId16"/>
    <p:sldId id="476" r:id="rId17"/>
    <p:sldId id="355" r:id="rId18"/>
    <p:sldId id="379" r:id="rId19"/>
    <p:sldId id="480" r:id="rId20"/>
    <p:sldId id="479" r:id="rId21"/>
    <p:sldId id="500" r:id="rId22"/>
    <p:sldId id="418" r:id="rId23"/>
    <p:sldId id="455" r:id="rId24"/>
    <p:sldId id="481" r:id="rId25"/>
    <p:sldId id="482" r:id="rId26"/>
    <p:sldId id="422" r:id="rId27"/>
    <p:sldId id="483" r:id="rId28"/>
    <p:sldId id="443" r:id="rId29"/>
    <p:sldId id="484" r:id="rId30"/>
    <p:sldId id="409" r:id="rId31"/>
    <p:sldId id="410" r:id="rId32"/>
    <p:sldId id="411" r:id="rId33"/>
    <p:sldId id="424" r:id="rId34"/>
    <p:sldId id="499" r:id="rId35"/>
    <p:sldId id="471" r:id="rId36"/>
    <p:sldId id="445" r:id="rId37"/>
    <p:sldId id="362" r:id="rId38"/>
    <p:sldId id="485" r:id="rId39"/>
    <p:sldId id="486" r:id="rId40"/>
    <p:sldId id="428" r:id="rId41"/>
    <p:sldId id="487" r:id="rId42"/>
    <p:sldId id="488" r:id="rId43"/>
    <p:sldId id="432" r:id="rId44"/>
    <p:sldId id="489" r:id="rId45"/>
    <p:sldId id="490" r:id="rId46"/>
    <p:sldId id="491" r:id="rId47"/>
    <p:sldId id="436" r:id="rId48"/>
    <p:sldId id="492" r:id="rId49"/>
    <p:sldId id="493" r:id="rId50"/>
    <p:sldId id="494" r:id="rId51"/>
    <p:sldId id="449" r:id="rId52"/>
    <p:sldId id="495" r:id="rId53"/>
    <p:sldId id="496" r:id="rId54"/>
    <p:sldId id="497" r:id="rId55"/>
    <p:sldId id="462" r:id="rId56"/>
    <p:sldId id="463" r:id="rId57"/>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93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48" autoAdjust="0"/>
    <p:restoredTop sz="94660"/>
  </p:normalViewPr>
  <p:slideViewPr>
    <p:cSldViewPr>
      <p:cViewPr varScale="1">
        <p:scale>
          <a:sx n="62" d="100"/>
          <a:sy n="62" d="100"/>
        </p:scale>
        <p:origin x="780" y="76"/>
      </p:cViewPr>
      <p:guideLst>
        <p:guide orient="horz" pos="2931"/>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2B917A62-2CD2-4282-AA1B-081DE4A94B92}" type="slidenum">
              <a:rPr lang="en-GB" altLang="de-DE"/>
              <a:pPr/>
              <a:t>‹Nr.›</a:t>
            </a:fld>
            <a:endParaRPr lang="en-GB" altLang="de-DE"/>
          </a:p>
        </p:txBody>
      </p:sp>
    </p:spTree>
    <p:extLst>
      <p:ext uri="{BB962C8B-B14F-4D97-AF65-F5344CB8AC3E}">
        <p14:creationId xmlns:p14="http://schemas.microsoft.com/office/powerpoint/2010/main" val="14491184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cs typeface="+mn-cs"/>
              </a:defRPr>
            </a:lvl1pPr>
          </a:lstStyle>
          <a:p>
            <a:pPr>
              <a:defRPr/>
            </a:pPr>
            <a:endParaRPr lang="de-DE"/>
          </a:p>
        </p:txBody>
      </p:sp>
      <p:sp>
        <p:nvSpPr>
          <p:cNvPr id="7270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42E90CA6-7570-4747-B19A-973A947B60A0}" type="slidenum">
              <a:rPr lang="de-DE" altLang="de-DE"/>
              <a:pPr/>
              <a:t>‹Nr.›</a:t>
            </a:fld>
            <a:endParaRPr lang="de-DE" altLang="de-DE"/>
          </a:p>
        </p:txBody>
      </p:sp>
    </p:spTree>
    <p:extLst>
      <p:ext uri="{BB962C8B-B14F-4D97-AF65-F5344CB8AC3E}">
        <p14:creationId xmlns:p14="http://schemas.microsoft.com/office/powerpoint/2010/main" val="11787832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A0071AD-1C5A-471D-AF68-8F511DD86D1A}" type="slidenum">
              <a:rPr lang="de-DE" altLang="de-DE" sz="1300"/>
              <a:pPr eaLnBrk="1" hangingPunct="1">
                <a:spcBef>
                  <a:spcPct val="0"/>
                </a:spcBef>
              </a:pPr>
              <a:t>2</a:t>
            </a:fld>
            <a:endParaRPr lang="de-DE"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5207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7F7889C-5C68-46FA-A0E3-231D52840CA6}" type="slidenum">
              <a:rPr lang="de-DE" altLang="de-DE" sz="1300"/>
              <a:pPr eaLnBrk="1" hangingPunct="1">
                <a:spcBef>
                  <a:spcPct val="0"/>
                </a:spcBef>
              </a:pPr>
              <a:t>3</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2016608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7D21396-32C1-4F44-B7E7-84D2245FC853}" type="slidenum">
              <a:rPr lang="de-DE" altLang="de-DE" sz="1300"/>
              <a:pPr eaLnBrk="1" hangingPunct="1">
                <a:spcBef>
                  <a:spcPct val="0"/>
                </a:spcBef>
              </a:pPr>
              <a:t>4</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4451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74D4B39-D6DB-4C8B-AA9A-6576A91E58CC}" type="slidenum">
              <a:rPr lang="de-DE" altLang="de-DE" sz="1300"/>
              <a:pPr eaLnBrk="1" hangingPunct="1">
                <a:spcBef>
                  <a:spcPct val="0"/>
                </a:spcBef>
              </a:pPr>
              <a:t>5</a:t>
            </a:fld>
            <a:endParaRPr lang="de-DE"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3990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74D4B39-D6DB-4C8B-AA9A-6576A91E58CC}" type="slidenum">
              <a:rPr lang="de-DE" altLang="de-DE" sz="1300"/>
              <a:pPr eaLnBrk="1" hangingPunct="1">
                <a:spcBef>
                  <a:spcPct val="0"/>
                </a:spcBef>
              </a:pPr>
              <a:t>6</a:t>
            </a:fld>
            <a:endParaRPr lang="de-DE"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3990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4CF615B-9796-47A1-845B-D145799C6D91}" type="slidenum">
              <a:rPr lang="de-DE" altLang="de-DE" sz="1300"/>
              <a:pPr eaLnBrk="1" hangingPunct="1">
                <a:spcBef>
                  <a:spcPct val="0"/>
                </a:spcBef>
              </a:pPr>
              <a:t>7</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3583570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C23B6B-7BCC-4918-8C0F-D07C868D36F9}" type="slidenum">
              <a:rPr lang="de-DE" altLang="de-DE" sz="1300"/>
              <a:pPr eaLnBrk="1" hangingPunct="1">
                <a:spcBef>
                  <a:spcPct val="0"/>
                </a:spcBef>
              </a:pPr>
              <a:t>8</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1650847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C23B6B-7BCC-4918-8C0F-D07C868D36F9}" type="slidenum">
              <a:rPr lang="de-DE" altLang="de-DE" sz="1300"/>
              <a:pPr eaLnBrk="1" hangingPunct="1">
                <a:spcBef>
                  <a:spcPct val="0"/>
                </a:spcBef>
              </a:pPr>
              <a:t>9</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1650847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C23B6B-7BCC-4918-8C0F-D07C868D36F9}" type="slidenum">
              <a:rPr lang="de-DE" altLang="de-DE" sz="1300"/>
              <a:pPr eaLnBrk="1" hangingPunct="1">
                <a:spcBef>
                  <a:spcPct val="0"/>
                </a:spcBef>
              </a:pPr>
              <a:t>10</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1650847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F9DC930-2420-4ABA-97E9-10659DBAD3DE}" type="slidenum">
              <a:rPr lang="de-DE" altLang="de-DE" sz="1300"/>
              <a:pPr eaLnBrk="1" hangingPunct="1">
                <a:spcBef>
                  <a:spcPct val="0"/>
                </a:spcBef>
              </a:pPr>
              <a:t>11</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37359643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0F207BD-B4AD-4484-A731-F0554B369855}" type="slidenum">
              <a:rPr lang="de-DE" altLang="de-DE" sz="1300"/>
              <a:pPr eaLnBrk="1" hangingPunct="1">
                <a:spcBef>
                  <a:spcPct val="0"/>
                </a:spcBef>
              </a:pPr>
              <a:t>13</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97837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0F207BD-B4AD-4484-A731-F0554B369855}" type="slidenum">
              <a:rPr lang="de-DE" altLang="de-DE" sz="1300"/>
              <a:pPr eaLnBrk="1" hangingPunct="1">
                <a:spcBef>
                  <a:spcPct val="0"/>
                </a:spcBef>
              </a:pPr>
              <a:t>14</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9783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0F207BD-B4AD-4484-A731-F0554B369855}" type="slidenum">
              <a:rPr lang="de-DE" altLang="de-DE" sz="1300"/>
              <a:pPr eaLnBrk="1" hangingPunct="1">
                <a:spcBef>
                  <a:spcPct val="0"/>
                </a:spcBef>
              </a:pPr>
              <a:t>15</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9783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0F207BD-B4AD-4484-A731-F0554B369855}" type="slidenum">
              <a:rPr lang="de-DE" altLang="de-DE" sz="1300"/>
              <a:pPr eaLnBrk="1" hangingPunct="1">
                <a:spcBef>
                  <a:spcPct val="0"/>
                </a:spcBef>
              </a:pPr>
              <a:t>16</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897837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0EBDC75-F5E0-42A5-A61D-65E9A0B62933}" type="slidenum">
              <a:rPr lang="de-DE" altLang="de-DE" sz="1300"/>
              <a:pPr eaLnBrk="1" hangingPunct="1">
                <a:spcBef>
                  <a:spcPct val="0"/>
                </a:spcBef>
              </a:pPr>
              <a:t>17</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055903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27AA84C-D2A0-4AB6-8242-126E36270A3F}" type="slidenum">
              <a:rPr lang="de-DE" altLang="de-DE" sz="1300"/>
              <a:pPr eaLnBrk="1" hangingPunct="1">
                <a:spcBef>
                  <a:spcPct val="0"/>
                </a:spcBef>
              </a:pPr>
              <a:t>18</a:t>
            </a:fld>
            <a:endParaRPr lang="de-DE" altLang="de-DE" sz="1300"/>
          </a:p>
        </p:txBody>
      </p:sp>
      <p:sp>
        <p:nvSpPr>
          <p:cNvPr id="93187" name="Rectangle 2050"/>
          <p:cNvSpPr>
            <a:spLocks noGrp="1" noRot="1" noChangeAspect="1" noChangeArrowheads="1" noTextEdit="1"/>
          </p:cNvSpPr>
          <p:nvPr>
            <p:ph type="sldImg"/>
          </p:nvPr>
        </p:nvSpPr>
        <p:spPr>
          <a:xfrm>
            <a:off x="138113" y="768350"/>
            <a:ext cx="6823075" cy="3836988"/>
          </a:xfrm>
          <a:ln/>
        </p:spPr>
      </p:sp>
      <p:sp>
        <p:nvSpPr>
          <p:cNvPr id="9318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95489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27AA84C-D2A0-4AB6-8242-126E36270A3F}" type="slidenum">
              <a:rPr lang="de-DE" altLang="de-DE" sz="1300"/>
              <a:pPr eaLnBrk="1" hangingPunct="1">
                <a:spcBef>
                  <a:spcPct val="0"/>
                </a:spcBef>
              </a:pPr>
              <a:t>19</a:t>
            </a:fld>
            <a:endParaRPr lang="de-DE" altLang="de-DE" sz="1300"/>
          </a:p>
        </p:txBody>
      </p:sp>
      <p:sp>
        <p:nvSpPr>
          <p:cNvPr id="93187" name="Rectangle 2050"/>
          <p:cNvSpPr>
            <a:spLocks noGrp="1" noRot="1" noChangeAspect="1" noChangeArrowheads="1" noTextEdit="1"/>
          </p:cNvSpPr>
          <p:nvPr>
            <p:ph type="sldImg"/>
          </p:nvPr>
        </p:nvSpPr>
        <p:spPr>
          <a:xfrm>
            <a:off x="138113" y="768350"/>
            <a:ext cx="6823075" cy="3836988"/>
          </a:xfrm>
          <a:ln/>
        </p:spPr>
      </p:sp>
      <p:sp>
        <p:nvSpPr>
          <p:cNvPr id="9318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95489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27AA84C-D2A0-4AB6-8242-126E36270A3F}" type="slidenum">
              <a:rPr lang="de-DE" altLang="de-DE" sz="1300"/>
              <a:pPr eaLnBrk="1" hangingPunct="1">
                <a:spcBef>
                  <a:spcPct val="0"/>
                </a:spcBef>
              </a:pPr>
              <a:t>20</a:t>
            </a:fld>
            <a:endParaRPr lang="de-DE" altLang="de-DE" sz="1300"/>
          </a:p>
        </p:txBody>
      </p:sp>
      <p:sp>
        <p:nvSpPr>
          <p:cNvPr id="93187" name="Rectangle 2050"/>
          <p:cNvSpPr>
            <a:spLocks noGrp="1" noRot="1" noChangeAspect="1" noChangeArrowheads="1" noTextEdit="1"/>
          </p:cNvSpPr>
          <p:nvPr>
            <p:ph type="sldImg"/>
          </p:nvPr>
        </p:nvSpPr>
        <p:spPr>
          <a:xfrm>
            <a:off x="138113" y="768350"/>
            <a:ext cx="6823075" cy="3836988"/>
          </a:xfrm>
          <a:ln/>
        </p:spPr>
      </p:sp>
      <p:sp>
        <p:nvSpPr>
          <p:cNvPr id="9318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95489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27AA84C-D2A0-4AB6-8242-126E36270A3F}" type="slidenum">
              <a:rPr lang="de-DE" altLang="de-DE" sz="1300"/>
              <a:pPr eaLnBrk="1" hangingPunct="1">
                <a:spcBef>
                  <a:spcPct val="0"/>
                </a:spcBef>
              </a:pPr>
              <a:t>21</a:t>
            </a:fld>
            <a:endParaRPr lang="de-DE" altLang="de-DE" sz="1300"/>
          </a:p>
        </p:txBody>
      </p:sp>
      <p:sp>
        <p:nvSpPr>
          <p:cNvPr id="93187" name="Rectangle 2050"/>
          <p:cNvSpPr>
            <a:spLocks noGrp="1" noRot="1" noChangeAspect="1" noChangeArrowheads="1" noTextEdit="1"/>
          </p:cNvSpPr>
          <p:nvPr>
            <p:ph type="sldImg"/>
          </p:nvPr>
        </p:nvSpPr>
        <p:spPr>
          <a:xfrm>
            <a:off x="138113" y="768350"/>
            <a:ext cx="6823075" cy="3836988"/>
          </a:xfrm>
          <a:ln/>
        </p:spPr>
      </p:sp>
      <p:sp>
        <p:nvSpPr>
          <p:cNvPr id="9318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95489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17406DC-288F-47B4-9D66-B7F6A341C46E}" type="slidenum">
              <a:rPr lang="de-DE" altLang="de-DE" sz="1300"/>
              <a:pPr eaLnBrk="1" hangingPunct="1">
                <a:spcBef>
                  <a:spcPct val="0"/>
                </a:spcBef>
              </a:pPr>
              <a:t>22</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33117520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0F2CA96-EE1B-4EAF-A56F-DBF5E0965076}" type="slidenum">
              <a:rPr lang="de-DE" altLang="de-DE" sz="1300"/>
              <a:pPr eaLnBrk="1" hangingPunct="1">
                <a:spcBef>
                  <a:spcPct val="0"/>
                </a:spcBef>
              </a:pPr>
              <a:t>23</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21635411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0F2CA96-EE1B-4EAF-A56F-DBF5E0965076}" type="slidenum">
              <a:rPr lang="de-DE" altLang="de-DE" sz="1300"/>
              <a:pPr eaLnBrk="1" hangingPunct="1">
                <a:spcBef>
                  <a:spcPct val="0"/>
                </a:spcBef>
              </a:pPr>
              <a:t>24</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21635411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0F2CA96-EE1B-4EAF-A56F-DBF5E0965076}" type="slidenum">
              <a:rPr lang="de-DE" altLang="de-DE" sz="1300"/>
              <a:pPr eaLnBrk="1" hangingPunct="1">
                <a:spcBef>
                  <a:spcPct val="0"/>
                </a:spcBef>
              </a:pPr>
              <a:t>25</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21635411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8A033B7-BE19-4159-BCA9-4768D5FDBD09}" type="slidenum">
              <a:rPr lang="de-DE" altLang="de-DE" sz="1300"/>
              <a:pPr eaLnBrk="1" hangingPunct="1">
                <a:spcBef>
                  <a:spcPct val="0"/>
                </a:spcBef>
              </a:pPr>
              <a:t>26</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85343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8A033B7-BE19-4159-BCA9-4768D5FDBD09}" type="slidenum">
              <a:rPr lang="de-DE" altLang="de-DE" sz="1300"/>
              <a:pPr eaLnBrk="1" hangingPunct="1">
                <a:spcBef>
                  <a:spcPct val="0"/>
                </a:spcBef>
              </a:pPr>
              <a:t>27</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85343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854412B-C50E-430C-98C3-CF87189725B2}" type="slidenum">
              <a:rPr lang="de-DE" altLang="de-DE" sz="1300"/>
              <a:pPr eaLnBrk="1" hangingPunct="1">
                <a:spcBef>
                  <a:spcPct val="0"/>
                </a:spcBef>
              </a:pPr>
              <a:t>28</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76299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854412B-C50E-430C-98C3-CF87189725B2}" type="slidenum">
              <a:rPr lang="de-DE" altLang="de-DE" sz="1300"/>
              <a:pPr eaLnBrk="1" hangingPunct="1">
                <a:spcBef>
                  <a:spcPct val="0"/>
                </a:spcBef>
              </a:pPr>
              <a:t>29</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76299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06A1940-5074-48C8-96B9-E455CD80EA89}" type="slidenum">
              <a:rPr lang="de-DE" altLang="de-DE" sz="1300"/>
              <a:pPr eaLnBrk="1" hangingPunct="1">
                <a:spcBef>
                  <a:spcPct val="0"/>
                </a:spcBef>
              </a:pPr>
              <a:t>30</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21105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3249A4-840D-4490-81BC-2E3D3A71EF00}" type="slidenum">
              <a:rPr lang="de-DE" altLang="de-DE" sz="1300"/>
              <a:pPr eaLnBrk="1" hangingPunct="1">
                <a:spcBef>
                  <a:spcPct val="0"/>
                </a:spcBef>
              </a:pPr>
              <a:t>31</a:t>
            </a:fld>
            <a:endParaRPr lang="de-DE"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86925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19DD532-4246-4F3E-BA53-D17D92F309DB}" type="slidenum">
              <a:rPr lang="de-DE" altLang="de-DE" sz="1300"/>
              <a:pPr eaLnBrk="1" hangingPunct="1">
                <a:spcBef>
                  <a:spcPct val="0"/>
                </a:spcBef>
              </a:pPr>
              <a:t>32</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9511272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C54A5FE-4F46-42B0-8F7A-BA2A2094303F}" type="slidenum">
              <a:rPr lang="de-DE" altLang="de-DE" sz="1300"/>
              <a:pPr eaLnBrk="1" hangingPunct="1">
                <a:spcBef>
                  <a:spcPct val="0"/>
                </a:spcBef>
              </a:pPr>
              <a:t>33</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40524929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C54A5FE-4F46-42B0-8F7A-BA2A2094303F}" type="slidenum">
              <a:rPr lang="de-DE" altLang="de-DE" sz="1300"/>
              <a:pPr eaLnBrk="1" hangingPunct="1">
                <a:spcBef>
                  <a:spcPct val="0"/>
                </a:spcBef>
              </a:pPr>
              <a:t>34</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40524929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DB282BE-05C4-45D0-A93A-E2A6B529EBDB}" type="slidenum">
              <a:rPr lang="de-DE" altLang="de-DE" sz="1300"/>
              <a:pPr eaLnBrk="1" hangingPunct="1">
                <a:spcBef>
                  <a:spcPct val="0"/>
                </a:spcBef>
              </a:pPr>
              <a:t>36</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41024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607783-B196-43A9-B13D-0DDDB490EB69}" type="slidenum">
              <a:rPr lang="de-DE" altLang="de-DE" sz="1300"/>
              <a:pPr eaLnBrk="1" hangingPunct="1">
                <a:spcBef>
                  <a:spcPct val="0"/>
                </a:spcBef>
              </a:pPr>
              <a:t>37</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00440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607783-B196-43A9-B13D-0DDDB490EB69}" type="slidenum">
              <a:rPr lang="de-DE" altLang="de-DE" sz="1300"/>
              <a:pPr eaLnBrk="1" hangingPunct="1">
                <a:spcBef>
                  <a:spcPct val="0"/>
                </a:spcBef>
              </a:pPr>
              <a:t>38</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00440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607783-B196-43A9-B13D-0DDDB490EB69}" type="slidenum">
              <a:rPr lang="de-DE" altLang="de-DE" sz="1300"/>
              <a:pPr eaLnBrk="1" hangingPunct="1">
                <a:spcBef>
                  <a:spcPct val="0"/>
                </a:spcBef>
              </a:pPr>
              <a:t>39</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00440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99C9AB-09B7-4B96-98A5-FF0247F7A2FF}" type="slidenum">
              <a:rPr lang="de-DE" altLang="de-DE" sz="1300"/>
              <a:pPr eaLnBrk="1" hangingPunct="1">
                <a:spcBef>
                  <a:spcPct val="0"/>
                </a:spcBef>
              </a:pPr>
              <a:t>40</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6251478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99C9AB-09B7-4B96-98A5-FF0247F7A2FF}" type="slidenum">
              <a:rPr lang="de-DE" altLang="de-DE" sz="1300"/>
              <a:pPr eaLnBrk="1" hangingPunct="1">
                <a:spcBef>
                  <a:spcPct val="0"/>
                </a:spcBef>
              </a:pPr>
              <a:t>41</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6251478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99C9AB-09B7-4B96-98A5-FF0247F7A2FF}" type="slidenum">
              <a:rPr lang="de-DE" altLang="de-DE" sz="1300"/>
              <a:pPr eaLnBrk="1" hangingPunct="1">
                <a:spcBef>
                  <a:spcPct val="0"/>
                </a:spcBef>
              </a:pPr>
              <a:t>42</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6251478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7CA6383-6545-4BCF-803F-A30D7D01C294}" type="slidenum">
              <a:rPr lang="de-DE" altLang="de-DE" sz="1300"/>
              <a:pPr eaLnBrk="1" hangingPunct="1">
                <a:spcBef>
                  <a:spcPct val="0"/>
                </a:spcBef>
              </a:pPr>
              <a:t>43</a:t>
            </a:fld>
            <a:endParaRPr lang="de-DE"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34803109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7CA6383-6545-4BCF-803F-A30D7D01C294}" type="slidenum">
              <a:rPr lang="de-DE" altLang="de-DE" sz="1300"/>
              <a:pPr eaLnBrk="1" hangingPunct="1">
                <a:spcBef>
                  <a:spcPct val="0"/>
                </a:spcBef>
              </a:pPr>
              <a:t>44</a:t>
            </a:fld>
            <a:endParaRPr lang="de-DE"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34803109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7CA6383-6545-4BCF-803F-A30D7D01C294}" type="slidenum">
              <a:rPr lang="de-DE" altLang="de-DE" sz="1300"/>
              <a:pPr eaLnBrk="1" hangingPunct="1">
                <a:spcBef>
                  <a:spcPct val="0"/>
                </a:spcBef>
              </a:pPr>
              <a:t>45</a:t>
            </a:fld>
            <a:endParaRPr lang="de-DE"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34803109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7CA6383-6545-4BCF-803F-A30D7D01C294}" type="slidenum">
              <a:rPr lang="de-DE" altLang="de-DE" sz="1300"/>
              <a:pPr eaLnBrk="1" hangingPunct="1">
                <a:spcBef>
                  <a:spcPct val="0"/>
                </a:spcBef>
              </a:pPr>
              <a:t>46</a:t>
            </a:fld>
            <a:endParaRPr lang="de-DE"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34803109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6873C3C-D652-44DE-86F4-AEEC9CB1D064}" type="slidenum">
              <a:rPr lang="de-DE" altLang="de-DE" sz="1300"/>
              <a:pPr eaLnBrk="1" hangingPunct="1">
                <a:spcBef>
                  <a:spcPct val="0"/>
                </a:spcBef>
              </a:pPr>
              <a:t>47</a:t>
            </a:fld>
            <a:endParaRPr lang="de-DE"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30662467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6873C3C-D652-44DE-86F4-AEEC9CB1D064}" type="slidenum">
              <a:rPr lang="de-DE" altLang="de-DE" sz="1300"/>
              <a:pPr eaLnBrk="1" hangingPunct="1">
                <a:spcBef>
                  <a:spcPct val="0"/>
                </a:spcBef>
              </a:pPr>
              <a:t>48</a:t>
            </a:fld>
            <a:endParaRPr lang="de-DE"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30662467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6873C3C-D652-44DE-86F4-AEEC9CB1D064}" type="slidenum">
              <a:rPr lang="de-DE" altLang="de-DE" sz="1300"/>
              <a:pPr eaLnBrk="1" hangingPunct="1">
                <a:spcBef>
                  <a:spcPct val="0"/>
                </a:spcBef>
              </a:pPr>
              <a:t>49</a:t>
            </a:fld>
            <a:endParaRPr lang="de-DE"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30662467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6873C3C-D652-44DE-86F4-AEEC9CB1D064}" type="slidenum">
              <a:rPr lang="de-DE" altLang="de-DE" sz="1300"/>
              <a:pPr eaLnBrk="1" hangingPunct="1">
                <a:spcBef>
                  <a:spcPct val="0"/>
                </a:spcBef>
              </a:pPr>
              <a:t>50</a:t>
            </a:fld>
            <a:endParaRPr lang="de-DE"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extLst>
      <p:ext uri="{BB962C8B-B14F-4D97-AF65-F5344CB8AC3E}">
        <p14:creationId xmlns:p14="http://schemas.microsoft.com/office/powerpoint/2010/main" val="30662467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57AEEAE-247D-43E5-8CE2-2D58C15C81FF}" type="slidenum">
              <a:rPr lang="de-DE" altLang="de-DE" sz="1300"/>
              <a:pPr eaLnBrk="1" hangingPunct="1">
                <a:spcBef>
                  <a:spcPct val="0"/>
                </a:spcBef>
              </a:pPr>
              <a:t>51</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94098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57AEEAE-247D-43E5-8CE2-2D58C15C81FF}" type="slidenum">
              <a:rPr lang="de-DE" altLang="de-DE" sz="1300"/>
              <a:pPr eaLnBrk="1" hangingPunct="1">
                <a:spcBef>
                  <a:spcPct val="0"/>
                </a:spcBef>
              </a:pPr>
              <a:t>52</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94098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57AEEAE-247D-43E5-8CE2-2D58C15C81FF}" type="slidenum">
              <a:rPr lang="de-DE" altLang="de-DE" sz="1300"/>
              <a:pPr eaLnBrk="1" hangingPunct="1">
                <a:spcBef>
                  <a:spcPct val="0"/>
                </a:spcBef>
              </a:pPr>
              <a:t>53</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94098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5BAF6A9-3144-4BC4-A068-C4290768B1DC}" type="slidenum">
              <a:rPr lang="de-DE" altLang="de-DE" sz="1300"/>
              <a:pPr eaLnBrk="1" hangingPunct="1">
                <a:spcBef>
                  <a:spcPct val="0"/>
                </a:spcBef>
              </a:pPr>
              <a:t>55</a:t>
            </a:fld>
            <a:endParaRPr lang="de-DE"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13974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0CC446F-39C8-43C9-A222-B8E5AE68A48C}" type="slidenum">
              <a:rPr lang="de-DE" altLang="de-DE" sz="1300"/>
              <a:pPr eaLnBrk="1" hangingPunct="1">
                <a:spcBef>
                  <a:spcPct val="0"/>
                </a:spcBef>
              </a:pPr>
              <a:t>56</a:t>
            </a:fld>
            <a:endParaRPr lang="de-DE"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52831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b="0" dirty="0">
                <a:latin typeface="+mj-lt"/>
              </a:rPr>
              <a:t>El uso de imágenes en éste módulo ha sido posible con el cordial permiso de los propietarios de derecho de autor/imágenes, y los artistas </a:t>
            </a:r>
            <a:r>
              <a:rPr lang="es-ES" altLang="de-DE" sz="1000" b="0" dirty="0" err="1">
                <a:latin typeface="+mj-lt"/>
              </a:rPr>
              <a:t>orginales</a:t>
            </a:r>
            <a:r>
              <a:rPr lang="es-ES" altLang="de-DE" sz="1000" b="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s-ES"/>
              <a:t>Entrenamiento Metacognitivo 8 - La Autoestima y el Estado de Ánimo</a:t>
            </a:r>
            <a:endParaRPr lang="de-DE"/>
          </a:p>
        </p:txBody>
      </p:sp>
      <p:sp>
        <p:nvSpPr>
          <p:cNvPr id="4" name="Slide Number Placeholder 3"/>
          <p:cNvSpPr>
            <a:spLocks noGrp="1"/>
          </p:cNvSpPr>
          <p:nvPr>
            <p:ph type="sldNum" sz="quarter" idx="12"/>
          </p:nvPr>
        </p:nvSpPr>
        <p:spPr bwMode="gray"/>
        <p:txBody>
          <a:bodyPr/>
          <a:lstStyle>
            <a:lvl1pPr>
              <a:defRPr b="0"/>
            </a:lvl1pPr>
          </a:lstStyle>
          <a:p>
            <a:fld id="{AEDAC81C-0372-44BA-BDA7-D7C8B9A9A8ED}"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s-ES"/>
              <a:t>Entrenamiento Metacognitivo 8 - La Autoestima y el Estado de Ánimo</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AEDAC81C-0372-44BA-BDA7-D7C8B9A9A8E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bwMode="gray"/>
        <p:txBody>
          <a:bodyPr/>
          <a:lstStyle>
            <a:lvl1pPr>
              <a:defRPr b="0"/>
            </a:lvl1pPr>
          </a:lstStyle>
          <a:p>
            <a:fld id="{AEDAC81C-0372-44BA-BDA7-D7C8B9A9A8ED}"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bwMode="gray"/>
        <p:txBody>
          <a:bodyPr/>
          <a:lstStyle>
            <a:lvl1pPr>
              <a:defRPr b="0"/>
            </a:lvl1pPr>
          </a:lstStyle>
          <a:p>
            <a:fld id="{AEDAC81C-0372-44BA-BDA7-D7C8B9A9A8E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bwMode="gray"/>
        <p:txBody>
          <a:bodyPr/>
          <a:lstStyle>
            <a:lvl1pPr>
              <a:defRPr b="0"/>
            </a:lvl1pPr>
          </a:lstStyle>
          <a:p>
            <a:fld id="{AEDAC81C-0372-44BA-BDA7-D7C8B9A9A8E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bwMode="gray"/>
        <p:txBody>
          <a:bodyPr/>
          <a:lstStyle>
            <a:lvl1pPr>
              <a:defRPr b="0"/>
            </a:lvl1pPr>
          </a:lstStyle>
          <a:p>
            <a:fld id="{AEDAC81C-0372-44BA-BDA7-D7C8B9A9A8ED}"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s-ES"/>
              <a:t>Entrenamiento Metacognitivo 8 - La Autoestima y el Estado de Ánimo</a:t>
            </a:r>
            <a:endParaRPr lang="de-DE"/>
          </a:p>
        </p:txBody>
      </p:sp>
      <p:sp>
        <p:nvSpPr>
          <p:cNvPr id="4" name="Slide Number Placeholder 3"/>
          <p:cNvSpPr>
            <a:spLocks noGrp="1"/>
          </p:cNvSpPr>
          <p:nvPr>
            <p:ph type="sldNum" sz="quarter" idx="12"/>
          </p:nvPr>
        </p:nvSpPr>
        <p:spPr bwMode="gray"/>
        <p:txBody>
          <a:bodyPr/>
          <a:lstStyle>
            <a:lvl1pPr>
              <a:defRPr b="0"/>
            </a:lvl1pPr>
          </a:lstStyle>
          <a:p>
            <a:fld id="{AEDAC81C-0372-44BA-BDA7-D7C8B9A9A8ED}"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s-ES"/>
              <a:t>Entrenamiento Metacognitivo 8 - La Autoestima y el Estado de Ánimo</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AEDAC81C-0372-44BA-BDA7-D7C8B9A9A8ED}"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8 B – </a:t>
            </a:r>
            <a:r>
              <a:rPr lang="es-ES" dirty="0"/>
              <a:t>La Autoestima y el Estado de Ánimo</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517232"/>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800" dirty="0">
                <a:latin typeface="+mj-lt"/>
              </a:rPr>
              <a:t>© Moritz, Woodward, </a:t>
            </a:r>
            <a:r>
              <a:rPr lang="de-DE" sz="1800" dirty="0" err="1">
                <a:latin typeface="+mj-lt"/>
              </a:rPr>
              <a:t>Arzola</a:t>
            </a:r>
            <a:r>
              <a:rPr lang="de-DE" sz="1800" dirty="0">
                <a:latin typeface="+mj-lt"/>
              </a:rPr>
              <a:t> &amp; </a:t>
            </a:r>
            <a:r>
              <a:rPr lang="de-DE" sz="1800" dirty="0" err="1">
                <a:latin typeface="+mj-lt"/>
              </a:rPr>
              <a:t>Barrignón</a:t>
            </a:r>
            <a:r>
              <a:rPr lang="de-DE" sz="1800" dirty="0">
                <a:latin typeface="+mj-lt"/>
              </a:rPr>
              <a:t>, 12|21</a:t>
            </a:r>
            <a:br>
              <a:rPr lang="de-DE" sz="1800" dirty="0">
                <a:latin typeface="+mj-lt"/>
              </a:rPr>
            </a:br>
            <a:r>
              <a:rPr lang="pt-BR" sz="1800" dirty="0">
                <a:solidFill>
                  <a:srgbClr val="004992"/>
                </a:solidFill>
                <a:latin typeface="+mj-lt"/>
              </a:rPr>
              <a:t>www.uke.de/mct</a:t>
            </a:r>
          </a:p>
        </p:txBody>
      </p:sp>
    </p:spTree>
    <p:extLst>
      <p:ext uri="{BB962C8B-B14F-4D97-AF65-F5344CB8AC3E}">
        <p14:creationId xmlns:p14="http://schemas.microsoft.com/office/powerpoint/2010/main" val="3486639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4"/>
          <p:cNvSpPr txBox="1">
            <a:spLocks noChangeArrowheads="1"/>
          </p:cNvSpPr>
          <p:nvPr/>
        </p:nvSpPr>
        <p:spPr bwMode="auto">
          <a:xfrm>
            <a:off x="4560488" y="2420939"/>
            <a:ext cx="297680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ClrTx/>
              <a:buFontTx/>
              <a:buNone/>
            </a:pPr>
            <a:r>
              <a:rPr lang="de-DE" altLang="de-DE">
                <a:latin typeface="Calibri Light"/>
              </a:rPr>
              <a:t>???</a:t>
            </a:r>
          </a:p>
        </p:txBody>
      </p:sp>
      <p:sp>
        <p:nvSpPr>
          <p:cNvPr id="4" name="Title 3"/>
          <p:cNvSpPr>
            <a:spLocks noGrp="1"/>
          </p:cNvSpPr>
          <p:nvPr>
            <p:ph type="title"/>
          </p:nvPr>
        </p:nvSpPr>
        <p:spPr/>
        <p:txBody>
          <a:bodyPr/>
          <a:lstStyle/>
          <a:p>
            <a:r>
              <a:rPr lang="es-ES" sz="3600" dirty="0">
                <a:solidFill>
                  <a:srgbClr val="004992"/>
                </a:solidFill>
                <a:latin typeface="Calibri Light"/>
              </a:rPr>
              <a:t>¿Cuáles son los síntomas de la depresión?</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6" name="Slide Number Placeholder 5"/>
          <p:cNvSpPr>
            <a:spLocks noGrp="1"/>
          </p:cNvSpPr>
          <p:nvPr>
            <p:ph type="sldNum" sz="quarter" idx="12"/>
          </p:nvPr>
        </p:nvSpPr>
        <p:spPr/>
        <p:txBody>
          <a:bodyPr/>
          <a:lstStyle/>
          <a:p>
            <a:fld id="{AEDAC81C-0372-44BA-BDA7-D7C8B9A9A8ED}" type="slidenum">
              <a:rPr lang="de-DE" altLang="de-DE" smtClean="0"/>
              <a:pPr/>
              <a:t>2</a:t>
            </a:fld>
            <a:endParaRPr lang="de-DE" altLang="de-DE"/>
          </a:p>
        </p:txBody>
      </p:sp>
      <p:pic>
        <p:nvPicPr>
          <p:cNvPr id="8"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dirty="0">
                <a:solidFill>
                  <a:srgbClr val="333333"/>
                </a:solidFill>
                <a:latin typeface="Calibri Light"/>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¿Cuáles son los síntomas de la depresión?</a:t>
            </a:r>
            <a:endParaRPr lang="en-US" sz="3600" dirty="0">
              <a:solidFill>
                <a:srgbClr val="004992"/>
              </a:solidFill>
              <a:latin typeface="Calibri Light"/>
            </a:endParaRPr>
          </a:p>
        </p:txBody>
      </p:sp>
      <p:sp>
        <p:nvSpPr>
          <p:cNvPr id="6" name="Content Placeholder 5"/>
          <p:cNvSpPr>
            <a:spLocks noGrp="1"/>
          </p:cNvSpPr>
          <p:nvPr>
            <p:ph idx="1"/>
          </p:nvPr>
        </p:nvSpPr>
        <p:spPr/>
        <p:txBody>
          <a:bodyPr/>
          <a:lstStyle/>
          <a:p>
            <a:pPr marL="457200" lvl="0" indent="-457200" defTabSz="914400" fontAlgn="base">
              <a:buFont typeface="+mj-lt"/>
              <a:buAutoNum type="arabicPeriod"/>
            </a:pPr>
            <a:r>
              <a:rPr lang="es-ES" altLang="de-DE" sz="2400" dirty="0">
                <a:solidFill>
                  <a:srgbClr val="333333"/>
                </a:solidFill>
                <a:latin typeface="Calibri Light"/>
                <a:ea typeface="MS PGothic" panose="020B0600070205080204" pitchFamily="34" charset="-128"/>
              </a:rPr>
              <a:t>Tristeza, estado de ánimo deprimido</a:t>
            </a:r>
          </a:p>
          <a:p>
            <a:pPr marL="457200" lvl="0" indent="-457200" defTabSz="914400" fontAlgn="base">
              <a:buFont typeface="+mj-lt"/>
              <a:buAutoNum type="arabicPeriod"/>
            </a:pPr>
            <a:r>
              <a:rPr lang="es-ES" altLang="de-DE" sz="2400" dirty="0">
                <a:solidFill>
                  <a:srgbClr val="333333"/>
                </a:solidFill>
                <a:latin typeface="Calibri Light"/>
                <a:ea typeface="MS PGothic" panose="020B0600070205080204" pitchFamily="34" charset="-128"/>
              </a:rPr>
              <a:t>Cansancio, fatiga o falta de energía</a:t>
            </a:r>
          </a:p>
          <a:p>
            <a:pPr marL="457200" lvl="0" indent="-457200" defTabSz="914400" fontAlgn="base">
              <a:buFont typeface="+mj-lt"/>
              <a:buAutoNum type="arabicPeriod"/>
            </a:pPr>
            <a:r>
              <a:rPr lang="es-ES" altLang="de-DE" sz="2400" dirty="0">
                <a:solidFill>
                  <a:srgbClr val="333333"/>
                </a:solidFill>
                <a:latin typeface="Calibri Light"/>
                <a:ea typeface="MS PGothic" panose="020B0600070205080204" pitchFamily="34" charset="-128"/>
              </a:rPr>
              <a:t>Baja autoestima, temor a ser rechazado</a:t>
            </a:r>
          </a:p>
          <a:p>
            <a:pPr marL="457200" lvl="0" indent="-457200" defTabSz="914400" fontAlgn="base">
              <a:buFont typeface="+mj-lt"/>
              <a:buAutoNum type="arabicPeriod"/>
            </a:pPr>
            <a:r>
              <a:rPr lang="es-ES" altLang="de-DE" sz="2400" dirty="0">
                <a:solidFill>
                  <a:srgbClr val="333333"/>
                </a:solidFill>
                <a:latin typeface="Calibri Light"/>
                <a:ea typeface="MS PGothic" panose="020B0600070205080204" pitchFamily="34" charset="-128"/>
              </a:rPr>
              <a:t>Temores (por ejemplo, en relación con el futuro)</a:t>
            </a:r>
          </a:p>
          <a:p>
            <a:pPr marL="457200" lvl="0" indent="-457200" defTabSz="914400" fontAlgn="base">
              <a:buFont typeface="+mj-lt"/>
              <a:buAutoNum type="arabicPeriod"/>
            </a:pPr>
            <a:r>
              <a:rPr lang="es-ES" altLang="de-DE" sz="2400" dirty="0">
                <a:solidFill>
                  <a:srgbClr val="333333"/>
                </a:solidFill>
                <a:latin typeface="Calibri Light"/>
                <a:ea typeface="MS PGothic" panose="020B0600070205080204" pitchFamily="34" charset="-128"/>
              </a:rPr>
              <a:t>Trastornos del sueño, dolores</a:t>
            </a:r>
          </a:p>
          <a:p>
            <a:pPr marL="457200" lvl="0" indent="-457200" defTabSz="914400" fontAlgn="base">
              <a:buFont typeface="+mj-lt"/>
              <a:buAutoNum type="arabicPeriod"/>
            </a:pPr>
            <a:r>
              <a:rPr lang="es-ES" altLang="de-DE" sz="2400" dirty="0">
                <a:solidFill>
                  <a:srgbClr val="333333"/>
                </a:solidFill>
                <a:latin typeface="Calibri Light"/>
                <a:ea typeface="MS PGothic" panose="020B0600070205080204" pitchFamily="34" charset="-128"/>
              </a:rPr>
              <a:t>Problemas de concentración y memoria</a:t>
            </a:r>
          </a:p>
          <a:p>
            <a:pPr lvl="0" defTabSz="914400" fontAlgn="base"/>
            <a:r>
              <a:rPr lang="en-US" sz="2400" dirty="0">
                <a:solidFill>
                  <a:srgbClr val="333333"/>
                </a:solidFill>
                <a:latin typeface="Calibri Light"/>
              </a:rPr>
              <a:t>…</a:t>
            </a: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AEDAC81C-0372-44BA-BDA7-D7C8B9A9A8ED}"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60" name="Rectangle 1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¿Opciones de tratamiento para la depresión?</a:t>
            </a:r>
          </a:p>
        </p:txBody>
      </p:sp>
      <p:sp>
        <p:nvSpPr>
          <p:cNvPr id="4" name="Content Placeholder 3"/>
          <p:cNvSpPr>
            <a:spLocks noGrp="1"/>
          </p:cNvSpPr>
          <p:nvPr>
            <p:ph idx="1"/>
          </p:nvPr>
        </p:nvSpPr>
        <p:spPr/>
        <p:txBody>
          <a:bodyPr/>
          <a:lstStyle/>
          <a:p>
            <a:pPr lvl="0" defTabSz="914400" fontAlgn="base">
              <a:lnSpc>
                <a:spcPct val="100000"/>
              </a:lnSpc>
              <a:spcBef>
                <a:spcPts val="0"/>
              </a:spcBef>
            </a:pPr>
            <a:r>
              <a:rPr lang="de-DE" altLang="de-DE" sz="2400">
                <a:solidFill>
                  <a:srgbClr val="004992"/>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6" name="Slide Number Placeholder 5"/>
          <p:cNvSpPr>
            <a:spLocks noGrp="1"/>
          </p:cNvSpPr>
          <p:nvPr>
            <p:ph type="sldNum" sz="quarter" idx="12"/>
          </p:nvPr>
        </p:nvSpPr>
        <p:spPr/>
        <p:txBody>
          <a:bodyPr/>
          <a:lstStyle/>
          <a:p>
            <a:fld id="{AEDAC81C-0372-44BA-BDA7-D7C8B9A9A8ED}"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8" name="Rectangle 1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¿Opciones de tratamiento para la depresión?</a:t>
            </a:r>
          </a:p>
        </p:txBody>
      </p:sp>
      <p:sp>
        <p:nvSpPr>
          <p:cNvPr id="21506"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004992"/>
                </a:solidFill>
                <a:latin typeface="Calibri Light"/>
              </a:rPr>
              <a:t>Psicoterapia: </a:t>
            </a:r>
            <a:r>
              <a:rPr lang="de-DE" altLang="de-DE" sz="2400" dirty="0">
                <a:solidFill>
                  <a:srgbClr val="333333"/>
                </a:solidFill>
                <a:latin typeface="Calibri Light"/>
              </a:rPr>
              <a:t>ej. intervención cognitivo-conductual. Los problemas y los esquemas disfuncionales subyacentes (ej. </a:t>
            </a:r>
            <a:r>
              <a:rPr lang="en-US" altLang="ja-JP" sz="2400" dirty="0">
                <a:solidFill>
                  <a:srgbClr val="333333"/>
                </a:solidFill>
                <a:latin typeface="Calibri Light"/>
              </a:rPr>
              <a:t>“</a:t>
            </a:r>
            <a:r>
              <a:rPr lang="de-DE" altLang="ja-JP" sz="2400" dirty="0">
                <a:solidFill>
                  <a:srgbClr val="333333"/>
                </a:solidFill>
                <a:latin typeface="Calibri Light"/>
              </a:rPr>
              <a:t>No valgo nada</a:t>
            </a:r>
            <a:r>
              <a:rPr lang="en-US" altLang="de-DE" sz="2400" dirty="0">
                <a:solidFill>
                  <a:srgbClr val="333333"/>
                </a:solidFill>
                <a:latin typeface="Calibri Light"/>
              </a:rPr>
              <a:t>”</a:t>
            </a:r>
            <a:r>
              <a:rPr lang="de-DE" altLang="ja-JP" sz="2400" dirty="0">
                <a:solidFill>
                  <a:srgbClr val="333333"/>
                </a:solidFill>
                <a:latin typeface="Calibri Light"/>
              </a:rPr>
              <a:t>) son el blanco. Estos esquemas provocan otros pensamientos (</a:t>
            </a:r>
            <a:r>
              <a:rPr lang="en-US" altLang="ja-JP" sz="2400" dirty="0">
                <a:solidFill>
                  <a:srgbClr val="333333"/>
                </a:solidFill>
                <a:latin typeface="Calibri Light"/>
              </a:rPr>
              <a:t>“</a:t>
            </a:r>
            <a:r>
              <a:rPr lang="de-DE" altLang="ja-JP" sz="2400" dirty="0">
                <a:solidFill>
                  <a:srgbClr val="333333"/>
                </a:solidFill>
                <a:latin typeface="Calibri Light"/>
              </a:rPr>
              <a:t>No le gusto nadie</a:t>
            </a:r>
            <a:r>
              <a:rPr lang="en-US" altLang="de-DE" sz="2400" dirty="0">
                <a:solidFill>
                  <a:srgbClr val="333333"/>
                </a:solidFill>
                <a:latin typeface="Calibri Light"/>
              </a:rPr>
              <a:t>”</a:t>
            </a:r>
            <a:r>
              <a:rPr lang="de-DE" altLang="ja-JP" sz="2400" dirty="0">
                <a:solidFill>
                  <a:srgbClr val="333333"/>
                </a:solidFill>
                <a:latin typeface="Calibri Light"/>
              </a:rPr>
              <a:t>) que conducen a una cascada de pensamientos negativos. Reestructurar estas ideas tiene un </a:t>
            </a:r>
            <a:r>
              <a:rPr lang="de-DE" altLang="ja-JP" sz="2400" b="1" dirty="0">
                <a:solidFill>
                  <a:srgbClr val="004992"/>
                </a:solidFill>
                <a:latin typeface="Calibri Light"/>
              </a:rPr>
              <a:t>impacto a largo plazo</a:t>
            </a:r>
            <a:r>
              <a:rPr lang="de-DE" altLang="ja-JP" sz="2400" dirty="0">
                <a:solidFill>
                  <a:srgbClr val="004992"/>
                </a:solidFill>
                <a:latin typeface="Calibri Light"/>
              </a:rPr>
              <a:t>.</a:t>
            </a: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5</a:t>
            </a:fld>
            <a:endParaRPr lang="de-DE" altLang="de-DE"/>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8" name="Rectangle 1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¿Opciones de tratamiento para la depresión?</a:t>
            </a:r>
          </a:p>
        </p:txBody>
      </p:sp>
      <p:sp>
        <p:nvSpPr>
          <p:cNvPr id="21506"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004992"/>
                </a:solidFill>
                <a:latin typeface="Calibri Light"/>
              </a:rPr>
              <a:t>Psicoterapia: </a:t>
            </a:r>
            <a:r>
              <a:rPr lang="de-DE" altLang="de-DE" sz="2400" dirty="0">
                <a:solidFill>
                  <a:srgbClr val="333333"/>
                </a:solidFill>
                <a:latin typeface="Calibri Light"/>
              </a:rPr>
              <a:t>ej. intervención cognitivo-conductual. Los problemas y los esquemas disfuncionales subyacentes (ej</a:t>
            </a:r>
            <a:r>
              <a:rPr lang="de-DE" altLang="de-DE" sz="2400">
                <a:solidFill>
                  <a:srgbClr val="333333"/>
                </a:solidFill>
                <a:latin typeface="Calibri Light"/>
              </a:rPr>
              <a:t>. </a:t>
            </a:r>
            <a:r>
              <a:rPr lang="en-US" altLang="ja-JP" sz="2400">
                <a:solidFill>
                  <a:srgbClr val="333333"/>
                </a:solidFill>
                <a:latin typeface="Calibri Light"/>
              </a:rPr>
              <a:t>“</a:t>
            </a:r>
            <a:r>
              <a:rPr lang="de-DE" altLang="ja-JP" sz="2400">
                <a:solidFill>
                  <a:srgbClr val="333333"/>
                </a:solidFill>
                <a:latin typeface="Calibri Light"/>
              </a:rPr>
              <a:t>No valgo nada</a:t>
            </a:r>
            <a:r>
              <a:rPr lang="en-US" altLang="de-DE" sz="2400">
                <a:solidFill>
                  <a:srgbClr val="333333"/>
                </a:solidFill>
                <a:latin typeface="Calibri Light"/>
              </a:rPr>
              <a:t>”</a:t>
            </a:r>
            <a:r>
              <a:rPr lang="de-DE" altLang="ja-JP" sz="2400">
                <a:solidFill>
                  <a:srgbClr val="333333"/>
                </a:solidFill>
                <a:latin typeface="Calibri Light"/>
              </a:rPr>
              <a:t>) </a:t>
            </a:r>
            <a:r>
              <a:rPr lang="de-DE" altLang="ja-JP" sz="2400" dirty="0">
                <a:solidFill>
                  <a:srgbClr val="333333"/>
                </a:solidFill>
                <a:latin typeface="Calibri Light"/>
              </a:rPr>
              <a:t>son el blanco. Estos esquemas provocan otros </a:t>
            </a:r>
            <a:r>
              <a:rPr lang="de-DE" altLang="ja-JP" sz="2400">
                <a:solidFill>
                  <a:srgbClr val="333333"/>
                </a:solidFill>
                <a:latin typeface="Calibri Light"/>
              </a:rPr>
              <a:t>pensamientos (</a:t>
            </a:r>
            <a:r>
              <a:rPr lang="en-US" altLang="ja-JP" sz="2400">
                <a:solidFill>
                  <a:srgbClr val="333333"/>
                </a:solidFill>
                <a:latin typeface="Calibri Light"/>
              </a:rPr>
              <a:t>“</a:t>
            </a:r>
            <a:r>
              <a:rPr lang="de-DE" altLang="ja-JP" sz="2400">
                <a:solidFill>
                  <a:srgbClr val="333333"/>
                </a:solidFill>
                <a:latin typeface="Calibri Light"/>
              </a:rPr>
              <a:t>No </a:t>
            </a:r>
            <a:r>
              <a:rPr lang="de-DE" altLang="ja-JP" sz="2400" dirty="0">
                <a:solidFill>
                  <a:srgbClr val="333333"/>
                </a:solidFill>
                <a:latin typeface="Calibri Light"/>
              </a:rPr>
              <a:t>le </a:t>
            </a:r>
            <a:r>
              <a:rPr lang="de-DE" altLang="ja-JP" sz="2400">
                <a:solidFill>
                  <a:srgbClr val="333333"/>
                </a:solidFill>
                <a:latin typeface="Calibri Light"/>
              </a:rPr>
              <a:t>gusto nadie</a:t>
            </a:r>
            <a:r>
              <a:rPr lang="en-US" altLang="de-DE" sz="2400">
                <a:solidFill>
                  <a:srgbClr val="333333"/>
                </a:solidFill>
                <a:latin typeface="Calibri Light"/>
              </a:rPr>
              <a:t>”</a:t>
            </a:r>
            <a:r>
              <a:rPr lang="de-DE" altLang="ja-JP" sz="2400">
                <a:solidFill>
                  <a:srgbClr val="333333"/>
                </a:solidFill>
                <a:latin typeface="Calibri Light"/>
              </a:rPr>
              <a:t>) </a:t>
            </a:r>
            <a:r>
              <a:rPr lang="de-DE" altLang="ja-JP" sz="2400" dirty="0">
                <a:solidFill>
                  <a:srgbClr val="333333"/>
                </a:solidFill>
                <a:latin typeface="Calibri Light"/>
              </a:rPr>
              <a:t>que conducen a una cascada de pensamientos negativos. Reestructurar estas ideas tiene un </a:t>
            </a:r>
            <a:r>
              <a:rPr lang="de-DE" altLang="ja-JP" sz="2400" b="1" dirty="0">
                <a:solidFill>
                  <a:srgbClr val="004992"/>
                </a:solidFill>
                <a:latin typeface="Calibri Light"/>
              </a:rPr>
              <a:t>impacto a largo plazo</a:t>
            </a:r>
            <a:r>
              <a:rPr lang="de-DE" altLang="ja-JP" sz="2400" dirty="0">
                <a:solidFill>
                  <a:srgbClr val="004992"/>
                </a:solidFill>
                <a:latin typeface="Calibri Light"/>
              </a:rPr>
              <a:t>.</a:t>
            </a:r>
          </a:p>
          <a:p>
            <a:pPr marL="342900" indent="-342900" eaLnBrk="1" hangingPunct="1">
              <a:buClr>
                <a:srgbClr val="333333"/>
              </a:buClr>
              <a:buFont typeface="WingDings"/>
              <a:buChar char=""/>
            </a:pPr>
            <a:r>
              <a:rPr lang="de-DE" altLang="de-DE" sz="2400" dirty="0">
                <a:solidFill>
                  <a:srgbClr val="004992"/>
                </a:solidFill>
                <a:latin typeface="Calibri Light"/>
              </a:rPr>
              <a:t>Medicación (fármacos antidepresivos):</a:t>
            </a:r>
            <a:br>
              <a:rPr lang="de-DE" altLang="de-DE" sz="2400" dirty="0">
                <a:solidFill>
                  <a:srgbClr val="004992"/>
                </a:solidFill>
                <a:latin typeface="Calibri Light"/>
              </a:rPr>
            </a:br>
            <a:r>
              <a:rPr lang="de-DE" altLang="de-DE" sz="2400" dirty="0">
                <a:solidFill>
                  <a:srgbClr val="333333"/>
                </a:solidFill>
                <a:latin typeface="Calibri Light"/>
              </a:rPr>
              <a:t>especialmente importantes para la depresión severa y como ayuda</a:t>
            </a:r>
            <a:br>
              <a:rPr lang="de-DE" altLang="de-DE" sz="2400" dirty="0">
                <a:solidFill>
                  <a:srgbClr val="333333"/>
                </a:solidFill>
                <a:latin typeface="Calibri Light"/>
              </a:rPr>
            </a:br>
            <a:r>
              <a:rPr lang="de-DE" altLang="de-DE" sz="2400" dirty="0">
                <a:solidFill>
                  <a:srgbClr val="333333"/>
                </a:solidFill>
                <a:latin typeface="Calibri Light"/>
              </a:rPr>
              <a:t>para la intervención psicoterapeútica. De todos modos,</a:t>
            </a:r>
            <a:br>
              <a:rPr lang="de-DE" altLang="de-DE" sz="2400" dirty="0">
                <a:solidFill>
                  <a:srgbClr val="333333"/>
                </a:solidFill>
                <a:latin typeface="Calibri Light"/>
              </a:rPr>
            </a:br>
            <a:r>
              <a:rPr lang="de-DE" altLang="de-DE" sz="2400" dirty="0">
                <a:solidFill>
                  <a:srgbClr val="333333"/>
                </a:solidFill>
                <a:latin typeface="Calibri Light"/>
              </a:rPr>
              <a:t>la medicación sólo ayuda si se toma regularmente. </a:t>
            </a: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6</a:t>
            </a:fld>
            <a:endParaRPr lang="de-DE" altLang="de-DE"/>
          </a:p>
        </p:txBody>
      </p:sp>
      <p:pic>
        <p:nvPicPr>
          <p:cNvPr id="8"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386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¿Qué relevancia tiene esto?</a:t>
            </a:r>
          </a:p>
        </p:txBody>
      </p:sp>
      <p:sp>
        <p:nvSpPr>
          <p:cNvPr id="4" name="Content Placeholder 3"/>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Muchas personas con problemas de salud mental muestran distorsiones del pensamiento que pueden </a:t>
            </a:r>
            <a:r>
              <a:rPr lang="es-ES" altLang="de-DE" sz="2400" dirty="0">
                <a:solidFill>
                  <a:srgbClr val="004992"/>
                </a:solidFill>
                <a:latin typeface="Calibri Light"/>
                <a:ea typeface="MS PGothic" panose="020B0600070205080204" pitchFamily="34" charset="-128"/>
              </a:rPr>
              <a:t>contribuir a la depresión</a:t>
            </a:r>
            <a:r>
              <a:rPr lang="es-ES" altLang="de-DE" sz="2400" dirty="0">
                <a:solidFill>
                  <a:srgbClr val="333333"/>
                </a:solidFill>
                <a:latin typeface="Calibri Light"/>
                <a:ea typeface="MS PGothic" panose="020B0600070205080204" pitchFamily="34" charset="-128"/>
              </a:rPr>
              <a:t>.</a:t>
            </a:r>
          </a:p>
          <a:p>
            <a:pPr lvl="0" defTabSz="914400" fontAlgn="base"/>
            <a:r>
              <a:rPr lang="es-ES" altLang="de-DE" sz="2400" dirty="0">
                <a:solidFill>
                  <a:srgbClr val="333333"/>
                </a:solidFill>
                <a:latin typeface="Calibri Light"/>
                <a:ea typeface="MS PGothic" panose="020B0600070205080204" pitchFamily="34" charset="-128"/>
              </a:rPr>
              <a:t>Estas distorsiones del pensamiento pueden ser cambiadas a través de un entrenamiento intensivo y continuo.</a:t>
            </a:r>
            <a:r>
              <a:rPr lang="es-ES" altLang="de-DE" sz="2400" b="1" dirty="0">
                <a:solidFill>
                  <a:srgbClr val="333333"/>
                </a:solidFill>
                <a:latin typeface="Calibri Light"/>
                <a:ea typeface="MS PGothic" panose="020B0600070205080204" pitchFamily="34" charset="-128"/>
              </a:rPr>
              <a:t>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6" name="Slide Number Placeholder 5"/>
          <p:cNvSpPr>
            <a:spLocks noGrp="1"/>
          </p:cNvSpPr>
          <p:nvPr>
            <p:ph type="sldNum" sz="quarter" idx="12"/>
          </p:nvPr>
        </p:nvSpPr>
        <p:spPr/>
        <p:txBody>
          <a:bodyPr/>
          <a:lstStyle/>
          <a:p>
            <a:fld id="{AEDAC81C-0372-44BA-BDA7-D7C8B9A9A8ED}"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Psicosis &amp; Depresión</a:t>
            </a:r>
            <a:br>
              <a:rPr lang="es-ES" sz="3600" dirty="0">
                <a:solidFill>
                  <a:srgbClr val="004992"/>
                </a:solidFill>
                <a:latin typeface="Calibri Light"/>
              </a:rPr>
            </a:br>
            <a:r>
              <a:rPr lang="es-ES" dirty="0">
                <a:solidFill>
                  <a:srgbClr val="004992"/>
                </a:solidFill>
                <a:latin typeface="Calibri Light"/>
              </a:rPr>
              <a:t>Efectos de alucinaciones y delirios en la autoestima</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6" name="Slide Number Placeholder 5"/>
          <p:cNvSpPr>
            <a:spLocks noGrp="1"/>
          </p:cNvSpPr>
          <p:nvPr>
            <p:ph type="sldNum" sz="quarter" idx="12"/>
          </p:nvPr>
        </p:nvSpPr>
        <p:spPr/>
        <p:txBody>
          <a:bodyPr/>
          <a:lstStyle/>
          <a:p>
            <a:fld id="{AEDAC81C-0372-44BA-BDA7-D7C8B9A9A8ED}" type="slidenum">
              <a:rPr lang="de-DE" altLang="de-DE" smtClean="0"/>
              <a:pPr/>
              <a:t>8</a:t>
            </a:fld>
            <a:endParaRPr lang="de-DE" altLang="de-DE"/>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802570685"/>
              </p:ext>
            </p:extLst>
          </p:nvPr>
        </p:nvGraphicFramePr>
        <p:xfrm>
          <a:off x="408955" y="2795286"/>
          <a:ext cx="8686800" cy="374904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73152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Efectos negativos del delirio en el estado de ánimo</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Efectos positivos del delirio en el estado de ánimo a </a:t>
                      </a:r>
                      <a:r>
                        <a:rPr kumimoji="0" lang="es-ES" sz="2000" b="0" i="0" u="sng" strike="noStrike" cap="none" normalizeH="0" baseline="0" dirty="0">
                          <a:ln>
                            <a:noFill/>
                          </a:ln>
                          <a:solidFill>
                            <a:srgbClr val="000000"/>
                          </a:solidFill>
                          <a:effectLst/>
                          <a:latin typeface="Calibri Light"/>
                        </a:rPr>
                        <a:t>corto plazo</a:t>
                      </a:r>
                      <a:r>
                        <a:rPr kumimoji="0" lang="es-ES" sz="2000" b="0" i="0" u="none" strike="noStrike" cap="none" normalizeH="0" baseline="0" dirty="0">
                          <a:ln>
                            <a:noFill/>
                          </a:ln>
                          <a:solidFill>
                            <a:srgbClr val="000000"/>
                          </a:solidFill>
                          <a:effectLst/>
                          <a:latin typeface="Calibri Light"/>
                        </a:rPr>
                        <a:t>:</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Psicosis &amp; Depresión</a:t>
            </a:r>
            <a:br>
              <a:rPr lang="es-ES" sz="3600" dirty="0">
                <a:solidFill>
                  <a:srgbClr val="004992"/>
                </a:solidFill>
                <a:latin typeface="Calibri Light"/>
              </a:rPr>
            </a:br>
            <a:r>
              <a:rPr lang="es-ES" dirty="0">
                <a:solidFill>
                  <a:srgbClr val="004992"/>
                </a:solidFill>
                <a:latin typeface="Calibri Light"/>
              </a:rPr>
              <a:t>Efectos de alucinaciones y delirios en la autoestima</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6" name="Slide Number Placeholder 5"/>
          <p:cNvSpPr>
            <a:spLocks noGrp="1"/>
          </p:cNvSpPr>
          <p:nvPr>
            <p:ph type="sldNum" sz="quarter" idx="12"/>
          </p:nvPr>
        </p:nvSpPr>
        <p:spPr/>
        <p:txBody>
          <a:bodyPr/>
          <a:lstStyle/>
          <a:p>
            <a:fld id="{AEDAC81C-0372-44BA-BDA7-D7C8B9A9A8ED}" type="slidenum">
              <a:rPr lang="de-DE" altLang="de-DE" smtClean="0"/>
              <a:pPr/>
              <a:t>9</a:t>
            </a:fld>
            <a:endParaRPr lang="de-DE" altLang="de-DE"/>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241084634"/>
              </p:ext>
            </p:extLst>
          </p:nvPr>
        </p:nvGraphicFramePr>
        <p:xfrm>
          <a:off x="408955" y="2795286"/>
          <a:ext cx="8686800" cy="374904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73152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Efectos negativos del delirio en el estado de ánimo</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Efectos positivos del delirio en el estado de ánimo a </a:t>
                      </a:r>
                      <a:r>
                        <a:rPr kumimoji="0" lang="es-ES" sz="2000" b="0" i="0" u="sng" strike="noStrike" cap="none" normalizeH="0" baseline="0" dirty="0">
                          <a:ln>
                            <a:noFill/>
                          </a:ln>
                          <a:solidFill>
                            <a:srgbClr val="000000"/>
                          </a:solidFill>
                          <a:effectLst/>
                          <a:latin typeface="Calibri Light"/>
                        </a:rPr>
                        <a:t>corto plazo</a:t>
                      </a:r>
                      <a:r>
                        <a:rPr kumimoji="0" lang="es-ES" sz="2000" b="0" i="0" u="none" strike="noStrike" cap="none" normalizeH="0" baseline="0" dirty="0">
                          <a:ln>
                            <a:noFill/>
                          </a:ln>
                          <a:solidFill>
                            <a:srgbClr val="000000"/>
                          </a:solidFill>
                          <a:effectLst/>
                          <a:latin typeface="Calibri Light"/>
                        </a:rPr>
                        <a:t>:</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Durante la psicosis: experimentar constante amenaza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Durante la </a:t>
                      </a:r>
                      <a:r>
                        <a:rPr kumimoji="0" lang="en-US" sz="2000" b="0" i="0" u="none" strike="noStrike" cap="none" normalizeH="0" baseline="0" dirty="0" err="1">
                          <a:ln>
                            <a:noFill/>
                          </a:ln>
                          <a:solidFill>
                            <a:srgbClr val="333333"/>
                          </a:solidFill>
                          <a:effectLst/>
                          <a:latin typeface="Calibri Light"/>
                        </a:rPr>
                        <a:t>psicosis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escuchar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voces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acusadoras</a:t>
                      </a:r>
                      <a:r>
                        <a:rPr kumimoji="0" lang="en-US" sz="2000" b="0" i="0" u="none" strike="noStrike" cap="none" normalizeH="0" baseline="0" dirty="0">
                          <a:ln>
                            <a:noFill/>
                          </a:ln>
                          <a:solidFill>
                            <a:srgbClr val="333333"/>
                          </a:solidFill>
                          <a:effectLst/>
                          <a:latin typeface="Calibri Light"/>
                        </a:rPr>
                        <a:t> e </a:t>
                      </a:r>
                      <a:r>
                        <a:rPr kumimoji="0" lang="en-US" sz="2000" b="0" i="0" u="none" strike="noStrike" cap="none" normalizeH="0" baseline="0" dirty="0" err="1">
                          <a:ln>
                            <a:noFill/>
                          </a:ln>
                          <a:solidFill>
                            <a:srgbClr val="333333"/>
                          </a:solidFill>
                          <a:effectLst/>
                          <a:latin typeface="Calibri Light"/>
                        </a:rPr>
                        <a:t>insultantes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rPr>
                        <a:t>Después de la psicosis: sentimientos de pena, nada parece tener futuro, negativo y fracasado</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7910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Psicosis &amp; Depresión</a:t>
            </a:r>
            <a:br>
              <a:rPr lang="es-ES" sz="3600" dirty="0">
                <a:solidFill>
                  <a:srgbClr val="004992"/>
                </a:solidFill>
                <a:latin typeface="Calibri Light"/>
              </a:rPr>
            </a:br>
            <a:r>
              <a:rPr lang="es-ES" dirty="0">
                <a:solidFill>
                  <a:srgbClr val="004992"/>
                </a:solidFill>
                <a:latin typeface="Calibri Light"/>
              </a:rPr>
              <a:t>Efectos de alucinaciones y delirios en la autoestima</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6" name="Slide Number Placeholder 5"/>
          <p:cNvSpPr>
            <a:spLocks noGrp="1"/>
          </p:cNvSpPr>
          <p:nvPr>
            <p:ph type="sldNum" sz="quarter" idx="12"/>
          </p:nvPr>
        </p:nvSpPr>
        <p:spPr/>
        <p:txBody>
          <a:bodyPr/>
          <a:lstStyle/>
          <a:p>
            <a:fld id="{AEDAC81C-0372-44BA-BDA7-D7C8B9A9A8ED}" type="slidenum">
              <a:rPr lang="de-DE" altLang="de-DE" smtClean="0"/>
              <a:pPr/>
              <a:t>10</a:t>
            </a:fld>
            <a:endParaRPr lang="de-DE" altLang="de-DE"/>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617219244"/>
              </p:ext>
            </p:extLst>
          </p:nvPr>
        </p:nvGraphicFramePr>
        <p:xfrm>
          <a:off x="408955" y="2795286"/>
          <a:ext cx="8686800" cy="374904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73152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Efectos negativos del delirio en el estado de ánimo</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Efectos positivos del delirio en el estado de ánimo a </a:t>
                      </a:r>
                      <a:r>
                        <a:rPr kumimoji="0" lang="es-ES" sz="2000" b="0" i="0" u="sng" strike="noStrike" cap="none" normalizeH="0" baseline="0" dirty="0">
                          <a:ln>
                            <a:noFill/>
                          </a:ln>
                          <a:solidFill>
                            <a:srgbClr val="000000"/>
                          </a:solidFill>
                          <a:effectLst/>
                          <a:latin typeface="Calibri Light"/>
                        </a:rPr>
                        <a:t>corto plazo</a:t>
                      </a:r>
                      <a:r>
                        <a:rPr kumimoji="0" lang="es-ES" sz="2000" b="0" i="0" u="none" strike="noStrike" cap="none" normalizeH="0" baseline="0" dirty="0">
                          <a:ln>
                            <a:noFill/>
                          </a:ln>
                          <a:solidFill>
                            <a:srgbClr val="000000"/>
                          </a:solidFill>
                          <a:effectLst/>
                          <a:latin typeface="Calibri Light"/>
                        </a:rPr>
                        <a:t>:</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Durante la psicosis: experimentar constante amenaza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Durante la psicosis: cambio súbito, algo emocionante</a:t>
                      </a:r>
                      <a:r>
                        <a:rPr kumimoji="0" lang="es-ES" sz="2000" b="0" i="0" u="none" strike="noStrike" cap="none" normalizeH="0" baseline="0">
                          <a:ln>
                            <a:noFill/>
                          </a:ln>
                          <a:solidFill>
                            <a:srgbClr val="333333"/>
                          </a:solidFill>
                          <a:effectLst/>
                          <a:latin typeface="Calibri Light"/>
                        </a:rPr>
                        <a:t>, “al </a:t>
                      </a:r>
                      <a:r>
                        <a:rPr kumimoji="0" lang="es-ES" sz="2000" b="0" i="0" u="none" strike="noStrike" cap="none" normalizeH="0" baseline="0" dirty="0">
                          <a:ln>
                            <a:noFill/>
                          </a:ln>
                          <a:solidFill>
                            <a:srgbClr val="333333"/>
                          </a:solidFill>
                          <a:effectLst/>
                          <a:latin typeface="Calibri Light"/>
                        </a:rPr>
                        <a:t>fin pasa </a:t>
                      </a:r>
                      <a:r>
                        <a:rPr kumimoji="0" lang="es-ES" sz="2000" b="0" i="0" u="none" strike="noStrike" cap="none" normalizeH="0" baseline="0">
                          <a:ln>
                            <a:noFill/>
                          </a:ln>
                          <a:solidFill>
                            <a:srgbClr val="333333"/>
                          </a:solidFill>
                          <a:effectLst/>
                          <a:latin typeface="Calibri Light"/>
                        </a:rPr>
                        <a:t>algo nuevo”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Durante la </a:t>
                      </a:r>
                      <a:r>
                        <a:rPr kumimoji="0" lang="en-US" sz="2000" b="0" i="0" u="none" strike="noStrike" cap="none" normalizeH="0" baseline="0" dirty="0" err="1">
                          <a:ln>
                            <a:noFill/>
                          </a:ln>
                          <a:solidFill>
                            <a:srgbClr val="333333"/>
                          </a:solidFill>
                          <a:effectLst/>
                          <a:latin typeface="Calibri Light"/>
                        </a:rPr>
                        <a:t>psicosis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escuchar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voces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acusadoras</a:t>
                      </a:r>
                      <a:r>
                        <a:rPr kumimoji="0" lang="en-US" sz="2000" b="0" i="0" u="none" strike="noStrike" cap="none" normalizeH="0" baseline="0" dirty="0">
                          <a:ln>
                            <a:noFill/>
                          </a:ln>
                          <a:solidFill>
                            <a:srgbClr val="333333"/>
                          </a:solidFill>
                          <a:effectLst/>
                          <a:latin typeface="Calibri Light"/>
                        </a:rPr>
                        <a:t> e </a:t>
                      </a:r>
                      <a:r>
                        <a:rPr kumimoji="0" lang="en-US" sz="2000" b="0" i="0" u="none" strike="noStrike" cap="none" normalizeH="0" baseline="0" dirty="0" err="1">
                          <a:ln>
                            <a:noFill/>
                          </a:ln>
                          <a:solidFill>
                            <a:srgbClr val="333333"/>
                          </a:solidFill>
                          <a:effectLst/>
                          <a:latin typeface="Calibri Light"/>
                        </a:rPr>
                        <a:t>insultantes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Durante la psicosis: escuchar voces que te alaban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rPr>
                        <a:t>Después de la psicosis: sentimientos de pena, nada parece tener futuro, negativo y fracasado</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Durante los delirios de grandeza: sensación de poder, el talento, la importancia (poderosos enemigos) y el destino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5867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Psicosis &amp; Depresión</a:t>
            </a:r>
            <a:br>
              <a:rPr lang="es-ES" sz="3600" dirty="0">
                <a:solidFill>
                  <a:srgbClr val="004992"/>
                </a:solidFill>
                <a:latin typeface="Calibri Light"/>
              </a:rPr>
            </a:br>
            <a:r>
              <a:rPr lang="es-ES" dirty="0">
                <a:solidFill>
                  <a:srgbClr val="004992"/>
                </a:solidFill>
                <a:latin typeface="Calibri Light"/>
              </a:rPr>
              <a:t>Efectos de alucinaciones y delirios en la autoestima</a:t>
            </a:r>
            <a:endParaRPr lang="en-US" dirty="0">
              <a:solidFill>
                <a:srgbClr val="004992"/>
              </a:solidFill>
              <a:latin typeface="Calibri Light"/>
            </a:endParaRPr>
          </a:p>
        </p:txBody>
      </p:sp>
      <p:sp>
        <p:nvSpPr>
          <p:cNvPr id="4" name="Content Placeholder 3"/>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Los efectos positivos, </a:t>
            </a:r>
            <a:r>
              <a:rPr lang="es-ES" altLang="de-DE" sz="2400" b="1" i="1" dirty="0">
                <a:solidFill>
                  <a:srgbClr val="333333"/>
                </a:solidFill>
                <a:latin typeface="Calibri Light"/>
                <a:ea typeface="MS PGothic" panose="020B0600070205080204" pitchFamily="34" charset="-128"/>
              </a:rPr>
              <a:t>a corto plazo</a:t>
            </a:r>
            <a:r>
              <a:rPr lang="es-ES" altLang="de-DE" sz="2400" dirty="0">
                <a:solidFill>
                  <a:srgbClr val="333333"/>
                </a:solidFill>
                <a:latin typeface="Calibri Light"/>
                <a:ea typeface="MS PGothic" panose="020B0600070205080204" pitchFamily="34" charset="-128"/>
              </a:rPr>
              <a:t>, de la psicosis sobre la autoestima generalmente quedan anulados por las </a:t>
            </a:r>
            <a:r>
              <a:rPr lang="es-ES" altLang="de-DE" sz="2400" b="1" i="1" dirty="0">
                <a:solidFill>
                  <a:srgbClr val="333333"/>
                </a:solidFill>
                <a:latin typeface="Calibri Light"/>
                <a:ea typeface="MS PGothic" panose="020B0600070205080204" pitchFamily="34" charset="-128"/>
              </a:rPr>
              <a:t>consecuencias negativas a largo plazo</a:t>
            </a:r>
            <a:r>
              <a:rPr lang="es-ES" altLang="de-DE" sz="2400" dirty="0">
                <a:solidFill>
                  <a:srgbClr val="333333"/>
                </a:solidFill>
                <a:latin typeface="Calibri Light"/>
                <a:ea typeface="MS PGothic" panose="020B0600070205080204" pitchFamily="34" charset="-128"/>
              </a:rPr>
              <a:t> de la psicosis.</a:t>
            </a:r>
          </a:p>
          <a:p>
            <a:pPr lvl="0" defTabSz="914400" fontAlgn="base">
              <a:lnSpc>
                <a:spcPct val="100000"/>
              </a:lnSpc>
              <a:spcBef>
                <a:spcPts val="1200"/>
              </a:spcBef>
            </a:pPr>
            <a:r>
              <a:rPr lang="es-ES" altLang="de-DE" sz="2000" dirty="0">
                <a:solidFill>
                  <a:srgbClr val="333333"/>
                </a:solidFill>
                <a:latin typeface="Calibri Light"/>
                <a:ea typeface="MS PGothic" panose="020B0600070205080204" pitchFamily="34" charset="-128"/>
              </a:rPr>
              <a:t>Por ejemplo:</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latin typeface="Calibri Light"/>
                <a:ea typeface="MS PGothic" panose="020B0600070205080204" pitchFamily="34" charset="-128"/>
              </a:rPr>
              <a:t>Deudas: cuando se cree falsamente ser rico o famoso</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latin typeface="Calibri Light"/>
                <a:ea typeface="MS PGothic" panose="020B0600070205080204" pitchFamily="34" charset="-128"/>
              </a:rPr>
              <a:t>Soledad: algunos amigos pueden haberle dado la espalda</a:t>
            </a:r>
          </a:p>
          <a:p>
            <a:pPr marL="342900" lvl="0" indent="-342900" defTabSz="914400" fontAlgn="base">
              <a:lnSpc>
                <a:spcPct val="100000"/>
              </a:lnSpc>
              <a:spcBef>
                <a:spcPts val="1200"/>
              </a:spcBef>
              <a:buClr>
                <a:srgbClr val="333333"/>
              </a:buClr>
              <a:buFont typeface="WingDings"/>
              <a:buChar char=""/>
            </a:pPr>
            <a:r>
              <a:rPr lang="es-ES" altLang="de-DE" sz="2000" dirty="0">
                <a:solidFill>
                  <a:srgbClr val="333333"/>
                </a:solidFill>
                <a:latin typeface="Calibri Light"/>
                <a:ea typeface="MS PGothic" panose="020B0600070205080204" pitchFamily="34" charset="-128"/>
              </a:rPr>
              <a:t>Empleo: pérdida de empleo por tener conductas inapropiadas en el trabajo.</a:t>
            </a:r>
          </a:p>
          <a:p>
            <a:pPr lvl="0" defTabSz="914400" fontAlgn="base"/>
            <a:r>
              <a:rPr lang="es-ES" altLang="de-DE" sz="2400" dirty="0">
                <a:solidFill>
                  <a:srgbClr val="333333"/>
                </a:solidFill>
                <a:latin typeface="Calibri Light"/>
                <a:ea typeface="MS PGothic" panose="020B0600070205080204" pitchFamily="34" charset="-128"/>
              </a:rPr>
              <a:t>Es muy peligroso dejar de tomar la medicación sin consejo médico tan</a:t>
            </a:r>
            <a:br>
              <a:rPr lang="es-ES" altLang="de-DE" sz="2400" dirty="0">
                <a:solidFill>
                  <a:srgbClr val="333333"/>
                </a:solidFill>
                <a:latin typeface="Calibri Light"/>
                <a:ea typeface="MS PGothic" panose="020B0600070205080204" pitchFamily="34" charset="-128"/>
              </a:rPr>
            </a:br>
            <a:r>
              <a:rPr lang="es-ES" altLang="de-DE" sz="2400" dirty="0">
                <a:solidFill>
                  <a:srgbClr val="333333"/>
                </a:solidFill>
                <a:latin typeface="Calibri Light"/>
                <a:ea typeface="MS PGothic" panose="020B0600070205080204" pitchFamily="34" charset="-128"/>
              </a:rPr>
              <a:t>sólo para volver a experimentar el amenazante y, a la vez, apasionante</a:t>
            </a:r>
            <a:br>
              <a:rPr lang="es-ES" altLang="de-DE" sz="2400" dirty="0">
                <a:solidFill>
                  <a:srgbClr val="333333"/>
                </a:solidFill>
                <a:latin typeface="Calibri Light"/>
                <a:ea typeface="MS PGothic" panose="020B0600070205080204" pitchFamily="34" charset="-128"/>
              </a:rPr>
            </a:br>
            <a:r>
              <a:rPr lang="es-ES" altLang="de-DE" sz="2400" dirty="0">
                <a:solidFill>
                  <a:srgbClr val="333333"/>
                </a:solidFill>
                <a:latin typeface="Calibri Light"/>
                <a:ea typeface="MS PGothic" panose="020B0600070205080204" pitchFamily="34" charset="-128"/>
              </a:rPr>
              <a:t>mundo de la psicosis. </a:t>
            </a:r>
            <a:r>
              <a:rPr lang="es-ES" altLang="de-DE" sz="2400" i="1" dirty="0">
                <a:solidFill>
                  <a:srgbClr val="333333"/>
                </a:solidFill>
                <a:latin typeface="Calibri Light"/>
                <a:ea typeface="MS PGothic" panose="020B0600070205080204" pitchFamily="34" charset="-128"/>
              </a:rPr>
              <a:t>¡Particularmente cuando el miedo a menudo es</a:t>
            </a:r>
            <a:br>
              <a:rPr lang="es-ES" altLang="de-DE" sz="2400" i="1" dirty="0">
                <a:solidFill>
                  <a:srgbClr val="333333"/>
                </a:solidFill>
                <a:latin typeface="Calibri Light"/>
                <a:ea typeface="MS PGothic" panose="020B0600070205080204" pitchFamily="34" charset="-128"/>
              </a:rPr>
            </a:br>
            <a:r>
              <a:rPr lang="es-ES" altLang="de-DE" sz="2400" i="1" dirty="0">
                <a:solidFill>
                  <a:srgbClr val="333333"/>
                </a:solidFill>
                <a:latin typeface="Calibri Light"/>
                <a:ea typeface="MS PGothic" panose="020B0600070205080204" pitchFamily="34" charset="-128"/>
              </a:rPr>
              <a:t>predominante durante la psicosis!</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AEDAC81C-0372-44BA-BDA7-D7C8B9A9A8ED}" type="slidenum">
              <a:rPr lang="de-DE" altLang="de-DE" smtClean="0"/>
              <a:pPr/>
              <a:t>11</a:t>
            </a:fld>
            <a:endParaRPr lang="de-DE" altLang="de-DE"/>
          </a:p>
        </p:txBody>
      </p:sp>
      <p:pic>
        <p:nvPicPr>
          <p:cNvPr id="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ußzeilenplatzhalter 6"/>
          <p:cNvSpPr>
            <a:spLocks noGrp="1"/>
          </p:cNvSpPr>
          <p:nvPr>
            <p:ph type="ftr" sz="quarter" idx="11"/>
          </p:nvPr>
        </p:nvSpPr>
        <p:spPr bwMode="gray"/>
        <p:txBody>
          <a:bodyPr/>
          <a:lstStyle/>
          <a:p>
            <a:r>
              <a:rPr lang="es-ES"/>
              <a:t>Entrenamiento Metacognitivo 8 - La Autoestima y el Estado de Ánimo</a:t>
            </a:r>
            <a:endParaRPr lang="de-DE" dirty="0"/>
          </a:p>
        </p:txBody>
      </p:sp>
      <p:sp>
        <p:nvSpPr>
          <p:cNvPr id="8" name="Foliennummernplatzhalter 7"/>
          <p:cNvSpPr>
            <a:spLocks noGrp="1"/>
          </p:cNvSpPr>
          <p:nvPr>
            <p:ph type="sldNum" sz="quarter" idx="12"/>
          </p:nvPr>
        </p:nvSpPr>
        <p:spPr bwMode="gray"/>
        <p:txBody>
          <a:bodyPr/>
          <a:lstStyle/>
          <a:p>
            <a:fld id="{9B00EF49-7894-4F53-A8DD-F7DB3BFC5032}" type="slidenum">
              <a:rPr lang="de-DE" smtClean="0"/>
              <a:pPr/>
              <a:t>12</a:t>
            </a:fld>
            <a:endParaRPr lang="de-DE" dirty="0"/>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7040880" cy="5951568"/>
          </a:xfrm>
          <a:prstGeom prst="rect">
            <a:avLst/>
          </a:prstGeom>
          <a:noFill/>
        </p:spPr>
        <p:txBody>
          <a:bodyPr wrap="square" lIns="0" tIns="0" rIns="0" bIns="0" rtlCol="0" anchor="ctr">
            <a:noAutofit/>
          </a:bodyPr>
          <a:lstStyle/>
          <a:p>
            <a:pPr marL="190500" lvl="0" algn="ctr" defTabSz="914377">
              <a:lnSpc>
                <a:spcPct val="90000"/>
              </a:lnSpc>
              <a:defRPr/>
            </a:pPr>
            <a:r>
              <a:rPr lang="es-ES" sz="3600" b="0" dirty="0">
                <a:solidFill>
                  <a:srgbClr val="333333"/>
                </a:solidFill>
                <a:latin typeface="Calibri Light"/>
              </a:rPr>
              <a:t>¿Cuáles son los pensamientos característicos y estilos de pensamiento de las personas con </a:t>
            </a:r>
            <a:r>
              <a:rPr lang="es-ES" sz="3600" b="0" dirty="0">
                <a:solidFill>
                  <a:srgbClr val="004992"/>
                </a:solidFill>
                <a:latin typeface="Calibri Light"/>
              </a:rPr>
              <a:t>depresión</a:t>
            </a:r>
            <a:r>
              <a:rPr lang="es-ES" sz="3600" b="0" dirty="0">
                <a:solidFill>
                  <a:srgbClr val="333333"/>
                </a:solidFill>
                <a:latin typeface="Calibri Light"/>
              </a:rPr>
              <a:t> y </a:t>
            </a:r>
            <a:r>
              <a:rPr lang="es-ES" sz="3600" b="0" dirty="0">
                <a:solidFill>
                  <a:srgbClr val="004992"/>
                </a:solidFill>
                <a:latin typeface="Calibri Light"/>
              </a:rPr>
              <a:t>baja autoestima</a:t>
            </a:r>
            <a:r>
              <a:rPr lang="es-ES" sz="3600" b="0" dirty="0">
                <a:solidFill>
                  <a:srgbClr val="333333"/>
                </a:solidFill>
                <a:latin typeface="Calibri Light"/>
              </a:rPr>
              <a:t>?</a:t>
            </a:r>
          </a:p>
        </p:txBody>
      </p:sp>
      <p:pic>
        <p:nvPicPr>
          <p:cNvPr id="10"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6541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1538883"/>
          </a:xfrm>
        </p:spPr>
        <p:txBody>
          <a:bodyPr vert="horz" lIns="0" tIns="0" rIns="0" bIns="0" rtlCol="0" anchor="t">
            <a:spAutoFit/>
          </a:bodyPr>
          <a:lstStyle/>
          <a:p>
            <a:pPr defTabSz="914377">
              <a:lnSpc>
                <a:spcPct val="100000"/>
              </a:lnSpc>
              <a:spcBef>
                <a:spcPts val="0"/>
              </a:spcBef>
            </a:pPr>
            <a:r>
              <a:rPr lang="es-ES" altLang="de-DE" sz="3600" dirty="0">
                <a:solidFill>
                  <a:srgbClr val="004992"/>
                </a:solidFill>
                <a:latin typeface="Calibri Light"/>
              </a:rPr>
              <a:t>1. </a:t>
            </a:r>
            <a:r>
              <a:rPr lang="es-ES" altLang="de-DE" sz="3600" dirty="0" err="1">
                <a:solidFill>
                  <a:srgbClr val="004992"/>
                </a:solidFill>
                <a:latin typeface="Calibri Light"/>
              </a:rPr>
              <a:t>Sobregeneralización</a:t>
            </a:r>
            <a:r>
              <a:rPr lang="es-ES" altLang="de-DE" sz="3600" dirty="0">
                <a:solidFill>
                  <a:srgbClr val="004992"/>
                </a:solidFill>
                <a:latin typeface="Calibri Light"/>
              </a:rPr>
              <a:t>: Tomar casos aislados y generalizar su validez para todo. </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endParaRPr lang="de-DE" altLang="de-DE"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13</a:t>
            </a:fld>
            <a:endParaRPr lang="de-DE" altLang="de-DE"/>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413744521"/>
              </p:ext>
            </p:extLst>
          </p:nvPr>
        </p:nvGraphicFramePr>
        <p:xfrm>
          <a:off x="408955" y="2776908"/>
          <a:ext cx="11376000" cy="2956534"/>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Evento</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ea typeface="ＭＳ Ｐゴシック" pitchFamily="34" charset="-128"/>
                        </a:rPr>
                        <a:t>Generalizacion</a:t>
                      </a:r>
                      <a:r>
                        <a:rPr kumimoji="0" lang="es-ES" sz="2000" b="1" i="1" u="none" strike="noStrike" cap="none" normalizeH="0" baseline="0" dirty="0">
                          <a:ln>
                            <a:noFill/>
                          </a:ln>
                          <a:solidFill>
                            <a:srgbClr val="000000"/>
                          </a:solidFill>
                          <a:effectLst/>
                          <a:latin typeface="Calibri Light"/>
                          <a:ea typeface="ＭＳ Ｐゴシック" pitchFamily="34" charset="-128"/>
                        </a:rPr>
                        <a:t> falsa o excesiva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ea typeface="ＭＳ Ｐゴシック" pitchFamily="34" charset="-128"/>
                        </a:rPr>
                        <a:t>Evaluación positiva/constructiva</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“Peso demasiado”,</a:t>
                      </a:r>
                      <a:endParaRPr kumimoji="0" lang="es-ES" sz="20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“Mi </a:t>
                      </a:r>
                      <a:r>
                        <a:rPr kumimoji="0" lang="es-ES" sz="2000" b="0" i="0" u="none" strike="noStrike" cap="none" normalizeH="0" baseline="0" dirty="0">
                          <a:ln>
                            <a:noFill/>
                          </a:ln>
                          <a:solidFill>
                            <a:srgbClr val="333333"/>
                          </a:solidFill>
                          <a:effectLst/>
                          <a:latin typeface="Calibri Light"/>
                          <a:ea typeface="ＭＳ Ｐゴシック" pitchFamily="34" charset="-128"/>
                        </a:rPr>
                        <a:t>nariz </a:t>
                      </a:r>
                      <a:r>
                        <a:rPr kumimoji="0" lang="es-ES" sz="2000" b="0" i="0" u="none" strike="noStrike" cap="none" normalizeH="0" baseline="0">
                          <a:ln>
                            <a:noFill/>
                          </a:ln>
                          <a:solidFill>
                            <a:srgbClr val="333333"/>
                          </a:solidFill>
                          <a:effectLst/>
                          <a:latin typeface="Calibri Light"/>
                          <a:ea typeface="ＭＳ Ｐゴシック" pitchFamily="34" charset="-128"/>
                        </a:rPr>
                        <a:t>es ganchuda”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chemeClr val="tx1"/>
                          </a:solidFill>
                          <a:effectLst/>
                          <a:latin typeface="Calibri Light"/>
                          <a:ea typeface="ＭＳ Ｐゴシック" pitchFamily="34" charset="-128"/>
                        </a:rPr>
                        <a:t>“Soy feo”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Una entrevista de trabajo no salió segun lo esperado.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chemeClr val="tx1"/>
                          </a:solidFill>
                          <a:effectLst/>
                          <a:latin typeface="Calibri Light"/>
                          <a:ea typeface="ＭＳ Ｐゴシック" pitchFamily="34" charset="-128"/>
                        </a:rPr>
                        <a:t>“Nunca encontraré trabajo otra vez”</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1538883"/>
          </a:xfrm>
        </p:spPr>
        <p:txBody>
          <a:bodyPr vert="horz" lIns="0" tIns="0" rIns="0" bIns="0" rtlCol="0" anchor="t">
            <a:spAutoFit/>
          </a:bodyPr>
          <a:lstStyle/>
          <a:p>
            <a:pPr defTabSz="914377">
              <a:lnSpc>
                <a:spcPct val="100000"/>
              </a:lnSpc>
              <a:spcBef>
                <a:spcPts val="0"/>
              </a:spcBef>
            </a:pPr>
            <a:r>
              <a:rPr lang="es-ES" altLang="de-DE" sz="3600" dirty="0">
                <a:solidFill>
                  <a:srgbClr val="004992"/>
                </a:solidFill>
                <a:latin typeface="Calibri Light"/>
              </a:rPr>
              <a:t>1. </a:t>
            </a:r>
            <a:r>
              <a:rPr lang="es-ES" altLang="de-DE" sz="3600" dirty="0" err="1">
                <a:solidFill>
                  <a:srgbClr val="004992"/>
                </a:solidFill>
                <a:latin typeface="Calibri Light"/>
              </a:rPr>
              <a:t>Sobregeneralización</a:t>
            </a:r>
            <a:r>
              <a:rPr lang="es-ES" altLang="de-DE" sz="3600" dirty="0">
                <a:solidFill>
                  <a:srgbClr val="004992"/>
                </a:solidFill>
                <a:latin typeface="Calibri Light"/>
              </a:rPr>
              <a:t>: Tomar casos aislados y generalizar su validez para todo. </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endParaRPr lang="de-DE" altLang="de-DE"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14</a:t>
            </a:fld>
            <a:endParaRPr lang="de-DE" altLang="de-DE"/>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55856963"/>
              </p:ext>
            </p:extLst>
          </p:nvPr>
        </p:nvGraphicFramePr>
        <p:xfrm>
          <a:off x="408955" y="2776908"/>
          <a:ext cx="11376000" cy="2956534"/>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Evento</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ea typeface="ＭＳ Ｐゴシック" pitchFamily="34" charset="-128"/>
                        </a:rPr>
                        <a:t>Generalizacion</a:t>
                      </a:r>
                      <a:r>
                        <a:rPr kumimoji="0" lang="es-ES" sz="2000" b="1" i="1" u="none" strike="noStrike" cap="none" normalizeH="0" baseline="0" dirty="0">
                          <a:ln>
                            <a:noFill/>
                          </a:ln>
                          <a:solidFill>
                            <a:srgbClr val="000000"/>
                          </a:solidFill>
                          <a:effectLst/>
                          <a:latin typeface="Calibri Light"/>
                          <a:ea typeface="ＭＳ Ｐゴシック" pitchFamily="34" charset="-128"/>
                        </a:rPr>
                        <a:t> falsa o excesiva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ea typeface="ＭＳ Ｐゴシック" pitchFamily="34" charset="-128"/>
                        </a:rPr>
                        <a:t>Evaluación positiva/constructiva</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“Peso demasiado”,</a:t>
                      </a:r>
                      <a:endParaRPr kumimoji="0" lang="es-ES" sz="20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“Mi </a:t>
                      </a:r>
                      <a:r>
                        <a:rPr kumimoji="0" lang="es-ES" sz="2000" b="0" i="0" u="none" strike="noStrike" cap="none" normalizeH="0" baseline="0" dirty="0">
                          <a:ln>
                            <a:noFill/>
                          </a:ln>
                          <a:solidFill>
                            <a:srgbClr val="333333"/>
                          </a:solidFill>
                          <a:effectLst/>
                          <a:latin typeface="Calibri Light"/>
                          <a:ea typeface="ＭＳ Ｐゴシック" pitchFamily="34" charset="-128"/>
                        </a:rPr>
                        <a:t>nariz </a:t>
                      </a:r>
                      <a:r>
                        <a:rPr kumimoji="0" lang="es-ES" sz="2000" b="0" i="0" u="none" strike="noStrike" cap="none" normalizeH="0" baseline="0">
                          <a:ln>
                            <a:noFill/>
                          </a:ln>
                          <a:solidFill>
                            <a:srgbClr val="333333"/>
                          </a:solidFill>
                          <a:effectLst/>
                          <a:latin typeface="Calibri Light"/>
                          <a:ea typeface="ＭＳ Ｐゴシック" pitchFamily="34" charset="-128"/>
                        </a:rPr>
                        <a:t>es ganchuda”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chemeClr val="tx1"/>
                          </a:solidFill>
                          <a:effectLst/>
                          <a:latin typeface="Calibri Light"/>
                          <a:ea typeface="ＭＳ Ｐゴシック" pitchFamily="34" charset="-128"/>
                        </a:rPr>
                        <a:t>“Soy feo”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ea typeface="ＭＳ Ｐゴシック" pitchFamily="34" charset="-128"/>
                        </a:rPr>
                        <a:t>“No soy feo por una única imperfección; hay otras cosas de mí que me gustan mucho, por ejemplo mis ojos”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Una entrevista de trabajo no salió segun lo esperado.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chemeClr val="tx1"/>
                          </a:solidFill>
                          <a:effectLst/>
                          <a:latin typeface="Calibri Light"/>
                          <a:ea typeface="ＭＳ Ｐゴシック" pitchFamily="34" charset="-128"/>
                        </a:rPr>
                        <a:t>“Nunca encontraré trabajo otra vez”</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68271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1538883"/>
          </a:xfrm>
        </p:spPr>
        <p:txBody>
          <a:bodyPr vert="horz" lIns="0" tIns="0" rIns="0" bIns="0" rtlCol="0" anchor="t">
            <a:spAutoFit/>
          </a:bodyPr>
          <a:lstStyle/>
          <a:p>
            <a:pPr defTabSz="914377">
              <a:lnSpc>
                <a:spcPct val="100000"/>
              </a:lnSpc>
              <a:spcBef>
                <a:spcPts val="0"/>
              </a:spcBef>
            </a:pPr>
            <a:r>
              <a:rPr lang="es-ES" altLang="de-DE" sz="3600" dirty="0">
                <a:solidFill>
                  <a:srgbClr val="004992"/>
                </a:solidFill>
                <a:latin typeface="Calibri Light"/>
              </a:rPr>
              <a:t>1. </a:t>
            </a:r>
            <a:r>
              <a:rPr lang="es-ES" altLang="de-DE" sz="3600" dirty="0" err="1">
                <a:solidFill>
                  <a:srgbClr val="004992"/>
                </a:solidFill>
                <a:latin typeface="Calibri Light"/>
              </a:rPr>
              <a:t>Sobregeneralización</a:t>
            </a:r>
            <a:r>
              <a:rPr lang="es-ES" altLang="de-DE" sz="3600" dirty="0">
                <a:solidFill>
                  <a:srgbClr val="004992"/>
                </a:solidFill>
                <a:latin typeface="Calibri Light"/>
              </a:rPr>
              <a:t>: Tomar casos aislados y generalizar su validez para todo. </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endParaRPr lang="de-DE" altLang="de-DE"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15</a:t>
            </a:fld>
            <a:endParaRPr lang="de-DE" altLang="de-DE"/>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3361156487"/>
              </p:ext>
            </p:extLst>
          </p:nvPr>
        </p:nvGraphicFramePr>
        <p:xfrm>
          <a:off x="408955" y="2776908"/>
          <a:ext cx="11376000" cy="2956534"/>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Evento</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ea typeface="ＭＳ Ｐゴシック" pitchFamily="34" charset="-128"/>
                        </a:rPr>
                        <a:t>Generalizacion</a:t>
                      </a:r>
                      <a:r>
                        <a:rPr kumimoji="0" lang="es-ES" sz="2000" b="1" i="1" u="none" strike="noStrike" cap="none" normalizeH="0" baseline="0" dirty="0">
                          <a:ln>
                            <a:noFill/>
                          </a:ln>
                          <a:solidFill>
                            <a:srgbClr val="000000"/>
                          </a:solidFill>
                          <a:effectLst/>
                          <a:latin typeface="Calibri Light"/>
                          <a:ea typeface="ＭＳ Ｐゴシック" pitchFamily="34" charset="-128"/>
                        </a:rPr>
                        <a:t> falsa o excesiva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ea typeface="ＭＳ Ｐゴシック" pitchFamily="34" charset="-128"/>
                        </a:rPr>
                        <a:t>Evaluación positiva/constructiva</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“Peso demasiado”,</a:t>
                      </a:r>
                      <a:endParaRPr kumimoji="0" lang="es-ES" sz="20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“Mi </a:t>
                      </a:r>
                      <a:r>
                        <a:rPr kumimoji="0" lang="es-ES" sz="2000" b="0" i="0" u="none" strike="noStrike" cap="none" normalizeH="0" baseline="0" dirty="0">
                          <a:ln>
                            <a:noFill/>
                          </a:ln>
                          <a:solidFill>
                            <a:srgbClr val="333333"/>
                          </a:solidFill>
                          <a:effectLst/>
                          <a:latin typeface="Calibri Light"/>
                          <a:ea typeface="ＭＳ Ｐゴシック" pitchFamily="34" charset="-128"/>
                        </a:rPr>
                        <a:t>nariz </a:t>
                      </a:r>
                      <a:r>
                        <a:rPr kumimoji="0" lang="es-ES" sz="2000" b="0" i="0" u="none" strike="noStrike" cap="none" normalizeH="0" baseline="0">
                          <a:ln>
                            <a:noFill/>
                          </a:ln>
                          <a:solidFill>
                            <a:srgbClr val="333333"/>
                          </a:solidFill>
                          <a:effectLst/>
                          <a:latin typeface="Calibri Light"/>
                          <a:ea typeface="ＭＳ Ｐゴシック" pitchFamily="34" charset="-128"/>
                        </a:rPr>
                        <a:t>es ganchuda”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chemeClr val="tx1"/>
                          </a:solidFill>
                          <a:effectLst/>
                          <a:latin typeface="Calibri Light"/>
                          <a:ea typeface="ＭＳ Ｐゴシック" pitchFamily="34" charset="-128"/>
                        </a:rPr>
                        <a:t>“Soy feo”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ea typeface="ＭＳ Ｐゴシック" pitchFamily="34" charset="-128"/>
                        </a:rPr>
                        <a:t>“No soy feo por una única imperfección; hay otras cosas de mí que me gustan mucho, por ejemplo mis ojos”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Una entrevista de trabajo no salió segun lo esperado.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chemeClr val="tx1"/>
                          </a:solidFill>
                          <a:effectLst/>
                          <a:latin typeface="Calibri Light"/>
                          <a:ea typeface="ＭＳ Ｐゴシック" pitchFamily="34" charset="-128"/>
                        </a:rPr>
                        <a:t>“Nunca encontraré trabajo otra vez”</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ea typeface="ＭＳ Ｐゴシック" pitchFamily="34" charset="-128"/>
                        </a:rPr>
                        <a:t>“¿Qué puedo mejorar para la próxima entrevista?”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844844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1538883"/>
          </a:xfrm>
        </p:spPr>
        <p:txBody>
          <a:bodyPr vert="horz" lIns="0" tIns="0" rIns="0" bIns="0" rtlCol="0" anchor="t">
            <a:spAutoFit/>
          </a:bodyPr>
          <a:lstStyle/>
          <a:p>
            <a:pPr defTabSz="914377">
              <a:lnSpc>
                <a:spcPct val="100000"/>
              </a:lnSpc>
              <a:spcBef>
                <a:spcPts val="0"/>
              </a:spcBef>
            </a:pPr>
            <a:r>
              <a:rPr lang="es-ES" altLang="de-DE" sz="3600" dirty="0">
                <a:solidFill>
                  <a:srgbClr val="004992"/>
                </a:solidFill>
                <a:latin typeface="Calibri Light"/>
              </a:rPr>
              <a:t>1. </a:t>
            </a:r>
            <a:r>
              <a:rPr lang="es-ES" altLang="de-DE" sz="3600" dirty="0" err="1">
                <a:solidFill>
                  <a:srgbClr val="004992"/>
                </a:solidFill>
                <a:latin typeface="Calibri Light"/>
              </a:rPr>
              <a:t>Sobregeneralización</a:t>
            </a:r>
            <a:r>
              <a:rPr lang="es-ES" altLang="de-DE" sz="3600" dirty="0">
                <a:solidFill>
                  <a:srgbClr val="004992"/>
                </a:solidFill>
                <a:latin typeface="Calibri Light"/>
              </a:rPr>
              <a:t>: Tomar casos aislados y generalizar su validez para todo. </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endParaRPr lang="de-DE" altLang="de-DE"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16</a:t>
            </a:fld>
            <a:endParaRPr lang="de-DE" altLang="de-DE"/>
          </a:p>
        </p:txBody>
      </p:sp>
      <p:sp>
        <p:nvSpPr>
          <p:cNvPr id="31761" name="Rectangle 19"/>
          <p:cNvSpPr>
            <a:spLocks noChangeArrowheads="1"/>
          </p:cNvSpPr>
          <p:nvPr/>
        </p:nvSpPr>
        <p:spPr bwMode="auto">
          <a:xfrm>
            <a:off x="408955" y="5817458"/>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marL="0" indent="0" eaLnBrk="1" hangingPunct="1">
              <a:spcBef>
                <a:spcPts val="0"/>
              </a:spcBef>
              <a:spcAft>
                <a:spcPts val="0"/>
              </a:spcAft>
              <a:buNone/>
            </a:pPr>
            <a:r>
              <a:rPr lang="es-ES" altLang="de-DE" sz="2000" b="0" dirty="0">
                <a:solidFill>
                  <a:srgbClr val="004992"/>
                </a:solidFill>
                <a:latin typeface="Calibri Light"/>
              </a:rPr>
              <a:t>Hay que permitir los errores: </a:t>
            </a:r>
            <a:r>
              <a:rPr lang="es-ES" altLang="de-DE" sz="2000" b="0" dirty="0">
                <a:solidFill>
                  <a:srgbClr val="333333"/>
                </a:solidFill>
                <a:latin typeface="Calibri Light"/>
              </a:rPr>
              <a:t>¡Nadie es perfecto! Si tartamudea de vez en cuando, no significa que usted no pueda expresarse. Si de vez en cuando comete un error, no significa que sea poco riguroso.</a:t>
            </a:r>
            <a:r>
              <a:rPr lang="es-ES" altLang="de-DE" sz="2000" dirty="0">
                <a:solidFill>
                  <a:srgbClr val="333333"/>
                </a:solidFill>
                <a:latin typeface="Calibri Light"/>
              </a:rPr>
              <a:t> </a:t>
            </a:r>
          </a:p>
        </p:txBody>
      </p:sp>
      <p:graphicFrame>
        <p:nvGraphicFramePr>
          <p:cNvPr id="7"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41793174"/>
              </p:ext>
            </p:extLst>
          </p:nvPr>
        </p:nvGraphicFramePr>
        <p:xfrm>
          <a:off x="408955" y="2776908"/>
          <a:ext cx="11376000" cy="2956534"/>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Evento</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ea typeface="ＭＳ Ｐゴシック" pitchFamily="34" charset="-128"/>
                        </a:rPr>
                        <a:t>Generalizacion</a:t>
                      </a:r>
                      <a:r>
                        <a:rPr kumimoji="0" lang="es-ES" sz="2000" b="1" i="1" u="none" strike="noStrike" cap="none" normalizeH="0" baseline="0" dirty="0">
                          <a:ln>
                            <a:noFill/>
                          </a:ln>
                          <a:solidFill>
                            <a:srgbClr val="000000"/>
                          </a:solidFill>
                          <a:effectLst/>
                          <a:latin typeface="Calibri Light"/>
                          <a:ea typeface="ＭＳ Ｐゴシック" pitchFamily="34" charset="-128"/>
                        </a:rPr>
                        <a:t> falsa o excesiva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ea typeface="ＭＳ Ｐゴシック" pitchFamily="34" charset="-128"/>
                        </a:rPr>
                        <a:t>Evaluación positiva/constructiva</a:t>
                      </a:r>
                      <a:endParaRPr kumimoji="0" lang="de-DE" sz="20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“Peso demasiado”,</a:t>
                      </a:r>
                      <a:endParaRPr kumimoji="0" lang="es-ES" sz="20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“Mi </a:t>
                      </a:r>
                      <a:r>
                        <a:rPr kumimoji="0" lang="es-ES" sz="2000" b="0" i="0" u="none" strike="noStrike" cap="none" normalizeH="0" baseline="0" dirty="0">
                          <a:ln>
                            <a:noFill/>
                          </a:ln>
                          <a:solidFill>
                            <a:srgbClr val="333333"/>
                          </a:solidFill>
                          <a:effectLst/>
                          <a:latin typeface="Calibri Light"/>
                          <a:ea typeface="ＭＳ Ｐゴシック" pitchFamily="34" charset="-128"/>
                        </a:rPr>
                        <a:t>nariz </a:t>
                      </a:r>
                      <a:r>
                        <a:rPr kumimoji="0" lang="es-ES" sz="2000" b="0" i="0" u="none" strike="noStrike" cap="none" normalizeH="0" baseline="0">
                          <a:ln>
                            <a:noFill/>
                          </a:ln>
                          <a:solidFill>
                            <a:srgbClr val="333333"/>
                          </a:solidFill>
                          <a:effectLst/>
                          <a:latin typeface="Calibri Light"/>
                          <a:ea typeface="ＭＳ Ｐゴシック" pitchFamily="34" charset="-128"/>
                        </a:rPr>
                        <a:t>es ganchuda”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chemeClr val="tx1"/>
                          </a:solidFill>
                          <a:effectLst/>
                          <a:latin typeface="Calibri Light"/>
                          <a:ea typeface="ＭＳ Ｐゴシック" pitchFamily="34" charset="-128"/>
                        </a:rPr>
                        <a:t>“Soy feo”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ea typeface="ＭＳ Ｐゴシック" pitchFamily="34" charset="-128"/>
                        </a:rPr>
                        <a:t>“No soy feo por una única imperfección; hay otras cosas de mí que me gustan mucho, por ejemplo mis ojos”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Una entrevista de trabajo no salió segun lo esperado.</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chemeClr val="tx1"/>
                          </a:solidFill>
                          <a:effectLst/>
                          <a:latin typeface="Calibri Light"/>
                          <a:ea typeface="ＭＳ Ｐゴシック" pitchFamily="34" charset="-128"/>
                        </a:rPr>
                        <a:t>“Nunca encontraré trabajo otra vez”</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ea typeface="ＭＳ Ｐゴシック" pitchFamily="34" charset="-128"/>
                        </a:rPr>
                        <a:t>“¿Qué puedo mejorar para la próxima entrevista?”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631707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En cambio: ¡no generalice a partir de una imperfección al todo!</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Todo ser humano es complejo – así como un mosaico: estamos hechos de muchas pequeñas partes que son buenas y malas.</a:t>
            </a:r>
          </a:p>
          <a:p>
            <a:pPr lvl="0" defTabSz="914400" fontAlgn="base"/>
            <a:r>
              <a:rPr lang="es-ES" altLang="de-DE" sz="2400" dirty="0">
                <a:solidFill>
                  <a:srgbClr val="333333"/>
                </a:solidFill>
                <a:latin typeface="Calibri Light"/>
                <a:ea typeface="MS PGothic" panose="020B0600070205080204" pitchFamily="34" charset="-128"/>
              </a:rPr>
              <a:t>Además, no existe una sola manera de definir las características humanas:</a:t>
            </a:r>
          </a:p>
          <a:p>
            <a:pPr lvl="0" defTabSz="914400" fontAlgn="base"/>
            <a:r>
              <a:rPr lang="en-GB" altLang="de-DE" sz="2400" dirty="0">
                <a:solidFill>
                  <a:srgbClr val="004992"/>
                </a:solidFill>
                <a:latin typeface="Calibri Light"/>
                <a:ea typeface="MS PGothic" panose="020B0600070205080204" pitchFamily="34" charset="-128"/>
              </a:rPr>
              <a:t>¿</a:t>
            </a:r>
            <a:r>
              <a:rPr lang="en-GB" altLang="de-DE" sz="2400" dirty="0" err="1">
                <a:solidFill>
                  <a:srgbClr val="004992"/>
                </a:solidFill>
                <a:latin typeface="Calibri Light"/>
                <a:ea typeface="MS PGothic" panose="020B0600070205080204" pitchFamily="34" charset="-128"/>
              </a:rPr>
              <a:t>Qué</a:t>
            </a:r>
            <a:r>
              <a:rPr lang="en-GB" altLang="de-DE" sz="2400" dirty="0">
                <a:solidFill>
                  <a:srgbClr val="004992"/>
                </a:solidFill>
                <a:latin typeface="Calibri Light"/>
                <a:ea typeface="MS PGothic" panose="020B0600070205080204" pitchFamily="34" charset="-128"/>
              </a:rPr>
              <a:t> </a:t>
            </a:r>
            <a:r>
              <a:rPr lang="en-GB" altLang="de-DE" sz="2400" dirty="0" err="1">
                <a:solidFill>
                  <a:srgbClr val="004992"/>
                </a:solidFill>
                <a:latin typeface="Calibri Light"/>
                <a:ea typeface="MS PGothic" panose="020B0600070205080204" pitchFamily="34" charset="-128"/>
              </a:rPr>
              <a:t>es</a:t>
            </a:r>
            <a:r>
              <a:rPr lang="en-GB" altLang="de-DE" sz="2400" dirty="0">
                <a:solidFill>
                  <a:srgbClr val="004992"/>
                </a:solidFill>
                <a:latin typeface="Calibri Light"/>
                <a:ea typeface="MS PGothic" panose="020B0600070205080204" pitchFamily="34" charset="-128"/>
              </a:rPr>
              <a:t> la </a:t>
            </a:r>
            <a:r>
              <a:rPr lang="en-GB" altLang="de-DE" sz="2400" dirty="0" err="1">
                <a:solidFill>
                  <a:srgbClr val="004992"/>
                </a:solidFill>
                <a:latin typeface="Calibri Light"/>
                <a:ea typeface="MS PGothic" panose="020B0600070205080204" pitchFamily="34" charset="-128"/>
              </a:rPr>
              <a:t>felicidad</a:t>
            </a:r>
            <a:r>
              <a:rPr lang="en-GB" altLang="de-DE" sz="2400" dirty="0">
                <a:solidFill>
                  <a:srgbClr val="004992"/>
                </a:solidFill>
                <a:latin typeface="Calibri Light"/>
                <a:ea typeface="MS PGothic" panose="020B0600070205080204" pitchFamily="34" charset="-128"/>
              </a:rPr>
              <a:t>? </a:t>
            </a:r>
            <a:r>
              <a:rPr lang="en-GB" altLang="de-DE" sz="2400" dirty="0">
                <a:solidFill>
                  <a:srgbClr val="333333"/>
                </a:solidFill>
                <a:latin typeface="Calibri Light"/>
                <a:ea typeface="MS PGothic" panose="020B0600070205080204" pitchFamily="34" charset="-128"/>
              </a:rPr>
              <a:t>¿¿¿</a:t>
            </a:r>
            <a:r>
              <a:rPr lang="en-GB" altLang="de-DE" sz="2400" dirty="0" err="1">
                <a:solidFill>
                  <a:srgbClr val="333333"/>
                </a:solidFill>
                <a:latin typeface="Calibri Light"/>
                <a:ea typeface="MS PGothic" panose="020B0600070205080204" pitchFamily="34" charset="-128"/>
              </a:rPr>
              <a:t>Ser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rico</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tener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muchos</a:t>
            </a:r>
            <a:r>
              <a:rPr lang="en-GB" altLang="de-DE" sz="2400" dirty="0">
                <a:solidFill>
                  <a:srgbClr val="333333"/>
                </a:solidFill>
                <a:latin typeface="Calibri Light"/>
                <a:ea typeface="MS PGothic" panose="020B0600070205080204" pitchFamily="34" charset="-128"/>
              </a:rPr>
              <a:t> amigos, </a:t>
            </a:r>
            <a:r>
              <a:rPr lang="en-GB" altLang="de-DE" sz="2400" dirty="0" err="1">
                <a:solidFill>
                  <a:srgbClr val="333333"/>
                </a:solidFill>
                <a:latin typeface="Calibri Light"/>
                <a:ea typeface="MS PGothic" panose="020B0600070205080204" pitchFamily="34" charset="-128"/>
              </a:rPr>
              <a:t>salud</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éxito</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satisfacción</a:t>
            </a:r>
            <a:r>
              <a:rPr lang="en-GB" altLang="de-DE" sz="2400" dirty="0">
                <a:solidFill>
                  <a:srgbClr val="333333"/>
                </a:solidFill>
                <a:latin typeface="Calibri Light"/>
                <a:ea typeface="MS PGothic" panose="020B0600070205080204" pitchFamily="34" charset="-128"/>
              </a:rPr>
              <a:t>???</a:t>
            </a:r>
          </a:p>
          <a:p>
            <a:pPr lvl="0" defTabSz="914400" fontAlgn="base"/>
            <a:r>
              <a:rPr lang="en-GB" altLang="de-DE" sz="2400" dirty="0">
                <a:solidFill>
                  <a:srgbClr val="004992"/>
                </a:solidFill>
                <a:latin typeface="Calibri Light"/>
                <a:ea typeface="MS PGothic" panose="020B0600070205080204" pitchFamily="34" charset="-128"/>
              </a:rPr>
              <a:t>¿</a:t>
            </a:r>
            <a:r>
              <a:rPr lang="en-GB" altLang="de-DE" sz="2400" dirty="0" err="1">
                <a:solidFill>
                  <a:srgbClr val="004992"/>
                </a:solidFill>
                <a:latin typeface="Calibri Light"/>
                <a:ea typeface="MS PGothic" panose="020B0600070205080204" pitchFamily="34" charset="-128"/>
              </a:rPr>
              <a:t>Qué</a:t>
            </a:r>
            <a:r>
              <a:rPr lang="en-GB" altLang="de-DE" sz="2400" dirty="0">
                <a:solidFill>
                  <a:srgbClr val="004992"/>
                </a:solidFill>
                <a:latin typeface="Calibri Light"/>
                <a:ea typeface="MS PGothic" panose="020B0600070205080204" pitchFamily="34" charset="-128"/>
              </a:rPr>
              <a:t> </a:t>
            </a:r>
            <a:r>
              <a:rPr lang="en-GB" altLang="de-DE" sz="2400" dirty="0" err="1">
                <a:solidFill>
                  <a:srgbClr val="004992"/>
                </a:solidFill>
                <a:latin typeface="Calibri Light"/>
                <a:ea typeface="MS PGothic" panose="020B0600070205080204" pitchFamily="34" charset="-128"/>
              </a:rPr>
              <a:t>es</a:t>
            </a:r>
            <a:r>
              <a:rPr lang="en-GB" altLang="de-DE" sz="2400" dirty="0">
                <a:solidFill>
                  <a:srgbClr val="004992"/>
                </a:solidFill>
                <a:latin typeface="Calibri Light"/>
                <a:ea typeface="MS PGothic" panose="020B0600070205080204" pitchFamily="34" charset="-128"/>
              </a:rPr>
              <a:t> la </a:t>
            </a:r>
            <a:r>
              <a:rPr lang="en-GB" altLang="de-DE" sz="2400" dirty="0" err="1">
                <a:solidFill>
                  <a:srgbClr val="004992"/>
                </a:solidFill>
                <a:latin typeface="Calibri Light"/>
                <a:ea typeface="MS PGothic" panose="020B0600070205080204" pitchFamily="34" charset="-128"/>
              </a:rPr>
              <a:t>inteligencia</a:t>
            </a:r>
            <a:r>
              <a:rPr lang="en-GB" altLang="de-DE" sz="2400" dirty="0">
                <a:solidFill>
                  <a:srgbClr val="004992"/>
                </a:solidFill>
                <a:latin typeface="Calibri Light"/>
                <a:ea typeface="MS PGothic" panose="020B0600070205080204" pitchFamily="34" charset="-128"/>
              </a:rPr>
              <a:t>? </a:t>
            </a:r>
            <a:r>
              <a:rPr lang="en-GB" altLang="de-DE" sz="2400" dirty="0">
                <a:solidFill>
                  <a:srgbClr val="333333"/>
                </a:solidFill>
                <a:latin typeface="Calibri Light"/>
                <a:ea typeface="MS PGothic" panose="020B0600070205080204" pitchFamily="34" charset="-128"/>
              </a:rPr>
              <a:t>¿¿¿Una </a:t>
            </a:r>
            <a:r>
              <a:rPr lang="en-GB" altLang="de-DE" sz="2400" dirty="0" err="1">
                <a:solidFill>
                  <a:srgbClr val="333333"/>
                </a:solidFill>
                <a:latin typeface="Calibri Light"/>
                <a:ea typeface="MS PGothic" panose="020B0600070205080204" pitchFamily="34" charset="-128"/>
              </a:rPr>
              <a:t>trayectoria</a:t>
            </a:r>
            <a:r>
              <a:rPr lang="en-GB" altLang="de-DE" sz="2400" dirty="0">
                <a:solidFill>
                  <a:srgbClr val="333333"/>
                </a:solidFill>
                <a:latin typeface="Calibri Light"/>
                <a:ea typeface="MS PGothic" panose="020B0600070205080204" pitchFamily="34" charset="-128"/>
              </a:rPr>
              <a:t> escolar </a:t>
            </a:r>
            <a:r>
              <a:rPr lang="en-GB" altLang="de-DE" sz="2400" dirty="0" err="1">
                <a:solidFill>
                  <a:srgbClr val="333333"/>
                </a:solidFill>
                <a:latin typeface="Calibri Light"/>
                <a:ea typeface="MS PGothic" panose="020B0600070205080204" pitchFamily="34" charset="-128"/>
              </a:rPr>
              <a:t>brillante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tener</a:t>
            </a:r>
            <a:r>
              <a:rPr lang="en-GB" altLang="de-DE" sz="2400" dirty="0">
                <a:solidFill>
                  <a:srgbClr val="333333"/>
                </a:solidFill>
                <a:latin typeface="Calibri Light"/>
                <a:ea typeface="MS PGothic" panose="020B0600070205080204" pitchFamily="34" charset="-128"/>
              </a:rPr>
              <a:t> un </a:t>
            </a:r>
            <a:r>
              <a:rPr lang="en-GB" altLang="de-DE" sz="2400" dirty="0" err="1">
                <a:solidFill>
                  <a:srgbClr val="333333"/>
                </a:solidFill>
                <a:latin typeface="Calibri Light"/>
                <a:ea typeface="MS PGothic" panose="020B0600070205080204" pitchFamily="34" charset="-128"/>
              </a:rPr>
              <a:t>título</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universitario</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desenvolverse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sociedad</a:t>
            </a:r>
            <a:r>
              <a:rPr lang="en-GB"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AEDAC81C-0372-44BA-BDA7-D7C8B9A9A8ED}" type="slidenum">
              <a:rPr lang="de-DE" altLang="de-DE" smtClean="0"/>
              <a:pPr/>
              <a:t>17</a:t>
            </a:fld>
            <a:endParaRPr lang="de-DE" altLang="de-DE"/>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Calibri Light"/>
              </a:rPr>
              <a:t>2. Filtro Mental</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endParaRPr lang="de-DE" altLang="de-DE"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18</a:t>
            </a:fld>
            <a:endParaRPr lang="de-DE" altLang="de-DE"/>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430217327"/>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Filtro Mental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Evaluación integral</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Tartamudea durante una discusión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Enfado consigo mismo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Ud. ha preparado un postre que no está muy bueno</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a:t>
                      </a:r>
                      <a:r>
                        <a:rPr kumimoji="0" lang="es-ES" sz="2000" b="0" i="0" u="none" strike="noStrike" cap="none" normalizeH="0" baseline="0" dirty="0">
                          <a:ln>
                            <a:noFill/>
                          </a:ln>
                          <a:solidFill>
                            <a:srgbClr val="333333"/>
                          </a:solidFill>
                          <a:effectLst/>
                          <a:latin typeface="Calibri Light"/>
                          <a:ea typeface="ＭＳ Ｐゴシック" pitchFamily="34" charset="-128"/>
                        </a:rPr>
                        <a:t>Tenía que pasarme a </a:t>
                      </a:r>
                      <a:r>
                        <a:rPr kumimoji="0" lang="es-ES" sz="2000" b="0" i="0" u="none" strike="noStrike" cap="none" normalizeH="0" baseline="0">
                          <a:ln>
                            <a:noFill/>
                          </a:ln>
                          <a:solidFill>
                            <a:srgbClr val="333333"/>
                          </a:solidFill>
                          <a:effectLst/>
                          <a:latin typeface="Calibri Light"/>
                          <a:ea typeface="ＭＳ Ｐゴシック" pitchFamily="34" charset="-128"/>
                        </a:rPr>
                        <a:t>mí!”</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Calibri Light"/>
              </a:rPr>
              <a:t>2. Filtro Mental</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endParaRPr lang="de-DE" altLang="de-DE"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19</a:t>
            </a:fld>
            <a:endParaRPr lang="de-DE" altLang="de-DE"/>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4100928699"/>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Filtro Mental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Evaluación integral</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Tartamudea durante una discusión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Enfado consigo mismo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“Esto </a:t>
                      </a:r>
                      <a:r>
                        <a:rPr kumimoji="0" lang="es-ES" sz="2000" b="0" i="0" u="none" strike="noStrike" cap="none" normalizeH="0" baseline="0" dirty="0">
                          <a:ln>
                            <a:noFill/>
                          </a:ln>
                          <a:solidFill>
                            <a:srgbClr val="333333"/>
                          </a:solidFill>
                          <a:effectLst/>
                          <a:latin typeface="Calibri Light"/>
                          <a:ea typeface="ＭＳ Ｐゴシック" pitchFamily="34" charset="-128"/>
                        </a:rPr>
                        <a:t>le ocurre también a otras personas y, aparte del tartamudeo, mi contribución </a:t>
                      </a:r>
                      <a:r>
                        <a:rPr kumimoji="0" lang="es-ES" sz="2000" b="0" i="0" u="none" strike="noStrike" cap="none" normalizeH="0" baseline="0">
                          <a:ln>
                            <a:noFill/>
                          </a:ln>
                          <a:solidFill>
                            <a:srgbClr val="333333"/>
                          </a:solidFill>
                          <a:effectLst/>
                          <a:latin typeface="Calibri Light"/>
                          <a:ea typeface="ＭＳ Ｐゴシック" pitchFamily="34" charset="-128"/>
                        </a:rPr>
                        <a:t>fue apreciada”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Ud. ha preparado un postre que no está muy bueno</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a:t>
                      </a:r>
                      <a:r>
                        <a:rPr kumimoji="0" lang="es-ES" sz="2000" b="0" i="0" u="none" strike="noStrike" cap="none" normalizeH="0" baseline="0" dirty="0">
                          <a:ln>
                            <a:noFill/>
                          </a:ln>
                          <a:solidFill>
                            <a:srgbClr val="333333"/>
                          </a:solidFill>
                          <a:effectLst/>
                          <a:latin typeface="Calibri Light"/>
                          <a:ea typeface="ＭＳ Ｐゴシック" pitchFamily="34" charset="-128"/>
                        </a:rPr>
                        <a:t>Tenía que pasarme a </a:t>
                      </a:r>
                      <a:r>
                        <a:rPr kumimoji="0" lang="es-ES" sz="2000" b="0" i="0" u="none" strike="noStrike" cap="none" normalizeH="0" baseline="0">
                          <a:ln>
                            <a:noFill/>
                          </a:ln>
                          <a:solidFill>
                            <a:srgbClr val="333333"/>
                          </a:solidFill>
                          <a:effectLst/>
                          <a:latin typeface="Calibri Light"/>
                          <a:ea typeface="ＭＳ Ｐゴシック" pitchFamily="34" charset="-128"/>
                        </a:rPr>
                        <a:t>mí!”</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74078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Calibri Light"/>
              </a:rPr>
              <a:t>2. Filtro Mental</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endParaRPr lang="de-DE" altLang="de-DE"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20</a:t>
            </a:fld>
            <a:endParaRPr lang="de-DE" altLang="de-DE"/>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981471688"/>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Filtro Mental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Evaluación integral</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Tartamudea durante una discusión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Enfado consigo mismo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“Esto </a:t>
                      </a:r>
                      <a:r>
                        <a:rPr kumimoji="0" lang="es-ES" sz="2000" b="0" i="0" u="none" strike="noStrike" cap="none" normalizeH="0" baseline="0" dirty="0">
                          <a:ln>
                            <a:noFill/>
                          </a:ln>
                          <a:solidFill>
                            <a:srgbClr val="333333"/>
                          </a:solidFill>
                          <a:effectLst/>
                          <a:latin typeface="Calibri Light"/>
                          <a:ea typeface="ＭＳ Ｐゴシック" pitchFamily="34" charset="-128"/>
                        </a:rPr>
                        <a:t>le ocurre también a otras personas y, aparte del tartamudeo, mi contribución </a:t>
                      </a:r>
                      <a:r>
                        <a:rPr kumimoji="0" lang="es-ES" sz="2000" b="0" i="0" u="none" strike="noStrike" cap="none" normalizeH="0" baseline="0">
                          <a:ln>
                            <a:noFill/>
                          </a:ln>
                          <a:solidFill>
                            <a:srgbClr val="333333"/>
                          </a:solidFill>
                          <a:effectLst/>
                          <a:latin typeface="Calibri Light"/>
                          <a:ea typeface="ＭＳ Ｐゴシック" pitchFamily="34" charset="-128"/>
                        </a:rPr>
                        <a:t>fue apreciada”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Ud. ha preparado un postre que no está muy bueno</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a:t>
                      </a:r>
                      <a:r>
                        <a:rPr kumimoji="0" lang="es-ES" sz="2000" b="0" i="0" u="none" strike="noStrike" cap="none" normalizeH="0" baseline="0" dirty="0">
                          <a:ln>
                            <a:noFill/>
                          </a:ln>
                          <a:solidFill>
                            <a:srgbClr val="333333"/>
                          </a:solidFill>
                          <a:effectLst/>
                          <a:latin typeface="Calibri Light"/>
                          <a:ea typeface="ＭＳ Ｐゴシック" pitchFamily="34" charset="-128"/>
                        </a:rPr>
                        <a:t>Tenía que pasarme a </a:t>
                      </a:r>
                      <a:r>
                        <a:rPr kumimoji="0" lang="es-ES" sz="2000" b="0" i="0" u="none" strike="noStrike" cap="none" normalizeH="0" baseline="0">
                          <a:ln>
                            <a:noFill/>
                          </a:ln>
                          <a:solidFill>
                            <a:srgbClr val="333333"/>
                          </a:solidFill>
                          <a:effectLst/>
                          <a:latin typeface="Calibri Light"/>
                          <a:ea typeface="ＭＳ Ｐゴシック" pitchFamily="34" charset="-128"/>
                        </a:rPr>
                        <a:t>mí!”</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ea typeface="ＭＳ Ｐゴシック" pitchFamily="34" charset="-128"/>
                        </a:rPr>
                        <a:t>El plato principal estaba muy bueno, buena conversación durante la comida.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0259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Calibri Light"/>
              </a:rPr>
              <a:t>2. Filtro Mental</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endParaRPr lang="de-DE" altLang="de-DE" dirty="0">
              <a:solidFill>
                <a:srgbClr val="004992"/>
              </a:solidFill>
              <a:latin typeface="Calibri Light"/>
            </a:endParaRPr>
          </a:p>
        </p:txBody>
      </p:sp>
      <p:sp>
        <p:nvSpPr>
          <p:cNvPr id="35861" name="Rectangle 31"/>
          <p:cNvSpPr>
            <a:spLocks noChangeArrowheads="1"/>
          </p:cNvSpPr>
          <p:nvPr/>
        </p:nvSpPr>
        <p:spPr bwMode="auto">
          <a:xfrm>
            <a:off x="408954" y="5661248"/>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lnSpc>
                <a:spcPct val="90000"/>
              </a:lnSpc>
              <a:buFont typeface="Wingdings" panose="05000000000000000000" pitchFamily="2" charset="2"/>
              <a:buNone/>
            </a:pPr>
            <a:r>
              <a:rPr lang="es-ES" altLang="de-DE" sz="2000" b="0">
                <a:solidFill>
                  <a:srgbClr val="004992"/>
                </a:solidFill>
                <a:latin typeface="Calibri Light"/>
              </a:rPr>
              <a:t>“Lectura de pensamiento”: </a:t>
            </a:r>
            <a:r>
              <a:rPr lang="es-ES" altLang="de-DE" sz="2000" b="0" dirty="0">
                <a:solidFill>
                  <a:srgbClr val="333333"/>
                </a:solidFill>
                <a:latin typeface="Calibri Light"/>
              </a:rPr>
              <a:t>Evite presuponer las intenciones de otros, ya que pueden haber muchas explicaciones alternativas.</a:t>
            </a: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21</a:t>
            </a:fld>
            <a:endParaRPr lang="de-DE" altLang="de-DE"/>
          </a:p>
        </p:txBody>
      </p:sp>
      <p:graphicFrame>
        <p:nvGraphicFramePr>
          <p:cNvPr id="9"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174635495"/>
              </p:ext>
            </p:extLst>
          </p:nvPr>
        </p:nvGraphicFramePr>
        <p:xfrm>
          <a:off x="408955" y="2834640"/>
          <a:ext cx="11375105"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Filtro Mental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Evaluación integral</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Tartamudea durante una discusión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Enfado consigo mismo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“Esto </a:t>
                      </a:r>
                      <a:r>
                        <a:rPr kumimoji="0" lang="es-ES" sz="2000" b="0" i="0" u="none" strike="noStrike" cap="none" normalizeH="0" baseline="0" dirty="0">
                          <a:ln>
                            <a:noFill/>
                          </a:ln>
                          <a:solidFill>
                            <a:srgbClr val="333333"/>
                          </a:solidFill>
                          <a:effectLst/>
                          <a:latin typeface="Calibri Light"/>
                          <a:ea typeface="ＭＳ Ｐゴシック" pitchFamily="34" charset="-128"/>
                        </a:rPr>
                        <a:t>le ocurre también a otras personas y, aparte del tartamudeo, mi contribución </a:t>
                      </a:r>
                      <a:r>
                        <a:rPr kumimoji="0" lang="es-ES" sz="2000" b="0" i="0" u="none" strike="noStrike" cap="none" normalizeH="0" baseline="0">
                          <a:ln>
                            <a:noFill/>
                          </a:ln>
                          <a:solidFill>
                            <a:srgbClr val="333333"/>
                          </a:solidFill>
                          <a:effectLst/>
                          <a:latin typeface="Calibri Light"/>
                          <a:ea typeface="ＭＳ Ｐゴシック" pitchFamily="34" charset="-128"/>
                        </a:rPr>
                        <a:t>fue apreciada”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Ud. ha preparado un postre que no está muy bueno</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333333"/>
                          </a:solidFill>
                          <a:effectLst/>
                          <a:latin typeface="Calibri Light"/>
                          <a:ea typeface="ＭＳ Ｐゴシック" pitchFamily="34" charset="-128"/>
                        </a:rPr>
                        <a:t>“¡</a:t>
                      </a:r>
                      <a:r>
                        <a:rPr kumimoji="0" lang="es-ES" sz="2000" b="0" i="0" u="none" strike="noStrike" cap="none" normalizeH="0" baseline="0" dirty="0">
                          <a:ln>
                            <a:noFill/>
                          </a:ln>
                          <a:solidFill>
                            <a:srgbClr val="333333"/>
                          </a:solidFill>
                          <a:effectLst/>
                          <a:latin typeface="Calibri Light"/>
                          <a:ea typeface="ＭＳ Ｐゴシック" pitchFamily="34" charset="-128"/>
                        </a:rPr>
                        <a:t>Tenía que pasarme a </a:t>
                      </a:r>
                      <a:r>
                        <a:rPr kumimoji="0" lang="es-ES" sz="2000" b="0" i="0" u="none" strike="noStrike" cap="none" normalizeH="0" baseline="0">
                          <a:ln>
                            <a:noFill/>
                          </a:ln>
                          <a:solidFill>
                            <a:srgbClr val="333333"/>
                          </a:solidFill>
                          <a:effectLst/>
                          <a:latin typeface="Calibri Light"/>
                          <a:ea typeface="ＭＳ Ｐゴシック" pitchFamily="34" charset="-128"/>
                        </a:rPr>
                        <a:t>mí!”</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ea typeface="ＭＳ Ｐゴシック" pitchFamily="34" charset="-128"/>
                        </a:rPr>
                        <a:t>El plato principal estaba muy bueno, buena conversación durante la comida.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7990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dirty="0">
                <a:solidFill>
                  <a:srgbClr val="004992"/>
                </a:solidFill>
                <a:latin typeface="Calibri Light"/>
              </a:rPr>
              <a:t>3. Perspectiva unilateral</a:t>
            </a:r>
          </a:p>
        </p:txBody>
      </p:sp>
      <p:sp>
        <p:nvSpPr>
          <p:cNvPr id="36867" name="Rectangle 3"/>
          <p:cNvSpPr>
            <a:spLocks noGrp="1" noChangeArrowheads="1"/>
          </p:cNvSpPr>
          <p:nvPr>
            <p:ph idx="1"/>
          </p:nvPr>
        </p:nvSpPr>
        <p:spPr/>
        <p:txBody>
          <a:bodyPr/>
          <a:lstStyle/>
          <a:p>
            <a:pPr eaLnBrk="1" hangingPunct="1">
              <a:buClr>
                <a:srgbClr val="333333"/>
              </a:buClr>
            </a:pPr>
            <a:r>
              <a:rPr lang="es-ES" altLang="de-DE" sz="2400" dirty="0">
                <a:solidFill>
                  <a:srgbClr val="004992"/>
                </a:solidFill>
                <a:latin typeface="Calibri Light"/>
              </a:rPr>
              <a:t>Existe una diferencia entre la forma en que yo me veo o me juzgo a mí mismo y la forma en que los otros me pueden ver.</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latin typeface="Calibri Light"/>
              </a:rPr>
              <a:t>Si me considero inútil y tonto, etc., las demás personas no van a pensar lo mismo necesariamente.</a:t>
            </a:r>
          </a:p>
          <a:p>
            <a:pPr marL="342900" lvl="1" indent="-342900" eaLnBrk="1" hangingPunct="1">
              <a:spcBef>
                <a:spcPts val="1999"/>
              </a:spcBef>
              <a:spcAft>
                <a:spcPts val="0"/>
              </a:spcAft>
              <a:buClr>
                <a:srgbClr val="333333"/>
              </a:buClr>
              <a:buFont typeface="WingDings"/>
              <a:buChar char=""/>
            </a:pPr>
            <a:r>
              <a:rPr lang="es-ES" altLang="de-DE" sz="2400" dirty="0">
                <a:solidFill>
                  <a:srgbClr val="333333"/>
                </a:solidFill>
                <a:latin typeface="Calibri Light"/>
              </a:rPr>
              <a:t>Multiplicidad de opiniones/juicios/preferencias. Otros pueden no estar de acuerdo con mis opiniones sobre la apariencia, la inteligencia, etc.</a:t>
            </a: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solidFill>
                  <a:srgbClr val="004992"/>
                </a:solidFill>
                <a:latin typeface="Calibri Light"/>
              </a:rPr>
              <a:t>4. Descalificar lo positivo</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23</a:t>
            </a:fld>
            <a:endParaRPr lang="de-DE" altLang="de-DE"/>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4154993428"/>
              </p:ext>
            </p:extLst>
          </p:nvPr>
        </p:nvGraphicFramePr>
        <p:xfrm>
          <a:off x="411480" y="2612383"/>
          <a:ext cx="11375136" cy="3863338"/>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1" i="1" u="none" strike="noStrike" cap="none" normalizeH="0" baseline="0" dirty="0">
                          <a:ln>
                            <a:noFill/>
                          </a:ln>
                          <a:solidFill>
                            <a:srgbClr val="000000"/>
                          </a:solidFill>
                          <a:effectLst/>
                          <a:latin typeface="Calibri Light"/>
                        </a:rPr>
                        <a:t>Estilo de atribución depresivo</a:t>
                      </a:r>
                    </a:p>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0" i="0" u="none" strike="noStrike" cap="none" normalizeH="0" baseline="0" dirty="0">
                          <a:ln>
                            <a:noFill/>
                          </a:ln>
                          <a:solidFill>
                            <a:srgbClr val="000000"/>
                          </a:solidFill>
                          <a:effectLst/>
                          <a:latin typeface="Calibri Light"/>
                        </a:rPr>
                        <a:t>Evaluación positiva/constructiva</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6590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rPr>
                        <a:t>Usted recibe una</a:t>
                      </a:r>
                      <a:br>
                        <a:rPr kumimoji="0" lang="es-ES" sz="2000" b="0" i="0" u="none" strike="noStrike" cap="none" normalizeH="0" baseline="0" dirty="0">
                          <a:ln>
                            <a:noFill/>
                          </a:ln>
                          <a:solidFill>
                            <a:srgbClr val="333333"/>
                          </a:solidFill>
                          <a:effectLst/>
                          <a:latin typeface="Calibri Light"/>
                        </a:rPr>
                      </a:br>
                      <a:r>
                        <a:rPr kumimoji="0" lang="es-ES" sz="2000" b="0" i="0" u="none" strike="noStrike" cap="none" normalizeH="0" baseline="0" dirty="0">
                          <a:ln>
                            <a:noFill/>
                          </a:ln>
                          <a:solidFill>
                            <a:srgbClr val="333333"/>
                          </a:solidFill>
                          <a:effectLst/>
                          <a:latin typeface="Calibri Light"/>
                        </a:rPr>
                        <a:t>felicitación por sus </a:t>
                      </a:r>
                      <a:br>
                        <a:rPr kumimoji="0" lang="es-ES" sz="2000" b="0" i="0" u="none" strike="noStrike" cap="none" normalizeH="0" baseline="0" dirty="0">
                          <a:ln>
                            <a:noFill/>
                          </a:ln>
                          <a:solidFill>
                            <a:srgbClr val="333333"/>
                          </a:solidFill>
                          <a:effectLst/>
                          <a:latin typeface="Calibri Light"/>
                        </a:rPr>
                      </a:br>
                      <a:r>
                        <a:rPr kumimoji="0" lang="es-ES" sz="2000" b="0" i="0" u="none" strike="noStrike" cap="none" normalizeH="0" baseline="0" dirty="0">
                          <a:ln>
                            <a:noFill/>
                          </a:ln>
                          <a:solidFill>
                            <a:srgbClr val="333333"/>
                          </a:solidFill>
                          <a:effectLst/>
                          <a:latin typeface="Calibri Light"/>
                        </a:rPr>
                        <a:t>logros.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1" i="1" u="none" strike="noStrike" cap="none" normalizeH="0" baseline="0" dirty="0">
                          <a:ln>
                            <a:noFill/>
                          </a:ln>
                          <a:solidFill>
                            <a:schemeClr val="tx1"/>
                          </a:solidFill>
                          <a:effectLst/>
                          <a:latin typeface="Calibri Light"/>
                          <a:ea typeface="ＭＳ Ｐゴシック" pitchFamily="34" charset="-128"/>
                        </a:rPr>
                        <a:t>“El otro sólo intenta adularme, está siendo un falso</a:t>
                      </a:r>
                      <a:r>
                        <a:rPr kumimoji="0" lang="es-ES" altLang="de-DE" sz="2000" b="1" i="1" u="none" strike="noStrike" cap="none" normalizeH="0" baseline="0" dirty="0">
                          <a:ln>
                            <a:noFill/>
                          </a:ln>
                          <a:solidFill>
                            <a:schemeClr val="tx1"/>
                          </a:solidFill>
                          <a:effectLst/>
                          <a:latin typeface="Calibri Light"/>
                          <a:ea typeface="ＭＳ Ｐゴシック" pitchFamily="34" charset="-128"/>
                        </a:rPr>
                        <a:t>”</a:t>
                      </a:r>
                      <a:r>
                        <a:rPr kumimoji="0" lang="es-ES" sz="2000" b="1" i="1" u="none" strike="noStrike" cap="none" normalizeH="0" baseline="0" dirty="0">
                          <a:ln>
                            <a:noFill/>
                          </a:ln>
                          <a:solidFill>
                            <a:schemeClr val="tx1"/>
                          </a:solidFill>
                          <a:effectLst/>
                          <a:latin typeface="Calibri Light"/>
                          <a:ea typeface="ＭＳ Ｐゴシック" pitchFamily="34" charset="-128"/>
                        </a:rPr>
                        <a:t>; </a:t>
                      </a:r>
                      <a:r>
                        <a:rPr kumimoji="0" lang="es-ES" altLang="de-DE" sz="2000" b="1" i="1" u="none" strike="noStrike" cap="none" normalizeH="0" baseline="0" dirty="0">
                          <a:ln>
                            <a:noFill/>
                          </a:ln>
                          <a:solidFill>
                            <a:schemeClr val="tx1"/>
                          </a:solidFill>
                          <a:effectLst/>
                          <a:latin typeface="Calibri Light"/>
                          <a:ea typeface="ＭＳ Ｐゴシック" pitchFamily="34" charset="-128"/>
                        </a:rPr>
                        <a:t>“</a:t>
                      </a:r>
                      <a:r>
                        <a:rPr kumimoji="0" lang="es-ES" sz="2000" b="1" i="1" u="none" strike="noStrike" cap="none" normalizeH="0" baseline="0" dirty="0">
                          <a:ln>
                            <a:noFill/>
                          </a:ln>
                          <a:solidFill>
                            <a:schemeClr val="tx1"/>
                          </a:solidFill>
                          <a:effectLst/>
                          <a:latin typeface="Calibri Light"/>
                          <a:ea typeface="ＭＳ Ｐゴシック" pitchFamily="34" charset="-128"/>
                        </a:rPr>
                        <a:t>Solamente él / ella piensa de esa manera ...”</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altLang="de-DE" sz="2000" b="0" i="0" u="none" strike="noStrike" cap="none" normalizeH="0" baseline="0" dirty="0">
                          <a:ln>
                            <a:noFill/>
                          </a:ln>
                          <a:solidFill>
                            <a:srgbClr val="004992"/>
                          </a:solidFill>
                          <a:effectLst/>
                          <a:latin typeface="Calibri Light"/>
                          <a:ea typeface="ＭＳ Ｐゴシック" pitchFamily="34" charset="-128"/>
                        </a:rPr>
                        <a:t>???</a:t>
                      </a:r>
                      <a:endParaRPr kumimoji="0" lang="es-ES"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6590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 hacen una crítica.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altLang="de-DE" sz="2000" b="1" i="1" u="none" strike="noStrike" cap="none" normalizeH="0" baseline="0" dirty="0">
                          <a:ln>
                            <a:noFill/>
                          </a:ln>
                          <a:solidFill>
                            <a:schemeClr val="tx1"/>
                          </a:solidFill>
                          <a:effectLst/>
                          <a:latin typeface="Calibri Light"/>
                          <a:ea typeface="ＭＳ Ｐゴシック" pitchFamily="34" charset="-128"/>
                        </a:rPr>
                        <a:t>“</a:t>
                      </a:r>
                      <a:r>
                        <a:rPr kumimoji="0" lang="es-ES" sz="2000" b="1" i="1" u="none" strike="noStrike" cap="none" normalizeH="0" baseline="0" dirty="0">
                          <a:ln>
                            <a:noFill/>
                          </a:ln>
                          <a:solidFill>
                            <a:schemeClr val="tx1"/>
                          </a:solidFill>
                          <a:effectLst/>
                          <a:latin typeface="Calibri Light"/>
                          <a:ea typeface="ＭＳ Ｐゴシック" pitchFamily="34" charset="-128"/>
                        </a:rPr>
                        <a:t>Se han dado cuenta, no valgo para nada ...</a:t>
                      </a:r>
                      <a:r>
                        <a:rPr kumimoji="0" lang="en-US" altLang="de-DE" sz="2000" b="1" i="1" u="none" strike="noStrike" cap="none" normalizeH="0" baseline="0" dirty="0">
                          <a:ln>
                            <a:noFill/>
                          </a:ln>
                          <a:solidFill>
                            <a:schemeClr val="tx1"/>
                          </a:solidFill>
                          <a:effectLst/>
                          <a:latin typeface="Calibri Light"/>
                          <a:ea typeface="ＭＳ Ｐゴシック" pitchFamily="34" charset="-128"/>
                        </a:rPr>
                        <a:t>”</a:t>
                      </a:r>
                      <a:endParaRPr kumimoji="0" lang="es-ES" altLang="ja-JP" sz="2000" b="1" i="1" u="none" strike="noStrike" cap="none" normalizeH="0" baseline="0" dirty="0">
                        <a:ln>
                          <a:noFill/>
                        </a:ln>
                        <a:solidFill>
                          <a:schemeClr val="tx1"/>
                        </a:solidFill>
                        <a:effectLst/>
                        <a:latin typeface="Calibri Light"/>
                        <a:ea typeface="ＭＳ Ｐゴシック" pitchFamily="34" charset="-128"/>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altLang="de-DE" sz="2000" b="0" i="0" u="none" strike="noStrike" cap="none" normalizeH="0" baseline="0" dirty="0">
                          <a:ln>
                            <a:noFill/>
                          </a:ln>
                          <a:solidFill>
                            <a:srgbClr val="004992"/>
                          </a:solidFill>
                          <a:effectLst/>
                          <a:latin typeface="Calibri Light"/>
                          <a:ea typeface="ＭＳ Ｐゴシック" pitchFamily="34" charset="-128"/>
                        </a:rPr>
                        <a:t>???</a:t>
                      </a:r>
                      <a:endParaRPr kumimoji="0" lang="es-ES"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solidFill>
                  <a:srgbClr val="004992"/>
                </a:solidFill>
                <a:latin typeface="Calibri Light"/>
              </a:rPr>
              <a:t>4. Descalificar lo positivo</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24</a:t>
            </a:fld>
            <a:endParaRPr lang="de-DE" altLang="de-DE"/>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639349353"/>
              </p:ext>
            </p:extLst>
          </p:nvPr>
        </p:nvGraphicFramePr>
        <p:xfrm>
          <a:off x="411480" y="2612383"/>
          <a:ext cx="11375136" cy="3863338"/>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1" i="1" u="none" strike="noStrike" cap="none" normalizeH="0" baseline="0" dirty="0">
                          <a:ln>
                            <a:noFill/>
                          </a:ln>
                          <a:solidFill>
                            <a:schemeClr val="tx1"/>
                          </a:solidFill>
                          <a:effectLst/>
                          <a:latin typeface="Calibri Light"/>
                        </a:rPr>
                        <a:t>Estilo de atribución depresivo</a:t>
                      </a:r>
                    </a:p>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0" i="0" u="none" strike="noStrike" cap="none" normalizeH="0" baseline="0" dirty="0">
                          <a:ln>
                            <a:noFill/>
                          </a:ln>
                          <a:solidFill>
                            <a:srgbClr val="000000"/>
                          </a:solidFill>
                          <a:effectLst/>
                          <a:latin typeface="Calibri Light"/>
                        </a:rPr>
                        <a:t>Evaluación positiva/constructiva</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6590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rPr>
                        <a:t>Usted recibe una</a:t>
                      </a:r>
                      <a:br>
                        <a:rPr kumimoji="0" lang="es-ES" sz="2000" b="0" i="0" u="none" strike="noStrike" cap="none" normalizeH="0" baseline="0" dirty="0">
                          <a:ln>
                            <a:noFill/>
                          </a:ln>
                          <a:solidFill>
                            <a:srgbClr val="333333"/>
                          </a:solidFill>
                          <a:effectLst/>
                          <a:latin typeface="Calibri Light"/>
                        </a:rPr>
                      </a:br>
                      <a:r>
                        <a:rPr kumimoji="0" lang="es-ES" sz="2000" b="0" i="0" u="none" strike="noStrike" cap="none" normalizeH="0" baseline="0" dirty="0">
                          <a:ln>
                            <a:noFill/>
                          </a:ln>
                          <a:solidFill>
                            <a:srgbClr val="333333"/>
                          </a:solidFill>
                          <a:effectLst/>
                          <a:latin typeface="Calibri Light"/>
                        </a:rPr>
                        <a:t>felicitación por sus </a:t>
                      </a:r>
                      <a:br>
                        <a:rPr kumimoji="0" lang="es-ES" sz="2000" b="0" i="0" u="none" strike="noStrike" cap="none" normalizeH="0" baseline="0" dirty="0">
                          <a:ln>
                            <a:noFill/>
                          </a:ln>
                          <a:solidFill>
                            <a:srgbClr val="333333"/>
                          </a:solidFill>
                          <a:effectLst/>
                          <a:latin typeface="Calibri Light"/>
                        </a:rPr>
                      </a:br>
                      <a:r>
                        <a:rPr kumimoji="0" lang="es-ES" sz="2000" b="0" i="0" u="none" strike="noStrike" cap="none" normalizeH="0" baseline="0" dirty="0">
                          <a:ln>
                            <a:noFill/>
                          </a:ln>
                          <a:solidFill>
                            <a:srgbClr val="333333"/>
                          </a:solidFill>
                          <a:effectLst/>
                          <a:latin typeface="Calibri Light"/>
                        </a:rPr>
                        <a:t>logros.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1" i="1" u="none" strike="noStrike" cap="none" normalizeH="0" baseline="0" dirty="0">
                          <a:ln>
                            <a:noFill/>
                          </a:ln>
                          <a:solidFill>
                            <a:schemeClr val="tx1"/>
                          </a:solidFill>
                          <a:effectLst/>
                          <a:latin typeface="Calibri Light"/>
                          <a:ea typeface="ＭＳ Ｐゴシック" pitchFamily="34" charset="-128"/>
                        </a:rPr>
                        <a:t>“El otro sólo intenta adularme, está siendo un falso</a:t>
                      </a:r>
                      <a:r>
                        <a:rPr kumimoji="0" lang="es-ES" altLang="de-DE" sz="2000" b="1" i="1" u="none" strike="noStrike" cap="none" normalizeH="0" baseline="0" dirty="0">
                          <a:ln>
                            <a:noFill/>
                          </a:ln>
                          <a:solidFill>
                            <a:schemeClr val="tx1"/>
                          </a:solidFill>
                          <a:effectLst/>
                          <a:latin typeface="Calibri Light"/>
                          <a:ea typeface="ＭＳ Ｐゴシック" pitchFamily="34" charset="-128"/>
                        </a:rPr>
                        <a:t>”</a:t>
                      </a:r>
                      <a:r>
                        <a:rPr kumimoji="0" lang="es-ES" sz="2000" b="1" i="1" u="none" strike="noStrike" cap="none" normalizeH="0" baseline="0" dirty="0">
                          <a:ln>
                            <a:noFill/>
                          </a:ln>
                          <a:solidFill>
                            <a:schemeClr val="tx1"/>
                          </a:solidFill>
                          <a:effectLst/>
                          <a:latin typeface="Calibri Light"/>
                          <a:ea typeface="ＭＳ Ｐゴシック" pitchFamily="34" charset="-128"/>
                        </a:rPr>
                        <a:t>; </a:t>
                      </a:r>
                      <a:r>
                        <a:rPr kumimoji="0" lang="es-ES" altLang="de-DE" sz="2000" b="1" i="1" u="none" strike="noStrike" cap="none" normalizeH="0" baseline="0" dirty="0">
                          <a:ln>
                            <a:noFill/>
                          </a:ln>
                          <a:solidFill>
                            <a:schemeClr val="tx1"/>
                          </a:solidFill>
                          <a:effectLst/>
                          <a:latin typeface="Calibri Light"/>
                          <a:ea typeface="ＭＳ Ｐゴシック" pitchFamily="34" charset="-128"/>
                        </a:rPr>
                        <a:t>“</a:t>
                      </a:r>
                      <a:r>
                        <a:rPr kumimoji="0" lang="es-ES" sz="2000" b="1" i="1" u="none" strike="noStrike" cap="none" normalizeH="0" baseline="0" dirty="0">
                          <a:ln>
                            <a:noFill/>
                          </a:ln>
                          <a:solidFill>
                            <a:schemeClr val="tx1"/>
                          </a:solidFill>
                          <a:effectLst/>
                          <a:latin typeface="Calibri Light"/>
                          <a:ea typeface="ＭＳ Ｐゴシック" pitchFamily="34" charset="-128"/>
                        </a:rPr>
                        <a:t>Solamente él / ella piensa de esa manera ...”</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altLang="de-DE" sz="2000" b="0" i="0" u="none" strike="noStrike" cap="none" normalizeH="0" baseline="0" dirty="0">
                          <a:ln>
                            <a:noFill/>
                          </a:ln>
                          <a:solidFill>
                            <a:schemeClr val="tx1"/>
                          </a:solidFill>
                          <a:effectLst/>
                          <a:latin typeface="Calibri Light"/>
                          <a:ea typeface="ＭＳ Ｐゴシック" pitchFamily="34" charset="-128"/>
                        </a:rPr>
                        <a:t>“</a:t>
                      </a:r>
                      <a:r>
                        <a:rPr kumimoji="0" lang="es-ES" sz="2000" b="0" i="0" u="none" strike="noStrike" cap="none" normalizeH="0" baseline="0" dirty="0">
                          <a:ln>
                            <a:noFill/>
                          </a:ln>
                          <a:solidFill>
                            <a:schemeClr val="tx1"/>
                          </a:solidFill>
                          <a:effectLst/>
                          <a:latin typeface="Calibri Light"/>
                          <a:ea typeface="ＭＳ Ｐゴシック" pitchFamily="34" charset="-128"/>
                        </a:rPr>
                        <a:t>¡Genial que alguien reconozca mi logro!</a:t>
                      </a:r>
                      <a:r>
                        <a:rPr kumimoji="0" lang="en-US" altLang="de-DE" sz="2000" b="0" i="0" u="none" strike="noStrike" cap="none" normalizeH="0" baseline="0" dirty="0">
                          <a:ln>
                            <a:noFill/>
                          </a:ln>
                          <a:solidFill>
                            <a:schemeClr val="tx1"/>
                          </a:solidFill>
                          <a:effectLst/>
                          <a:latin typeface="Calibri Light"/>
                          <a:ea typeface="ＭＳ Ｐゴシック" pitchFamily="34" charset="-128"/>
                        </a:rPr>
                        <a:t>”</a:t>
                      </a:r>
                      <a:r>
                        <a:rPr kumimoji="0" lang="es-ES" altLang="ja-JP" sz="2000" b="0" i="0" u="none" strike="noStrike" cap="none" normalizeH="0" baseline="0" dirty="0">
                          <a:ln>
                            <a:noFill/>
                          </a:ln>
                          <a:solidFill>
                            <a:schemeClr val="tx1"/>
                          </a:solidFill>
                          <a:effectLst/>
                          <a:latin typeface="Calibri Light"/>
                          <a:ea typeface="ＭＳ Ｐゴシック" pitchFamily="34" charset="-128"/>
                        </a:rPr>
                        <a:t> </a:t>
                      </a:r>
                      <a:endParaRPr kumimoji="0" lang="es-ES" sz="2000" b="0" i="0" u="none" strike="noStrike" cap="none" normalizeH="0" baseline="0" dirty="0">
                        <a:ln>
                          <a:noFill/>
                        </a:ln>
                        <a:solidFill>
                          <a:schemeClr val="tx1"/>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6590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 hacen una crítica.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altLang="de-DE" sz="2000" b="1" i="1" u="none" strike="noStrike" cap="none" normalizeH="0" baseline="0" dirty="0">
                          <a:ln>
                            <a:noFill/>
                          </a:ln>
                          <a:solidFill>
                            <a:schemeClr val="tx1"/>
                          </a:solidFill>
                          <a:effectLst/>
                          <a:latin typeface="Calibri Light"/>
                          <a:ea typeface="ＭＳ Ｐゴシック" pitchFamily="34" charset="-128"/>
                        </a:rPr>
                        <a:t>“</a:t>
                      </a:r>
                      <a:r>
                        <a:rPr kumimoji="0" lang="es-ES" sz="2000" b="1" i="1" u="none" strike="noStrike" cap="none" normalizeH="0" baseline="0" dirty="0">
                          <a:ln>
                            <a:noFill/>
                          </a:ln>
                          <a:solidFill>
                            <a:schemeClr val="tx1"/>
                          </a:solidFill>
                          <a:effectLst/>
                          <a:latin typeface="Calibri Light"/>
                          <a:ea typeface="ＭＳ Ｐゴシック" pitchFamily="34" charset="-128"/>
                        </a:rPr>
                        <a:t>Se han dado cuenta, no valgo para nada ...</a:t>
                      </a:r>
                      <a:r>
                        <a:rPr kumimoji="0" lang="en-US" altLang="de-DE" sz="2000" b="1" i="1" u="none" strike="noStrike" cap="none" normalizeH="0" baseline="0" dirty="0">
                          <a:ln>
                            <a:noFill/>
                          </a:ln>
                          <a:solidFill>
                            <a:schemeClr val="tx1"/>
                          </a:solidFill>
                          <a:effectLst/>
                          <a:latin typeface="Calibri Light"/>
                          <a:ea typeface="ＭＳ Ｐゴシック" pitchFamily="34" charset="-128"/>
                        </a:rPr>
                        <a:t>”</a:t>
                      </a:r>
                      <a:endParaRPr kumimoji="0" lang="es-ES" altLang="ja-JP" sz="2000" b="1" i="1" u="none" strike="noStrike" cap="none" normalizeH="0" baseline="0" dirty="0">
                        <a:ln>
                          <a:noFill/>
                        </a:ln>
                        <a:solidFill>
                          <a:schemeClr val="tx1"/>
                        </a:solidFill>
                        <a:effectLst/>
                        <a:latin typeface="Calibri Light"/>
                        <a:ea typeface="ＭＳ Ｐゴシック" pitchFamily="34" charset="-128"/>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altLang="de-DE" sz="2000" b="0" i="0" u="none" strike="noStrike" cap="none" normalizeH="0" baseline="0" dirty="0">
                          <a:ln>
                            <a:noFill/>
                          </a:ln>
                          <a:solidFill>
                            <a:srgbClr val="004992"/>
                          </a:solidFill>
                          <a:effectLst/>
                          <a:latin typeface="Calibri Light"/>
                          <a:ea typeface="ＭＳ Ｐゴシック" pitchFamily="34" charset="-128"/>
                        </a:rPr>
                        <a:t>???</a:t>
                      </a:r>
                      <a:endParaRPr kumimoji="0" lang="es-ES"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31700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solidFill>
                  <a:srgbClr val="004992"/>
                </a:solidFill>
                <a:latin typeface="Calibri Light"/>
              </a:rPr>
              <a:t>4. Descalificar lo positivo</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25</a:t>
            </a:fld>
            <a:endParaRPr lang="de-DE" altLang="de-DE"/>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570018024"/>
              </p:ext>
            </p:extLst>
          </p:nvPr>
        </p:nvGraphicFramePr>
        <p:xfrm>
          <a:off x="411480" y="2612383"/>
          <a:ext cx="11375136" cy="3863338"/>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1" i="1" u="none" strike="noStrike" cap="none" normalizeH="0" baseline="0" dirty="0">
                          <a:ln>
                            <a:noFill/>
                          </a:ln>
                          <a:solidFill>
                            <a:schemeClr val="tx1"/>
                          </a:solidFill>
                          <a:effectLst/>
                          <a:latin typeface="Calibri Light"/>
                        </a:rPr>
                        <a:t>Estilo de atribución depresivo</a:t>
                      </a:r>
                    </a:p>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0" i="0" u="none" strike="noStrike" cap="none" normalizeH="0" baseline="0" dirty="0">
                          <a:ln>
                            <a:noFill/>
                          </a:ln>
                          <a:solidFill>
                            <a:srgbClr val="000000"/>
                          </a:solidFill>
                          <a:effectLst/>
                          <a:latin typeface="Calibri Light"/>
                        </a:rPr>
                        <a:t>Evaluación positiva/constructiva</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6590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rPr>
                        <a:t>Usted recibe una</a:t>
                      </a:r>
                      <a:br>
                        <a:rPr kumimoji="0" lang="es-ES" sz="2000" b="0" i="0" u="none" strike="noStrike" cap="none" normalizeH="0" baseline="0" dirty="0">
                          <a:ln>
                            <a:noFill/>
                          </a:ln>
                          <a:solidFill>
                            <a:srgbClr val="333333"/>
                          </a:solidFill>
                          <a:effectLst/>
                          <a:latin typeface="Calibri Light"/>
                        </a:rPr>
                      </a:br>
                      <a:r>
                        <a:rPr kumimoji="0" lang="es-ES" sz="2000" b="0" i="0" u="none" strike="noStrike" cap="none" normalizeH="0" baseline="0" dirty="0">
                          <a:ln>
                            <a:noFill/>
                          </a:ln>
                          <a:solidFill>
                            <a:srgbClr val="333333"/>
                          </a:solidFill>
                          <a:effectLst/>
                          <a:latin typeface="Calibri Light"/>
                        </a:rPr>
                        <a:t>felicitación por sus </a:t>
                      </a:r>
                      <a:br>
                        <a:rPr kumimoji="0" lang="es-ES" sz="2000" b="0" i="0" u="none" strike="noStrike" cap="none" normalizeH="0" baseline="0" dirty="0">
                          <a:ln>
                            <a:noFill/>
                          </a:ln>
                          <a:solidFill>
                            <a:srgbClr val="333333"/>
                          </a:solidFill>
                          <a:effectLst/>
                          <a:latin typeface="Calibri Light"/>
                        </a:rPr>
                      </a:br>
                      <a:r>
                        <a:rPr kumimoji="0" lang="es-ES" sz="2000" b="0" i="0" u="none" strike="noStrike" cap="none" normalizeH="0" baseline="0" dirty="0">
                          <a:ln>
                            <a:noFill/>
                          </a:ln>
                          <a:solidFill>
                            <a:srgbClr val="333333"/>
                          </a:solidFill>
                          <a:effectLst/>
                          <a:latin typeface="Calibri Light"/>
                        </a:rPr>
                        <a:t>logros.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1" i="1" u="none" strike="noStrike" cap="none" normalizeH="0" baseline="0" dirty="0">
                          <a:ln>
                            <a:noFill/>
                          </a:ln>
                          <a:solidFill>
                            <a:schemeClr val="tx1"/>
                          </a:solidFill>
                          <a:effectLst/>
                          <a:latin typeface="Calibri Light"/>
                          <a:ea typeface="ＭＳ Ｐゴシック" pitchFamily="34" charset="-128"/>
                        </a:rPr>
                        <a:t>“El otro sólo intenta adularme, está siendo un falso</a:t>
                      </a:r>
                      <a:r>
                        <a:rPr kumimoji="0" lang="es-ES" altLang="de-DE" sz="2000" b="1" i="1" u="none" strike="noStrike" cap="none" normalizeH="0" baseline="0" dirty="0">
                          <a:ln>
                            <a:noFill/>
                          </a:ln>
                          <a:solidFill>
                            <a:schemeClr val="tx1"/>
                          </a:solidFill>
                          <a:effectLst/>
                          <a:latin typeface="Calibri Light"/>
                          <a:ea typeface="ＭＳ Ｐゴシック" pitchFamily="34" charset="-128"/>
                        </a:rPr>
                        <a:t>”</a:t>
                      </a:r>
                      <a:r>
                        <a:rPr kumimoji="0" lang="es-ES" sz="2000" b="1" i="1" u="none" strike="noStrike" cap="none" normalizeH="0" baseline="0" dirty="0">
                          <a:ln>
                            <a:noFill/>
                          </a:ln>
                          <a:solidFill>
                            <a:schemeClr val="tx1"/>
                          </a:solidFill>
                          <a:effectLst/>
                          <a:latin typeface="Calibri Light"/>
                          <a:ea typeface="ＭＳ Ｐゴシック" pitchFamily="34" charset="-128"/>
                        </a:rPr>
                        <a:t>; </a:t>
                      </a:r>
                      <a:r>
                        <a:rPr kumimoji="0" lang="es-ES" altLang="de-DE" sz="2000" b="1" i="1" u="none" strike="noStrike" cap="none" normalizeH="0" baseline="0" dirty="0">
                          <a:ln>
                            <a:noFill/>
                          </a:ln>
                          <a:solidFill>
                            <a:schemeClr val="tx1"/>
                          </a:solidFill>
                          <a:effectLst/>
                          <a:latin typeface="Calibri Light"/>
                          <a:ea typeface="ＭＳ Ｐゴシック" pitchFamily="34" charset="-128"/>
                        </a:rPr>
                        <a:t>“</a:t>
                      </a:r>
                      <a:r>
                        <a:rPr kumimoji="0" lang="es-ES" sz="2000" b="1" i="1" u="none" strike="noStrike" cap="none" normalizeH="0" baseline="0" dirty="0">
                          <a:ln>
                            <a:noFill/>
                          </a:ln>
                          <a:solidFill>
                            <a:schemeClr val="tx1"/>
                          </a:solidFill>
                          <a:effectLst/>
                          <a:latin typeface="Calibri Light"/>
                          <a:ea typeface="ＭＳ Ｐゴシック" pitchFamily="34" charset="-128"/>
                        </a:rPr>
                        <a:t>Solamente él / ella piensa de esa manera ...”</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altLang="de-DE" sz="2000" b="0" i="0" u="none" strike="noStrike" cap="none" normalizeH="0" baseline="0" dirty="0">
                          <a:ln>
                            <a:noFill/>
                          </a:ln>
                          <a:solidFill>
                            <a:schemeClr val="tx1"/>
                          </a:solidFill>
                          <a:effectLst/>
                          <a:latin typeface="Calibri Light"/>
                          <a:ea typeface="ＭＳ Ｐゴシック" pitchFamily="34" charset="-128"/>
                        </a:rPr>
                        <a:t>“</a:t>
                      </a:r>
                      <a:r>
                        <a:rPr kumimoji="0" lang="es-ES" sz="2000" b="0" i="0" u="none" strike="noStrike" cap="none" normalizeH="0" baseline="0" dirty="0">
                          <a:ln>
                            <a:noFill/>
                          </a:ln>
                          <a:solidFill>
                            <a:schemeClr val="tx1"/>
                          </a:solidFill>
                          <a:effectLst/>
                          <a:latin typeface="Calibri Light"/>
                          <a:ea typeface="ＭＳ Ｐゴシック" pitchFamily="34" charset="-128"/>
                        </a:rPr>
                        <a:t>¡Genial que alguien reconozca mi logro!</a:t>
                      </a:r>
                      <a:r>
                        <a:rPr kumimoji="0" lang="en-US" altLang="de-DE" sz="2000" b="0" i="0" u="none" strike="noStrike" cap="none" normalizeH="0" baseline="0" dirty="0">
                          <a:ln>
                            <a:noFill/>
                          </a:ln>
                          <a:solidFill>
                            <a:schemeClr val="tx1"/>
                          </a:solidFill>
                          <a:effectLst/>
                          <a:latin typeface="Calibri Light"/>
                          <a:ea typeface="ＭＳ Ｐゴシック" pitchFamily="34" charset="-128"/>
                        </a:rPr>
                        <a:t>”</a:t>
                      </a:r>
                      <a:r>
                        <a:rPr kumimoji="0" lang="es-ES" altLang="ja-JP" sz="2000" b="0" i="0" u="none" strike="noStrike" cap="none" normalizeH="0" baseline="0" dirty="0">
                          <a:ln>
                            <a:noFill/>
                          </a:ln>
                          <a:solidFill>
                            <a:schemeClr val="tx1"/>
                          </a:solidFill>
                          <a:effectLst/>
                          <a:latin typeface="Calibri Light"/>
                          <a:ea typeface="ＭＳ Ｐゴシック" pitchFamily="34" charset="-128"/>
                        </a:rPr>
                        <a:t> </a:t>
                      </a:r>
                      <a:endParaRPr kumimoji="0" lang="es-ES" sz="2000" b="0" i="0" u="none" strike="noStrike" cap="none" normalizeH="0" baseline="0" dirty="0">
                        <a:ln>
                          <a:noFill/>
                        </a:ln>
                        <a:solidFill>
                          <a:schemeClr val="tx1"/>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6590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Le hacen una crítica.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altLang="de-DE" sz="2000" b="1" i="1" u="none" strike="noStrike" cap="none" normalizeH="0" baseline="0" dirty="0">
                          <a:ln>
                            <a:noFill/>
                          </a:ln>
                          <a:solidFill>
                            <a:schemeClr val="tx1"/>
                          </a:solidFill>
                          <a:effectLst/>
                          <a:latin typeface="Calibri Light"/>
                          <a:ea typeface="ＭＳ Ｐゴシック" pitchFamily="34" charset="-128"/>
                        </a:rPr>
                        <a:t>“</a:t>
                      </a:r>
                      <a:r>
                        <a:rPr kumimoji="0" lang="es-ES" sz="2000" b="1" i="1" u="none" strike="noStrike" cap="none" normalizeH="0" baseline="0" dirty="0">
                          <a:ln>
                            <a:noFill/>
                          </a:ln>
                          <a:solidFill>
                            <a:schemeClr val="tx1"/>
                          </a:solidFill>
                          <a:effectLst/>
                          <a:latin typeface="Calibri Light"/>
                          <a:ea typeface="ＭＳ Ｐゴシック" pitchFamily="34" charset="-128"/>
                        </a:rPr>
                        <a:t>Se han dado cuenta, no valgo para nada ...</a:t>
                      </a:r>
                      <a:r>
                        <a:rPr kumimoji="0" lang="en-US" altLang="de-DE" sz="2000" b="1" i="1" u="none" strike="noStrike" cap="none" normalizeH="0" baseline="0" dirty="0">
                          <a:ln>
                            <a:noFill/>
                          </a:ln>
                          <a:solidFill>
                            <a:schemeClr val="tx1"/>
                          </a:solidFill>
                          <a:effectLst/>
                          <a:latin typeface="Calibri Light"/>
                          <a:ea typeface="ＭＳ Ｐゴシック" pitchFamily="34" charset="-128"/>
                        </a:rPr>
                        <a:t>”</a:t>
                      </a:r>
                      <a:endParaRPr kumimoji="0" lang="es-ES" altLang="ja-JP" sz="2000" b="1" i="1" u="none" strike="noStrike" cap="none" normalizeH="0" baseline="0" dirty="0">
                        <a:ln>
                          <a:noFill/>
                        </a:ln>
                        <a:solidFill>
                          <a:schemeClr val="tx1"/>
                        </a:solidFill>
                        <a:effectLst/>
                        <a:latin typeface="Calibri Light"/>
                        <a:ea typeface="ＭＳ Ｐゴシック" pitchFamily="34" charset="-128"/>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altLang="de-DE" sz="2000" b="0" i="0" u="none" strike="noStrike" cap="none" normalizeH="0" baseline="0" dirty="0">
                          <a:ln>
                            <a:noFill/>
                          </a:ln>
                          <a:solidFill>
                            <a:schemeClr val="tx1"/>
                          </a:solidFill>
                          <a:effectLst/>
                          <a:latin typeface="Calibri Light"/>
                          <a:ea typeface="ＭＳ Ｐゴシック" pitchFamily="34" charset="-128"/>
                        </a:rPr>
                        <a:t>“</a:t>
                      </a:r>
                      <a:r>
                        <a:rPr kumimoji="0" lang="es-ES" sz="2000" b="0" i="0" u="none" strike="noStrike" cap="none" normalizeH="0" baseline="0" dirty="0">
                          <a:ln>
                            <a:noFill/>
                          </a:ln>
                          <a:solidFill>
                            <a:schemeClr val="tx1"/>
                          </a:solidFill>
                          <a:effectLst/>
                          <a:latin typeface="Calibri Light"/>
                          <a:ea typeface="ＭＳ Ｐゴシック" pitchFamily="34" charset="-128"/>
                        </a:rPr>
                        <a:t>Puede que la otra persona tenga un mal día.</a:t>
                      </a:r>
                      <a:r>
                        <a:rPr kumimoji="0" lang="en-US" altLang="de-DE" sz="2000" b="0" i="0" u="none" strike="noStrike" cap="none" normalizeH="0" baseline="0" dirty="0">
                          <a:ln>
                            <a:noFill/>
                          </a:ln>
                          <a:solidFill>
                            <a:schemeClr val="tx1"/>
                          </a:solidFill>
                          <a:effectLst/>
                          <a:latin typeface="Calibri Light"/>
                          <a:ea typeface="ＭＳ Ｐゴシック" pitchFamily="34" charset="-128"/>
                        </a:rPr>
                        <a:t>”</a:t>
                      </a:r>
                      <a:r>
                        <a:rPr kumimoji="0" lang="es-ES" altLang="ja-JP" sz="2000" b="0" i="0" u="none" strike="noStrike" cap="none" normalizeH="0" baseline="0" dirty="0">
                          <a:ln>
                            <a:noFill/>
                          </a:ln>
                          <a:solidFill>
                            <a:schemeClr val="tx1"/>
                          </a:solidFill>
                          <a:effectLst/>
                          <a:latin typeface="Calibri Light"/>
                          <a:ea typeface="ＭＳ Ｐゴシック" pitchFamily="34" charset="-128"/>
                        </a:rPr>
                        <a:t>; </a:t>
                      </a:r>
                      <a:r>
                        <a:rPr kumimoji="0" lang="es-ES" altLang="de-DE" sz="2000" b="0" i="0" u="none" strike="noStrike" cap="none" normalizeH="0" baseline="0" dirty="0">
                          <a:ln>
                            <a:noFill/>
                          </a:ln>
                          <a:solidFill>
                            <a:schemeClr val="tx1"/>
                          </a:solidFill>
                          <a:effectLst/>
                          <a:latin typeface="Calibri Light"/>
                          <a:ea typeface="ＭＳ Ｐゴシック" pitchFamily="34" charset="-128"/>
                        </a:rPr>
                        <a:t>“</a:t>
                      </a:r>
                      <a:r>
                        <a:rPr kumimoji="0" lang="es-ES" altLang="ja-JP" sz="2000" b="0" i="0" u="none" strike="noStrike" cap="none" normalizeH="0" baseline="0" dirty="0">
                          <a:ln>
                            <a:noFill/>
                          </a:ln>
                          <a:solidFill>
                            <a:schemeClr val="tx1"/>
                          </a:solidFill>
                          <a:effectLst/>
                          <a:latin typeface="Calibri Light"/>
                          <a:ea typeface="ＭＳ Ｐゴシック" pitchFamily="34" charset="-128"/>
                        </a:rPr>
                        <a:t>¿Puedo sacar partido de los comentarios?</a:t>
                      </a:r>
                      <a:r>
                        <a:rPr kumimoji="0" lang="en-US" altLang="de-DE" sz="2000" b="0" i="0" u="none" strike="noStrike" cap="none" normalizeH="0" baseline="0" dirty="0">
                          <a:ln>
                            <a:noFill/>
                          </a:ln>
                          <a:solidFill>
                            <a:schemeClr val="tx1"/>
                          </a:solidFill>
                          <a:effectLst/>
                          <a:latin typeface="Calibri Light"/>
                          <a:ea typeface="ＭＳ Ｐゴシック" pitchFamily="34" charset="-128"/>
                        </a:rPr>
                        <a:t>”</a:t>
                      </a:r>
                      <a:endParaRPr kumimoji="0" lang="es-ES" sz="2000" b="0" i="0" u="none" strike="noStrike" cap="none" normalizeH="0" baseline="0" dirty="0">
                        <a:ln>
                          <a:noFill/>
                        </a:ln>
                        <a:solidFill>
                          <a:schemeClr val="tx1"/>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262" y="5009728"/>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0756" y="342900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47943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Calibri Light"/>
              </a:rPr>
              <a:t>5. Pensamiento “Todo-o-Nada”/ Catastrofización</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endParaRPr lang="de-DE" altLang="de-DE"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26</a:t>
            </a:fld>
            <a:endParaRPr lang="de-DE" altLang="de-DE"/>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366158784"/>
              </p:ext>
            </p:extLst>
          </p:nvPr>
        </p:nvGraphicFramePr>
        <p:xfrm>
          <a:off x="408955" y="2204864"/>
          <a:ext cx="11376000" cy="17373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1" i="1" u="none" strike="noStrike" cap="none" normalizeH="0" baseline="0" dirty="0">
                          <a:ln>
                            <a:noFill/>
                          </a:ln>
                          <a:solidFill>
                            <a:srgbClr val="000000"/>
                          </a:solidFill>
                          <a:effectLst/>
                          <a:latin typeface="Calibri Light"/>
                        </a:rPr>
                        <a:t>Estilo de atribución depresivo</a:t>
                      </a:r>
                    </a:p>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0" i="0" u="none" strike="noStrike" cap="none" normalizeH="0" baseline="0" dirty="0">
                          <a:ln>
                            <a:noFill/>
                          </a:ln>
                          <a:solidFill>
                            <a:srgbClr val="000000"/>
                          </a:solidFill>
                          <a:effectLst/>
                          <a:latin typeface="Calibri Light"/>
                        </a:rPr>
                        <a:t>Evaluación positiva/constructiva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0" i="0" u="none" strike="noStrike" cap="none" normalizeH="0" baseline="0">
                          <a:ln>
                            <a:noFill/>
                          </a:ln>
                          <a:solidFill>
                            <a:srgbClr val="333333"/>
                          </a:solidFill>
                          <a:effectLst/>
                          <a:latin typeface="Calibri Light"/>
                          <a:ea typeface="ＭＳ Ｐゴシック" pitchFamily="34" charset="-128"/>
                        </a:rPr>
                        <a:t>Su jefe no le saluda.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1" i="1" u="none" strike="noStrike" cap="none" normalizeH="0" baseline="0" dirty="0">
                          <a:ln>
                            <a:noFill/>
                          </a:ln>
                          <a:solidFill>
                            <a:schemeClr val="tx1"/>
                          </a:solidFill>
                          <a:effectLst/>
                          <a:latin typeface="Calibri Light"/>
                          <a:ea typeface="ＭＳ Ｐゴシック" pitchFamily="34" charset="-128"/>
                        </a:rPr>
                        <a:t>“Me va a despedir”</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0" i="0" u="none" strike="noStrike" cap="none" normalizeH="0" baseline="0" dirty="0">
                          <a:ln>
                            <a:noFill/>
                          </a:ln>
                          <a:solidFill>
                            <a:srgbClr val="004992"/>
                          </a:solidFill>
                          <a:effectLst/>
                          <a:latin typeface="Calibri Light"/>
                          <a:ea typeface="ＭＳ Ｐゴシック" pitchFamily="34" charset="-128"/>
                        </a:rPr>
                        <a:t>???</a:t>
                      </a:r>
                      <a:endParaRPr kumimoji="0" lang="en-US"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Calibri Light"/>
              </a:rPr>
              <a:t>5. Pensamiento “Todo-o-Nada”/ Catastrofización</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endParaRPr lang="de-DE" altLang="de-DE"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27</a:t>
            </a:fld>
            <a:endParaRPr lang="de-DE" altLang="de-DE"/>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184329071"/>
              </p:ext>
            </p:extLst>
          </p:nvPr>
        </p:nvGraphicFramePr>
        <p:xfrm>
          <a:off x="408955" y="2204864"/>
          <a:ext cx="11376000" cy="17373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1" i="1" u="none" strike="noStrike" cap="none" normalizeH="0" baseline="0" dirty="0">
                          <a:ln>
                            <a:noFill/>
                          </a:ln>
                          <a:solidFill>
                            <a:srgbClr val="000000"/>
                          </a:solidFill>
                          <a:effectLst/>
                          <a:latin typeface="Calibri Light"/>
                        </a:rPr>
                        <a:t>Estilo de atribución depresivo</a:t>
                      </a:r>
                    </a:p>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0" i="0" u="none" strike="noStrike" cap="none" normalizeH="0" baseline="0" dirty="0">
                          <a:ln>
                            <a:noFill/>
                          </a:ln>
                          <a:solidFill>
                            <a:srgbClr val="000000"/>
                          </a:solidFill>
                          <a:effectLst/>
                          <a:latin typeface="Calibri Light"/>
                        </a:rPr>
                        <a:t>Evaluación positiva/constructiva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0" i="0" u="none" strike="noStrike" cap="none" normalizeH="0" baseline="0">
                          <a:ln>
                            <a:noFill/>
                          </a:ln>
                          <a:solidFill>
                            <a:srgbClr val="333333"/>
                          </a:solidFill>
                          <a:effectLst/>
                          <a:latin typeface="Calibri Light"/>
                          <a:ea typeface="ＭＳ Ｐゴシック" pitchFamily="34" charset="-128"/>
                        </a:rPr>
                        <a:t>Su jefe no le saluda.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1" i="1" u="none" strike="noStrike" cap="none" normalizeH="0" baseline="0" dirty="0">
                          <a:ln>
                            <a:noFill/>
                          </a:ln>
                          <a:solidFill>
                            <a:schemeClr val="tx1"/>
                          </a:solidFill>
                          <a:effectLst/>
                          <a:latin typeface="Calibri Light"/>
                          <a:ea typeface="ＭＳ Ｐゴシック" pitchFamily="34" charset="-128"/>
                        </a:rPr>
                        <a:t>“Me va a despedir”</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ea typeface="ＭＳ Ｐゴシック" pitchFamily="34" charset="-128"/>
                        </a:rPr>
                        <a:t>“No me ha visto; quizás tiene un mal día”</a:t>
                      </a: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39990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solidFill>
                  <a:srgbClr val="004992"/>
                </a:solidFill>
                <a:latin typeface="Calibri Light"/>
              </a:rPr>
              <a:t>6. Supresión de pensamientos negativos</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endParaRPr lang="de-DE" altLang="de-DE"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28</a:t>
            </a:fld>
            <a:endParaRPr lang="de-DE" altLang="de-DE"/>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343999650"/>
              </p:ext>
            </p:extLst>
          </p:nvPr>
        </p:nvGraphicFramePr>
        <p:xfrm>
          <a:off x="408955" y="2204864"/>
          <a:ext cx="11376000" cy="23774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1" i="1" u="none" strike="noStrike" cap="none" normalizeH="0" baseline="0" dirty="0">
                          <a:ln>
                            <a:noFill/>
                          </a:ln>
                          <a:solidFill>
                            <a:srgbClr val="000000"/>
                          </a:solidFill>
                          <a:effectLst/>
                          <a:latin typeface="Calibri Light"/>
                        </a:rPr>
                        <a:t>Evaluación problemática</a:t>
                      </a:r>
                    </a:p>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Evaluación positiva/constructiva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rPr>
                        <a:t>Tiene pensamientos recurrentes negativos</a:t>
                      </a:r>
                    </a:p>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rPr>
                        <a:t>(ej. “idiota”, “tonto”, “Eres muy feo”).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1" i="1" u="none" strike="noStrike" cap="none" normalizeH="0" baseline="0" dirty="0">
                          <a:ln>
                            <a:noFill/>
                          </a:ln>
                          <a:solidFill>
                            <a:schemeClr val="tx1"/>
                          </a:solidFill>
                          <a:effectLst/>
                          <a:latin typeface="Calibri Light"/>
                        </a:rPr>
                        <a:t>“No debo tener estos pensamientos negativos”… pero esto no funciona (</a:t>
                      </a:r>
                      <a:r>
                        <a:rPr kumimoji="0" lang="es-ES" sz="2000" b="1" i="1" u="none" strike="noStrike" cap="none" normalizeH="0" baseline="0" dirty="0">
                          <a:ln>
                            <a:noFill/>
                          </a:ln>
                          <a:solidFill>
                            <a:schemeClr val="tx1"/>
                          </a:solidFill>
                          <a:effectLst/>
                          <a:latin typeface="Times New Roman"/>
                          <a:sym typeface="Wingdings" panose="05000000000000000000" pitchFamily="2" charset="2"/>
                        </a:rPr>
                        <a:t>→</a:t>
                      </a:r>
                      <a:r>
                        <a:rPr kumimoji="0" lang="es-ES" sz="2000" b="1" i="1" u="none" strike="noStrike" cap="none" normalizeH="0" baseline="0" dirty="0">
                          <a:ln>
                            <a:noFill/>
                          </a:ln>
                          <a:solidFill>
                            <a:schemeClr val="tx1"/>
                          </a:solidFill>
                          <a:effectLst/>
                          <a:latin typeface="Calibri Light"/>
                        </a:rPr>
                        <a:t> ver el siguiente ejercicio).</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0" i="0" u="none" strike="noStrike" cap="none" normalizeH="0" baseline="0" dirty="0">
                          <a:ln>
                            <a:noFill/>
                          </a:ln>
                          <a:solidFill>
                            <a:srgbClr val="004992"/>
                          </a:solidFill>
                          <a:effectLst/>
                          <a:latin typeface="Calibri Light"/>
                        </a:rPr>
                        <a:t>??? </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solidFill>
                  <a:srgbClr val="004992"/>
                </a:solidFill>
                <a:latin typeface="Calibri Light"/>
              </a:rPr>
              <a:t>6. Supresión de pensamientos negativos</a:t>
            </a:r>
            <a:br>
              <a:rPr lang="es-ES" altLang="de-DE" sz="3600" dirty="0">
                <a:solidFill>
                  <a:srgbClr val="004992"/>
                </a:solidFill>
                <a:latin typeface="Calibri Light"/>
              </a:rPr>
            </a:br>
            <a:r>
              <a:rPr lang="es-ES" altLang="de-DE" dirty="0">
                <a:solidFill>
                  <a:srgbClr val="004992"/>
                </a:solidFill>
                <a:latin typeface="Calibri Light"/>
              </a:rPr>
              <a:t>¿Cómo podríamos reinterpretar esta situación?</a:t>
            </a:r>
            <a:endParaRPr lang="de-DE" altLang="de-DE"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29</a:t>
            </a:fld>
            <a:endParaRPr lang="de-DE" altLang="de-DE"/>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258880749"/>
              </p:ext>
            </p:extLst>
          </p:nvPr>
        </p:nvGraphicFramePr>
        <p:xfrm>
          <a:off x="408955" y="2204864"/>
          <a:ext cx="11376000" cy="28041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1" i="1" u="none" strike="noStrike" cap="none" normalizeH="0" baseline="0" dirty="0">
                          <a:ln>
                            <a:noFill/>
                          </a:ln>
                          <a:solidFill>
                            <a:srgbClr val="000000"/>
                          </a:solidFill>
                          <a:effectLst/>
                          <a:latin typeface="Calibri Light"/>
                        </a:rPr>
                        <a:t>Evaluación problemática</a:t>
                      </a:r>
                    </a:p>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Evaluación positiva/constructiva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rPr>
                        <a:t>Tiene pensamientos recurrentes negativos</a:t>
                      </a:r>
                    </a:p>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rPr>
                        <a:t>(ej. “idiota”, “tonto”, “Eres muy feo”).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1" i="1" u="none" strike="noStrike" cap="none" normalizeH="0" baseline="0" dirty="0">
                          <a:ln>
                            <a:noFill/>
                          </a:ln>
                          <a:solidFill>
                            <a:schemeClr val="tx1"/>
                          </a:solidFill>
                          <a:effectLst/>
                          <a:latin typeface="Calibri Light"/>
                        </a:rPr>
                        <a:t>“No debo tener estos pensamientos negativos”… pero esto no funciona (</a:t>
                      </a:r>
                      <a:r>
                        <a:rPr kumimoji="0" lang="es-ES" sz="2000" b="1" i="1" u="none" strike="noStrike" cap="none" normalizeH="0" baseline="0" dirty="0">
                          <a:ln>
                            <a:noFill/>
                          </a:ln>
                          <a:solidFill>
                            <a:schemeClr val="tx1"/>
                          </a:solidFill>
                          <a:effectLst/>
                          <a:latin typeface="Times New Roman"/>
                          <a:sym typeface="Wingdings" panose="05000000000000000000" pitchFamily="2" charset="2"/>
                        </a:rPr>
                        <a:t>→</a:t>
                      </a:r>
                      <a:r>
                        <a:rPr kumimoji="0" lang="es-ES" sz="2000" b="1" i="1" u="none" strike="noStrike" cap="none" normalizeH="0" baseline="0" dirty="0">
                          <a:ln>
                            <a:noFill/>
                          </a:ln>
                          <a:solidFill>
                            <a:schemeClr val="tx1"/>
                          </a:solidFill>
                          <a:effectLst/>
                          <a:latin typeface="Calibri Light"/>
                        </a:rPr>
                        <a:t> ver el siguiente ejercicio).</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rPr>
                        <a:t>Pregúntese si los pensamientos están justificados.</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rPr>
                        <a:t>¿Qué contradice esos pensamientos? </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0" i="0" u="none" strike="noStrike" cap="none" normalizeH="0" baseline="0" dirty="0" err="1">
                          <a:ln>
                            <a:noFill/>
                          </a:ln>
                          <a:solidFill>
                            <a:srgbClr val="333333"/>
                          </a:solidFill>
                          <a:effectLst/>
                          <a:latin typeface="Calibri Light"/>
                        </a:rPr>
                        <a:t>Distraígase</a:t>
                      </a:r>
                      <a:r>
                        <a:rPr kumimoji="0" lang="es-ES" sz="2000" b="0" i="0" u="none" strike="noStrike" cap="none" normalizeH="0" baseline="0" dirty="0">
                          <a:ln>
                            <a:noFill/>
                          </a:ln>
                          <a:solidFill>
                            <a:srgbClr val="333333"/>
                          </a:solidFill>
                          <a:effectLst/>
                          <a:latin typeface="Calibri Light"/>
                        </a:rPr>
                        <a:t> realizando actividades agradables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923445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solidFill>
                  <a:srgbClr val="004992"/>
                </a:solidFill>
                <a:latin typeface="Calibri Light"/>
              </a:rPr>
              <a:t>6. Supresión de pensamientos negativos</a:t>
            </a:r>
            <a:br>
              <a:rPr lang="es-ES" altLang="de-DE" sz="3600" dirty="0">
                <a:solidFill>
                  <a:srgbClr val="004992"/>
                </a:solidFill>
                <a:latin typeface="Calibri Light"/>
              </a:rPr>
            </a:br>
            <a:r>
              <a:rPr lang="es-ES" altLang="de-DE" dirty="0">
                <a:solidFill>
                  <a:srgbClr val="004992"/>
                </a:solidFill>
                <a:latin typeface="Calibri Light"/>
              </a:rPr>
              <a:t>Ejercicio</a:t>
            </a:r>
            <a:endParaRPr lang="de-DE" altLang="de-DE" dirty="0">
              <a:solidFill>
                <a:srgbClr val="004992"/>
              </a:solidFill>
              <a:latin typeface="Calibri Light"/>
            </a:endParaRPr>
          </a:p>
        </p:txBody>
      </p:sp>
      <p:sp>
        <p:nvSpPr>
          <p:cNvPr id="2" name="Content Placeholder 1"/>
          <p:cNvSpPr>
            <a:spLocks noGrp="1"/>
          </p:cNvSpPr>
          <p:nvPr>
            <p:ph idx="1"/>
          </p:nvPr>
        </p:nvSpPr>
        <p:spPr/>
        <p:txBody>
          <a:bodyPr/>
          <a:lstStyle/>
          <a:p>
            <a:r>
              <a:rPr lang="es-ES" sz="2400" dirty="0">
                <a:solidFill>
                  <a:srgbClr val="333333"/>
                </a:solidFill>
                <a:latin typeface="Calibri Light"/>
              </a:rPr>
              <a:t>No es posible suprimir los pensamientos perturbadores deliberadamente.</a:t>
            </a:r>
          </a:p>
          <a:p>
            <a:r>
              <a:rPr lang="es-ES" sz="2400" dirty="0">
                <a:solidFill>
                  <a:srgbClr val="333333"/>
                </a:solidFill>
                <a:latin typeface="Calibri Light"/>
              </a:rPr>
              <a:t>Intentar no pensar en algo conduce a un aumento de esos pensamientos.</a:t>
            </a:r>
          </a:p>
          <a:p>
            <a:r>
              <a:rPr lang="es-ES" sz="2400" dirty="0">
                <a:solidFill>
                  <a:srgbClr val="333333"/>
                </a:solidFill>
                <a:latin typeface="Calibri Light"/>
              </a:rPr>
              <a:t>¡Inténtelo! </a:t>
            </a:r>
            <a:br>
              <a:rPr lang="es-ES" sz="2400" dirty="0">
                <a:solidFill>
                  <a:srgbClr val="333333"/>
                </a:solidFill>
                <a:latin typeface="Calibri Light"/>
              </a:rPr>
            </a:br>
            <a:r>
              <a:rPr lang="es-ES" sz="2400" dirty="0">
                <a:solidFill>
                  <a:srgbClr val="004992"/>
                </a:solidFill>
                <a:latin typeface="Calibri Light"/>
              </a:rPr>
              <a:t>¡No piense en un oso polar en el próximo minuto!</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type="title"/>
          </p:nvPr>
        </p:nvSpPr>
        <p:spPr/>
        <p:txBody>
          <a:bodyPr vert="horz" lIns="0" tIns="0" rIns="0" bIns="0" rtlCol="0" anchor="t">
            <a:spAutoFit/>
          </a:bodyPr>
          <a:lstStyle/>
          <a:p>
            <a:pPr defTabSz="914377">
              <a:spcBef>
                <a:spcPts val="0"/>
              </a:spcBef>
            </a:pPr>
            <a:r>
              <a:rPr lang="es-ES" altLang="ja-JP" sz="3600" dirty="0">
                <a:solidFill>
                  <a:srgbClr val="004992"/>
                </a:solidFill>
                <a:latin typeface="Calibri Light"/>
              </a:rPr>
              <a:t>6. Supresión de pensamientos negativos</a:t>
            </a:r>
            <a:br>
              <a:rPr lang="es-ES" altLang="ja-JP" sz="3600" dirty="0">
                <a:solidFill>
                  <a:srgbClr val="004992"/>
                </a:solidFill>
                <a:latin typeface="Calibri Light"/>
              </a:rPr>
            </a:br>
            <a:r>
              <a:rPr lang="es-ES" altLang="ja-JP" dirty="0">
                <a:solidFill>
                  <a:srgbClr val="004992"/>
                </a:solidFill>
                <a:latin typeface="Calibri Light"/>
              </a:rPr>
              <a:t>¿Funciona? ¡No!</a:t>
            </a:r>
            <a:endParaRPr lang="de-DE" altLang="de-DE" dirty="0">
              <a:solidFill>
                <a:srgbClr val="004992"/>
              </a:solidFill>
              <a:latin typeface="Calibri Light"/>
            </a:endParaRPr>
          </a:p>
        </p:txBody>
      </p:sp>
      <p:sp>
        <p:nvSpPr>
          <p:cNvPr id="2" name="Content Placeholder 1"/>
          <p:cNvSpPr>
            <a:spLocks noGrp="1"/>
          </p:cNvSpPr>
          <p:nvPr>
            <p:ph idx="1"/>
          </p:nvPr>
        </p:nvSpPr>
        <p:spPr/>
        <p:txBody>
          <a:bodyPr/>
          <a:lstStyle/>
          <a:p>
            <a:r>
              <a:rPr lang="es-ES" sz="2400" dirty="0">
                <a:solidFill>
                  <a:srgbClr val="333333"/>
                </a:solidFill>
                <a:latin typeface="Calibri Light"/>
              </a:rPr>
              <a:t>Muchos de ustedes habrán pensado probablemente en un oso polar y/o en algo que tenga que ver con un oso polar (ej. el zoo, nieve, el Ártico, etc.)</a:t>
            </a:r>
          </a:p>
          <a:p>
            <a:r>
              <a:rPr lang="es-ES" sz="2400" dirty="0">
                <a:solidFill>
                  <a:srgbClr val="333333"/>
                </a:solidFill>
                <a:latin typeface="Calibri Light"/>
              </a:rPr>
              <a:t>Este efecto se hace incluso más fuerte si uno intenta suprimir deliberadamente los pensamientos perturbadores (“Soy un perdedor” etc.). ¡Estos pensamientos se pueden volver tan fuertes que parezcan extraños o fuera del control de uno mismo!</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31</a:t>
            </a:fld>
            <a:endParaRPr lang="de-DE" altLang="de-DE"/>
          </a:p>
        </p:txBody>
      </p:sp>
      <p:pic>
        <p:nvPicPr>
          <p:cNvPr id="7"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5"/>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a:solidFill>
                  <a:srgbClr val="004992"/>
                </a:solidFill>
                <a:latin typeface="Calibri Light"/>
              </a:rPr>
              <a:t>En cambio:</a:t>
            </a:r>
            <a:br>
              <a:rPr lang="de-DE" altLang="de-DE" sz="3600">
                <a:solidFill>
                  <a:srgbClr val="004992"/>
                </a:solidFill>
                <a:latin typeface="Calibri Light"/>
              </a:rPr>
            </a:br>
            <a:endParaRPr lang="de-DE" altLang="de-DE" sz="3600">
              <a:solidFill>
                <a:srgbClr val="004992"/>
              </a:solidFill>
              <a:latin typeface="Calibri Light"/>
            </a:endParaRPr>
          </a:p>
        </p:txBody>
      </p:sp>
      <p:sp>
        <p:nvSpPr>
          <p:cNvPr id="47106" name="Rectangle 2"/>
          <p:cNvSpPr>
            <a:spLocks noGrp="1" noChangeArrowheads="1"/>
          </p:cNvSpPr>
          <p:nvPr>
            <p:ph idx="1"/>
          </p:nvPr>
        </p:nvSpPr>
        <p:spPr/>
        <p:txBody>
          <a:bodyPr/>
          <a:lstStyle/>
          <a:p>
            <a:pPr eaLnBrk="1" hangingPunct="1"/>
            <a:r>
              <a:rPr lang="de-DE" altLang="de-DE" sz="2400" dirty="0">
                <a:solidFill>
                  <a:srgbClr val="333333"/>
                </a:solidFill>
                <a:latin typeface="Calibri Light"/>
              </a:rPr>
              <a:t>Si le molestan pensamientos negativos intensos, no intente suprimirlos activamente (eso sólo hará que aumenten), en su lugar observe los eventos internos sin intervenir – como una tormenta en el exterior, que uno puede ver a salvo a través de la ventana.</a:t>
            </a:r>
          </a:p>
          <a:p>
            <a:pPr eaLnBrk="1" hangingPunct="1"/>
            <a:r>
              <a:rPr lang="de-DE" altLang="de-DE" sz="2400" dirty="0">
                <a:solidFill>
                  <a:srgbClr val="004992"/>
                </a:solidFill>
                <a:latin typeface="Calibri Light"/>
              </a:rPr>
              <a:t>Los pensamientos pasarán, igual que las nubes de tormenta.</a:t>
            </a:r>
          </a:p>
        </p:txBody>
      </p:sp>
      <p:sp>
        <p:nvSpPr>
          <p:cNvPr id="4" name="Footer Placeholder 3"/>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5" name="Slide Number Placeholder 4"/>
          <p:cNvSpPr>
            <a:spLocks noGrp="1"/>
          </p:cNvSpPr>
          <p:nvPr>
            <p:ph type="sldNum" sz="quarter" idx="12"/>
          </p:nvPr>
        </p:nvSpPr>
        <p:spPr/>
        <p:txBody>
          <a:bodyPr/>
          <a:lstStyle/>
          <a:p>
            <a:fld id="{AEDAC81C-0372-44BA-BDA7-D7C8B9A9A8ED}" type="slidenum">
              <a:rPr lang="de-DE" altLang="de-DE" smtClean="0"/>
              <a:pPr/>
              <a:t>32</a:t>
            </a:fld>
            <a:endParaRPr lang="de-DE" altLang="de-DE"/>
          </a:p>
        </p:txBody>
      </p:sp>
      <p:pic>
        <p:nvPicPr>
          <p:cNvPr id="8"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7. Otras formas de distorsiones cognitivas</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400"/>
            <a:r>
              <a:rPr lang="es-ES" altLang="de-DE" sz="2000" b="1" dirty="0">
                <a:solidFill>
                  <a:srgbClr val="333333"/>
                </a:solidFill>
                <a:latin typeface="Calibri Light"/>
                <a:ea typeface="MS PGothic" panose="020B0600070205080204" pitchFamily="34" charset="-128"/>
              </a:rPr>
              <a:t>Comparación con los demás:</a:t>
            </a:r>
          </a:p>
          <a:p>
            <a:pPr marL="342900" lvl="1" indent="-342900" defTabSz="914400">
              <a:lnSpc>
                <a:spcPct val="100000"/>
              </a:lnSpc>
              <a:spcBef>
                <a:spcPts val="1200"/>
              </a:spcBef>
              <a:spcAft>
                <a:spcPts val="0"/>
              </a:spcAft>
              <a:buClr>
                <a:srgbClr val="333333"/>
              </a:buClr>
              <a:buFont typeface="WingDings"/>
              <a:buChar char=""/>
            </a:pPr>
            <a:r>
              <a:rPr lang="es-ES" altLang="de-DE" sz="2000" dirty="0">
                <a:solidFill>
                  <a:srgbClr val="333333"/>
                </a:solidFill>
                <a:latin typeface="Calibri Light"/>
                <a:ea typeface="MS PGothic" panose="020B0600070205080204" pitchFamily="34" charset="-128"/>
              </a:rPr>
              <a:t>¡No se compare demasiado con los demás!</a:t>
            </a:r>
          </a:p>
          <a:p>
            <a:pPr marL="342900" lvl="1" indent="-342900" defTabSz="914400">
              <a:lnSpc>
                <a:spcPct val="100000"/>
              </a:lnSpc>
              <a:spcBef>
                <a:spcPts val="1200"/>
              </a:spcBef>
              <a:spcAft>
                <a:spcPts val="0"/>
              </a:spcAft>
              <a:buClr>
                <a:srgbClr val="333333"/>
              </a:buClr>
              <a:buFont typeface="WingDings"/>
              <a:buChar char=""/>
            </a:pPr>
            <a:r>
              <a:rPr lang="es-ES" altLang="de-DE" sz="2000" dirty="0">
                <a:solidFill>
                  <a:srgbClr val="333333"/>
                </a:solidFill>
                <a:latin typeface="Calibri Light"/>
                <a:ea typeface="MS PGothic" panose="020B0600070205080204" pitchFamily="34" charset="-128"/>
              </a:rPr>
              <a:t>Siempre hay personas, que son más atractivas, con más éxito y más populares. Sin embargo, las personas tenemos fortalezas y debilidades.</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AEDAC81C-0372-44BA-BDA7-D7C8B9A9A8ED}"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7. Otras formas de distorsiones cognitivas</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400"/>
            <a:r>
              <a:rPr lang="es-ES" altLang="de-DE" sz="2000" b="1" dirty="0">
                <a:solidFill>
                  <a:srgbClr val="333333"/>
                </a:solidFill>
                <a:latin typeface="Calibri Light"/>
                <a:ea typeface="MS PGothic" panose="020B0600070205080204" pitchFamily="34" charset="-128"/>
              </a:rPr>
              <a:t>Comparación con los demás:</a:t>
            </a:r>
          </a:p>
          <a:p>
            <a:pPr marL="342900" lvl="1" indent="-342900" defTabSz="914400">
              <a:lnSpc>
                <a:spcPct val="100000"/>
              </a:lnSpc>
              <a:spcBef>
                <a:spcPts val="1200"/>
              </a:spcBef>
              <a:spcAft>
                <a:spcPts val="0"/>
              </a:spcAft>
              <a:buClr>
                <a:srgbClr val="333333"/>
              </a:buClr>
              <a:buFont typeface="WingDings"/>
              <a:buChar char=""/>
            </a:pPr>
            <a:r>
              <a:rPr lang="es-ES" altLang="de-DE" sz="2000" dirty="0">
                <a:solidFill>
                  <a:srgbClr val="333333"/>
                </a:solidFill>
                <a:latin typeface="Calibri Light"/>
                <a:ea typeface="MS PGothic" panose="020B0600070205080204" pitchFamily="34" charset="-128"/>
              </a:rPr>
              <a:t>¡No se compare demasiado con los demás!</a:t>
            </a:r>
          </a:p>
          <a:p>
            <a:pPr marL="342900" lvl="1" indent="-342900" defTabSz="914400">
              <a:lnSpc>
                <a:spcPct val="100000"/>
              </a:lnSpc>
              <a:spcBef>
                <a:spcPts val="1200"/>
              </a:spcBef>
              <a:spcAft>
                <a:spcPts val="0"/>
              </a:spcAft>
              <a:buClr>
                <a:srgbClr val="333333"/>
              </a:buClr>
              <a:buFont typeface="WingDings"/>
              <a:buChar char=""/>
            </a:pPr>
            <a:r>
              <a:rPr lang="es-ES" altLang="de-DE" sz="2000" dirty="0">
                <a:solidFill>
                  <a:srgbClr val="333333"/>
                </a:solidFill>
                <a:latin typeface="Calibri Light"/>
                <a:ea typeface="MS PGothic" panose="020B0600070205080204" pitchFamily="34" charset="-128"/>
              </a:rPr>
              <a:t>Siempre hay personas, que son más atractivas, con más éxito y más populares. Sin embargo, las personas tenemos fortalezas y debilidades.</a:t>
            </a:r>
          </a:p>
          <a:p>
            <a:pPr lvl="0" defTabSz="914400"/>
            <a:r>
              <a:rPr lang="es-ES" altLang="de-DE" sz="2000" b="1" dirty="0">
                <a:solidFill>
                  <a:srgbClr val="333333"/>
                </a:solidFill>
                <a:latin typeface="Calibri Light"/>
                <a:ea typeface="MS PGothic" panose="020B0600070205080204" pitchFamily="34" charset="-128"/>
              </a:rPr>
              <a:t>Exigencias absolutas:</a:t>
            </a:r>
          </a:p>
          <a:p>
            <a:pPr marL="342900" lvl="1" indent="-342900" defTabSz="914400">
              <a:lnSpc>
                <a:spcPct val="100000"/>
              </a:lnSpc>
              <a:spcBef>
                <a:spcPts val="1200"/>
              </a:spcBef>
              <a:spcAft>
                <a:spcPts val="0"/>
              </a:spcAft>
              <a:buClr>
                <a:srgbClr val="333333"/>
              </a:buClr>
              <a:buFont typeface="WingDings"/>
              <a:buChar char=""/>
            </a:pPr>
            <a:r>
              <a:rPr lang="es-ES" altLang="de-DE" sz="2000" b="1" dirty="0">
                <a:solidFill>
                  <a:srgbClr val="333333"/>
                </a:solidFill>
                <a:latin typeface="Calibri Light"/>
                <a:ea typeface="MS PGothic" panose="020B0600070205080204" pitchFamily="34" charset="-128"/>
              </a:rPr>
              <a:t>No se pueden </a:t>
            </a:r>
            <a:r>
              <a:rPr lang="es-ES" altLang="de-DE" sz="2000" dirty="0">
                <a:solidFill>
                  <a:srgbClr val="333333"/>
                </a:solidFill>
                <a:latin typeface="Calibri Light"/>
                <a:ea typeface="MS PGothic" panose="020B0600070205080204" pitchFamily="34" charset="-128"/>
              </a:rPr>
              <a:t>tener unos estándares tan altos, tales como:</a:t>
            </a:r>
          </a:p>
          <a:p>
            <a:pPr marL="347472" lvl="2" indent="-347472" defTabSz="914400">
              <a:lnSpc>
                <a:spcPct val="100000"/>
              </a:lnSpc>
              <a:spcBef>
                <a:spcPts val="1200"/>
              </a:spcBef>
              <a:spcAft>
                <a:spcPts val="0"/>
              </a:spcAft>
              <a:buClr>
                <a:srgbClr val="FFFFFF"/>
              </a:buClr>
              <a:buFont typeface="WingDings"/>
              <a:buChar char=""/>
            </a:pPr>
            <a:r>
              <a:rPr lang="es-ES" altLang="de-DE" sz="2000" dirty="0">
                <a:solidFill>
                  <a:srgbClr val="333333"/>
                </a:solidFill>
                <a:latin typeface="Calibri Light"/>
                <a:ea typeface="MS PGothic" panose="020B0600070205080204" pitchFamily="34" charset="-128"/>
              </a:rPr>
              <a:t>“Yo </a:t>
            </a:r>
            <a:r>
              <a:rPr lang="es-ES" altLang="de-DE" sz="2000" u="sng" dirty="0">
                <a:solidFill>
                  <a:srgbClr val="333333"/>
                </a:solidFill>
                <a:latin typeface="Calibri Light"/>
                <a:ea typeface="MS PGothic" panose="020B0600070205080204" pitchFamily="34" charset="-128"/>
              </a:rPr>
              <a:t>siempre</a:t>
            </a:r>
            <a:r>
              <a:rPr lang="es-ES" altLang="de-DE" sz="2000" dirty="0">
                <a:solidFill>
                  <a:srgbClr val="333333"/>
                </a:solidFill>
                <a:latin typeface="Calibri Light"/>
                <a:ea typeface="MS PGothic" panose="020B0600070205080204" pitchFamily="34" charset="-128"/>
              </a:rPr>
              <a:t> debo verme bien”</a:t>
            </a:r>
          </a:p>
          <a:p>
            <a:pPr marL="347472" lvl="2" indent="-347472" defTabSz="914400">
              <a:lnSpc>
                <a:spcPct val="100000"/>
              </a:lnSpc>
              <a:spcBef>
                <a:spcPts val="1200"/>
              </a:spcBef>
              <a:spcAft>
                <a:spcPts val="0"/>
              </a:spcAft>
              <a:buClr>
                <a:srgbClr val="FFFFFF"/>
              </a:buClr>
              <a:buFont typeface="WingDings"/>
              <a:buChar char=""/>
            </a:pPr>
            <a:r>
              <a:rPr lang="es-ES" altLang="de-DE" sz="2000" dirty="0">
                <a:solidFill>
                  <a:srgbClr val="333333"/>
                </a:solidFill>
                <a:latin typeface="Calibri Light"/>
                <a:ea typeface="MS PGothic" panose="020B0600070205080204" pitchFamily="34" charset="-128"/>
              </a:rPr>
              <a:t>“Yo </a:t>
            </a:r>
            <a:r>
              <a:rPr lang="es-ES" altLang="de-DE" sz="2000" u="sng" dirty="0">
                <a:solidFill>
                  <a:srgbClr val="333333"/>
                </a:solidFill>
                <a:latin typeface="Calibri Light"/>
                <a:ea typeface="MS PGothic" panose="020B0600070205080204" pitchFamily="34" charset="-128"/>
              </a:rPr>
              <a:t>siempre</a:t>
            </a:r>
            <a:r>
              <a:rPr lang="es-ES" altLang="de-DE" sz="2000" dirty="0">
                <a:solidFill>
                  <a:srgbClr val="333333"/>
                </a:solidFill>
                <a:latin typeface="Calibri Light"/>
                <a:ea typeface="MS PGothic" panose="020B0600070205080204" pitchFamily="34" charset="-128"/>
              </a:rPr>
              <a:t> tengo que parecer inteligente”</a:t>
            </a:r>
          </a:p>
          <a:p>
            <a:pPr marL="347472" lvl="2" indent="-347472" defTabSz="914400">
              <a:lnSpc>
                <a:spcPct val="100000"/>
              </a:lnSpc>
              <a:spcBef>
                <a:spcPts val="1200"/>
              </a:spcBef>
              <a:spcAft>
                <a:spcPts val="0"/>
              </a:spcAft>
              <a:buClr>
                <a:srgbClr val="FFFFFF"/>
              </a:buClr>
              <a:buFont typeface="WingDings"/>
              <a:buChar char=""/>
            </a:pPr>
            <a:r>
              <a:rPr lang="es-ES" altLang="de-DE" sz="2000" dirty="0">
                <a:solidFill>
                  <a:srgbClr val="333333"/>
                </a:solidFill>
                <a:latin typeface="Calibri Light"/>
                <a:ea typeface="MS PGothic" panose="020B0600070205080204" pitchFamily="34" charset="-128"/>
              </a:rPr>
              <a:t>“Yo </a:t>
            </a:r>
            <a:r>
              <a:rPr lang="es-ES" altLang="de-DE" sz="2000" u="sng" dirty="0">
                <a:solidFill>
                  <a:srgbClr val="333333"/>
                </a:solidFill>
                <a:latin typeface="Calibri Light"/>
                <a:ea typeface="MS PGothic" panose="020B0600070205080204" pitchFamily="34" charset="-128"/>
              </a:rPr>
              <a:t>siempre</a:t>
            </a:r>
            <a:r>
              <a:rPr lang="es-ES" altLang="de-DE" sz="2000" dirty="0">
                <a:solidFill>
                  <a:srgbClr val="333333"/>
                </a:solidFill>
                <a:latin typeface="Calibri Light"/>
                <a:ea typeface="MS PGothic" panose="020B0600070205080204" pitchFamily="34" charset="-128"/>
              </a:rPr>
              <a:t> debo ser la persona más divertida.”</a:t>
            </a:r>
            <a:endParaRPr lang="en-US" sz="20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AEDAC81C-0372-44BA-BDA7-D7C8B9A9A8ED}" type="slidenum">
              <a:rPr lang="de-DE" altLang="de-DE" smtClean="0"/>
              <a:pPr/>
              <a:t>34</a:t>
            </a:fld>
            <a:endParaRPr lang="de-DE" altLang="de-DE"/>
          </a:p>
        </p:txBody>
      </p:sp>
      <p:pic>
        <p:nvPicPr>
          <p:cNvPr id="10"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42435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Opcional: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es-ES" sz="2400" dirty="0">
                <a:solidFill>
                  <a:srgbClr val="004992"/>
                </a:solidFill>
                <a:latin typeface="Calibri Light"/>
                <a:ea typeface="ＭＳ Ｐゴシック" panose="020B0600070205080204" pitchFamily="34" charset="-128"/>
              </a:rPr>
              <a:t>Opcional: Los vídeos sobre el tema de hoy están disponibles en </a:t>
            </a:r>
            <a:br>
              <a:rPr lang="es-ES" sz="2400" dirty="0">
                <a:solidFill>
                  <a:srgbClr val="004992"/>
                </a:solidFill>
                <a:latin typeface="Calibri Light"/>
                <a:ea typeface="ＭＳ Ｐゴシック" panose="020B0600070205080204" pitchFamily="34" charset="-128"/>
              </a:rPr>
            </a:br>
            <a:r>
              <a:rPr lang="es-ES" sz="2400" dirty="0">
                <a:solidFill>
                  <a:srgbClr val="004992"/>
                </a:solidFill>
                <a:latin typeface="Calibri Light"/>
                <a:ea typeface="ＭＳ Ｐゴシック" panose="020B0600070205080204" pitchFamily="34" charset="-128"/>
              </a:rPr>
              <a:t>la siguiente página web</a:t>
            </a:r>
            <a:r>
              <a:rPr lang="en-US" sz="2400" dirty="0">
                <a:solidFill>
                  <a:srgbClr val="004992"/>
                </a:solidFill>
                <a:latin typeface="Calibri Light"/>
                <a:ea typeface="ＭＳ Ｐゴシック" panose="020B0600070205080204" pitchFamily="34" charset="-128"/>
              </a:rPr>
              <a:t>: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s-ES" sz="2400" dirty="0">
                <a:solidFill>
                  <a:srgbClr val="333333"/>
                </a:solidFill>
                <a:latin typeface="Calibri Light"/>
                <a:ea typeface="ＭＳ Ｐゴシック" panose="020B0600070205080204" pitchFamily="34" charset="-128"/>
              </a:rPr>
              <a:t>Después de verlo, se comentará la relación entre el video y el tema de hoy</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[for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s-ES" b="0" dirty="0">
                <a:solidFill>
                  <a:srgbClr val="333333"/>
                </a:solidFill>
                <a:latin typeface="Calibri Light"/>
                <a:ea typeface="ＭＳ Ｐゴシック" panose="020B0600070205080204" pitchFamily="34" charset="-128"/>
              </a:rPr>
              <a:t>algunos vídeos pueden contener lenguaje no apropiado para todos los públicos o no ser válidos en distintas culturas. Por favor, revise </a:t>
            </a:r>
            <a:r>
              <a:rPr lang="es-ES" b="0" dirty="0" err="1">
                <a:solidFill>
                  <a:srgbClr val="333333"/>
                </a:solidFill>
                <a:latin typeface="Calibri Light"/>
                <a:ea typeface="ＭＳ Ｐゴシック" panose="020B0600070205080204" pitchFamily="34" charset="-128"/>
              </a:rPr>
              <a:t>cuidaosamente</a:t>
            </a:r>
            <a:r>
              <a:rPr lang="es-ES" b="0" dirty="0">
                <a:solidFill>
                  <a:srgbClr val="333333"/>
                </a:solidFill>
                <a:latin typeface="Calibri Light"/>
                <a:ea typeface="ＭＳ Ｐゴシック" panose="020B0600070205080204" pitchFamily="34" charset="-128"/>
              </a:rPr>
              <a:t> los vídeos antes de mostrarlos</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4" name="Slide Number Placeholder 3"/>
          <p:cNvSpPr>
            <a:spLocks noGrp="1"/>
          </p:cNvSpPr>
          <p:nvPr>
            <p:ph type="sldNum" sz="quarter" idx="12"/>
          </p:nvPr>
        </p:nvSpPr>
        <p:spPr/>
        <p:txBody>
          <a:bodyPr/>
          <a:lstStyle/>
          <a:p>
            <a:fld id="{AEDAC81C-0372-44BA-BDA7-D7C8B9A9A8ED}" type="slidenum">
              <a:rPr lang="de-DE" altLang="de-DE" smtClean="0"/>
              <a:pPr/>
              <a:t>35</a:t>
            </a:fld>
            <a:endParaRPr lang="de-DE" altLang="de-DE"/>
          </a:p>
        </p:txBody>
      </p:sp>
    </p:spTree>
    <p:extLst>
      <p:ext uri="{BB962C8B-B14F-4D97-AF65-F5344CB8AC3E}">
        <p14:creationId xmlns:p14="http://schemas.microsoft.com/office/powerpoint/2010/main" val="5133837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Tenga conciencia de sus fortalezas</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es-ES" altLang="de-DE" sz="2400" dirty="0">
                <a:solidFill>
                  <a:srgbClr val="333333"/>
                </a:solidFill>
                <a:latin typeface="Calibri Light"/>
                <a:ea typeface="MS PGothic" panose="020B0600070205080204" pitchFamily="34" charset="-128"/>
              </a:rPr>
              <a:t>En lugar de centrarse en sus puntos débiles, haga hincapié en</a:t>
            </a:r>
            <a:br>
              <a:rPr lang="es-ES" altLang="de-DE" sz="2400" dirty="0">
                <a:solidFill>
                  <a:srgbClr val="333333"/>
                </a:solidFill>
                <a:latin typeface="Calibri Light"/>
                <a:ea typeface="MS PGothic" panose="020B0600070205080204" pitchFamily="34" charset="-128"/>
              </a:rPr>
            </a:br>
            <a:r>
              <a:rPr lang="es-ES" altLang="de-DE" sz="2400" dirty="0">
                <a:solidFill>
                  <a:srgbClr val="333333"/>
                </a:solidFill>
                <a:latin typeface="Calibri Light"/>
                <a:ea typeface="MS PGothic" panose="020B0600070205080204" pitchFamily="34" charset="-128"/>
              </a:rPr>
              <a:t>sus puntos fuertes.</a:t>
            </a:r>
          </a:p>
          <a:p>
            <a:pPr marL="342900" lvl="0" indent="-342900" defTabSz="914400" fontAlgn="base">
              <a:buClr>
                <a:srgbClr val="004992"/>
              </a:buClr>
              <a:buFont typeface="WingDings"/>
              <a:buChar char=""/>
            </a:pPr>
            <a:r>
              <a:rPr lang="es-ES" altLang="de-DE" sz="2400" dirty="0">
                <a:solidFill>
                  <a:srgbClr val="333333"/>
                </a:solidFill>
                <a:latin typeface="Calibri Light"/>
                <a:ea typeface="MS PGothic" panose="020B0600070205080204" pitchFamily="34" charset="-128"/>
              </a:rPr>
              <a:t>Todo ser humano tiene fortalezas de las que sentirse orgullosos y no son compartidos por todos </a:t>
            </a:r>
            <a:r>
              <a:rPr lang="es-ES" altLang="de-DE" sz="2400" i="1" dirty="0">
                <a:solidFill>
                  <a:srgbClr val="004992"/>
                </a:solidFill>
                <a:latin typeface="Calibri Light"/>
                <a:ea typeface="MS PGothic" panose="020B0600070205080204" pitchFamily="34" charset="-128"/>
              </a:rPr>
              <a:t>...no tienen que ser récords mundiales o inventos famosos.</a:t>
            </a:r>
            <a:endParaRPr lang="en-US"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AEDAC81C-0372-44BA-BDA7-D7C8B9A9A8ED}" type="slidenum">
              <a:rPr lang="de-DE" altLang="de-DE" smtClean="0"/>
              <a:pPr/>
              <a:t>36</a:t>
            </a:fld>
            <a:endParaRPr lang="de-DE" altLang="de-DE"/>
          </a:p>
        </p:txBody>
      </p:sp>
      <p:pic>
        <p:nvPicPr>
          <p:cNvPr id="9"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Tenga conciencia de sus fortalezas</a:t>
            </a:r>
            <a:endParaRPr lang="en-US" sz="3600" dirty="0">
              <a:solidFill>
                <a:srgbClr val="004992"/>
              </a:solidFill>
              <a:latin typeface="Calibri Light"/>
            </a:endParaRPr>
          </a:p>
        </p:txBody>
      </p:sp>
      <p:sp>
        <p:nvSpPr>
          <p:cNvPr id="54274" name="Rectangle 1026"/>
          <p:cNvSpPr>
            <a:spLocks noGrp="1" noChangeArrowheads="1"/>
          </p:cNvSpPr>
          <p:nvPr>
            <p:ph idx="1"/>
          </p:nvPr>
        </p:nvSpPr>
        <p:spPr/>
        <p:txBody>
          <a:bodyPr/>
          <a:lstStyle/>
          <a:p>
            <a:pPr marL="457200" indent="-457200" eaLnBrk="1" hangingPunct="1">
              <a:buFont typeface="+mj-lt"/>
              <a:buAutoNum type="arabicPeriod"/>
            </a:pPr>
            <a:r>
              <a:rPr lang="es-ES" altLang="de-DE" sz="2400" dirty="0">
                <a:solidFill>
                  <a:srgbClr val="004992"/>
                </a:solidFill>
                <a:latin typeface="Calibri Light"/>
              </a:rPr>
              <a:t>Piense en sus propias fortalezas.</a:t>
            </a:r>
            <a:br>
              <a:rPr lang="es-ES" altLang="de-DE" sz="2400" dirty="0">
                <a:solidFill>
                  <a:srgbClr val="333333"/>
                </a:solidFill>
                <a:latin typeface="Calibri Light"/>
              </a:rPr>
            </a:br>
            <a:r>
              <a:rPr lang="es-ES" altLang="de-DE" sz="2400" i="1" dirty="0">
                <a:solidFill>
                  <a:srgbClr val="333333"/>
                </a:solidFill>
                <a:latin typeface="Calibri Light"/>
              </a:rPr>
              <a:t>¿Qué habilidades tengo? ¿Por qué cosas he recibido elogios en</a:t>
            </a:r>
            <a:br>
              <a:rPr lang="es-ES" altLang="de-DE" sz="2400" i="1" dirty="0">
                <a:solidFill>
                  <a:srgbClr val="333333"/>
                </a:solidFill>
                <a:latin typeface="Calibri Light"/>
              </a:rPr>
            </a:br>
            <a:r>
              <a:rPr lang="es-ES" altLang="de-DE" sz="2400" i="1" dirty="0">
                <a:solidFill>
                  <a:srgbClr val="333333"/>
                </a:solidFill>
                <a:latin typeface="Calibri Light"/>
              </a:rPr>
              <a:t>el pasado?</a:t>
            </a:r>
            <a:br>
              <a:rPr lang="es-ES" altLang="de-DE" sz="2400" i="1" dirty="0">
                <a:solidFill>
                  <a:srgbClr val="333333"/>
                </a:solidFill>
                <a:latin typeface="Calibri Light"/>
              </a:rPr>
            </a:br>
            <a:r>
              <a:rPr lang="en-US" altLang="de-DE" sz="1600" i="1" dirty="0" err="1">
                <a:solidFill>
                  <a:srgbClr val="333333"/>
                </a:solidFill>
                <a:latin typeface="Calibri Light"/>
              </a:rPr>
              <a:t>Ej</a:t>
            </a:r>
            <a:r>
              <a:rPr lang="en-US" altLang="de-DE" sz="1600" i="1" dirty="0">
                <a:solidFill>
                  <a:srgbClr val="333333"/>
                </a:solidFill>
                <a:latin typeface="Calibri Light"/>
              </a:rPr>
              <a:t>. Tengo </a:t>
            </a:r>
            <a:r>
              <a:rPr lang="en-US" altLang="de-DE" sz="1600" i="1" dirty="0" err="1">
                <a:solidFill>
                  <a:srgbClr val="333333"/>
                </a:solidFill>
                <a:latin typeface="Calibri Light"/>
              </a:rPr>
              <a:t>mucha</a:t>
            </a:r>
            <a:r>
              <a:rPr lang="en-US" altLang="de-DE" sz="1600" i="1" dirty="0">
                <a:solidFill>
                  <a:srgbClr val="333333"/>
                </a:solidFill>
                <a:latin typeface="Calibri Light"/>
              </a:rPr>
              <a:t> </a:t>
            </a:r>
            <a:r>
              <a:rPr lang="en-US" altLang="de-DE" sz="1600" i="1" dirty="0" err="1">
                <a:solidFill>
                  <a:srgbClr val="333333"/>
                </a:solidFill>
                <a:latin typeface="Calibri Light"/>
              </a:rPr>
              <a:t>paciencia</a:t>
            </a:r>
            <a:r>
              <a:rPr lang="en-US" altLang="de-DE" sz="1600" i="1" dirty="0">
                <a:solidFill>
                  <a:srgbClr val="333333"/>
                </a:solidFill>
                <a:latin typeface="Calibri Light"/>
              </a:rPr>
              <a:t>…</a:t>
            </a:r>
          </a:p>
        </p:txBody>
      </p:sp>
      <p:sp>
        <p:nvSpPr>
          <p:cNvPr id="5" name="Footer Placeholder 4"/>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6" name="Slide Number Placeholder 5"/>
          <p:cNvSpPr>
            <a:spLocks noGrp="1"/>
          </p:cNvSpPr>
          <p:nvPr>
            <p:ph type="sldNum" sz="quarter" idx="12"/>
          </p:nvPr>
        </p:nvSpPr>
        <p:spPr/>
        <p:txBody>
          <a:bodyPr/>
          <a:lstStyle/>
          <a:p>
            <a:fld id="{AEDAC81C-0372-44BA-BDA7-D7C8B9A9A8ED}" type="slidenum">
              <a:rPr lang="de-DE" altLang="de-DE" smtClean="0"/>
              <a:pPr/>
              <a:t>37</a:t>
            </a:fld>
            <a:endParaRPr lang="de-DE" altLang="de-DE"/>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Tenga conciencia de sus fortalezas</a:t>
            </a:r>
            <a:endParaRPr lang="en-US" sz="3600" dirty="0">
              <a:solidFill>
                <a:srgbClr val="004992"/>
              </a:solidFill>
              <a:latin typeface="Calibri Light"/>
            </a:endParaRPr>
          </a:p>
        </p:txBody>
      </p:sp>
      <p:sp>
        <p:nvSpPr>
          <p:cNvPr id="54274" name="Rectangle 1026"/>
          <p:cNvSpPr>
            <a:spLocks noGrp="1" noChangeArrowheads="1"/>
          </p:cNvSpPr>
          <p:nvPr>
            <p:ph idx="1"/>
          </p:nvPr>
        </p:nvSpPr>
        <p:spPr/>
        <p:txBody>
          <a:bodyPr/>
          <a:lstStyle/>
          <a:p>
            <a:pPr marL="457200" indent="-457200" eaLnBrk="1" hangingPunct="1">
              <a:buFont typeface="+mj-lt"/>
              <a:buAutoNum type="arabicPeriod"/>
            </a:pPr>
            <a:r>
              <a:rPr lang="es-ES" altLang="de-DE" sz="2400" dirty="0">
                <a:solidFill>
                  <a:srgbClr val="004992"/>
                </a:solidFill>
                <a:latin typeface="Calibri Light"/>
              </a:rPr>
              <a:t>Piense en sus propias fortalezas.</a:t>
            </a:r>
            <a:br>
              <a:rPr lang="es-ES" altLang="de-DE" sz="2400" dirty="0">
                <a:solidFill>
                  <a:srgbClr val="333333"/>
                </a:solidFill>
                <a:latin typeface="Calibri Light"/>
              </a:rPr>
            </a:br>
            <a:r>
              <a:rPr lang="es-ES" altLang="de-DE" sz="2400" i="1" dirty="0">
                <a:solidFill>
                  <a:srgbClr val="333333"/>
                </a:solidFill>
                <a:latin typeface="Calibri Light"/>
              </a:rPr>
              <a:t>¿Qué habilidades tengo? ¿Por qué cosas he recibido elogios en</a:t>
            </a:r>
            <a:br>
              <a:rPr lang="es-ES" altLang="de-DE" sz="2400" i="1" dirty="0">
                <a:solidFill>
                  <a:srgbClr val="333333"/>
                </a:solidFill>
                <a:latin typeface="Calibri Light"/>
              </a:rPr>
            </a:br>
            <a:r>
              <a:rPr lang="es-ES" altLang="de-DE" sz="2400" i="1" dirty="0">
                <a:solidFill>
                  <a:srgbClr val="333333"/>
                </a:solidFill>
                <a:latin typeface="Calibri Light"/>
              </a:rPr>
              <a:t>el pasado?</a:t>
            </a:r>
            <a:br>
              <a:rPr lang="es-ES" altLang="de-DE" sz="2400" i="1" dirty="0">
                <a:solidFill>
                  <a:srgbClr val="333333"/>
                </a:solidFill>
                <a:latin typeface="Calibri Light"/>
              </a:rPr>
            </a:br>
            <a:r>
              <a:rPr lang="en-US" altLang="de-DE" sz="1600" i="1" dirty="0" err="1">
                <a:solidFill>
                  <a:srgbClr val="333333"/>
                </a:solidFill>
                <a:latin typeface="Calibri Light"/>
              </a:rPr>
              <a:t>Ej</a:t>
            </a:r>
            <a:r>
              <a:rPr lang="en-US" altLang="de-DE" sz="1600" i="1" dirty="0">
                <a:solidFill>
                  <a:srgbClr val="333333"/>
                </a:solidFill>
                <a:latin typeface="Calibri Light"/>
              </a:rPr>
              <a:t>. Tengo </a:t>
            </a:r>
            <a:r>
              <a:rPr lang="en-US" altLang="de-DE" sz="1600" i="1" dirty="0" err="1">
                <a:solidFill>
                  <a:srgbClr val="333333"/>
                </a:solidFill>
                <a:latin typeface="Calibri Light"/>
              </a:rPr>
              <a:t>mucha</a:t>
            </a:r>
            <a:r>
              <a:rPr lang="en-US" altLang="de-DE" sz="1600" i="1" dirty="0">
                <a:solidFill>
                  <a:srgbClr val="333333"/>
                </a:solidFill>
                <a:latin typeface="Calibri Light"/>
              </a:rPr>
              <a:t> </a:t>
            </a:r>
            <a:r>
              <a:rPr lang="en-US" altLang="de-DE" sz="1600" i="1" dirty="0" err="1">
                <a:solidFill>
                  <a:srgbClr val="333333"/>
                </a:solidFill>
                <a:latin typeface="Calibri Light"/>
              </a:rPr>
              <a:t>paciencia</a:t>
            </a:r>
            <a:r>
              <a:rPr lang="en-US" altLang="de-DE" sz="1600" i="1" dirty="0">
                <a:solidFill>
                  <a:srgbClr val="333333"/>
                </a:solidFill>
                <a:latin typeface="Calibri Light"/>
              </a:rPr>
              <a:t>…</a:t>
            </a:r>
          </a:p>
          <a:p>
            <a:pPr marL="457200" indent="-457200" eaLnBrk="1" hangingPunct="1">
              <a:buFont typeface="+mj-lt"/>
              <a:buAutoNum type="arabicPeriod"/>
            </a:pPr>
            <a:r>
              <a:rPr lang="en-US" altLang="de-DE" sz="2400" dirty="0">
                <a:solidFill>
                  <a:srgbClr val="004992"/>
                </a:solidFill>
                <a:latin typeface="Calibri Light"/>
              </a:rPr>
              <a:t>Imagine </a:t>
            </a:r>
            <a:r>
              <a:rPr lang="en-US" altLang="de-DE" sz="2400" dirty="0" err="1">
                <a:solidFill>
                  <a:srgbClr val="004992"/>
                </a:solidFill>
                <a:latin typeface="Calibri Light"/>
              </a:rPr>
              <a:t>situaciones</a:t>
            </a:r>
            <a:r>
              <a:rPr lang="en-US" altLang="de-DE" sz="2400" dirty="0">
                <a:solidFill>
                  <a:srgbClr val="004992"/>
                </a:solidFill>
                <a:latin typeface="Calibri Light"/>
              </a:rPr>
              <a:t> </a:t>
            </a:r>
            <a:r>
              <a:rPr lang="en-US" altLang="de-DE" sz="2400" dirty="0" err="1">
                <a:solidFill>
                  <a:srgbClr val="004992"/>
                </a:solidFill>
                <a:latin typeface="Calibri Light"/>
              </a:rPr>
              <a:t>concretas</a:t>
            </a:r>
            <a:r>
              <a:rPr lang="en-US" altLang="de-DE" sz="2400" dirty="0">
                <a:solidFill>
                  <a:srgbClr val="004992"/>
                </a:solidFill>
                <a:latin typeface="Calibri Light"/>
              </a:rPr>
              <a:t>. </a:t>
            </a:r>
            <a:br>
              <a:rPr lang="en-US" altLang="de-DE" sz="2400" dirty="0">
                <a:solidFill>
                  <a:srgbClr val="333333"/>
                </a:solidFill>
                <a:latin typeface="Calibri Light"/>
              </a:rPr>
            </a:br>
            <a:r>
              <a:rPr lang="en-US" altLang="de-DE" sz="2400" dirty="0">
                <a:solidFill>
                  <a:srgbClr val="333333"/>
                </a:solidFill>
                <a:latin typeface="Calibri Light"/>
              </a:rPr>
              <a:t>¿</a:t>
            </a:r>
            <a:r>
              <a:rPr lang="en-US" altLang="de-DE" sz="2400" dirty="0" err="1">
                <a:solidFill>
                  <a:srgbClr val="333333"/>
                </a:solidFill>
                <a:latin typeface="Calibri Light"/>
              </a:rPr>
              <a:t>Cuándo</a:t>
            </a:r>
            <a:r>
              <a:rPr lang="en-US" altLang="de-DE" sz="2400" dirty="0">
                <a:solidFill>
                  <a:srgbClr val="333333"/>
                </a:solidFill>
                <a:latin typeface="Calibri Light"/>
              </a:rPr>
              <a:t> y </a:t>
            </a:r>
            <a:r>
              <a:rPr lang="en-US" altLang="de-DE" sz="2400" dirty="0" err="1">
                <a:solidFill>
                  <a:srgbClr val="333333"/>
                </a:solidFill>
                <a:latin typeface="Calibri Light"/>
              </a:rPr>
              <a:t>dónde</a:t>
            </a:r>
            <a:r>
              <a:rPr lang="en-US" altLang="de-DE" sz="2400" dirty="0">
                <a:solidFill>
                  <a:srgbClr val="333333"/>
                </a:solidFill>
                <a:latin typeface="Calibri Light"/>
              </a:rPr>
              <a:t>?</a:t>
            </a:r>
            <a:r>
              <a:rPr lang="en-US" altLang="de-DE" sz="2400" i="1" dirty="0">
                <a:solidFill>
                  <a:srgbClr val="333333"/>
                </a:solidFill>
                <a:latin typeface="Calibri Light"/>
              </a:rPr>
              <a:t> ¿</a:t>
            </a:r>
            <a:r>
              <a:rPr lang="en-US" altLang="de-DE" sz="2400" i="1" dirty="0" err="1">
                <a:solidFill>
                  <a:srgbClr val="333333"/>
                </a:solidFill>
                <a:latin typeface="Calibri Light"/>
              </a:rPr>
              <a:t>Qué</a:t>
            </a:r>
            <a:r>
              <a:rPr lang="en-US" altLang="de-DE" sz="2400" i="1" dirty="0">
                <a:solidFill>
                  <a:srgbClr val="333333"/>
                </a:solidFill>
                <a:latin typeface="Calibri Light"/>
              </a:rPr>
              <a:t> he </a:t>
            </a:r>
            <a:r>
              <a:rPr lang="en-US" altLang="de-DE" sz="2400" i="1" dirty="0" err="1">
                <a:solidFill>
                  <a:srgbClr val="333333"/>
                </a:solidFill>
                <a:latin typeface="Calibri Light"/>
              </a:rPr>
              <a:t>hecho</a:t>
            </a:r>
            <a:r>
              <a:rPr lang="en-US" altLang="de-DE" sz="2400" i="1" dirty="0">
                <a:solidFill>
                  <a:srgbClr val="333333"/>
                </a:solidFill>
                <a:latin typeface="Calibri Light"/>
              </a:rPr>
              <a:t> que </a:t>
            </a:r>
            <a:r>
              <a:rPr lang="en-US" altLang="de-DE" sz="2400" i="1" dirty="0" err="1">
                <a:solidFill>
                  <a:srgbClr val="333333"/>
                </a:solidFill>
                <a:latin typeface="Calibri Light"/>
              </a:rPr>
              <a:t>haya</a:t>
            </a:r>
            <a:r>
              <a:rPr lang="en-US" altLang="de-DE" sz="2400" i="1" dirty="0">
                <a:solidFill>
                  <a:srgbClr val="333333"/>
                </a:solidFill>
                <a:latin typeface="Calibri Light"/>
              </a:rPr>
              <a:t> </a:t>
            </a:r>
            <a:r>
              <a:rPr lang="en-US" altLang="de-DE" sz="2400" i="1" dirty="0" err="1">
                <a:solidFill>
                  <a:srgbClr val="333333"/>
                </a:solidFill>
                <a:latin typeface="Calibri Light"/>
              </a:rPr>
              <a:t>generado</a:t>
            </a:r>
            <a:r>
              <a:rPr lang="en-US" altLang="de-DE" sz="2400" i="1" dirty="0">
                <a:solidFill>
                  <a:srgbClr val="333333"/>
                </a:solidFill>
                <a:latin typeface="Calibri Light"/>
              </a:rPr>
              <a:t> </a:t>
            </a:r>
            <a:r>
              <a:rPr lang="en-US" altLang="de-DE" sz="2400" i="1" dirty="0" err="1">
                <a:solidFill>
                  <a:srgbClr val="333333"/>
                </a:solidFill>
                <a:latin typeface="Calibri Light"/>
              </a:rPr>
              <a:t>comentarios</a:t>
            </a:r>
            <a:r>
              <a:rPr lang="en-US" altLang="de-DE" sz="2400" i="1" dirty="0">
                <a:solidFill>
                  <a:srgbClr val="333333"/>
                </a:solidFill>
                <a:latin typeface="Calibri Light"/>
              </a:rPr>
              <a:t> </a:t>
            </a:r>
            <a:r>
              <a:rPr lang="en-US" altLang="de-DE" sz="2400" i="1" dirty="0" err="1">
                <a:solidFill>
                  <a:srgbClr val="333333"/>
                </a:solidFill>
                <a:latin typeface="Calibri Light"/>
              </a:rPr>
              <a:t>positivos</a:t>
            </a:r>
            <a:r>
              <a:rPr lang="en-US" altLang="de-DE" sz="2400" i="1" dirty="0">
                <a:solidFill>
                  <a:srgbClr val="333333"/>
                </a:solidFill>
                <a:latin typeface="Calibri Light"/>
              </a:rPr>
              <a:t> </a:t>
            </a:r>
            <a:br>
              <a:rPr lang="en-US" altLang="de-DE" sz="2400" i="1" dirty="0">
                <a:solidFill>
                  <a:srgbClr val="333333"/>
                </a:solidFill>
                <a:latin typeface="Calibri Light"/>
              </a:rPr>
            </a:br>
            <a:r>
              <a:rPr lang="en-US" altLang="de-DE" sz="1600" i="1" dirty="0" err="1">
                <a:solidFill>
                  <a:srgbClr val="333333"/>
                </a:solidFill>
                <a:latin typeface="Calibri Light"/>
              </a:rPr>
              <a:t>Ej</a:t>
            </a:r>
            <a:r>
              <a:rPr lang="en-US" altLang="de-DE" sz="1600" i="1" dirty="0">
                <a:solidFill>
                  <a:srgbClr val="333333"/>
                </a:solidFill>
                <a:latin typeface="Calibri Light"/>
              </a:rPr>
              <a:t>. </a:t>
            </a:r>
            <a:r>
              <a:rPr lang="en-US" altLang="de-DE" sz="1600" i="1" dirty="0" err="1">
                <a:solidFill>
                  <a:srgbClr val="333333"/>
                </a:solidFill>
                <a:latin typeface="Calibri Light"/>
              </a:rPr>
              <a:t>Hace</a:t>
            </a:r>
            <a:r>
              <a:rPr lang="en-US" altLang="de-DE" sz="1600" i="1" dirty="0">
                <a:solidFill>
                  <a:srgbClr val="333333"/>
                </a:solidFill>
                <a:latin typeface="Calibri Light"/>
              </a:rPr>
              <a:t> </a:t>
            </a:r>
            <a:r>
              <a:rPr lang="en-US" altLang="de-DE" sz="1600" i="1" dirty="0" err="1">
                <a:solidFill>
                  <a:srgbClr val="333333"/>
                </a:solidFill>
                <a:latin typeface="Calibri Light"/>
              </a:rPr>
              <a:t>poco</a:t>
            </a:r>
            <a:r>
              <a:rPr lang="en-US" altLang="de-DE" sz="1600" i="1" dirty="0">
                <a:solidFill>
                  <a:srgbClr val="333333"/>
                </a:solidFill>
                <a:latin typeface="Calibri Light"/>
              </a:rPr>
              <a:t> </a:t>
            </a:r>
            <a:r>
              <a:rPr lang="en-US" altLang="de-DE" sz="1600" i="1" dirty="0" err="1">
                <a:solidFill>
                  <a:srgbClr val="333333"/>
                </a:solidFill>
                <a:latin typeface="Calibri Light"/>
              </a:rPr>
              <a:t>ayudé</a:t>
            </a:r>
            <a:r>
              <a:rPr lang="en-US" altLang="de-DE" sz="1600" i="1" dirty="0">
                <a:solidFill>
                  <a:srgbClr val="333333"/>
                </a:solidFill>
                <a:latin typeface="Calibri Light"/>
              </a:rPr>
              <a:t> a mi </a:t>
            </a:r>
            <a:r>
              <a:rPr lang="en-US" altLang="de-DE" sz="1600" i="1" dirty="0" err="1">
                <a:solidFill>
                  <a:srgbClr val="333333"/>
                </a:solidFill>
                <a:latin typeface="Calibri Light"/>
              </a:rPr>
              <a:t>sobrina</a:t>
            </a:r>
            <a:r>
              <a:rPr lang="en-US" altLang="de-DE" sz="1600" i="1" dirty="0">
                <a:solidFill>
                  <a:srgbClr val="333333"/>
                </a:solidFill>
                <a:latin typeface="Calibri Light"/>
              </a:rPr>
              <a:t> con las </a:t>
            </a:r>
            <a:r>
              <a:rPr lang="en-US" altLang="de-DE" sz="1600" i="1" dirty="0" err="1">
                <a:solidFill>
                  <a:srgbClr val="333333"/>
                </a:solidFill>
                <a:latin typeface="Calibri Light"/>
              </a:rPr>
              <a:t>matemáticas</a:t>
            </a:r>
            <a:r>
              <a:rPr lang="en-US" altLang="de-DE" sz="1600" i="1" dirty="0">
                <a:solidFill>
                  <a:srgbClr val="333333"/>
                </a:solidFill>
                <a:latin typeface="Calibri Light"/>
              </a:rPr>
              <a:t>, y </a:t>
            </a:r>
            <a:r>
              <a:rPr lang="en-US" altLang="de-DE" sz="1600" i="1" dirty="0" err="1">
                <a:solidFill>
                  <a:srgbClr val="333333"/>
                </a:solidFill>
                <a:latin typeface="Calibri Light"/>
              </a:rPr>
              <a:t>ahora</a:t>
            </a:r>
            <a:r>
              <a:rPr lang="en-US" altLang="de-DE" sz="1600" i="1" dirty="0">
                <a:solidFill>
                  <a:srgbClr val="333333"/>
                </a:solidFill>
                <a:latin typeface="Calibri Light"/>
              </a:rPr>
              <a:t> </a:t>
            </a:r>
            <a:r>
              <a:rPr lang="en-US" altLang="de-DE" sz="1600" i="1" dirty="0" err="1">
                <a:solidFill>
                  <a:srgbClr val="333333"/>
                </a:solidFill>
                <a:latin typeface="Calibri Light"/>
              </a:rPr>
              <a:t>tiene</a:t>
            </a:r>
            <a:r>
              <a:rPr lang="en-US" altLang="de-DE" sz="1600" i="1" dirty="0">
                <a:solidFill>
                  <a:srgbClr val="333333"/>
                </a:solidFill>
                <a:latin typeface="Calibri Light"/>
              </a:rPr>
              <a:t> </a:t>
            </a:r>
            <a:r>
              <a:rPr lang="en-US" altLang="de-DE" sz="1600" i="1" dirty="0" err="1">
                <a:solidFill>
                  <a:srgbClr val="333333"/>
                </a:solidFill>
                <a:latin typeface="Calibri Light"/>
              </a:rPr>
              <a:t>buenas</a:t>
            </a:r>
            <a:r>
              <a:rPr lang="en-US" altLang="de-DE" sz="1600" i="1" dirty="0">
                <a:solidFill>
                  <a:srgbClr val="333333"/>
                </a:solidFill>
                <a:latin typeface="Calibri Light"/>
              </a:rPr>
              <a:t> </a:t>
            </a:r>
            <a:r>
              <a:rPr lang="en-US" altLang="de-DE" sz="1600" i="1" dirty="0" err="1">
                <a:solidFill>
                  <a:srgbClr val="333333"/>
                </a:solidFill>
                <a:latin typeface="Calibri Light"/>
              </a:rPr>
              <a:t>notas</a:t>
            </a:r>
            <a:r>
              <a:rPr lang="en-US" altLang="de-DE" sz="1600" i="1" dirty="0">
                <a:solidFill>
                  <a:srgbClr val="333333"/>
                </a:solidFill>
                <a:latin typeface="Calibri Light"/>
              </a:rPr>
              <a:t>…</a:t>
            </a:r>
          </a:p>
        </p:txBody>
      </p:sp>
      <p:sp>
        <p:nvSpPr>
          <p:cNvPr id="5" name="Footer Placeholder 4"/>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6" name="Slide Number Placeholder 5"/>
          <p:cNvSpPr>
            <a:spLocks noGrp="1"/>
          </p:cNvSpPr>
          <p:nvPr>
            <p:ph type="sldNum" sz="quarter" idx="12"/>
          </p:nvPr>
        </p:nvSpPr>
        <p:spPr/>
        <p:txBody>
          <a:bodyPr/>
          <a:lstStyle/>
          <a:p>
            <a:fld id="{AEDAC81C-0372-44BA-BDA7-D7C8B9A9A8ED}" type="slidenum">
              <a:rPr lang="de-DE" altLang="de-DE" smtClean="0"/>
              <a:pPr/>
              <a:t>38</a:t>
            </a:fld>
            <a:endParaRPr lang="de-DE" altLang="de-DE"/>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67903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Tenga conciencia de sus fortalezas</a:t>
            </a:r>
            <a:endParaRPr lang="en-US" sz="3600" dirty="0">
              <a:solidFill>
                <a:srgbClr val="004992"/>
              </a:solidFill>
              <a:latin typeface="Calibri Light"/>
            </a:endParaRPr>
          </a:p>
        </p:txBody>
      </p:sp>
      <p:sp>
        <p:nvSpPr>
          <p:cNvPr id="54274" name="Rectangle 1026"/>
          <p:cNvSpPr>
            <a:spLocks noGrp="1" noChangeArrowheads="1"/>
          </p:cNvSpPr>
          <p:nvPr>
            <p:ph idx="1"/>
          </p:nvPr>
        </p:nvSpPr>
        <p:spPr/>
        <p:txBody>
          <a:bodyPr/>
          <a:lstStyle/>
          <a:p>
            <a:pPr marL="457200" indent="-457200" eaLnBrk="1" hangingPunct="1">
              <a:buFont typeface="+mj-lt"/>
              <a:buAutoNum type="arabicPeriod"/>
            </a:pPr>
            <a:r>
              <a:rPr lang="es-ES" altLang="de-DE" sz="2400" dirty="0">
                <a:solidFill>
                  <a:srgbClr val="004992"/>
                </a:solidFill>
                <a:latin typeface="Calibri Light"/>
              </a:rPr>
              <a:t>Piense en sus propias fortalezas.</a:t>
            </a:r>
            <a:br>
              <a:rPr lang="es-ES" altLang="de-DE" sz="2400" dirty="0">
                <a:solidFill>
                  <a:srgbClr val="333333"/>
                </a:solidFill>
                <a:latin typeface="Calibri Light"/>
              </a:rPr>
            </a:br>
            <a:r>
              <a:rPr lang="es-ES" altLang="de-DE" sz="2400" i="1" dirty="0">
                <a:solidFill>
                  <a:srgbClr val="333333"/>
                </a:solidFill>
                <a:latin typeface="Calibri Light"/>
              </a:rPr>
              <a:t>¿Qué habilidades tengo? ¿Por qué cosas he recibido elogios en</a:t>
            </a:r>
            <a:br>
              <a:rPr lang="es-ES" altLang="de-DE" sz="2400" i="1" dirty="0">
                <a:solidFill>
                  <a:srgbClr val="333333"/>
                </a:solidFill>
                <a:latin typeface="Calibri Light"/>
              </a:rPr>
            </a:br>
            <a:r>
              <a:rPr lang="es-ES" altLang="de-DE" sz="2400" i="1" dirty="0">
                <a:solidFill>
                  <a:srgbClr val="333333"/>
                </a:solidFill>
                <a:latin typeface="Calibri Light"/>
              </a:rPr>
              <a:t>el pasado?</a:t>
            </a:r>
            <a:br>
              <a:rPr lang="es-ES" altLang="de-DE" sz="2400" i="1" dirty="0">
                <a:solidFill>
                  <a:srgbClr val="333333"/>
                </a:solidFill>
                <a:latin typeface="Calibri Light"/>
              </a:rPr>
            </a:br>
            <a:r>
              <a:rPr lang="en-US" altLang="de-DE" sz="1600" i="1" dirty="0" err="1">
                <a:solidFill>
                  <a:srgbClr val="333333"/>
                </a:solidFill>
                <a:latin typeface="Calibri Light"/>
              </a:rPr>
              <a:t>Ej</a:t>
            </a:r>
            <a:r>
              <a:rPr lang="en-US" altLang="de-DE" sz="1600" i="1" dirty="0">
                <a:solidFill>
                  <a:srgbClr val="333333"/>
                </a:solidFill>
                <a:latin typeface="Calibri Light"/>
              </a:rPr>
              <a:t>. Tengo </a:t>
            </a:r>
            <a:r>
              <a:rPr lang="en-US" altLang="de-DE" sz="1600" i="1" dirty="0" err="1">
                <a:solidFill>
                  <a:srgbClr val="333333"/>
                </a:solidFill>
                <a:latin typeface="Calibri Light"/>
              </a:rPr>
              <a:t>mucha</a:t>
            </a:r>
            <a:r>
              <a:rPr lang="en-US" altLang="de-DE" sz="1600" i="1" dirty="0">
                <a:solidFill>
                  <a:srgbClr val="333333"/>
                </a:solidFill>
                <a:latin typeface="Calibri Light"/>
              </a:rPr>
              <a:t> </a:t>
            </a:r>
            <a:r>
              <a:rPr lang="en-US" altLang="de-DE" sz="1600" i="1" dirty="0" err="1">
                <a:solidFill>
                  <a:srgbClr val="333333"/>
                </a:solidFill>
                <a:latin typeface="Calibri Light"/>
              </a:rPr>
              <a:t>paciencia</a:t>
            </a:r>
            <a:r>
              <a:rPr lang="en-US" altLang="de-DE" sz="1600" i="1" dirty="0">
                <a:solidFill>
                  <a:srgbClr val="333333"/>
                </a:solidFill>
                <a:latin typeface="Calibri Light"/>
              </a:rPr>
              <a:t>…</a:t>
            </a:r>
          </a:p>
          <a:p>
            <a:pPr marL="457200" indent="-457200" eaLnBrk="1" hangingPunct="1">
              <a:buFont typeface="+mj-lt"/>
              <a:buAutoNum type="arabicPeriod"/>
            </a:pPr>
            <a:r>
              <a:rPr lang="en-US" altLang="de-DE" sz="2400" dirty="0">
                <a:solidFill>
                  <a:srgbClr val="004992"/>
                </a:solidFill>
                <a:latin typeface="Calibri Light"/>
              </a:rPr>
              <a:t>Imagine </a:t>
            </a:r>
            <a:r>
              <a:rPr lang="en-US" altLang="de-DE" sz="2400" dirty="0" err="1">
                <a:solidFill>
                  <a:srgbClr val="004992"/>
                </a:solidFill>
                <a:latin typeface="Calibri Light"/>
              </a:rPr>
              <a:t>situaciones</a:t>
            </a:r>
            <a:r>
              <a:rPr lang="en-US" altLang="de-DE" sz="2400" dirty="0">
                <a:solidFill>
                  <a:srgbClr val="004992"/>
                </a:solidFill>
                <a:latin typeface="Calibri Light"/>
              </a:rPr>
              <a:t> </a:t>
            </a:r>
            <a:r>
              <a:rPr lang="en-US" altLang="de-DE" sz="2400" dirty="0" err="1">
                <a:solidFill>
                  <a:srgbClr val="004992"/>
                </a:solidFill>
                <a:latin typeface="Calibri Light"/>
              </a:rPr>
              <a:t>concretas</a:t>
            </a:r>
            <a:r>
              <a:rPr lang="en-US" altLang="de-DE" sz="2400" dirty="0">
                <a:solidFill>
                  <a:srgbClr val="004992"/>
                </a:solidFill>
                <a:latin typeface="Calibri Light"/>
              </a:rPr>
              <a:t>. </a:t>
            </a:r>
            <a:br>
              <a:rPr lang="en-US" altLang="de-DE" sz="2400" dirty="0">
                <a:solidFill>
                  <a:srgbClr val="333333"/>
                </a:solidFill>
                <a:latin typeface="Calibri Light"/>
              </a:rPr>
            </a:br>
            <a:r>
              <a:rPr lang="en-US" altLang="de-DE" sz="2400" dirty="0">
                <a:solidFill>
                  <a:srgbClr val="333333"/>
                </a:solidFill>
                <a:latin typeface="Calibri Light"/>
              </a:rPr>
              <a:t>¿</a:t>
            </a:r>
            <a:r>
              <a:rPr lang="en-US" altLang="de-DE" sz="2400" dirty="0" err="1">
                <a:solidFill>
                  <a:srgbClr val="333333"/>
                </a:solidFill>
                <a:latin typeface="Calibri Light"/>
              </a:rPr>
              <a:t>Cuándo</a:t>
            </a:r>
            <a:r>
              <a:rPr lang="en-US" altLang="de-DE" sz="2400" dirty="0">
                <a:solidFill>
                  <a:srgbClr val="333333"/>
                </a:solidFill>
                <a:latin typeface="Calibri Light"/>
              </a:rPr>
              <a:t> y </a:t>
            </a:r>
            <a:r>
              <a:rPr lang="en-US" altLang="de-DE" sz="2400" dirty="0" err="1">
                <a:solidFill>
                  <a:srgbClr val="333333"/>
                </a:solidFill>
                <a:latin typeface="Calibri Light"/>
              </a:rPr>
              <a:t>dónde</a:t>
            </a:r>
            <a:r>
              <a:rPr lang="en-US" altLang="de-DE" sz="2400" dirty="0">
                <a:solidFill>
                  <a:srgbClr val="333333"/>
                </a:solidFill>
                <a:latin typeface="Calibri Light"/>
              </a:rPr>
              <a:t>?</a:t>
            </a:r>
            <a:r>
              <a:rPr lang="en-US" altLang="de-DE" sz="2400" i="1" dirty="0">
                <a:solidFill>
                  <a:srgbClr val="333333"/>
                </a:solidFill>
                <a:latin typeface="Calibri Light"/>
              </a:rPr>
              <a:t> ¿</a:t>
            </a:r>
            <a:r>
              <a:rPr lang="en-US" altLang="de-DE" sz="2400" i="1" dirty="0" err="1">
                <a:solidFill>
                  <a:srgbClr val="333333"/>
                </a:solidFill>
                <a:latin typeface="Calibri Light"/>
              </a:rPr>
              <a:t>Qué</a:t>
            </a:r>
            <a:r>
              <a:rPr lang="en-US" altLang="de-DE" sz="2400" i="1" dirty="0">
                <a:solidFill>
                  <a:srgbClr val="333333"/>
                </a:solidFill>
                <a:latin typeface="Calibri Light"/>
              </a:rPr>
              <a:t> he </a:t>
            </a:r>
            <a:r>
              <a:rPr lang="en-US" altLang="de-DE" sz="2400" i="1" dirty="0" err="1">
                <a:solidFill>
                  <a:srgbClr val="333333"/>
                </a:solidFill>
                <a:latin typeface="Calibri Light"/>
              </a:rPr>
              <a:t>hecho</a:t>
            </a:r>
            <a:r>
              <a:rPr lang="en-US" altLang="de-DE" sz="2400" i="1" dirty="0">
                <a:solidFill>
                  <a:srgbClr val="333333"/>
                </a:solidFill>
                <a:latin typeface="Calibri Light"/>
              </a:rPr>
              <a:t> que </a:t>
            </a:r>
            <a:r>
              <a:rPr lang="en-US" altLang="de-DE" sz="2400" i="1" dirty="0" err="1">
                <a:solidFill>
                  <a:srgbClr val="333333"/>
                </a:solidFill>
                <a:latin typeface="Calibri Light"/>
              </a:rPr>
              <a:t>haya</a:t>
            </a:r>
            <a:r>
              <a:rPr lang="en-US" altLang="de-DE" sz="2400" i="1" dirty="0">
                <a:solidFill>
                  <a:srgbClr val="333333"/>
                </a:solidFill>
                <a:latin typeface="Calibri Light"/>
              </a:rPr>
              <a:t> </a:t>
            </a:r>
            <a:r>
              <a:rPr lang="en-US" altLang="de-DE" sz="2400" i="1" dirty="0" err="1">
                <a:solidFill>
                  <a:srgbClr val="333333"/>
                </a:solidFill>
                <a:latin typeface="Calibri Light"/>
              </a:rPr>
              <a:t>generado</a:t>
            </a:r>
            <a:r>
              <a:rPr lang="en-US" altLang="de-DE" sz="2400" i="1" dirty="0">
                <a:solidFill>
                  <a:srgbClr val="333333"/>
                </a:solidFill>
                <a:latin typeface="Calibri Light"/>
              </a:rPr>
              <a:t> </a:t>
            </a:r>
            <a:r>
              <a:rPr lang="en-US" altLang="de-DE" sz="2400" i="1" dirty="0" err="1">
                <a:solidFill>
                  <a:srgbClr val="333333"/>
                </a:solidFill>
                <a:latin typeface="Calibri Light"/>
              </a:rPr>
              <a:t>comentarios</a:t>
            </a:r>
            <a:r>
              <a:rPr lang="en-US" altLang="de-DE" sz="2400" i="1" dirty="0">
                <a:solidFill>
                  <a:srgbClr val="333333"/>
                </a:solidFill>
                <a:latin typeface="Calibri Light"/>
              </a:rPr>
              <a:t> </a:t>
            </a:r>
            <a:r>
              <a:rPr lang="en-US" altLang="de-DE" sz="2400" i="1" dirty="0" err="1">
                <a:solidFill>
                  <a:srgbClr val="333333"/>
                </a:solidFill>
                <a:latin typeface="Calibri Light"/>
              </a:rPr>
              <a:t>positivos</a:t>
            </a:r>
            <a:r>
              <a:rPr lang="en-US" altLang="de-DE" sz="2400" i="1" dirty="0">
                <a:solidFill>
                  <a:srgbClr val="333333"/>
                </a:solidFill>
                <a:latin typeface="Calibri Light"/>
              </a:rPr>
              <a:t> </a:t>
            </a:r>
            <a:br>
              <a:rPr lang="en-US" altLang="de-DE" sz="2400" i="1" dirty="0">
                <a:solidFill>
                  <a:srgbClr val="333333"/>
                </a:solidFill>
                <a:latin typeface="Calibri Light"/>
              </a:rPr>
            </a:br>
            <a:r>
              <a:rPr lang="en-US" altLang="de-DE" sz="1600" i="1" dirty="0" err="1">
                <a:solidFill>
                  <a:srgbClr val="333333"/>
                </a:solidFill>
                <a:latin typeface="Calibri Light"/>
              </a:rPr>
              <a:t>Ej</a:t>
            </a:r>
            <a:r>
              <a:rPr lang="en-US" altLang="de-DE" sz="1600" i="1" dirty="0">
                <a:solidFill>
                  <a:srgbClr val="333333"/>
                </a:solidFill>
                <a:latin typeface="Calibri Light"/>
              </a:rPr>
              <a:t>. </a:t>
            </a:r>
            <a:r>
              <a:rPr lang="en-US" altLang="de-DE" sz="1600" i="1" dirty="0" err="1">
                <a:solidFill>
                  <a:srgbClr val="333333"/>
                </a:solidFill>
                <a:latin typeface="Calibri Light"/>
              </a:rPr>
              <a:t>Hace</a:t>
            </a:r>
            <a:r>
              <a:rPr lang="en-US" altLang="de-DE" sz="1600" i="1" dirty="0">
                <a:solidFill>
                  <a:srgbClr val="333333"/>
                </a:solidFill>
                <a:latin typeface="Calibri Light"/>
              </a:rPr>
              <a:t> poco </a:t>
            </a:r>
            <a:r>
              <a:rPr lang="en-US" altLang="de-DE" sz="1600" i="1" dirty="0" err="1">
                <a:solidFill>
                  <a:srgbClr val="333333"/>
                </a:solidFill>
                <a:latin typeface="Calibri Light"/>
              </a:rPr>
              <a:t>ayudé</a:t>
            </a:r>
            <a:r>
              <a:rPr lang="en-US" altLang="de-DE" sz="1600" i="1" dirty="0">
                <a:solidFill>
                  <a:srgbClr val="333333"/>
                </a:solidFill>
                <a:latin typeface="Calibri Light"/>
              </a:rPr>
              <a:t> a mi </a:t>
            </a:r>
            <a:r>
              <a:rPr lang="en-US" altLang="de-DE" sz="1600" i="1" dirty="0" err="1">
                <a:solidFill>
                  <a:srgbClr val="333333"/>
                </a:solidFill>
                <a:latin typeface="Calibri Light"/>
              </a:rPr>
              <a:t>sobrina</a:t>
            </a:r>
            <a:r>
              <a:rPr lang="en-US" altLang="de-DE" sz="1600" i="1" dirty="0">
                <a:solidFill>
                  <a:srgbClr val="333333"/>
                </a:solidFill>
                <a:latin typeface="Calibri Light"/>
              </a:rPr>
              <a:t> con las </a:t>
            </a:r>
            <a:r>
              <a:rPr lang="en-US" altLang="de-DE" sz="1600" i="1" dirty="0" err="1">
                <a:solidFill>
                  <a:srgbClr val="333333"/>
                </a:solidFill>
                <a:latin typeface="Calibri Light"/>
              </a:rPr>
              <a:t>matemáticas</a:t>
            </a:r>
            <a:r>
              <a:rPr lang="en-US" altLang="de-DE" sz="1600" i="1" dirty="0">
                <a:solidFill>
                  <a:srgbClr val="333333"/>
                </a:solidFill>
                <a:latin typeface="Calibri Light"/>
              </a:rPr>
              <a:t>, y </a:t>
            </a:r>
            <a:r>
              <a:rPr lang="en-US" altLang="de-DE" sz="1600" i="1" dirty="0" err="1">
                <a:solidFill>
                  <a:srgbClr val="333333"/>
                </a:solidFill>
                <a:latin typeface="Calibri Light"/>
              </a:rPr>
              <a:t>ahora</a:t>
            </a:r>
            <a:r>
              <a:rPr lang="en-US" altLang="de-DE" sz="1600" i="1" dirty="0">
                <a:solidFill>
                  <a:srgbClr val="333333"/>
                </a:solidFill>
                <a:latin typeface="Calibri Light"/>
              </a:rPr>
              <a:t> </a:t>
            </a:r>
            <a:r>
              <a:rPr lang="en-US" altLang="de-DE" sz="1600" i="1" dirty="0" err="1">
                <a:solidFill>
                  <a:srgbClr val="333333"/>
                </a:solidFill>
                <a:latin typeface="Calibri Light"/>
              </a:rPr>
              <a:t>tiene</a:t>
            </a:r>
            <a:r>
              <a:rPr lang="en-US" altLang="de-DE" sz="1600" i="1" dirty="0">
                <a:solidFill>
                  <a:srgbClr val="333333"/>
                </a:solidFill>
                <a:latin typeface="Calibri Light"/>
              </a:rPr>
              <a:t> </a:t>
            </a:r>
            <a:r>
              <a:rPr lang="en-US" altLang="de-DE" sz="1600" i="1" dirty="0" err="1">
                <a:solidFill>
                  <a:srgbClr val="333333"/>
                </a:solidFill>
                <a:latin typeface="Calibri Light"/>
              </a:rPr>
              <a:t>buenas</a:t>
            </a:r>
            <a:r>
              <a:rPr lang="en-US" altLang="de-DE" sz="1600" i="1" dirty="0">
                <a:solidFill>
                  <a:srgbClr val="333333"/>
                </a:solidFill>
                <a:latin typeface="Calibri Light"/>
              </a:rPr>
              <a:t> </a:t>
            </a:r>
            <a:r>
              <a:rPr lang="en-US" altLang="de-DE" sz="1600" i="1" dirty="0" err="1">
                <a:solidFill>
                  <a:srgbClr val="333333"/>
                </a:solidFill>
                <a:latin typeface="Calibri Light"/>
              </a:rPr>
              <a:t>notas</a:t>
            </a:r>
            <a:r>
              <a:rPr lang="en-US" altLang="de-DE" sz="1600" i="1" dirty="0">
                <a:solidFill>
                  <a:srgbClr val="333333"/>
                </a:solidFill>
                <a:latin typeface="Calibri Light"/>
              </a:rPr>
              <a:t>…</a:t>
            </a:r>
          </a:p>
          <a:p>
            <a:pPr marL="457200" indent="-457200" eaLnBrk="1" hangingPunct="1">
              <a:buFont typeface="+mj-lt"/>
              <a:buAutoNum type="arabicPeriod"/>
            </a:pPr>
            <a:r>
              <a:rPr lang="en-US" altLang="de-DE" sz="2400" dirty="0">
                <a:solidFill>
                  <a:srgbClr val="004992"/>
                </a:solidFill>
                <a:latin typeface="Calibri Light"/>
              </a:rPr>
              <a:t>¡</a:t>
            </a:r>
            <a:r>
              <a:rPr lang="en-US" altLang="de-DE" sz="2400" dirty="0" err="1">
                <a:solidFill>
                  <a:srgbClr val="004992"/>
                </a:solidFill>
                <a:latin typeface="Calibri Light"/>
              </a:rPr>
              <a:t>Anoténlo</a:t>
            </a:r>
            <a:r>
              <a:rPr lang="en-US" altLang="de-DE" sz="2400" dirty="0">
                <a:solidFill>
                  <a:srgbClr val="004992"/>
                </a:solidFill>
                <a:latin typeface="Calibri Light"/>
              </a:rPr>
              <a:t>!</a:t>
            </a:r>
            <a:br>
              <a:rPr lang="en-US" altLang="de-DE" sz="2400" dirty="0">
                <a:solidFill>
                  <a:srgbClr val="333333"/>
                </a:solidFill>
                <a:latin typeface="Calibri Light"/>
              </a:rPr>
            </a:br>
            <a:r>
              <a:rPr lang="es-ES" altLang="de-DE" sz="2400" i="1" dirty="0">
                <a:solidFill>
                  <a:srgbClr val="333333"/>
                </a:solidFill>
                <a:latin typeface="Calibri Light"/>
              </a:rPr>
              <a:t>Leer esto regularmente y ampliarlo. En caso de una crisis, volver a estos recuerdos (ej. cuando usted piensa que no vale nada).</a:t>
            </a:r>
            <a:br>
              <a:rPr lang="es-ES" altLang="de-DE" sz="2400" i="1" dirty="0">
                <a:solidFill>
                  <a:srgbClr val="333333"/>
                </a:solidFill>
                <a:latin typeface="Calibri Light"/>
              </a:rPr>
            </a:br>
            <a:r>
              <a:rPr lang="es-ES" altLang="de-DE" sz="1600" i="1" dirty="0">
                <a:solidFill>
                  <a:srgbClr val="333333"/>
                </a:solidFill>
                <a:latin typeface="Calibri Light"/>
              </a:rPr>
              <a:t>Ej. Anote las cosas que han ido bien, o elogios que ha recibido ...</a:t>
            </a:r>
            <a:endParaRPr lang="en-US" altLang="de-DE" sz="16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6" name="Slide Number Placeholder 5"/>
          <p:cNvSpPr>
            <a:spLocks noGrp="1"/>
          </p:cNvSpPr>
          <p:nvPr>
            <p:ph type="sldNum" sz="quarter" idx="12"/>
          </p:nvPr>
        </p:nvSpPr>
        <p:spPr/>
        <p:txBody>
          <a:bodyPr/>
          <a:lstStyle/>
          <a:p>
            <a:fld id="{AEDAC81C-0372-44BA-BDA7-D7C8B9A9A8ED}" type="slidenum">
              <a:rPr lang="de-DE" altLang="de-DE" smtClean="0"/>
              <a:pPr/>
              <a:t>39</a:t>
            </a:fld>
            <a:endParaRPr lang="de-DE" altLang="de-DE"/>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5665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rPr>
              <a:t>I. Consejos para disminuir el estado de ánimo</a:t>
            </a:r>
            <a:br>
              <a:rPr lang="es-ES" sz="3600" dirty="0">
                <a:solidFill>
                  <a:srgbClr val="004992"/>
                </a:solidFill>
              </a:rPr>
            </a:br>
            <a:r>
              <a:rPr lang="es-ES" sz="3600" dirty="0">
                <a:solidFill>
                  <a:srgbClr val="004992"/>
                </a:solidFill>
              </a:rPr>
              <a:t>deprimido/ baja autoestima</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Escriba unas cuantas cosas (unas 5) todas las noches, que fueron positivas en el día. Luego, repáselas mentalmente.</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AEDAC81C-0372-44BA-BDA7-D7C8B9A9A8ED}" type="slidenum">
              <a:rPr lang="de-DE" altLang="de-DE" smtClean="0"/>
              <a:pPr/>
              <a:t>40</a:t>
            </a:fld>
            <a:endParaRPr lang="de-DE" altLang="de-DE"/>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rPr>
              <a:t>I. Consejos para disminuir el estado de ánimo</a:t>
            </a:r>
            <a:br>
              <a:rPr lang="es-ES" sz="3600" dirty="0">
                <a:solidFill>
                  <a:srgbClr val="004992"/>
                </a:solidFill>
              </a:rPr>
            </a:br>
            <a:r>
              <a:rPr lang="es-ES" sz="3600" dirty="0">
                <a:solidFill>
                  <a:srgbClr val="004992"/>
                </a:solidFill>
              </a:rPr>
              <a:t>deprimido/ baja autoestima</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Escriba unas cuantas cosas (unas 5) todas las noches, que fueron positivas en el día. Luego, repáselas mentalmente.</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Dígase delante del espejo: “Me gusto” o “me gustas”! (Nota: En un primer momento, se sentirá un poco tonto al hacer esto!)</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AEDAC81C-0372-44BA-BDA7-D7C8B9A9A8ED}" type="slidenum">
              <a:rPr lang="de-DE" altLang="de-DE" smtClean="0"/>
              <a:pPr/>
              <a:t>41</a:t>
            </a:fld>
            <a:endParaRPr lang="de-DE" altLang="de-DE"/>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58022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I. Consejos para disminuir el estado de ánimo</a:t>
            </a:r>
            <a:br>
              <a:rPr lang="es-ES" sz="3600" dirty="0">
                <a:solidFill>
                  <a:srgbClr val="004992"/>
                </a:solidFill>
                <a:latin typeface="Calibri Light"/>
              </a:rPr>
            </a:br>
            <a:r>
              <a:rPr lang="es-ES" sz="3600" dirty="0">
                <a:solidFill>
                  <a:srgbClr val="004992"/>
                </a:solidFill>
                <a:latin typeface="Calibri Light"/>
              </a:rPr>
              <a:t>deprimido/ baja autoestima</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Escriba unas cuantas cosas (unas 5) todas las noches, que fueron positivas en el día. Luego, repáselas mentalmente.</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Dígase delante del espejo: “Me gusto” o “me gustas”! (Nota: En un primer momento, se sentirá un poco tonto al hacer esto!)</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Acepte los cumplidos y anótelos para utilizarlos como recursos cuando sean necesarios.</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AEDAC81C-0372-44BA-BDA7-D7C8B9A9A8ED}" type="slidenum">
              <a:rPr lang="de-DE" altLang="de-DE" smtClean="0"/>
              <a:pPr/>
              <a:t>42</a:t>
            </a:fld>
            <a:endParaRPr lang="de-DE" altLang="de-DE"/>
          </a:p>
        </p:txBody>
      </p:sp>
      <p:pic>
        <p:nvPicPr>
          <p:cNvPr id="9"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56308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rPr>
              <a:t>II. Consejos para disminuir el estado de ánimo</a:t>
            </a:r>
            <a:br>
              <a:rPr lang="es-ES" sz="3600" dirty="0">
                <a:solidFill>
                  <a:srgbClr val="004992"/>
                </a:solidFill>
              </a:rPr>
            </a:br>
            <a:r>
              <a:rPr lang="es-ES" sz="3600" dirty="0">
                <a:solidFill>
                  <a:srgbClr val="004992"/>
                </a:solidFill>
              </a:rPr>
              <a:t>deprimido/ baja autoestima</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Intente recordar situaciones en las que se sintió uy muy bien, no se olvide de recordarlas con todos los </a:t>
            </a:r>
            <a:r>
              <a:rPr lang="es-ES" altLang="de-DE" sz="2400" dirty="0" err="1">
                <a:solidFill>
                  <a:srgbClr val="333333"/>
                </a:solidFill>
                <a:latin typeface="Calibri Light"/>
                <a:ea typeface="MS PGothic" panose="020B0600070205080204" pitchFamily="34" charset="-128"/>
              </a:rPr>
              <a:t>los</a:t>
            </a:r>
            <a:r>
              <a:rPr lang="es-ES" altLang="de-DE" sz="2400" dirty="0">
                <a:solidFill>
                  <a:srgbClr val="333333"/>
                </a:solidFill>
                <a:latin typeface="Calibri Light"/>
                <a:ea typeface="MS PGothic" panose="020B0600070205080204" pitchFamily="34" charset="-128"/>
              </a:rPr>
              <a:t> sentidos (visualizar, sentir, oler ...), quizás con la </a:t>
            </a:r>
            <a:r>
              <a:rPr lang="es-ES" altLang="de-DE" sz="2400" dirty="0" err="1">
                <a:solidFill>
                  <a:srgbClr val="333333"/>
                </a:solidFill>
                <a:latin typeface="Calibri Light"/>
                <a:ea typeface="MS PGothic" panose="020B0600070205080204" pitchFamily="34" charset="-128"/>
              </a:rPr>
              <a:t>la</a:t>
            </a:r>
            <a:r>
              <a:rPr lang="es-ES" altLang="de-DE" sz="2400" dirty="0">
                <a:solidFill>
                  <a:srgbClr val="333333"/>
                </a:solidFill>
                <a:latin typeface="Calibri Light"/>
                <a:ea typeface="MS PGothic" panose="020B0600070205080204" pitchFamily="34" charset="-128"/>
              </a:rPr>
              <a:t> ayuda de un álbum de fotos.</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AEDAC81C-0372-44BA-BDA7-D7C8B9A9A8ED}" type="slidenum">
              <a:rPr lang="de-DE" altLang="de-DE" smtClean="0"/>
              <a:pPr/>
              <a:t>43</a:t>
            </a:fld>
            <a:endParaRPr lang="de-DE" altLang="de-DE"/>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rPr>
              <a:t>II. Consejos para disminuir el estado de ánimo</a:t>
            </a:r>
            <a:br>
              <a:rPr lang="es-ES" sz="3600" dirty="0">
                <a:solidFill>
                  <a:srgbClr val="004992"/>
                </a:solidFill>
              </a:rPr>
            </a:br>
            <a:r>
              <a:rPr lang="es-ES" sz="3600" dirty="0">
                <a:solidFill>
                  <a:srgbClr val="004992"/>
                </a:solidFill>
              </a:rPr>
              <a:t>deprimido/ baja autoestima</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Intente recordar situaciones en las que se sintió uy muy bien, no se olvide de recordarlas con todos los </a:t>
            </a:r>
            <a:r>
              <a:rPr lang="es-ES" altLang="de-DE" sz="2400" dirty="0" err="1">
                <a:solidFill>
                  <a:srgbClr val="333333"/>
                </a:solidFill>
                <a:latin typeface="Calibri Light"/>
                <a:ea typeface="MS PGothic" panose="020B0600070205080204" pitchFamily="34" charset="-128"/>
              </a:rPr>
              <a:t>los</a:t>
            </a:r>
            <a:r>
              <a:rPr lang="es-ES" altLang="de-DE" sz="2400" dirty="0">
                <a:solidFill>
                  <a:srgbClr val="333333"/>
                </a:solidFill>
                <a:latin typeface="Calibri Light"/>
                <a:ea typeface="MS PGothic" panose="020B0600070205080204" pitchFamily="34" charset="-128"/>
              </a:rPr>
              <a:t> sentidos (visualizar, sentir, oler ...), quizás con la </a:t>
            </a:r>
            <a:r>
              <a:rPr lang="es-ES" altLang="de-DE" sz="2400" dirty="0" err="1">
                <a:solidFill>
                  <a:srgbClr val="333333"/>
                </a:solidFill>
                <a:latin typeface="Calibri Light"/>
                <a:ea typeface="MS PGothic" panose="020B0600070205080204" pitchFamily="34" charset="-128"/>
              </a:rPr>
              <a:t>la</a:t>
            </a:r>
            <a:r>
              <a:rPr lang="es-ES" altLang="de-DE" sz="2400" dirty="0">
                <a:solidFill>
                  <a:srgbClr val="333333"/>
                </a:solidFill>
                <a:latin typeface="Calibri Light"/>
                <a:ea typeface="MS PGothic" panose="020B0600070205080204" pitchFamily="34" charset="-128"/>
              </a:rPr>
              <a:t> ayuda de un álbum de fotos.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Hacer cosas con las que realmente disfruta, mejor con los demás (por ejemplo, ver una película, ir a una cafetería).</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AEDAC81C-0372-44BA-BDA7-D7C8B9A9A8ED}" type="slidenum">
              <a:rPr lang="de-DE" altLang="de-DE" smtClean="0"/>
              <a:pPr/>
              <a:t>44</a:t>
            </a:fld>
            <a:endParaRPr lang="de-DE" altLang="de-DE"/>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67876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rPr>
              <a:t>II. Consejos para disminuir el estado de ánimo</a:t>
            </a:r>
            <a:br>
              <a:rPr lang="es-ES" sz="3600" dirty="0">
                <a:solidFill>
                  <a:srgbClr val="004992"/>
                </a:solidFill>
              </a:rPr>
            </a:br>
            <a:r>
              <a:rPr lang="es-ES" sz="3600" dirty="0">
                <a:solidFill>
                  <a:srgbClr val="004992"/>
                </a:solidFill>
              </a:rPr>
              <a:t>deprimido/ baja autoestima</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Intente recordar situaciones en las que se sintió uy muy bien, no se olvide de recordarlas con todos los </a:t>
            </a:r>
            <a:r>
              <a:rPr lang="es-ES" altLang="de-DE" sz="2400" dirty="0" err="1">
                <a:solidFill>
                  <a:srgbClr val="333333"/>
                </a:solidFill>
                <a:latin typeface="Calibri Light"/>
                <a:ea typeface="MS PGothic" panose="020B0600070205080204" pitchFamily="34" charset="-128"/>
              </a:rPr>
              <a:t>los</a:t>
            </a:r>
            <a:r>
              <a:rPr lang="es-ES" altLang="de-DE" sz="2400" dirty="0">
                <a:solidFill>
                  <a:srgbClr val="333333"/>
                </a:solidFill>
                <a:latin typeface="Calibri Light"/>
                <a:ea typeface="MS PGothic" panose="020B0600070205080204" pitchFamily="34" charset="-128"/>
              </a:rPr>
              <a:t> sentidos (visualizar, sentir, oler ...), quizás con la </a:t>
            </a:r>
            <a:r>
              <a:rPr lang="es-ES" altLang="de-DE" sz="2400" dirty="0" err="1">
                <a:solidFill>
                  <a:srgbClr val="333333"/>
                </a:solidFill>
                <a:latin typeface="Calibri Light"/>
                <a:ea typeface="MS PGothic" panose="020B0600070205080204" pitchFamily="34" charset="-128"/>
              </a:rPr>
              <a:t>la</a:t>
            </a:r>
            <a:r>
              <a:rPr lang="es-ES" altLang="de-DE" sz="2400" dirty="0">
                <a:solidFill>
                  <a:srgbClr val="333333"/>
                </a:solidFill>
                <a:latin typeface="Calibri Light"/>
                <a:ea typeface="MS PGothic" panose="020B0600070205080204" pitchFamily="34" charset="-128"/>
              </a:rPr>
              <a:t> ayuda de un álbum de fotos.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Hacer cosas con las que realmente disfruta, mejor con los demás (por ejemplo, ver una película, ir a una cafetería).</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Haga ejercicio (por lo menos 20 minutos), pero no de golpe, si es posible ejercicios de resistencia, por ejemplo, una larga caminata o footing.</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AEDAC81C-0372-44BA-BDA7-D7C8B9A9A8ED}" type="slidenum">
              <a:rPr lang="de-DE" altLang="de-DE" smtClean="0"/>
              <a:pPr/>
              <a:t>45</a:t>
            </a:fld>
            <a:endParaRPr lang="de-DE" altLang="de-DE"/>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19311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rPr>
              <a:t>II. Consejos para disminuir el estado de ánimo</a:t>
            </a:r>
            <a:br>
              <a:rPr lang="es-ES" sz="3600" dirty="0">
                <a:solidFill>
                  <a:srgbClr val="004992"/>
                </a:solidFill>
              </a:rPr>
            </a:br>
            <a:r>
              <a:rPr lang="es-ES" sz="3600" dirty="0">
                <a:solidFill>
                  <a:srgbClr val="004992"/>
                </a:solidFill>
              </a:rPr>
              <a:t>deprimido/ baja autoestima</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Intente recordar situaciones en las que se sintió uy muy bien, no se olvide de recordarlas con todos los </a:t>
            </a:r>
            <a:r>
              <a:rPr lang="es-ES" altLang="de-DE" sz="2400" dirty="0" err="1">
                <a:solidFill>
                  <a:srgbClr val="333333"/>
                </a:solidFill>
                <a:latin typeface="Calibri Light"/>
                <a:ea typeface="MS PGothic" panose="020B0600070205080204" pitchFamily="34" charset="-128"/>
              </a:rPr>
              <a:t>los</a:t>
            </a:r>
            <a:r>
              <a:rPr lang="es-ES" altLang="de-DE" sz="2400" dirty="0">
                <a:solidFill>
                  <a:srgbClr val="333333"/>
                </a:solidFill>
                <a:latin typeface="Calibri Light"/>
                <a:ea typeface="MS PGothic" panose="020B0600070205080204" pitchFamily="34" charset="-128"/>
              </a:rPr>
              <a:t> sentidos (visualizar, sentir, oler ...), quizás con la </a:t>
            </a:r>
            <a:r>
              <a:rPr lang="es-ES" altLang="de-DE" sz="2400" dirty="0" err="1">
                <a:solidFill>
                  <a:srgbClr val="333333"/>
                </a:solidFill>
                <a:latin typeface="Calibri Light"/>
                <a:ea typeface="MS PGothic" panose="020B0600070205080204" pitchFamily="34" charset="-128"/>
              </a:rPr>
              <a:t>la</a:t>
            </a:r>
            <a:r>
              <a:rPr lang="es-ES" altLang="de-DE" sz="2400" dirty="0">
                <a:solidFill>
                  <a:srgbClr val="333333"/>
                </a:solidFill>
                <a:latin typeface="Calibri Light"/>
                <a:ea typeface="MS PGothic" panose="020B0600070205080204" pitchFamily="34" charset="-128"/>
              </a:rPr>
              <a:t> ayuda de un álbum de fotos.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Hacer cosas con las que realmente disfruta, mejor con los demás (por ejemplo, ver una película, ir a una cafetería).</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Haga ejercicio (por lo menos 20 minutos), pero no de golpe, si es posible ejercicios de resistencia, por ejemplo, una larga caminata o footing.</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Escuche su música favorita.</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AEDAC81C-0372-44BA-BDA7-D7C8B9A9A8ED}" type="slidenum">
              <a:rPr lang="de-DE" altLang="de-DE" smtClean="0"/>
              <a:pPr/>
              <a:t>46</a:t>
            </a:fld>
            <a:endParaRPr lang="de-DE" altLang="de-DE"/>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43423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Traducción a la vida diaria</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400" fontAlgn="base">
              <a:buClr>
                <a:srgbClr val="333333"/>
              </a:buClr>
            </a:pPr>
            <a:r>
              <a:rPr lang="es-ES"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tabLst>
                <a:tab pos="361950" algn="l"/>
              </a:tabLst>
              <a:defRPr/>
            </a:pPr>
            <a:r>
              <a:rPr lang="es-ES" sz="2400" dirty="0">
                <a:solidFill>
                  <a:srgbClr val="333333"/>
                </a:solidFill>
                <a:latin typeface="Calibri Light"/>
                <a:ea typeface="ＭＳ Ｐゴシック" pitchFamily="34" charset="-128"/>
              </a:rPr>
              <a:t>La depresión no es un destino ineludible.</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AEDAC81C-0372-44BA-BDA7-D7C8B9A9A8ED}"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Traducción a la vida diaria</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400" fontAlgn="base">
              <a:buClr>
                <a:srgbClr val="333333"/>
              </a:buClr>
            </a:pPr>
            <a:r>
              <a:rPr lang="es-ES"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tabLst>
                <a:tab pos="361950" algn="l"/>
              </a:tabLst>
              <a:defRPr/>
            </a:pPr>
            <a:r>
              <a:rPr lang="es-ES" sz="2400" dirty="0">
                <a:solidFill>
                  <a:srgbClr val="333333"/>
                </a:solidFill>
                <a:latin typeface="Calibri Light"/>
                <a:ea typeface="ＭＳ Ｐゴシック" pitchFamily="34" charset="-128"/>
              </a:rPr>
              <a:t>La depresión no es un destino ineludible.</a:t>
            </a:r>
          </a:p>
          <a:p>
            <a:pPr marL="342900" lvl="0" indent="-342900" defTabSz="914400" fontAlgn="base">
              <a:buClr>
                <a:srgbClr val="333333"/>
              </a:buClr>
              <a:buFont typeface="WingDings"/>
              <a:buChar char=""/>
              <a:tabLst>
                <a:tab pos="361950" algn="l"/>
              </a:tabLst>
              <a:defRPr/>
            </a:pPr>
            <a:r>
              <a:rPr lang="es-ES" sz="2400" dirty="0">
                <a:solidFill>
                  <a:srgbClr val="333333"/>
                </a:solidFill>
                <a:latin typeface="Calibri Light"/>
                <a:ea typeface="ＭＳ Ｐゴシック" pitchFamily="34" charset="-128"/>
              </a:rPr>
              <a:t>Sea consciente de las distorsiones típicas de la depresión que se acaban de comentar y trate de modificarlas (ver folios con las tareas).</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AEDAC81C-0372-44BA-BDA7-D7C8B9A9A8ED}" type="slidenum">
              <a:rPr lang="de-DE" altLang="de-DE" smtClean="0"/>
              <a:pPr/>
              <a:t>48</a:t>
            </a:fld>
            <a:endParaRPr lang="de-DE" altLang="de-DE"/>
          </a:p>
        </p:txBody>
      </p:sp>
    </p:spTree>
    <p:extLst>
      <p:ext uri="{BB962C8B-B14F-4D97-AF65-F5344CB8AC3E}">
        <p14:creationId xmlns:p14="http://schemas.microsoft.com/office/powerpoint/2010/main" val="5788652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Traducción a la vida diaria</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400" fontAlgn="base">
              <a:buClr>
                <a:srgbClr val="333333"/>
              </a:buClr>
            </a:pPr>
            <a:r>
              <a:rPr lang="es-ES"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tabLst>
                <a:tab pos="361950" algn="l"/>
              </a:tabLst>
              <a:defRPr/>
            </a:pPr>
            <a:r>
              <a:rPr lang="es-ES" sz="2400" dirty="0">
                <a:solidFill>
                  <a:srgbClr val="333333"/>
                </a:solidFill>
                <a:latin typeface="Calibri Light"/>
                <a:ea typeface="ＭＳ Ｐゴシック" pitchFamily="34" charset="-128"/>
              </a:rPr>
              <a:t>La depresión no es un destino ineludible.</a:t>
            </a:r>
          </a:p>
          <a:p>
            <a:pPr marL="342900" lvl="0" indent="-342900" defTabSz="914400" fontAlgn="base">
              <a:buClr>
                <a:srgbClr val="333333"/>
              </a:buClr>
              <a:buFont typeface="WingDings"/>
              <a:buChar char=""/>
              <a:tabLst>
                <a:tab pos="361950" algn="l"/>
              </a:tabLst>
              <a:defRPr/>
            </a:pPr>
            <a:r>
              <a:rPr lang="es-ES" sz="2400" dirty="0">
                <a:solidFill>
                  <a:srgbClr val="333333"/>
                </a:solidFill>
                <a:latin typeface="Calibri Light"/>
                <a:ea typeface="ＭＳ Ｐゴシック" pitchFamily="34" charset="-128"/>
              </a:rPr>
              <a:t>Sea consciente de las distorsiones típicas de la depresión que se acaban de comentar y trate de modificarlas (ver folios con las tareas).</a:t>
            </a:r>
          </a:p>
          <a:p>
            <a:pPr marL="342900" lvl="0" indent="-342900" defTabSz="914400" fontAlgn="base">
              <a:buClr>
                <a:srgbClr val="333333"/>
              </a:buClr>
              <a:buFont typeface="WingDings"/>
              <a:buChar char=""/>
              <a:tabLst>
                <a:tab pos="361950" algn="l"/>
              </a:tabLst>
              <a:defRPr/>
            </a:pPr>
            <a:r>
              <a:rPr lang="es-ES" sz="2400" dirty="0">
                <a:solidFill>
                  <a:srgbClr val="333333"/>
                </a:solidFill>
                <a:latin typeface="Calibri Light"/>
                <a:ea typeface="ＭＳ Ｐゴシック" pitchFamily="34" charset="-128"/>
              </a:rPr>
              <a:t>Use por lo menos algunos de los consejos mencionados con frecuencia para la disminuir el estado de ánimo deprimido / baja autoestima.</a:t>
            </a: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AEDAC81C-0372-44BA-BDA7-D7C8B9A9A8ED}" type="slidenum">
              <a:rPr lang="de-DE" altLang="de-DE" smtClean="0"/>
              <a:pPr/>
              <a:t>49</a:t>
            </a:fld>
            <a:endParaRPr lang="de-DE" altLang="de-DE"/>
          </a:p>
        </p:txBody>
      </p:sp>
    </p:spTree>
    <p:extLst>
      <p:ext uri="{BB962C8B-B14F-4D97-AF65-F5344CB8AC3E}">
        <p14:creationId xmlns:p14="http://schemas.microsoft.com/office/powerpoint/2010/main" val="20152518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Traducción a la vida diaria</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400" fontAlgn="base">
              <a:buClr>
                <a:srgbClr val="333333"/>
              </a:buClr>
            </a:pPr>
            <a:r>
              <a:rPr lang="es-ES"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tabLst>
                <a:tab pos="361950" algn="l"/>
              </a:tabLst>
              <a:defRPr/>
            </a:pPr>
            <a:r>
              <a:rPr lang="es-ES" sz="2400" dirty="0">
                <a:solidFill>
                  <a:srgbClr val="333333"/>
                </a:solidFill>
                <a:latin typeface="Calibri Light"/>
                <a:ea typeface="ＭＳ Ｐゴシック" pitchFamily="34" charset="-128"/>
              </a:rPr>
              <a:t>La depresión no es un destino ineludible.</a:t>
            </a:r>
          </a:p>
          <a:p>
            <a:pPr marL="342900" lvl="0" indent="-342900" defTabSz="914400" fontAlgn="base">
              <a:buClr>
                <a:srgbClr val="333333"/>
              </a:buClr>
              <a:buFont typeface="WingDings"/>
              <a:buChar char=""/>
              <a:tabLst>
                <a:tab pos="361950" algn="l"/>
              </a:tabLst>
              <a:defRPr/>
            </a:pPr>
            <a:r>
              <a:rPr lang="es-ES" sz="2400" dirty="0">
                <a:solidFill>
                  <a:srgbClr val="333333"/>
                </a:solidFill>
                <a:latin typeface="Calibri Light"/>
                <a:ea typeface="ＭＳ Ｐゴシック" pitchFamily="34" charset="-128"/>
              </a:rPr>
              <a:t>Sea consciente de las distorsiones típicas de la depresión que se acaban de comentar y trate de modificarlas (ver folios con las tareas).</a:t>
            </a:r>
          </a:p>
          <a:p>
            <a:pPr marL="342900" lvl="0" indent="-342900" defTabSz="914400" fontAlgn="base">
              <a:buClr>
                <a:srgbClr val="333333"/>
              </a:buClr>
              <a:buFont typeface="WingDings"/>
              <a:buChar char=""/>
              <a:tabLst>
                <a:tab pos="361950" algn="l"/>
              </a:tabLst>
              <a:defRPr/>
            </a:pPr>
            <a:r>
              <a:rPr lang="es-ES" sz="2400" dirty="0">
                <a:solidFill>
                  <a:srgbClr val="333333"/>
                </a:solidFill>
                <a:latin typeface="Calibri Light"/>
                <a:ea typeface="ＭＳ Ｐゴシック" pitchFamily="34" charset="-128"/>
              </a:rPr>
              <a:t>Use por lo menos algunos de los consejos mencionados con frecuencia para la disminuir el estado de ánimo deprimido / baja autoestima.</a:t>
            </a:r>
          </a:p>
          <a:p>
            <a:pPr marL="342900" lvl="0" indent="-342900" defTabSz="914400" fontAlgn="base">
              <a:buClr>
                <a:srgbClr val="333333"/>
              </a:buClr>
              <a:buFont typeface="WingDings"/>
              <a:buChar char=""/>
              <a:tabLst>
                <a:tab pos="361950" algn="l"/>
              </a:tabLst>
              <a:defRPr/>
            </a:pPr>
            <a:r>
              <a:rPr lang="es-ES" sz="2400" dirty="0">
                <a:solidFill>
                  <a:srgbClr val="333333"/>
                </a:solidFill>
                <a:latin typeface="Calibri Light"/>
                <a:ea typeface="ＭＳ Ｐゴシック" pitchFamily="34" charset="-128"/>
              </a:rPr>
              <a:t>En caso de síntomas depresivos graves consulte con un psicólogo o psiquiatra.</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7" name="Slide Number Placeholder 6"/>
          <p:cNvSpPr>
            <a:spLocks noGrp="1"/>
          </p:cNvSpPr>
          <p:nvPr>
            <p:ph type="sldNum" sz="quarter" idx="12"/>
          </p:nvPr>
        </p:nvSpPr>
        <p:spPr/>
        <p:txBody>
          <a:bodyPr/>
          <a:lstStyle/>
          <a:p>
            <a:fld id="{AEDAC81C-0372-44BA-BDA7-D7C8B9A9A8ED}" type="slidenum">
              <a:rPr lang="de-DE" altLang="de-DE" smtClean="0"/>
              <a:pPr/>
              <a:t>50</a:t>
            </a:fld>
            <a:endParaRPr lang="de-DE" altLang="de-DE"/>
          </a:p>
        </p:txBody>
      </p:sp>
    </p:spTree>
    <p:extLst>
      <p:ext uri="{BB962C8B-B14F-4D97-AF65-F5344CB8AC3E}">
        <p14:creationId xmlns:p14="http://schemas.microsoft.com/office/powerpoint/2010/main" val="5268407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¿Qué tiene esto que ver con la psicosis?</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es-ES" altLang="de-DE" sz="2000" dirty="0">
                <a:solidFill>
                  <a:srgbClr val="333333"/>
                </a:solidFill>
                <a:latin typeface="Calibri Light"/>
                <a:ea typeface="MS PGothic" panose="020B0600070205080204" pitchFamily="34" charset="-128"/>
              </a:rPr>
              <a:t>Muchas personas con psicosis tienen baja autoestima, sobre todo </a:t>
            </a:r>
            <a:r>
              <a:rPr lang="es-ES" altLang="de-DE" sz="2000" i="1" dirty="0">
                <a:solidFill>
                  <a:srgbClr val="333333"/>
                </a:solidFill>
                <a:latin typeface="Calibri Light"/>
                <a:ea typeface="MS PGothic" panose="020B0600070205080204" pitchFamily="34" charset="-128"/>
              </a:rPr>
              <a:t>después</a:t>
            </a:r>
            <a:r>
              <a:rPr lang="es-ES" altLang="de-DE" sz="2000" dirty="0">
                <a:solidFill>
                  <a:srgbClr val="333333"/>
                </a:solidFill>
                <a:latin typeface="Calibri Light"/>
                <a:ea typeface="MS PGothic" panose="020B0600070205080204" pitchFamily="34" charset="-128"/>
              </a:rPr>
              <a:t> de un episodio psicótico (sentimiento de vergüenza; temor a que los amigos le den la espalda). Durante la psicosis aguda, algunas personas sienten miedo e incluso otras emociones:</a:t>
            </a: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AEDAC81C-0372-44BA-BDA7-D7C8B9A9A8ED}"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¿Qué tiene esto que ver con la psicosis?</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es-ES" altLang="de-DE" sz="2000" dirty="0">
                <a:solidFill>
                  <a:srgbClr val="333333"/>
                </a:solidFill>
                <a:latin typeface="Calibri Light"/>
                <a:ea typeface="MS PGothic" panose="020B0600070205080204" pitchFamily="34" charset="-128"/>
              </a:rPr>
              <a:t>Muchas personas con psicosis tienen baja autoestima, sobre todo </a:t>
            </a:r>
            <a:r>
              <a:rPr lang="es-ES" altLang="de-DE" sz="2000" i="1" dirty="0">
                <a:solidFill>
                  <a:srgbClr val="333333"/>
                </a:solidFill>
                <a:latin typeface="Calibri Light"/>
                <a:ea typeface="MS PGothic" panose="020B0600070205080204" pitchFamily="34" charset="-128"/>
              </a:rPr>
              <a:t>después</a:t>
            </a:r>
            <a:r>
              <a:rPr lang="es-ES" altLang="de-DE" sz="2000" dirty="0">
                <a:solidFill>
                  <a:srgbClr val="333333"/>
                </a:solidFill>
                <a:latin typeface="Calibri Light"/>
                <a:ea typeface="MS PGothic" panose="020B0600070205080204" pitchFamily="34" charset="-128"/>
              </a:rPr>
              <a:t> de un episodio psicótico (sentimiento de vergüenza; temor a que los amigos le den la espalda). Durante la psicosis aguda, algunas personas sienten miedo e incluso otras emociones:</a:t>
            </a:r>
          </a:p>
          <a:p>
            <a:pPr marL="342900" lvl="0" indent="-342900" defTabSz="914400" fontAlgn="base">
              <a:lnSpc>
                <a:spcPct val="100000"/>
              </a:lnSpc>
              <a:spcBef>
                <a:spcPts val="1200"/>
              </a:spcBef>
              <a:buClr>
                <a:srgbClr val="004992"/>
              </a:buClr>
              <a:buFont typeface="WingDings"/>
              <a:buChar char=""/>
            </a:pPr>
            <a:r>
              <a:rPr lang="es-ES" altLang="de-DE" sz="2000" dirty="0">
                <a:solidFill>
                  <a:srgbClr val="004992"/>
                </a:solidFill>
                <a:latin typeface="Calibri Light"/>
                <a:ea typeface="MS PGothic" panose="020B0600070205080204" pitchFamily="34" charset="-128"/>
              </a:rPr>
              <a:t>Emocionante (“algo está ocurriendo finalmente”)</a:t>
            </a:r>
          </a:p>
          <a:p>
            <a:pPr marL="342900" lvl="0" indent="-342900" defTabSz="914400" fontAlgn="base">
              <a:lnSpc>
                <a:spcPct val="100000"/>
              </a:lnSpc>
              <a:spcBef>
                <a:spcPts val="0"/>
              </a:spcBef>
              <a:buClr>
                <a:srgbClr val="004992"/>
              </a:buClr>
              <a:buFont typeface="WingDings"/>
              <a:buChar char=""/>
            </a:pPr>
            <a:r>
              <a:rPr lang="es-ES" altLang="de-DE" sz="2000" dirty="0">
                <a:solidFill>
                  <a:srgbClr val="004992"/>
                </a:solidFill>
                <a:latin typeface="Calibri Light"/>
                <a:ea typeface="MS PGothic" panose="020B0600070205080204" pitchFamily="34" charset="-128"/>
              </a:rPr>
              <a:t>Sentido de destino (para cumplir una misión, de ser importante)</a:t>
            </a: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AEDAC81C-0372-44BA-BDA7-D7C8B9A9A8ED}" type="slidenum">
              <a:rPr lang="de-DE" altLang="de-DE" smtClean="0"/>
              <a:pPr/>
              <a:t>52</a:t>
            </a:fld>
            <a:endParaRPr lang="de-DE" altLang="de-DE"/>
          </a:p>
        </p:txBody>
      </p:sp>
    </p:spTree>
    <p:extLst>
      <p:ext uri="{BB962C8B-B14F-4D97-AF65-F5344CB8AC3E}">
        <p14:creationId xmlns:p14="http://schemas.microsoft.com/office/powerpoint/2010/main" val="16652939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sz="3600" dirty="0">
                <a:solidFill>
                  <a:srgbClr val="004992"/>
                </a:solidFill>
                <a:latin typeface="Calibri Light"/>
              </a:rPr>
              <a:t>¿Qué tiene esto que ver con la psicosis?</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r>
              <a:rPr lang="es-ES" altLang="de-DE" sz="2000" dirty="0">
                <a:solidFill>
                  <a:srgbClr val="333333"/>
                </a:solidFill>
                <a:latin typeface="Calibri Light"/>
                <a:ea typeface="MS PGothic" panose="020B0600070205080204" pitchFamily="34" charset="-128"/>
              </a:rPr>
              <a:t>Muchas personas con psicosis tienen baja autoestima, sobre todo </a:t>
            </a:r>
            <a:r>
              <a:rPr lang="es-ES" altLang="de-DE" sz="2000" i="1" dirty="0">
                <a:solidFill>
                  <a:srgbClr val="333333"/>
                </a:solidFill>
                <a:latin typeface="Calibri Light"/>
                <a:ea typeface="MS PGothic" panose="020B0600070205080204" pitchFamily="34" charset="-128"/>
              </a:rPr>
              <a:t>después</a:t>
            </a:r>
            <a:r>
              <a:rPr lang="es-ES" altLang="de-DE" sz="2000" dirty="0">
                <a:solidFill>
                  <a:srgbClr val="333333"/>
                </a:solidFill>
                <a:latin typeface="Calibri Light"/>
                <a:ea typeface="MS PGothic" panose="020B0600070205080204" pitchFamily="34" charset="-128"/>
              </a:rPr>
              <a:t> de un episodio psicótico (sentimiento de vergüenza; temor a que los amigos le den la espalda). Durante la psicosis aguda, algunas personas sienten miedo e incluso otras emociones:</a:t>
            </a:r>
          </a:p>
          <a:p>
            <a:pPr marL="342900" lvl="0" indent="-342900" defTabSz="914400" fontAlgn="base">
              <a:lnSpc>
                <a:spcPct val="100000"/>
              </a:lnSpc>
              <a:spcBef>
                <a:spcPts val="1200"/>
              </a:spcBef>
              <a:buClr>
                <a:srgbClr val="004992"/>
              </a:buClr>
              <a:buFont typeface="WingDings"/>
              <a:buChar char=""/>
            </a:pPr>
            <a:r>
              <a:rPr lang="es-ES" altLang="de-DE" sz="2000" dirty="0">
                <a:solidFill>
                  <a:srgbClr val="004992"/>
                </a:solidFill>
                <a:latin typeface="Calibri Light"/>
                <a:ea typeface="MS PGothic" panose="020B0600070205080204" pitchFamily="34" charset="-128"/>
              </a:rPr>
              <a:t>Emocionante (“algo está ocurriendo finalmente”)</a:t>
            </a:r>
          </a:p>
          <a:p>
            <a:pPr marL="342900" lvl="0" indent="-342900" defTabSz="914400" fontAlgn="base">
              <a:lnSpc>
                <a:spcPct val="100000"/>
              </a:lnSpc>
              <a:spcBef>
                <a:spcPts val="0"/>
              </a:spcBef>
              <a:buClr>
                <a:srgbClr val="004992"/>
              </a:buClr>
              <a:buFont typeface="WingDings"/>
              <a:buChar char=""/>
            </a:pPr>
            <a:r>
              <a:rPr lang="es-ES" altLang="de-DE" sz="2000" dirty="0">
                <a:solidFill>
                  <a:srgbClr val="004992"/>
                </a:solidFill>
                <a:latin typeface="Calibri Light"/>
                <a:ea typeface="MS PGothic" panose="020B0600070205080204" pitchFamily="34" charset="-128"/>
              </a:rPr>
              <a:t>Sentido de destino (para cumplir una misión, de ser importante)</a:t>
            </a:r>
          </a:p>
          <a:p>
            <a:pPr lvl="0" defTabSz="914400" fontAlgn="base">
              <a:lnSpc>
                <a:spcPct val="100000"/>
              </a:lnSpc>
              <a:spcBef>
                <a:spcPts val="1200"/>
              </a:spcBef>
            </a:pPr>
            <a:r>
              <a:rPr lang="en-US" altLang="de-DE" sz="2000" dirty="0" err="1">
                <a:solidFill>
                  <a:srgbClr val="004992"/>
                </a:solidFill>
                <a:latin typeface="Calibri Light"/>
                <a:ea typeface="MS PGothic" panose="020B0600070205080204" pitchFamily="34" charset="-128"/>
              </a:rPr>
              <a:t>Ejemplo</a:t>
            </a:r>
            <a:r>
              <a:rPr lang="en-US" altLang="de-DE" sz="2000" dirty="0">
                <a:solidFill>
                  <a:srgbClr val="004992"/>
                </a:solidFill>
                <a:latin typeface="Calibri Light"/>
                <a:ea typeface="MS PGothic" panose="020B0600070205080204" pitchFamily="34" charset="-128"/>
              </a:rPr>
              <a:t>: </a:t>
            </a:r>
            <a:r>
              <a:rPr lang="en-US" altLang="de-DE" sz="2000" dirty="0">
                <a:solidFill>
                  <a:srgbClr val="333333"/>
                </a:solidFill>
                <a:latin typeface="Calibri Light"/>
                <a:ea typeface="MS PGothic" panose="020B0600070205080204" pitchFamily="34" charset="-128"/>
              </a:rPr>
              <a:t>El hacker Karl Koch </a:t>
            </a:r>
            <a:r>
              <a:rPr lang="en-US" altLang="de-DE" sz="2000" dirty="0" err="1">
                <a:solidFill>
                  <a:srgbClr val="333333"/>
                </a:solidFill>
                <a:latin typeface="Calibri Light"/>
                <a:ea typeface="MS PGothic" panose="020B0600070205080204" pitchFamily="34" charset="-128"/>
              </a:rPr>
              <a:t>creía</a:t>
            </a:r>
            <a:r>
              <a:rPr lang="en-US" altLang="de-DE" sz="2000" dirty="0">
                <a:solidFill>
                  <a:srgbClr val="333333"/>
                </a:solidFill>
                <a:latin typeface="Calibri Light"/>
                <a:ea typeface="MS PGothic" panose="020B0600070205080204" pitchFamily="34" charset="-128"/>
              </a:rPr>
              <a:t> que la </a:t>
            </a:r>
            <a:r>
              <a:rPr lang="en-US" altLang="de-DE" sz="2000" dirty="0" err="1">
                <a:solidFill>
                  <a:srgbClr val="333333"/>
                </a:solidFill>
                <a:latin typeface="Calibri Light"/>
                <a:ea typeface="MS PGothic" panose="020B0600070205080204" pitchFamily="34" charset="-128"/>
              </a:rPr>
              <a:t>sociedad</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secreta</a:t>
            </a:r>
            <a:r>
              <a:rPr lang="en-US" altLang="de-DE" sz="2000" dirty="0">
                <a:solidFill>
                  <a:srgbClr val="333333"/>
                </a:solidFill>
                <a:latin typeface="Calibri Light"/>
                <a:ea typeface="MS PGothic" panose="020B0600070205080204" pitchFamily="34" charset="-128"/>
              </a:rPr>
              <a:t> de “Los Illuminati” le </a:t>
            </a:r>
            <a:r>
              <a:rPr lang="en-US" altLang="de-DE" sz="2000" dirty="0" err="1">
                <a:solidFill>
                  <a:srgbClr val="333333"/>
                </a:solidFill>
                <a:latin typeface="Calibri Light"/>
                <a:ea typeface="MS PGothic" panose="020B0600070205080204" pitchFamily="34" charset="-128"/>
              </a:rPr>
              <a:t>perseguía</a:t>
            </a:r>
            <a:r>
              <a:rPr lang="en-US" altLang="de-DE" sz="2000" dirty="0">
                <a:solidFill>
                  <a:srgbClr val="333333"/>
                </a:solidFill>
                <a:latin typeface="Calibri Light"/>
                <a:ea typeface="MS PGothic" panose="020B0600070205080204" pitchFamily="34" charset="-128"/>
              </a:rPr>
              <a:t>. Una de las “</a:t>
            </a:r>
            <a:r>
              <a:rPr lang="en-US" altLang="ja-JP" sz="2000" dirty="0" err="1">
                <a:solidFill>
                  <a:srgbClr val="333333"/>
                </a:solidFill>
                <a:latin typeface="Calibri Light"/>
                <a:ea typeface="MS PGothic" panose="020B0600070205080204" pitchFamily="34" charset="-128"/>
              </a:rPr>
              <a:t>pruebas</a:t>
            </a:r>
            <a:r>
              <a:rPr lang="en-US" altLang="de-DE" sz="2000" dirty="0">
                <a:solidFill>
                  <a:srgbClr val="333333"/>
                </a:solidFill>
                <a:latin typeface="Calibri Light"/>
                <a:ea typeface="MS PGothic" panose="020B0600070205080204" pitchFamily="34" charset="-128"/>
              </a:rPr>
              <a:t>”</a:t>
            </a:r>
            <a:r>
              <a:rPr lang="en-US" altLang="ja-JP" sz="2000" dirty="0">
                <a:solidFill>
                  <a:srgbClr val="333333"/>
                </a:solidFill>
                <a:latin typeface="Calibri Light"/>
                <a:ea typeface="MS PGothic" panose="020B0600070205080204" pitchFamily="34" charset="-128"/>
              </a:rPr>
              <a:t>: se </a:t>
            </a:r>
            <a:r>
              <a:rPr lang="en-US" altLang="ja-JP" sz="2000" dirty="0" err="1">
                <a:solidFill>
                  <a:srgbClr val="333333"/>
                </a:solidFill>
                <a:latin typeface="Calibri Light"/>
                <a:ea typeface="MS PGothic" panose="020B0600070205080204" pitchFamily="34" charset="-128"/>
              </a:rPr>
              <a:t>encontraba</a:t>
            </a:r>
            <a:r>
              <a:rPr lang="en-US" altLang="ja-JP" sz="2000" dirty="0">
                <a:solidFill>
                  <a:srgbClr val="333333"/>
                </a:solidFill>
                <a:latin typeface="Calibri Light"/>
                <a:ea typeface="MS PGothic" panose="020B0600070205080204" pitchFamily="34" charset="-128"/>
              </a:rPr>
              <a:t> </a:t>
            </a:r>
            <a:r>
              <a:rPr lang="en-US" altLang="ja-JP" sz="2000" dirty="0" err="1">
                <a:solidFill>
                  <a:srgbClr val="333333"/>
                </a:solidFill>
                <a:latin typeface="Calibri Light"/>
                <a:ea typeface="MS PGothic" panose="020B0600070205080204" pitchFamily="34" charset="-128"/>
              </a:rPr>
              <a:t>frecuentemente</a:t>
            </a:r>
            <a:r>
              <a:rPr lang="en-US" altLang="ja-JP" sz="2000" dirty="0">
                <a:solidFill>
                  <a:srgbClr val="333333"/>
                </a:solidFill>
                <a:latin typeface="Calibri Light"/>
                <a:ea typeface="MS PGothic" panose="020B0600070205080204" pitchFamily="34" charset="-128"/>
              </a:rPr>
              <a:t> con el </a:t>
            </a:r>
            <a:r>
              <a:rPr lang="en-US" altLang="ja-JP" sz="2000" dirty="0" err="1">
                <a:solidFill>
                  <a:srgbClr val="333333"/>
                </a:solidFill>
                <a:latin typeface="Calibri Light"/>
                <a:ea typeface="MS PGothic" panose="020B0600070205080204" pitchFamily="34" charset="-128"/>
              </a:rPr>
              <a:t>número</a:t>
            </a:r>
            <a:r>
              <a:rPr lang="en-US" altLang="ja-JP" sz="2000" dirty="0">
                <a:solidFill>
                  <a:srgbClr val="333333"/>
                </a:solidFill>
                <a:latin typeface="Calibri Light"/>
                <a:ea typeface="MS PGothic" panose="020B0600070205080204" pitchFamily="34" charset="-128"/>
              </a:rPr>
              <a:t> 23 – que para </a:t>
            </a:r>
            <a:r>
              <a:rPr lang="en-US" altLang="ja-JP" sz="2000" dirty="0" err="1">
                <a:solidFill>
                  <a:srgbClr val="333333"/>
                </a:solidFill>
                <a:latin typeface="Calibri Light"/>
                <a:ea typeface="MS PGothic" panose="020B0600070205080204" pitchFamily="34" charset="-128"/>
              </a:rPr>
              <a:t>él</a:t>
            </a:r>
            <a:r>
              <a:rPr lang="en-US" altLang="ja-JP" sz="2000" dirty="0">
                <a:solidFill>
                  <a:srgbClr val="333333"/>
                </a:solidFill>
                <a:latin typeface="Calibri Light"/>
                <a:ea typeface="MS PGothic" panose="020B0600070205080204" pitchFamily="34" charset="-128"/>
              </a:rPr>
              <a:t> era el </a:t>
            </a:r>
            <a:r>
              <a:rPr lang="en-US" altLang="ja-JP" sz="2000" dirty="0" err="1">
                <a:solidFill>
                  <a:srgbClr val="333333"/>
                </a:solidFill>
                <a:latin typeface="Calibri Light"/>
                <a:ea typeface="MS PGothic" panose="020B0600070205080204" pitchFamily="34" charset="-128"/>
              </a:rPr>
              <a:t>número</a:t>
            </a:r>
            <a:r>
              <a:rPr lang="en-US" altLang="ja-JP" sz="2000" dirty="0">
                <a:solidFill>
                  <a:srgbClr val="333333"/>
                </a:solidFill>
                <a:latin typeface="Calibri Light"/>
                <a:ea typeface="MS PGothic" panose="020B0600070205080204" pitchFamily="34" charset="-128"/>
              </a:rPr>
              <a:t> de </a:t>
            </a:r>
            <a:r>
              <a:rPr lang="en-US" altLang="ja-JP" sz="2000" dirty="0" err="1">
                <a:solidFill>
                  <a:srgbClr val="333333"/>
                </a:solidFill>
                <a:latin typeface="Calibri Light"/>
                <a:ea typeface="MS PGothic" panose="020B0600070205080204" pitchFamily="34" charset="-128"/>
              </a:rPr>
              <a:t>los</a:t>
            </a:r>
            <a:r>
              <a:rPr lang="en-US" altLang="ja-JP" sz="2000" dirty="0">
                <a:solidFill>
                  <a:srgbClr val="333333"/>
                </a:solidFill>
                <a:latin typeface="Calibri Light"/>
                <a:ea typeface="MS PGothic" panose="020B0600070205080204" pitchFamily="34" charset="-128"/>
              </a:rPr>
              <a:t> </a:t>
            </a:r>
            <a:r>
              <a:rPr lang="en-US" altLang="ja-JP" sz="2000" dirty="0" err="1">
                <a:solidFill>
                  <a:srgbClr val="333333"/>
                </a:solidFill>
                <a:latin typeface="Calibri Light"/>
                <a:ea typeface="MS PGothic" panose="020B0600070205080204" pitchFamily="34" charset="-128"/>
              </a:rPr>
              <a:t>iluminados</a:t>
            </a:r>
            <a:r>
              <a:rPr lang="en-US" altLang="ja-JP"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pPr>
            <a:r>
              <a:rPr lang="en-US" altLang="de-DE" sz="2000" dirty="0" err="1">
                <a:solidFill>
                  <a:srgbClr val="004992"/>
                </a:solidFill>
                <a:latin typeface="Calibri Light"/>
                <a:ea typeface="MS PGothic" panose="020B0600070205080204" pitchFamily="34" charset="-128"/>
              </a:rPr>
              <a:t>Sentimientos</a:t>
            </a:r>
            <a:r>
              <a:rPr lang="en-US" altLang="de-DE" sz="2000" dirty="0">
                <a:solidFill>
                  <a:srgbClr val="004992"/>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Miedo</a:t>
            </a:r>
            <a:r>
              <a:rPr lang="en-US" altLang="de-DE" sz="2000" dirty="0">
                <a:solidFill>
                  <a:srgbClr val="333333"/>
                </a:solidFill>
                <a:latin typeface="Calibri Light"/>
                <a:ea typeface="MS PGothic" panose="020B0600070205080204" pitchFamily="34" charset="-128"/>
              </a:rPr>
              <a:t> y </a:t>
            </a:r>
            <a:r>
              <a:rPr lang="en-US" altLang="de-DE" sz="2000" dirty="0" err="1">
                <a:solidFill>
                  <a:srgbClr val="333333"/>
                </a:solidFill>
                <a:latin typeface="Calibri Light"/>
                <a:ea typeface="MS PGothic" panose="020B0600070205080204" pitchFamily="34" charset="-128"/>
              </a:rPr>
              <a:t>amenaza</a:t>
            </a:r>
            <a:r>
              <a:rPr lang="en-US" altLang="de-DE" sz="2000" dirty="0">
                <a:solidFill>
                  <a:srgbClr val="333333"/>
                </a:solidFill>
                <a:latin typeface="Calibri Light"/>
                <a:ea typeface="MS PGothic" panose="020B0600070205080204" pitchFamily="34" charset="-128"/>
              </a:rPr>
              <a:t>. Pero </a:t>
            </a:r>
            <a:r>
              <a:rPr lang="en-US" altLang="de-DE" sz="2000" dirty="0" err="1">
                <a:solidFill>
                  <a:srgbClr val="333333"/>
                </a:solidFill>
                <a:latin typeface="Calibri Light"/>
                <a:ea typeface="MS PGothic" panose="020B0600070205080204" pitchFamily="34" charset="-128"/>
              </a:rPr>
              <a:t>también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sentimiento</a:t>
            </a:r>
            <a:r>
              <a:rPr lang="en-US" altLang="de-DE" sz="2000" dirty="0">
                <a:solidFill>
                  <a:srgbClr val="333333"/>
                </a:solidFill>
                <a:latin typeface="Calibri Light"/>
                <a:ea typeface="MS PGothic" panose="020B0600070205080204" pitchFamily="34" charset="-128"/>
              </a:rPr>
              <a:t> de </a:t>
            </a:r>
            <a:r>
              <a:rPr lang="en-US" altLang="de-DE" sz="2000" dirty="0" err="1">
                <a:solidFill>
                  <a:srgbClr val="333333"/>
                </a:solidFill>
                <a:latin typeface="Calibri Light"/>
                <a:ea typeface="MS PGothic" panose="020B0600070205080204" pitchFamily="34" charset="-128"/>
              </a:rPr>
              <a:t>importancia</a:t>
            </a:r>
            <a:r>
              <a:rPr lang="en-US" altLang="de-DE" sz="2000" dirty="0">
                <a:solidFill>
                  <a:srgbClr val="333333"/>
                </a:solidFill>
                <a:latin typeface="Calibri Light"/>
                <a:ea typeface="MS PGothic" panose="020B0600070205080204" pitchFamily="34" charset="-128"/>
              </a:rPr>
              <a:t> y la </a:t>
            </a:r>
            <a:r>
              <a:rPr lang="en-US" altLang="de-DE" sz="2000" dirty="0" err="1">
                <a:solidFill>
                  <a:srgbClr val="333333"/>
                </a:solidFill>
                <a:latin typeface="Calibri Light"/>
                <a:ea typeface="MS PGothic" panose="020B0600070205080204" pitchFamily="34" charset="-128"/>
              </a:rPr>
              <a:t>determinación</a:t>
            </a:r>
            <a:r>
              <a:rPr lang="en-US" altLang="de-DE" sz="2000" dirty="0">
                <a:solidFill>
                  <a:srgbClr val="333333"/>
                </a:solidFill>
                <a:latin typeface="Calibri Light"/>
                <a:ea typeface="MS PGothic" panose="020B0600070205080204" pitchFamily="34" charset="-128"/>
              </a:rPr>
              <a:t> de </a:t>
            </a:r>
            <a:r>
              <a:rPr lang="en-US" altLang="de-DE" sz="2000" dirty="0" err="1">
                <a:solidFill>
                  <a:srgbClr val="333333"/>
                </a:solidFill>
                <a:latin typeface="Calibri Light"/>
                <a:ea typeface="MS PGothic" panose="020B0600070205080204" pitchFamily="34" charset="-128"/>
              </a:rPr>
              <a:t>luchar</a:t>
            </a:r>
            <a:r>
              <a:rPr lang="en-US" altLang="de-DE" sz="2000" dirty="0">
                <a:solidFill>
                  <a:srgbClr val="333333"/>
                </a:solidFill>
                <a:latin typeface="Calibri Light"/>
                <a:ea typeface="MS PGothic" panose="020B0600070205080204" pitchFamily="34" charset="-128"/>
              </a:rPr>
              <a:t> contra la </a:t>
            </a:r>
            <a:r>
              <a:rPr lang="en-US" altLang="de-DE" sz="2000" dirty="0" err="1">
                <a:solidFill>
                  <a:srgbClr val="333333"/>
                </a:solidFill>
                <a:latin typeface="Calibri Light"/>
                <a:ea typeface="MS PGothic" panose="020B0600070205080204" pitchFamily="34" charset="-128"/>
              </a:rPr>
              <a:t>conspiración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mundial</a:t>
            </a:r>
            <a:r>
              <a:rPr lang="en-US" altLang="de-DE" sz="2000" dirty="0">
                <a:solidFill>
                  <a:srgbClr val="333333"/>
                </a:solidFill>
                <a:latin typeface="Calibri Light"/>
                <a:ea typeface="MS PGothic" panose="020B0600070205080204" pitchFamily="34" charset="-128"/>
              </a:rPr>
              <a:t> de “Los Illuminati”.</a:t>
            </a:r>
          </a:p>
          <a:p>
            <a:pPr lvl="0" defTabSz="914400" fontAlgn="base">
              <a:lnSpc>
                <a:spcPct val="100000"/>
              </a:lnSpc>
              <a:spcBef>
                <a:spcPts val="1200"/>
              </a:spcBef>
            </a:pPr>
            <a:r>
              <a:rPr lang="en-US" altLang="de-DE" sz="2000" dirty="0">
                <a:solidFill>
                  <a:srgbClr val="004992"/>
                </a:solidFill>
                <a:latin typeface="Calibri Light"/>
                <a:ea typeface="MS PGothic" panose="020B0600070205080204" pitchFamily="34" charset="-128"/>
              </a:rPr>
              <a:t>Pero: </a:t>
            </a:r>
            <a:r>
              <a:rPr lang="en-US" altLang="de-DE" sz="2000" dirty="0">
                <a:solidFill>
                  <a:srgbClr val="333333"/>
                </a:solidFill>
                <a:latin typeface="Calibri Light"/>
                <a:ea typeface="MS PGothic" panose="020B0600070205080204" pitchFamily="34" charset="-128"/>
              </a:rPr>
              <a:t>Karl se </a:t>
            </a:r>
            <a:r>
              <a:rPr lang="en-US" altLang="de-DE" sz="2000" dirty="0" err="1">
                <a:solidFill>
                  <a:srgbClr val="333333"/>
                </a:solidFill>
                <a:latin typeface="Calibri Light"/>
                <a:ea typeface="MS PGothic" panose="020B0600070205080204" pitchFamily="34" charset="-128"/>
              </a:rPr>
              <a:t>vio</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progresivamente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atrapado</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en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sus</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teorías</a:t>
            </a:r>
            <a:r>
              <a:rPr lang="en-US" altLang="de-DE" sz="2000" dirty="0">
                <a:solidFill>
                  <a:srgbClr val="333333"/>
                </a:solidFill>
                <a:latin typeface="Calibri Light"/>
                <a:ea typeface="MS PGothic" panose="020B0600070205080204" pitchFamily="34" charset="-128"/>
              </a:rPr>
              <a:t> de </a:t>
            </a:r>
            <a:r>
              <a:rPr lang="en-US" altLang="de-DE" sz="2000" dirty="0" err="1">
                <a:solidFill>
                  <a:srgbClr val="333333"/>
                </a:solidFill>
                <a:latin typeface="Calibri Light"/>
                <a:ea typeface="MS PGothic" panose="020B0600070205080204" pitchFamily="34" charset="-128"/>
              </a:rPr>
              <a:t>conspiración</a:t>
            </a:r>
            <a:r>
              <a:rPr lang="en-US" altLang="de-DE" sz="2000" dirty="0">
                <a:solidFill>
                  <a:srgbClr val="333333"/>
                </a:solidFill>
                <a:latin typeface="Calibri Light"/>
                <a:ea typeface="MS PGothic" panose="020B0600070205080204" pitchFamily="34" charset="-128"/>
              </a:rPr>
              <a:t>. Su </a:t>
            </a:r>
            <a:r>
              <a:rPr lang="en-US" altLang="de-DE" sz="2000" dirty="0" err="1">
                <a:solidFill>
                  <a:srgbClr val="333333"/>
                </a:solidFill>
                <a:latin typeface="Calibri Light"/>
                <a:ea typeface="MS PGothic" panose="020B0600070205080204" pitchFamily="34" charset="-128"/>
              </a:rPr>
              <a:t>visión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cerrada</a:t>
            </a:r>
            <a:r>
              <a:rPr lang="en-US" altLang="de-DE" sz="2000" dirty="0">
                <a:solidFill>
                  <a:srgbClr val="333333"/>
                </a:solidFill>
                <a:latin typeface="Calibri Light"/>
                <a:ea typeface="MS PGothic" panose="020B0600070205080204" pitchFamily="34" charset="-128"/>
              </a:rPr>
              <a:t> del </a:t>
            </a:r>
            <a:r>
              <a:rPr lang="en-US" altLang="de-DE" sz="2000" dirty="0" err="1">
                <a:solidFill>
                  <a:srgbClr val="333333"/>
                </a:solidFill>
                <a:latin typeface="Calibri Light"/>
                <a:ea typeface="MS PGothic" panose="020B0600070205080204" pitchFamily="34" charset="-128"/>
              </a:rPr>
              <a:t>mundo</a:t>
            </a:r>
            <a:r>
              <a:rPr lang="en-US" altLang="de-DE" sz="2000" dirty="0">
                <a:solidFill>
                  <a:srgbClr val="333333"/>
                </a:solidFill>
                <a:latin typeface="Calibri Light"/>
                <a:ea typeface="MS PGothic" panose="020B0600070205080204" pitchFamily="34" charset="-128"/>
              </a:rPr>
              <a:t> le </a:t>
            </a:r>
            <a:r>
              <a:rPr lang="en-US" altLang="de-DE" sz="2000" dirty="0" err="1">
                <a:solidFill>
                  <a:srgbClr val="333333"/>
                </a:solidFill>
                <a:latin typeface="Calibri Light"/>
                <a:ea typeface="MS PGothic" panose="020B0600070205080204" pitchFamily="34" charset="-128"/>
              </a:rPr>
              <a:t>impedía</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ver</a:t>
            </a:r>
            <a:r>
              <a:rPr lang="en-US" altLang="de-DE" sz="2000" dirty="0">
                <a:solidFill>
                  <a:srgbClr val="333333"/>
                </a:solidFill>
                <a:latin typeface="Calibri Light"/>
                <a:ea typeface="MS PGothic" panose="020B0600070205080204" pitchFamily="34" charset="-128"/>
              </a:rPr>
              <a:t> que el </a:t>
            </a:r>
            <a:r>
              <a:rPr lang="en-US" altLang="de-DE" sz="2000" dirty="0" err="1">
                <a:solidFill>
                  <a:srgbClr val="333333"/>
                </a:solidFill>
                <a:latin typeface="Calibri Light"/>
                <a:ea typeface="MS PGothic" panose="020B0600070205080204" pitchFamily="34" charset="-128"/>
              </a:rPr>
              <a:t>número</a:t>
            </a:r>
            <a:r>
              <a:rPr lang="en-US" altLang="de-DE" sz="2000" dirty="0">
                <a:solidFill>
                  <a:srgbClr val="333333"/>
                </a:solidFill>
                <a:latin typeface="Calibri Light"/>
                <a:ea typeface="MS PGothic" panose="020B0600070205080204" pitchFamily="34" charset="-128"/>
              </a:rPr>
              <a:t> 23 no </a:t>
            </a:r>
            <a:r>
              <a:rPr lang="en-US" altLang="de-DE" sz="2000" dirty="0" err="1">
                <a:solidFill>
                  <a:srgbClr val="333333"/>
                </a:solidFill>
                <a:latin typeface="Calibri Light"/>
                <a:ea typeface="MS PGothic" panose="020B0600070205080204" pitchFamily="34" charset="-128"/>
              </a:rPr>
              <a:t>aparece</a:t>
            </a:r>
            <a:r>
              <a:rPr lang="en-US" altLang="de-DE" sz="2000" dirty="0">
                <a:solidFill>
                  <a:srgbClr val="333333"/>
                </a:solidFill>
                <a:latin typeface="Calibri Light"/>
                <a:ea typeface="MS PGothic" panose="020B0600070205080204" pitchFamily="34" charset="-128"/>
              </a:rPr>
              <a:t> con </a:t>
            </a:r>
            <a:r>
              <a:rPr lang="en-US" altLang="de-DE" sz="2000" dirty="0" err="1">
                <a:solidFill>
                  <a:srgbClr val="333333"/>
                </a:solidFill>
                <a:latin typeface="Calibri Light"/>
                <a:ea typeface="MS PGothic" panose="020B0600070205080204" pitchFamily="34" charset="-128"/>
              </a:rPr>
              <a:t>más</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frecuencia</a:t>
            </a:r>
            <a:r>
              <a:rPr lang="en-US" altLang="de-DE" sz="2000" dirty="0">
                <a:solidFill>
                  <a:srgbClr val="333333"/>
                </a:solidFill>
                <a:latin typeface="Calibri Light"/>
                <a:ea typeface="MS PGothic" panose="020B0600070205080204" pitchFamily="34" charset="-128"/>
              </a:rPr>
              <a:t> que </a:t>
            </a:r>
            <a:r>
              <a:rPr lang="en-US" altLang="de-DE" sz="2000" dirty="0" err="1">
                <a:solidFill>
                  <a:srgbClr val="333333"/>
                </a:solidFill>
                <a:latin typeface="Calibri Light"/>
                <a:ea typeface="MS PGothic" panose="020B0600070205080204" pitchFamily="34" charset="-128"/>
              </a:rPr>
              <a:t>otros</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números</a:t>
            </a:r>
            <a:r>
              <a:rPr lang="en-US" altLang="de-DE" sz="2000" dirty="0">
                <a:solidFill>
                  <a:srgbClr val="333333"/>
                </a:solidFill>
                <a:latin typeface="Calibri Light"/>
                <a:ea typeface="MS PGothic" panose="020B0600070205080204" pitchFamily="34" charset="-128"/>
              </a:rPr>
              <a:t> y </a:t>
            </a:r>
            <a:r>
              <a:rPr lang="en-US" altLang="de-DE" sz="2000" dirty="0" err="1">
                <a:solidFill>
                  <a:srgbClr val="333333"/>
                </a:solidFill>
                <a:latin typeface="Calibri Light"/>
                <a:ea typeface="MS PGothic" panose="020B0600070205080204" pitchFamily="34" charset="-128"/>
              </a:rPr>
              <a:t>además</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eso</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sería</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algo</a:t>
            </a:r>
            <a:r>
              <a:rPr lang="en-US" altLang="de-DE" sz="2000" dirty="0">
                <a:solidFill>
                  <a:srgbClr val="333333"/>
                </a:solidFill>
                <a:latin typeface="Calibri Light"/>
                <a:ea typeface="MS PGothic" panose="020B0600070205080204" pitchFamily="34" charset="-128"/>
              </a:rPr>
              <a:t> de </a:t>
            </a:r>
            <a:r>
              <a:rPr lang="en-US" altLang="de-DE" sz="2000" dirty="0" err="1">
                <a:solidFill>
                  <a:srgbClr val="333333"/>
                </a:solidFill>
                <a:latin typeface="Calibri Light"/>
                <a:ea typeface="MS PGothic" panose="020B0600070205080204" pitchFamily="34" charset="-128"/>
              </a:rPr>
              <a:t>dudosa</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importancia</a:t>
            </a:r>
            <a:r>
              <a:rPr lang="en-US" altLang="de-DE" sz="2000" dirty="0">
                <a:solidFill>
                  <a:srgbClr val="333333"/>
                </a:solidFill>
                <a:latin typeface="Calibri Light"/>
                <a:ea typeface="MS PGothic" panose="020B0600070205080204" pitchFamily="34" charset="-128"/>
              </a:rPr>
              <a:t>.</a:t>
            </a:r>
          </a:p>
        </p:txBody>
      </p:sp>
      <p:sp>
        <p:nvSpPr>
          <p:cNvPr id="7" name="Footer Placeholder 6"/>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8" name="Slide Number Placeholder 7"/>
          <p:cNvSpPr>
            <a:spLocks noGrp="1"/>
          </p:cNvSpPr>
          <p:nvPr>
            <p:ph type="sldNum" sz="quarter" idx="12"/>
          </p:nvPr>
        </p:nvSpPr>
        <p:spPr/>
        <p:txBody>
          <a:bodyPr/>
          <a:lstStyle/>
          <a:p>
            <a:fld id="{AEDAC81C-0372-44BA-BDA7-D7C8B9A9A8ED}" type="slidenum">
              <a:rPr lang="de-DE" altLang="de-DE" smtClean="0"/>
              <a:pPr/>
              <a:t>53</a:t>
            </a:fld>
            <a:endParaRPr lang="de-DE" altLang="de-DE"/>
          </a:p>
        </p:txBody>
      </p:sp>
    </p:spTree>
    <p:extLst>
      <p:ext uri="{BB962C8B-B14F-4D97-AF65-F5344CB8AC3E}">
        <p14:creationId xmlns:p14="http://schemas.microsoft.com/office/powerpoint/2010/main" val="27877780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es-ES">
                <a:solidFill>
                  <a:srgbClr val="333333"/>
                </a:solidFill>
              </a:rPr>
              <a:t>Entrenamiento Metacognitivo 8 - La Autoestima y el Estado de Ánimo</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54</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2788952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6" name="Slide Number Placeholder 5"/>
          <p:cNvSpPr>
            <a:spLocks noGrp="1"/>
          </p:cNvSpPr>
          <p:nvPr>
            <p:ph type="sldNum" sz="quarter" idx="12"/>
          </p:nvPr>
        </p:nvSpPr>
        <p:spPr/>
        <p:txBody>
          <a:bodyPr/>
          <a:lstStyle/>
          <a:p>
            <a:fld id="{AEDAC81C-0372-44BA-BDA7-D7C8B9A9A8ED}" type="slidenum">
              <a:rPr lang="de-DE" altLang="de-DE" smtClean="0"/>
              <a:pPr/>
              <a:t>55</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3877191207"/>
              </p:ext>
            </p:extLst>
          </p:nvPr>
        </p:nvGraphicFramePr>
        <p:xfrm>
          <a:off x="408954" y="2011680"/>
          <a:ext cx="11375999" cy="445006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lonesome:cycler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dirty="0">
                          <a:ln>
                            <a:noFill/>
                          </a:ln>
                          <a:solidFill>
                            <a:srgbClr val="333333"/>
                          </a:solidFill>
                          <a:effectLst/>
                          <a:latin typeface="Calibri Light"/>
                          <a:ea typeface="ＭＳ Ｐゴシック" pitchFamily="34" charset="-128"/>
                        </a:rPr>
                        <a:t>Tell me when, I'll meet you there, by the trees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Saschapohflepp</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dirty="0">
                          <a:ln>
                            <a:noFill/>
                          </a:ln>
                          <a:solidFill>
                            <a:srgbClr val="333333"/>
                          </a:solidFill>
                          <a:effectLst/>
                          <a:latin typeface="Calibri Light"/>
                          <a:ea typeface="ＭＳ Ｐゴシック" pitchFamily="34" charset="-128"/>
                        </a:rPr>
                        <a:t>Freud’s couch, genuine article</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Freud´s couch/Freud`s Sofa</a:t>
                      </a:r>
                      <a:endParaRPr kumimoji="0" lang="en-US"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http://viciarg.deviantart.com/</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bare</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a c h a 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a:ln>
                            <a:noFill/>
                          </a:ln>
                          <a:solidFill>
                            <a:srgbClr val="333333"/>
                          </a:solidFill>
                          <a:effectLst/>
                          <a:latin typeface="Calibri Light"/>
                          <a:ea typeface="ＭＳ Ｐゴシック" pitchFamily="34" charset="-128"/>
                        </a:rPr>
                        <a:t>despair….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Lady-bug</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Mosaik</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Matteo_dudek</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up!</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studio 520</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down!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Thumbs down/Daumen runter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P Keigan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Catastrophic thinking/Katastrophendenken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s-ES"/>
              <a:t>Entrenamiento Metacognitivo 8 - La Autoestima y el Estado de Ánimo</a:t>
            </a:r>
            <a:endParaRPr lang="de-DE"/>
          </a:p>
        </p:txBody>
      </p:sp>
      <p:sp>
        <p:nvSpPr>
          <p:cNvPr id="6" name="Slide Number Placeholder 5"/>
          <p:cNvSpPr>
            <a:spLocks noGrp="1"/>
          </p:cNvSpPr>
          <p:nvPr>
            <p:ph type="sldNum" sz="quarter" idx="12"/>
          </p:nvPr>
        </p:nvSpPr>
        <p:spPr/>
        <p:txBody>
          <a:bodyPr/>
          <a:lstStyle/>
          <a:p>
            <a:fld id="{AEDAC81C-0372-44BA-BDA7-D7C8B9A9A8ED}" type="slidenum">
              <a:rPr lang="de-DE" altLang="de-DE" smtClean="0"/>
              <a:pPr/>
              <a:t>56</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5790312"/>
              </p:ext>
            </p:extLst>
          </p:nvPr>
        </p:nvGraphicFramePr>
        <p:xfrm>
          <a:off x="408954" y="2011680"/>
          <a:ext cx="11375999" cy="326133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Tarnishedrose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Itshears</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Brenda Anderson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storm through a dirty window</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*Saffy*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Goodbye Dandelion. Sorry for delays i'm a bit overwhelmed.</a:t>
                      </a:r>
                      <a:endParaRPr kumimoji="0" lang="de-DE" sz="1000" b="0" i="1"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a:t>
            </a:r>
            <a:r>
              <a:rPr lang="de-DE" altLang="de-DE" sz="1200" b="0" u="sng">
                <a:solidFill>
                  <a:srgbClr val="333333"/>
                </a:solidFill>
                <a:latin typeface="+mj-lt"/>
              </a:rPr>
              <a:t>/mct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5124</Words>
  <Application>Microsoft Office PowerPoint</Application>
  <PresentationFormat>Benutzerdefiniert</PresentationFormat>
  <Paragraphs>576</Paragraphs>
  <Slides>56</Slides>
  <Notes>56</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56</vt:i4>
      </vt:variant>
    </vt:vector>
  </HeadingPairs>
  <TitlesOfParts>
    <vt:vector size="65" baseType="lpstr">
      <vt:lpstr>Arial</vt:lpstr>
      <vt:lpstr>Calibri</vt:lpstr>
      <vt:lpstr>Calibri Light</vt:lpstr>
      <vt:lpstr>Symbol</vt:lpstr>
      <vt:lpstr>Times New Roman</vt:lpstr>
      <vt:lpstr>Verdana</vt:lpstr>
      <vt:lpstr>Wingdings</vt:lpstr>
      <vt:lpstr>Wingdings</vt:lpstr>
      <vt:lpstr>UKE_PPT-Vorlage_16zu9</vt:lpstr>
      <vt:lpstr>EMC 8 B – La Autoestima y el Estado de Ánimo</vt:lpstr>
      <vt:lpstr>¿Cuáles son los síntomas de la depresión?</vt:lpstr>
      <vt:lpstr>¿Cuáles son los síntomas de la depresión?</vt:lpstr>
      <vt:lpstr>¿Opciones de tratamiento para la depresión?</vt:lpstr>
      <vt:lpstr>¿Opciones de tratamiento para la depresión?</vt:lpstr>
      <vt:lpstr>¿Opciones de tratamiento para la depresión?</vt:lpstr>
      <vt:lpstr>¿Qué relevancia tiene esto?</vt:lpstr>
      <vt:lpstr>Psicosis &amp; Depresión Efectos de alucinaciones y delirios en la autoestima</vt:lpstr>
      <vt:lpstr>Psicosis &amp; Depresión Efectos de alucinaciones y delirios en la autoestima</vt:lpstr>
      <vt:lpstr>Psicosis &amp; Depresión Efectos de alucinaciones y delirios en la autoestima</vt:lpstr>
      <vt:lpstr>Psicosis &amp; Depresión Efectos de alucinaciones y delirios en la autoestima</vt:lpstr>
      <vt:lpstr>PowerPoint-Präsentation</vt:lpstr>
      <vt:lpstr>1. Sobregeneralización: Tomar casos aislados y generalizar su validez para todo.  ¿Cómo podríamos reinterpretar esta situación?</vt:lpstr>
      <vt:lpstr>1. Sobregeneralización: Tomar casos aislados y generalizar su validez para todo.  ¿Cómo podríamos reinterpretar esta situación?</vt:lpstr>
      <vt:lpstr>1. Sobregeneralización: Tomar casos aislados y generalizar su validez para todo.  ¿Cómo podríamos reinterpretar esta situación?</vt:lpstr>
      <vt:lpstr>1. Sobregeneralización: Tomar casos aislados y generalizar su validez para todo.  ¿Cómo podríamos reinterpretar esta situación?</vt:lpstr>
      <vt:lpstr>En cambio: ¡no generalice a partir de una imperfección al todo!</vt:lpstr>
      <vt:lpstr>2. Filtro Mental ¿Cómo podríamos reinterpretar esta situación?</vt:lpstr>
      <vt:lpstr>2. Filtro Mental ¿Cómo podríamos reinterpretar esta situación?</vt:lpstr>
      <vt:lpstr>2. Filtro Mental ¿Cómo podríamos reinterpretar esta situación?</vt:lpstr>
      <vt:lpstr>2. Filtro Mental ¿Cómo podríamos reinterpretar esta situación?</vt:lpstr>
      <vt:lpstr>3. Perspectiva unilateral</vt:lpstr>
      <vt:lpstr>4. Descalificar lo positivo ¿Cómo podríamos reinterpretar esta situación?</vt:lpstr>
      <vt:lpstr>4. Descalificar lo positivo ¿Cómo podríamos reinterpretar esta situación?</vt:lpstr>
      <vt:lpstr>4. Descalificar lo positivo ¿Cómo podríamos reinterpretar esta situación?</vt:lpstr>
      <vt:lpstr>5. Pensamiento “Todo-o-Nada”/ Catastrofización ¿Cómo podríamos reinterpretar esta situación?</vt:lpstr>
      <vt:lpstr>5. Pensamiento “Todo-o-Nada”/ Catastrofización ¿Cómo podríamos reinterpretar esta situación?</vt:lpstr>
      <vt:lpstr>6. Supresión de pensamientos negativos ¿Cómo podríamos reinterpretar esta situación?</vt:lpstr>
      <vt:lpstr>6. Supresión de pensamientos negativos ¿Cómo podríamos reinterpretar esta situación?</vt:lpstr>
      <vt:lpstr>6. Supresión de pensamientos negativos Ejercicio</vt:lpstr>
      <vt:lpstr>6. Supresión de pensamientos negativos ¿Funciona? ¡No!</vt:lpstr>
      <vt:lpstr>En cambio: </vt:lpstr>
      <vt:lpstr>7. Otras formas de distorsiones cognitivas</vt:lpstr>
      <vt:lpstr>7. Otras formas de distorsiones cognitivas</vt:lpstr>
      <vt:lpstr>Opcional: Videoclip</vt:lpstr>
      <vt:lpstr>Tenga conciencia de sus fortalezas</vt:lpstr>
      <vt:lpstr>Tenga conciencia de sus fortalezas</vt:lpstr>
      <vt:lpstr>Tenga conciencia de sus fortalezas</vt:lpstr>
      <vt:lpstr>Tenga conciencia de sus fortalezas</vt:lpstr>
      <vt:lpstr>I. Consejos para disminuir el estado de ánimo deprimido/ baja autoestima</vt:lpstr>
      <vt:lpstr>I. Consejos para disminuir el estado de ánimo deprimido/ baja autoestima</vt:lpstr>
      <vt:lpstr>I. Consejos para disminuir el estado de ánimo deprimido/ baja autoestima</vt:lpstr>
      <vt:lpstr>II. Consejos para disminuir el estado de ánimo deprimido/ baja autoestima</vt:lpstr>
      <vt:lpstr>II. Consejos para disminuir el estado de ánimo deprimido/ baja autoestima</vt:lpstr>
      <vt:lpstr>II. Consejos para disminuir el estado de ánimo deprimido/ baja autoestima</vt:lpstr>
      <vt:lpstr>II. Consejos para disminuir el estado de ánimo deprimido/ baja autoestima</vt:lpstr>
      <vt:lpstr>Traducción a la vida diaria</vt:lpstr>
      <vt:lpstr>Traducción a la vida diaria</vt:lpstr>
      <vt:lpstr>Traducción a la vida diaria</vt:lpstr>
      <vt:lpstr>Traducción a la vida diaria</vt:lpstr>
      <vt:lpstr>¿Qué tiene esto que ver con la psicosis?</vt:lpstr>
      <vt:lpstr>¿Qué tiene esto que ver con la psicosis?</vt:lpstr>
      <vt:lpstr>¿Qué tiene esto que ver con la psicosis?</vt:lpstr>
      <vt:lpstr>¡Gracias Por Su Atención!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246</cp:revision>
  <dcterms:created xsi:type="dcterms:W3CDTF">2004-06-30T16:15:23Z</dcterms:created>
  <dcterms:modified xsi:type="dcterms:W3CDTF">2022-01-10T12:16:20Z</dcterms:modified>
</cp:coreProperties>
</file>