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50"/>
  </p:notesMasterIdLst>
  <p:sldIdLst>
    <p:sldId id="428" r:id="rId2"/>
    <p:sldId id="331" r:id="rId3"/>
    <p:sldId id="409" r:id="rId4"/>
    <p:sldId id="410" r:id="rId5"/>
    <p:sldId id="411" r:id="rId6"/>
    <p:sldId id="288" r:id="rId7"/>
    <p:sldId id="262" r:id="rId8"/>
    <p:sldId id="263" r:id="rId9"/>
    <p:sldId id="406" r:id="rId10"/>
    <p:sldId id="414" r:id="rId11"/>
    <p:sldId id="380" r:id="rId12"/>
    <p:sldId id="383" r:id="rId13"/>
    <p:sldId id="413" r:id="rId14"/>
    <p:sldId id="412" r:id="rId15"/>
    <p:sldId id="373" r:id="rId16"/>
    <p:sldId id="415" r:id="rId17"/>
    <p:sldId id="340" r:id="rId18"/>
    <p:sldId id="416" r:id="rId19"/>
    <p:sldId id="386" r:id="rId20"/>
    <p:sldId id="342" r:id="rId21"/>
    <p:sldId id="272" r:id="rId22"/>
    <p:sldId id="343" r:id="rId23"/>
    <p:sldId id="344" r:id="rId24"/>
    <p:sldId id="388" r:id="rId25"/>
    <p:sldId id="417" r:id="rId26"/>
    <p:sldId id="418" r:id="rId27"/>
    <p:sldId id="368" r:id="rId28"/>
    <p:sldId id="419" r:id="rId29"/>
    <p:sldId id="420" r:id="rId30"/>
    <p:sldId id="298" r:id="rId31"/>
    <p:sldId id="349" r:id="rId32"/>
    <p:sldId id="350" r:id="rId33"/>
    <p:sldId id="351" r:id="rId34"/>
    <p:sldId id="365" r:id="rId35"/>
    <p:sldId id="394" r:id="rId36"/>
    <p:sldId id="422" r:id="rId37"/>
    <p:sldId id="421" r:id="rId38"/>
    <p:sldId id="370" r:id="rId39"/>
    <p:sldId id="423" r:id="rId40"/>
    <p:sldId id="424" r:id="rId41"/>
    <p:sldId id="425" r:id="rId42"/>
    <p:sldId id="359" r:id="rId43"/>
    <p:sldId id="426" r:id="rId44"/>
    <p:sldId id="277" r:id="rId45"/>
    <p:sldId id="405" r:id="rId46"/>
    <p:sldId id="427" r:id="rId47"/>
    <p:sldId id="408" r:id="rId48"/>
    <p:sldId id="374" r:id="rId49"/>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3" autoAdjust="0"/>
    <p:restoredTop sz="98932" autoAdjust="0"/>
  </p:normalViewPr>
  <p:slideViewPr>
    <p:cSldViewPr snapToGrid="0">
      <p:cViewPr varScale="1">
        <p:scale>
          <a:sx n="67" d="100"/>
          <a:sy n="67" d="100"/>
        </p:scale>
        <p:origin x="544" y="52"/>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10.01.2022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9</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10</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11</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12</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13</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E8B184-DD78-4ED2-B4D6-3A7CE75A4DED}" type="slidenum">
              <a:rPr lang="de-DE">
                <a:solidFill>
                  <a:prstClr val="black"/>
                </a:solidFill>
              </a:rPr>
              <a:pPr/>
              <a:t>14</a:t>
            </a:fld>
            <a:endParaRPr lang="de-DE">
              <a:solidFill>
                <a:prstClr val="black"/>
              </a:solidFill>
            </a:endParaRPr>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solidFill>
                  <a:prstClr val="black"/>
                </a:solidFill>
              </a:rPr>
              <a:pPr>
                <a:defRPr/>
              </a:pPr>
              <a:t>19</a:t>
            </a:fld>
            <a:endParaRPr lang="de-DE">
              <a:solidFill>
                <a:prstClr val="black"/>
              </a:solidFill>
            </a:endParaRPr>
          </a:p>
        </p:txBody>
      </p:sp>
    </p:spTree>
    <p:extLst>
      <p:ext uri="{BB962C8B-B14F-4D97-AF65-F5344CB8AC3E}">
        <p14:creationId xmlns:p14="http://schemas.microsoft.com/office/powerpoint/2010/main" val="1270500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CA102B-8001-4F88-B893-166AA31534E7}" type="slidenum">
              <a:rPr lang="de-DE">
                <a:solidFill>
                  <a:prstClr val="black"/>
                </a:solidFill>
              </a:rPr>
              <a:pPr/>
              <a:t>24</a:t>
            </a:fld>
            <a:endParaRPr lang="de-DE">
              <a:solidFill>
                <a:prstClr val="black"/>
              </a:solidFill>
            </a:endParaRPr>
          </a:p>
        </p:txBody>
      </p:sp>
    </p:spTree>
    <p:extLst>
      <p:ext uri="{BB962C8B-B14F-4D97-AF65-F5344CB8AC3E}">
        <p14:creationId xmlns:p14="http://schemas.microsoft.com/office/powerpoint/2010/main" val="893449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CA102B-8001-4F88-B893-166AA31534E7}" type="slidenum">
              <a:rPr lang="de-DE">
                <a:solidFill>
                  <a:prstClr val="black"/>
                </a:solidFill>
              </a:rPr>
              <a:pPr/>
              <a:t>25</a:t>
            </a:fld>
            <a:endParaRPr lang="de-DE">
              <a:solidFill>
                <a:prstClr val="black"/>
              </a:solidFill>
            </a:endParaRPr>
          </a:p>
        </p:txBody>
      </p:sp>
    </p:spTree>
    <p:extLst>
      <p:ext uri="{BB962C8B-B14F-4D97-AF65-F5344CB8AC3E}">
        <p14:creationId xmlns:p14="http://schemas.microsoft.com/office/powerpoint/2010/main" val="89344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CA102B-8001-4F88-B893-166AA31534E7}" type="slidenum">
              <a:rPr lang="de-DE">
                <a:solidFill>
                  <a:prstClr val="black"/>
                </a:solidFill>
              </a:rPr>
              <a:pPr/>
              <a:t>26</a:t>
            </a:fld>
            <a:endParaRPr lang="de-DE">
              <a:solidFill>
                <a:prstClr val="black"/>
              </a:solidFill>
            </a:endParaRPr>
          </a:p>
        </p:txBody>
      </p:sp>
    </p:spTree>
    <p:extLst>
      <p:ext uri="{BB962C8B-B14F-4D97-AF65-F5344CB8AC3E}">
        <p14:creationId xmlns:p14="http://schemas.microsoft.com/office/powerpoint/2010/main" val="893449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dirty="0">
                <a:latin typeface="+mj-lt"/>
              </a:rPr>
              <a:t>El uso de imágenes en éste módulo ha sido posible con el cordial permiso de los propietarios de derecho de autor/imágenes, y los artistas </a:t>
            </a:r>
            <a:r>
              <a:rPr lang="es-ES" altLang="de-DE" sz="1000" dirty="0" err="1">
                <a:latin typeface="+mj-lt"/>
              </a:rPr>
              <a:t>orginales</a:t>
            </a:r>
            <a:r>
              <a:rPr lang="es-ES" altLang="de-DE" sz="100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Entrenamiento Metacognitivo 9 - Autoestima</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Entrenamiento Metacognitivo 9 - Autoestima</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Entrenamiento Metacognitivo 9 - Autoestima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9 I – Autoestima</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29039"/>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800" dirty="0">
                <a:latin typeface="+mj-lt"/>
              </a:rPr>
              <a:t>© Moritz, Woodward, </a:t>
            </a:r>
            <a:r>
              <a:rPr lang="de-DE" sz="1800" dirty="0" err="1">
                <a:latin typeface="+mj-lt"/>
              </a:rPr>
              <a:t>Arzola</a:t>
            </a:r>
            <a:r>
              <a:rPr lang="de-DE" sz="1800" dirty="0">
                <a:latin typeface="+mj-lt"/>
              </a:rPr>
              <a:t> &amp; </a:t>
            </a:r>
            <a:r>
              <a:rPr lang="de-DE" sz="1800" dirty="0" err="1">
                <a:latin typeface="+mj-lt"/>
              </a:rPr>
              <a:t>Barrignón</a:t>
            </a:r>
            <a:r>
              <a:rPr lang="de-DE" sz="1800" dirty="0">
                <a:latin typeface="+mj-lt"/>
              </a:rPr>
              <a:t>, 12|21</a:t>
            </a:r>
            <a:br>
              <a:rPr lang="de-DE" sz="1800" dirty="0">
                <a:latin typeface="+mj-lt"/>
              </a:rPr>
            </a:br>
            <a:r>
              <a:rPr lang="pt-BR" sz="1800" dirty="0">
                <a:solidFill>
                  <a:srgbClr val="004992"/>
                </a:solidFill>
                <a:latin typeface="+mj-lt"/>
              </a:rPr>
              <a:t>www.uke.de/mct</a:t>
            </a:r>
          </a:p>
        </p:txBody>
      </p:sp>
    </p:spTree>
    <p:extLst>
      <p:ext uri="{BB962C8B-B14F-4D97-AF65-F5344CB8AC3E}">
        <p14:creationId xmlns:p14="http://schemas.microsoft.com/office/powerpoint/2010/main" val="4203936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Autoestima: ¿Qué es?</a:t>
            </a:r>
          </a:p>
        </p:txBody>
      </p:sp>
      <p:sp>
        <p:nvSpPr>
          <p:cNvPr id="467971" name="Rectangle 3"/>
          <p:cNvSpPr>
            <a:spLocks noGrp="1" noChangeArrowheads="1"/>
          </p:cNvSpPr>
          <p:nvPr>
            <p:ph idx="1"/>
          </p:nvPr>
        </p:nvSpPr>
        <p:spPr>
          <a:xfrm>
            <a:off x="6080760" y="2203704"/>
            <a:ext cx="5669280" cy="4248000"/>
          </a:xfrm>
        </p:spPr>
        <p:txBody>
          <a:bodyPr/>
          <a:lstStyle/>
          <a:p>
            <a:pPr eaLnBrk="1" hangingPunct="1">
              <a:defRPr/>
            </a:pP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Autoestima: ¿Qué es?</a:t>
            </a: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Font typeface="Arial" panose="020B0604020202020204" pitchFamily="34" charset="0"/>
              <a:buChar char="•"/>
              <a:defRPr/>
            </a:pPr>
            <a:r>
              <a:rPr lang="en-US" sz="2400" dirty="0">
                <a:solidFill>
                  <a:srgbClr val="333333"/>
                </a:solidFill>
                <a:latin typeface="Calibri Light"/>
                <a:ea typeface="Verdana" panose="020B0604030504040204" pitchFamily="34" charset="0"/>
                <a:cs typeface="Verdana" panose="020B0604030504040204" pitchFamily="34" charset="0"/>
              </a:rPr>
              <a:t>El valor que </a:t>
            </a:r>
            <a:r>
              <a:rPr lang="en-US" sz="2400" dirty="0" err="1">
                <a:solidFill>
                  <a:srgbClr val="333333"/>
                </a:solidFill>
                <a:latin typeface="Calibri Light"/>
                <a:ea typeface="Verdana" panose="020B0604030504040204" pitchFamily="34" charset="0"/>
                <a:cs typeface="Verdana" panose="020B0604030504040204" pitchFamily="34" charset="0"/>
              </a:rPr>
              <a:t>nos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damos</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nosotros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mismos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41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Autoestima: ¿Qué es?</a:t>
            </a: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Font typeface="Arial" panose="020B0604020202020204" pitchFamily="34" charset="0"/>
              <a:buChar char="•"/>
              <a:defRPr/>
            </a:pPr>
            <a:r>
              <a:rPr lang="en-US" sz="2400" dirty="0">
                <a:solidFill>
                  <a:srgbClr val="333333"/>
                </a:solidFill>
                <a:latin typeface="Calibri Light"/>
                <a:ea typeface="Verdana" panose="020B0604030504040204" pitchFamily="34" charset="0"/>
                <a:cs typeface="Verdana" panose="020B0604030504040204" pitchFamily="34" charset="0"/>
              </a:rPr>
              <a:t>El valor que </a:t>
            </a:r>
            <a:r>
              <a:rPr lang="en-US" sz="2400" dirty="0" err="1">
                <a:solidFill>
                  <a:srgbClr val="333333"/>
                </a:solidFill>
                <a:latin typeface="Calibri Light"/>
                <a:ea typeface="Verdana" panose="020B0604030504040204" pitchFamily="34" charset="0"/>
                <a:cs typeface="Verdana" panose="020B0604030504040204" pitchFamily="34" charset="0"/>
              </a:rPr>
              <a:t>nos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damos</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nosotros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mismos</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eaLnBrk="1" hangingPunct="1">
              <a:buFont typeface="Arial" panose="020B0604020202020204" pitchFamily="34" charset="0"/>
              <a:buChar char="•"/>
              <a:defRPr/>
            </a:pPr>
            <a:r>
              <a:rPr lang="de-DE" sz="2400" dirty="0">
                <a:solidFill>
                  <a:srgbClr val="333333"/>
                </a:solidFill>
                <a:latin typeface="Calibri Light"/>
                <a:ea typeface="Verdana" panose="020B0604030504040204" pitchFamily="34" charset="0"/>
                <a:cs typeface="Verdana" panose="020B0604030504040204" pitchFamily="34" charset="0"/>
              </a:rPr>
              <a:t>La valoración subjetiva de uno mismo.</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546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Autoestima: ¿Qué es?</a:t>
            </a:r>
          </a:p>
        </p:txBody>
      </p:sp>
      <p:sp>
        <p:nvSpPr>
          <p:cNvPr id="467971" name="Rectangle 3"/>
          <p:cNvSpPr>
            <a:spLocks noGrp="1" noChangeArrowheads="1"/>
          </p:cNvSpPr>
          <p:nvPr>
            <p:ph idx="1"/>
          </p:nvPr>
        </p:nvSpPr>
        <p:spPr>
          <a:xfrm>
            <a:off x="6080760" y="2203704"/>
            <a:ext cx="5669280" cy="4248000"/>
          </a:xfrm>
        </p:spPr>
        <p:txBody>
          <a:bodyPr/>
          <a:lstStyle/>
          <a:p>
            <a:pPr marL="342900" indent="-342900" eaLnBrk="1" hangingPunct="1">
              <a:buFont typeface="Arial" panose="020B0604020202020204" pitchFamily="34" charset="0"/>
              <a:buChar char="•"/>
              <a:defRPr/>
            </a:pPr>
            <a:r>
              <a:rPr lang="en-US" sz="2400" dirty="0">
                <a:solidFill>
                  <a:srgbClr val="333333"/>
                </a:solidFill>
                <a:latin typeface="Calibri Light"/>
                <a:ea typeface="Verdana" panose="020B0604030504040204" pitchFamily="34" charset="0"/>
                <a:cs typeface="Verdana" panose="020B0604030504040204" pitchFamily="34" charset="0"/>
              </a:rPr>
              <a:t>El valor que </a:t>
            </a:r>
            <a:r>
              <a:rPr lang="en-US" sz="2400" dirty="0" err="1">
                <a:solidFill>
                  <a:srgbClr val="333333"/>
                </a:solidFill>
                <a:latin typeface="Calibri Light"/>
                <a:ea typeface="Verdana" panose="020B0604030504040204" pitchFamily="34" charset="0"/>
                <a:cs typeface="Verdana" panose="020B0604030504040204" pitchFamily="34" charset="0"/>
              </a:rPr>
              <a:t>nos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damos</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nosotros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mismos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a:p>
            <a:pPr marL="342900" indent="-342900" eaLnBrk="1" hangingPunct="1">
              <a:buFont typeface="Arial" panose="020B0604020202020204" pitchFamily="34" charset="0"/>
              <a:buChar char="•"/>
              <a:defRPr/>
            </a:pPr>
            <a:r>
              <a:rPr lang="de-DE" sz="2400" dirty="0">
                <a:solidFill>
                  <a:srgbClr val="333333"/>
                </a:solidFill>
                <a:latin typeface="Calibri Light"/>
                <a:ea typeface="Verdana" pitchFamily="34" charset="0"/>
                <a:cs typeface="Verdana" pitchFamily="34" charset="0"/>
              </a:rPr>
              <a:t>La valoración subjetiva de uno mismo.</a:t>
            </a:r>
          </a:p>
          <a:p>
            <a:pPr marL="342900" indent="-342900">
              <a:buFont typeface="Arial" panose="020B0604020202020204" pitchFamily="34" charset="0"/>
              <a:buChar char="•"/>
              <a:defRPr/>
            </a:pPr>
            <a:r>
              <a:rPr lang="en-US" sz="2400" dirty="0">
                <a:solidFill>
                  <a:srgbClr val="333333"/>
                </a:solidFill>
                <a:latin typeface="Calibri Light"/>
                <a:ea typeface="Verdana" panose="020B0604030504040204" pitchFamily="34" charset="0"/>
                <a:cs typeface="Verdana" panose="020B0604030504040204" pitchFamily="34" charset="0"/>
              </a:rPr>
              <a:t>No </a:t>
            </a:r>
            <a:r>
              <a:rPr lang="en-US" sz="2400" dirty="0" err="1">
                <a:solidFill>
                  <a:srgbClr val="333333"/>
                </a:solidFill>
                <a:latin typeface="Calibri Light"/>
                <a:ea typeface="Verdana" panose="020B0604030504040204" pitchFamily="34" charset="0"/>
                <a:cs typeface="Verdana" panose="020B0604030504040204" pitchFamily="34" charset="0"/>
              </a:rPr>
              <a:t>tiene</a:t>
            </a:r>
            <a:r>
              <a:rPr lang="en-US" sz="2400" dirty="0">
                <a:solidFill>
                  <a:srgbClr val="333333"/>
                </a:solidFill>
                <a:latin typeface="Calibri Light"/>
                <a:ea typeface="Verdana" panose="020B0604030504040204" pitchFamily="34" charset="0"/>
                <a:cs typeface="Verdana" panose="020B0604030504040204" pitchFamily="34" charset="0"/>
              </a:rPr>
              <a:t> que </a:t>
            </a:r>
            <a:r>
              <a:rPr lang="en-US" sz="2400" dirty="0" err="1">
                <a:solidFill>
                  <a:srgbClr val="333333"/>
                </a:solidFill>
                <a:latin typeface="Calibri Light"/>
                <a:ea typeface="Verdana" panose="020B0604030504040204" pitchFamily="34" charset="0"/>
                <a:cs typeface="Verdana" panose="020B0604030504040204" pitchFamily="34" charset="0"/>
              </a:rPr>
              <a:t>ver</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necesariamente</a:t>
            </a:r>
            <a:r>
              <a:rPr lang="en-US" sz="2400" dirty="0">
                <a:solidFill>
                  <a:srgbClr val="333333"/>
                </a:solidFill>
                <a:latin typeface="Calibri Light"/>
                <a:ea typeface="Verdana" panose="020B0604030504040204" pitchFamily="34" charset="0"/>
                <a:cs typeface="Verdana" panose="020B0604030504040204" pitchFamily="34" charset="0"/>
              </a:rPr>
              <a:t> con </a:t>
            </a:r>
            <a:r>
              <a:rPr lang="en-US" sz="2400" dirty="0" err="1">
                <a:solidFill>
                  <a:srgbClr val="333333"/>
                </a:solidFill>
                <a:latin typeface="Calibri Light"/>
                <a:ea typeface="Verdana" panose="020B0604030504040204" pitchFamily="34" charset="0"/>
                <a:cs typeface="Verdana" panose="020B0604030504040204" pitchFamily="34" charset="0"/>
              </a:rPr>
              <a:t>como</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nos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perciben</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los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demás</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9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Una </a:t>
            </a:r>
            <a:r>
              <a:rPr lang="en-US" sz="3600" dirty="0" err="1">
                <a:latin typeface="Calibri Light"/>
              </a:rPr>
              <a:t>baja</a:t>
            </a:r>
            <a:r>
              <a:rPr lang="en-US" sz="3600" dirty="0">
                <a:latin typeface="Calibri Light"/>
              </a:rPr>
              <a:t> </a:t>
            </a:r>
            <a:r>
              <a:rPr lang="en-US" sz="3600" dirty="0" err="1">
                <a:latin typeface="Calibri Light"/>
              </a:rPr>
              <a:t>autoestima</a:t>
            </a:r>
            <a:r>
              <a:rPr lang="en-US" sz="3600" dirty="0">
                <a:latin typeface="Calibri Light"/>
              </a:rPr>
              <a:t> </a:t>
            </a:r>
            <a:r>
              <a:rPr lang="en-US" sz="3600" dirty="0" err="1">
                <a:latin typeface="Calibri Light"/>
              </a:rPr>
              <a:t>puede</a:t>
            </a:r>
            <a:r>
              <a:rPr lang="en-US" sz="3600" dirty="0">
                <a:latin typeface="Calibri Light"/>
              </a:rPr>
              <a:t> </a:t>
            </a:r>
            <a:r>
              <a:rPr lang="en-US" sz="3600" dirty="0" err="1">
                <a:latin typeface="Calibri Light"/>
              </a:rPr>
              <a:t>influir</a:t>
            </a:r>
            <a:r>
              <a:rPr lang="en-US" sz="3600" dirty="0">
                <a:latin typeface="Calibri Light"/>
              </a:rPr>
              <a:t> </a:t>
            </a:r>
            <a:r>
              <a:rPr lang="en-US" sz="3600" dirty="0" err="1">
                <a:latin typeface="Calibri Light"/>
              </a:rPr>
              <a:t>en</a:t>
            </a:r>
            <a:r>
              <a:rPr lang="en-US" sz="3600" dirty="0">
                <a:latin typeface="Calibri Light"/>
              </a:rPr>
              <a:t> la </a:t>
            </a:r>
            <a:r>
              <a:rPr lang="en-US" sz="3600" dirty="0" err="1">
                <a:latin typeface="Calibri Light"/>
              </a:rPr>
              <a:t>salud</a:t>
            </a:r>
            <a:r>
              <a:rPr lang="en-US" sz="3600" dirty="0">
                <a:latin typeface="Calibri Light"/>
              </a:rPr>
              <a:t> mental</a:t>
            </a:r>
            <a:endParaRPr lang="de-DE" sz="3600" dirty="0">
              <a:latin typeface="Calibri Light"/>
            </a:endParaRPr>
          </a:p>
        </p:txBody>
      </p:sp>
      <p:sp>
        <p:nvSpPr>
          <p:cNvPr id="22530" name="Inhaltsplatzhalter 2"/>
          <p:cNvSpPr>
            <a:spLocks noGrp="1"/>
          </p:cNvSpPr>
          <p:nvPr>
            <p:ph idx="1"/>
          </p:nvPr>
        </p:nvSpPr>
        <p:spPr/>
        <p:txBody>
          <a:bodyPr/>
          <a:lstStyle/>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Las personas con </a:t>
            </a:r>
            <a:r>
              <a:rPr lang="en-US" sz="2400" dirty="0" err="1">
                <a:solidFill>
                  <a:srgbClr val="333333"/>
                </a:solidFill>
                <a:latin typeface="Calibri Light"/>
                <a:ea typeface="Verdana" panose="020B0604030504040204" pitchFamily="34" charset="0"/>
                <a:cs typeface="Verdana" panose="020B0604030504040204" pitchFamily="34" charset="0"/>
              </a:rPr>
              <a:t>enfermedad</a:t>
            </a:r>
            <a:r>
              <a:rPr lang="en-US" sz="2400" dirty="0">
                <a:solidFill>
                  <a:srgbClr val="333333"/>
                </a:solidFill>
                <a:latin typeface="Calibri Light"/>
                <a:ea typeface="Verdana" panose="020B0604030504040204" pitchFamily="34" charset="0"/>
                <a:cs typeface="Verdana" panose="020B0604030504040204" pitchFamily="34" charset="0"/>
              </a:rPr>
              <a:t> mental a menudo </a:t>
            </a:r>
            <a:r>
              <a:rPr lang="en-US" sz="2400" dirty="0" err="1">
                <a:solidFill>
                  <a:srgbClr val="333333"/>
                </a:solidFill>
                <a:latin typeface="Calibri Light"/>
                <a:ea typeface="Verdana" panose="020B0604030504040204" pitchFamily="34" charset="0"/>
                <a:cs typeface="Verdana" panose="020B0604030504040204" pitchFamily="34" charset="0"/>
              </a:rPr>
              <a:t>sufren</a:t>
            </a:r>
            <a:r>
              <a:rPr lang="en-US" sz="2400" dirty="0">
                <a:solidFill>
                  <a:srgbClr val="333333"/>
                </a:solidFill>
                <a:latin typeface="Calibri Light"/>
                <a:ea typeface="Verdana" panose="020B0604030504040204" pitchFamily="34" charset="0"/>
                <a:cs typeface="Verdana" panose="020B0604030504040204" pitchFamily="34" charset="0"/>
              </a:rPr>
              <a:t> de </a:t>
            </a:r>
            <a:r>
              <a:rPr lang="en-US" sz="2400" dirty="0" err="1">
                <a:solidFill>
                  <a:srgbClr val="333333"/>
                </a:solidFill>
                <a:latin typeface="Calibri Light"/>
                <a:ea typeface="Verdana" panose="020B0604030504040204" pitchFamily="34" charset="0"/>
                <a:cs typeface="Verdana" panose="020B0604030504040204" pitchFamily="34" charset="0"/>
              </a:rPr>
              <a:t>una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baja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autoestima</a:t>
            </a:r>
            <a:r>
              <a:rPr lang="en-US"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Una </a:t>
            </a:r>
            <a:r>
              <a:rPr lang="en-US" sz="2400" dirty="0" err="1">
                <a:solidFill>
                  <a:srgbClr val="333333"/>
                </a:solidFill>
                <a:latin typeface="Calibri Light"/>
                <a:ea typeface="Verdana" panose="020B0604030504040204" pitchFamily="34" charset="0"/>
                <a:cs typeface="Verdana" panose="020B0604030504040204" pitchFamily="34" charset="0"/>
              </a:rPr>
              <a:t>baja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autoestima</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puede</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contribuir</a:t>
            </a:r>
            <a:r>
              <a:rPr lang="en-US" sz="2400" dirty="0">
                <a:solidFill>
                  <a:srgbClr val="333333"/>
                </a:solidFill>
                <a:latin typeface="Calibri Light"/>
                <a:ea typeface="Verdana" panose="020B0604030504040204" pitchFamily="34" charset="0"/>
                <a:cs typeface="Verdana" panose="020B0604030504040204" pitchFamily="34" charset="0"/>
              </a:rPr>
              <a:t> a </a:t>
            </a:r>
            <a:r>
              <a:rPr lang="en-US" sz="2400" dirty="0" err="1">
                <a:solidFill>
                  <a:srgbClr val="333333"/>
                </a:solidFill>
                <a:latin typeface="Calibri Light"/>
                <a:ea typeface="Verdana" panose="020B0604030504040204" pitchFamily="34" charset="0"/>
                <a:cs typeface="Verdana" panose="020B0604030504040204" pitchFamily="34" charset="0"/>
              </a:rPr>
              <a:t>problemas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psicológicos</a:t>
            </a:r>
            <a:r>
              <a:rPr lang="en-US" sz="2400" dirty="0">
                <a:solidFill>
                  <a:srgbClr val="333333"/>
                </a:solidFill>
                <a:latin typeface="Calibri Light"/>
                <a:ea typeface="Verdana" panose="020B0604030504040204" pitchFamily="34" charset="0"/>
                <a:cs typeface="Verdana" panose="020B0604030504040204" pitchFamily="34" charset="0"/>
              </a:rPr>
              <a:t> </a:t>
            </a:r>
            <a:r>
              <a:rPr lang="en-US" sz="2400" dirty="0" err="1">
                <a:solidFill>
                  <a:srgbClr val="333333"/>
                </a:solidFill>
                <a:latin typeface="Calibri Light"/>
                <a:ea typeface="Verdana" panose="020B0604030504040204" pitchFamily="34" charset="0"/>
                <a:cs typeface="Verdana" panose="020B0604030504040204" pitchFamily="34" charset="0"/>
              </a:rPr>
              <a:t>como</a:t>
            </a:r>
            <a:r>
              <a:rPr lang="en-US" sz="2400" dirty="0">
                <a:solidFill>
                  <a:srgbClr val="333333"/>
                </a:solidFill>
                <a:latin typeface="Calibri Light"/>
                <a:ea typeface="Verdana" panose="020B0604030504040204" pitchFamily="34" charset="0"/>
                <a:cs typeface="Verdana" panose="020B0604030504040204" pitchFamily="34" charset="0"/>
              </a:rPr>
              <a:t>:</a:t>
            </a:r>
            <a:endParaRPr lang="de-DE" sz="2400" dirty="0">
              <a:solidFill>
                <a:srgbClr val="333333"/>
              </a:solidFill>
              <a:latin typeface="Calibri Light"/>
              <a:ea typeface="Verdana" panose="020B0604030504040204" pitchFamily="34" charset="0"/>
              <a:cs typeface="Verdana" panose="020B0604030504040204" pitchFamily="34" charset="0"/>
            </a:endParaRP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Dudar de uno mismo</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Miedo</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Síntomas depresivos</a:t>
            </a:r>
          </a:p>
          <a:p>
            <a:pPr marL="558863" lvl="2" indent="-342900">
              <a:spcBef>
                <a:spcPts val="1999"/>
              </a:spcBef>
              <a:spcAft>
                <a:spcPts val="0"/>
              </a:spcAft>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Aislamiento</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Diferencia entre una autoestima exagerada y una autoestima saludable</a:t>
            </a:r>
          </a:p>
        </p:txBody>
      </p:sp>
      <p:sp>
        <p:nvSpPr>
          <p:cNvPr id="3" name="Inhaltsplatzhalter 2"/>
          <p:cNvSpPr>
            <a:spLocks noGrp="1"/>
          </p:cNvSpPr>
          <p:nvPr>
            <p:ph idx="1"/>
          </p:nvPr>
        </p:nvSpPr>
        <p:spPr>
          <a:xfrm>
            <a:off x="408955" y="2248940"/>
            <a:ext cx="11376000" cy="4291560"/>
          </a:xfrm>
        </p:spPr>
        <p:txBody>
          <a:bodyPr/>
          <a:lstStyle/>
          <a:p>
            <a:pPr>
              <a:defRPr/>
            </a:pPr>
            <a:r>
              <a:rPr lang="en-US" sz="2000" dirty="0">
                <a:solidFill>
                  <a:srgbClr val="333333"/>
                </a:solidFill>
                <a:latin typeface="Calibri Light"/>
                <a:ea typeface="Verdana" panose="020B0604030504040204" pitchFamily="34" charset="0"/>
                <a:cs typeface="Verdana" panose="020B0604030504040204" pitchFamily="34" charset="0"/>
              </a:rPr>
              <a:t>Durante la </a:t>
            </a:r>
            <a:r>
              <a:rPr lang="en-US" sz="2000" dirty="0" err="1">
                <a:solidFill>
                  <a:srgbClr val="333333"/>
                </a:solidFill>
                <a:latin typeface="Calibri Light"/>
                <a:ea typeface="Verdana" panose="020B0604030504040204" pitchFamily="34" charset="0"/>
                <a:cs typeface="Verdana" panose="020B0604030504040204" pitchFamily="34" charset="0"/>
              </a:rPr>
              <a:t>psicosis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muchos</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los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afectados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aunque</a:t>
            </a:r>
            <a:r>
              <a:rPr lang="en-US" sz="2000" dirty="0">
                <a:solidFill>
                  <a:srgbClr val="333333"/>
                </a:solidFill>
                <a:latin typeface="Calibri Light"/>
                <a:ea typeface="Verdana" panose="020B0604030504040204" pitchFamily="34" charset="0"/>
                <a:cs typeface="Verdana" panose="020B0604030504040204" pitchFamily="34" charset="0"/>
              </a:rPr>
              <a:t> no </a:t>
            </a:r>
            <a:r>
              <a:rPr lang="en-US" sz="2000" dirty="0" err="1">
                <a:solidFill>
                  <a:srgbClr val="333333"/>
                </a:solidFill>
                <a:latin typeface="Calibri Light"/>
                <a:ea typeface="Verdana" panose="020B0604030504040204" pitchFamily="34" charset="0"/>
                <a:cs typeface="Verdana" panose="020B0604030504040204" pitchFamily="34" charset="0"/>
              </a:rPr>
              <a:t>todos</a:t>
            </a:r>
            <a:r>
              <a:rPr lang="en-US" sz="2000" dirty="0">
                <a:solidFill>
                  <a:srgbClr val="333333"/>
                </a:solidFill>
                <a:latin typeface="Calibri Light"/>
                <a:ea typeface="Verdana" panose="020B0604030504040204" pitchFamily="34" charset="0"/>
                <a:cs typeface="Verdana" panose="020B0604030504040204" pitchFamily="34" charset="0"/>
              </a:rPr>
              <a:t>) se </a:t>
            </a:r>
            <a:r>
              <a:rPr lang="en-US" sz="2000" dirty="0" err="1">
                <a:solidFill>
                  <a:srgbClr val="333333"/>
                </a:solidFill>
                <a:latin typeface="Calibri Light"/>
                <a:ea typeface="Verdana" panose="020B0604030504040204" pitchFamily="34" charset="0"/>
                <a:cs typeface="Verdana" panose="020B0604030504040204" pitchFamily="34" charset="0"/>
              </a:rPr>
              <a:t>sienten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perseguidos</a:t>
            </a:r>
            <a:r>
              <a:rPr lang="en-US" sz="2000" dirty="0">
                <a:solidFill>
                  <a:srgbClr val="333333"/>
                </a:solidFill>
                <a:latin typeface="Calibri Light"/>
                <a:ea typeface="Verdana" panose="020B0604030504040204" pitchFamily="34" charset="0"/>
                <a:cs typeface="Verdana" panose="020B0604030504040204" pitchFamily="34" charset="0"/>
              </a:rPr>
              <a:t> . Este </a:t>
            </a:r>
            <a:r>
              <a:rPr lang="en-US" sz="2000" dirty="0" err="1">
                <a:solidFill>
                  <a:srgbClr val="333333"/>
                </a:solidFill>
                <a:latin typeface="Calibri Light"/>
                <a:ea typeface="Verdana" panose="020B0604030504040204" pitchFamily="34" charset="0"/>
                <a:cs typeface="Verdana" panose="020B0604030504040204" pitchFamily="34" charset="0"/>
              </a:rPr>
              <a:t>sentimiento</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puede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disminuir</a:t>
            </a:r>
            <a:r>
              <a:rPr lang="en-US" sz="2000" dirty="0">
                <a:solidFill>
                  <a:srgbClr val="333333"/>
                </a:solidFill>
                <a:latin typeface="Calibri Light"/>
                <a:ea typeface="Verdana" panose="020B0604030504040204" pitchFamily="34" charset="0"/>
                <a:cs typeface="Verdana" panose="020B0604030504040204" pitchFamily="34" charset="0"/>
              </a:rPr>
              <a:t> la </a:t>
            </a:r>
            <a:r>
              <a:rPr lang="en-US" sz="2000" dirty="0" err="1">
                <a:solidFill>
                  <a:srgbClr val="333333"/>
                </a:solidFill>
                <a:latin typeface="Calibri Light"/>
                <a:ea typeface="Verdana" panose="020B0604030504040204" pitchFamily="34" charset="0"/>
                <a:cs typeface="Verdana" panose="020B0604030504040204" pitchFamily="34" charset="0"/>
              </a:rPr>
              <a:t>autoestima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Por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otra</a:t>
            </a:r>
            <a:r>
              <a:rPr lang="en-US" sz="2000" dirty="0">
                <a:solidFill>
                  <a:srgbClr val="333333"/>
                </a:solidFill>
                <a:latin typeface="Calibri Light"/>
                <a:ea typeface="Verdana" panose="020B0604030504040204" pitchFamily="34" charset="0"/>
                <a:cs typeface="Verdana" panose="020B0604030504040204" pitchFamily="34" charset="0"/>
              </a:rPr>
              <a:t> parte, la </a:t>
            </a:r>
            <a:r>
              <a:rPr lang="en-US" sz="2000" dirty="0" err="1">
                <a:solidFill>
                  <a:srgbClr val="333333"/>
                </a:solidFill>
                <a:latin typeface="Calibri Light"/>
                <a:ea typeface="Verdana" panose="020B0604030504040204" pitchFamily="34" charset="0"/>
                <a:cs typeface="Verdana" panose="020B0604030504040204" pitchFamily="34" charset="0"/>
              </a:rPr>
              <a:t>autoestima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puede</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aumentar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aquellos</a:t>
            </a:r>
            <a:r>
              <a:rPr lang="en-US" sz="2000" dirty="0">
                <a:solidFill>
                  <a:srgbClr val="333333"/>
                </a:solidFill>
                <a:latin typeface="Calibri Light"/>
                <a:ea typeface="Verdana" panose="020B0604030504040204" pitchFamily="34" charset="0"/>
                <a:cs typeface="Verdana" panose="020B0604030504040204" pitchFamily="34" charset="0"/>
              </a:rPr>
              <a:t> que se </a:t>
            </a:r>
            <a:r>
              <a:rPr lang="en-US" sz="2000" dirty="0" err="1">
                <a:solidFill>
                  <a:srgbClr val="333333"/>
                </a:solidFill>
                <a:latin typeface="Calibri Light"/>
                <a:ea typeface="Verdana" panose="020B0604030504040204" pitchFamily="34" charset="0"/>
                <a:cs typeface="Verdana" panose="020B0604030504040204" pitchFamily="34" charset="0"/>
              </a:rPr>
              <a:t>sienten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destinados</a:t>
            </a:r>
            <a:r>
              <a:rPr lang="en-US" sz="2000" dirty="0">
                <a:solidFill>
                  <a:srgbClr val="333333"/>
                </a:solidFill>
                <a:latin typeface="Calibri Light"/>
                <a:ea typeface="Verdana" panose="020B0604030504040204" pitchFamily="34" charset="0"/>
                <a:cs typeface="Verdana" panose="020B0604030504040204" pitchFamily="34" charset="0"/>
              </a:rPr>
              <a:t> a </a:t>
            </a:r>
            <a:r>
              <a:rPr lang="en-US" sz="2000" dirty="0" err="1">
                <a:solidFill>
                  <a:srgbClr val="333333"/>
                </a:solidFill>
                <a:latin typeface="Calibri Light"/>
                <a:ea typeface="Verdana" panose="020B0604030504040204" pitchFamily="34" charset="0"/>
                <a:cs typeface="Verdana" panose="020B0604030504040204" pitchFamily="34" charset="0"/>
              </a:rPr>
              <a:t>tareas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importantes</a:t>
            </a:r>
            <a:r>
              <a:rPr lang="en-US" sz="2000" dirty="0">
                <a:solidFill>
                  <a:srgbClr val="333333"/>
                </a:solidFill>
                <a:latin typeface="Calibri Light"/>
                <a:ea typeface="Verdana" panose="020B0604030504040204" pitchFamily="34" charset="0"/>
                <a:cs typeface="Verdana" panose="020B0604030504040204" pitchFamily="34" charset="0"/>
              </a:rPr>
              <a:t> o </a:t>
            </a:r>
            <a:r>
              <a:rPr lang="en-US" sz="2000" dirty="0" err="1">
                <a:solidFill>
                  <a:srgbClr val="333333"/>
                </a:solidFill>
                <a:latin typeface="Calibri Light"/>
                <a:ea typeface="Verdana" panose="020B0604030504040204" pitchFamily="34" charset="0"/>
                <a:cs typeface="Verdana" panose="020B0604030504040204" pitchFamily="34" charset="0"/>
              </a:rPr>
              <a:t>creen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haber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sido</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elegidos</a:t>
            </a:r>
            <a:r>
              <a:rPr lang="en-US" sz="2000" dirty="0">
                <a:solidFill>
                  <a:srgbClr val="333333"/>
                </a:solidFill>
                <a:latin typeface="Calibri Light"/>
                <a:ea typeface="Verdana" panose="020B0604030504040204" pitchFamily="34" charset="0"/>
                <a:cs typeface="Verdana" panose="020B0604030504040204" pitchFamily="34" charset="0"/>
              </a:rPr>
              <a:t> para </a:t>
            </a:r>
            <a:r>
              <a:rPr lang="en-US" sz="2000" dirty="0" err="1">
                <a:solidFill>
                  <a:srgbClr val="333333"/>
                </a:solidFill>
                <a:latin typeface="Calibri Light"/>
                <a:ea typeface="Verdana" panose="020B0604030504040204" pitchFamily="34" charset="0"/>
                <a:cs typeface="Verdana" panose="020B0604030504040204" pitchFamily="34" charset="0"/>
              </a:rPr>
              <a:t>una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misión</a:t>
            </a:r>
            <a:r>
              <a:rPr lang="en-US" sz="2000" dirty="0">
                <a:solidFill>
                  <a:srgbClr val="333333"/>
                </a:solidFill>
                <a:latin typeface="Calibri Light"/>
                <a:ea typeface="Verdana" panose="020B0604030504040204" pitchFamily="34" charset="0"/>
                <a:cs typeface="Verdana" panose="020B0604030504040204" pitchFamily="34" charset="0"/>
              </a:rPr>
              <a:t> especial.</a:t>
            </a:r>
          </a:p>
          <a:p>
            <a:pPr>
              <a:lnSpc>
                <a:spcPct val="100000"/>
              </a:lnSpc>
              <a:spcBef>
                <a:spcPts val="1200"/>
              </a:spcBef>
              <a:defRPr/>
            </a:pPr>
            <a:endParaRPr lang="en-US"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defRPr/>
            </a:pPr>
            <a:endParaRPr lang="en-US"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defRPr/>
            </a:pPr>
            <a:endParaRPr lang="en-US"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defRPr/>
            </a:pPr>
            <a:r>
              <a:rPr lang="en-US" sz="2000" dirty="0">
                <a:solidFill>
                  <a:srgbClr val="004992"/>
                </a:solidFill>
                <a:latin typeface="Calibri Light"/>
                <a:ea typeface="Verdana" panose="020B0604030504040204" pitchFamily="34" charset="0"/>
                <a:cs typeface="Verdana" panose="020B0604030504040204" pitchFamily="34" charset="0"/>
              </a:rPr>
              <a:t>CUIDADO: </a:t>
            </a:r>
            <a:r>
              <a:rPr lang="en-US" sz="2000" dirty="0">
                <a:solidFill>
                  <a:srgbClr val="333333"/>
                </a:solidFill>
                <a:latin typeface="Calibri Light"/>
                <a:ea typeface="Verdana" panose="020B0604030504040204" pitchFamily="34" charset="0"/>
                <a:cs typeface="Verdana" panose="020B0604030504040204" pitchFamily="34" charset="0"/>
              </a:rPr>
              <a:t>Las ideas </a:t>
            </a:r>
            <a:r>
              <a:rPr lang="en-US" sz="2000" dirty="0" err="1">
                <a:solidFill>
                  <a:srgbClr val="333333"/>
                </a:solidFill>
                <a:latin typeface="Calibri Light"/>
                <a:ea typeface="Verdana" panose="020B0604030504040204" pitchFamily="34" charset="0"/>
                <a:cs typeface="Verdana" panose="020B0604030504040204" pitchFamily="34" charset="0"/>
              </a:rPr>
              <a:t>megalomaniacas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como</a:t>
            </a:r>
            <a:r>
              <a:rPr lang="en-US" sz="2000" dirty="0">
                <a:solidFill>
                  <a:srgbClr val="333333"/>
                </a:solidFill>
                <a:latin typeface="Calibri Light"/>
                <a:ea typeface="Verdana" panose="020B0604030504040204" pitchFamily="34" charset="0"/>
                <a:cs typeface="Verdana" panose="020B0604030504040204" pitchFamily="34" charset="0"/>
              </a:rPr>
              <a:t> las </a:t>
            </a:r>
            <a:r>
              <a:rPr lang="en-US" sz="2000" dirty="0" err="1">
                <a:solidFill>
                  <a:srgbClr val="333333"/>
                </a:solidFill>
                <a:latin typeface="Calibri Light"/>
                <a:ea typeface="Verdana" panose="020B0604030504040204" pitchFamily="34" charset="0"/>
                <a:cs typeface="Verdana" panose="020B0604030504040204" pitchFamily="34" charset="0"/>
              </a:rPr>
              <a:t>creencias</a:t>
            </a:r>
            <a:r>
              <a:rPr lang="en-US" sz="2000" dirty="0">
                <a:solidFill>
                  <a:srgbClr val="333333"/>
                </a:solidFill>
                <a:latin typeface="Calibri Light"/>
                <a:ea typeface="Verdana" panose="020B0604030504040204" pitchFamily="34" charset="0"/>
                <a:cs typeface="Verdana" panose="020B0604030504040204" pitchFamily="34" charset="0"/>
              </a:rPr>
              <a:t> de </a:t>
            </a:r>
            <a:r>
              <a:rPr lang="en-US" sz="2000" dirty="0" err="1">
                <a:solidFill>
                  <a:srgbClr val="333333"/>
                </a:solidFill>
                <a:latin typeface="Calibri Light"/>
                <a:ea typeface="Verdana" panose="020B0604030504040204" pitchFamily="34" charset="0"/>
                <a:cs typeface="Verdana" panose="020B0604030504040204" pitchFamily="34" charset="0"/>
              </a:rPr>
              <a:t>ser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más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poderoso</a:t>
            </a:r>
            <a:r>
              <a:rPr lang="en-US" sz="2000" dirty="0">
                <a:solidFill>
                  <a:srgbClr val="333333"/>
                </a:solidFill>
                <a:latin typeface="Calibri Light"/>
                <a:ea typeface="Verdana" panose="020B0604030504040204" pitchFamily="34" charset="0"/>
                <a:cs typeface="Verdana" panose="020B0604030504040204" pitchFamily="34" charset="0"/>
              </a:rPr>
              <a:t> o </a:t>
            </a:r>
            <a:r>
              <a:rPr lang="en-US" sz="2000" dirty="0" err="1">
                <a:solidFill>
                  <a:srgbClr val="333333"/>
                </a:solidFill>
                <a:latin typeface="Calibri Light"/>
                <a:ea typeface="Verdana" panose="020B0604030504040204" pitchFamily="34" charset="0"/>
                <a:cs typeface="Verdana" panose="020B0604030504040204" pitchFamily="34" charset="0"/>
              </a:rPr>
              <a:t>importante</a:t>
            </a:r>
            <a:r>
              <a:rPr lang="en-US" sz="2000" dirty="0">
                <a:solidFill>
                  <a:srgbClr val="333333"/>
                </a:solidFill>
                <a:latin typeface="Calibri Light"/>
                <a:ea typeface="Verdana" panose="020B0604030504040204" pitchFamily="34" charset="0"/>
                <a:cs typeface="Verdana" panose="020B0604030504040204" pitchFamily="34" charset="0"/>
              </a:rPr>
              <a:t> que </a:t>
            </a:r>
            <a:r>
              <a:rPr lang="en-US" sz="2000" dirty="0" err="1">
                <a:solidFill>
                  <a:srgbClr val="333333"/>
                </a:solidFill>
                <a:latin typeface="Calibri Light"/>
                <a:ea typeface="Verdana" panose="020B0604030504040204" pitchFamily="34" charset="0"/>
                <a:cs typeface="Verdana" panose="020B0604030504040204" pitchFamily="34" charset="0"/>
              </a:rPr>
              <a:t>los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demás</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pueden</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aumentar</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temporalmente</a:t>
            </a:r>
            <a:r>
              <a:rPr lang="en-US" sz="2000" dirty="0">
                <a:solidFill>
                  <a:srgbClr val="333333"/>
                </a:solidFill>
                <a:latin typeface="Calibri Light"/>
                <a:ea typeface="Verdana" panose="020B0604030504040204" pitchFamily="34" charset="0"/>
                <a:cs typeface="Verdana" panose="020B0604030504040204" pitchFamily="34" charset="0"/>
              </a:rPr>
              <a:t> la </a:t>
            </a:r>
            <a:r>
              <a:rPr lang="en-US" sz="2000" dirty="0" err="1">
                <a:solidFill>
                  <a:srgbClr val="333333"/>
                </a:solidFill>
                <a:latin typeface="Calibri Light"/>
                <a:ea typeface="Verdana" panose="020B0604030504040204" pitchFamily="34" charset="0"/>
                <a:cs typeface="Verdana" panose="020B0604030504040204" pitchFamily="34" charset="0"/>
              </a:rPr>
              <a:t>autoestima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pero</a:t>
            </a:r>
            <a:r>
              <a:rPr lang="en-US" sz="2000" dirty="0">
                <a:solidFill>
                  <a:srgbClr val="333333"/>
                </a:solidFill>
                <a:latin typeface="Calibri Light"/>
                <a:ea typeface="Verdana" panose="020B0604030504040204" pitchFamily="34" charset="0"/>
                <a:cs typeface="Verdana" panose="020B0604030504040204" pitchFamily="34" charset="0"/>
              </a:rPr>
              <a:t> no </a:t>
            </a:r>
            <a:r>
              <a:rPr lang="en-US" sz="2000" dirty="0" err="1">
                <a:solidFill>
                  <a:srgbClr val="333333"/>
                </a:solidFill>
                <a:latin typeface="Calibri Light"/>
                <a:ea typeface="Verdana" panose="020B0604030504040204" pitchFamily="34" charset="0"/>
                <a:cs typeface="Verdana" panose="020B0604030504040204" pitchFamily="34" charset="0"/>
              </a:rPr>
              <a:t>tienen</a:t>
            </a:r>
            <a:r>
              <a:rPr lang="en-US" sz="2000" dirty="0">
                <a:solidFill>
                  <a:srgbClr val="333333"/>
                </a:solidFill>
                <a:latin typeface="Calibri Light"/>
                <a:ea typeface="Verdana" panose="020B0604030504040204" pitchFamily="34" charset="0"/>
                <a:cs typeface="Verdana" panose="020B0604030504040204" pitchFamily="34" charset="0"/>
              </a:rPr>
              <a:t> nada que </a:t>
            </a:r>
            <a:r>
              <a:rPr lang="en-US" sz="2000" dirty="0" err="1">
                <a:solidFill>
                  <a:srgbClr val="333333"/>
                </a:solidFill>
                <a:latin typeface="Calibri Light"/>
                <a:ea typeface="Verdana" panose="020B0604030504040204" pitchFamily="34" charset="0"/>
                <a:cs typeface="Verdana" panose="020B0604030504040204" pitchFamily="34" charset="0"/>
              </a:rPr>
              <a:t>ver</a:t>
            </a:r>
            <a:r>
              <a:rPr lang="en-US" sz="2000" dirty="0">
                <a:solidFill>
                  <a:srgbClr val="333333"/>
                </a:solidFill>
                <a:latin typeface="Calibri Light"/>
                <a:ea typeface="Verdana" panose="020B0604030504040204" pitchFamily="34" charset="0"/>
                <a:cs typeface="Verdana" panose="020B0604030504040204" pitchFamily="34" charset="0"/>
              </a:rPr>
              <a:t> con </a:t>
            </a:r>
            <a:r>
              <a:rPr lang="en-US" sz="2000" dirty="0" err="1">
                <a:solidFill>
                  <a:srgbClr val="333333"/>
                </a:solidFill>
                <a:latin typeface="Calibri Light"/>
                <a:ea typeface="Verdana" panose="020B0604030504040204" pitchFamily="34" charset="0"/>
                <a:cs typeface="Verdana" panose="020B0604030504040204" pitchFamily="34" charset="0"/>
              </a:rPr>
              <a:t>una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autoestima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saludable</a:t>
            </a:r>
            <a:r>
              <a:rPr lang="en-US" sz="2000" dirty="0">
                <a:solidFill>
                  <a:srgbClr val="333333"/>
                </a:solidFill>
                <a:latin typeface="Calibri Light"/>
                <a:ea typeface="Verdana" panose="020B0604030504040204" pitchFamily="34" charset="0"/>
                <a:cs typeface="Verdana" panose="020B0604030504040204" pitchFamily="34" charset="0"/>
              </a:rPr>
              <a:t>”!</a:t>
            </a:r>
          </a:p>
          <a:p>
            <a:pPr>
              <a:lnSpc>
                <a:spcPct val="100000"/>
              </a:lnSpc>
              <a:spcBef>
                <a:spcPts val="1200"/>
              </a:spcBef>
              <a:defRPr/>
            </a:pPr>
            <a:r>
              <a:rPr lang="en-US" sz="2000" dirty="0">
                <a:solidFill>
                  <a:srgbClr val="333333"/>
                </a:solidFill>
                <a:latin typeface="Calibri Light"/>
                <a:ea typeface="Verdana" panose="020B0604030504040204" pitchFamily="34" charset="0"/>
                <a:cs typeface="Verdana" panose="020B0604030504040204" pitchFamily="34" charset="0"/>
              </a:rPr>
              <a:t>Este </a:t>
            </a:r>
            <a:r>
              <a:rPr lang="en-US" sz="2000" dirty="0" err="1">
                <a:solidFill>
                  <a:srgbClr val="333333"/>
                </a:solidFill>
                <a:latin typeface="Calibri Light"/>
                <a:ea typeface="Verdana" panose="020B0604030504040204" pitchFamily="34" charset="0"/>
                <a:cs typeface="Verdana" panose="020B0604030504040204" pitchFamily="34" charset="0"/>
              </a:rPr>
              <a:t>sentimiento</a:t>
            </a:r>
            <a:r>
              <a:rPr lang="en-US" sz="2000" dirty="0">
                <a:solidFill>
                  <a:srgbClr val="333333"/>
                </a:solidFill>
                <a:latin typeface="Calibri Light"/>
                <a:ea typeface="Verdana" panose="020B0604030504040204" pitchFamily="34" charset="0"/>
                <a:cs typeface="Verdana" panose="020B0604030504040204" pitchFamily="34" charset="0"/>
              </a:rPr>
              <a:t> no </a:t>
            </a:r>
            <a:r>
              <a:rPr lang="en-US" sz="2000" dirty="0" err="1">
                <a:solidFill>
                  <a:srgbClr val="333333"/>
                </a:solidFill>
                <a:latin typeface="Calibri Light"/>
                <a:ea typeface="Verdana" panose="020B0604030504040204" pitchFamily="34" charset="0"/>
                <a:cs typeface="Verdana" panose="020B0604030504040204" pitchFamily="34" charset="0"/>
              </a:rPr>
              <a:t>durará</a:t>
            </a:r>
            <a:r>
              <a:rPr lang="en-US" sz="2000" dirty="0">
                <a:solidFill>
                  <a:srgbClr val="333333"/>
                </a:solidFill>
                <a:latin typeface="Calibri Light"/>
                <a:ea typeface="Verdana" panose="020B0604030504040204" pitchFamily="34" charset="0"/>
                <a:cs typeface="Verdana" panose="020B0604030504040204" pitchFamily="34" charset="0"/>
              </a:rPr>
              <a:t> mucho </a:t>
            </a:r>
            <a:r>
              <a:rPr lang="en-US" sz="2000" dirty="0" err="1">
                <a:solidFill>
                  <a:srgbClr val="333333"/>
                </a:solidFill>
                <a:latin typeface="Calibri Light"/>
                <a:ea typeface="Verdana" panose="020B0604030504040204" pitchFamily="34" charset="0"/>
                <a:cs typeface="Verdana" panose="020B0604030504040204" pitchFamily="34" charset="0"/>
              </a:rPr>
              <a:t>tiempo</a:t>
            </a:r>
            <a:endParaRPr lang="en-US" sz="2000" dirty="0">
              <a:solidFill>
                <a:srgbClr val="333333"/>
              </a:solidFill>
              <a:latin typeface="Calibri Light"/>
              <a:ea typeface="Verdana" panose="020B0604030504040204" pitchFamily="34" charset="0"/>
              <a:cs typeface="Verdana" panose="020B0604030504040204" pitchFamily="34" charset="0"/>
            </a:endParaRPr>
          </a:p>
          <a:p>
            <a:pPr>
              <a:lnSpc>
                <a:spcPct val="100000"/>
              </a:lnSpc>
              <a:spcBef>
                <a:spcPts val="1200"/>
              </a:spcBef>
              <a:defRPr/>
            </a:pPr>
            <a:r>
              <a:rPr lang="en-US" sz="2000" dirty="0">
                <a:solidFill>
                  <a:srgbClr val="333333"/>
                </a:solidFill>
                <a:latin typeface="Calibri Light"/>
                <a:ea typeface="Verdana" panose="020B0604030504040204" pitchFamily="34" charset="0"/>
                <a:cs typeface="Verdana" panose="020B0604030504040204" pitchFamily="34" charset="0"/>
              </a:rPr>
              <a:t>... y no se </a:t>
            </a:r>
            <a:r>
              <a:rPr lang="en-US" sz="2000" dirty="0" err="1">
                <a:solidFill>
                  <a:srgbClr val="333333"/>
                </a:solidFill>
                <a:latin typeface="Calibri Light"/>
                <a:ea typeface="Verdana" panose="020B0604030504040204" pitchFamily="34" charset="0"/>
                <a:cs typeface="Verdana" panose="020B0604030504040204" pitchFamily="34" charset="0"/>
              </a:rPr>
              <a:t>basa</a:t>
            </a:r>
            <a:r>
              <a:rPr lang="en-US" sz="2000" dirty="0">
                <a:solidFill>
                  <a:srgbClr val="333333"/>
                </a:solidFill>
                <a:latin typeface="Calibri Light"/>
                <a:ea typeface="Verdana" panose="020B0604030504040204" pitchFamily="34" charset="0"/>
                <a:cs typeface="Verdana" panose="020B0604030504040204" pitchFamily="34" charset="0"/>
              </a:rPr>
              <a:t> </a:t>
            </a:r>
            <a:r>
              <a:rPr lang="en-US" sz="2000" dirty="0" err="1">
                <a:solidFill>
                  <a:srgbClr val="333333"/>
                </a:solidFill>
                <a:latin typeface="Calibri Light"/>
                <a:ea typeface="Verdana" panose="020B0604030504040204" pitchFamily="34" charset="0"/>
                <a:cs typeface="Verdana" panose="020B0604030504040204" pitchFamily="34" charset="0"/>
              </a:rPr>
              <a:t>en</a:t>
            </a:r>
            <a:r>
              <a:rPr lang="en-US" sz="2000" dirty="0">
                <a:solidFill>
                  <a:srgbClr val="333333"/>
                </a:solidFill>
                <a:latin typeface="Calibri Light"/>
                <a:ea typeface="Verdana" panose="020B0604030504040204" pitchFamily="34" charset="0"/>
                <a:cs typeface="Verdana" panose="020B0604030504040204" pitchFamily="34" charset="0"/>
              </a:rPr>
              <a:t> la </a:t>
            </a:r>
            <a:r>
              <a:rPr lang="en-US" sz="2000" dirty="0" err="1">
                <a:solidFill>
                  <a:srgbClr val="333333"/>
                </a:solidFill>
                <a:latin typeface="Calibri Light"/>
                <a:ea typeface="Verdana" panose="020B0604030504040204" pitchFamily="34" charset="0"/>
                <a:cs typeface="Verdana" panose="020B0604030504040204" pitchFamily="34" charset="0"/>
              </a:rPr>
              <a:t>realidad</a:t>
            </a:r>
            <a:r>
              <a:rPr lang="en-US" sz="2000" dirty="0">
                <a:solidFill>
                  <a:srgbClr val="333333"/>
                </a:solidFill>
                <a:latin typeface="Calibri Light"/>
                <a:ea typeface="Verdana" panose="020B0604030504040204" pitchFamily="34" charset="0"/>
                <a:cs typeface="Verdana" panose="020B0604030504040204" pitchFamily="34" charset="0"/>
              </a:rPr>
              <a:t>!</a:t>
            </a:r>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Sin embargo…</a:t>
            </a:r>
          </a:p>
        </p:txBody>
      </p:sp>
      <p:sp>
        <p:nvSpPr>
          <p:cNvPr id="25602"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Todo</a:t>
            </a:r>
            <a:r>
              <a:rPr lang="en-US" sz="2400" dirty="0">
                <a:solidFill>
                  <a:srgbClr val="333333"/>
                </a:solidFill>
                <a:latin typeface="Calibri Light"/>
                <a:ea typeface="ＭＳ Ｐゴシック"/>
                <a:cs typeface="Verdana"/>
              </a:rPr>
              <a:t> el </a:t>
            </a:r>
            <a:r>
              <a:rPr lang="en-US" sz="2400" dirty="0" err="1">
                <a:solidFill>
                  <a:srgbClr val="333333"/>
                </a:solidFill>
                <a:latin typeface="Calibri Light"/>
                <a:ea typeface="ＭＳ Ｐゴシック"/>
                <a:cs typeface="Verdana"/>
              </a:rPr>
              <a:t>mundo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tiene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fortalezas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reales</a:t>
            </a:r>
            <a:r>
              <a:rPr lang="en-US" sz="2400" dirty="0">
                <a:solidFill>
                  <a:srgbClr val="333333"/>
                </a:solidFill>
                <a:latin typeface="Calibri Light"/>
                <a:ea typeface="ＭＳ Ｐゴシック"/>
                <a:cs typeface="Verdana"/>
              </a:rPr>
              <a:t>, a menudo </a:t>
            </a:r>
            <a:r>
              <a:rPr lang="en-US" sz="2400" dirty="0" err="1">
                <a:solidFill>
                  <a:srgbClr val="333333"/>
                </a:solidFill>
                <a:latin typeface="Calibri Light"/>
                <a:ea typeface="ＭＳ Ｐゴシック"/>
                <a:cs typeface="Verdana"/>
              </a:rPr>
              <a:t>sólo</a:t>
            </a:r>
            <a:r>
              <a:rPr lang="en-US" sz="2400" dirty="0">
                <a:solidFill>
                  <a:srgbClr val="333333"/>
                </a:solidFill>
                <a:latin typeface="Calibri Light"/>
                <a:ea typeface="ＭＳ Ｐゴシック"/>
                <a:cs typeface="Verdana"/>
              </a:rPr>
              <a:t> a la </a:t>
            </a:r>
            <a:r>
              <a:rPr lang="en-US" sz="2400" dirty="0" err="1">
                <a:solidFill>
                  <a:srgbClr val="333333"/>
                </a:solidFill>
                <a:latin typeface="Calibri Light"/>
                <a:ea typeface="ＭＳ Ｐゴシック"/>
                <a:cs typeface="Verdana"/>
              </a:rPr>
              <a:t>espera</a:t>
            </a:r>
            <a:r>
              <a:rPr lang="en-US" sz="2400" dirty="0">
                <a:solidFill>
                  <a:srgbClr val="333333"/>
                </a:solidFill>
                <a:latin typeface="Calibri Light"/>
                <a:ea typeface="ＭＳ Ｐゴシック"/>
                <a:cs typeface="Verdana"/>
              </a:rPr>
              <a:t> de </a:t>
            </a:r>
            <a:r>
              <a:rPr lang="en-US" sz="2400" dirty="0" err="1">
                <a:solidFill>
                  <a:srgbClr val="333333"/>
                </a:solidFill>
                <a:latin typeface="Calibri Light"/>
                <a:ea typeface="ＭＳ Ｐゴシック"/>
                <a:cs typeface="Verdana"/>
              </a:rPr>
              <a:t>ser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descubiertas</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ＭＳ Ｐゴシック"/>
              <a:cs typeface="Verdana"/>
            </a:endParaRPr>
          </a:p>
          <a:p>
            <a:pPr marL="342900" indent="-342900">
              <a:buClr>
                <a:srgbClr val="333333"/>
              </a:buClr>
              <a:buFont typeface="WingDings"/>
              <a:buChar char=""/>
            </a:pPr>
            <a:r>
              <a:rPr lang="de-DE" sz="2400" dirty="0">
                <a:solidFill>
                  <a:srgbClr val="333333"/>
                </a:solidFill>
                <a:latin typeface="Calibri Light"/>
                <a:ea typeface="ＭＳ Ｐゴシック"/>
                <a:cs typeface="Verdana"/>
              </a:rPr>
              <a:t>¡Se puede y se debe estar orgulloso de estas fortalezas!</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El conocimiento de estas fortalezas son la base de la autoestima.</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t>
            </a:r>
            <a:r>
              <a:rPr lang="de-DE" altLang="de-DE" sz="3600" dirty="0" err="1">
                <a:latin typeface="Calibri Light"/>
              </a:rPr>
              <a:t>Qué</a:t>
            </a:r>
            <a:r>
              <a:rPr lang="de-DE" altLang="de-DE" sz="3600" dirty="0">
                <a:latin typeface="Calibri Light"/>
              </a:rPr>
              <a:t> </a:t>
            </a:r>
            <a:r>
              <a:rPr lang="de-DE" altLang="de-DE" sz="3600" dirty="0" err="1">
                <a:latin typeface="Calibri Light"/>
              </a:rPr>
              <a:t>relevancia</a:t>
            </a:r>
            <a:r>
              <a:rPr lang="de-DE" altLang="de-DE" sz="3600" dirty="0">
                <a:latin typeface="Calibri Light"/>
              </a:rPr>
              <a:t> </a:t>
            </a:r>
            <a:r>
              <a:rPr lang="de-DE" altLang="de-DE" sz="3600" dirty="0" err="1">
                <a:latin typeface="Calibri Light"/>
              </a:rPr>
              <a:t>tiene</a:t>
            </a:r>
            <a:r>
              <a:rPr lang="de-DE" altLang="de-DE" sz="3600" dirty="0">
                <a:latin typeface="Calibri Light"/>
              </a:rPr>
              <a:t> </a:t>
            </a:r>
            <a:r>
              <a:rPr lang="de-DE" altLang="de-DE" sz="3600" dirty="0" err="1">
                <a:latin typeface="Calibri Light"/>
              </a:rPr>
              <a:t>ésto</a:t>
            </a:r>
            <a:r>
              <a:rPr lang="de-DE" altLang="de-DE" sz="3600" dirty="0">
                <a:latin typeface="Calibri Light"/>
              </a:rPr>
              <a:t>?</a:t>
            </a:r>
            <a:endParaRPr lang="de-DE" sz="3600" dirty="0">
              <a:latin typeface="Calibri Light"/>
            </a:endParaRPr>
          </a:p>
        </p:txBody>
      </p:sp>
      <p:sp>
        <p:nvSpPr>
          <p:cNvPr id="25602"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Verdana" panose="020B0604030504040204" pitchFamily="34" charset="0"/>
              </a:rPr>
              <a:t>Muchas (¡</a:t>
            </a:r>
            <a:r>
              <a:rPr lang="de-DE" sz="2400" dirty="0" err="1">
                <a:solidFill>
                  <a:srgbClr val="333333"/>
                </a:solidFill>
                <a:latin typeface="Calibri Light"/>
                <a:ea typeface="Verdana" panose="020B0604030504040204" pitchFamily="34" charset="0"/>
              </a:rPr>
              <a:t>pero</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no</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todas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personas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con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psicosis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tienen</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baja</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autoestima</a:t>
            </a:r>
            <a:r>
              <a:rPr lang="de-DE" sz="2400" dirty="0">
                <a:solidFill>
                  <a:srgbClr val="333333"/>
                </a:solidFill>
                <a:latin typeface="Calibri Light"/>
                <a:ea typeface="Verdana" panose="020B0604030504040204" pitchFamily="34" charset="0"/>
              </a:rPr>
              <a:t>, a </a:t>
            </a:r>
            <a:r>
              <a:rPr lang="de-DE" sz="2400" dirty="0" err="1">
                <a:solidFill>
                  <a:srgbClr val="333333"/>
                </a:solidFill>
                <a:latin typeface="Calibri Light"/>
                <a:ea typeface="Verdana" panose="020B0604030504040204" pitchFamily="34" charset="0"/>
              </a:rPr>
              <a:t>menudo</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debido</a:t>
            </a:r>
            <a:r>
              <a:rPr lang="de-DE" sz="2400" dirty="0">
                <a:solidFill>
                  <a:srgbClr val="333333"/>
                </a:solidFill>
                <a:latin typeface="Calibri Light"/>
                <a:ea typeface="Verdana" panose="020B0604030504040204" pitchFamily="34" charset="0"/>
              </a:rPr>
              <a:t> a las </a:t>
            </a:r>
            <a:r>
              <a:rPr lang="de-DE" sz="2400" dirty="0" err="1">
                <a:solidFill>
                  <a:srgbClr val="333333"/>
                </a:solidFill>
                <a:latin typeface="Calibri Light"/>
                <a:ea typeface="Verdana" panose="020B0604030504040204" pitchFamily="34" charset="0"/>
              </a:rPr>
              <a:t>experiencias</a:t>
            </a:r>
            <a:r>
              <a:rPr lang="de-DE" sz="2400" dirty="0">
                <a:solidFill>
                  <a:srgbClr val="333333"/>
                </a:solidFill>
                <a:latin typeface="Calibri Light"/>
                <a:ea typeface="Verdana" panose="020B0604030504040204" pitchFamily="34" charset="0"/>
              </a:rPr>
              <a:t> interpersonales </a:t>
            </a:r>
            <a:r>
              <a:rPr lang="de-DE" sz="2400" dirty="0" err="1">
                <a:solidFill>
                  <a:srgbClr val="333333"/>
                </a:solidFill>
                <a:latin typeface="Calibri Light"/>
                <a:ea typeface="Verdana" panose="020B0604030504040204" pitchFamily="34" charset="0"/>
              </a:rPr>
              <a:t>negativas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Mejorar</a:t>
            </a:r>
            <a:r>
              <a:rPr lang="de-DE" sz="2400" dirty="0">
                <a:solidFill>
                  <a:srgbClr val="333333"/>
                </a:solidFill>
                <a:latin typeface="Calibri Light"/>
                <a:ea typeface="Verdana" panose="020B0604030504040204" pitchFamily="34" charset="0"/>
              </a:rPr>
              <a:t> la </a:t>
            </a:r>
            <a:r>
              <a:rPr lang="de-DE" sz="2400" dirty="0" err="1">
                <a:solidFill>
                  <a:srgbClr val="333333"/>
                </a:solidFill>
                <a:latin typeface="Calibri Light"/>
                <a:ea typeface="Verdana" panose="020B0604030504040204" pitchFamily="34" charset="0"/>
              </a:rPr>
              <a:t>autoestima</a:t>
            </a:r>
            <a:r>
              <a:rPr lang="de-DE" sz="2400" dirty="0">
                <a:solidFill>
                  <a:srgbClr val="333333"/>
                </a:solidFill>
                <a:latin typeface="Calibri Light"/>
                <a:ea typeface="Verdana" panose="020B0604030504040204" pitchFamily="34" charset="0"/>
              </a:rPr>
              <a:t> y </a:t>
            </a:r>
            <a:r>
              <a:rPr lang="de-DE" sz="2400" dirty="0" err="1">
                <a:solidFill>
                  <a:srgbClr val="333333"/>
                </a:solidFill>
                <a:latin typeface="Calibri Light"/>
                <a:ea typeface="Verdana" panose="020B0604030504040204" pitchFamily="34" charset="0"/>
              </a:rPr>
              <a:t>otros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síntomas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depresivos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incrementa</a:t>
            </a:r>
            <a:r>
              <a:rPr lang="de-DE" sz="2400" dirty="0">
                <a:solidFill>
                  <a:srgbClr val="333333"/>
                </a:solidFill>
                <a:latin typeface="Calibri Light"/>
                <a:ea typeface="Verdana" panose="020B0604030504040204" pitchFamily="34" charset="0"/>
              </a:rPr>
              <a:t> la </a:t>
            </a:r>
            <a:r>
              <a:rPr lang="de-DE" sz="2400" dirty="0" err="1">
                <a:solidFill>
                  <a:srgbClr val="333333"/>
                </a:solidFill>
                <a:latin typeface="Calibri Light"/>
                <a:ea typeface="Verdana" panose="020B0604030504040204" pitchFamily="34" charset="0"/>
              </a:rPr>
              <a:t>estabilidad</a:t>
            </a:r>
            <a:r>
              <a:rPr lang="de-DE" sz="2400" dirty="0">
                <a:solidFill>
                  <a:srgbClr val="333333"/>
                </a:solidFill>
                <a:latin typeface="Calibri Light"/>
                <a:ea typeface="Verdana" panose="020B0604030504040204" pitchFamily="34" charset="0"/>
              </a:rPr>
              <a:t> mental. </a:t>
            </a:r>
            <a:r>
              <a:rPr lang="de-DE" sz="2400" dirty="0" err="1">
                <a:solidFill>
                  <a:srgbClr val="333333"/>
                </a:solidFill>
                <a:latin typeface="Calibri Light"/>
                <a:ea typeface="Verdana" panose="020B0604030504040204" pitchFamily="34" charset="0"/>
              </a:rPr>
              <a:t>Esto</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además</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puede</a:t>
            </a:r>
            <a:r>
              <a:rPr lang="de-DE" sz="2400" dirty="0">
                <a:solidFill>
                  <a:srgbClr val="333333"/>
                </a:solidFill>
                <a:latin typeface="Calibri Light"/>
                <a:ea typeface="Verdana" panose="020B0604030504040204" pitchFamily="34" charset="0"/>
              </a:rPr>
              <a:t> </a:t>
            </a:r>
            <a:r>
              <a:rPr lang="de-DE" sz="2400" dirty="0" err="1">
                <a:solidFill>
                  <a:srgbClr val="333333"/>
                </a:solidFill>
                <a:latin typeface="Calibri Light"/>
                <a:ea typeface="Verdana" panose="020B0604030504040204" pitchFamily="34" charset="0"/>
              </a:rPr>
              <a:t>ayudar</a:t>
            </a:r>
            <a:r>
              <a:rPr lang="de-DE" sz="2400" dirty="0">
                <a:solidFill>
                  <a:srgbClr val="333333"/>
                </a:solidFill>
                <a:latin typeface="Calibri Light"/>
                <a:ea typeface="Verdana" panose="020B0604030504040204" pitchFamily="34" charset="0"/>
              </a:rPr>
              <a:t> a </a:t>
            </a:r>
            <a:r>
              <a:rPr lang="de-DE" sz="2400" dirty="0" err="1">
                <a:solidFill>
                  <a:srgbClr val="333333"/>
                </a:solidFill>
                <a:latin typeface="Calibri Light"/>
                <a:ea typeface="Verdana" panose="020B0604030504040204" pitchFamily="34" charset="0"/>
              </a:rPr>
              <a:t>reducir</a:t>
            </a:r>
            <a:r>
              <a:rPr lang="de-DE" sz="2400" dirty="0">
                <a:solidFill>
                  <a:srgbClr val="333333"/>
                </a:solidFill>
                <a:latin typeface="Calibri Light"/>
                <a:ea typeface="Verdana" panose="020B0604030504040204" pitchFamily="34" charset="0"/>
              </a:rPr>
              <a:t> los </a:t>
            </a:r>
            <a:r>
              <a:rPr lang="de-DE" sz="2400" dirty="0" err="1">
                <a:solidFill>
                  <a:srgbClr val="333333"/>
                </a:solidFill>
                <a:latin typeface="Calibri Light"/>
                <a:ea typeface="Verdana" panose="020B0604030504040204" pitchFamily="34" charset="0"/>
              </a:rPr>
              <a:t>síntomas</a:t>
            </a:r>
            <a:r>
              <a:rPr lang="de-DE" sz="2400" dirty="0">
                <a:solidFill>
                  <a:srgbClr val="333333"/>
                </a:solidFill>
                <a:latin typeface="Calibri Light"/>
                <a:ea typeface="Verdana" panose="020B0604030504040204" pitchFamily="34" charset="0"/>
              </a:rPr>
              <a:t> </a:t>
            </a:r>
            <a:r>
              <a:rPr lang="de-DE" sz="2400" err="1">
                <a:solidFill>
                  <a:srgbClr val="333333"/>
                </a:solidFill>
                <a:latin typeface="Calibri Light"/>
                <a:ea typeface="Verdana" panose="020B0604030504040204" pitchFamily="34" charset="0"/>
              </a:rPr>
              <a:t>psicóticos</a:t>
            </a:r>
            <a:r>
              <a:rPr lang="de-DE" sz="2400">
                <a:solidFill>
                  <a:srgbClr val="333333"/>
                </a:solidFill>
                <a:latin typeface="Calibri Light"/>
                <a:ea typeface="Verdana" panose="020B0604030504040204" pitchFamily="34" charset="0"/>
              </a:rPr>
              <a:t>.</a:t>
            </a:r>
            <a:endParaRPr lang="de-DE" sz="2400" dirty="0">
              <a:solidFill>
                <a:srgbClr val="333333"/>
              </a:solidFill>
              <a:latin typeface="Calibri Light"/>
              <a:ea typeface="ＭＳ Ｐゴシック"/>
              <a:cs typeface="Verdana"/>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3035772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Fuentes de autoestima</a:t>
            </a:r>
          </a:p>
        </p:txBody>
      </p:sp>
      <p:sp>
        <p:nvSpPr>
          <p:cNvPr id="27650" name="Rectangle 15"/>
          <p:cNvSpPr>
            <a:spLocks noGrp="1" noChangeArrowheads="1"/>
          </p:cNvSpPr>
          <p:nvPr>
            <p:ph idx="1"/>
          </p:nvPr>
        </p:nvSpPr>
        <p:spPr>
          <a:xfrm>
            <a:off x="411480" y="2203704"/>
            <a:ext cx="6583680" cy="4248000"/>
          </a:xfrm>
        </p:spPr>
        <p:txBody>
          <a:bodyPr/>
          <a:lstStyle/>
          <a:p>
            <a:pPr marL="342900" indent="-342900">
              <a:buClr>
                <a:srgbClr val="333333"/>
              </a:buClr>
              <a:buFont typeface="WingDings"/>
              <a:buChar char=""/>
            </a:pPr>
            <a:r>
              <a:rPr lang="es-ES" sz="2400" dirty="0">
                <a:solidFill>
                  <a:srgbClr val="333333"/>
                </a:solidFill>
                <a:latin typeface="Calibri Light"/>
                <a:ea typeface="ＭＳ Ｐゴシック"/>
                <a:cs typeface="Verdana"/>
              </a:rPr>
              <a:t>La autoestima no es algo constante, tiene lugar en distintas áreas de la vida y de distintas formas (representada como una estantería a la derecha).</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
        <p:nvSpPr>
          <p:cNvPr id="14"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a:solidFill>
                  <a:srgbClr val="333333"/>
                </a:solidFill>
                <a:latin typeface="Calibri Light"/>
                <a:cs typeface="Verdana"/>
              </a:rPr>
              <a:t> Trabajo</a:t>
            </a:r>
            <a:endParaRPr lang="de-DE" dirty="0">
              <a:solidFill>
                <a:srgbClr val="333333"/>
              </a:solidFill>
              <a:latin typeface="Calibri Light"/>
              <a:cs typeface="Verdana"/>
            </a:endParaRP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 Deporte</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142118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Fuentes de autoestima</a:t>
            </a:r>
          </a:p>
        </p:txBody>
      </p:sp>
      <p:sp>
        <p:nvSpPr>
          <p:cNvPr id="27650" name="Rectangle 15"/>
          <p:cNvSpPr>
            <a:spLocks noGrp="1" noChangeArrowheads="1"/>
          </p:cNvSpPr>
          <p:nvPr>
            <p:ph idx="1"/>
          </p:nvPr>
        </p:nvSpPr>
        <p:spPr>
          <a:xfrm>
            <a:off x="411480" y="2203704"/>
            <a:ext cx="6583680" cy="4248000"/>
          </a:xfrm>
        </p:spPr>
        <p:txBody>
          <a:bodyPr/>
          <a:lstStyle/>
          <a:p>
            <a:pPr marL="342900" indent="-342900">
              <a:buClr>
                <a:srgbClr val="333333"/>
              </a:buClr>
              <a:buFont typeface="WingDings"/>
              <a:buChar char=""/>
            </a:pPr>
            <a:r>
              <a:rPr lang="es-ES" sz="2400" dirty="0">
                <a:solidFill>
                  <a:srgbClr val="333333"/>
                </a:solidFill>
                <a:latin typeface="Calibri Light"/>
                <a:ea typeface="ＭＳ Ｐゴシック"/>
                <a:cs typeface="Verdana"/>
              </a:rPr>
              <a:t>La autoestima no es algo constante, tiene lugar en distintas áreas de la vida y de distintas formas (representada como una estantería a la derecha).</a:t>
            </a:r>
          </a:p>
          <a:p>
            <a:pPr marL="342900" indent="-342900">
              <a:buClr>
                <a:srgbClr val="333333"/>
              </a:buClr>
              <a:buFont typeface="WingDings"/>
              <a:buChar char=""/>
            </a:pPr>
            <a:r>
              <a:rPr lang="es-ES" sz="2400" dirty="0">
                <a:solidFill>
                  <a:srgbClr val="333333"/>
                </a:solidFill>
                <a:latin typeface="Calibri Light"/>
                <a:ea typeface="ＭＳ Ｐゴシック"/>
                <a:cs typeface="Verdana"/>
              </a:rPr>
              <a:t>Lo que importa es si nos centramos solo en nuestras debilidades (=estantes vacíos) más que tener en cuenta también nuestras habilidades y fortalezas (estantes </a:t>
            </a:r>
            <a:r>
              <a:rPr lang="es-ES" sz="2400">
                <a:solidFill>
                  <a:srgbClr val="333333"/>
                </a:solidFill>
                <a:latin typeface="Calibri Light"/>
                <a:ea typeface="ＭＳ Ｐゴシック"/>
                <a:cs typeface="Verdana"/>
              </a:rPr>
              <a:t>llenos).</a:t>
            </a:r>
            <a:endParaRPr lang="es-ES" sz="2400" dirty="0">
              <a:solidFill>
                <a:srgbClr val="333333"/>
              </a:solidFill>
              <a:latin typeface="Calibri Light"/>
              <a:ea typeface="ＭＳ Ｐゴシック"/>
              <a:cs typeface="Verdana"/>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
        <p:nvSpPr>
          <p:cNvPr id="14"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a:solidFill>
                  <a:srgbClr val="333333"/>
                </a:solidFill>
                <a:latin typeface="Calibri Light"/>
                <a:cs typeface="Verdana"/>
              </a:rPr>
              <a:t> Trabajo</a:t>
            </a:r>
            <a:endParaRPr lang="de-DE" dirty="0">
              <a:solidFill>
                <a:srgbClr val="333333"/>
              </a:solidFill>
              <a:latin typeface="Calibri Light"/>
              <a:cs typeface="Verdana"/>
            </a:endParaRP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 Deporte</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410267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Las personas con baja autoestima</a:t>
            </a:r>
          </a:p>
        </p:txBody>
      </p:sp>
      <p:sp>
        <p:nvSpPr>
          <p:cNvPr id="27650" name="Rectangle 15"/>
          <p:cNvSpPr>
            <a:spLocks noGrp="1" noChangeArrowheads="1"/>
          </p:cNvSpPr>
          <p:nvPr>
            <p:ph idx="1"/>
          </p:nvPr>
        </p:nvSpPr>
        <p:spPr>
          <a:xfrm>
            <a:off x="411480" y="2203704"/>
            <a:ext cx="6583680" cy="4248000"/>
          </a:xfrm>
        </p:spPr>
        <p:txBody>
          <a:bodyPr/>
          <a:lstStyle/>
          <a:p>
            <a:pPr marL="342900" lvl="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tienden a centrarse en sus estantes vacíos y en los estantes llenos de los demás.</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sp>
        <p:nvSpPr>
          <p:cNvPr id="14"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a:solidFill>
                  <a:srgbClr val="333333"/>
                </a:solidFill>
                <a:latin typeface="Calibri Light"/>
                <a:cs typeface="Verdana"/>
              </a:rPr>
              <a:t> Trabajo</a:t>
            </a:r>
            <a:endParaRPr lang="de-DE" dirty="0">
              <a:solidFill>
                <a:srgbClr val="333333"/>
              </a:solidFill>
              <a:latin typeface="Calibri Light"/>
              <a:cs typeface="Verdana"/>
            </a:endParaRP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 Deporte</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364004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Las personas con baja autoestima</a:t>
            </a:r>
          </a:p>
        </p:txBody>
      </p:sp>
      <p:sp>
        <p:nvSpPr>
          <p:cNvPr id="27650" name="Rectangle 15"/>
          <p:cNvSpPr>
            <a:spLocks noGrp="1" noChangeArrowheads="1"/>
          </p:cNvSpPr>
          <p:nvPr>
            <p:ph idx="1"/>
          </p:nvPr>
        </p:nvSpPr>
        <p:spPr>
          <a:xfrm>
            <a:off x="411480" y="2203704"/>
            <a:ext cx="6583680" cy="4248000"/>
          </a:xfrm>
        </p:spPr>
        <p:txBody>
          <a:bodyPr/>
          <a:lstStyle/>
          <a:p>
            <a:pPr marL="342900" lvl="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tienden a centrarse en sus estantes vacíos y en los estantes llenos de los demás.</a:t>
            </a:r>
          </a:p>
          <a:p>
            <a:pPr marL="342900" lvl="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tienden a generalizar </a:t>
            </a:r>
            <a:r>
              <a:rPr lang="en-US" sz="2400" dirty="0">
                <a:solidFill>
                  <a:srgbClr val="333333"/>
                </a:solidFill>
                <a:latin typeface="Calibri Light"/>
                <a:ea typeface="Verdana" panose="020B0604030504040204" pitchFamily="34" charset="0"/>
                <a:cs typeface="Verdana"/>
              </a:rPr>
              <a:t>ideas </a:t>
            </a:r>
            <a:r>
              <a:rPr lang="en-US" sz="2400" dirty="0" err="1">
                <a:solidFill>
                  <a:srgbClr val="333333"/>
                </a:solidFill>
                <a:latin typeface="Calibri Light"/>
                <a:cs typeface="Verdana"/>
              </a:rPr>
              <a:t>negativas</a:t>
            </a:r>
            <a:r>
              <a:rPr lang="en-US" sz="2400" dirty="0">
                <a:solidFill>
                  <a:srgbClr val="333333"/>
                </a:solidFill>
                <a:latin typeface="Calibri Light"/>
                <a:cs typeface="Verdana"/>
              </a:rPr>
              <a:t> </a:t>
            </a:r>
            <a:r>
              <a:rPr lang="en-US" sz="2400" dirty="0" err="1">
                <a:solidFill>
                  <a:srgbClr val="333333"/>
                </a:solidFill>
                <a:latin typeface="Calibri Light"/>
                <a:cs typeface="Verdana"/>
              </a:rPr>
              <a:t>sobre</a:t>
            </a:r>
            <a:r>
              <a:rPr lang="en-US" sz="2400" dirty="0">
                <a:solidFill>
                  <a:srgbClr val="333333"/>
                </a:solidFill>
                <a:latin typeface="Calibri Light"/>
                <a:cs typeface="Verdana"/>
              </a:rPr>
              <a:t> </a:t>
            </a:r>
            <a:r>
              <a:rPr lang="en-US" sz="2400" dirty="0" err="1">
                <a:solidFill>
                  <a:srgbClr val="333333"/>
                </a:solidFill>
                <a:latin typeface="Calibri Light"/>
                <a:cs typeface="Verdana"/>
              </a:rPr>
              <a:t>uno</a:t>
            </a:r>
            <a:r>
              <a:rPr lang="en-US" sz="2400" dirty="0">
                <a:solidFill>
                  <a:srgbClr val="333333"/>
                </a:solidFill>
                <a:latin typeface="Calibri Light"/>
                <a:cs typeface="Verdana"/>
              </a:rPr>
              <a:t> </a:t>
            </a:r>
            <a:r>
              <a:rPr lang="en-US" sz="2400" dirty="0" err="1">
                <a:solidFill>
                  <a:srgbClr val="333333"/>
                </a:solidFill>
                <a:latin typeface="Calibri Light"/>
                <a:cs typeface="Verdana"/>
              </a:rPr>
              <a:t>mismo</a:t>
            </a:r>
            <a:r>
              <a:rPr lang="en-US" sz="2400" dirty="0">
                <a:solidFill>
                  <a:srgbClr val="333333"/>
                </a:solidFill>
                <a:latin typeface="Calibri Light"/>
                <a:cs typeface="Verdana"/>
              </a:rPr>
              <a:t> (</a:t>
            </a:r>
            <a:r>
              <a:rPr lang="en-US" sz="2400" dirty="0" err="1">
                <a:solidFill>
                  <a:srgbClr val="333333"/>
                </a:solidFill>
                <a:latin typeface="Calibri Light"/>
                <a:cs typeface="Verdana"/>
              </a:rPr>
              <a:t>ej</a:t>
            </a:r>
            <a:r>
              <a:rPr lang="en-US" sz="2400" dirty="0">
                <a:solidFill>
                  <a:srgbClr val="333333"/>
                </a:solidFill>
                <a:latin typeface="Calibri Light"/>
                <a:cs typeface="Verdana"/>
              </a:rPr>
              <a:t>. </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No </a:t>
            </a:r>
            <a:r>
              <a:rPr lang="en-US" sz="2400" dirty="0" err="1">
                <a:solidFill>
                  <a:srgbClr val="333333"/>
                </a:solidFill>
                <a:latin typeface="Calibri Light"/>
                <a:cs typeface="Verdana"/>
              </a:rPr>
              <a:t>valgo</a:t>
            </a:r>
            <a:r>
              <a:rPr lang="en-US" sz="2400" dirty="0">
                <a:solidFill>
                  <a:srgbClr val="333333"/>
                </a:solidFill>
                <a:latin typeface="Calibri Light"/>
                <a:cs typeface="Verdana"/>
              </a:rPr>
              <a:t> nada</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sp>
        <p:nvSpPr>
          <p:cNvPr id="14"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a:solidFill>
                  <a:srgbClr val="333333"/>
                </a:solidFill>
                <a:latin typeface="Calibri Light"/>
                <a:cs typeface="Verdana"/>
              </a:rPr>
              <a:t> Trabajo</a:t>
            </a:r>
            <a:endParaRPr lang="de-DE" dirty="0">
              <a:solidFill>
                <a:srgbClr val="333333"/>
              </a:solidFill>
              <a:latin typeface="Calibri Light"/>
              <a:cs typeface="Verdana"/>
            </a:endParaRP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 Deporte</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658781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1"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Las personas con baja autoestima</a:t>
            </a:r>
          </a:p>
        </p:txBody>
      </p:sp>
      <p:sp>
        <p:nvSpPr>
          <p:cNvPr id="27650" name="Rectangle 15"/>
          <p:cNvSpPr>
            <a:spLocks noGrp="1" noChangeArrowheads="1"/>
          </p:cNvSpPr>
          <p:nvPr>
            <p:ph idx="1"/>
          </p:nvPr>
        </p:nvSpPr>
        <p:spPr>
          <a:xfrm>
            <a:off x="411480" y="2203704"/>
            <a:ext cx="6583680" cy="4248000"/>
          </a:xfrm>
        </p:spPr>
        <p:txBody>
          <a:bodyPr/>
          <a:lstStyle/>
          <a:p>
            <a:pPr marL="342900" lvl="0" indent="-342900">
              <a:buClr>
                <a:srgbClr val="333333"/>
              </a:buClr>
              <a:buFont typeface="WingDings"/>
              <a:buChar char=""/>
            </a:pPr>
            <a:r>
              <a:rPr lang="de-DE" sz="2400" dirty="0">
                <a:solidFill>
                  <a:srgbClr val="333333"/>
                </a:solidFill>
                <a:latin typeface="Calibri Light"/>
                <a:ea typeface="Verdana" panose="020B0604030504040204" pitchFamily="34" charset="0"/>
                <a:cs typeface="Verdana"/>
              </a:rPr>
              <a:t>… tienden a centrarse en sus estantes vacíos y en los estantes llenos de los demás.</a:t>
            </a:r>
          </a:p>
          <a:p>
            <a:pPr marL="342900" lvl="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tienden a generalizar </a:t>
            </a:r>
            <a:r>
              <a:rPr lang="en-US" sz="2400" dirty="0">
                <a:solidFill>
                  <a:srgbClr val="333333"/>
                </a:solidFill>
                <a:latin typeface="Calibri Light"/>
                <a:ea typeface="Verdana" panose="020B0604030504040204" pitchFamily="34" charset="0"/>
                <a:cs typeface="Verdana"/>
              </a:rPr>
              <a:t>ideas </a:t>
            </a:r>
            <a:r>
              <a:rPr lang="en-US" sz="2400" dirty="0" err="1">
                <a:solidFill>
                  <a:srgbClr val="333333"/>
                </a:solidFill>
                <a:latin typeface="Calibri Light"/>
                <a:cs typeface="Verdana"/>
              </a:rPr>
              <a:t>negativas</a:t>
            </a:r>
            <a:r>
              <a:rPr lang="en-US" sz="2400" dirty="0">
                <a:solidFill>
                  <a:srgbClr val="333333"/>
                </a:solidFill>
                <a:latin typeface="Calibri Light"/>
                <a:cs typeface="Verdana"/>
              </a:rPr>
              <a:t> </a:t>
            </a:r>
            <a:r>
              <a:rPr lang="en-US" sz="2400" dirty="0" err="1">
                <a:solidFill>
                  <a:srgbClr val="333333"/>
                </a:solidFill>
                <a:latin typeface="Calibri Light"/>
                <a:cs typeface="Verdana"/>
              </a:rPr>
              <a:t>sobre</a:t>
            </a:r>
            <a:r>
              <a:rPr lang="en-US" sz="2400" dirty="0">
                <a:solidFill>
                  <a:srgbClr val="333333"/>
                </a:solidFill>
                <a:latin typeface="Calibri Light"/>
                <a:cs typeface="Verdana"/>
              </a:rPr>
              <a:t> </a:t>
            </a:r>
            <a:r>
              <a:rPr lang="en-US" sz="2400" dirty="0" err="1">
                <a:solidFill>
                  <a:srgbClr val="333333"/>
                </a:solidFill>
                <a:latin typeface="Calibri Light"/>
                <a:cs typeface="Verdana"/>
              </a:rPr>
              <a:t>uno</a:t>
            </a:r>
            <a:r>
              <a:rPr lang="en-US" sz="2400" dirty="0">
                <a:solidFill>
                  <a:srgbClr val="333333"/>
                </a:solidFill>
                <a:latin typeface="Calibri Light"/>
                <a:cs typeface="Verdana"/>
              </a:rPr>
              <a:t> </a:t>
            </a:r>
            <a:r>
              <a:rPr lang="en-US" sz="2400" dirty="0" err="1">
                <a:solidFill>
                  <a:srgbClr val="333333"/>
                </a:solidFill>
                <a:latin typeface="Calibri Light"/>
                <a:cs typeface="Verdana"/>
              </a:rPr>
              <a:t>mismo</a:t>
            </a:r>
            <a:r>
              <a:rPr lang="en-US" sz="2400" dirty="0">
                <a:solidFill>
                  <a:srgbClr val="333333"/>
                </a:solidFill>
                <a:latin typeface="Calibri Light"/>
                <a:cs typeface="Verdana"/>
              </a:rPr>
              <a:t> (</a:t>
            </a:r>
            <a:r>
              <a:rPr lang="en-US" sz="2400" dirty="0" err="1">
                <a:solidFill>
                  <a:srgbClr val="333333"/>
                </a:solidFill>
                <a:latin typeface="Calibri Light"/>
                <a:cs typeface="Verdana"/>
              </a:rPr>
              <a:t>ej</a:t>
            </a:r>
            <a:r>
              <a:rPr lang="en-US" sz="2400" dirty="0">
                <a:solidFill>
                  <a:srgbClr val="333333"/>
                </a:solidFill>
                <a:latin typeface="Calibri Light"/>
                <a:cs typeface="Verdana"/>
              </a:rPr>
              <a:t>. </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No </a:t>
            </a:r>
            <a:r>
              <a:rPr lang="en-US" sz="2400" dirty="0" err="1">
                <a:solidFill>
                  <a:srgbClr val="333333"/>
                </a:solidFill>
                <a:latin typeface="Calibri Light"/>
                <a:cs typeface="Verdana"/>
              </a:rPr>
              <a:t>valgo</a:t>
            </a:r>
            <a:r>
              <a:rPr lang="en-US" sz="2400" dirty="0">
                <a:solidFill>
                  <a:srgbClr val="333333"/>
                </a:solidFill>
                <a:latin typeface="Calibri Light"/>
                <a:cs typeface="Verdana"/>
              </a:rPr>
              <a:t> nada</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lvl="0" indent="-342900">
              <a:buClr>
                <a:srgbClr val="333333"/>
              </a:buClr>
              <a:buFont typeface="WingDings"/>
              <a:buChar char=""/>
              <a:defRPr/>
            </a:pPr>
            <a:r>
              <a:rPr lang="de-DE" sz="2400" dirty="0">
                <a:solidFill>
                  <a:srgbClr val="333333"/>
                </a:solidFill>
                <a:latin typeface="Calibri Light"/>
                <a:cs typeface="Verdana"/>
              </a:rPr>
              <a:t>... </a:t>
            </a:r>
            <a:r>
              <a:rPr lang="en-US" sz="2400" dirty="0">
                <a:solidFill>
                  <a:srgbClr val="333333"/>
                </a:solidFill>
                <a:latin typeface="Calibri Light"/>
                <a:cs typeface="Verdana"/>
              </a:rPr>
              <a:t>no </a:t>
            </a:r>
            <a:r>
              <a:rPr lang="en-US" sz="2400" dirty="0" err="1">
                <a:solidFill>
                  <a:srgbClr val="333333"/>
                </a:solidFill>
                <a:latin typeface="Calibri Light"/>
                <a:cs typeface="Verdana"/>
              </a:rPr>
              <a:t>diferencian</a:t>
            </a:r>
            <a:r>
              <a:rPr lang="en-US" sz="2400" dirty="0">
                <a:solidFill>
                  <a:srgbClr val="333333"/>
                </a:solidFill>
                <a:latin typeface="Calibri Light"/>
                <a:cs typeface="Verdana"/>
              </a:rPr>
              <a:t> entre la persona </a:t>
            </a:r>
            <a:r>
              <a:rPr lang="en-US" sz="2400" dirty="0" err="1">
                <a:solidFill>
                  <a:srgbClr val="333333"/>
                </a:solidFill>
                <a:latin typeface="Calibri Light"/>
                <a:cs typeface="Verdana"/>
              </a:rPr>
              <a:t>en</a:t>
            </a:r>
            <a:r>
              <a:rPr lang="en-US" sz="2400" dirty="0">
                <a:solidFill>
                  <a:srgbClr val="333333"/>
                </a:solidFill>
                <a:latin typeface="Calibri Light"/>
                <a:cs typeface="Verdana"/>
              </a:rPr>
              <a:t> </a:t>
            </a:r>
            <a:r>
              <a:rPr lang="en-US" sz="2400" dirty="0" err="1">
                <a:solidFill>
                  <a:srgbClr val="333333"/>
                </a:solidFill>
                <a:latin typeface="Calibri Light"/>
                <a:cs typeface="Verdana"/>
              </a:rPr>
              <a:t>su</a:t>
            </a:r>
            <a:r>
              <a:rPr lang="en-US" sz="2400" dirty="0">
                <a:solidFill>
                  <a:srgbClr val="333333"/>
                </a:solidFill>
                <a:latin typeface="Calibri Light"/>
                <a:cs typeface="Verdana"/>
              </a:rPr>
              <a:t> </a:t>
            </a:r>
            <a:r>
              <a:rPr lang="en-US" sz="2400" dirty="0" err="1">
                <a:solidFill>
                  <a:srgbClr val="333333"/>
                </a:solidFill>
                <a:latin typeface="Calibri Light"/>
                <a:cs typeface="Verdana"/>
              </a:rPr>
              <a:t>conjunto</a:t>
            </a:r>
            <a:r>
              <a:rPr lang="en-US" sz="2400" dirty="0">
                <a:solidFill>
                  <a:srgbClr val="333333"/>
                </a:solidFill>
                <a:latin typeface="Calibri Light"/>
                <a:cs typeface="Verdana"/>
              </a:rPr>
              <a:t> y la </a:t>
            </a:r>
            <a:r>
              <a:rPr lang="en-US" sz="2400" dirty="0" err="1">
                <a:solidFill>
                  <a:srgbClr val="333333"/>
                </a:solidFill>
                <a:latin typeface="Calibri Light"/>
                <a:cs typeface="Verdana"/>
              </a:rPr>
              <a:t>conducta</a:t>
            </a:r>
            <a:r>
              <a:rPr lang="en-US" sz="2400" dirty="0">
                <a:solidFill>
                  <a:srgbClr val="333333"/>
                </a:solidFill>
                <a:latin typeface="Calibri Light"/>
                <a:cs typeface="Verdana"/>
              </a:rPr>
              <a:t> (</a:t>
            </a:r>
            <a:r>
              <a:rPr lang="en-US" sz="2400" dirty="0" err="1">
                <a:solidFill>
                  <a:srgbClr val="333333"/>
                </a:solidFill>
                <a:latin typeface="Calibri Light"/>
                <a:cs typeface="Verdana"/>
              </a:rPr>
              <a:t>ej</a:t>
            </a:r>
            <a:r>
              <a:rPr lang="en-US" sz="2400" dirty="0">
                <a:solidFill>
                  <a:srgbClr val="333333"/>
                </a:solidFill>
                <a:latin typeface="Calibri Light"/>
                <a:cs typeface="Verdana"/>
              </a:rPr>
              <a:t>. </a:t>
            </a:r>
            <a:r>
              <a:rPr lang="en-US" sz="2400" dirty="0">
                <a:solidFill>
                  <a:srgbClr val="333333"/>
                </a:solidFill>
                <a:latin typeface="Calibri Light"/>
                <a:ea typeface="Verdana" pitchFamily="34" charset="0"/>
                <a:cs typeface="Verdana"/>
              </a:rPr>
              <a:t>“Si no </a:t>
            </a:r>
            <a:r>
              <a:rPr lang="en-US" sz="2400" dirty="0" err="1">
                <a:solidFill>
                  <a:srgbClr val="333333"/>
                </a:solidFill>
                <a:latin typeface="Calibri Light"/>
                <a:ea typeface="Verdana" pitchFamily="34" charset="0"/>
                <a:cs typeface="Verdana"/>
              </a:rPr>
              <a:t>tengo</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éxito</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en</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algo</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significa</a:t>
            </a:r>
            <a:r>
              <a:rPr lang="en-US" sz="2400" dirty="0">
                <a:solidFill>
                  <a:srgbClr val="333333"/>
                </a:solidFill>
                <a:latin typeface="Calibri Light"/>
                <a:ea typeface="Verdana" pitchFamily="34" charset="0"/>
                <a:cs typeface="Verdana"/>
              </a:rPr>
              <a:t> que soy un </a:t>
            </a:r>
            <a:r>
              <a:rPr lang="en-US" sz="2400" dirty="0" err="1">
                <a:solidFill>
                  <a:srgbClr val="333333"/>
                </a:solidFill>
                <a:latin typeface="Calibri Light"/>
                <a:ea typeface="Verdana" pitchFamily="34" charset="0"/>
                <a:cs typeface="Verdana"/>
              </a:rPr>
              <a:t>perdedor</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a:t>
            </a:r>
            <a:endParaRPr lang="de-DE" sz="2400" dirty="0">
              <a:solidFill>
                <a:srgbClr val="333333"/>
              </a:solidFill>
              <a:latin typeface="Calibri Light"/>
              <a:ea typeface="ＭＳ Ｐゴシック"/>
              <a:cs typeface="Verdana"/>
            </a:endParaRP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sp>
        <p:nvSpPr>
          <p:cNvPr id="14" name="Textfeld 1"/>
          <p:cNvSpPr txBox="1">
            <a:spLocks noChangeArrowheads="1"/>
          </p:cNvSpPr>
          <p:nvPr/>
        </p:nvSpPr>
        <p:spPr bwMode="auto">
          <a:xfrm>
            <a:off x="7661719"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15" name="Textfeld 23"/>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r>
              <a:rPr lang="de-DE">
                <a:solidFill>
                  <a:srgbClr val="333333"/>
                </a:solidFill>
                <a:latin typeface="Calibri Light"/>
                <a:cs typeface="Verdana"/>
              </a:rPr>
              <a:t> Trabajo</a:t>
            </a:r>
            <a:endParaRPr lang="de-DE" dirty="0">
              <a:solidFill>
                <a:srgbClr val="333333"/>
              </a:solidFill>
              <a:latin typeface="Calibri Light"/>
              <a:cs typeface="Verdana"/>
            </a:endParaRPr>
          </a:p>
        </p:txBody>
      </p:sp>
      <p:sp>
        <p:nvSpPr>
          <p:cNvPr id="16" name="Textfeld 7"/>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17" name="Textfeld 25"/>
          <p:cNvSpPr txBox="1">
            <a:spLocks noChangeArrowheads="1"/>
          </p:cNvSpPr>
          <p:nvPr/>
        </p:nvSpPr>
        <p:spPr bwMode="auto">
          <a:xfrm>
            <a:off x="9897872"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 Deporte</a:t>
            </a:r>
            <a:endParaRPr lang="de-DE" dirty="0">
              <a:solidFill>
                <a:srgbClr val="333333"/>
              </a:solidFill>
              <a:latin typeface="Calibri Light"/>
              <a:cs typeface="Verdana"/>
            </a:endParaRPr>
          </a:p>
        </p:txBody>
      </p:sp>
      <p:sp>
        <p:nvSpPr>
          <p:cNvPr id="18" name="Textfeld 10"/>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79244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No hay que olvidar…</a:t>
            </a: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15</a:t>
            </a:fld>
            <a:endParaRPr lang="de-DE"/>
          </a:p>
        </p:txBody>
      </p:sp>
      <p:sp>
        <p:nvSpPr>
          <p:cNvPr id="41"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Me suelen elegir el ultimo para el equipo en clase de gimnasia; Se me da mal el futbol pero bien bailar…</a:t>
            </a:r>
            <a:endParaRPr lang="de-DE" i="1" dirty="0">
              <a:solidFill>
                <a:srgbClr val="333333"/>
              </a:solidFill>
              <a:latin typeface="Calibri Light"/>
              <a:ea typeface="ＭＳ Ｐゴシック" charset="0"/>
            </a:endParaRPr>
          </a:p>
        </p:txBody>
      </p:sp>
      <p:sp>
        <p:nvSpPr>
          <p:cNvPr id="42"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Ahora mismo estoy en paro; suspendí el último examen</a:t>
            </a:r>
            <a:endParaRPr lang="de-DE" i="1" dirty="0">
              <a:solidFill>
                <a:srgbClr val="333333"/>
              </a:solidFill>
              <a:latin typeface="Calibri Light"/>
              <a:ea typeface="ＭＳ Ｐゴシック" charset="0"/>
            </a:endParaRPr>
          </a:p>
        </p:txBody>
      </p:sp>
      <p:sp>
        <p:nvSpPr>
          <p:cNvPr id="43"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s-ES" i="1" dirty="0">
                <a:solidFill>
                  <a:srgbClr val="333333"/>
                </a:solidFill>
                <a:latin typeface="Calibri Light"/>
                <a:ea typeface="ＭＳ Ｐゴシック" charset="0"/>
              </a:rPr>
              <a:t>Me gustan mi pelo y mis ojos, pero querría ser más alto...</a:t>
            </a:r>
            <a:endParaRPr lang="de-DE" i="1" dirty="0">
              <a:solidFill>
                <a:srgbClr val="333333"/>
              </a:solidFill>
              <a:latin typeface="Calibri Light"/>
              <a:ea typeface="ＭＳ Ｐゴシック" charset="0"/>
            </a:endParaRPr>
          </a:p>
        </p:txBody>
      </p:sp>
      <p:sp>
        <p:nvSpPr>
          <p:cNvPr id="44"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Me gusta cocinar y se un montón de música y política. Me interesa la literatura y el cine…</a:t>
            </a:r>
            <a:endParaRPr lang="de-DE" i="1" dirty="0">
              <a:solidFill>
                <a:srgbClr val="333333"/>
              </a:solidFill>
              <a:latin typeface="Calibri Light"/>
              <a:ea typeface="ＭＳ Ｐゴシック" charset="0"/>
            </a:endParaRPr>
          </a:p>
        </p:txBody>
      </p:sp>
      <p:sp>
        <p:nvSpPr>
          <p:cNvPr id="45"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s-ES" i="1" dirty="0">
                <a:solidFill>
                  <a:srgbClr val="333333"/>
                </a:solidFill>
                <a:latin typeface="Calibri Light"/>
                <a:ea typeface="ＭＳ Ｐゴシック" charset="0"/>
              </a:rPr>
              <a:t>Se me da bien escuchar a los demás, se puede confiar en mi, soy buen amigo, hago reir a los demás…</a:t>
            </a:r>
            <a:endParaRPr lang="de-DE" dirty="0">
              <a:solidFill>
                <a:srgbClr val="333333"/>
              </a:solidFill>
              <a:latin typeface="Calibri Light"/>
              <a:ea typeface="ＭＳ Ｐゴシック" charset="0"/>
            </a:endParaRPr>
          </a:p>
        </p:txBody>
      </p:sp>
      <p:sp>
        <p:nvSpPr>
          <p:cNvPr id="46" name="Textfeld 1"/>
          <p:cNvSpPr txBox="1">
            <a:spLocks noChangeArrowheads="1"/>
          </p:cNvSpPr>
          <p:nvPr/>
        </p:nvSpPr>
        <p:spPr bwMode="auto">
          <a:xfrm>
            <a:off x="4479607"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47"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a:t>
            </a:r>
            <a:r>
              <a:rPr lang="de-DE" dirty="0" err="1">
                <a:solidFill>
                  <a:srgbClr val="333333"/>
                </a:solidFill>
                <a:latin typeface="Calibri Light"/>
                <a:cs typeface="Verdana"/>
              </a:rPr>
              <a:t>Trabajo</a:t>
            </a:r>
            <a:endParaRPr lang="de-DE" dirty="0">
              <a:solidFill>
                <a:srgbClr val="333333"/>
              </a:solidFill>
              <a:latin typeface="Calibri Light"/>
              <a:cs typeface="Verdana"/>
            </a:endParaRPr>
          </a:p>
        </p:txBody>
      </p:sp>
      <p:sp>
        <p:nvSpPr>
          <p:cNvPr id="48"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49" name="Textfeld 25"/>
          <p:cNvSpPr txBox="1">
            <a:spLocks noChangeArrowheads="1"/>
          </p:cNvSpPr>
          <p:nvPr/>
        </p:nvSpPr>
        <p:spPr bwMode="auto">
          <a:xfrm>
            <a:off x="6715760"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Deporte</a:t>
            </a:r>
            <a:endParaRPr lang="de-DE" dirty="0">
              <a:solidFill>
                <a:srgbClr val="333333"/>
              </a:solidFill>
              <a:latin typeface="Calibri Light"/>
              <a:cs typeface="Verdana"/>
            </a:endParaRPr>
          </a:p>
        </p:txBody>
      </p:sp>
      <p:sp>
        <p:nvSpPr>
          <p:cNvPr id="50"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75397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7889" name="Rechteck 2"/>
          <p:cNvSpPr>
            <a:spLocks noChangeArrowheads="1"/>
          </p:cNvSpPr>
          <p:nvPr/>
        </p:nvSpPr>
        <p:spPr bwMode="auto">
          <a:xfrm>
            <a:off x="408955" y="6463614"/>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¿Que </a:t>
            </a:r>
            <a:r>
              <a:rPr lang="en-US" sz="2000" dirty="0" err="1">
                <a:solidFill>
                  <a:srgbClr val="004992"/>
                </a:solidFill>
                <a:latin typeface="Calibri Light"/>
                <a:cs typeface="Verdana"/>
              </a:rPr>
              <a:t>estante</a:t>
            </a:r>
            <a:r>
              <a:rPr lang="en-US" sz="2000" dirty="0">
                <a:solidFill>
                  <a:srgbClr val="004992"/>
                </a:solidFill>
                <a:latin typeface="Calibri Light"/>
                <a:cs typeface="Verdana"/>
              </a:rPr>
              <a:t> no has </a:t>
            </a:r>
            <a:r>
              <a:rPr lang="en-US" sz="2000" dirty="0" err="1">
                <a:solidFill>
                  <a:srgbClr val="004992"/>
                </a:solidFill>
                <a:latin typeface="Calibri Light"/>
                <a:cs typeface="Verdana"/>
              </a:rPr>
              <a:t>mirado</a:t>
            </a:r>
            <a:r>
              <a:rPr lang="en-US" sz="2000" dirty="0">
                <a:solidFill>
                  <a:srgbClr val="004992"/>
                </a:solidFill>
                <a:latin typeface="Calibri Light"/>
                <a:cs typeface="Verdana"/>
              </a:rPr>
              <a:t> </a:t>
            </a:r>
            <a:r>
              <a:rPr lang="en-US" sz="2000" dirty="0" err="1">
                <a:solidFill>
                  <a:srgbClr val="004992"/>
                </a:solidFill>
                <a:latin typeface="Calibri Light"/>
                <a:cs typeface="Verdana"/>
              </a:rPr>
              <a:t>desde</a:t>
            </a:r>
            <a:r>
              <a:rPr lang="en-US" sz="2000" dirty="0">
                <a:solidFill>
                  <a:srgbClr val="004992"/>
                </a:solidFill>
                <a:latin typeface="Calibri Light"/>
                <a:cs typeface="Verdana"/>
              </a:rPr>
              <a:t> </a:t>
            </a:r>
            <a:r>
              <a:rPr lang="en-US" sz="2000" dirty="0" err="1">
                <a:solidFill>
                  <a:srgbClr val="004992"/>
                </a:solidFill>
                <a:latin typeface="Calibri Light"/>
                <a:cs typeface="Verdana"/>
              </a:rPr>
              <a:t>hace</a:t>
            </a:r>
            <a:r>
              <a:rPr lang="en-US" sz="2000" dirty="0">
                <a:solidFill>
                  <a:srgbClr val="004992"/>
                </a:solidFill>
                <a:latin typeface="Calibri Light"/>
                <a:cs typeface="Verdana"/>
              </a:rPr>
              <a:t> </a:t>
            </a:r>
            <a:r>
              <a:rPr lang="en-US" sz="2000" dirty="0" err="1">
                <a:solidFill>
                  <a:srgbClr val="004992"/>
                </a:solidFill>
                <a:latin typeface="Calibri Light"/>
                <a:cs typeface="Verdana"/>
              </a:rPr>
              <a:t>tiempo</a:t>
            </a:r>
            <a:r>
              <a:rPr lang="en-US" sz="2000" dirty="0">
                <a:solidFill>
                  <a:srgbClr val="004992"/>
                </a:solidFill>
                <a:latin typeface="Calibri Light"/>
                <a:cs typeface="Verdana"/>
              </a:rPr>
              <a:t>? ¿Que </a:t>
            </a:r>
            <a:r>
              <a:rPr lang="en-US" sz="2000" dirty="0" err="1">
                <a:solidFill>
                  <a:srgbClr val="004992"/>
                </a:solidFill>
                <a:latin typeface="Calibri Light"/>
                <a:cs typeface="Verdana"/>
              </a:rPr>
              <a:t>tesoros</a:t>
            </a:r>
            <a:r>
              <a:rPr lang="en-US" sz="2000" dirty="0">
                <a:solidFill>
                  <a:srgbClr val="004992"/>
                </a:solidFill>
                <a:latin typeface="Calibri Light"/>
                <a:cs typeface="Verdana"/>
              </a:rPr>
              <a:t> </a:t>
            </a:r>
            <a:r>
              <a:rPr lang="en-US" sz="2000" dirty="0" err="1">
                <a:solidFill>
                  <a:srgbClr val="004992"/>
                </a:solidFill>
                <a:latin typeface="Calibri Light"/>
                <a:cs typeface="Verdana"/>
              </a:rPr>
              <a:t>podría</a:t>
            </a:r>
            <a:r>
              <a:rPr lang="en-US" sz="2000" dirty="0">
                <a:solidFill>
                  <a:srgbClr val="004992"/>
                </a:solidFill>
                <a:latin typeface="Calibri Light"/>
                <a:cs typeface="Verdana"/>
              </a:rPr>
              <a:t> </a:t>
            </a:r>
            <a:r>
              <a:rPr lang="en-US" sz="2000" dirty="0" err="1">
                <a:solidFill>
                  <a:srgbClr val="004992"/>
                </a:solidFill>
                <a:latin typeface="Calibri Light"/>
                <a:cs typeface="Verdana"/>
              </a:rPr>
              <a:t>estar</a:t>
            </a:r>
            <a:r>
              <a:rPr lang="en-US" sz="2000" dirty="0">
                <a:solidFill>
                  <a:srgbClr val="004992"/>
                </a:solidFill>
                <a:latin typeface="Calibri Light"/>
                <a:cs typeface="Verdana"/>
              </a:rPr>
              <a:t> </a:t>
            </a:r>
            <a:r>
              <a:rPr lang="en-US" sz="2000" dirty="0" err="1">
                <a:solidFill>
                  <a:srgbClr val="004992"/>
                </a:solidFill>
                <a:latin typeface="Calibri Light"/>
                <a:cs typeface="Verdana"/>
              </a:rPr>
              <a:t>ocultando</a:t>
            </a:r>
            <a:r>
              <a:rPr lang="en-US" sz="2000" dirty="0">
                <a:solidFill>
                  <a:srgbClr val="004992"/>
                </a:solidFill>
                <a:latin typeface="Calibri Light"/>
                <a:cs typeface="Verdana"/>
              </a:rPr>
              <a:t>?</a:t>
            </a:r>
            <a:endParaRPr lang="de-DE" sz="2000" dirty="0">
              <a:solidFill>
                <a:srgbClr val="004992"/>
              </a:solidFill>
              <a:latin typeface="Calibri Light"/>
              <a:cs typeface="Verdana"/>
            </a:endParaRPr>
          </a:p>
        </p:txBody>
      </p:sp>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No hay que olvidar…</a:t>
            </a: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16</a:t>
            </a:fld>
            <a:endParaRPr lang="de-DE"/>
          </a:p>
        </p:txBody>
      </p:sp>
      <p:sp>
        <p:nvSpPr>
          <p:cNvPr id="41" name="AutoShape 6"/>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Me suelen elegir el ultimo para el equipo en clase de gimnasia; Se me da mal el futbol pero bien bailar…</a:t>
            </a:r>
            <a:endParaRPr lang="de-DE" i="1" dirty="0">
              <a:solidFill>
                <a:srgbClr val="333333"/>
              </a:solidFill>
              <a:latin typeface="Calibri Light"/>
              <a:ea typeface="ＭＳ Ｐゴシック" charset="0"/>
            </a:endParaRPr>
          </a:p>
        </p:txBody>
      </p:sp>
      <p:sp>
        <p:nvSpPr>
          <p:cNvPr id="42" name="AutoShape 9"/>
          <p:cNvSpPr>
            <a:spLocks noChangeArrowheads="1"/>
          </p:cNvSpPr>
          <p:nvPr/>
        </p:nvSpPr>
        <p:spPr bwMode="auto">
          <a:xfrm>
            <a:off x="408954" y="3357769"/>
            <a:ext cx="3351884" cy="801511"/>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Ahora mismo estoy en paro; suspendí el último examen</a:t>
            </a:r>
            <a:endParaRPr lang="de-DE" i="1" dirty="0">
              <a:solidFill>
                <a:srgbClr val="333333"/>
              </a:solidFill>
              <a:latin typeface="Calibri Light"/>
              <a:ea typeface="ＭＳ Ｐゴシック" charset="0"/>
            </a:endParaRPr>
          </a:p>
        </p:txBody>
      </p:sp>
      <p:sp>
        <p:nvSpPr>
          <p:cNvPr id="43" name="AutoShape 10"/>
          <p:cNvSpPr>
            <a:spLocks noChangeArrowheads="1"/>
          </p:cNvSpPr>
          <p:nvPr/>
        </p:nvSpPr>
        <p:spPr bwMode="auto">
          <a:xfrm>
            <a:off x="408953" y="4275110"/>
            <a:ext cx="3351885" cy="1439889"/>
          </a:xfrm>
          <a:prstGeom prst="wedgeRoundRectCallout">
            <a:avLst>
              <a:gd name="adj1" fmla="val 65313"/>
              <a:gd name="adj2" fmla="val -31224"/>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s-ES" i="1" dirty="0">
                <a:solidFill>
                  <a:srgbClr val="333333"/>
                </a:solidFill>
                <a:latin typeface="Calibri Light"/>
                <a:ea typeface="ＭＳ Ｐゴシック" charset="0"/>
              </a:rPr>
              <a:t>Me gustan mi pelo y mis ojos, pero querría ser más alto...</a:t>
            </a:r>
            <a:endParaRPr lang="de-DE" i="1" dirty="0">
              <a:solidFill>
                <a:srgbClr val="333333"/>
              </a:solidFill>
              <a:latin typeface="Calibri Light"/>
              <a:ea typeface="ＭＳ Ｐゴシック" charset="0"/>
            </a:endParaRPr>
          </a:p>
        </p:txBody>
      </p:sp>
      <p:sp>
        <p:nvSpPr>
          <p:cNvPr id="44" name="AutoShape 7"/>
          <p:cNvSpPr>
            <a:spLocks noChangeArrowheads="1"/>
          </p:cNvSpPr>
          <p:nvPr/>
        </p:nvSpPr>
        <p:spPr bwMode="auto">
          <a:xfrm>
            <a:off x="8259099" y="3440459"/>
            <a:ext cx="3539611" cy="1333375"/>
          </a:xfrm>
          <a:prstGeom prst="wedgeRoundRectCallout">
            <a:avLst>
              <a:gd name="adj1" fmla="val -60423"/>
              <a:gd name="adj2" fmla="val 37228"/>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s-ES" i="1">
                <a:solidFill>
                  <a:srgbClr val="333333"/>
                </a:solidFill>
                <a:latin typeface="Calibri Light"/>
                <a:ea typeface="ＭＳ Ｐゴシック" charset="0"/>
              </a:rPr>
              <a:t>Me gusta cocinar y se un montón de música y política. Me interesa la literatura y el cine…</a:t>
            </a:r>
            <a:endParaRPr lang="de-DE" i="1" dirty="0">
              <a:solidFill>
                <a:srgbClr val="333333"/>
              </a:solidFill>
              <a:latin typeface="Calibri Light"/>
              <a:ea typeface="ＭＳ Ｐゴシック" charset="0"/>
            </a:endParaRPr>
          </a:p>
        </p:txBody>
      </p:sp>
      <p:sp>
        <p:nvSpPr>
          <p:cNvPr id="45" name="AutoShape 8"/>
          <p:cNvSpPr>
            <a:spLocks noChangeArrowheads="1"/>
          </p:cNvSpPr>
          <p:nvPr/>
        </p:nvSpPr>
        <p:spPr bwMode="auto">
          <a:xfrm>
            <a:off x="408955" y="1813842"/>
            <a:ext cx="3351884" cy="1398305"/>
          </a:xfrm>
          <a:prstGeom prst="wedgeRoundRectCallout">
            <a:avLst>
              <a:gd name="adj1" fmla="val 65608"/>
              <a:gd name="adj2" fmla="val 12967"/>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s-ES" i="1" dirty="0">
                <a:solidFill>
                  <a:srgbClr val="333333"/>
                </a:solidFill>
                <a:latin typeface="Calibri Light"/>
                <a:ea typeface="ＭＳ Ｐゴシック" charset="0"/>
              </a:rPr>
              <a:t>Se me da bien escuchar a los demás, se puede confiar en mi, soy buen amigo, hago reir a los demás…</a:t>
            </a:r>
            <a:endParaRPr lang="de-DE" dirty="0">
              <a:solidFill>
                <a:srgbClr val="333333"/>
              </a:solidFill>
              <a:latin typeface="Calibri Light"/>
              <a:ea typeface="ＭＳ Ｐゴシック" charset="0"/>
            </a:endParaRPr>
          </a:p>
        </p:txBody>
      </p:sp>
      <p:sp>
        <p:nvSpPr>
          <p:cNvPr id="46" name="Textfeld 1"/>
          <p:cNvSpPr txBox="1">
            <a:spLocks noChangeArrowheads="1"/>
          </p:cNvSpPr>
          <p:nvPr/>
        </p:nvSpPr>
        <p:spPr bwMode="auto">
          <a:xfrm>
            <a:off x="4479607" y="2408046"/>
            <a:ext cx="155448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Relaciones</a:t>
            </a:r>
            <a:endParaRPr lang="de-DE" dirty="0">
              <a:solidFill>
                <a:srgbClr val="333333"/>
              </a:solidFill>
              <a:latin typeface="Calibri Light"/>
              <a:cs typeface="Verdana"/>
            </a:endParaRPr>
          </a:p>
        </p:txBody>
      </p:sp>
      <p:sp>
        <p:nvSpPr>
          <p:cNvPr id="47" name="Textfeld 23"/>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r>
              <a:rPr lang="de-DE" dirty="0">
                <a:solidFill>
                  <a:srgbClr val="333333"/>
                </a:solidFill>
                <a:latin typeface="Calibri Light"/>
                <a:cs typeface="Verdana"/>
              </a:rPr>
              <a:t>  </a:t>
            </a:r>
            <a:r>
              <a:rPr lang="de-DE" dirty="0" err="1">
                <a:solidFill>
                  <a:srgbClr val="333333"/>
                </a:solidFill>
                <a:latin typeface="Calibri Light"/>
                <a:cs typeface="Verdana"/>
              </a:rPr>
              <a:t>Trabajo</a:t>
            </a:r>
            <a:endParaRPr lang="de-DE" dirty="0">
              <a:solidFill>
                <a:srgbClr val="333333"/>
              </a:solidFill>
              <a:latin typeface="Calibri Light"/>
              <a:cs typeface="Verdana"/>
            </a:endParaRPr>
          </a:p>
        </p:txBody>
      </p:sp>
      <p:sp>
        <p:nvSpPr>
          <p:cNvPr id="48" name="Textfeld 7"/>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Aspecto</a:t>
            </a:r>
            <a:endParaRPr lang="de-DE" dirty="0">
              <a:solidFill>
                <a:srgbClr val="333333"/>
              </a:solidFill>
              <a:latin typeface="Calibri Light"/>
              <a:cs typeface="Verdana"/>
            </a:endParaRPr>
          </a:p>
        </p:txBody>
      </p:sp>
      <p:sp>
        <p:nvSpPr>
          <p:cNvPr id="49" name="Textfeld 25"/>
          <p:cNvSpPr txBox="1">
            <a:spLocks noChangeArrowheads="1"/>
          </p:cNvSpPr>
          <p:nvPr/>
        </p:nvSpPr>
        <p:spPr bwMode="auto">
          <a:xfrm>
            <a:off x="6715760" y="2972453"/>
            <a:ext cx="1005840" cy="369332"/>
          </a:xfrm>
          <a:prstGeom prst="rect">
            <a:avLst/>
          </a:prstGeom>
          <a:solidFill>
            <a:schemeClr val="bg1"/>
          </a:solidFill>
          <a:ln w="9525">
            <a:noFill/>
            <a:miter lim="800000"/>
            <a:headEnd/>
            <a:tailEnd/>
          </a:ln>
        </p:spPr>
        <p:txBody>
          <a:bodyPr wrap="square">
            <a:spAutoFit/>
          </a:bodyPr>
          <a:lstStyle/>
          <a:p>
            <a:r>
              <a:rPr lang="de-DE">
                <a:solidFill>
                  <a:srgbClr val="333333"/>
                </a:solidFill>
                <a:latin typeface="Calibri Light"/>
                <a:cs typeface="Verdana"/>
              </a:rPr>
              <a:t>Deporte</a:t>
            </a:r>
            <a:endParaRPr lang="de-DE" dirty="0">
              <a:solidFill>
                <a:srgbClr val="333333"/>
              </a:solidFill>
              <a:latin typeface="Calibri Light"/>
              <a:cs typeface="Verdana"/>
            </a:endParaRPr>
          </a:p>
        </p:txBody>
      </p:sp>
      <p:sp>
        <p:nvSpPr>
          <p:cNvPr id="50" name="Textfeld 10"/>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3457298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¿Qué identifca a las personas con alta autoestima?</a:t>
            </a:r>
          </a:p>
        </p:txBody>
      </p:sp>
      <p:sp>
        <p:nvSpPr>
          <p:cNvPr id="5" name="Rectangle 15"/>
          <p:cNvSpPr>
            <a:spLocks noGrp="1" noChangeArrowheads="1"/>
          </p:cNvSpPr>
          <p:nvPr>
            <p:ph idx="1"/>
          </p:nvPr>
        </p:nvSpPr>
        <p:spPr>
          <a:xfrm>
            <a:off x="408955" y="2204864"/>
            <a:ext cx="6719824" cy="4248000"/>
          </a:xfrm>
        </p:spPr>
        <p:txBody>
          <a:bodyPr/>
          <a:lstStyle/>
          <a:p>
            <a:pPr marL="342900" indent="-342900" eaLnBrk="1" hangingPunct="1">
              <a:buClr>
                <a:srgbClr val="333333"/>
              </a:buClr>
              <a:buFont typeface="WingDings"/>
              <a:buChar char=""/>
              <a:defRPr/>
            </a:pPr>
            <a:r>
              <a:rPr lang="de-DE" sz="2400" dirty="0">
                <a:solidFill>
                  <a:srgbClr val="333333"/>
                </a:solidFill>
                <a:latin typeface="Calibri Light"/>
                <a:cs typeface="Verdana"/>
              </a:rPr>
              <a:t>Voz:</a:t>
            </a:r>
            <a:r>
              <a:rPr lang="de-DE" sz="2400" dirty="0">
                <a:solidFill>
                  <a:srgbClr val="004992"/>
                </a:solidFill>
                <a:latin typeface="Calibri Light"/>
                <a:cs typeface="Verdana"/>
              </a:rPr>
              <a:t> ??? </a:t>
            </a:r>
            <a:r>
              <a:rPr lang="de-DE" sz="2400" dirty="0">
                <a:solidFill>
                  <a:srgbClr val="FFFFFF"/>
                </a:solidFill>
                <a:latin typeface="Calibri Light"/>
                <a:cs typeface="Verdana"/>
              </a:rPr>
              <a:t>clara, bien articulada, volumen apropiado</a:t>
            </a:r>
          </a:p>
          <a:p>
            <a:pPr marL="342900" indent="-342900">
              <a:buClr>
                <a:srgbClr val="333333"/>
              </a:buClr>
              <a:buFont typeface="WingDings"/>
              <a:buChar char=""/>
              <a:defRPr/>
            </a:pPr>
            <a:r>
              <a:rPr lang="de-DE" sz="2400" dirty="0">
                <a:solidFill>
                  <a:srgbClr val="333333"/>
                </a:solidFill>
                <a:latin typeface="Calibri Light"/>
                <a:cs typeface="Verdana"/>
              </a:rPr>
              <a:t>Expresión facial/Gestos:</a:t>
            </a:r>
            <a:r>
              <a:rPr lang="de-DE" sz="2400" dirty="0">
                <a:solidFill>
                  <a:srgbClr val="004992"/>
                </a:solidFill>
                <a:latin typeface="Calibri Light"/>
                <a:cs typeface="Verdana"/>
              </a:rPr>
              <a:t> ??? </a:t>
            </a:r>
            <a:r>
              <a:rPr lang="de-DE" sz="2400" dirty="0">
                <a:solidFill>
                  <a:srgbClr val="FFFFFF"/>
                </a:solidFill>
                <a:latin typeface="Calibri Light"/>
                <a:cs typeface="Verdana"/>
              </a:rPr>
              <a:t>contacto ocular; apariencia de seguridad</a:t>
            </a:r>
          </a:p>
          <a:p>
            <a:pPr marL="342900" indent="-342900" eaLnBrk="1" hangingPunct="1">
              <a:buClr>
                <a:srgbClr val="333333"/>
              </a:buClr>
              <a:buFont typeface="WingDings"/>
              <a:buChar char=""/>
              <a:defRPr/>
            </a:pPr>
            <a:r>
              <a:rPr lang="de-DE" sz="2400" dirty="0">
                <a:solidFill>
                  <a:srgbClr val="333333"/>
                </a:solidFill>
                <a:latin typeface="Calibri Light"/>
                <a:cs typeface="Verdana"/>
              </a:rPr>
              <a:t>Postura:</a:t>
            </a:r>
            <a:r>
              <a:rPr lang="de-DE" sz="2400" dirty="0">
                <a:solidFill>
                  <a:srgbClr val="004992"/>
                </a:solidFill>
                <a:latin typeface="Calibri Light"/>
                <a:cs typeface="Verdana"/>
              </a:rPr>
              <a:t> ??? </a:t>
            </a:r>
            <a:r>
              <a:rPr lang="de-DE" sz="2400" dirty="0">
                <a:solidFill>
                  <a:srgbClr val="FFFFFF"/>
                </a:solidFill>
                <a:latin typeface="Calibri Light"/>
                <a:cs typeface="Verdana"/>
              </a:rPr>
              <a:t>erguida</a:t>
            </a:r>
          </a:p>
        </p:txBody>
      </p:sp>
      <p:sp>
        <p:nvSpPr>
          <p:cNvPr id="8" name="Footer Placeholder 7"/>
          <p:cNvSpPr>
            <a:spLocks noGrp="1"/>
          </p:cNvSpPr>
          <p:nvPr>
            <p:ph type="ftr" sz="quarter" idx="11"/>
          </p:nvPr>
        </p:nvSpPr>
        <p:spPr/>
        <p:txBody>
          <a:bodyPr/>
          <a:lstStyle/>
          <a:p>
            <a:pPr>
              <a:defRPr/>
            </a:pPr>
            <a:r>
              <a:rPr lang="de-DE"/>
              <a:t>Entrenamiento Metacognitivo 9 - Autoestima</a:t>
            </a:r>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pic>
        <p:nvPicPr>
          <p:cNvPr id="11" name="Grafik4"/>
          <p:cNvPicPr>
            <a:picLocks noChangeAspect="1"/>
          </p:cNvPicPr>
          <p:nvPr/>
        </p:nvPicPr>
        <p:blipFill>
          <a:blip r:embed="rId2">
            <a:lum/>
            <a:alphaModFix/>
          </a:blip>
          <a:srcRect/>
          <a:stretch>
            <a:fillRect/>
          </a:stretch>
        </p:blipFill>
        <p:spPr>
          <a:xfrm>
            <a:off x="7128779"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¿Qué identifca a las personas con alta autoestima?</a:t>
            </a:r>
          </a:p>
        </p:txBody>
      </p:sp>
      <p:sp>
        <p:nvSpPr>
          <p:cNvPr id="5" name="Rectangle 15"/>
          <p:cNvSpPr>
            <a:spLocks noGrp="1" noChangeArrowheads="1"/>
          </p:cNvSpPr>
          <p:nvPr>
            <p:ph idx="1"/>
          </p:nvPr>
        </p:nvSpPr>
        <p:spPr>
          <a:xfrm>
            <a:off x="408955" y="2204864"/>
            <a:ext cx="6719824" cy="4248000"/>
          </a:xfrm>
        </p:spPr>
        <p:txBody>
          <a:bodyPr/>
          <a:lstStyle/>
          <a:p>
            <a:pPr marL="342900" indent="-342900" eaLnBrk="1" hangingPunct="1">
              <a:buClr>
                <a:srgbClr val="333333"/>
              </a:buClr>
              <a:buFont typeface="WingDings"/>
              <a:buChar char=""/>
              <a:defRPr/>
            </a:pPr>
            <a:r>
              <a:rPr lang="de-DE" sz="2400" dirty="0">
                <a:solidFill>
                  <a:srgbClr val="333333"/>
                </a:solidFill>
                <a:latin typeface="Calibri Light"/>
                <a:cs typeface="Verdana"/>
              </a:rPr>
              <a:t>Voz: </a:t>
            </a:r>
            <a:r>
              <a:rPr lang="de-DE" sz="2400" dirty="0">
                <a:solidFill>
                  <a:srgbClr val="004992"/>
                </a:solidFill>
                <a:latin typeface="Calibri Light"/>
                <a:cs typeface="Verdana"/>
              </a:rPr>
              <a:t>clara, bien articulada, volumen apropiado</a:t>
            </a:r>
          </a:p>
          <a:p>
            <a:pPr marL="342900" indent="-342900">
              <a:buClr>
                <a:srgbClr val="333333"/>
              </a:buClr>
              <a:buFont typeface="WingDings"/>
              <a:buChar char=""/>
              <a:defRPr/>
            </a:pPr>
            <a:r>
              <a:rPr lang="de-DE" sz="2400" dirty="0">
                <a:solidFill>
                  <a:srgbClr val="333333"/>
                </a:solidFill>
                <a:latin typeface="Calibri Light"/>
                <a:cs typeface="Verdana"/>
              </a:rPr>
              <a:t>Expresión facial/Gestos: </a:t>
            </a:r>
            <a:r>
              <a:rPr lang="de-DE" sz="2400" dirty="0">
                <a:solidFill>
                  <a:srgbClr val="004992"/>
                </a:solidFill>
                <a:latin typeface="Calibri Light"/>
                <a:cs typeface="Verdana"/>
              </a:rPr>
              <a:t>contacto ocular; apariencia de seguridad</a:t>
            </a:r>
          </a:p>
          <a:p>
            <a:pPr marL="342900" indent="-342900" eaLnBrk="1" hangingPunct="1">
              <a:buClr>
                <a:srgbClr val="333333"/>
              </a:buClr>
              <a:buFont typeface="WingDings"/>
              <a:buChar char=""/>
              <a:defRPr/>
            </a:pPr>
            <a:r>
              <a:rPr lang="de-DE" sz="2400" dirty="0">
                <a:solidFill>
                  <a:srgbClr val="333333"/>
                </a:solidFill>
                <a:latin typeface="Calibri Light"/>
                <a:cs typeface="Verdana"/>
              </a:rPr>
              <a:t>Postura: </a:t>
            </a:r>
            <a:r>
              <a:rPr lang="de-DE" sz="2400" dirty="0">
                <a:solidFill>
                  <a:srgbClr val="004992"/>
                </a:solidFill>
                <a:latin typeface="Calibri Light"/>
                <a:cs typeface="Verdana"/>
              </a:rPr>
              <a:t>erguida</a:t>
            </a:r>
          </a:p>
          <a:p>
            <a:pPr lvl="0" defTabSz="914400" fontAlgn="base"/>
            <a:r>
              <a:rPr lang="en-US" sz="2400" dirty="0">
                <a:solidFill>
                  <a:srgbClr val="004992"/>
                </a:solidFill>
                <a:latin typeface="Calibri Light"/>
                <a:cs typeface="Verdana"/>
              </a:rPr>
              <a:t>Como con </a:t>
            </a:r>
            <a:r>
              <a:rPr lang="en-US" sz="2400" dirty="0" err="1">
                <a:solidFill>
                  <a:srgbClr val="004992"/>
                </a:solidFill>
                <a:latin typeface="Calibri Light"/>
                <a:cs typeface="Verdana"/>
              </a:rPr>
              <a:t>cualquier</a:t>
            </a:r>
            <a:r>
              <a:rPr lang="en-US" sz="2400" dirty="0">
                <a:solidFill>
                  <a:srgbClr val="004992"/>
                </a:solidFill>
                <a:latin typeface="Calibri Light"/>
                <a:cs typeface="Verdana"/>
              </a:rPr>
              <a:t> </a:t>
            </a:r>
            <a:r>
              <a:rPr lang="en-US" sz="2400" dirty="0" err="1">
                <a:solidFill>
                  <a:srgbClr val="004992"/>
                </a:solidFill>
                <a:latin typeface="Calibri Light"/>
                <a:cs typeface="Verdana"/>
              </a:rPr>
              <a:t>cosa</a:t>
            </a:r>
            <a:r>
              <a:rPr lang="en-US" sz="2400" dirty="0">
                <a:solidFill>
                  <a:srgbClr val="004992"/>
                </a:solidFill>
                <a:latin typeface="Calibri Light"/>
                <a:cs typeface="Verdana"/>
              </a:rPr>
              <a:t>: no hay que </a:t>
            </a:r>
            <a:r>
              <a:rPr lang="en-US" sz="2400" dirty="0" err="1">
                <a:solidFill>
                  <a:srgbClr val="004992"/>
                </a:solidFill>
                <a:latin typeface="Calibri Light"/>
                <a:cs typeface="Verdana"/>
              </a:rPr>
              <a:t>exagerar</a:t>
            </a:r>
            <a:br>
              <a:rPr lang="en-US" sz="2400" dirty="0">
                <a:solidFill>
                  <a:srgbClr val="004992"/>
                </a:solidFill>
                <a:latin typeface="Calibri Light"/>
                <a:cs typeface="Verdana"/>
              </a:rPr>
            </a:br>
            <a:r>
              <a:rPr lang="en-US" sz="2400" dirty="0">
                <a:solidFill>
                  <a:srgbClr val="004992"/>
                </a:solidFill>
                <a:latin typeface="Calibri Light"/>
                <a:cs typeface="Verdana"/>
              </a:rPr>
              <a:t>(</a:t>
            </a:r>
            <a:r>
              <a:rPr lang="en-US" sz="2400" dirty="0" err="1">
                <a:solidFill>
                  <a:srgbClr val="004992"/>
                </a:solidFill>
                <a:latin typeface="Calibri Light"/>
                <a:cs typeface="Verdana"/>
              </a:rPr>
              <a:t>ej</a:t>
            </a:r>
            <a:r>
              <a:rPr lang="en-US" sz="2400" dirty="0">
                <a:solidFill>
                  <a:srgbClr val="004992"/>
                </a:solidFill>
                <a:latin typeface="Calibri Light"/>
                <a:cs typeface="Verdana"/>
              </a:rPr>
              <a:t>. </a:t>
            </a:r>
            <a:r>
              <a:rPr lang="en-US" sz="2400" dirty="0" err="1">
                <a:solidFill>
                  <a:srgbClr val="004992"/>
                </a:solidFill>
                <a:latin typeface="Calibri Light"/>
                <a:cs typeface="Verdana"/>
              </a:rPr>
              <a:t>mirar</a:t>
            </a:r>
            <a:r>
              <a:rPr lang="en-US" sz="2400" dirty="0">
                <a:solidFill>
                  <a:srgbClr val="004992"/>
                </a:solidFill>
                <a:latin typeface="Calibri Light"/>
                <a:cs typeface="Verdana"/>
              </a:rPr>
              <a:t> </a:t>
            </a:r>
            <a:r>
              <a:rPr lang="en-US" sz="2400" dirty="0" err="1">
                <a:solidFill>
                  <a:srgbClr val="004992"/>
                </a:solidFill>
                <a:latin typeface="Calibri Light"/>
                <a:cs typeface="Verdana"/>
              </a:rPr>
              <a:t>fijamente</a:t>
            </a:r>
            <a:r>
              <a:rPr lang="en-US" sz="2400" dirty="0">
                <a:solidFill>
                  <a:srgbClr val="004992"/>
                </a:solidFill>
                <a:latin typeface="Calibri Light"/>
                <a:cs typeface="Verdana"/>
              </a:rPr>
              <a:t> a la </a:t>
            </a:r>
            <a:r>
              <a:rPr lang="en-US" sz="2400" dirty="0" err="1">
                <a:solidFill>
                  <a:srgbClr val="004992"/>
                </a:solidFill>
                <a:latin typeface="Calibri Light"/>
                <a:cs typeface="Verdana"/>
              </a:rPr>
              <a:t>gente</a:t>
            </a:r>
            <a:r>
              <a:rPr lang="en-US" sz="2400" dirty="0">
                <a:solidFill>
                  <a:srgbClr val="004992"/>
                </a:solidFill>
                <a:latin typeface="Calibri Light"/>
                <a:cs typeface="Verdana"/>
              </a:rPr>
              <a:t>, </a:t>
            </a:r>
            <a:r>
              <a:rPr lang="en-US" sz="2400" dirty="0" err="1">
                <a:solidFill>
                  <a:srgbClr val="004992"/>
                </a:solidFill>
                <a:latin typeface="Calibri Light"/>
                <a:cs typeface="Verdana"/>
              </a:rPr>
              <a:t>interrumpir</a:t>
            </a:r>
            <a:r>
              <a:rPr lang="en-US" sz="2400" dirty="0">
                <a:solidFill>
                  <a:srgbClr val="004992"/>
                </a:solidFill>
                <a:latin typeface="Calibri Light"/>
                <a:cs typeface="Verdana"/>
              </a:rPr>
              <a:t> </a:t>
            </a:r>
            <a:r>
              <a:rPr lang="en-US" sz="2400" dirty="0" err="1">
                <a:solidFill>
                  <a:srgbClr val="004992"/>
                </a:solidFill>
                <a:latin typeface="Calibri Light"/>
                <a:cs typeface="Verdana"/>
              </a:rPr>
              <a:t>constantemente</a:t>
            </a:r>
            <a:r>
              <a:rPr lang="en-US" sz="2400" dirty="0">
                <a:solidFill>
                  <a:srgbClr val="004992"/>
                </a:solidFill>
                <a:latin typeface="Calibri Light"/>
                <a:cs typeface="Verdana"/>
              </a:rPr>
              <a:t>, </a:t>
            </a:r>
            <a:r>
              <a:rPr lang="en-US" sz="2400" dirty="0" err="1">
                <a:solidFill>
                  <a:srgbClr val="004992"/>
                </a:solidFill>
                <a:latin typeface="Calibri Light"/>
                <a:cs typeface="Verdana"/>
              </a:rPr>
              <a:t>dar</a:t>
            </a:r>
            <a:r>
              <a:rPr lang="en-US" sz="2400" dirty="0">
                <a:solidFill>
                  <a:srgbClr val="004992"/>
                </a:solidFill>
                <a:latin typeface="Calibri Light"/>
                <a:cs typeface="Verdana"/>
              </a:rPr>
              <a:t> </a:t>
            </a:r>
            <a:r>
              <a:rPr lang="en-US" sz="2400" dirty="0" err="1">
                <a:solidFill>
                  <a:srgbClr val="004992"/>
                </a:solidFill>
                <a:latin typeface="Calibri Light"/>
                <a:cs typeface="Verdana"/>
              </a:rPr>
              <a:t>órdenes</a:t>
            </a:r>
            <a:r>
              <a:rPr lang="en-US" sz="2400" dirty="0">
                <a:solidFill>
                  <a:srgbClr val="004992"/>
                </a:solidFill>
                <a:latin typeface="Calibri Light"/>
                <a:cs typeface="Verdana"/>
              </a:rPr>
              <a:t> a </a:t>
            </a:r>
            <a:r>
              <a:rPr lang="en-US" sz="2400" dirty="0" err="1">
                <a:solidFill>
                  <a:srgbClr val="004992"/>
                </a:solidFill>
                <a:latin typeface="Calibri Light"/>
                <a:cs typeface="Verdana"/>
              </a:rPr>
              <a:t>todo</a:t>
            </a:r>
            <a:r>
              <a:rPr lang="en-US" sz="2400" dirty="0">
                <a:solidFill>
                  <a:srgbClr val="004992"/>
                </a:solidFill>
                <a:latin typeface="Calibri Light"/>
                <a:cs typeface="Verdana"/>
              </a:rPr>
              <a:t> el </a:t>
            </a:r>
            <a:r>
              <a:rPr lang="en-US" sz="2400" dirty="0" err="1">
                <a:solidFill>
                  <a:srgbClr val="004992"/>
                </a:solidFill>
                <a:latin typeface="Calibri Light"/>
                <a:cs typeface="Verdana"/>
              </a:rPr>
              <a:t>mundo</a:t>
            </a:r>
            <a:r>
              <a:rPr lang="en-US" sz="2400" dirty="0">
                <a:solidFill>
                  <a:srgbClr val="004992"/>
                </a:solidFill>
                <a:latin typeface="Calibri Light"/>
                <a:cs typeface="Verdana"/>
              </a:rPr>
              <a:t>…).</a:t>
            </a:r>
            <a:endParaRPr lang="de-DE" sz="2400" dirty="0">
              <a:solidFill>
                <a:srgbClr val="004992"/>
              </a:solidFill>
              <a:latin typeface="Calibri Light"/>
              <a:ea typeface="ＭＳ Ｐゴシック"/>
              <a:cs typeface="Verdana"/>
            </a:endParaRPr>
          </a:p>
        </p:txBody>
      </p:sp>
      <p:sp>
        <p:nvSpPr>
          <p:cNvPr id="8" name="Footer Placeholder 7"/>
          <p:cNvSpPr>
            <a:spLocks noGrp="1"/>
          </p:cNvSpPr>
          <p:nvPr>
            <p:ph type="ftr" sz="quarter" idx="11"/>
          </p:nvPr>
        </p:nvSpPr>
        <p:spPr/>
        <p:txBody>
          <a:bodyPr/>
          <a:lstStyle/>
          <a:p>
            <a:pPr>
              <a:defRPr/>
            </a:pPr>
            <a:r>
              <a:rPr lang="de-DE"/>
              <a:t>Entrenamiento Metacognitivo 9 - Autoestima</a:t>
            </a:r>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pic>
        <p:nvPicPr>
          <p:cNvPr id="11" name="Grafik4"/>
          <p:cNvPicPr>
            <a:picLocks noChangeAspect="1"/>
          </p:cNvPicPr>
          <p:nvPr/>
        </p:nvPicPr>
        <p:blipFill>
          <a:blip r:embed="rId2">
            <a:lum/>
            <a:alphaModFix/>
          </a:blip>
          <a:srcRect/>
          <a:stretch>
            <a:fillRect/>
          </a:stretch>
        </p:blipFill>
        <p:spPr>
          <a:xfrm>
            <a:off x="7128779" y="2203704"/>
            <a:ext cx="3573243" cy="4251960"/>
          </a:xfrm>
          <a:prstGeom prst="rect">
            <a:avLst/>
          </a:prstGeom>
        </p:spPr>
      </p:pic>
    </p:spTree>
    <p:extLst>
      <p:ext uri="{BB962C8B-B14F-4D97-AF65-F5344CB8AC3E}">
        <p14:creationId xmlns:p14="http://schemas.microsoft.com/office/powerpoint/2010/main" val="1942446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solidFill>
                  <a:srgbClr val="004992"/>
                </a:solidFill>
                <a:latin typeface="Calibri Light"/>
              </a:rPr>
              <a:t>Características</a:t>
            </a:r>
            <a:r>
              <a:rPr lang="en-US" sz="3600" dirty="0">
                <a:solidFill>
                  <a:srgbClr val="004992"/>
                </a:solidFill>
                <a:latin typeface="Calibri Light"/>
              </a:rPr>
              <a:t> de </a:t>
            </a:r>
            <a:r>
              <a:rPr lang="en-US" sz="3600" dirty="0" err="1">
                <a:solidFill>
                  <a:srgbClr val="004992"/>
                </a:solidFill>
                <a:latin typeface="Calibri Light"/>
              </a:rPr>
              <a:t>una</a:t>
            </a:r>
            <a:r>
              <a:rPr lang="en-US" sz="3600" dirty="0">
                <a:solidFill>
                  <a:srgbClr val="004992"/>
                </a:solidFill>
                <a:latin typeface="Calibri Light"/>
              </a:rPr>
              <a:t> </a:t>
            </a:r>
            <a:r>
              <a:rPr lang="en-US" sz="3600" dirty="0" err="1">
                <a:solidFill>
                  <a:srgbClr val="004992"/>
                </a:solidFill>
                <a:latin typeface="Calibri Light"/>
              </a:rPr>
              <a:t>alta</a:t>
            </a:r>
            <a:r>
              <a:rPr lang="en-US" sz="3600" dirty="0">
                <a:solidFill>
                  <a:srgbClr val="004992"/>
                </a:solidFill>
                <a:latin typeface="Calibri Light"/>
              </a:rPr>
              <a:t> </a:t>
            </a:r>
            <a:r>
              <a:rPr lang="en-US" sz="3600" dirty="0" err="1">
                <a:solidFill>
                  <a:srgbClr val="004992"/>
                </a:solidFill>
                <a:latin typeface="Calibri Light"/>
              </a:rPr>
              <a:t>autoestima</a:t>
            </a:r>
            <a:r>
              <a:rPr lang="en-US" sz="3600" dirty="0">
                <a:solidFill>
                  <a:srgbClr val="004992"/>
                </a:solidFill>
                <a:latin typeface="Calibri Light"/>
              </a:rPr>
              <a:t> no observables </a:t>
            </a:r>
            <a:r>
              <a:rPr lang="en-US" sz="3600" dirty="0" err="1">
                <a:solidFill>
                  <a:srgbClr val="004992"/>
                </a:solidFill>
                <a:latin typeface="Calibri Light"/>
              </a:rPr>
              <a:t>directamente</a:t>
            </a:r>
            <a:endParaRPr lang="de-DE" sz="3600" dirty="0">
              <a:solidFill>
                <a:srgbClr val="004992"/>
              </a:solidFill>
              <a:latin typeface="Calibri Light"/>
            </a:endParaRPr>
          </a:p>
        </p:txBody>
      </p:sp>
      <p:sp>
        <p:nvSpPr>
          <p:cNvPr id="5" name="Content Placeholder 4"/>
          <p:cNvSpPr>
            <a:spLocks noGrp="1"/>
          </p:cNvSpPr>
          <p:nvPr>
            <p:ph idx="1"/>
          </p:nvPr>
        </p:nvSpPr>
        <p:spPr>
          <a:xfrm>
            <a:off x="408955" y="2204864"/>
            <a:ext cx="5760720" cy="4248000"/>
          </a:xfrm>
        </p:spPr>
        <p:txBody>
          <a:bodyPr/>
          <a:lstStyle/>
          <a:p>
            <a:pPr lvl="0" defTabSz="914400" fontAlgn="base">
              <a:lnSpc>
                <a:spcPct val="100000"/>
              </a:lnSpc>
              <a:spcBef>
                <a:spcPts val="0"/>
              </a:spcBef>
            </a:pPr>
            <a:r>
              <a:rPr lang="de-DE" sz="2400">
                <a:solidFill>
                  <a:srgbClr val="333333"/>
                </a:solidFill>
                <a:latin typeface="Calibri Light"/>
                <a:ea typeface="Verdana" panose="020B0604030504040204" pitchFamily="34" charset="0"/>
                <a:cs typeface="Verdana" panose="020B0604030504040204" pitchFamily="34" charset="0"/>
              </a:rPr>
              <a:t>???</a:t>
            </a:r>
            <a:endParaRPr lang="en-US" sz="24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de-DE"/>
              <a:t>Entrenamiento Metacognitivo 9 - Autoestima</a:t>
            </a:r>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pic>
        <p:nvPicPr>
          <p:cNvPr id="11"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97527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Características</a:t>
            </a:r>
            <a:r>
              <a:rPr lang="en-US" sz="3600" dirty="0">
                <a:latin typeface="Calibri Light"/>
              </a:rPr>
              <a:t> de </a:t>
            </a:r>
            <a:r>
              <a:rPr lang="en-US" sz="3600" dirty="0" err="1">
                <a:latin typeface="Calibri Light"/>
              </a:rPr>
              <a:t>una</a:t>
            </a:r>
            <a:r>
              <a:rPr lang="en-US" sz="3600" dirty="0">
                <a:latin typeface="Calibri Light"/>
              </a:rPr>
              <a:t> </a:t>
            </a:r>
            <a:r>
              <a:rPr lang="en-US" sz="3600" dirty="0" err="1">
                <a:latin typeface="Calibri Light"/>
              </a:rPr>
              <a:t>alta</a:t>
            </a:r>
            <a:r>
              <a:rPr lang="en-US" sz="3600" dirty="0">
                <a:latin typeface="Calibri Light"/>
              </a:rPr>
              <a:t> </a:t>
            </a:r>
            <a:r>
              <a:rPr lang="en-US" sz="3600" dirty="0" err="1">
                <a:latin typeface="Calibri Light"/>
              </a:rPr>
              <a:t>autoestima</a:t>
            </a:r>
            <a:r>
              <a:rPr lang="en-US" sz="3600" dirty="0">
                <a:latin typeface="Calibri Light"/>
              </a:rPr>
              <a:t> no observables </a:t>
            </a:r>
            <a:r>
              <a:rPr lang="en-US" sz="3600" dirty="0" err="1">
                <a:latin typeface="Calibri Light"/>
              </a:rPr>
              <a:t>directamente</a:t>
            </a:r>
            <a:endParaRPr lang="de-DE" sz="3600" dirty="0">
              <a:latin typeface="Calibri Light"/>
            </a:endParaRPr>
          </a:p>
        </p:txBody>
      </p:sp>
      <p:sp>
        <p:nvSpPr>
          <p:cNvPr id="5" name="Rectangle 15"/>
          <p:cNvSpPr>
            <a:spLocks noGrp="1" noChangeArrowheads="1"/>
          </p:cNvSpPr>
          <p:nvPr>
            <p:ph idx="1"/>
          </p:nvPr>
        </p:nvSpPr>
        <p:spPr>
          <a:xfrm>
            <a:off x="408955" y="2204864"/>
            <a:ext cx="5760720" cy="4248000"/>
          </a:xfrm>
        </p:spPr>
        <p:txBody>
          <a:bodyPr/>
          <a:lstStyle/>
          <a:p>
            <a:pPr marL="342900" indent="-342900">
              <a:buClr>
                <a:srgbClr val="333333"/>
              </a:buClr>
              <a:buFont typeface="WingDings"/>
              <a:buChar char=""/>
              <a:defRPr/>
            </a:pPr>
            <a:r>
              <a:rPr lang="en-US" sz="2400" dirty="0" err="1">
                <a:solidFill>
                  <a:srgbClr val="333333"/>
                </a:solidFill>
                <a:latin typeface="Calibri Light"/>
                <a:cs typeface="Verdana"/>
              </a:rPr>
              <a:t>Seguridad</a:t>
            </a:r>
            <a:r>
              <a:rPr lang="en-US" sz="2400" dirty="0">
                <a:solidFill>
                  <a:srgbClr val="333333"/>
                </a:solidFill>
                <a:latin typeface="Calibri Light"/>
                <a:cs typeface="Verdana"/>
              </a:rPr>
              <a:t> </a:t>
            </a:r>
            <a:r>
              <a:rPr lang="en-US" sz="2400" dirty="0" err="1">
                <a:solidFill>
                  <a:srgbClr val="333333"/>
                </a:solidFill>
                <a:latin typeface="Calibri Light"/>
                <a:cs typeface="Verdana"/>
              </a:rPr>
              <a:t>en</a:t>
            </a:r>
            <a:r>
              <a:rPr lang="en-US" sz="2400" dirty="0">
                <a:solidFill>
                  <a:srgbClr val="333333"/>
                </a:solidFill>
                <a:latin typeface="Calibri Light"/>
                <a:cs typeface="Verdana"/>
              </a:rPr>
              <a:t> las </a:t>
            </a:r>
            <a:r>
              <a:rPr lang="en-US" sz="2400" dirty="0" err="1">
                <a:solidFill>
                  <a:srgbClr val="333333"/>
                </a:solidFill>
                <a:latin typeface="Calibri Light"/>
                <a:cs typeface="Verdana"/>
              </a:rPr>
              <a:t>habilidades</a:t>
            </a:r>
            <a:r>
              <a:rPr lang="en-US" sz="2400" dirty="0">
                <a:solidFill>
                  <a:srgbClr val="333333"/>
                </a:solidFill>
                <a:latin typeface="Calibri Light"/>
                <a:cs typeface="Verdana"/>
              </a:rPr>
              <a:t> </a:t>
            </a:r>
            <a:r>
              <a:rPr lang="en-US" sz="2400" dirty="0" err="1">
                <a:solidFill>
                  <a:srgbClr val="333333"/>
                </a:solidFill>
                <a:latin typeface="Calibri Light"/>
                <a:cs typeface="Verdana"/>
              </a:rPr>
              <a:t>propias</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Aceptación</a:t>
            </a:r>
            <a:r>
              <a:rPr lang="en-US" sz="2400" dirty="0">
                <a:solidFill>
                  <a:srgbClr val="333333"/>
                </a:solidFill>
                <a:latin typeface="Calibri Light"/>
                <a:cs typeface="Verdana"/>
              </a:rPr>
              <a:t> de </a:t>
            </a:r>
            <a:r>
              <a:rPr lang="en-US" sz="2400" dirty="0" err="1">
                <a:solidFill>
                  <a:srgbClr val="333333"/>
                </a:solidFill>
                <a:latin typeface="Calibri Light"/>
                <a:cs typeface="Verdana"/>
              </a:rPr>
              <a:t>los</a:t>
            </a:r>
            <a:r>
              <a:rPr lang="en-US" sz="2400" dirty="0">
                <a:solidFill>
                  <a:srgbClr val="333333"/>
                </a:solidFill>
                <a:latin typeface="Calibri Light"/>
                <a:cs typeface="Verdana"/>
              </a:rPr>
              <a:t> </a:t>
            </a:r>
            <a:r>
              <a:rPr lang="en-US" sz="2400" dirty="0" err="1">
                <a:solidFill>
                  <a:srgbClr val="333333"/>
                </a:solidFill>
                <a:latin typeface="Calibri Light"/>
                <a:cs typeface="Verdana"/>
              </a:rPr>
              <a:t>errores</a:t>
            </a:r>
            <a:r>
              <a:rPr lang="en-US" sz="2400" dirty="0">
                <a:solidFill>
                  <a:srgbClr val="333333"/>
                </a:solidFill>
                <a:latin typeface="Calibri Light"/>
                <a:cs typeface="Verdana"/>
              </a:rPr>
              <a:t> y </a:t>
            </a:r>
            <a:r>
              <a:rPr lang="en-US" sz="2400" dirty="0" err="1">
                <a:solidFill>
                  <a:srgbClr val="333333"/>
                </a:solidFill>
                <a:latin typeface="Calibri Light"/>
                <a:cs typeface="Verdana"/>
              </a:rPr>
              <a:t>fallos</a:t>
            </a:r>
            <a:r>
              <a:rPr lang="en-US" sz="2400" dirty="0">
                <a:solidFill>
                  <a:srgbClr val="333333"/>
                </a:solidFill>
                <a:latin typeface="Calibri Light"/>
                <a:cs typeface="Verdana"/>
              </a:rPr>
              <a:t> </a:t>
            </a:r>
            <a:r>
              <a:rPr lang="en-US" sz="2400" dirty="0" err="1">
                <a:solidFill>
                  <a:srgbClr val="333333"/>
                </a:solidFill>
                <a:latin typeface="Calibri Light"/>
                <a:cs typeface="Verdana"/>
              </a:rPr>
              <a:t>propios</a:t>
            </a:r>
            <a:r>
              <a:rPr lang="en-US" sz="2400" dirty="0">
                <a:solidFill>
                  <a:srgbClr val="333333"/>
                </a:solidFill>
                <a:latin typeface="Calibri Light"/>
                <a:cs typeface="Verdana"/>
              </a:rPr>
              <a:t> (sin </a:t>
            </a:r>
            <a:r>
              <a:rPr lang="en-US" sz="2400" dirty="0" err="1">
                <a:solidFill>
                  <a:srgbClr val="333333"/>
                </a:solidFill>
                <a:latin typeface="Calibri Light"/>
                <a:cs typeface="Verdana"/>
              </a:rPr>
              <a:t>despreciarse</a:t>
            </a:r>
            <a:r>
              <a:rPr lang="en-US" sz="2400" dirty="0">
                <a:solidFill>
                  <a:srgbClr val="333333"/>
                </a:solidFill>
                <a:latin typeface="Calibri Light"/>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Introspección</a:t>
            </a:r>
            <a:r>
              <a:rPr lang="en-US" sz="2400" dirty="0">
                <a:solidFill>
                  <a:srgbClr val="333333"/>
                </a:solidFill>
                <a:latin typeface="Calibri Light"/>
                <a:cs typeface="Verdana"/>
              </a:rPr>
              <a:t>, </a:t>
            </a:r>
            <a:r>
              <a:rPr lang="en-US" sz="2400" dirty="0" err="1">
                <a:solidFill>
                  <a:srgbClr val="333333"/>
                </a:solidFill>
                <a:latin typeface="Calibri Light"/>
                <a:cs typeface="Verdana"/>
              </a:rPr>
              <a:t>ganas</a:t>
            </a:r>
            <a:r>
              <a:rPr lang="en-US" sz="2400" dirty="0">
                <a:solidFill>
                  <a:srgbClr val="333333"/>
                </a:solidFill>
                <a:latin typeface="Calibri Light"/>
                <a:cs typeface="Verdana"/>
              </a:rPr>
              <a:t> de </a:t>
            </a:r>
            <a:r>
              <a:rPr lang="en-US" sz="2400" dirty="0" err="1">
                <a:solidFill>
                  <a:srgbClr val="333333"/>
                </a:solidFill>
                <a:latin typeface="Calibri Light"/>
                <a:cs typeface="Verdana"/>
              </a:rPr>
              <a:t>aprender</a:t>
            </a:r>
            <a:r>
              <a:rPr lang="en-US" sz="2400" dirty="0">
                <a:solidFill>
                  <a:srgbClr val="333333"/>
                </a:solidFill>
                <a:latin typeface="Calibri Light"/>
                <a:cs typeface="Verdana"/>
              </a:rPr>
              <a:t> (de </a:t>
            </a:r>
            <a:r>
              <a:rPr lang="en-US" sz="2400" dirty="0" err="1">
                <a:solidFill>
                  <a:srgbClr val="333333"/>
                </a:solidFill>
                <a:latin typeface="Calibri Light"/>
                <a:cs typeface="Verdana"/>
              </a:rPr>
              <a:t>los</a:t>
            </a:r>
            <a:r>
              <a:rPr lang="en-US" sz="2400" dirty="0">
                <a:solidFill>
                  <a:srgbClr val="333333"/>
                </a:solidFill>
                <a:latin typeface="Calibri Light"/>
                <a:cs typeface="Verdana"/>
              </a:rPr>
              <a:t> </a:t>
            </a:r>
            <a:r>
              <a:rPr lang="en-US" sz="2400" dirty="0" err="1">
                <a:solidFill>
                  <a:srgbClr val="333333"/>
                </a:solidFill>
                <a:latin typeface="Calibri Light"/>
                <a:cs typeface="Verdana"/>
              </a:rPr>
              <a:t>errores</a:t>
            </a:r>
            <a:r>
              <a:rPr lang="en-US" sz="2400" dirty="0">
                <a:solidFill>
                  <a:srgbClr val="333333"/>
                </a:solidFill>
                <a:latin typeface="Calibri Light"/>
                <a:cs typeface="Verdana"/>
              </a:rPr>
              <a:t> </a:t>
            </a:r>
            <a:r>
              <a:rPr lang="en-US" sz="2400" dirty="0" err="1">
                <a:solidFill>
                  <a:srgbClr val="333333"/>
                </a:solidFill>
                <a:latin typeface="Calibri Light"/>
                <a:cs typeface="Verdana"/>
              </a:rPr>
              <a:t>propios</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Actitud</a:t>
            </a:r>
            <a:r>
              <a:rPr lang="en-US" sz="2400" dirty="0">
                <a:solidFill>
                  <a:srgbClr val="333333"/>
                </a:solidFill>
                <a:latin typeface="Calibri Light"/>
                <a:cs typeface="Verdana"/>
              </a:rPr>
              <a:t> </a:t>
            </a:r>
            <a:r>
              <a:rPr lang="en-US" sz="2400" dirty="0" err="1">
                <a:solidFill>
                  <a:srgbClr val="333333"/>
                </a:solidFill>
                <a:latin typeface="Calibri Light"/>
                <a:cs typeface="Verdana"/>
              </a:rPr>
              <a:t>positiva</a:t>
            </a:r>
            <a:r>
              <a:rPr lang="en-US" sz="2400" dirty="0">
                <a:solidFill>
                  <a:srgbClr val="333333"/>
                </a:solidFill>
                <a:latin typeface="Calibri Light"/>
                <a:cs typeface="Verdana"/>
              </a:rPr>
              <a:t> </a:t>
            </a:r>
            <a:r>
              <a:rPr lang="en-US" sz="2400" dirty="0" err="1">
                <a:solidFill>
                  <a:srgbClr val="333333"/>
                </a:solidFill>
                <a:latin typeface="Calibri Light"/>
                <a:cs typeface="Verdana"/>
              </a:rPr>
              <a:t>hacia</a:t>
            </a:r>
            <a:r>
              <a:rPr lang="en-US" sz="2400" dirty="0">
                <a:solidFill>
                  <a:srgbClr val="333333"/>
                </a:solidFill>
                <a:latin typeface="Calibri Light"/>
                <a:cs typeface="Verdana"/>
              </a:rPr>
              <a:t> </a:t>
            </a:r>
            <a:r>
              <a:rPr lang="en-US" sz="2400" dirty="0" err="1">
                <a:solidFill>
                  <a:srgbClr val="333333"/>
                </a:solidFill>
                <a:latin typeface="Calibri Light"/>
                <a:cs typeface="Verdana"/>
              </a:rPr>
              <a:t>uno</a:t>
            </a:r>
            <a:r>
              <a:rPr lang="en-US" sz="2400" dirty="0">
                <a:solidFill>
                  <a:srgbClr val="333333"/>
                </a:solidFill>
                <a:latin typeface="Calibri Light"/>
                <a:cs typeface="Verdana"/>
              </a:rPr>
              <a:t> </a:t>
            </a:r>
            <a:r>
              <a:rPr lang="en-US" sz="2400" dirty="0" err="1">
                <a:solidFill>
                  <a:srgbClr val="333333"/>
                </a:solidFill>
                <a:latin typeface="Calibri Light"/>
                <a:cs typeface="Verdana"/>
              </a:rPr>
              <a:t>mismo</a:t>
            </a:r>
            <a:r>
              <a:rPr lang="en-US" sz="2400" dirty="0">
                <a:solidFill>
                  <a:srgbClr val="333333"/>
                </a:solidFill>
                <a:latin typeface="Calibri Light"/>
                <a:cs typeface="Verdana"/>
              </a:rPr>
              <a:t>, </a:t>
            </a:r>
            <a:r>
              <a:rPr lang="en-US" sz="2400" dirty="0" err="1">
                <a:solidFill>
                  <a:srgbClr val="333333"/>
                </a:solidFill>
                <a:latin typeface="Calibri Light"/>
                <a:cs typeface="Verdana"/>
              </a:rPr>
              <a:t>por</a:t>
            </a:r>
            <a:r>
              <a:rPr lang="en-US" sz="2400" dirty="0">
                <a:solidFill>
                  <a:srgbClr val="333333"/>
                </a:solidFill>
                <a:latin typeface="Calibri Light"/>
                <a:cs typeface="Verdana"/>
              </a:rPr>
              <a:t> </a:t>
            </a:r>
            <a:r>
              <a:rPr lang="en-US" sz="2400" dirty="0" err="1">
                <a:solidFill>
                  <a:srgbClr val="333333"/>
                </a:solidFill>
                <a:latin typeface="Calibri Light"/>
                <a:cs typeface="Verdana"/>
              </a:rPr>
              <a:t>ejemplo</a:t>
            </a:r>
            <a:r>
              <a:rPr lang="en-US" sz="2400" dirty="0">
                <a:solidFill>
                  <a:srgbClr val="333333"/>
                </a:solidFill>
                <a:latin typeface="Calibri Light"/>
                <a:cs typeface="Verdana"/>
              </a:rPr>
              <a:t>, </a:t>
            </a:r>
            <a:r>
              <a:rPr lang="en-US" sz="2400" dirty="0" err="1">
                <a:solidFill>
                  <a:srgbClr val="333333"/>
                </a:solidFill>
                <a:latin typeface="Calibri Light"/>
                <a:cs typeface="Verdana"/>
              </a:rPr>
              <a:t>elogiarse</a:t>
            </a:r>
            <a:r>
              <a:rPr lang="en-US" sz="2400" dirty="0">
                <a:solidFill>
                  <a:srgbClr val="333333"/>
                </a:solidFill>
                <a:latin typeface="Calibri Light"/>
                <a:cs typeface="Verdana"/>
              </a:rPr>
              <a:t> a </a:t>
            </a:r>
            <a:r>
              <a:rPr lang="en-US" sz="2400" dirty="0" err="1">
                <a:solidFill>
                  <a:srgbClr val="333333"/>
                </a:solidFill>
                <a:latin typeface="Calibri Light"/>
                <a:cs typeface="Verdana"/>
              </a:rPr>
              <a:t>uno</a:t>
            </a:r>
            <a:r>
              <a:rPr lang="en-US" sz="2400" dirty="0">
                <a:solidFill>
                  <a:srgbClr val="333333"/>
                </a:solidFill>
                <a:latin typeface="Calibri Light"/>
                <a:cs typeface="Verdana"/>
              </a:rPr>
              <a:t> </a:t>
            </a:r>
            <a:r>
              <a:rPr lang="en-US" sz="2400" dirty="0" err="1">
                <a:solidFill>
                  <a:srgbClr val="333333"/>
                </a:solidFill>
                <a:latin typeface="Calibri Light"/>
                <a:cs typeface="Verdana"/>
              </a:rPr>
              <a:t>mismo</a:t>
            </a:r>
            <a:r>
              <a:rPr lang="en-US" sz="2400" dirty="0">
                <a:solidFill>
                  <a:srgbClr val="333333"/>
                </a:solidFill>
                <a:latin typeface="Calibri Light"/>
                <a:cs typeface="Verdana"/>
              </a:rPr>
              <a:t> </a:t>
            </a:r>
            <a:r>
              <a:rPr lang="en-US" sz="2400" dirty="0" err="1">
                <a:solidFill>
                  <a:srgbClr val="333333"/>
                </a:solidFill>
                <a:latin typeface="Calibri Light"/>
                <a:cs typeface="Verdana"/>
              </a:rPr>
              <a:t>por</a:t>
            </a:r>
            <a:r>
              <a:rPr lang="en-US" sz="2400" dirty="0">
                <a:solidFill>
                  <a:srgbClr val="333333"/>
                </a:solidFill>
                <a:latin typeface="Calibri Light"/>
                <a:cs typeface="Verdana"/>
              </a:rPr>
              <a:t> el </a:t>
            </a:r>
            <a:r>
              <a:rPr lang="en-US" sz="2400" dirty="0" err="1">
                <a:solidFill>
                  <a:srgbClr val="333333"/>
                </a:solidFill>
                <a:latin typeface="Calibri Light"/>
                <a:cs typeface="Verdana"/>
              </a:rPr>
              <a:t>éxito</a:t>
            </a:r>
            <a:r>
              <a:rPr lang="de-DE"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pic>
        <p:nvPicPr>
          <p:cNvPr id="10"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Darse cuenta de las fortalezas</a:t>
            </a:r>
          </a:p>
        </p:txBody>
      </p:sp>
      <p:sp>
        <p:nvSpPr>
          <p:cNvPr id="3" name="Inhaltsplatzhalter 2"/>
          <p:cNvSpPr>
            <a:spLocks noGrp="1"/>
          </p:cNvSpPr>
          <p:nvPr>
            <p:ph idx="1"/>
          </p:nvPr>
        </p:nvSpPr>
        <p:spPr/>
        <p:txBody>
          <a:bodyPr wrap="square"/>
          <a:lstStyle/>
          <a:p>
            <a:pPr>
              <a:defRPr/>
            </a:pPr>
            <a:r>
              <a:rPr lang="en-US" sz="2400" dirty="0">
                <a:solidFill>
                  <a:srgbClr val="004992"/>
                </a:solidFill>
                <a:latin typeface="Calibri Light"/>
                <a:cs typeface="Verdana"/>
              </a:rPr>
              <a:t>¿</a:t>
            </a:r>
            <a:r>
              <a:rPr lang="en-US" sz="2400" dirty="0" err="1">
                <a:solidFill>
                  <a:srgbClr val="004992"/>
                </a:solidFill>
                <a:latin typeface="Calibri Light"/>
                <a:cs typeface="Verdana"/>
              </a:rPr>
              <a:t>Por</a:t>
            </a:r>
            <a:r>
              <a:rPr lang="en-US" sz="2400" dirty="0">
                <a:solidFill>
                  <a:srgbClr val="004992"/>
                </a:solidFill>
                <a:latin typeface="Calibri Light"/>
                <a:cs typeface="Verdana"/>
              </a:rPr>
              <a:t> </a:t>
            </a:r>
            <a:r>
              <a:rPr lang="en-US" sz="2400" dirty="0" err="1">
                <a:solidFill>
                  <a:srgbClr val="004992"/>
                </a:solidFill>
                <a:latin typeface="Calibri Light"/>
                <a:cs typeface="Verdana"/>
              </a:rPr>
              <a:t>qué</a:t>
            </a:r>
            <a:r>
              <a:rPr lang="en-US" sz="2400" dirty="0">
                <a:solidFill>
                  <a:srgbClr val="004992"/>
                </a:solidFill>
                <a:latin typeface="Calibri Light"/>
                <a:cs typeface="Verdana"/>
              </a:rPr>
              <a:t> </a:t>
            </a:r>
            <a:r>
              <a:rPr lang="en-US" sz="2400" dirty="0" err="1">
                <a:solidFill>
                  <a:srgbClr val="004992"/>
                </a:solidFill>
                <a:latin typeface="Calibri Light"/>
                <a:cs typeface="Verdana"/>
              </a:rPr>
              <a:t>identificar</a:t>
            </a:r>
            <a:r>
              <a:rPr lang="en-US" sz="2400" dirty="0">
                <a:solidFill>
                  <a:srgbClr val="004992"/>
                </a:solidFill>
                <a:latin typeface="Calibri Light"/>
                <a:cs typeface="Verdana"/>
              </a:rPr>
              <a:t> las </a:t>
            </a:r>
            <a:r>
              <a:rPr lang="en-US" sz="2400" dirty="0" err="1">
                <a:solidFill>
                  <a:srgbClr val="004992"/>
                </a:solidFill>
                <a:latin typeface="Calibri Light"/>
                <a:cs typeface="Verdana"/>
              </a:rPr>
              <a:t>fortalezas</a:t>
            </a:r>
            <a:r>
              <a:rPr lang="en-US" sz="2400" dirty="0">
                <a:solidFill>
                  <a:srgbClr val="004992"/>
                </a:solidFill>
                <a:latin typeface="Calibri Light"/>
                <a:cs typeface="Verdana"/>
              </a:rPr>
              <a:t> </a:t>
            </a:r>
            <a:r>
              <a:rPr lang="en-US" sz="2400" dirty="0" err="1">
                <a:solidFill>
                  <a:srgbClr val="004992"/>
                </a:solidFill>
                <a:latin typeface="Calibri Light"/>
                <a:cs typeface="Verdana"/>
              </a:rPr>
              <a:t>es</a:t>
            </a:r>
            <a:r>
              <a:rPr lang="en-US" sz="2400" dirty="0">
                <a:solidFill>
                  <a:srgbClr val="004992"/>
                </a:solidFill>
                <a:latin typeface="Calibri Light"/>
                <a:cs typeface="Verdana"/>
              </a:rPr>
              <a:t> tan </a:t>
            </a:r>
            <a:r>
              <a:rPr lang="en-US" sz="2400" dirty="0" err="1">
                <a:solidFill>
                  <a:srgbClr val="004992"/>
                </a:solidFill>
                <a:latin typeface="Calibri Light"/>
                <a:cs typeface="Verdana"/>
              </a:rPr>
              <a:t>difícil</a:t>
            </a:r>
            <a:r>
              <a:rPr lang="en-US" sz="2400" dirty="0">
                <a:solidFill>
                  <a:srgbClr val="004992"/>
                </a:solidFill>
                <a:latin typeface="Calibri Light"/>
                <a:cs typeface="Verdana"/>
              </a:rPr>
              <a:t> a </a:t>
            </a:r>
            <a:r>
              <a:rPr lang="en-US" sz="2400" dirty="0" err="1">
                <a:solidFill>
                  <a:srgbClr val="004992"/>
                </a:solidFill>
                <a:latin typeface="Calibri Light"/>
                <a:cs typeface="Verdana"/>
              </a:rPr>
              <a:t>veces</a:t>
            </a:r>
            <a:r>
              <a:rPr lang="en-US" sz="2400" dirty="0">
                <a:solidFill>
                  <a:srgbClr val="004992"/>
                </a:solidFill>
                <a:latin typeface="Calibri Light"/>
                <a:cs typeface="Verdana"/>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latin typeface="Calibri Light"/>
                <a:ea typeface="Verdana" panose="020B0604030504040204" pitchFamily="34" charset="0"/>
                <a:cs typeface="Verdana"/>
              </a:rPr>
              <a:t>Idea general: </a:t>
            </a:r>
            <a:r>
              <a:rPr lang="en-US" sz="2400" dirty="0">
                <a:solidFill>
                  <a:srgbClr val="333333"/>
                </a:solidFill>
                <a:latin typeface="Calibri Light"/>
                <a:ea typeface="Verdana" panose="020B0604030504040204" pitchFamily="34" charset="0"/>
                <a:cs typeface="Verdana"/>
              </a:rPr>
              <a:t>“Si me </a:t>
            </a:r>
            <a:r>
              <a:rPr lang="en-US" sz="2400" dirty="0" err="1">
                <a:solidFill>
                  <a:srgbClr val="333333"/>
                </a:solidFill>
                <a:latin typeface="Calibri Light"/>
                <a:ea typeface="Verdana" panose="020B0604030504040204" pitchFamily="34" charset="0"/>
                <a:cs typeface="Verdana"/>
              </a:rPr>
              <a:t>alabo</a:t>
            </a:r>
            <a:r>
              <a:rPr lang="en-US" sz="2400" dirty="0">
                <a:solidFill>
                  <a:srgbClr val="333333"/>
                </a:solidFill>
                <a:latin typeface="Calibri Light"/>
                <a:ea typeface="Verdana" panose="020B0604030504040204" pitchFamily="34" charset="0"/>
                <a:cs typeface="Verdana"/>
              </a:rPr>
              <a:t> a mi </a:t>
            </a:r>
            <a:r>
              <a:rPr lang="en-US" sz="2400" dirty="0" err="1">
                <a:solidFill>
                  <a:srgbClr val="333333"/>
                </a:solidFill>
                <a:latin typeface="Calibri Light"/>
                <a:ea typeface="Verdana" panose="020B0604030504040204" pitchFamily="34" charset="0"/>
                <a:cs typeface="Verdana"/>
              </a:rPr>
              <a:t>mismo</a:t>
            </a:r>
            <a:r>
              <a:rPr lang="en-US" sz="2400" dirty="0">
                <a:solidFill>
                  <a:srgbClr val="333333"/>
                </a:solidFill>
                <a:latin typeface="Calibri Light"/>
                <a:ea typeface="Verdana" panose="020B0604030504040204" pitchFamily="34" charset="0"/>
                <a:cs typeface="Verdana"/>
              </a:rPr>
              <a:t> soy un </a:t>
            </a:r>
            <a:r>
              <a:rPr lang="en-US" sz="2400" dirty="0" err="1">
                <a:solidFill>
                  <a:srgbClr val="333333"/>
                </a:solidFill>
                <a:latin typeface="Calibri Light"/>
                <a:ea typeface="Verdana" panose="020B0604030504040204" pitchFamily="34" charset="0"/>
                <a:cs typeface="Verdana"/>
              </a:rPr>
              <a:t>arrogante</a:t>
            </a:r>
            <a:r>
              <a:rPr lang="en-US" sz="2400" dirty="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a:solidFill>
                  <a:srgbClr val="333333"/>
                </a:solidFill>
                <a:latin typeface="Calibri Light"/>
                <a:ea typeface="Verdana" panose="020B0604030504040204" pitchFamily="34" charset="0"/>
                <a:cs typeface="Verdana"/>
              </a:rPr>
              <a:t>Durante las </a:t>
            </a:r>
            <a:r>
              <a:rPr lang="en-US" sz="2400" dirty="0" err="1">
                <a:solidFill>
                  <a:srgbClr val="333333"/>
                </a:solidFill>
                <a:latin typeface="Calibri Light"/>
                <a:ea typeface="Verdana" panose="020B0604030504040204" pitchFamily="34" charset="0"/>
                <a:cs typeface="Verdana"/>
              </a:rPr>
              <a:t>fases</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agudas</a:t>
            </a:r>
            <a:r>
              <a:rPr lang="en-US" sz="2400" dirty="0">
                <a:solidFill>
                  <a:srgbClr val="333333"/>
                </a:solidFill>
                <a:latin typeface="Calibri Light"/>
                <a:ea typeface="Verdana" panose="020B0604030504040204" pitchFamily="34" charset="0"/>
                <a:cs typeface="Verdana"/>
              </a:rPr>
              <a:t> de la </a:t>
            </a:r>
            <a:r>
              <a:rPr lang="en-US" sz="2400" dirty="0" err="1">
                <a:solidFill>
                  <a:srgbClr val="333333"/>
                </a:solidFill>
                <a:latin typeface="Calibri Light"/>
                <a:ea typeface="Verdana" panose="020B0604030504040204" pitchFamily="34" charset="0"/>
                <a:cs typeface="Verdana"/>
              </a:rPr>
              <a:t>enfermedad</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puede</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ser</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más</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difícil</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observar</a:t>
            </a:r>
            <a:r>
              <a:rPr lang="en-US" sz="2400" dirty="0">
                <a:solidFill>
                  <a:srgbClr val="333333"/>
                </a:solidFill>
                <a:latin typeface="Calibri Light"/>
                <a:ea typeface="Verdana" panose="020B0604030504040204" pitchFamily="34" charset="0"/>
                <a:cs typeface="Verdana"/>
              </a:rPr>
              <a:t> las </a:t>
            </a:r>
            <a:r>
              <a:rPr lang="en-US" sz="2400" dirty="0" err="1">
                <a:solidFill>
                  <a:srgbClr val="333333"/>
                </a:solidFill>
                <a:latin typeface="Calibri Light"/>
                <a:ea typeface="Verdana" panose="020B0604030504040204" pitchFamily="34" charset="0"/>
                <a:cs typeface="Verdana"/>
              </a:rPr>
              <a:t>fortalezas</a:t>
            </a:r>
            <a:r>
              <a:rPr lang="en-US" sz="2400" dirty="0">
                <a:solidFill>
                  <a:srgbClr val="333333"/>
                </a:solidFill>
                <a:latin typeface="Calibri Light"/>
                <a:ea typeface="Verdana" panose="020B0604030504040204" pitchFamily="34" charset="0"/>
                <a:cs typeface="Verdana"/>
              </a:rPr>
              <a:t> </a:t>
            </a:r>
            <a:r>
              <a:rPr lang="en-US" sz="2400" dirty="0" err="1">
                <a:solidFill>
                  <a:srgbClr val="333333"/>
                </a:solidFill>
                <a:latin typeface="Calibri Light"/>
                <a:ea typeface="Verdana" panose="020B0604030504040204" pitchFamily="34" charset="0"/>
                <a:cs typeface="Verdana"/>
              </a:rPr>
              <a:t>propias</a:t>
            </a:r>
            <a:r>
              <a:rPr lang="en-US" sz="2400" dirty="0">
                <a:solidFill>
                  <a:srgbClr val="333333"/>
                </a:solidFill>
                <a:latin typeface="Calibri Light"/>
                <a:ea typeface="Verdana" panose="020B0604030504040204" pitchFamily="34" charset="0"/>
                <a:cs typeface="Verdana"/>
              </a:rPr>
              <a:t>.</a:t>
            </a:r>
            <a:endParaRPr lang="de-DE" sz="2400" dirty="0">
              <a:solidFill>
                <a:srgbClr val="333333"/>
              </a:solidFill>
              <a:latin typeface="Calibri Light"/>
              <a:ea typeface="Verdana" panose="020B0604030504040204" pitchFamily="34" charset="0"/>
              <a:cs typeface="Verdana"/>
            </a:endParaRP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Darse cuenta de las fortalezas</a:t>
            </a:r>
          </a:p>
        </p:txBody>
      </p:sp>
      <p:sp>
        <p:nvSpPr>
          <p:cNvPr id="3" name="Inhaltsplatzhalter 2"/>
          <p:cNvSpPr>
            <a:spLocks noGrp="1"/>
          </p:cNvSpPr>
          <p:nvPr>
            <p:ph idx="1"/>
          </p:nvPr>
        </p:nvSpPr>
        <p:spPr>
          <a:xfrm>
            <a:off x="408955" y="2204864"/>
            <a:ext cx="11340000" cy="4248000"/>
          </a:xfrm>
        </p:spPr>
        <p:txBody>
          <a:bodyPr/>
          <a:lstStyle/>
          <a:p>
            <a:r>
              <a:rPr lang="de-DE" sz="2400" dirty="0">
                <a:solidFill>
                  <a:srgbClr val="004992"/>
                </a:solidFill>
                <a:latin typeface="Calibri Light"/>
                <a:ea typeface="ＭＳ Ｐゴシック"/>
                <a:cs typeface="Verdana"/>
              </a:rPr>
              <a:t>Recuperando </a:t>
            </a:r>
            <a:r>
              <a:rPr lang="en-US" sz="2400" dirty="0">
                <a:solidFill>
                  <a:srgbClr val="004992"/>
                </a:solidFill>
                <a:latin typeface="Calibri Light"/>
                <a:ea typeface="ＭＳ Ｐゴシック"/>
                <a:cs typeface="Verdana"/>
              </a:rPr>
              <a:t>“</a:t>
            </a:r>
            <a:r>
              <a:rPr lang="de-DE" sz="2400" dirty="0">
                <a:solidFill>
                  <a:srgbClr val="004992"/>
                </a:solidFill>
                <a:latin typeface="Calibri Light"/>
                <a:ea typeface="ＭＳ Ｐゴシック"/>
                <a:cs typeface="Verdana"/>
              </a:rPr>
              <a:t>tesoros perdidos</a:t>
            </a:r>
            <a:r>
              <a:rPr lang="en-US" sz="2400" dirty="0">
                <a:solidFill>
                  <a:srgbClr val="004992"/>
                </a:solidFill>
                <a:latin typeface="Calibri Light"/>
                <a:ea typeface="ＭＳ Ｐゴシック"/>
                <a:cs typeface="Verdana"/>
              </a:rPr>
              <a:t>”</a:t>
            </a:r>
            <a:r>
              <a:rPr lang="de-DE" sz="2400" dirty="0">
                <a:solidFill>
                  <a:srgbClr val="004992"/>
                </a:solidFill>
                <a:latin typeface="Calibri Light"/>
                <a:ea typeface="ＭＳ Ｐゴシック"/>
                <a:cs typeface="Verdana"/>
              </a:rPr>
              <a:t>:</a:t>
            </a: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Preguntad</a:t>
            </a:r>
            <a:r>
              <a:rPr lang="en-US" sz="2400" dirty="0">
                <a:solidFill>
                  <a:srgbClr val="333333"/>
                </a:solidFill>
                <a:latin typeface="Calibri Light"/>
                <a:ea typeface="ＭＳ Ｐゴシック"/>
                <a:cs typeface="Verdana"/>
              </a:rPr>
              <a:t> a la </a:t>
            </a:r>
            <a:r>
              <a:rPr lang="en-US" sz="2400" dirty="0" err="1">
                <a:solidFill>
                  <a:srgbClr val="333333"/>
                </a:solidFill>
                <a:latin typeface="Calibri Light"/>
                <a:ea typeface="ＭＳ Ｐゴシック"/>
                <a:cs typeface="Verdana"/>
              </a:rPr>
              <a:t>familia</a:t>
            </a:r>
            <a:r>
              <a:rPr lang="en-US" sz="2400" dirty="0">
                <a:solidFill>
                  <a:srgbClr val="333333"/>
                </a:solidFill>
                <a:latin typeface="Calibri Light"/>
                <a:ea typeface="ＭＳ Ｐゴシック"/>
                <a:cs typeface="Verdana"/>
              </a:rPr>
              <a:t> y amigos </a:t>
            </a:r>
            <a:r>
              <a:rPr lang="en-US" sz="2400" dirty="0" err="1">
                <a:solidFill>
                  <a:srgbClr val="333333"/>
                </a:solidFill>
                <a:latin typeface="Calibri Light"/>
                <a:ea typeface="ＭＳ Ｐゴシック"/>
                <a:cs typeface="Verdana"/>
              </a:rPr>
              <a:t>por</a:t>
            </a:r>
            <a:r>
              <a:rPr lang="en-US" sz="2400" dirty="0">
                <a:solidFill>
                  <a:srgbClr val="333333"/>
                </a:solidFill>
                <a:latin typeface="Calibri Light"/>
                <a:ea typeface="ＭＳ Ｐゴシック"/>
                <a:cs typeface="Verdana"/>
              </a:rPr>
              <a:t> las </a:t>
            </a:r>
            <a:r>
              <a:rPr lang="en-US" sz="2400" dirty="0" err="1">
                <a:solidFill>
                  <a:srgbClr val="333333"/>
                </a:solidFill>
                <a:latin typeface="Calibri Light"/>
                <a:ea typeface="ＭＳ Ｐゴシック"/>
                <a:cs typeface="Verdana"/>
              </a:rPr>
              <a:t>cosas</a:t>
            </a:r>
            <a:r>
              <a:rPr lang="en-US" sz="2400" dirty="0">
                <a:solidFill>
                  <a:srgbClr val="333333"/>
                </a:solidFill>
                <a:latin typeface="Calibri Light"/>
                <a:ea typeface="ＭＳ Ｐゴシック"/>
                <a:cs typeface="Verdana"/>
              </a:rPr>
              <a:t> que </a:t>
            </a:r>
            <a:r>
              <a:rPr lang="en-US" sz="2400" dirty="0" err="1">
                <a:solidFill>
                  <a:srgbClr val="333333"/>
                </a:solidFill>
                <a:latin typeface="Calibri Light"/>
                <a:ea typeface="ＭＳ Ｐゴシック"/>
                <a:cs typeface="Verdana"/>
              </a:rPr>
              <a:t>valoran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vosotros</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err="1">
                <a:solidFill>
                  <a:srgbClr val="333333"/>
                </a:solidFill>
                <a:latin typeface="Calibri Light"/>
                <a:ea typeface="ＭＳ Ｐゴシック"/>
                <a:cs typeface="Verdana"/>
              </a:rPr>
              <a:t>Pensad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situaciones</a:t>
            </a:r>
            <a:r>
              <a:rPr lang="en-US" sz="2400" dirty="0">
                <a:solidFill>
                  <a:srgbClr val="333333"/>
                </a:solidFill>
                <a:latin typeface="Calibri Light"/>
                <a:ea typeface="ＭＳ Ｐゴシック"/>
                <a:cs typeface="Verdana"/>
              </a:rPr>
              <a:t> </a:t>
            </a:r>
            <a:r>
              <a:rPr lang="en-US" sz="2400" u="sng" dirty="0" err="1">
                <a:solidFill>
                  <a:srgbClr val="333333"/>
                </a:solidFill>
                <a:latin typeface="Calibri Light"/>
                <a:ea typeface="ＭＳ Ｐゴシック"/>
                <a:cs typeface="Verdana"/>
              </a:rPr>
              <a:t>concretas</a:t>
            </a:r>
            <a:r>
              <a:rPr lang="en-US" sz="2400" dirty="0">
                <a:solidFill>
                  <a:srgbClr val="333333"/>
                </a:solidFill>
                <a:latin typeface="Calibri Light"/>
                <a:ea typeface="ＭＳ Ｐゴシック"/>
                <a:cs typeface="Verdana"/>
              </a:rPr>
              <a:t> que </a:t>
            </a:r>
            <a:r>
              <a:rPr lang="en-US" sz="2400" dirty="0" err="1">
                <a:solidFill>
                  <a:srgbClr val="333333"/>
                </a:solidFill>
                <a:latin typeface="Calibri Light"/>
                <a:ea typeface="ＭＳ Ｐゴシック"/>
                <a:cs typeface="Verdana"/>
              </a:rPr>
              <a:t>manejasteis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bien</a:t>
            </a:r>
            <a:r>
              <a:rPr lang="en-US" sz="2400" dirty="0">
                <a:solidFill>
                  <a:srgbClr val="333333"/>
                </a:solidFill>
                <a:latin typeface="Calibri Light"/>
                <a:ea typeface="ＭＳ Ｐゴシック"/>
                <a:cs typeface="Verdana"/>
              </a:rPr>
              <a:t> o </a:t>
            </a:r>
            <a:r>
              <a:rPr lang="en-US" sz="2400" dirty="0" err="1">
                <a:solidFill>
                  <a:srgbClr val="333333"/>
                </a:solidFill>
                <a:latin typeface="Calibri Light"/>
                <a:ea typeface="ＭＳ Ｐゴシック"/>
                <a:cs typeface="Verdana"/>
              </a:rPr>
              <a:t>por</a:t>
            </a:r>
            <a:r>
              <a:rPr lang="en-US" sz="2400" dirty="0">
                <a:solidFill>
                  <a:srgbClr val="333333"/>
                </a:solidFill>
                <a:latin typeface="Calibri Light"/>
                <a:ea typeface="ＭＳ Ｐゴシック"/>
                <a:cs typeface="Verdana"/>
              </a:rPr>
              <a:t> las que </a:t>
            </a:r>
            <a:r>
              <a:rPr lang="en-US" sz="2400" dirty="0" err="1">
                <a:solidFill>
                  <a:srgbClr val="333333"/>
                </a:solidFill>
                <a:latin typeface="Calibri Light"/>
                <a:ea typeface="ＭＳ Ｐゴシック"/>
                <a:cs typeface="Verdana"/>
              </a:rPr>
              <a:t>recibisteis</a:t>
            </a:r>
            <a:r>
              <a:rPr lang="en-US" sz="2400" dirty="0">
                <a:solidFill>
                  <a:srgbClr val="333333"/>
                </a:solidFill>
                <a:latin typeface="Calibri Light"/>
                <a:ea typeface="ＭＳ Ｐゴシック"/>
                <a:cs typeface="Verdana"/>
              </a:rPr>
              <a:t> un </a:t>
            </a:r>
            <a:r>
              <a:rPr lang="en-US" sz="2400" dirty="0" err="1">
                <a:solidFill>
                  <a:srgbClr val="333333"/>
                </a:solidFill>
                <a:latin typeface="Calibri Light"/>
                <a:ea typeface="ＭＳ Ｐゴシック"/>
                <a:cs typeface="Verdana"/>
              </a:rPr>
              <a:t>cumplido</a:t>
            </a:r>
            <a:r>
              <a:rPr lang="en-US" sz="2400" dirty="0">
                <a:solidFill>
                  <a:srgbClr val="333333"/>
                </a:solidFill>
                <a:latin typeface="Calibri Light"/>
                <a:ea typeface="ＭＳ Ｐゴシック"/>
                <a:cs typeface="Verdana"/>
              </a:rPr>
              <a:t> (las </a:t>
            </a:r>
            <a:r>
              <a:rPr lang="en-US" sz="2400" dirty="0" err="1">
                <a:solidFill>
                  <a:srgbClr val="333333"/>
                </a:solidFill>
                <a:latin typeface="Calibri Light"/>
                <a:ea typeface="ＭＳ Ｐゴシック"/>
                <a:cs typeface="Verdana"/>
              </a:rPr>
              <a:t>cosas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pequeñas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también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cuentan</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en-US" sz="2400" dirty="0">
                <a:solidFill>
                  <a:srgbClr val="333333"/>
                </a:solidFill>
                <a:latin typeface="Calibri Light"/>
                <a:ea typeface="ＭＳ Ｐゴシック"/>
                <a:cs typeface="Verdana"/>
              </a:rPr>
              <a:t>... y </a:t>
            </a:r>
            <a:r>
              <a:rPr lang="en-US" sz="2400" dirty="0" err="1">
                <a:solidFill>
                  <a:srgbClr val="333333"/>
                </a:solidFill>
                <a:latin typeface="Calibri Light"/>
                <a:ea typeface="ＭＳ Ｐゴシック"/>
                <a:cs typeface="Verdana"/>
              </a:rPr>
              <a:t>escribid</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esas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experiencias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un “</a:t>
            </a:r>
            <a:r>
              <a:rPr lang="en-US" sz="2400" dirty="0" err="1">
                <a:solidFill>
                  <a:srgbClr val="333333"/>
                </a:solidFill>
                <a:latin typeface="Calibri Light"/>
                <a:ea typeface="ＭＳ Ｐゴシック"/>
                <a:cs typeface="Verdana"/>
              </a:rPr>
              <a:t>diario</a:t>
            </a:r>
            <a:r>
              <a:rPr lang="en-US" sz="2400" dirty="0">
                <a:solidFill>
                  <a:srgbClr val="333333"/>
                </a:solidFill>
                <a:latin typeface="Calibri Light"/>
                <a:ea typeface="ＭＳ Ｐゴシック"/>
                <a:cs typeface="Verdana"/>
              </a:rPr>
              <a:t> de la </a:t>
            </a:r>
            <a:r>
              <a:rPr lang="en-US" sz="2400" dirty="0" err="1">
                <a:solidFill>
                  <a:srgbClr val="333333"/>
                </a:solidFill>
                <a:latin typeface="Calibri Light"/>
                <a:ea typeface="ＭＳ Ｐゴシック"/>
                <a:cs typeface="Verdana"/>
              </a:rPr>
              <a:t>alegría</a:t>
            </a:r>
            <a:r>
              <a:rPr lang="en-US" sz="2400" dirty="0">
                <a:solidFill>
                  <a:srgbClr val="333333"/>
                </a:solidFill>
                <a:latin typeface="Calibri Light"/>
                <a:ea typeface="ＭＳ Ｐゴシック"/>
                <a:cs typeface="Verdana"/>
              </a:rPr>
              <a:t>” *, </a:t>
            </a:r>
            <a:r>
              <a:rPr lang="en-US" sz="2400" dirty="0" err="1">
                <a:solidFill>
                  <a:srgbClr val="333333"/>
                </a:solidFill>
                <a:latin typeface="Calibri Light"/>
                <a:ea typeface="ＭＳ Ｐゴシック"/>
                <a:cs typeface="Verdana"/>
              </a:rPr>
              <a:t>así</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podrán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ser</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recordadas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momentos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malos</a:t>
            </a:r>
            <a:r>
              <a:rPr lang="en-US" sz="2400" dirty="0">
                <a:solidFill>
                  <a:srgbClr val="333333"/>
                </a:solidFill>
                <a:latin typeface="Calibri Light"/>
                <a:ea typeface="ＭＳ Ｐゴシック"/>
                <a:cs typeface="Verdana"/>
              </a:rPr>
              <a:t>.</a:t>
            </a:r>
            <a:endParaRPr lang="de-DE" sz="2400" dirty="0">
              <a:solidFill>
                <a:srgbClr val="333333"/>
              </a:solidFill>
              <a:latin typeface="Calibri Light"/>
              <a:ea typeface="Verdana" panose="020B0604030504040204" pitchFamily="34" charset="0"/>
              <a:cs typeface="Verdana"/>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spAutoFit/>
          </a:bodyPr>
          <a:lstStyle/>
          <a:p>
            <a:r>
              <a:rPr lang="de-DE" sz="1400" dirty="0">
                <a:latin typeface="Calibri Light"/>
              </a:rPr>
              <a:t>* En el </a:t>
            </a:r>
            <a:r>
              <a:rPr lang="en-US" sz="1400" dirty="0">
                <a:latin typeface="Calibri Light"/>
              </a:rPr>
              <a:t>“</a:t>
            </a:r>
            <a:r>
              <a:rPr lang="en-US" sz="1400" dirty="0" err="1">
                <a:latin typeface="Calibri Light"/>
              </a:rPr>
              <a:t>diario</a:t>
            </a:r>
            <a:r>
              <a:rPr lang="en-US" sz="1400" dirty="0">
                <a:latin typeface="Calibri Light"/>
              </a:rPr>
              <a:t> de la </a:t>
            </a:r>
            <a:r>
              <a:rPr lang="en-US" sz="1400" dirty="0" err="1">
                <a:latin typeface="Calibri Light"/>
              </a:rPr>
              <a:t>alegría</a:t>
            </a:r>
            <a:r>
              <a:rPr lang="en-US" sz="1400" dirty="0">
                <a:latin typeface="Calibri Light"/>
              </a:rPr>
              <a:t>” </a:t>
            </a:r>
            <a:r>
              <a:rPr lang="de-DE" sz="1400" dirty="0">
                <a:latin typeface="Calibri Light"/>
              </a:rPr>
              <a:t>solo deber anotarse aspectos positivos del día</a:t>
            </a:r>
          </a:p>
        </p:txBody>
      </p:sp>
      <p:sp>
        <p:nvSpPr>
          <p:cNvPr id="8" name="Footer Placeholder 7"/>
          <p:cNvSpPr>
            <a:spLocks noGrp="1"/>
          </p:cNvSpPr>
          <p:nvPr>
            <p:ph type="ftr" sz="quarter" idx="11"/>
          </p:nvPr>
        </p:nvSpPr>
        <p:spPr/>
        <p:txBody>
          <a:bodyPr/>
          <a:lstStyle/>
          <a:p>
            <a:pPr>
              <a:defRPr/>
            </a:pPr>
            <a:r>
              <a:rPr lang="de-DE"/>
              <a:t>Entrenamiento Metacognitivo 9 - Autoestima</a:t>
            </a:r>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pic>
        <p:nvPicPr>
          <p:cNvPr id="11" name="Grafik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1</a:t>
            </a:r>
          </a:p>
        </p:txBody>
      </p:sp>
      <p:sp>
        <p:nvSpPr>
          <p:cNvPr id="3" name="Inhaltsplatzhalter 2"/>
          <p:cNvSpPr>
            <a:spLocks noGrp="1"/>
          </p:cNvSpPr>
          <p:nvPr>
            <p:ph idx="1"/>
          </p:nvPr>
        </p:nvSpPr>
        <p:spPr/>
        <p:txBody>
          <a:bodyPr/>
          <a:lstStyle/>
          <a:p>
            <a:pPr>
              <a:defRPr/>
            </a:pPr>
            <a:r>
              <a:rPr lang="de-DE" sz="2400" dirty="0">
                <a:solidFill>
                  <a:srgbClr val="004992"/>
                </a:solidFill>
                <a:latin typeface="Calibri Light"/>
                <a:ea typeface="Verdana" panose="020B0604030504040204" pitchFamily="34" charset="0"/>
                <a:cs typeface="Verdana" panose="020B0604030504040204" pitchFamily="34" charset="0"/>
              </a:rPr>
              <a:t>¿Qué os gusta de vosotros mismos?</a:t>
            </a:r>
          </a:p>
          <a:p>
            <a:pPr>
              <a:defRPr/>
            </a:pPr>
            <a:r>
              <a:rPr lang="de-DE" sz="2400" dirty="0">
                <a:solidFill>
                  <a:srgbClr val="004992"/>
                </a:solidFill>
                <a:latin typeface="Calibri Light"/>
                <a:ea typeface="Verdana" panose="020B0604030504040204" pitchFamily="34" charset="0"/>
                <a:cs typeface="Verdana" panose="020B0604030504040204" pitchFamily="34" charset="0"/>
              </a:rPr>
              <a:t>¿Qué se os da bien?</a:t>
            </a:r>
          </a:p>
          <a:p>
            <a:pPr>
              <a:defRPr/>
            </a:pPr>
            <a:r>
              <a:rPr lang="de-DE" sz="2400" dirty="0">
                <a:solidFill>
                  <a:srgbClr val="333333"/>
                </a:solidFill>
                <a:latin typeface="Calibri Light"/>
                <a:ea typeface="Verdana" panose="020B0604030504040204" pitchFamily="34" charset="0"/>
                <a:cs typeface="Verdana" panose="020B0604030504040204" pitchFamily="34" charset="0"/>
              </a:rPr>
              <a:t>¡Pensad en una fortaleza cada uno!</a:t>
            </a:r>
            <a:endParaRPr lang="de-DE"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Levantaos e inclinad la cabeza hacia abajo.</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Mirad abajo, dejad los brazos y hombros colgando, arquead la espalda.</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3160036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Levantaos e inclinad la cabeza hacia abajo.</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Mirad abajo, dejad los brazos y hombros colgando, arquead la espalda.</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¡Andad por la habitación con esta postura!</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81237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3250"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Levantaos e inclinad la cabeza hacia abajo.</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Mirad abajo, dejad los brazos y hombros colgando, arquead la espalda.</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¡Andad por la habitación con esta postura!</a:t>
            </a:r>
          </a:p>
          <a:p>
            <a:pPr algn="ctr"/>
            <a:r>
              <a:rPr lang="de-DE" sz="2400" dirty="0">
                <a:solidFill>
                  <a:srgbClr val="004992"/>
                </a:solidFill>
                <a:latin typeface="Calibri Light"/>
                <a:ea typeface="ＭＳ Ｐゴシック"/>
                <a:cs typeface="Verdana"/>
              </a:rPr>
              <a:t>¿Cómo os sentís?</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2270859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Ahora</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dejad</a:t>
            </a:r>
            <a:r>
              <a:rPr lang="en-US" sz="2400" dirty="0">
                <a:solidFill>
                  <a:srgbClr val="333333"/>
                </a:solidFill>
                <a:latin typeface="Calibri Light"/>
                <a:ea typeface="ＭＳ Ｐゴシック"/>
                <a:cs typeface="Verdana"/>
              </a:rPr>
              <a:t> la parte superior del </a:t>
            </a:r>
            <a:r>
              <a:rPr lang="en-US" sz="2400" dirty="0" err="1">
                <a:solidFill>
                  <a:srgbClr val="333333"/>
                </a:solidFill>
                <a:latin typeface="Calibri Light"/>
                <a:ea typeface="ＭＳ Ｐゴシック"/>
                <a:cs typeface="Verdana"/>
              </a:rPr>
              <a:t>cuerpo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colgando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relajada</a:t>
            </a:r>
            <a:r>
              <a:rPr lang="en-US" sz="2400" dirty="0">
                <a:solidFill>
                  <a:srgbClr val="333333"/>
                </a:solidFill>
                <a:latin typeface="Calibri Light"/>
                <a:ea typeface="ＭＳ Ｐゴシック"/>
                <a:cs typeface="Verdana"/>
              </a:rPr>
              <a:t> y </a:t>
            </a:r>
            <a:r>
              <a:rPr lang="en-US" sz="2400" dirty="0" err="1">
                <a:solidFill>
                  <a:srgbClr val="333333"/>
                </a:solidFill>
                <a:latin typeface="Calibri Light"/>
                <a:ea typeface="ＭＳ Ｐゴシック"/>
                <a:cs typeface="Verdana"/>
              </a:rPr>
              <a:t>luego</a:t>
            </a:r>
            <a:r>
              <a:rPr lang="en-US" sz="2400" dirty="0">
                <a:solidFill>
                  <a:srgbClr val="333333"/>
                </a:solidFill>
                <a:latin typeface="Calibri Light"/>
                <a:ea typeface="ＭＳ Ｐゴシック"/>
                <a:cs typeface="Verdana"/>
              </a:rPr>
              <a:t>, id </a:t>
            </a:r>
            <a:r>
              <a:rPr lang="en-US" sz="2400" dirty="0" err="1">
                <a:solidFill>
                  <a:srgbClr val="333333"/>
                </a:solidFill>
                <a:latin typeface="Calibri Light"/>
                <a:ea typeface="ＭＳ Ｐゴシック"/>
                <a:cs typeface="Verdana"/>
              </a:rPr>
              <a:t>enderezandoos</a:t>
            </a:r>
            <a:r>
              <a:rPr lang="en-US" sz="2400" dirty="0">
                <a:solidFill>
                  <a:srgbClr val="333333"/>
                </a:solidFill>
                <a:latin typeface="Calibri Light"/>
                <a:ea typeface="ＭＳ Ｐゴシック"/>
                <a:cs typeface="Verdana"/>
              </a:rPr>
              <a:t> lentamente, vertebra </a:t>
            </a:r>
            <a:r>
              <a:rPr lang="en-US" sz="2400" dirty="0" err="1">
                <a:solidFill>
                  <a:srgbClr val="333333"/>
                </a:solidFill>
                <a:latin typeface="Calibri Light"/>
                <a:ea typeface="ＭＳ Ｐゴシック"/>
                <a:cs typeface="Verdana"/>
              </a:rPr>
              <a:t>por</a:t>
            </a:r>
            <a:r>
              <a:rPr lang="en-US" sz="2400" dirty="0">
                <a:solidFill>
                  <a:srgbClr val="333333"/>
                </a:solidFill>
                <a:latin typeface="Calibri Light"/>
                <a:ea typeface="ＭＳ Ｐゴシック"/>
                <a:cs typeface="Verdana"/>
              </a:rPr>
              <a:t> vertebra. </a:t>
            </a:r>
            <a:r>
              <a:rPr lang="en-US" sz="2400" dirty="0" err="1">
                <a:solidFill>
                  <a:srgbClr val="333333"/>
                </a:solidFill>
                <a:latin typeface="Calibri Light"/>
                <a:ea typeface="ＭＳ Ｐゴシック"/>
                <a:cs typeface="Verdana"/>
              </a:rPr>
              <a:t>Imaginad</a:t>
            </a:r>
            <a:r>
              <a:rPr lang="en-US" sz="2400" dirty="0">
                <a:solidFill>
                  <a:srgbClr val="333333"/>
                </a:solidFill>
                <a:latin typeface="Calibri Light"/>
                <a:ea typeface="ＭＳ Ｐゴシック"/>
                <a:cs typeface="Verdana"/>
              </a:rPr>
              <a:t> que </a:t>
            </a:r>
            <a:r>
              <a:rPr lang="en-US" sz="2400" dirty="0" err="1">
                <a:solidFill>
                  <a:srgbClr val="333333"/>
                </a:solidFill>
                <a:latin typeface="Calibri Light"/>
                <a:ea typeface="ＭＳ Ｐゴシック"/>
                <a:cs typeface="Verdana"/>
              </a:rPr>
              <a:t>alguién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está</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tirando</a:t>
            </a:r>
            <a:r>
              <a:rPr lang="en-US" sz="2400" dirty="0">
                <a:solidFill>
                  <a:srgbClr val="333333"/>
                </a:solidFill>
                <a:latin typeface="Calibri Light"/>
                <a:ea typeface="ＭＳ Ｐゴシック"/>
                <a:cs typeface="Verdana"/>
              </a:rPr>
              <a:t> de </a:t>
            </a:r>
            <a:r>
              <a:rPr lang="en-US" sz="2400" dirty="0" err="1">
                <a:solidFill>
                  <a:srgbClr val="333333"/>
                </a:solidFill>
                <a:latin typeface="Calibri Light"/>
                <a:ea typeface="ＭＳ Ｐゴシック"/>
                <a:cs typeface="Verdana"/>
              </a:rPr>
              <a:t>vosotros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desde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arriba</a:t>
            </a:r>
            <a:r>
              <a:rPr lang="en-US" sz="2400" dirty="0">
                <a:solidFill>
                  <a:srgbClr val="333333"/>
                </a:solidFill>
                <a:latin typeface="Calibri Light"/>
                <a:ea typeface="ＭＳ Ｐゴシック"/>
                <a:cs typeface="Verdana"/>
              </a:rPr>
              <a:t>.</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Ahora</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dejad</a:t>
            </a:r>
            <a:r>
              <a:rPr lang="en-US" sz="2400" dirty="0">
                <a:solidFill>
                  <a:srgbClr val="333333"/>
                </a:solidFill>
                <a:latin typeface="Calibri Light"/>
                <a:ea typeface="ＭＳ Ｐゴシック"/>
                <a:cs typeface="Verdana"/>
              </a:rPr>
              <a:t> la parte superior del </a:t>
            </a:r>
            <a:r>
              <a:rPr lang="en-US" sz="2400" dirty="0" err="1">
                <a:solidFill>
                  <a:srgbClr val="333333"/>
                </a:solidFill>
                <a:latin typeface="Calibri Light"/>
                <a:ea typeface="ＭＳ Ｐゴシック"/>
                <a:cs typeface="Verdana"/>
              </a:rPr>
              <a:t>cuerpo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colgando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relajada</a:t>
            </a:r>
            <a:r>
              <a:rPr lang="en-US" sz="2400" dirty="0">
                <a:solidFill>
                  <a:srgbClr val="333333"/>
                </a:solidFill>
                <a:latin typeface="Calibri Light"/>
                <a:ea typeface="ＭＳ Ｐゴシック"/>
                <a:cs typeface="Verdana"/>
              </a:rPr>
              <a:t> y </a:t>
            </a:r>
            <a:r>
              <a:rPr lang="en-US" sz="2400" dirty="0" err="1">
                <a:solidFill>
                  <a:srgbClr val="333333"/>
                </a:solidFill>
                <a:latin typeface="Calibri Light"/>
                <a:ea typeface="ＭＳ Ｐゴシック"/>
                <a:cs typeface="Verdana"/>
              </a:rPr>
              <a:t>luego</a:t>
            </a:r>
            <a:r>
              <a:rPr lang="en-US" sz="2400" dirty="0">
                <a:solidFill>
                  <a:srgbClr val="333333"/>
                </a:solidFill>
                <a:latin typeface="Calibri Light"/>
                <a:ea typeface="ＭＳ Ｐゴシック"/>
                <a:cs typeface="Verdana"/>
              </a:rPr>
              <a:t>, id </a:t>
            </a:r>
            <a:r>
              <a:rPr lang="en-US" sz="2400" dirty="0" err="1">
                <a:solidFill>
                  <a:srgbClr val="333333"/>
                </a:solidFill>
                <a:latin typeface="Calibri Light"/>
                <a:ea typeface="ＭＳ Ｐゴシック"/>
                <a:cs typeface="Verdana"/>
              </a:rPr>
              <a:t>enderezandoos</a:t>
            </a:r>
            <a:r>
              <a:rPr lang="en-US" sz="2400" dirty="0">
                <a:solidFill>
                  <a:srgbClr val="333333"/>
                </a:solidFill>
                <a:latin typeface="Calibri Light"/>
                <a:ea typeface="ＭＳ Ｐゴシック"/>
                <a:cs typeface="Verdana"/>
              </a:rPr>
              <a:t> lentamente, vertebra </a:t>
            </a:r>
            <a:r>
              <a:rPr lang="en-US" sz="2400" dirty="0" err="1">
                <a:solidFill>
                  <a:srgbClr val="333333"/>
                </a:solidFill>
                <a:latin typeface="Calibri Light"/>
                <a:ea typeface="ＭＳ Ｐゴシック"/>
                <a:cs typeface="Verdana"/>
              </a:rPr>
              <a:t>por</a:t>
            </a:r>
            <a:r>
              <a:rPr lang="en-US" sz="2400" dirty="0">
                <a:solidFill>
                  <a:srgbClr val="333333"/>
                </a:solidFill>
                <a:latin typeface="Calibri Light"/>
                <a:ea typeface="ＭＳ Ｐゴシック"/>
                <a:cs typeface="Verdana"/>
              </a:rPr>
              <a:t> vertebra. </a:t>
            </a:r>
            <a:r>
              <a:rPr lang="en-US" sz="2400" dirty="0" err="1">
                <a:solidFill>
                  <a:srgbClr val="333333"/>
                </a:solidFill>
                <a:latin typeface="Calibri Light"/>
                <a:ea typeface="ＭＳ Ｐゴシック"/>
                <a:cs typeface="Verdana"/>
              </a:rPr>
              <a:t>Imaginad</a:t>
            </a:r>
            <a:r>
              <a:rPr lang="en-US" sz="2400" dirty="0">
                <a:solidFill>
                  <a:srgbClr val="333333"/>
                </a:solidFill>
                <a:latin typeface="Calibri Light"/>
                <a:ea typeface="ＭＳ Ｐゴシック"/>
                <a:cs typeface="Verdana"/>
              </a:rPr>
              <a:t> que </a:t>
            </a:r>
            <a:r>
              <a:rPr lang="en-US" sz="2400" dirty="0" err="1">
                <a:solidFill>
                  <a:srgbClr val="333333"/>
                </a:solidFill>
                <a:latin typeface="Calibri Light"/>
                <a:ea typeface="ＭＳ Ｐゴシック"/>
                <a:cs typeface="Verdana"/>
              </a:rPr>
              <a:t>alguién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está</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tirando</a:t>
            </a:r>
            <a:r>
              <a:rPr lang="en-US" sz="2400" dirty="0">
                <a:solidFill>
                  <a:srgbClr val="333333"/>
                </a:solidFill>
                <a:latin typeface="Calibri Light"/>
                <a:ea typeface="ＭＳ Ｐゴシック"/>
                <a:cs typeface="Verdana"/>
              </a:rPr>
              <a:t> de </a:t>
            </a:r>
            <a:r>
              <a:rPr lang="en-US" sz="2400" dirty="0" err="1">
                <a:solidFill>
                  <a:srgbClr val="333333"/>
                </a:solidFill>
                <a:latin typeface="Calibri Light"/>
                <a:ea typeface="ＭＳ Ｐゴシック"/>
                <a:cs typeface="Verdana"/>
              </a:rPr>
              <a:t>vosotros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desde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arriba</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¡Caminad por la habitación con esta postura!</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3997665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59394" name="Inhaltsplatzhalter 2"/>
          <p:cNvSpPr>
            <a:spLocks noGrp="1"/>
          </p:cNvSpPr>
          <p:nvPr>
            <p:ph idx="1"/>
          </p:nvPr>
        </p:nvSpPr>
        <p:spPr/>
        <p:txBody>
          <a:bodyPr/>
          <a:lstStyle/>
          <a:p>
            <a:pPr marL="342900" indent="-342900">
              <a:buClr>
                <a:srgbClr val="333333"/>
              </a:buClr>
              <a:buFont typeface="WingDings"/>
              <a:buChar char=""/>
            </a:pPr>
            <a:r>
              <a:rPr lang="en-US" sz="2400" dirty="0" err="1">
                <a:solidFill>
                  <a:srgbClr val="333333"/>
                </a:solidFill>
                <a:latin typeface="Calibri Light"/>
                <a:ea typeface="ＭＳ Ｐゴシック"/>
                <a:cs typeface="Verdana"/>
              </a:rPr>
              <a:t>Ahora</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dejad</a:t>
            </a:r>
            <a:r>
              <a:rPr lang="en-US" sz="2400" dirty="0">
                <a:solidFill>
                  <a:srgbClr val="333333"/>
                </a:solidFill>
                <a:latin typeface="Calibri Light"/>
                <a:ea typeface="ＭＳ Ｐゴシック"/>
                <a:cs typeface="Verdana"/>
              </a:rPr>
              <a:t> la parte superior del </a:t>
            </a:r>
            <a:r>
              <a:rPr lang="en-US" sz="2400" dirty="0" err="1">
                <a:solidFill>
                  <a:srgbClr val="333333"/>
                </a:solidFill>
                <a:latin typeface="Calibri Light"/>
                <a:ea typeface="ＭＳ Ｐゴシック"/>
                <a:cs typeface="Verdana"/>
              </a:rPr>
              <a:t>cuerpo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colgando</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relajada</a:t>
            </a:r>
            <a:r>
              <a:rPr lang="en-US" sz="2400" dirty="0">
                <a:solidFill>
                  <a:srgbClr val="333333"/>
                </a:solidFill>
                <a:latin typeface="Calibri Light"/>
                <a:ea typeface="ＭＳ Ｐゴシック"/>
                <a:cs typeface="Verdana"/>
              </a:rPr>
              <a:t> y </a:t>
            </a:r>
            <a:r>
              <a:rPr lang="en-US" sz="2400" dirty="0" err="1">
                <a:solidFill>
                  <a:srgbClr val="333333"/>
                </a:solidFill>
                <a:latin typeface="Calibri Light"/>
                <a:ea typeface="ＭＳ Ｐゴシック"/>
                <a:cs typeface="Verdana"/>
              </a:rPr>
              <a:t>luego</a:t>
            </a:r>
            <a:r>
              <a:rPr lang="en-US" sz="2400" dirty="0">
                <a:solidFill>
                  <a:srgbClr val="333333"/>
                </a:solidFill>
                <a:latin typeface="Calibri Light"/>
                <a:ea typeface="ＭＳ Ｐゴシック"/>
                <a:cs typeface="Verdana"/>
              </a:rPr>
              <a:t>, id </a:t>
            </a:r>
            <a:r>
              <a:rPr lang="en-US" sz="2400" dirty="0" err="1">
                <a:solidFill>
                  <a:srgbClr val="333333"/>
                </a:solidFill>
                <a:latin typeface="Calibri Light"/>
                <a:ea typeface="ＭＳ Ｐゴシック"/>
                <a:cs typeface="Verdana"/>
              </a:rPr>
              <a:t>enderezandoos</a:t>
            </a:r>
            <a:r>
              <a:rPr lang="en-US" sz="2400" dirty="0">
                <a:solidFill>
                  <a:srgbClr val="333333"/>
                </a:solidFill>
                <a:latin typeface="Calibri Light"/>
                <a:ea typeface="ＭＳ Ｐゴシック"/>
                <a:cs typeface="Verdana"/>
              </a:rPr>
              <a:t> lentamente, vertebra </a:t>
            </a:r>
            <a:r>
              <a:rPr lang="en-US" sz="2400" dirty="0" err="1">
                <a:solidFill>
                  <a:srgbClr val="333333"/>
                </a:solidFill>
                <a:latin typeface="Calibri Light"/>
                <a:ea typeface="ＭＳ Ｐゴシック"/>
                <a:cs typeface="Verdana"/>
              </a:rPr>
              <a:t>por</a:t>
            </a:r>
            <a:r>
              <a:rPr lang="en-US" sz="2400" dirty="0">
                <a:solidFill>
                  <a:srgbClr val="333333"/>
                </a:solidFill>
                <a:latin typeface="Calibri Light"/>
                <a:ea typeface="ＭＳ Ｐゴシック"/>
                <a:cs typeface="Verdana"/>
              </a:rPr>
              <a:t> vertebra. </a:t>
            </a:r>
            <a:r>
              <a:rPr lang="en-US" sz="2400" dirty="0" err="1">
                <a:solidFill>
                  <a:srgbClr val="333333"/>
                </a:solidFill>
                <a:latin typeface="Calibri Light"/>
                <a:ea typeface="ＭＳ Ｐゴシック"/>
                <a:cs typeface="Verdana"/>
              </a:rPr>
              <a:t>Imaginad</a:t>
            </a:r>
            <a:r>
              <a:rPr lang="en-US" sz="2400" dirty="0">
                <a:solidFill>
                  <a:srgbClr val="333333"/>
                </a:solidFill>
                <a:latin typeface="Calibri Light"/>
                <a:ea typeface="ＭＳ Ｐゴシック"/>
                <a:cs typeface="Verdana"/>
              </a:rPr>
              <a:t> que </a:t>
            </a:r>
            <a:r>
              <a:rPr lang="en-US" sz="2400" dirty="0" err="1">
                <a:solidFill>
                  <a:srgbClr val="333333"/>
                </a:solidFill>
                <a:latin typeface="Calibri Light"/>
                <a:ea typeface="ＭＳ Ｐゴシック"/>
                <a:cs typeface="Verdana"/>
              </a:rPr>
              <a:t>alguién</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está</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tirando</a:t>
            </a:r>
            <a:r>
              <a:rPr lang="en-US" sz="2400" dirty="0">
                <a:solidFill>
                  <a:srgbClr val="333333"/>
                </a:solidFill>
                <a:latin typeface="Calibri Light"/>
                <a:ea typeface="ＭＳ Ｐゴシック"/>
                <a:cs typeface="Verdana"/>
              </a:rPr>
              <a:t> de </a:t>
            </a:r>
            <a:r>
              <a:rPr lang="en-US" sz="2400" dirty="0" err="1">
                <a:solidFill>
                  <a:srgbClr val="333333"/>
                </a:solidFill>
                <a:latin typeface="Calibri Light"/>
                <a:ea typeface="ＭＳ Ｐゴシック"/>
                <a:cs typeface="Verdana"/>
              </a:rPr>
              <a:t>vosotros</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desde</a:t>
            </a:r>
            <a:r>
              <a:rPr lang="en-US" sz="2400" dirty="0">
                <a:solidFill>
                  <a:srgbClr val="333333"/>
                </a:solidFill>
                <a:latin typeface="Calibri Light"/>
                <a:ea typeface="ＭＳ Ｐゴシック"/>
                <a:cs typeface="Verdana"/>
              </a:rPr>
              <a:t> </a:t>
            </a:r>
            <a:r>
              <a:rPr lang="en-US" sz="2400" dirty="0" err="1">
                <a:solidFill>
                  <a:srgbClr val="333333"/>
                </a:solidFill>
                <a:latin typeface="Calibri Light"/>
                <a:ea typeface="ＭＳ Ｐゴシック"/>
                <a:cs typeface="Verdana"/>
              </a:rPr>
              <a:t>arriba</a:t>
            </a:r>
            <a:r>
              <a:rPr lang="en-US"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¡Caminad por la habitación con esta postura!</a:t>
            </a:r>
          </a:p>
          <a:p>
            <a:pPr algn="ctr"/>
            <a:r>
              <a:rPr lang="de-DE" sz="2400" dirty="0">
                <a:solidFill>
                  <a:srgbClr val="004992"/>
                </a:solidFill>
                <a:latin typeface="Calibri Light"/>
                <a:ea typeface="ＭＳ Ｐゴシック"/>
                <a:cs typeface="Verdana"/>
              </a:rPr>
              <a:t>¿Cómo os sentís?</a:t>
            </a:r>
          </a:p>
        </p:txBody>
      </p:sp>
      <p:sp>
        <p:nvSpPr>
          <p:cNvPr id="4" name="Footer Placeholder 3"/>
          <p:cNvSpPr>
            <a:spLocks noGrp="1"/>
          </p:cNvSpPr>
          <p:nvPr>
            <p:ph type="ftr" sz="quarter" idx="11"/>
          </p:nvPr>
        </p:nvSpPr>
        <p:spPr/>
        <p:txBody>
          <a:bodyPr/>
          <a:lstStyle/>
          <a:p>
            <a:pPr>
              <a:defRPr/>
            </a:pPr>
            <a:r>
              <a:rPr lang="de-DE"/>
              <a:t>Entrenamiento Metacognitivo 9 - Autoestima</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804503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Ejercicio 2</a:t>
            </a:r>
          </a:p>
        </p:txBody>
      </p:sp>
      <p:sp>
        <p:nvSpPr>
          <p:cNvPr id="3" name="Inhaltsplatzhalter 2"/>
          <p:cNvSpPr>
            <a:spLocks noGrp="1"/>
          </p:cNvSpPr>
          <p:nvPr>
            <p:ph idx="1"/>
          </p:nvPr>
        </p:nvSpPr>
        <p:spPr/>
        <p:txBody>
          <a:bodyPr/>
          <a:lstStyle/>
          <a:p>
            <a:pPr marL="342900" indent="-342900">
              <a:buClr>
                <a:srgbClr val="333333"/>
              </a:buClr>
              <a:buFont typeface="WingDings"/>
              <a:buChar char=""/>
              <a:defRPr/>
            </a:pPr>
            <a:r>
              <a:rPr lang="en-US" sz="2400" dirty="0">
                <a:solidFill>
                  <a:srgbClr val="333333"/>
                </a:solidFill>
                <a:latin typeface="Calibri Light"/>
                <a:cs typeface="Verdana"/>
              </a:rPr>
              <a:t>Al </a:t>
            </a:r>
            <a:r>
              <a:rPr lang="en-US" sz="2400" dirty="0" err="1">
                <a:solidFill>
                  <a:srgbClr val="333333"/>
                </a:solidFill>
                <a:latin typeface="Calibri Light"/>
                <a:cs typeface="Verdana"/>
              </a:rPr>
              <a:t>estar</a:t>
            </a:r>
            <a:r>
              <a:rPr lang="en-US" sz="2400" dirty="0">
                <a:solidFill>
                  <a:srgbClr val="333333"/>
                </a:solidFill>
                <a:latin typeface="Calibri Light"/>
                <a:cs typeface="Verdana"/>
              </a:rPr>
              <a:t> </a:t>
            </a:r>
            <a:r>
              <a:rPr lang="en-US" sz="2400" dirty="0" err="1">
                <a:solidFill>
                  <a:srgbClr val="333333"/>
                </a:solidFill>
                <a:latin typeface="Calibri Light"/>
                <a:cs typeface="Verdana"/>
              </a:rPr>
              <a:t>erguidos</a:t>
            </a:r>
            <a:r>
              <a:rPr lang="en-US" sz="2400" dirty="0">
                <a:solidFill>
                  <a:srgbClr val="333333"/>
                </a:solidFill>
                <a:latin typeface="Calibri Light"/>
                <a:cs typeface="Verdana"/>
              </a:rPr>
              <a:t> </a:t>
            </a:r>
            <a:r>
              <a:rPr lang="en-US" sz="2400" dirty="0" err="1">
                <a:solidFill>
                  <a:srgbClr val="333333"/>
                </a:solidFill>
                <a:latin typeface="Calibri Light"/>
                <a:cs typeface="Verdana"/>
              </a:rPr>
              <a:t>puede</a:t>
            </a:r>
            <a:r>
              <a:rPr lang="en-US" sz="2400" dirty="0">
                <a:solidFill>
                  <a:srgbClr val="333333"/>
                </a:solidFill>
                <a:latin typeface="Calibri Light"/>
                <a:cs typeface="Verdana"/>
              </a:rPr>
              <a:t> que </a:t>
            </a:r>
            <a:r>
              <a:rPr lang="en-US" sz="2400" dirty="0" err="1">
                <a:solidFill>
                  <a:srgbClr val="333333"/>
                </a:solidFill>
                <a:latin typeface="Calibri Light"/>
                <a:cs typeface="Verdana"/>
              </a:rPr>
              <a:t>os</a:t>
            </a:r>
            <a:r>
              <a:rPr lang="en-US" sz="2400" dirty="0">
                <a:solidFill>
                  <a:srgbClr val="333333"/>
                </a:solidFill>
                <a:latin typeface="Calibri Light"/>
                <a:cs typeface="Verdana"/>
              </a:rPr>
              <a:t> </a:t>
            </a:r>
            <a:r>
              <a:rPr lang="en-US" sz="2400" dirty="0" err="1">
                <a:solidFill>
                  <a:srgbClr val="333333"/>
                </a:solidFill>
                <a:latin typeface="Calibri Light"/>
                <a:cs typeface="Verdana"/>
              </a:rPr>
              <a:t>hayais</a:t>
            </a:r>
            <a:r>
              <a:rPr lang="en-US" sz="2400" dirty="0">
                <a:solidFill>
                  <a:srgbClr val="333333"/>
                </a:solidFill>
                <a:latin typeface="Calibri Light"/>
                <a:cs typeface="Verdana"/>
              </a:rPr>
              <a:t> </a:t>
            </a:r>
            <a:r>
              <a:rPr lang="en-US" sz="2400" dirty="0" err="1">
                <a:solidFill>
                  <a:srgbClr val="333333"/>
                </a:solidFill>
                <a:latin typeface="Calibri Light"/>
                <a:cs typeface="Verdana"/>
              </a:rPr>
              <a:t>notado</a:t>
            </a:r>
            <a:r>
              <a:rPr lang="en-US" sz="2400" dirty="0">
                <a:solidFill>
                  <a:srgbClr val="333333"/>
                </a:solidFill>
                <a:latin typeface="Calibri Light"/>
                <a:cs typeface="Verdana"/>
              </a:rPr>
              <a:t> </a:t>
            </a:r>
            <a:r>
              <a:rPr lang="en-US" sz="2400" dirty="0" err="1">
                <a:solidFill>
                  <a:srgbClr val="333333"/>
                </a:solidFill>
                <a:latin typeface="Calibri Light"/>
                <a:cs typeface="Verdana"/>
              </a:rPr>
              <a:t>más</a:t>
            </a:r>
            <a:r>
              <a:rPr lang="en-US" sz="2400" dirty="0">
                <a:solidFill>
                  <a:srgbClr val="333333"/>
                </a:solidFill>
                <a:latin typeface="Calibri Light"/>
                <a:cs typeface="Verdana"/>
              </a:rPr>
              <a:t> </a:t>
            </a:r>
            <a:r>
              <a:rPr lang="en-US" sz="2400" dirty="0" err="1">
                <a:solidFill>
                  <a:srgbClr val="333333"/>
                </a:solidFill>
                <a:latin typeface="Calibri Light"/>
                <a:cs typeface="Verdana"/>
              </a:rPr>
              <a:t>seguros</a:t>
            </a:r>
            <a:r>
              <a:rPr lang="en-US" sz="2400" dirty="0">
                <a:solidFill>
                  <a:srgbClr val="333333"/>
                </a:solidFill>
                <a:latin typeface="Calibri Light"/>
                <a:cs typeface="Verdana"/>
              </a:rPr>
              <a:t> y </a:t>
            </a:r>
            <a:r>
              <a:rPr lang="en-US" sz="2400" dirty="0" err="1">
                <a:solidFill>
                  <a:srgbClr val="333333"/>
                </a:solidFill>
                <a:latin typeface="Calibri Light"/>
                <a:cs typeface="Verdana"/>
              </a:rPr>
              <a:t>confiados</a:t>
            </a:r>
            <a:r>
              <a:rPr lang="en-US" sz="2400" dirty="0">
                <a:solidFill>
                  <a:srgbClr val="333333"/>
                </a:solidFill>
                <a:latin typeface="Calibri Light"/>
                <a:cs typeface="Verdana"/>
              </a:rPr>
              <a:t>.</a:t>
            </a:r>
          </a:p>
          <a:p>
            <a:pPr marL="342900" indent="-342900">
              <a:buClr>
                <a:srgbClr val="333333"/>
              </a:buClr>
              <a:buFont typeface="WingDings"/>
              <a:buChar char=""/>
              <a:defRPr/>
            </a:pPr>
            <a:r>
              <a:rPr lang="en-US" sz="2400" dirty="0">
                <a:solidFill>
                  <a:srgbClr val="333333"/>
                </a:solidFill>
                <a:latin typeface="Calibri Light"/>
                <a:cs typeface="Verdana"/>
              </a:rPr>
              <a:t>Una </a:t>
            </a:r>
            <a:r>
              <a:rPr lang="en-US" sz="2400" dirty="0" err="1">
                <a:solidFill>
                  <a:srgbClr val="333333"/>
                </a:solidFill>
                <a:latin typeface="Calibri Light"/>
                <a:cs typeface="Verdana"/>
              </a:rPr>
              <a:t>posición</a:t>
            </a:r>
            <a:r>
              <a:rPr lang="en-US" sz="2400" dirty="0">
                <a:solidFill>
                  <a:srgbClr val="333333"/>
                </a:solidFill>
                <a:latin typeface="Calibri Light"/>
                <a:cs typeface="Verdana"/>
              </a:rPr>
              <a:t> </a:t>
            </a:r>
            <a:r>
              <a:rPr lang="en-US" sz="2400" dirty="0" err="1">
                <a:solidFill>
                  <a:srgbClr val="333333"/>
                </a:solidFill>
                <a:latin typeface="Calibri Light"/>
                <a:cs typeface="Verdana"/>
              </a:rPr>
              <a:t>firme</a:t>
            </a:r>
            <a:r>
              <a:rPr lang="en-US" sz="2400" dirty="0">
                <a:solidFill>
                  <a:srgbClr val="333333"/>
                </a:solidFill>
                <a:latin typeface="Calibri Light"/>
                <a:cs typeface="Verdana"/>
              </a:rPr>
              <a:t> y </a:t>
            </a:r>
            <a:r>
              <a:rPr lang="en-US" sz="2400" dirty="0" err="1">
                <a:solidFill>
                  <a:srgbClr val="333333"/>
                </a:solidFill>
                <a:latin typeface="Calibri Light"/>
                <a:cs typeface="Verdana"/>
              </a:rPr>
              <a:t>una</a:t>
            </a:r>
            <a:r>
              <a:rPr lang="en-US" sz="2400" dirty="0">
                <a:solidFill>
                  <a:srgbClr val="333333"/>
                </a:solidFill>
                <a:latin typeface="Calibri Light"/>
                <a:cs typeface="Verdana"/>
              </a:rPr>
              <a:t> </a:t>
            </a:r>
            <a:r>
              <a:rPr lang="en-US" sz="2400" dirty="0" err="1">
                <a:solidFill>
                  <a:srgbClr val="333333"/>
                </a:solidFill>
                <a:latin typeface="Calibri Light"/>
                <a:cs typeface="Verdana"/>
              </a:rPr>
              <a:t>postura</a:t>
            </a:r>
            <a:r>
              <a:rPr lang="en-US" sz="2400" dirty="0">
                <a:solidFill>
                  <a:srgbClr val="333333"/>
                </a:solidFill>
                <a:latin typeface="Calibri Light"/>
                <a:cs typeface="Verdana"/>
              </a:rPr>
              <a:t> </a:t>
            </a:r>
            <a:r>
              <a:rPr lang="en-US" sz="2400" dirty="0" err="1">
                <a:solidFill>
                  <a:srgbClr val="333333"/>
                </a:solidFill>
                <a:latin typeface="Calibri Light"/>
                <a:cs typeface="Verdana"/>
              </a:rPr>
              <a:t>erguida</a:t>
            </a:r>
            <a:r>
              <a:rPr lang="en-US" sz="2400" dirty="0">
                <a:solidFill>
                  <a:srgbClr val="333333"/>
                </a:solidFill>
                <a:latin typeface="Calibri Light"/>
                <a:cs typeface="Verdana"/>
              </a:rPr>
              <a:t> no </a:t>
            </a:r>
            <a:r>
              <a:rPr lang="en-US" sz="2400" dirty="0" err="1">
                <a:solidFill>
                  <a:srgbClr val="333333"/>
                </a:solidFill>
                <a:latin typeface="Calibri Light"/>
                <a:cs typeface="Verdana"/>
              </a:rPr>
              <a:t>sólo</a:t>
            </a:r>
            <a:r>
              <a:rPr lang="en-US" sz="2400" dirty="0">
                <a:solidFill>
                  <a:srgbClr val="333333"/>
                </a:solidFill>
                <a:latin typeface="Calibri Light"/>
                <a:cs typeface="Verdana"/>
              </a:rPr>
              <a:t> </a:t>
            </a:r>
            <a:r>
              <a:rPr lang="en-US" sz="2400" dirty="0" err="1">
                <a:solidFill>
                  <a:srgbClr val="333333"/>
                </a:solidFill>
                <a:latin typeface="Calibri Light"/>
                <a:cs typeface="Verdana"/>
              </a:rPr>
              <a:t>nos</a:t>
            </a:r>
            <a:r>
              <a:rPr lang="en-US" sz="2400" dirty="0">
                <a:solidFill>
                  <a:srgbClr val="333333"/>
                </a:solidFill>
                <a:latin typeface="Calibri Light"/>
                <a:cs typeface="Verdana"/>
              </a:rPr>
              <a:t> </a:t>
            </a:r>
            <a:r>
              <a:rPr lang="en-US" sz="2400" dirty="0" err="1">
                <a:solidFill>
                  <a:srgbClr val="333333"/>
                </a:solidFill>
                <a:latin typeface="Calibri Light"/>
                <a:cs typeface="Verdana"/>
              </a:rPr>
              <a:t>hace</a:t>
            </a:r>
            <a:r>
              <a:rPr lang="en-US" sz="2400" dirty="0">
                <a:solidFill>
                  <a:srgbClr val="333333"/>
                </a:solidFill>
                <a:latin typeface="Calibri Light"/>
                <a:cs typeface="Verdana"/>
              </a:rPr>
              <a:t> </a:t>
            </a:r>
            <a:r>
              <a:rPr lang="en-US" sz="2400" dirty="0" err="1">
                <a:solidFill>
                  <a:srgbClr val="333333"/>
                </a:solidFill>
                <a:latin typeface="Calibri Light"/>
                <a:cs typeface="Verdana"/>
              </a:rPr>
              <a:t>parecer</a:t>
            </a:r>
            <a:r>
              <a:rPr lang="en-US" sz="2400" dirty="0">
                <a:solidFill>
                  <a:srgbClr val="333333"/>
                </a:solidFill>
                <a:latin typeface="Calibri Light"/>
                <a:cs typeface="Verdana"/>
              </a:rPr>
              <a:t> </a:t>
            </a:r>
            <a:r>
              <a:rPr lang="en-US" sz="2400" dirty="0" err="1">
                <a:solidFill>
                  <a:srgbClr val="333333"/>
                </a:solidFill>
                <a:latin typeface="Calibri Light"/>
                <a:cs typeface="Verdana"/>
              </a:rPr>
              <a:t>más</a:t>
            </a:r>
            <a:r>
              <a:rPr lang="en-US" sz="2400" dirty="0">
                <a:solidFill>
                  <a:srgbClr val="333333"/>
                </a:solidFill>
                <a:latin typeface="Calibri Light"/>
                <a:cs typeface="Verdana"/>
              </a:rPr>
              <a:t> </a:t>
            </a:r>
            <a:r>
              <a:rPr lang="en-US" sz="2400" dirty="0" err="1">
                <a:solidFill>
                  <a:srgbClr val="333333"/>
                </a:solidFill>
                <a:latin typeface="Calibri Light"/>
                <a:cs typeface="Verdana"/>
              </a:rPr>
              <a:t>seguros</a:t>
            </a:r>
            <a:r>
              <a:rPr lang="en-US" sz="2400" dirty="0">
                <a:solidFill>
                  <a:srgbClr val="333333"/>
                </a:solidFill>
                <a:latin typeface="Calibri Light"/>
                <a:cs typeface="Verdana"/>
              </a:rPr>
              <a:t> ante </a:t>
            </a:r>
            <a:r>
              <a:rPr lang="en-US" sz="2400" dirty="0" err="1">
                <a:solidFill>
                  <a:srgbClr val="333333"/>
                </a:solidFill>
                <a:latin typeface="Calibri Light"/>
                <a:cs typeface="Verdana"/>
              </a:rPr>
              <a:t>los</a:t>
            </a:r>
            <a:r>
              <a:rPr lang="en-US" sz="2400" dirty="0">
                <a:solidFill>
                  <a:srgbClr val="333333"/>
                </a:solidFill>
                <a:latin typeface="Calibri Light"/>
                <a:cs typeface="Verdana"/>
              </a:rPr>
              <a:t> </a:t>
            </a:r>
            <a:r>
              <a:rPr lang="en-US" sz="2400" dirty="0" err="1">
                <a:solidFill>
                  <a:srgbClr val="333333"/>
                </a:solidFill>
                <a:latin typeface="Calibri Light"/>
                <a:cs typeface="Verdana"/>
              </a:rPr>
              <a:t>demás</a:t>
            </a:r>
            <a:r>
              <a:rPr lang="en-US" sz="2400" dirty="0">
                <a:solidFill>
                  <a:srgbClr val="333333"/>
                </a:solidFill>
                <a:latin typeface="Calibri Light"/>
                <a:cs typeface="Verdana"/>
              </a:rPr>
              <a:t>, </a:t>
            </a:r>
            <a:r>
              <a:rPr lang="en-US" sz="2400" dirty="0" err="1">
                <a:solidFill>
                  <a:srgbClr val="333333"/>
                </a:solidFill>
                <a:latin typeface="Calibri Light"/>
                <a:cs typeface="Verdana"/>
              </a:rPr>
              <a:t>sino</a:t>
            </a:r>
            <a:r>
              <a:rPr lang="en-US" sz="2400" dirty="0">
                <a:solidFill>
                  <a:srgbClr val="333333"/>
                </a:solidFill>
                <a:latin typeface="Calibri Light"/>
                <a:cs typeface="Verdana"/>
              </a:rPr>
              <a:t> que </a:t>
            </a:r>
            <a:r>
              <a:rPr lang="en-US" sz="2400" dirty="0" err="1">
                <a:solidFill>
                  <a:srgbClr val="333333"/>
                </a:solidFill>
                <a:latin typeface="Calibri Light"/>
                <a:cs typeface="Verdana"/>
              </a:rPr>
              <a:t>tiene</a:t>
            </a:r>
            <a:r>
              <a:rPr lang="en-US" sz="2400" dirty="0">
                <a:solidFill>
                  <a:srgbClr val="333333"/>
                </a:solidFill>
                <a:latin typeface="Calibri Light"/>
                <a:cs typeface="Verdana"/>
              </a:rPr>
              <a:t> </a:t>
            </a:r>
            <a:r>
              <a:rPr lang="en-US" sz="2400" dirty="0" err="1">
                <a:solidFill>
                  <a:srgbClr val="333333"/>
                </a:solidFill>
                <a:latin typeface="Calibri Light"/>
                <a:cs typeface="Verdana"/>
              </a:rPr>
              <a:t>también</a:t>
            </a:r>
            <a:r>
              <a:rPr lang="en-US" sz="2400" dirty="0">
                <a:solidFill>
                  <a:srgbClr val="333333"/>
                </a:solidFill>
                <a:latin typeface="Calibri Light"/>
                <a:cs typeface="Verdana"/>
              </a:rPr>
              <a:t> un </a:t>
            </a:r>
            <a:r>
              <a:rPr lang="en-US" sz="2400" dirty="0" err="1">
                <a:solidFill>
                  <a:srgbClr val="333333"/>
                </a:solidFill>
                <a:latin typeface="Calibri Light"/>
                <a:cs typeface="Verdana"/>
              </a:rPr>
              <a:t>impacto</a:t>
            </a:r>
            <a:r>
              <a:rPr lang="en-US" sz="2400" dirty="0">
                <a:solidFill>
                  <a:srgbClr val="333333"/>
                </a:solidFill>
                <a:latin typeface="Calibri Light"/>
                <a:cs typeface="Verdana"/>
              </a:rPr>
              <a:t> </a:t>
            </a:r>
            <a:r>
              <a:rPr lang="en-US" sz="2400" dirty="0" err="1">
                <a:solidFill>
                  <a:srgbClr val="333333"/>
                </a:solidFill>
                <a:latin typeface="Calibri Light"/>
                <a:cs typeface="Verdana"/>
              </a:rPr>
              <a:t>positivo</a:t>
            </a:r>
            <a:r>
              <a:rPr lang="en-US" sz="2400" dirty="0">
                <a:solidFill>
                  <a:srgbClr val="333333"/>
                </a:solidFill>
                <a:latin typeface="Calibri Light"/>
                <a:cs typeface="Verdana"/>
              </a:rPr>
              <a:t> </a:t>
            </a:r>
            <a:r>
              <a:rPr lang="en-US" sz="2400" dirty="0" err="1">
                <a:solidFill>
                  <a:srgbClr val="333333"/>
                </a:solidFill>
                <a:latin typeface="Calibri Light"/>
                <a:cs typeface="Verdana"/>
              </a:rPr>
              <a:t>en</a:t>
            </a:r>
            <a:r>
              <a:rPr lang="en-US" sz="2400" dirty="0">
                <a:solidFill>
                  <a:srgbClr val="333333"/>
                </a:solidFill>
                <a:latin typeface="Calibri Light"/>
                <a:cs typeface="Verdana"/>
              </a:rPr>
              <a:t> la </a:t>
            </a:r>
            <a:r>
              <a:rPr lang="en-US" sz="2400" dirty="0" err="1">
                <a:solidFill>
                  <a:srgbClr val="333333"/>
                </a:solidFill>
                <a:latin typeface="Calibri Light"/>
                <a:cs typeface="Verdana"/>
              </a:rPr>
              <a:t>autoestima</a:t>
            </a:r>
            <a:r>
              <a:rPr lang="en-US" sz="2400" dirty="0">
                <a:solidFill>
                  <a:srgbClr val="333333"/>
                </a:solidFill>
                <a:latin typeface="Calibri Light"/>
                <a:cs typeface="Verdana"/>
              </a:rPr>
              <a:t>.</a:t>
            </a:r>
          </a:p>
          <a:p>
            <a:pPr marL="342900" indent="-342900">
              <a:buClr>
                <a:srgbClr val="333333"/>
              </a:buClr>
              <a:buFont typeface="WingDings"/>
              <a:buChar char=""/>
              <a:defRPr/>
            </a:pPr>
            <a:r>
              <a:rPr lang="en-US" sz="2400" dirty="0" err="1">
                <a:solidFill>
                  <a:srgbClr val="333333"/>
                </a:solidFill>
                <a:latin typeface="Calibri Light"/>
                <a:cs typeface="Verdana"/>
              </a:rPr>
              <a:t>Desarrollar</a:t>
            </a:r>
            <a:r>
              <a:rPr lang="en-US" sz="2400" dirty="0">
                <a:solidFill>
                  <a:srgbClr val="333333"/>
                </a:solidFill>
                <a:latin typeface="Calibri Light"/>
                <a:cs typeface="Verdana"/>
              </a:rPr>
              <a:t> </a:t>
            </a:r>
            <a:r>
              <a:rPr lang="en-US" sz="2400" dirty="0" err="1">
                <a:solidFill>
                  <a:srgbClr val="333333"/>
                </a:solidFill>
                <a:latin typeface="Calibri Light"/>
                <a:cs typeface="Verdana"/>
              </a:rPr>
              <a:t>una</a:t>
            </a:r>
            <a:r>
              <a:rPr lang="en-US" sz="2400" dirty="0">
                <a:solidFill>
                  <a:srgbClr val="333333"/>
                </a:solidFill>
                <a:latin typeface="Calibri Light"/>
                <a:cs typeface="Verdana"/>
              </a:rPr>
              <a:t> </a:t>
            </a:r>
            <a:r>
              <a:rPr lang="en-US" sz="2400" dirty="0" err="1">
                <a:solidFill>
                  <a:srgbClr val="333333"/>
                </a:solidFill>
                <a:latin typeface="Calibri Light"/>
                <a:cs typeface="Verdana"/>
              </a:rPr>
              <a:t>nueva</a:t>
            </a:r>
            <a:r>
              <a:rPr lang="en-US" sz="2400" dirty="0">
                <a:solidFill>
                  <a:srgbClr val="333333"/>
                </a:solidFill>
                <a:latin typeface="Calibri Light"/>
                <a:cs typeface="Verdana"/>
              </a:rPr>
              <a:t> </a:t>
            </a:r>
            <a:r>
              <a:rPr lang="en-US" sz="2400" dirty="0" err="1">
                <a:solidFill>
                  <a:srgbClr val="333333"/>
                </a:solidFill>
                <a:latin typeface="Calibri Light"/>
                <a:cs typeface="Verdana"/>
              </a:rPr>
              <a:t>actitud</a:t>
            </a:r>
            <a:r>
              <a:rPr lang="en-US" sz="2400" dirty="0">
                <a:solidFill>
                  <a:srgbClr val="333333"/>
                </a:solidFill>
                <a:latin typeface="Calibri Light"/>
                <a:cs typeface="Verdana"/>
              </a:rPr>
              <a:t> </a:t>
            </a:r>
            <a:r>
              <a:rPr lang="en-US" sz="2400" dirty="0" err="1">
                <a:solidFill>
                  <a:srgbClr val="333333"/>
                </a:solidFill>
                <a:latin typeface="Calibri Light"/>
                <a:cs typeface="Verdana"/>
              </a:rPr>
              <a:t>interna</a:t>
            </a:r>
            <a:r>
              <a:rPr lang="en-US" sz="2400" dirty="0">
                <a:solidFill>
                  <a:srgbClr val="333333"/>
                </a:solidFill>
                <a:latin typeface="Calibri Light"/>
                <a:cs typeface="Verdana"/>
              </a:rPr>
              <a:t> con la </a:t>
            </a:r>
            <a:r>
              <a:rPr lang="en-US" sz="2400" dirty="0" err="1">
                <a:solidFill>
                  <a:srgbClr val="333333"/>
                </a:solidFill>
                <a:latin typeface="Calibri Light"/>
                <a:cs typeface="Verdana"/>
              </a:rPr>
              <a:t>postura</a:t>
            </a:r>
            <a:r>
              <a:rPr lang="en-US" sz="2400" dirty="0">
                <a:solidFill>
                  <a:srgbClr val="333333"/>
                </a:solidFill>
                <a:latin typeface="Calibri Light"/>
                <a:cs typeface="Verdana"/>
              </a:rPr>
              <a:t> corporal </a:t>
            </a:r>
            <a:r>
              <a:rPr lang="en-US" sz="2400" dirty="0" err="1">
                <a:solidFill>
                  <a:srgbClr val="333333"/>
                </a:solidFill>
                <a:latin typeface="Calibri Light"/>
                <a:cs typeface="Verdana"/>
              </a:rPr>
              <a:t>correcta</a:t>
            </a:r>
            <a:r>
              <a:rPr lang="en-US" sz="2400" dirty="0">
                <a:solidFill>
                  <a:srgbClr val="333333"/>
                </a:solidFill>
                <a:latin typeface="Calibri Light"/>
                <a:cs typeface="Verdana"/>
              </a:rPr>
              <a:t>: Un </a:t>
            </a:r>
            <a:r>
              <a:rPr lang="en-US" sz="2400" dirty="0" err="1">
                <a:solidFill>
                  <a:srgbClr val="333333"/>
                </a:solidFill>
                <a:latin typeface="Calibri Light"/>
                <a:cs typeface="Verdana"/>
              </a:rPr>
              <a:t>lenguaje</a:t>
            </a:r>
            <a:r>
              <a:rPr lang="en-US" sz="2400" dirty="0">
                <a:solidFill>
                  <a:srgbClr val="333333"/>
                </a:solidFill>
                <a:latin typeface="Calibri Light"/>
                <a:cs typeface="Verdana"/>
              </a:rPr>
              <a:t> corporal que dice </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ea typeface="Verdana" pitchFamily="34" charset="0"/>
                <a:cs typeface="Verdana"/>
              </a:rPr>
              <a:t>Me </a:t>
            </a:r>
            <a:r>
              <a:rPr lang="en-US" sz="2400" dirty="0" err="1">
                <a:solidFill>
                  <a:srgbClr val="333333"/>
                </a:solidFill>
                <a:latin typeface="Calibri Light"/>
                <a:ea typeface="Verdana" pitchFamily="34" charset="0"/>
                <a:cs typeface="Verdana"/>
              </a:rPr>
              <a:t>siento</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seguro</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a:t>
            </a:r>
            <a:r>
              <a:rPr lang="en-US" sz="2400" dirty="0" err="1">
                <a:solidFill>
                  <a:srgbClr val="333333"/>
                </a:solidFill>
                <a:latin typeface="Calibri Light"/>
                <a:cs typeface="Verdana"/>
              </a:rPr>
              <a:t>postura</a:t>
            </a:r>
            <a:r>
              <a:rPr lang="en-US" sz="2400" dirty="0">
                <a:solidFill>
                  <a:srgbClr val="333333"/>
                </a:solidFill>
                <a:latin typeface="Calibri Light"/>
                <a:cs typeface="Verdana"/>
              </a:rPr>
              <a:t> recta, </a:t>
            </a:r>
            <a:r>
              <a:rPr lang="en-US" sz="2400" dirty="0" err="1">
                <a:solidFill>
                  <a:srgbClr val="333333"/>
                </a:solidFill>
                <a:latin typeface="Calibri Light"/>
                <a:cs typeface="Verdana"/>
              </a:rPr>
              <a:t>contacto</a:t>
            </a:r>
            <a:r>
              <a:rPr lang="en-US" sz="2400" dirty="0">
                <a:solidFill>
                  <a:srgbClr val="333333"/>
                </a:solidFill>
                <a:latin typeface="Calibri Light"/>
                <a:cs typeface="Verdana"/>
              </a:rPr>
              <a:t> ocular, </a:t>
            </a:r>
            <a:r>
              <a:rPr lang="en-US" sz="2400" dirty="0" err="1">
                <a:solidFill>
                  <a:srgbClr val="333333"/>
                </a:solidFill>
                <a:latin typeface="Calibri Light"/>
                <a:cs typeface="Verdana"/>
              </a:rPr>
              <a:t>voz</a:t>
            </a:r>
            <a:r>
              <a:rPr lang="en-US" sz="2400" dirty="0">
                <a:solidFill>
                  <a:srgbClr val="333333"/>
                </a:solidFill>
                <a:latin typeface="Calibri Light"/>
                <a:cs typeface="Verdana"/>
              </a:rPr>
              <a:t> </a:t>
            </a:r>
            <a:r>
              <a:rPr lang="en-US" sz="2400" dirty="0" err="1">
                <a:solidFill>
                  <a:srgbClr val="333333"/>
                </a:solidFill>
                <a:latin typeface="Calibri Light"/>
                <a:cs typeface="Verdana"/>
              </a:rPr>
              <a:t>clara</a:t>
            </a:r>
            <a:r>
              <a:rPr lang="en-US" sz="2400" dirty="0">
                <a:solidFill>
                  <a:srgbClr val="333333"/>
                </a:solidFill>
                <a:latin typeface="Calibri Light"/>
                <a:cs typeface="Verdana"/>
              </a:rPr>
              <a:t>) </a:t>
            </a:r>
            <a:r>
              <a:rPr lang="en-US" sz="2400" dirty="0" err="1">
                <a:solidFill>
                  <a:srgbClr val="333333"/>
                </a:solidFill>
                <a:latin typeface="Calibri Light"/>
                <a:cs typeface="Verdana"/>
              </a:rPr>
              <a:t>fomenta</a:t>
            </a:r>
            <a:r>
              <a:rPr lang="en-US" sz="2400" dirty="0">
                <a:solidFill>
                  <a:srgbClr val="333333"/>
                </a:solidFill>
                <a:latin typeface="Calibri Light"/>
                <a:cs typeface="Verdana"/>
              </a:rPr>
              <a:t> </a:t>
            </a:r>
            <a:r>
              <a:rPr lang="en-US" sz="2400" dirty="0" err="1">
                <a:solidFill>
                  <a:srgbClr val="333333"/>
                </a:solidFill>
                <a:latin typeface="Calibri Light"/>
                <a:cs typeface="Verdana"/>
              </a:rPr>
              <a:t>una</a:t>
            </a:r>
            <a:r>
              <a:rPr lang="en-US" sz="2400" dirty="0">
                <a:solidFill>
                  <a:srgbClr val="333333"/>
                </a:solidFill>
                <a:latin typeface="Calibri Light"/>
                <a:cs typeface="Verdana"/>
              </a:rPr>
              <a:t> </a:t>
            </a:r>
            <a:r>
              <a:rPr lang="en-US" sz="2400" dirty="0" err="1">
                <a:solidFill>
                  <a:srgbClr val="333333"/>
                </a:solidFill>
                <a:latin typeface="Calibri Light"/>
                <a:cs typeface="Verdana"/>
              </a:rPr>
              <a:t>fortaleza</a:t>
            </a:r>
            <a:r>
              <a:rPr lang="en-US" sz="2400" dirty="0">
                <a:solidFill>
                  <a:srgbClr val="333333"/>
                </a:solidFill>
                <a:latin typeface="Calibri Light"/>
                <a:cs typeface="Verdana"/>
              </a:rPr>
              <a:t> y </a:t>
            </a:r>
            <a:r>
              <a:rPr lang="en-US" sz="2400" dirty="0" err="1">
                <a:solidFill>
                  <a:srgbClr val="333333"/>
                </a:solidFill>
                <a:latin typeface="Calibri Light"/>
                <a:cs typeface="Verdana"/>
              </a:rPr>
              <a:t>autoconfianza</a:t>
            </a:r>
            <a:r>
              <a:rPr lang="en-US" sz="2400" dirty="0">
                <a:solidFill>
                  <a:srgbClr val="333333"/>
                </a:solidFill>
                <a:latin typeface="Calibri Light"/>
                <a:cs typeface="Verdana"/>
              </a:rPr>
              <a:t> </a:t>
            </a:r>
            <a:r>
              <a:rPr lang="en-US" sz="2400" dirty="0" err="1">
                <a:solidFill>
                  <a:srgbClr val="333333"/>
                </a:solidFill>
                <a:latin typeface="Calibri Light"/>
                <a:cs typeface="Verdana"/>
              </a:rPr>
              <a:t>internas</a:t>
            </a:r>
            <a:r>
              <a:rPr lang="en-US" sz="2400" dirty="0">
                <a:solidFill>
                  <a:srgbClr val="333333"/>
                </a:solidFill>
                <a:latin typeface="Calibri Light"/>
                <a:cs typeface="Verdana"/>
              </a:rPr>
              <a:t> </a:t>
            </a:r>
            <a:r>
              <a:rPr lang="en-US" sz="2400" dirty="0" err="1">
                <a:solidFill>
                  <a:srgbClr val="333333"/>
                </a:solidFill>
                <a:latin typeface="Calibri Light"/>
                <a:cs typeface="Verdana"/>
              </a:rPr>
              <a:t>reales</a:t>
            </a:r>
            <a:r>
              <a:rPr lang="en-US" sz="2400" dirty="0">
                <a:solidFill>
                  <a:srgbClr val="333333"/>
                </a:solidFill>
                <a:latin typeface="Calibri Light"/>
                <a:cs typeface="Verdana"/>
              </a:rPr>
              <a:t>.</a:t>
            </a:r>
          </a:p>
          <a:p>
            <a:pPr algn="ctr">
              <a:buClr>
                <a:srgbClr val="333333"/>
              </a:buClr>
              <a:tabLst>
                <a:tab pos="271463" algn="l"/>
              </a:tabLst>
              <a:defRPr/>
            </a:pPr>
            <a:r>
              <a:rPr lang="en-US" sz="2400" dirty="0">
                <a:solidFill>
                  <a:srgbClr val="004992"/>
                </a:solidFill>
                <a:latin typeface="Calibri Light"/>
                <a:ea typeface="ＭＳ Ｐゴシック"/>
                <a:cs typeface="Verdana"/>
              </a:rPr>
              <a:t>¡Lo que </a:t>
            </a:r>
            <a:r>
              <a:rPr lang="en-US" sz="2400" dirty="0" err="1">
                <a:solidFill>
                  <a:srgbClr val="004992"/>
                </a:solidFill>
                <a:latin typeface="Calibri Light"/>
                <a:ea typeface="ＭＳ Ｐゴシック"/>
                <a:cs typeface="Verdana"/>
              </a:rPr>
              <a:t>empieza</a:t>
            </a:r>
            <a:r>
              <a:rPr lang="en-US" sz="2400" dirty="0">
                <a:solidFill>
                  <a:srgbClr val="004992"/>
                </a:solidFill>
                <a:latin typeface="Calibri Light"/>
                <a:ea typeface="ＭＳ Ｐゴシック"/>
                <a:cs typeface="Verdana"/>
              </a:rPr>
              <a:t> con </a:t>
            </a:r>
            <a:r>
              <a:rPr lang="en-US" sz="2400" dirty="0" err="1">
                <a:solidFill>
                  <a:srgbClr val="004992"/>
                </a:solidFill>
                <a:latin typeface="Calibri Light"/>
                <a:ea typeface="ＭＳ Ｐゴシック"/>
                <a:cs typeface="Verdana"/>
              </a:rPr>
              <a:t>una</a:t>
            </a:r>
            <a:r>
              <a:rPr lang="en-US" sz="2400" dirty="0">
                <a:solidFill>
                  <a:srgbClr val="004992"/>
                </a:solidFill>
                <a:latin typeface="Calibri Light"/>
                <a:ea typeface="ＭＳ Ｐゴシック"/>
                <a:cs typeface="Verdana"/>
              </a:rPr>
              <a:t> “pose” se </a:t>
            </a:r>
            <a:r>
              <a:rPr lang="en-US" sz="2400" dirty="0" err="1">
                <a:solidFill>
                  <a:srgbClr val="004992"/>
                </a:solidFill>
                <a:latin typeface="Calibri Light"/>
                <a:ea typeface="ＭＳ Ｐゴシック"/>
                <a:cs typeface="Verdana"/>
              </a:rPr>
              <a:t>convierte</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en</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una</a:t>
            </a:r>
            <a:r>
              <a:rPr lang="en-US" sz="2400" dirty="0">
                <a:solidFill>
                  <a:srgbClr val="004992"/>
                </a:solidFill>
                <a:latin typeface="Calibri Light"/>
                <a:ea typeface="ＭＳ Ｐゴシック"/>
                <a:cs typeface="Verdana"/>
              </a:rPr>
              <a:t> </a:t>
            </a:r>
            <a:r>
              <a:rPr lang="en-US" sz="2400" dirty="0" err="1">
                <a:solidFill>
                  <a:srgbClr val="004992"/>
                </a:solidFill>
                <a:latin typeface="Calibri Light"/>
                <a:ea typeface="ＭＳ Ｐゴシック"/>
                <a:cs typeface="Verdana"/>
              </a:rPr>
              <a:t>actitud</a:t>
            </a:r>
            <a:r>
              <a:rPr lang="en-US" sz="2400" dirty="0">
                <a:solidFill>
                  <a:srgbClr val="004992"/>
                </a:solidFill>
                <a:latin typeface="Calibri Light"/>
                <a:ea typeface="ＭＳ Ｐゴシック"/>
                <a:cs typeface="Verdana"/>
              </a:rPr>
              <a:t> real!</a:t>
            </a:r>
            <a:endParaRPr lang="de-DE" sz="24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Rumiación: Girando en círculos, sin avanzar</a:t>
            </a:r>
          </a:p>
        </p:txBody>
      </p:sp>
      <p:sp>
        <p:nvSpPr>
          <p:cNvPr id="5" name="Rectangle 15"/>
          <p:cNvSpPr>
            <a:spLocks noGrp="1" noChangeArrowheads="1"/>
          </p:cNvSpPr>
          <p:nvPr>
            <p:ph idx="1"/>
          </p:nvPr>
        </p:nvSpPr>
        <p:spPr>
          <a:xfrm>
            <a:off x="408955" y="2204864"/>
            <a:ext cx="8531728" cy="4248000"/>
          </a:xfrm>
        </p:spPr>
        <p:txBody>
          <a:bodyPr/>
          <a:lstStyle/>
          <a:p>
            <a:pPr marL="342900" indent="-342900" fontAlgn="auto">
              <a:buClr>
                <a:srgbClr val="333333"/>
              </a:buClr>
              <a:buFont typeface="WingDings"/>
              <a:buChar char=""/>
              <a:defRPr/>
            </a:pPr>
            <a:r>
              <a:rPr lang="en-US" sz="2400" dirty="0" err="1">
                <a:solidFill>
                  <a:srgbClr val="004992"/>
                </a:solidFill>
                <a:latin typeface="Calibri Light"/>
                <a:cs typeface="Verdana"/>
              </a:rPr>
              <a:t>Mucha</a:t>
            </a:r>
            <a:r>
              <a:rPr lang="en-US" sz="2400" dirty="0">
                <a:solidFill>
                  <a:srgbClr val="004992"/>
                </a:solidFill>
                <a:latin typeface="Calibri Light"/>
                <a:cs typeface="Verdana"/>
              </a:rPr>
              <a:t> </a:t>
            </a:r>
            <a:r>
              <a:rPr lang="en-US" sz="2400" dirty="0" err="1">
                <a:solidFill>
                  <a:srgbClr val="004992"/>
                </a:solidFill>
                <a:latin typeface="Calibri Light"/>
                <a:cs typeface="Verdana"/>
              </a:rPr>
              <a:t>gente</a:t>
            </a:r>
            <a:r>
              <a:rPr lang="en-US" sz="2400" dirty="0">
                <a:solidFill>
                  <a:srgbClr val="004992"/>
                </a:solidFill>
                <a:latin typeface="Calibri Light"/>
                <a:cs typeface="Verdana"/>
              </a:rPr>
              <a:t> con </a:t>
            </a:r>
            <a:r>
              <a:rPr lang="en-US" sz="2400" dirty="0" err="1">
                <a:solidFill>
                  <a:srgbClr val="004992"/>
                </a:solidFill>
                <a:latin typeface="Calibri Light"/>
                <a:cs typeface="Verdana"/>
              </a:rPr>
              <a:t>síntomas</a:t>
            </a:r>
            <a:r>
              <a:rPr lang="en-US" sz="2400" dirty="0">
                <a:solidFill>
                  <a:srgbClr val="004992"/>
                </a:solidFill>
                <a:latin typeface="Calibri Light"/>
                <a:cs typeface="Verdana"/>
              </a:rPr>
              <a:t> </a:t>
            </a:r>
            <a:r>
              <a:rPr lang="en-US" sz="2400" dirty="0" err="1">
                <a:solidFill>
                  <a:srgbClr val="004992"/>
                </a:solidFill>
                <a:latin typeface="Calibri Light"/>
                <a:cs typeface="Verdana"/>
              </a:rPr>
              <a:t>psicológicos</a:t>
            </a:r>
            <a:r>
              <a:rPr lang="en-US" sz="2400" dirty="0">
                <a:solidFill>
                  <a:srgbClr val="004992"/>
                </a:solidFill>
                <a:latin typeface="Calibri Light"/>
                <a:cs typeface="Verdana"/>
              </a:rPr>
              <a:t> </a:t>
            </a:r>
            <a:r>
              <a:rPr lang="en-US" sz="2400" dirty="0" err="1">
                <a:solidFill>
                  <a:srgbClr val="004992"/>
                </a:solidFill>
                <a:latin typeface="Calibri Light"/>
                <a:cs typeface="Verdana"/>
              </a:rPr>
              <a:t>sufre</a:t>
            </a:r>
            <a:r>
              <a:rPr lang="en-US" sz="2400" dirty="0">
                <a:solidFill>
                  <a:srgbClr val="004992"/>
                </a:solidFill>
                <a:latin typeface="Calibri Light"/>
                <a:cs typeface="Verdana"/>
              </a:rPr>
              <a:t> de </a:t>
            </a:r>
            <a:r>
              <a:rPr lang="en-US" sz="2400" dirty="0" err="1">
                <a:solidFill>
                  <a:srgbClr val="004992"/>
                </a:solidFill>
                <a:latin typeface="Calibri Light"/>
                <a:cs typeface="Verdana"/>
              </a:rPr>
              <a:t>una</a:t>
            </a:r>
            <a:r>
              <a:rPr lang="en-US" sz="2400" dirty="0">
                <a:solidFill>
                  <a:srgbClr val="004992"/>
                </a:solidFill>
                <a:latin typeface="Calibri Light"/>
                <a:cs typeface="Verdana"/>
              </a:rPr>
              <a:t> </a:t>
            </a:r>
            <a:r>
              <a:rPr lang="en-US" sz="2400" dirty="0" err="1">
                <a:solidFill>
                  <a:srgbClr val="004992"/>
                </a:solidFill>
                <a:latin typeface="Calibri Light"/>
                <a:cs typeface="Verdana"/>
              </a:rPr>
              <a:t>inerminable</a:t>
            </a:r>
            <a:r>
              <a:rPr lang="en-US" sz="2400" dirty="0">
                <a:solidFill>
                  <a:srgbClr val="004992"/>
                </a:solidFill>
                <a:latin typeface="Calibri Light"/>
                <a:cs typeface="Verdana"/>
              </a:rPr>
              <a:t> </a:t>
            </a:r>
            <a:r>
              <a:rPr lang="en-US" sz="2400" dirty="0">
                <a:solidFill>
                  <a:srgbClr val="004992"/>
                </a:solidFill>
                <a:latin typeface="Calibri Light"/>
                <a:ea typeface="Verdana" pitchFamily="34" charset="0"/>
                <a:cs typeface="Verdana"/>
              </a:rPr>
              <a:t>“</a:t>
            </a:r>
            <a:r>
              <a:rPr lang="en-US" sz="2400" dirty="0" err="1">
                <a:solidFill>
                  <a:srgbClr val="004992"/>
                </a:solidFill>
                <a:latin typeface="Calibri Light"/>
                <a:cs typeface="Verdana"/>
              </a:rPr>
              <a:t>rumiación</a:t>
            </a:r>
            <a:r>
              <a:rPr lang="en-US" sz="2400" dirty="0">
                <a:solidFill>
                  <a:srgbClr val="004992"/>
                </a:solidFill>
                <a:latin typeface="Calibri Light"/>
                <a:ea typeface="Verdana" pitchFamily="34" charset="0"/>
                <a:cs typeface="Verdana"/>
              </a:rPr>
              <a:t>”</a:t>
            </a:r>
            <a:r>
              <a:rPr lang="en-US" sz="2400" dirty="0">
                <a:solidFill>
                  <a:srgbClr val="004992"/>
                </a:solidFill>
                <a:latin typeface="Calibri Light"/>
                <a:cs typeface="Verdana"/>
              </a:rPr>
              <a:t> o </a:t>
            </a:r>
            <a:r>
              <a:rPr lang="en-US" sz="2400" dirty="0">
                <a:solidFill>
                  <a:srgbClr val="004992"/>
                </a:solidFill>
                <a:latin typeface="Calibri Light"/>
                <a:ea typeface="Verdana" pitchFamily="34" charset="0"/>
                <a:cs typeface="Verdana"/>
              </a:rPr>
              <a:t>“</a:t>
            </a:r>
            <a:r>
              <a:rPr lang="en-US" sz="2400" dirty="0" err="1">
                <a:solidFill>
                  <a:srgbClr val="004992"/>
                </a:solidFill>
                <a:latin typeface="Calibri Light"/>
                <a:ea typeface="Verdana" pitchFamily="34" charset="0"/>
                <a:cs typeface="Verdana"/>
              </a:rPr>
              <a:t>melancolía</a:t>
            </a:r>
            <a:r>
              <a:rPr lang="en-US" sz="2400" dirty="0">
                <a:solidFill>
                  <a:srgbClr val="004992"/>
                </a:solidFill>
                <a:latin typeface="Calibri Light"/>
                <a:ea typeface="Verdana" pitchFamily="34" charset="0"/>
                <a:cs typeface="Verdana"/>
              </a:rPr>
              <a:t>” </a:t>
            </a:r>
            <a:endParaRPr lang="en-US" sz="2400" dirty="0">
              <a:solidFill>
                <a:srgbClr val="004992"/>
              </a:solidFill>
              <a:latin typeface="Calibri Light"/>
              <a:cs typeface="Verdana"/>
            </a:endParaRPr>
          </a:p>
          <a:p>
            <a:pPr marL="342900" indent="-342900" fontAlgn="auto">
              <a:buClr>
                <a:srgbClr val="333333"/>
              </a:buClr>
              <a:buFont typeface="WingDings"/>
              <a:buChar char=""/>
              <a:defRPr/>
            </a:pPr>
            <a:r>
              <a:rPr lang="de-DE" sz="2400" dirty="0">
                <a:solidFill>
                  <a:srgbClr val="333333"/>
                </a:solidFill>
                <a:latin typeface="Calibri Light"/>
                <a:cs typeface="Verdana"/>
              </a:rPr>
              <a:t>¿Te has descubierto alguna vez</a:t>
            </a:r>
            <a:r>
              <a:rPr lang="en-US" sz="2400" dirty="0">
                <a:solidFill>
                  <a:srgbClr val="333333"/>
                </a:solidFill>
                <a:latin typeface="Calibri Light"/>
                <a:ea typeface="Verdana" pitchFamily="34" charset="0"/>
                <a:cs typeface="Verdana"/>
              </a:rPr>
              <a:t> </a:t>
            </a:r>
            <a:r>
              <a:rPr lang="en-US" sz="2400" dirty="0">
                <a:solidFill>
                  <a:srgbClr val="333333"/>
                </a:solidFill>
                <a:latin typeface="Calibri Light"/>
                <a:cs typeface="Verdana"/>
              </a:rPr>
              <a:t>“</a:t>
            </a:r>
            <a:r>
              <a:rPr lang="en-US" sz="2400" dirty="0" err="1">
                <a:solidFill>
                  <a:srgbClr val="333333"/>
                </a:solidFill>
                <a:latin typeface="Calibri Light"/>
                <a:cs typeface="Verdana"/>
              </a:rPr>
              <a:t>rumiando</a:t>
            </a:r>
            <a:r>
              <a:rPr lang="en-US" sz="2400" dirty="0">
                <a:solidFill>
                  <a:srgbClr val="333333"/>
                </a:solidFill>
                <a:latin typeface="Calibri Light"/>
                <a:cs typeface="Verdana"/>
              </a:rPr>
              <a:t> ideas”</a:t>
            </a:r>
            <a:r>
              <a:rPr lang="de-DE"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sp>
        <p:nvSpPr>
          <p:cNvPr id="7" name="Footer Placeholder 6"/>
          <p:cNvSpPr>
            <a:spLocks noGrp="1"/>
          </p:cNvSpPr>
          <p:nvPr>
            <p:ph type="ftr" sz="quarter" idx="11"/>
          </p:nvPr>
        </p:nvSpPr>
        <p:spPr/>
        <p:txBody>
          <a:bodyPr/>
          <a:lstStyle/>
          <a:p>
            <a:pPr>
              <a:defRPr/>
            </a:pPr>
            <a:r>
              <a:rPr lang="de-DE"/>
              <a:t>Entrenamiento Metacognitivo 9 - Autoestima</a:t>
            </a:r>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pic>
        <p:nvPicPr>
          <p:cNvPr id="10"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Problemas</a:t>
            </a:r>
          </a:p>
        </p:txBody>
      </p:sp>
      <p:sp>
        <p:nvSpPr>
          <p:cNvPr id="5" name="Rectangle 15"/>
          <p:cNvSpPr>
            <a:spLocks noGrp="1" noChangeArrowheads="1"/>
          </p:cNvSpPr>
          <p:nvPr>
            <p:ph idx="1"/>
          </p:nvPr>
        </p:nvSpPr>
        <p:spPr>
          <a:xfrm>
            <a:off x="408955" y="2204864"/>
            <a:ext cx="8531728" cy="4248000"/>
          </a:xfrm>
        </p:spPr>
        <p:txBody>
          <a:bodyPr/>
          <a:lstStyle/>
          <a:p>
            <a:pPr fontAlgn="auto">
              <a:buClr>
                <a:srgbClr val="333333"/>
              </a:buClr>
              <a:defRPr/>
            </a:pPr>
            <a:r>
              <a:rPr lang="de-DE" sz="2400" dirty="0">
                <a:solidFill>
                  <a:srgbClr val="004992"/>
                </a:solidFill>
                <a:latin typeface="Calibri Light"/>
                <a:cs typeface="Verdana"/>
              </a:rPr>
              <a:t>La rumiación es problemática por varios motivos:</a:t>
            </a:r>
          </a:p>
          <a:p>
            <a:pPr marL="342900" indent="-342900" fontAlgn="auto">
              <a:buClr>
                <a:srgbClr val="333333"/>
              </a:buClr>
              <a:buFont typeface="WingDings"/>
              <a:buChar char=""/>
              <a:defRPr/>
            </a:pPr>
            <a:r>
              <a:rPr lang="de-DE" sz="2400" dirty="0">
                <a:solidFill>
                  <a:srgbClr val="333333"/>
                </a:solidFill>
                <a:latin typeface="Calibri Light"/>
                <a:cs typeface="Verdana"/>
              </a:rPr>
              <a:t>Los pensamientos ruedan: se presentan los problemas sin ser resueltos.</a:t>
            </a:r>
          </a:p>
          <a:p>
            <a:pPr marL="342900" indent="-342900" fontAlgn="auto">
              <a:buClr>
                <a:srgbClr val="333333"/>
              </a:buClr>
              <a:buFont typeface="WingDings"/>
              <a:buChar char=""/>
              <a:defRPr/>
            </a:pPr>
            <a:r>
              <a:rPr lang="de-DE" sz="2400" dirty="0">
                <a:solidFill>
                  <a:srgbClr val="333333"/>
                </a:solidFill>
                <a:latin typeface="Calibri Light"/>
                <a:cs typeface="Verdana"/>
              </a:rPr>
              <a:t>Se debilita la autoestima, ya que</a:t>
            </a:r>
            <a:r>
              <a:rPr lang="en-US" sz="2400" dirty="0">
                <a:solidFill>
                  <a:srgbClr val="333333"/>
                </a:solidFill>
                <a:latin typeface="Calibri Light"/>
                <a:cs typeface="Verdana"/>
              </a:rPr>
              <a:t> </a:t>
            </a:r>
            <a:r>
              <a:rPr lang="en-US" sz="2400" dirty="0" err="1">
                <a:solidFill>
                  <a:srgbClr val="333333"/>
                </a:solidFill>
                <a:latin typeface="Calibri Light"/>
                <a:cs typeface="Verdana"/>
              </a:rPr>
              <a:t>los</a:t>
            </a:r>
            <a:r>
              <a:rPr lang="en-US" sz="2400" dirty="0">
                <a:solidFill>
                  <a:srgbClr val="333333"/>
                </a:solidFill>
                <a:latin typeface="Calibri Light"/>
                <a:cs typeface="Verdana"/>
              </a:rPr>
              <a:t> </a:t>
            </a:r>
            <a:r>
              <a:rPr lang="en-US" sz="2400" dirty="0" err="1">
                <a:solidFill>
                  <a:srgbClr val="333333"/>
                </a:solidFill>
                <a:latin typeface="Calibri Light"/>
                <a:cs typeface="Verdana"/>
              </a:rPr>
              <a:t>pensamientos</a:t>
            </a:r>
            <a:r>
              <a:rPr lang="en-US" sz="2400" dirty="0">
                <a:solidFill>
                  <a:srgbClr val="333333"/>
                </a:solidFill>
                <a:latin typeface="Calibri Light"/>
                <a:cs typeface="Verdana"/>
              </a:rPr>
              <a:t> </a:t>
            </a:r>
            <a:r>
              <a:rPr lang="en-US" sz="2400" dirty="0" err="1">
                <a:solidFill>
                  <a:srgbClr val="333333"/>
                </a:solidFill>
                <a:latin typeface="Calibri Light"/>
                <a:cs typeface="Verdana"/>
              </a:rPr>
              <a:t>útiles</a:t>
            </a:r>
            <a:r>
              <a:rPr lang="en-US" sz="2400" dirty="0">
                <a:solidFill>
                  <a:srgbClr val="333333"/>
                </a:solidFill>
                <a:latin typeface="Calibri Light"/>
                <a:cs typeface="Verdana"/>
              </a:rPr>
              <a:t> o </a:t>
            </a:r>
            <a:r>
              <a:rPr lang="en-US" sz="2400" dirty="0" err="1">
                <a:solidFill>
                  <a:srgbClr val="333333"/>
                </a:solidFill>
                <a:latin typeface="Calibri Light"/>
                <a:cs typeface="Verdana"/>
              </a:rPr>
              <a:t>agradables</a:t>
            </a:r>
            <a:r>
              <a:rPr lang="en-US" sz="2400" dirty="0">
                <a:solidFill>
                  <a:srgbClr val="333333"/>
                </a:solidFill>
                <a:latin typeface="Calibri Light"/>
                <a:cs typeface="Verdana"/>
              </a:rPr>
              <a:t> </a:t>
            </a:r>
            <a:r>
              <a:rPr lang="en-US" sz="2400" dirty="0" err="1">
                <a:solidFill>
                  <a:srgbClr val="333333"/>
                </a:solidFill>
                <a:latin typeface="Calibri Light"/>
                <a:cs typeface="Verdana"/>
              </a:rPr>
              <a:t>pasan</a:t>
            </a:r>
            <a:r>
              <a:rPr lang="en-US" sz="2400" dirty="0">
                <a:solidFill>
                  <a:srgbClr val="333333"/>
                </a:solidFill>
                <a:latin typeface="Calibri Light"/>
                <a:cs typeface="Verdana"/>
              </a:rPr>
              <a:t> </a:t>
            </a:r>
            <a:r>
              <a:rPr lang="en-US" sz="2400" dirty="0" err="1">
                <a:solidFill>
                  <a:srgbClr val="333333"/>
                </a:solidFill>
                <a:latin typeface="Calibri Light"/>
                <a:cs typeface="Verdana"/>
              </a:rPr>
              <a:t>desapercibidos</a:t>
            </a:r>
            <a:r>
              <a:rPr lang="en-US" sz="2400" dirty="0">
                <a:solidFill>
                  <a:srgbClr val="333333"/>
                </a:solidFill>
                <a:latin typeface="Calibri Light"/>
                <a:cs typeface="Verdana"/>
              </a:rPr>
              <a:t>.</a:t>
            </a:r>
          </a:p>
          <a:p>
            <a:pPr marL="342900" indent="-342900" fontAlgn="auto">
              <a:buClr>
                <a:srgbClr val="333333"/>
              </a:buClr>
              <a:buFont typeface="WingDings"/>
              <a:buChar char=""/>
              <a:defRPr/>
            </a:pPr>
            <a:r>
              <a:rPr lang="en-US" sz="2400" dirty="0" err="1">
                <a:solidFill>
                  <a:srgbClr val="333333"/>
                </a:solidFill>
                <a:latin typeface="Calibri Light"/>
                <a:cs typeface="Verdana"/>
              </a:rPr>
              <a:t>En</a:t>
            </a:r>
            <a:r>
              <a:rPr lang="en-US" sz="2400" dirty="0">
                <a:solidFill>
                  <a:srgbClr val="333333"/>
                </a:solidFill>
                <a:latin typeface="Calibri Light"/>
                <a:cs typeface="Verdana"/>
              </a:rPr>
              <a:t> </a:t>
            </a:r>
            <a:r>
              <a:rPr lang="en-US" sz="2400" dirty="0" err="1">
                <a:solidFill>
                  <a:srgbClr val="333333"/>
                </a:solidFill>
                <a:latin typeface="Calibri Light"/>
                <a:cs typeface="Verdana"/>
              </a:rPr>
              <a:t>lugar</a:t>
            </a:r>
            <a:r>
              <a:rPr lang="en-US" sz="2400" dirty="0">
                <a:solidFill>
                  <a:srgbClr val="333333"/>
                </a:solidFill>
                <a:latin typeface="Calibri Light"/>
                <a:cs typeface="Verdana"/>
              </a:rPr>
              <a:t> de un </a:t>
            </a:r>
            <a:r>
              <a:rPr lang="en-US" sz="2400" dirty="0" err="1">
                <a:solidFill>
                  <a:srgbClr val="333333"/>
                </a:solidFill>
                <a:latin typeface="Calibri Light"/>
                <a:cs typeface="Verdana"/>
              </a:rPr>
              <a:t>pensamiento</a:t>
            </a:r>
            <a:r>
              <a:rPr lang="en-US" sz="2400" dirty="0">
                <a:solidFill>
                  <a:srgbClr val="333333"/>
                </a:solidFill>
                <a:latin typeface="Calibri Light"/>
                <a:cs typeface="Verdana"/>
              </a:rPr>
              <a:t> con un </a:t>
            </a:r>
            <a:r>
              <a:rPr lang="en-US" sz="2400" dirty="0" err="1">
                <a:solidFill>
                  <a:srgbClr val="333333"/>
                </a:solidFill>
                <a:latin typeface="Calibri Light"/>
                <a:cs typeface="Verdana"/>
              </a:rPr>
              <a:t>objetivo</a:t>
            </a:r>
            <a:r>
              <a:rPr lang="en-US" sz="2400" dirty="0">
                <a:solidFill>
                  <a:srgbClr val="333333"/>
                </a:solidFill>
                <a:latin typeface="Calibri Light"/>
                <a:cs typeface="Verdana"/>
              </a:rPr>
              <a:t>, la </a:t>
            </a:r>
            <a:r>
              <a:rPr lang="en-US" sz="2400" dirty="0" err="1">
                <a:solidFill>
                  <a:srgbClr val="333333"/>
                </a:solidFill>
                <a:latin typeface="Calibri Light"/>
                <a:cs typeface="Verdana"/>
              </a:rPr>
              <a:t>rumiación</a:t>
            </a:r>
            <a:r>
              <a:rPr lang="en-US" sz="2400" dirty="0">
                <a:solidFill>
                  <a:srgbClr val="333333"/>
                </a:solidFill>
                <a:latin typeface="Calibri Light"/>
                <a:cs typeface="Verdana"/>
              </a:rPr>
              <a:t> se </a:t>
            </a:r>
            <a:r>
              <a:rPr lang="en-US" sz="2400" dirty="0" err="1">
                <a:solidFill>
                  <a:srgbClr val="333333"/>
                </a:solidFill>
                <a:latin typeface="Calibri Light"/>
                <a:cs typeface="Verdana"/>
              </a:rPr>
              <a:t>caracteriza</a:t>
            </a:r>
            <a:r>
              <a:rPr lang="en-US" sz="2400" dirty="0">
                <a:solidFill>
                  <a:srgbClr val="333333"/>
                </a:solidFill>
                <a:latin typeface="Calibri Light"/>
                <a:cs typeface="Verdana"/>
              </a:rPr>
              <a:t> </a:t>
            </a:r>
            <a:r>
              <a:rPr lang="en-US" sz="2400" dirty="0" err="1">
                <a:solidFill>
                  <a:srgbClr val="333333"/>
                </a:solidFill>
                <a:latin typeface="Calibri Light"/>
                <a:cs typeface="Verdana"/>
              </a:rPr>
              <a:t>por</a:t>
            </a:r>
            <a:r>
              <a:rPr lang="en-US" sz="2400" dirty="0">
                <a:solidFill>
                  <a:srgbClr val="333333"/>
                </a:solidFill>
                <a:latin typeface="Calibri Light"/>
                <a:cs typeface="Verdana"/>
              </a:rPr>
              <a:t> </a:t>
            </a:r>
            <a:r>
              <a:rPr lang="en-US" sz="2400" dirty="0" err="1">
                <a:solidFill>
                  <a:srgbClr val="333333"/>
                </a:solidFill>
                <a:latin typeface="Calibri Light"/>
                <a:cs typeface="Verdana"/>
              </a:rPr>
              <a:t>los</a:t>
            </a:r>
            <a:r>
              <a:rPr lang="en-US" sz="2400" dirty="0">
                <a:solidFill>
                  <a:srgbClr val="333333"/>
                </a:solidFill>
                <a:latin typeface="Calibri Light"/>
                <a:cs typeface="Verdana"/>
              </a:rPr>
              <a:t> </a:t>
            </a:r>
            <a:r>
              <a:rPr lang="en-US" sz="2400" dirty="0" err="1">
                <a:solidFill>
                  <a:srgbClr val="333333"/>
                </a:solidFill>
                <a:latin typeface="Calibri Light"/>
                <a:cs typeface="Verdana"/>
              </a:rPr>
              <a:t>mismos</a:t>
            </a:r>
            <a:r>
              <a:rPr lang="en-US" sz="2400" dirty="0">
                <a:solidFill>
                  <a:srgbClr val="333333"/>
                </a:solidFill>
                <a:latin typeface="Calibri Light"/>
                <a:cs typeface="Verdana"/>
              </a:rPr>
              <a:t> </a:t>
            </a:r>
            <a:r>
              <a:rPr lang="en-US" sz="2400" dirty="0" err="1">
                <a:solidFill>
                  <a:srgbClr val="333333"/>
                </a:solidFill>
                <a:latin typeface="Calibri Light"/>
                <a:cs typeface="Verdana"/>
              </a:rPr>
              <a:t>pensamientos</a:t>
            </a:r>
            <a:r>
              <a:rPr lang="en-US" sz="2400" dirty="0">
                <a:solidFill>
                  <a:srgbClr val="333333"/>
                </a:solidFill>
                <a:latin typeface="Calibri Light"/>
                <a:cs typeface="Verdana"/>
              </a:rPr>
              <a:t> </a:t>
            </a:r>
            <a:r>
              <a:rPr lang="en-US" sz="2400" dirty="0" err="1">
                <a:solidFill>
                  <a:srgbClr val="333333"/>
                </a:solidFill>
                <a:latin typeface="Calibri Light"/>
                <a:cs typeface="Verdana"/>
              </a:rPr>
              <a:t>infructuosos</a:t>
            </a:r>
            <a:r>
              <a:rPr lang="en-US" sz="2400" dirty="0">
                <a:solidFill>
                  <a:srgbClr val="333333"/>
                </a:solidFill>
                <a:latin typeface="Calibri Light"/>
                <a:cs typeface="Verdana"/>
              </a:rPr>
              <a:t> y </a:t>
            </a:r>
            <a:r>
              <a:rPr lang="en-US" sz="2400" dirty="0" err="1">
                <a:solidFill>
                  <a:srgbClr val="333333"/>
                </a:solidFill>
                <a:latin typeface="Calibri Light"/>
                <a:cs typeface="Verdana"/>
              </a:rPr>
              <a:t>autoacusatorios</a:t>
            </a:r>
            <a:r>
              <a:rPr lang="en-US" sz="2400" dirty="0">
                <a:solidFill>
                  <a:srgbClr val="333333"/>
                </a:solidFill>
                <a:latin typeface="Calibri Light"/>
                <a:cs typeface="Verdana"/>
              </a:rPr>
              <a:t> </a:t>
            </a:r>
            <a:r>
              <a:rPr lang="en-US" sz="2400" dirty="0" err="1">
                <a:solidFill>
                  <a:srgbClr val="333333"/>
                </a:solidFill>
                <a:latin typeface="Calibri Light"/>
                <a:cs typeface="Verdana"/>
              </a:rPr>
              <a:t>una</a:t>
            </a:r>
            <a:r>
              <a:rPr lang="en-US" sz="2400" dirty="0">
                <a:solidFill>
                  <a:srgbClr val="333333"/>
                </a:solidFill>
                <a:latin typeface="Calibri Light"/>
                <a:cs typeface="Verdana"/>
              </a:rPr>
              <a:t> y </a:t>
            </a:r>
            <a:r>
              <a:rPr lang="en-US" sz="2400" dirty="0" err="1">
                <a:solidFill>
                  <a:srgbClr val="333333"/>
                </a:solidFill>
                <a:latin typeface="Calibri Light"/>
                <a:cs typeface="Verdana"/>
              </a:rPr>
              <a:t>otra</a:t>
            </a:r>
            <a:r>
              <a:rPr lang="en-US" sz="2400" dirty="0">
                <a:solidFill>
                  <a:srgbClr val="333333"/>
                </a:solidFill>
                <a:latin typeface="Calibri Light"/>
                <a:cs typeface="Verdana"/>
              </a:rPr>
              <a:t> </a:t>
            </a:r>
            <a:r>
              <a:rPr lang="en-US" sz="2400" dirty="0" err="1">
                <a:solidFill>
                  <a:srgbClr val="333333"/>
                </a:solidFill>
                <a:latin typeface="Calibri Light"/>
                <a:cs typeface="Verdana"/>
              </a:rPr>
              <a:t>vez</a:t>
            </a:r>
            <a:r>
              <a:rPr lang="en-US" sz="2400" dirty="0">
                <a:solidFill>
                  <a:srgbClr val="333333"/>
                </a:solidFill>
                <a:latin typeface="Calibri Light"/>
                <a:cs typeface="Verdana"/>
              </a:rPr>
              <a:t>.</a:t>
            </a:r>
            <a:endParaRPr lang="de-DE" sz="2400" b="1" kern="1200" dirty="0">
              <a:solidFill>
                <a:srgbClr val="333333"/>
              </a:solidFill>
              <a:latin typeface="Calibri Light"/>
              <a:ea typeface="Verdana" panose="020B0604030504040204" pitchFamily="34" charset="0"/>
              <a:cs typeface="Verdana"/>
            </a:endParaRPr>
          </a:p>
        </p:txBody>
      </p:sp>
      <p:sp>
        <p:nvSpPr>
          <p:cNvPr id="7" name="Footer Placeholder 6"/>
          <p:cNvSpPr>
            <a:spLocks noGrp="1"/>
          </p:cNvSpPr>
          <p:nvPr>
            <p:ph type="ftr" sz="quarter" idx="11"/>
          </p:nvPr>
        </p:nvSpPr>
        <p:spPr/>
        <p:txBody>
          <a:bodyPr/>
          <a:lstStyle/>
          <a:p>
            <a:pPr>
              <a:defRPr/>
            </a:pPr>
            <a:r>
              <a:rPr lang="de-DE"/>
              <a:t>Entrenamiento Metacognitivo 9 - Autoestima</a:t>
            </a:r>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pic>
        <p:nvPicPr>
          <p:cNvPr id="10"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¿Qué hacer?</a:t>
            </a:r>
          </a:p>
        </p:txBody>
      </p:sp>
      <p:sp>
        <p:nvSpPr>
          <p:cNvPr id="9" name="Content Placeholder 8"/>
          <p:cNvSpPr>
            <a:spLocks noGrp="1"/>
          </p:cNvSpPr>
          <p:nvPr>
            <p:ph idx="1"/>
          </p:nvPr>
        </p:nvSpPr>
        <p:spPr/>
        <p:txBody>
          <a:bodyPr/>
          <a:lstStyle/>
          <a:p>
            <a:pPr lvl="0" defTabSz="914400">
              <a:buClr>
                <a:srgbClr val="333333"/>
              </a:buClr>
              <a:defRPr/>
            </a:pPr>
            <a:r>
              <a:rPr lang="de-DE" sz="2400" dirty="0">
                <a:solidFill>
                  <a:srgbClr val="333333"/>
                </a:solidFill>
                <a:latin typeface="Calibri Light"/>
                <a:cs typeface="Verdana"/>
              </a:rPr>
              <a:t>Lo primero y más importante es reconocer la rumiación como un problema más que como una estrategia útil. La rumiación da lugar a más problemas en lugar de solucionarlos.</a:t>
            </a:r>
          </a:p>
          <a:p>
            <a:pPr marL="342900" lvl="0" indent="-342900" defTabSz="914400">
              <a:buClr>
                <a:srgbClr val="333333"/>
              </a:buClr>
              <a:buFont typeface="WingDings"/>
              <a:buChar char=""/>
              <a:defRPr/>
            </a:pPr>
            <a:r>
              <a:rPr lang="de-DE" sz="2400" dirty="0">
                <a:solidFill>
                  <a:srgbClr val="004992"/>
                </a:solidFill>
                <a:latin typeface="Calibri Light"/>
                <a:cs typeface="Verdana"/>
              </a:rPr>
              <a:t>Los pensamientos rumiativos son sólo pensamientos... </a:t>
            </a:r>
            <a:r>
              <a:rPr lang="de-DE" sz="2400" dirty="0">
                <a:solidFill>
                  <a:srgbClr val="333333"/>
                </a:solidFill>
                <a:latin typeface="Calibri Light"/>
                <a:cs typeface="Verdana"/>
              </a:rPr>
              <a:t>¡no son reales!</a:t>
            </a:r>
          </a:p>
          <a:p>
            <a:pPr marL="342900" lvl="0" indent="-342900" defTabSz="914400">
              <a:buClr>
                <a:srgbClr val="333333"/>
              </a:buClr>
              <a:buFont typeface="WingDings"/>
              <a:buChar char=""/>
              <a:defRPr/>
            </a:pPr>
            <a:r>
              <a:rPr lang="de-DE" sz="2400" dirty="0">
                <a:solidFill>
                  <a:srgbClr val="333333"/>
                </a:solidFill>
                <a:latin typeface="Calibri Light"/>
                <a:cs typeface="Verdana"/>
              </a:rPr>
              <a:t>Intenta identificarlos, pero no les des mucha importancia.</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de-DE"/>
              <a:t>Entrenamiento Metacognitivo 9 - Autoestima</a:t>
            </a:r>
          </a:p>
        </p:txBody>
      </p:sp>
      <p:sp>
        <p:nvSpPr>
          <p:cNvPr id="11" name="Slide Number Placeholder 10"/>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Ejercicio anti-rumiación 1:</a:t>
            </a:r>
            <a:br>
              <a:rPr lang="de-DE" sz="3600" dirty="0">
                <a:latin typeface="Calibri Light"/>
              </a:rPr>
            </a:br>
            <a:r>
              <a:rPr lang="de-DE" sz="3600" dirty="0">
                <a:latin typeface="Calibri Light"/>
              </a:rPr>
              <a:t>Buscando distanciamiento interno...</a:t>
            </a:r>
          </a:p>
        </p:txBody>
      </p:sp>
      <p:sp>
        <p:nvSpPr>
          <p:cNvPr id="4" name="Content Placeholder 3"/>
          <p:cNvSpPr>
            <a:spLocks noGrp="1"/>
          </p:cNvSpPr>
          <p:nvPr>
            <p:ph idx="1"/>
          </p:nvPr>
        </p:nvSpPr>
        <p:spPr>
          <a:xfrm>
            <a:off x="408955" y="2204864"/>
            <a:ext cx="5854685" cy="4248000"/>
          </a:xfrm>
        </p:spPr>
        <p:txBody>
          <a:bodyPr/>
          <a:lstStyle/>
          <a:p>
            <a:pPr marL="342900" lvl="0" indent="-342900" defTabSz="914400">
              <a:lnSpc>
                <a:spcPct val="100000"/>
              </a:lnSpc>
              <a:spcBef>
                <a:spcPts val="1200"/>
              </a:spcBef>
              <a:buClr>
                <a:srgbClr val="333333"/>
              </a:buClr>
              <a:buFont typeface="WingDings"/>
              <a:buChar char=""/>
              <a:defRPr/>
            </a:pPr>
            <a:r>
              <a:rPr lang="de-DE" sz="2400" dirty="0">
                <a:solidFill>
                  <a:srgbClr val="333333"/>
                </a:solidFill>
                <a:latin typeface="Calibri Light"/>
                <a:cs typeface="Verdana"/>
              </a:rPr>
              <a:t>Considera lo que está pasando dentro de ti sin interferir o menospreciarte (</a:t>
            </a:r>
            <a:r>
              <a:rPr lang="en-US" sz="2400" dirty="0">
                <a:solidFill>
                  <a:srgbClr val="333333"/>
                </a:solidFill>
                <a:latin typeface="Calibri Light"/>
                <a:ea typeface="Verdana" pitchFamily="34" charset="0"/>
                <a:cs typeface="Verdana"/>
              </a:rPr>
              <a:t>“</a:t>
            </a:r>
            <a:r>
              <a:rPr lang="de-DE" sz="2400" dirty="0">
                <a:solidFill>
                  <a:srgbClr val="333333"/>
                </a:solidFill>
                <a:latin typeface="Calibri Light"/>
                <a:ea typeface="Verdana" pitchFamily="34" charset="0"/>
                <a:cs typeface="Verdana"/>
              </a:rPr>
              <a:t>Soy un idiota. </a:t>
            </a:r>
            <a:r>
              <a:rPr lang="de-DE" sz="2400" dirty="0">
                <a:solidFill>
                  <a:srgbClr val="333333"/>
                </a:solidFill>
                <a:latin typeface="Calibri Light"/>
                <a:cs typeface="Verdana"/>
              </a:rPr>
              <a:t>No puedo parar de darle vueltas</a:t>
            </a:r>
            <a:r>
              <a:rPr lang="en-US" sz="2400" dirty="0">
                <a:solidFill>
                  <a:srgbClr val="333333"/>
                </a:solidFill>
                <a:latin typeface="Calibri Light"/>
                <a:ea typeface="Verdana" pitchFamily="34" charset="0"/>
                <a:cs typeface="Verdana"/>
              </a:rPr>
              <a:t>”</a:t>
            </a:r>
            <a:r>
              <a:rPr lang="de-DE" sz="2400" dirty="0">
                <a:solidFill>
                  <a:srgbClr val="333333"/>
                </a:solidFill>
                <a:latin typeface="Calibri Light"/>
                <a:cs typeface="Verdana"/>
              </a:rPr>
              <a:t>; </a:t>
            </a:r>
            <a:r>
              <a:rPr lang="en-US" sz="2400" dirty="0">
                <a:solidFill>
                  <a:srgbClr val="333333"/>
                </a:solidFill>
                <a:latin typeface="Calibri Light"/>
                <a:ea typeface="Verdana" pitchFamily="34" charset="0"/>
                <a:cs typeface="Verdana"/>
              </a:rPr>
              <a:t>“¿</a:t>
            </a:r>
            <a:r>
              <a:rPr lang="en-US" sz="2400" dirty="0" err="1">
                <a:solidFill>
                  <a:srgbClr val="333333"/>
                </a:solidFill>
                <a:latin typeface="Calibri Light"/>
                <a:ea typeface="Verdana" pitchFamily="34" charset="0"/>
                <a:cs typeface="Verdana"/>
              </a:rPr>
              <a:t>Por</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qué</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tengo</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este</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problema</a:t>
            </a:r>
            <a:r>
              <a:rPr lang="en-US" sz="2400" dirty="0">
                <a:solidFill>
                  <a:srgbClr val="333333"/>
                </a:solidFill>
                <a:latin typeface="Calibri Light"/>
                <a:ea typeface="Verdana" pitchFamily="34" charset="0"/>
                <a:cs typeface="Verdana"/>
              </a:rPr>
              <a:t>?”</a:t>
            </a:r>
            <a:r>
              <a:rPr lang="de-DE" sz="2400" dirty="0">
                <a:solidFill>
                  <a:srgbClr val="333333"/>
                </a:solidFill>
                <a:latin typeface="Calibri Light"/>
                <a:cs typeface="Verdana"/>
              </a:rPr>
              <a:t>)</a:t>
            </a:r>
          </a:p>
          <a:p>
            <a:pPr marL="342900" lvl="0" indent="-342900" defTabSz="914400">
              <a:lnSpc>
                <a:spcPct val="100000"/>
              </a:lnSpc>
              <a:spcBef>
                <a:spcPts val="1200"/>
              </a:spcBef>
              <a:buClr>
                <a:srgbClr val="333333"/>
              </a:buClr>
              <a:buFont typeface="WingDings"/>
              <a:buChar char=""/>
              <a:defRPr/>
            </a:pPr>
            <a:r>
              <a:rPr lang="de-DE" sz="2400" dirty="0">
                <a:solidFill>
                  <a:srgbClr val="333333"/>
                </a:solidFill>
                <a:latin typeface="Calibri Light"/>
                <a:cs typeface="Verdana"/>
              </a:rPr>
              <a:t>Observa los pensamientos como si fueran trenes partiendo de la estación, nubes a la deriva en el cielo u hojas llevadas por el viento.</a:t>
            </a:r>
          </a:p>
          <a:p>
            <a:pPr lvl="0" defTabSz="914400" eaLnBrk="0" fontAlgn="base" hangingPunct="0">
              <a:buClr>
                <a:srgbClr val="006699"/>
              </a:buClr>
              <a:tabLst>
                <a:tab pos="84137" algn="l"/>
              </a:tabLst>
              <a:defRPr/>
            </a:pPr>
            <a:r>
              <a:rPr lang="de-DE" sz="2000" kern="0" dirty="0">
                <a:solidFill>
                  <a:srgbClr val="004992"/>
                </a:solidFill>
                <a:latin typeface="Calibri Light"/>
                <a:ea typeface="ＭＳ Ｐゴシック" charset="0"/>
                <a:cs typeface="Verdana"/>
              </a:rPr>
              <a:t>Estos pensamientos problemáticos no son persistentes porque sean ciertos sino porque asustan. Por eso es por lo que se vuelve a ellos una y otra vez.</a:t>
            </a:r>
            <a:endParaRPr lang="en-US"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34</a:t>
            </a:fld>
            <a:endParaRPr lang="de-DE"/>
          </a:p>
        </p:txBody>
      </p:sp>
      <p:pic>
        <p:nvPicPr>
          <p:cNvPr id="1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Ejercicio anti-rumiación 2:</a:t>
            </a:r>
            <a:br>
              <a:rPr lang="de-DE" sz="3600" dirty="0">
                <a:latin typeface="Calibri Light"/>
              </a:rPr>
            </a:br>
            <a:r>
              <a:rPr lang="de-DE" sz="3600" dirty="0">
                <a:latin typeface="Calibri Light"/>
              </a:rPr>
              <a:t>Distracción física</a:t>
            </a:r>
          </a:p>
        </p:txBody>
      </p:sp>
      <p:sp>
        <p:nvSpPr>
          <p:cNvPr id="3" name="Inhaltsplatzhalter 2"/>
          <p:cNvSpPr>
            <a:spLocks noGrp="1"/>
          </p:cNvSpPr>
          <p:nvPr>
            <p:ph idx="1"/>
          </p:nvPr>
        </p:nvSpPr>
        <p:spPr>
          <a:xfrm>
            <a:off x="408955" y="2248940"/>
            <a:ext cx="11340000" cy="4248000"/>
          </a:xfrm>
        </p:spPr>
        <p:txBody>
          <a:bodyPr/>
          <a:lstStyle/>
          <a:p>
            <a:pPr>
              <a:lnSpc>
                <a:spcPct val="100000"/>
              </a:lnSpc>
              <a:spcBef>
                <a:spcPts val="1200"/>
              </a:spcBef>
              <a:defRPr/>
            </a:pPr>
            <a:r>
              <a:rPr lang="de-DE" sz="2400" dirty="0">
                <a:solidFill>
                  <a:srgbClr val="333333"/>
                </a:solidFill>
                <a:latin typeface="Calibri Light"/>
                <a:cs typeface="+mn-cs"/>
              </a:rPr>
              <a:t>Ejercicio físico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¡Levántate!</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Pon la mano izquierda en el hombro derecho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Pon tu mano derecha en tu hombro izquierdo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Levanta una pierna...</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 y gira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extLst>
      <p:ext uri="{BB962C8B-B14F-4D97-AF65-F5344CB8AC3E}">
        <p14:creationId xmlns:p14="http://schemas.microsoft.com/office/powerpoint/2010/main" val="295328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Ejercicio anti-rumiación 2:</a:t>
            </a:r>
            <a:br>
              <a:rPr lang="de-DE" sz="3600" dirty="0">
                <a:latin typeface="Calibri Light"/>
              </a:rPr>
            </a:br>
            <a:r>
              <a:rPr lang="de-DE" sz="3600" dirty="0">
                <a:latin typeface="Calibri Light"/>
              </a:rPr>
              <a:t>Distracción física</a:t>
            </a:r>
          </a:p>
        </p:txBody>
      </p:sp>
      <p:sp>
        <p:nvSpPr>
          <p:cNvPr id="3" name="Inhaltsplatzhalter 2"/>
          <p:cNvSpPr>
            <a:spLocks noGrp="1"/>
          </p:cNvSpPr>
          <p:nvPr>
            <p:ph idx="1"/>
          </p:nvPr>
        </p:nvSpPr>
        <p:spPr>
          <a:xfrm>
            <a:off x="408955" y="2248940"/>
            <a:ext cx="11340000" cy="4248000"/>
          </a:xfrm>
        </p:spPr>
        <p:txBody>
          <a:bodyPr/>
          <a:lstStyle/>
          <a:p>
            <a:pPr>
              <a:lnSpc>
                <a:spcPct val="100000"/>
              </a:lnSpc>
              <a:spcBef>
                <a:spcPts val="1200"/>
              </a:spcBef>
              <a:defRPr/>
            </a:pPr>
            <a:r>
              <a:rPr lang="de-DE" sz="2400" dirty="0">
                <a:solidFill>
                  <a:srgbClr val="333333"/>
                </a:solidFill>
                <a:latin typeface="Calibri Light"/>
                <a:cs typeface="+mn-cs"/>
              </a:rPr>
              <a:t>Ejercicio físico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¡Levántate!</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Pon la mano izquierda en el hombro derecho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Pon tu mano derecha en tu hombro izquierdo</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Levanta una pierna...</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 y gira</a:t>
            </a:r>
          </a:p>
          <a:p>
            <a:pPr lvl="0" algn="ctr">
              <a:lnSpc>
                <a:spcPct val="100000"/>
              </a:lnSpc>
              <a:spcBef>
                <a:spcPts val="1200"/>
              </a:spcBef>
              <a:defRPr/>
            </a:pPr>
            <a:br>
              <a:rPr lang="de-DE" sz="2400" dirty="0">
                <a:solidFill>
                  <a:srgbClr val="004992"/>
                </a:solidFill>
                <a:latin typeface="Calibri Light"/>
                <a:cs typeface="+mn-cs"/>
              </a:rPr>
            </a:br>
            <a:r>
              <a:rPr lang="de-DE" sz="2400" dirty="0">
                <a:solidFill>
                  <a:srgbClr val="004992"/>
                </a:solidFill>
                <a:latin typeface="Calibri Light"/>
                <a:cs typeface="+mn-cs"/>
              </a:rPr>
              <a:t>¿En qué estás pensando ahora?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539859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Ejercicio anti-rumiación 2:</a:t>
            </a:r>
            <a:br>
              <a:rPr lang="de-DE" sz="3600" dirty="0">
                <a:latin typeface="Calibri Light"/>
              </a:rPr>
            </a:br>
            <a:r>
              <a:rPr lang="de-DE" sz="3600" dirty="0">
                <a:latin typeface="Calibri Light"/>
              </a:rPr>
              <a:t>Distracción física</a:t>
            </a:r>
          </a:p>
        </p:txBody>
      </p:sp>
      <p:sp>
        <p:nvSpPr>
          <p:cNvPr id="3" name="Inhaltsplatzhalter 2"/>
          <p:cNvSpPr>
            <a:spLocks noGrp="1"/>
          </p:cNvSpPr>
          <p:nvPr>
            <p:ph idx="1"/>
          </p:nvPr>
        </p:nvSpPr>
        <p:spPr>
          <a:xfrm>
            <a:off x="408955" y="2248940"/>
            <a:ext cx="11340000" cy="4248000"/>
          </a:xfrm>
        </p:spPr>
        <p:txBody>
          <a:bodyPr/>
          <a:lstStyle/>
          <a:p>
            <a:pPr>
              <a:lnSpc>
                <a:spcPct val="100000"/>
              </a:lnSpc>
              <a:spcBef>
                <a:spcPts val="1200"/>
              </a:spcBef>
              <a:defRPr/>
            </a:pPr>
            <a:r>
              <a:rPr lang="de-DE" sz="2400" dirty="0">
                <a:solidFill>
                  <a:srgbClr val="333333"/>
                </a:solidFill>
                <a:latin typeface="Calibri Light"/>
              </a:rPr>
              <a:t>Ejercicio físico</a:t>
            </a:r>
          </a:p>
          <a:p>
            <a:pPr marL="457200" indent="-457200">
              <a:lnSpc>
                <a:spcPct val="100000"/>
              </a:lnSpc>
              <a:spcBef>
                <a:spcPts val="1200"/>
              </a:spcBef>
              <a:buFont typeface="+mj-lt"/>
              <a:buAutoNum type="arabicPeriod"/>
              <a:defRPr/>
            </a:pPr>
            <a:r>
              <a:rPr lang="de-DE" sz="2400" dirty="0">
                <a:solidFill>
                  <a:srgbClr val="333333"/>
                </a:solidFill>
                <a:latin typeface="Calibri Light"/>
              </a:rPr>
              <a:t>¡Levántate!</a:t>
            </a:r>
          </a:p>
          <a:p>
            <a:pPr marL="457200" indent="-457200">
              <a:lnSpc>
                <a:spcPct val="100000"/>
              </a:lnSpc>
              <a:spcBef>
                <a:spcPts val="1200"/>
              </a:spcBef>
              <a:buFont typeface="+mj-lt"/>
              <a:buAutoNum type="arabicPeriod"/>
              <a:defRPr/>
            </a:pPr>
            <a:r>
              <a:rPr lang="de-DE" sz="2400" dirty="0">
                <a:solidFill>
                  <a:srgbClr val="333333"/>
                </a:solidFill>
                <a:latin typeface="Calibri Light"/>
              </a:rPr>
              <a:t>Pon la mano izquierda en el hombro derecho</a:t>
            </a:r>
          </a:p>
          <a:p>
            <a:pPr marL="457200" indent="-457200">
              <a:lnSpc>
                <a:spcPct val="100000"/>
              </a:lnSpc>
              <a:spcBef>
                <a:spcPts val="1200"/>
              </a:spcBef>
              <a:buFont typeface="+mj-lt"/>
              <a:buAutoNum type="arabicPeriod"/>
              <a:defRPr/>
            </a:pPr>
            <a:r>
              <a:rPr lang="de-DE" sz="2400" dirty="0">
                <a:solidFill>
                  <a:srgbClr val="333333"/>
                </a:solidFill>
                <a:latin typeface="Calibri Light"/>
              </a:rPr>
              <a:t>Pon tu mano derecha en tu hombro izquierdo</a:t>
            </a:r>
          </a:p>
          <a:p>
            <a:pPr marL="457200" indent="-457200">
              <a:lnSpc>
                <a:spcPct val="100000"/>
              </a:lnSpc>
              <a:spcBef>
                <a:spcPts val="1200"/>
              </a:spcBef>
              <a:buFont typeface="+mj-lt"/>
              <a:buAutoNum type="arabicPeriod"/>
              <a:defRPr/>
            </a:pPr>
            <a:r>
              <a:rPr lang="de-DE" sz="2400" dirty="0">
                <a:solidFill>
                  <a:srgbClr val="333333"/>
                </a:solidFill>
                <a:latin typeface="Calibri Light"/>
              </a:rPr>
              <a:t>Levanta una pierna...</a:t>
            </a:r>
          </a:p>
          <a:p>
            <a:pPr marL="457200" indent="-457200">
              <a:lnSpc>
                <a:spcPct val="100000"/>
              </a:lnSpc>
              <a:spcBef>
                <a:spcPts val="1200"/>
              </a:spcBef>
              <a:buFont typeface="+mj-lt"/>
              <a:buAutoNum type="arabicPeriod"/>
              <a:defRPr/>
            </a:pPr>
            <a:r>
              <a:rPr lang="de-DE" sz="2400" dirty="0">
                <a:solidFill>
                  <a:srgbClr val="333333"/>
                </a:solidFill>
                <a:latin typeface="Calibri Light"/>
              </a:rPr>
              <a:t>... y gira</a:t>
            </a:r>
          </a:p>
          <a:p>
            <a:pPr algn="ctr">
              <a:lnSpc>
                <a:spcPct val="100000"/>
              </a:lnSpc>
              <a:spcBef>
                <a:spcPts val="1200"/>
              </a:spcBef>
              <a:defRPr/>
            </a:pPr>
            <a:br>
              <a:rPr lang="es-ES" sz="2400" dirty="0">
                <a:solidFill>
                  <a:srgbClr val="004992"/>
                </a:solidFill>
                <a:latin typeface="Calibri Light"/>
              </a:rPr>
            </a:br>
            <a:r>
              <a:rPr lang="es-ES" sz="2400" dirty="0">
                <a:solidFill>
                  <a:srgbClr val="004992"/>
                </a:solidFill>
                <a:latin typeface="Calibri Light"/>
              </a:rPr>
              <a:t>Tener que concentrarse en este ejercicio ayuda al romper el círculo interminable de la </a:t>
            </a:r>
            <a:r>
              <a:rPr lang="es-ES" sz="2400" dirty="0" err="1">
                <a:solidFill>
                  <a:srgbClr val="004992"/>
                </a:solidFill>
                <a:latin typeface="Calibri Light"/>
              </a:rPr>
              <a:t>rumiación</a:t>
            </a:r>
            <a:r>
              <a:rPr lang="es-ES" sz="2400" dirty="0">
                <a:solidFill>
                  <a:srgbClr val="004992"/>
                </a:solidFill>
                <a:latin typeface="Calibri Light"/>
              </a:rPr>
              <a:t>.</a:t>
            </a:r>
            <a:endParaRPr 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839161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Consejos para aumentar la autoestima</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Expresa tus deseos a los demás.</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Consejos para aumentar la autoestima</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Expresa tus deseos a los demás.</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Intenta hablar alto y claro.</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18828923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Consejos para aumentar la autoestima</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Expresa tus deseos a los demás.</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Intenta hablar alto y claro.</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Establece contacto ocular (empezar con gente conocida y luego con gente desconocida).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1985478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Consejos para aumentar la autoestima</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Expresa tus deseos a los demás.</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Intenta hablar alto y claro.</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Establece contacto ocular (empezar con gente conocida y luego con gente desconocida).</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Manten la cabeza alta: ¡Recuerda el impacto de una postura erguida en la autoestima propia y en la gente de </a:t>
            </a:r>
            <a:r>
              <a:rPr lang="de-DE" sz="2400">
                <a:solidFill>
                  <a:srgbClr val="333333"/>
                </a:solidFill>
                <a:latin typeface="Calibri Light"/>
                <a:ea typeface="ＭＳ Ｐゴシック"/>
                <a:cs typeface="Verdana"/>
              </a:rPr>
              <a:t>alrededor!</a:t>
            </a:r>
            <a:endParaRPr lang="de-DE" sz="2400" dirty="0">
              <a:solidFill>
                <a:srgbClr val="333333"/>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2957891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Tarea para casa</a:t>
            </a:r>
          </a:p>
        </p:txBody>
      </p:sp>
      <p:sp>
        <p:nvSpPr>
          <p:cNvPr id="3" name="Inhaltsplatzhalter 2"/>
          <p:cNvSpPr>
            <a:spLocks noGrp="1"/>
          </p:cNvSpPr>
          <p:nvPr>
            <p:ph idx="1"/>
          </p:nvPr>
        </p:nvSpPr>
        <p:spPr/>
        <p:txBody>
          <a:bodyPr/>
          <a:lstStyle/>
          <a:p>
            <a:pPr>
              <a:defRPr/>
            </a:pPr>
            <a:r>
              <a:rPr lang="de-DE" sz="2000" dirty="0">
                <a:solidFill>
                  <a:srgbClr val="004992"/>
                </a:solidFill>
                <a:latin typeface="Calibri Light"/>
                <a:ea typeface="Verdana" panose="020B0604030504040204" pitchFamily="34" charset="0"/>
                <a:cs typeface="Verdana"/>
              </a:rPr>
              <a:t>Consejo para apreciar las cosas positivas que suceden en el día a día:</a:t>
            </a:r>
          </a:p>
          <a:p>
            <a:pPr marL="342900" indent="-342900">
              <a:buClr>
                <a:srgbClr val="333333"/>
              </a:buClr>
              <a:buFont typeface="WingDings"/>
              <a:buChar char=""/>
              <a:defRPr/>
            </a:pPr>
            <a:r>
              <a:rPr lang="es-ES" sz="2000" dirty="0">
                <a:solidFill>
                  <a:srgbClr val="333333"/>
                </a:solidFill>
                <a:latin typeface="Calibri Light"/>
                <a:ea typeface="Verdana" panose="020B0604030504040204" pitchFamily="34" charset="0"/>
                <a:cs typeface="Verdana"/>
              </a:rPr>
              <a:t>Sal de casa con un puñado de bolitas en el bolsillo derecho de la chaqueta </a:t>
            </a:r>
            <a:r>
              <a:rPr lang="de-DE" sz="2000" dirty="0">
                <a:solidFill>
                  <a:srgbClr val="333333"/>
                </a:solidFill>
                <a:latin typeface="Calibri Light"/>
                <a:ea typeface="Verdana" panose="020B0604030504040204" pitchFamily="34" charset="0"/>
                <a:cs typeface="Verdana"/>
              </a:rPr>
              <a:t>(alubias, canicas, etc.)</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Cada vez que suceda algo positivo (ej. Que un amigo nos sonría, tener una conversación relajada, una comida agradable, etc...), mueve una bolita del bolsillo derecho al inquierdo.</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 vover a casa, coje las bolitas del bolsillo izquierdo y recuerda todas las cosas agradables que han pasado a lo largo del día.</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 hacer esto, iras registrando todos los recuerdos agradables y positivos y disfrutarás el momento. Por desgracia, dejamos que las cosas agradables pasen despercibidas y rápidamente demasiado a menudo.</a:t>
            </a:r>
            <a:endParaRPr lang="de-DE" sz="20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Tarea para casa</a:t>
            </a:r>
          </a:p>
        </p:txBody>
      </p:sp>
      <p:sp>
        <p:nvSpPr>
          <p:cNvPr id="3" name="Inhaltsplatzhalter 2"/>
          <p:cNvSpPr>
            <a:spLocks noGrp="1"/>
          </p:cNvSpPr>
          <p:nvPr>
            <p:ph idx="1"/>
          </p:nvPr>
        </p:nvSpPr>
        <p:spPr/>
        <p:txBody>
          <a:bodyPr/>
          <a:lstStyle/>
          <a:p>
            <a:pPr>
              <a:defRPr/>
            </a:pPr>
            <a:r>
              <a:rPr lang="de-DE" sz="2000" dirty="0">
                <a:solidFill>
                  <a:srgbClr val="004992"/>
                </a:solidFill>
                <a:latin typeface="Calibri Light"/>
                <a:ea typeface="Verdana" panose="020B0604030504040204" pitchFamily="34" charset="0"/>
                <a:cs typeface="Verdana"/>
              </a:rPr>
              <a:t>Consejo para apreciar las cosas positivas que suceden en el día a día:</a:t>
            </a:r>
          </a:p>
          <a:p>
            <a:pPr marL="342900" indent="-342900">
              <a:buClr>
                <a:srgbClr val="333333"/>
              </a:buClr>
              <a:buFont typeface="WingDings"/>
              <a:buChar char=""/>
              <a:defRPr/>
            </a:pPr>
            <a:r>
              <a:rPr lang="es-ES" sz="2000" dirty="0">
                <a:solidFill>
                  <a:srgbClr val="333333"/>
                </a:solidFill>
                <a:latin typeface="Calibri Light"/>
                <a:ea typeface="Verdana" panose="020B0604030504040204" pitchFamily="34" charset="0"/>
                <a:cs typeface="Verdana"/>
              </a:rPr>
              <a:t>Sal de casa con un puñado de bolitas en el bolsillo derecho de la chaqueta </a:t>
            </a:r>
            <a:r>
              <a:rPr lang="de-DE" sz="2000" dirty="0">
                <a:solidFill>
                  <a:srgbClr val="333333"/>
                </a:solidFill>
                <a:latin typeface="Calibri Light"/>
                <a:ea typeface="Verdana" panose="020B0604030504040204" pitchFamily="34" charset="0"/>
                <a:cs typeface="Verdana"/>
              </a:rPr>
              <a:t>(alubias, canicas, etc.)</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Cada vez que suceda algo positivo (ej. Que un amigo nos sonría, tener una conversación relajada, una comida agradable, etc...), mueve una bolita del bolsillo derecho al inquierdo.</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 vover a casa, coje las bolitas del bolsillo izquierdo y recuerda todas las cosas agradables que han pasado a lo largo del día.</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Al hacer esto, iras registrando todos los recuerdos agradables y positivos y disfrutarás el momento. Por desgracia, dejamos que las cosas agradables pasen despercibidas y rápidamente demasiado a menudo.</a:t>
            </a:r>
            <a:endParaRPr lang="de-DE" sz="2000" dirty="0">
              <a:solidFill>
                <a:srgbClr val="333333"/>
              </a:solidFill>
              <a:latin typeface="Calibri Light"/>
            </a:endParaRPr>
          </a:p>
          <a:p>
            <a:pPr>
              <a:defRPr/>
            </a:pPr>
            <a:r>
              <a:rPr lang="de-DE" sz="2000" dirty="0">
                <a:solidFill>
                  <a:srgbClr val="004992"/>
                </a:solidFill>
                <a:latin typeface="Calibri Light"/>
                <a:cs typeface="Verdana"/>
              </a:rPr>
              <a:t>¿Se os ocurren otras formas de disfrutar y recordar las cosas agradables del día?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664485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Traducción a la vida diaria</a:t>
            </a:r>
          </a:p>
        </p:txBody>
      </p:sp>
      <p:sp>
        <p:nvSpPr>
          <p:cNvPr id="3" name="Inhaltsplatzhalter 2"/>
          <p:cNvSpPr>
            <a:spLocks noGrp="1"/>
          </p:cNvSpPr>
          <p:nvPr>
            <p:ph idx="1"/>
          </p:nvPr>
        </p:nvSpPr>
        <p:spPr>
          <a:xfrm>
            <a:off x="408955" y="2248940"/>
            <a:ext cx="11376000" cy="4291560"/>
          </a:xfrm>
        </p:spPr>
        <p:txBody>
          <a:bodyPr/>
          <a:lstStyle/>
          <a:p>
            <a:pPr>
              <a:defRPr/>
            </a:pPr>
            <a:r>
              <a:rPr lang="de-DE" sz="2400" b="1" dirty="0">
                <a:solidFill>
                  <a:srgbClr val="333333"/>
                </a:solidFill>
                <a:latin typeface="Calibri Light"/>
                <a:ea typeface="Verdana" panose="020B0604030504040204" pitchFamily="34" charset="0"/>
                <a:cs typeface="Verdana"/>
              </a:rPr>
              <a:t>Objetivos de aprendizaje:</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La autoestima es el valor que una persona se da a si mismo.</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Sed conscientes de vustras fortalezas en las distintas área de la vida e intentad mejorar la autoestima con las estrategias presentadas. </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err="1">
                <a:solidFill>
                  <a:srgbClr val="333333"/>
                </a:solidFill>
                <a:latin typeface="Calibri Light"/>
                <a:cs typeface="Verdana"/>
              </a:rPr>
              <a:t>Buscad</a:t>
            </a:r>
            <a:r>
              <a:rPr lang="en-US" sz="2400" dirty="0">
                <a:solidFill>
                  <a:srgbClr val="333333"/>
                </a:solidFill>
                <a:latin typeface="Calibri Light"/>
                <a:cs typeface="Verdana"/>
              </a:rPr>
              <a:t> las </a:t>
            </a:r>
            <a:r>
              <a:rPr lang="en-US" sz="2400" dirty="0" err="1">
                <a:solidFill>
                  <a:srgbClr val="333333"/>
                </a:solidFill>
                <a:latin typeface="Calibri Light"/>
                <a:cs typeface="Verdana"/>
              </a:rPr>
              <a:t>fortalezas</a:t>
            </a:r>
            <a:r>
              <a:rPr lang="en-US" sz="2400" dirty="0">
                <a:solidFill>
                  <a:srgbClr val="333333"/>
                </a:solidFill>
                <a:latin typeface="Calibri Light"/>
                <a:cs typeface="Verdana"/>
              </a:rPr>
              <a:t> </a:t>
            </a:r>
            <a:r>
              <a:rPr lang="en-US" sz="2400" dirty="0" err="1">
                <a:solidFill>
                  <a:srgbClr val="333333"/>
                </a:solidFill>
                <a:latin typeface="Calibri Light"/>
                <a:cs typeface="Verdana"/>
              </a:rPr>
              <a:t>olvidadas</a:t>
            </a:r>
            <a:r>
              <a:rPr lang="en-US" sz="2400" dirty="0">
                <a:solidFill>
                  <a:srgbClr val="333333"/>
                </a:solidFill>
                <a:latin typeface="Calibri Light"/>
                <a:cs typeface="Verdana"/>
              </a:rPr>
              <a:t> (</a:t>
            </a:r>
            <a:r>
              <a:rPr lang="en-US" sz="2400" kern="1200" dirty="0">
                <a:solidFill>
                  <a:srgbClr val="333333"/>
                </a:solidFill>
                <a:latin typeface="Calibri Light"/>
                <a:ea typeface="Verdana" pitchFamily="34" charset="0"/>
                <a:cs typeface="Verdana"/>
              </a:rPr>
              <a:t>“</a:t>
            </a:r>
            <a:r>
              <a:rPr lang="en-US" sz="2400" dirty="0" err="1">
                <a:solidFill>
                  <a:srgbClr val="333333"/>
                </a:solidFill>
                <a:latin typeface="Calibri Light"/>
                <a:ea typeface="Verdana" pitchFamily="34" charset="0"/>
                <a:cs typeface="Verdana"/>
              </a:rPr>
              <a:t>tesoros</a:t>
            </a:r>
            <a:r>
              <a:rPr lang="en-US" sz="2400" dirty="0">
                <a:solidFill>
                  <a:srgbClr val="333333"/>
                </a:solidFill>
                <a:latin typeface="Calibri Light"/>
                <a:ea typeface="Verdana" pitchFamily="34" charset="0"/>
                <a:cs typeface="Verdana"/>
              </a:rPr>
              <a:t> </a:t>
            </a:r>
            <a:r>
              <a:rPr lang="en-US" sz="2400" dirty="0" err="1">
                <a:solidFill>
                  <a:srgbClr val="333333"/>
                </a:solidFill>
                <a:latin typeface="Calibri Light"/>
                <a:ea typeface="Verdana" pitchFamily="34" charset="0"/>
                <a:cs typeface="Verdana"/>
              </a:rPr>
              <a:t>ocultos</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a:t>
            </a:r>
            <a:r>
              <a:rPr lang="de-DE" sz="2400" dirty="0">
                <a:solidFill>
                  <a:srgbClr val="333333"/>
                </a:solidFill>
                <a:latin typeface="Calibri Light"/>
                <a:ea typeface="Verdana" panose="020B0604030504040204" pitchFamily="34" charset="0"/>
                <a:cs typeface="Verdana"/>
              </a:rPr>
              <a:t>preguntando a los amigos o llevando un diario de aspectos agradables.</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¡Sed conscientes de los momentos positivos de cada dia!</a:t>
            </a:r>
          </a:p>
        </p:txBody>
      </p:sp>
      <p:sp>
        <p:nvSpPr>
          <p:cNvPr id="5" name="Footer Placeholder 4"/>
          <p:cNvSpPr>
            <a:spLocks noGrp="1"/>
          </p:cNvSpPr>
          <p:nvPr>
            <p:ph type="ftr" sz="quarter" idx="11"/>
          </p:nvPr>
        </p:nvSpPr>
        <p:spPr/>
        <p:txBody>
          <a:bodyPr/>
          <a:lstStyle/>
          <a:p>
            <a:pPr>
              <a:defRPr/>
            </a:pPr>
            <a:r>
              <a:rPr lang="de-DE"/>
              <a:t>Entrenamiento Metacognitivo 9 - Autoestima</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tiene</a:t>
            </a:r>
            <a:r>
              <a:rPr lang="en-US" sz="3600" dirty="0">
                <a:latin typeface="Calibri Light"/>
              </a:rPr>
              <a:t> </a:t>
            </a:r>
            <a:r>
              <a:rPr lang="en-US" sz="3600" dirty="0" err="1">
                <a:latin typeface="Calibri Light"/>
              </a:rPr>
              <a:t>esto</a:t>
            </a:r>
            <a:r>
              <a:rPr lang="en-US" sz="3600" dirty="0">
                <a:latin typeface="Calibri Light"/>
              </a:rPr>
              <a:t> que </a:t>
            </a:r>
            <a:r>
              <a:rPr lang="en-US" sz="3600" dirty="0" err="1">
                <a:latin typeface="Calibri Light"/>
              </a:rPr>
              <a:t>ver</a:t>
            </a:r>
            <a:r>
              <a:rPr lang="en-US" sz="3600" dirty="0">
                <a:latin typeface="Calibri Light"/>
              </a:rPr>
              <a:t> con la </a:t>
            </a:r>
            <a:r>
              <a:rPr lang="en-US" sz="3600" dirty="0" err="1">
                <a:latin typeface="Calibri Light"/>
              </a:rPr>
              <a:t>psicosis</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a:xfrm>
            <a:off x="408955" y="2248940"/>
            <a:ext cx="11340000" cy="4248000"/>
          </a:xfrm>
        </p:spPr>
        <p:txBody>
          <a:bodyPr/>
          <a:lstStyle/>
          <a:p>
            <a:r>
              <a:rPr lang="de-DE" sz="2000" dirty="0">
                <a:solidFill>
                  <a:srgbClr val="333333"/>
                </a:solidFill>
                <a:latin typeface="Calibri Light"/>
                <a:ea typeface="Verdana" panose="020B0604030504040204" pitchFamily="34" charset="0"/>
              </a:rPr>
              <a:t>Muchas (¡pero no todas!) personas con psicosis tienen baja autoestima y patrones de pensamiento negativos (por ejemplo, tendencia a reflexionar), lo que puede posteriormente reducir su autoestima.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4229236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a:t>
            </a:r>
            <a:r>
              <a:rPr lang="en-US" sz="3600" dirty="0" err="1">
                <a:latin typeface="Calibri Light"/>
              </a:rPr>
              <a:t>Qué</a:t>
            </a:r>
            <a:r>
              <a:rPr lang="en-US" sz="3600" dirty="0">
                <a:latin typeface="Calibri Light"/>
              </a:rPr>
              <a:t> </a:t>
            </a:r>
            <a:r>
              <a:rPr lang="en-US" sz="3600" dirty="0" err="1">
                <a:latin typeface="Calibri Light"/>
              </a:rPr>
              <a:t>tiene</a:t>
            </a:r>
            <a:r>
              <a:rPr lang="en-US" sz="3600" dirty="0">
                <a:latin typeface="Calibri Light"/>
              </a:rPr>
              <a:t> </a:t>
            </a:r>
            <a:r>
              <a:rPr lang="en-US" sz="3600" dirty="0" err="1">
                <a:latin typeface="Calibri Light"/>
              </a:rPr>
              <a:t>esto</a:t>
            </a:r>
            <a:r>
              <a:rPr lang="en-US" sz="3600" dirty="0">
                <a:latin typeface="Calibri Light"/>
              </a:rPr>
              <a:t> que </a:t>
            </a:r>
            <a:r>
              <a:rPr lang="en-US" sz="3600" dirty="0" err="1">
                <a:latin typeface="Calibri Light"/>
              </a:rPr>
              <a:t>ver</a:t>
            </a:r>
            <a:r>
              <a:rPr lang="en-US" sz="3600" dirty="0">
                <a:latin typeface="Calibri Light"/>
              </a:rPr>
              <a:t> con la </a:t>
            </a:r>
            <a:r>
              <a:rPr lang="en-US" sz="3600" dirty="0" err="1">
                <a:latin typeface="Calibri Light"/>
              </a:rPr>
              <a:t>psicosis</a:t>
            </a:r>
            <a:r>
              <a:rPr lang="en-US" sz="3600" dirty="0">
                <a:latin typeface="Calibri Light"/>
              </a:rPr>
              <a:t>?</a:t>
            </a:r>
            <a:endParaRPr lang="de-DE" sz="3600" dirty="0">
              <a:latin typeface="Calibri Light"/>
            </a:endParaRPr>
          </a:p>
        </p:txBody>
      </p:sp>
      <p:sp>
        <p:nvSpPr>
          <p:cNvPr id="3" name="Inhaltsplatzhalter 2"/>
          <p:cNvSpPr>
            <a:spLocks noGrp="1"/>
          </p:cNvSpPr>
          <p:nvPr>
            <p:ph idx="1"/>
          </p:nvPr>
        </p:nvSpPr>
        <p:spPr>
          <a:xfrm>
            <a:off x="408955" y="2248940"/>
            <a:ext cx="11340000" cy="4248000"/>
          </a:xfrm>
        </p:spPr>
        <p:txBody>
          <a:bodyPr/>
          <a:lstStyle/>
          <a:p>
            <a:r>
              <a:rPr lang="de-DE" sz="2000" dirty="0">
                <a:solidFill>
                  <a:srgbClr val="333333"/>
                </a:solidFill>
                <a:latin typeface="Calibri Light"/>
                <a:ea typeface="Verdana" panose="020B0604030504040204" pitchFamily="34" charset="0"/>
              </a:rPr>
              <a:t>Muchas (¡pero no todas!) personas con psicosis tienen baja autoestima y patrones de pensamiento negativos (por ejemplo, tendencia a reflexionar), lo que puede posteriormente reducir su autoestima.</a:t>
            </a:r>
          </a:p>
          <a:p>
            <a:r>
              <a:rPr lang="de-DE" sz="2000" dirty="0">
                <a:solidFill>
                  <a:srgbClr val="004992"/>
                </a:solidFill>
                <a:latin typeface="Calibri Light"/>
                <a:ea typeface="Verdana" panose="020B0604030504040204" pitchFamily="34" charset="0"/>
              </a:rPr>
              <a:t>Ejemplo: </a:t>
            </a:r>
            <a:r>
              <a:rPr lang="de-DE" sz="2000" dirty="0">
                <a:solidFill>
                  <a:srgbClr val="333333"/>
                </a:solidFill>
                <a:latin typeface="Calibri Light"/>
                <a:ea typeface="Verdana" panose="020B0604030504040204" pitchFamily="34" charset="0"/>
              </a:rPr>
              <a:t>Juan recibe una mala puntuación en un examen final de su formación.</a:t>
            </a:r>
          </a:p>
          <a:p>
            <a:r>
              <a:rPr lang="de-DE" sz="2000" dirty="0" err="1">
                <a:solidFill>
                  <a:srgbClr val="004992"/>
                </a:solidFill>
                <a:latin typeface="Calibri Light"/>
                <a:ea typeface="Verdana" panose="020B0604030504040204" pitchFamily="34" charset="0"/>
              </a:rPr>
              <a:t>Evaluación</a:t>
            </a:r>
            <a:r>
              <a:rPr lang="de-DE" sz="2000" dirty="0">
                <a:solidFill>
                  <a:srgbClr val="004992"/>
                </a:solidFill>
                <a:latin typeface="Calibri Light"/>
                <a:ea typeface="Verdana" panose="020B0604030504040204" pitchFamily="34" charset="0"/>
              </a:rPr>
              <a:t>: </a:t>
            </a:r>
            <a:r>
              <a:rPr lang="de-DE" sz="2000" dirty="0">
                <a:solidFill>
                  <a:srgbClr val="333333"/>
                </a:solidFill>
                <a:latin typeface="Calibri Light"/>
                <a:ea typeface="Verdana" panose="020B0604030504040204" pitchFamily="34" charset="0"/>
              </a:rPr>
              <a:t>al </a:t>
            </a:r>
            <a:r>
              <a:rPr lang="de-DE" sz="2000" dirty="0" err="1">
                <a:solidFill>
                  <a:srgbClr val="333333"/>
                </a:solidFill>
                <a:latin typeface="Calibri Light"/>
                <a:ea typeface="Verdana" panose="020B0604030504040204" pitchFamily="34" charset="0"/>
              </a:rPr>
              <a:t>principio</a:t>
            </a:r>
            <a:r>
              <a:rPr lang="de-DE" sz="2000" dirty="0">
                <a:solidFill>
                  <a:srgbClr val="333333"/>
                </a:solidFill>
                <a:latin typeface="Calibri Light"/>
                <a:ea typeface="Verdana" panose="020B0604030504040204" pitchFamily="34" charset="0"/>
              </a:rPr>
              <a:t> se </a:t>
            </a:r>
            <a:r>
              <a:rPr lang="de-DE" sz="2000" dirty="0" err="1">
                <a:solidFill>
                  <a:srgbClr val="333333"/>
                </a:solidFill>
                <a:latin typeface="Calibri Light"/>
                <a:ea typeface="Verdana" panose="020B0604030504040204" pitchFamily="34" charset="0"/>
              </a:rPr>
              <a:t>cuestiona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él</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mismo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como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empleado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pero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cada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vez</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más</a:t>
            </a:r>
            <a:r>
              <a:rPr lang="de-DE" sz="2000" dirty="0">
                <a:solidFill>
                  <a:srgbClr val="333333"/>
                </a:solidFill>
                <a:latin typeface="Calibri Light"/>
                <a:ea typeface="Verdana" panose="020B0604030504040204" pitchFamily="34" charset="0"/>
              </a:rPr>
              <a:t> se </a:t>
            </a:r>
            <a:r>
              <a:rPr lang="de-DE" sz="2000" dirty="0" err="1">
                <a:solidFill>
                  <a:srgbClr val="333333"/>
                </a:solidFill>
                <a:latin typeface="Calibri Light"/>
                <a:ea typeface="Verdana" panose="020B0604030504040204" pitchFamily="34" charset="0"/>
              </a:rPr>
              <a:t>devalua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como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persona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Él</a:t>
            </a:r>
            <a:r>
              <a:rPr lang="de-DE" sz="2000" dirty="0">
                <a:solidFill>
                  <a:srgbClr val="333333"/>
                </a:solidFill>
                <a:latin typeface="Calibri Light"/>
                <a:ea typeface="Verdana" panose="020B0604030504040204" pitchFamily="34" charset="0"/>
              </a:rPr>
              <a:t> se </a:t>
            </a:r>
            <a:r>
              <a:rPr lang="de-DE" sz="2000" dirty="0" err="1">
                <a:solidFill>
                  <a:srgbClr val="333333"/>
                </a:solidFill>
                <a:latin typeface="Calibri Light"/>
                <a:ea typeface="Verdana" panose="020B0604030504040204" pitchFamily="34" charset="0"/>
              </a:rPr>
              <a:t>siente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deprimido</a:t>
            </a:r>
            <a:r>
              <a:rPr lang="de-DE" sz="2000" dirty="0">
                <a:solidFill>
                  <a:srgbClr val="333333"/>
                </a:solidFill>
                <a:latin typeface="Calibri Light"/>
                <a:ea typeface="Verdana" panose="020B0604030504040204" pitchFamily="34" charset="0"/>
              </a:rPr>
              <a:t> y </a:t>
            </a:r>
            <a:r>
              <a:rPr lang="de-DE" sz="2000" dirty="0" err="1">
                <a:solidFill>
                  <a:srgbClr val="333333"/>
                </a:solidFill>
                <a:latin typeface="Calibri Light"/>
                <a:ea typeface="Verdana" panose="020B0604030504040204" pitchFamily="34" charset="0"/>
              </a:rPr>
              <a:t>con</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dudas</a:t>
            </a:r>
            <a:r>
              <a:rPr lang="de-DE" sz="2000" dirty="0">
                <a:solidFill>
                  <a:srgbClr val="333333"/>
                </a:solidFill>
                <a:latin typeface="Calibri Light"/>
                <a:ea typeface="Verdana" panose="020B0604030504040204" pitchFamily="34" charset="0"/>
              </a:rPr>
              <a:t> a </a:t>
            </a:r>
            <a:r>
              <a:rPr lang="de-DE" sz="2000" dirty="0" err="1">
                <a:solidFill>
                  <a:srgbClr val="333333"/>
                </a:solidFill>
                <a:latin typeface="Calibri Light"/>
                <a:ea typeface="Verdana" panose="020B0604030504040204" pitchFamily="34" charset="0"/>
              </a:rPr>
              <a:t>cerca</a:t>
            </a:r>
            <a:r>
              <a:rPr lang="de-DE" sz="2000" dirty="0">
                <a:solidFill>
                  <a:srgbClr val="333333"/>
                </a:solidFill>
                <a:latin typeface="Calibri Light"/>
                <a:ea typeface="Verdana" panose="020B0604030504040204" pitchFamily="34" charset="0"/>
              </a:rPr>
              <a:t> de </a:t>
            </a:r>
            <a:r>
              <a:rPr lang="de-DE" sz="2000" dirty="0" err="1">
                <a:solidFill>
                  <a:srgbClr val="333333"/>
                </a:solidFill>
                <a:latin typeface="Calibri Light"/>
                <a:ea typeface="Verdana" panose="020B0604030504040204" pitchFamily="34" charset="0"/>
              </a:rPr>
              <a:t>él</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mismo</a:t>
            </a:r>
            <a:r>
              <a:rPr lang="de-DE" sz="2000" dirty="0">
                <a:solidFill>
                  <a:srgbClr val="333333"/>
                </a:solidFill>
                <a:latin typeface="Calibri Light"/>
                <a:ea typeface="Verdana" panose="020B0604030504040204" pitchFamily="34" charset="0"/>
              </a:rPr>
              <a:t>.</a:t>
            </a:r>
          </a:p>
          <a:p>
            <a:r>
              <a:rPr lang="de-DE" sz="2000" dirty="0">
                <a:solidFill>
                  <a:srgbClr val="004992"/>
                </a:solidFill>
                <a:latin typeface="Calibri Light"/>
                <a:ea typeface="Verdana" panose="020B0604030504040204" pitchFamily="34" charset="0"/>
              </a:rPr>
              <a:t>Pero: </a:t>
            </a:r>
            <a:r>
              <a:rPr lang="de-DE" sz="2000" dirty="0">
                <a:solidFill>
                  <a:srgbClr val="333333"/>
                </a:solidFill>
                <a:latin typeface="Calibri Light"/>
                <a:ea typeface="Verdana" panose="020B0604030504040204" pitchFamily="34" charset="0"/>
              </a:rPr>
              <a:t>Los y las </a:t>
            </a:r>
            <a:r>
              <a:rPr lang="de-DE" sz="2000" dirty="0" err="1">
                <a:solidFill>
                  <a:srgbClr val="333333"/>
                </a:solidFill>
                <a:latin typeface="Calibri Light"/>
                <a:ea typeface="Verdana" panose="020B0604030504040204" pitchFamily="34" charset="0"/>
              </a:rPr>
              <a:t>amigas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ayudan</a:t>
            </a:r>
            <a:r>
              <a:rPr lang="de-DE" sz="2000" dirty="0">
                <a:solidFill>
                  <a:srgbClr val="333333"/>
                </a:solidFill>
                <a:latin typeface="Calibri Light"/>
                <a:ea typeface="Verdana" panose="020B0604030504040204" pitchFamily="34" charset="0"/>
              </a:rPr>
              <a:t> a Juan en los </a:t>
            </a:r>
            <a:r>
              <a:rPr lang="de-DE" sz="2000" dirty="0" err="1">
                <a:solidFill>
                  <a:srgbClr val="333333"/>
                </a:solidFill>
                <a:latin typeface="Calibri Light"/>
                <a:ea typeface="Verdana" panose="020B0604030504040204" pitchFamily="34" charset="0"/>
              </a:rPr>
              <a:t>siguientes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días</a:t>
            </a:r>
            <a:r>
              <a:rPr lang="de-DE" sz="2000" dirty="0">
                <a:solidFill>
                  <a:srgbClr val="333333"/>
                </a:solidFill>
                <a:latin typeface="Calibri Light"/>
                <a:ea typeface="Verdana" panose="020B0604030504040204" pitchFamily="34" charset="0"/>
              </a:rPr>
              <a:t> al </a:t>
            </a:r>
            <a:r>
              <a:rPr lang="de-DE" sz="2000" dirty="0" err="1">
                <a:solidFill>
                  <a:srgbClr val="333333"/>
                </a:solidFill>
                <a:latin typeface="Calibri Light"/>
                <a:ea typeface="Verdana" panose="020B0604030504040204" pitchFamily="34" charset="0"/>
              </a:rPr>
              <a:t>dejarle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claro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que</a:t>
            </a:r>
            <a:r>
              <a:rPr lang="de-DE" sz="2000" dirty="0">
                <a:solidFill>
                  <a:srgbClr val="333333"/>
                </a:solidFill>
                <a:latin typeface="Calibri Light"/>
                <a:ea typeface="Verdana" panose="020B0604030504040204" pitchFamily="34" charset="0"/>
              </a:rPr>
              <a:t> la </a:t>
            </a:r>
            <a:r>
              <a:rPr lang="de-DE" sz="2000" dirty="0" err="1">
                <a:solidFill>
                  <a:srgbClr val="333333"/>
                </a:solidFill>
                <a:latin typeface="Calibri Light"/>
                <a:ea typeface="Verdana" panose="020B0604030504040204" pitchFamily="34" charset="0"/>
              </a:rPr>
              <a:t>prueba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lo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evalúa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como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persona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sino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que</a:t>
            </a:r>
            <a:r>
              <a:rPr lang="de-DE" sz="2000" dirty="0">
                <a:solidFill>
                  <a:srgbClr val="333333"/>
                </a:solidFill>
                <a:latin typeface="Calibri Light"/>
                <a:ea typeface="Verdana" panose="020B0604030504040204" pitchFamily="34" charset="0"/>
              </a:rPr>
              <a:t> es </a:t>
            </a:r>
            <a:r>
              <a:rPr lang="de-DE" sz="2000" dirty="0" err="1">
                <a:solidFill>
                  <a:srgbClr val="333333"/>
                </a:solidFill>
                <a:latin typeface="Calibri Light"/>
                <a:ea typeface="Verdana" panose="020B0604030504040204" pitchFamily="34" charset="0"/>
              </a:rPr>
              <a:t>una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instantánea</a:t>
            </a:r>
            <a:r>
              <a:rPr lang="de-DE" sz="2000" dirty="0">
                <a:solidFill>
                  <a:srgbClr val="333333"/>
                </a:solidFill>
                <a:latin typeface="Calibri Light"/>
                <a:ea typeface="Verdana" panose="020B0604030504040204" pitchFamily="34" charset="0"/>
              </a:rPr>
              <a:t> de </a:t>
            </a:r>
            <a:r>
              <a:rPr lang="de-DE" sz="2000" dirty="0" err="1">
                <a:solidFill>
                  <a:srgbClr val="333333"/>
                </a:solidFill>
                <a:latin typeface="Calibri Light"/>
                <a:ea typeface="Verdana" panose="020B0604030504040204" pitchFamily="34" charset="0"/>
              </a:rPr>
              <a:t>su</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funcionamiento</a:t>
            </a:r>
            <a:r>
              <a:rPr lang="de-DE" sz="2000" dirty="0">
                <a:solidFill>
                  <a:srgbClr val="333333"/>
                </a:solidFill>
                <a:latin typeface="Calibri Light"/>
                <a:ea typeface="Verdana" panose="020B0604030504040204" pitchFamily="34" charset="0"/>
              </a:rPr>
              <a:t> en solo </a:t>
            </a:r>
            <a:r>
              <a:rPr lang="de-DE" sz="2000" dirty="0" err="1">
                <a:solidFill>
                  <a:srgbClr val="333333"/>
                </a:solidFill>
                <a:latin typeface="Calibri Light"/>
                <a:ea typeface="Verdana" panose="020B0604030504040204" pitchFamily="34" charset="0"/>
              </a:rPr>
              <a:t>una</a:t>
            </a:r>
            <a:r>
              <a:rPr lang="de-DE" sz="2000" dirty="0">
                <a:solidFill>
                  <a:srgbClr val="333333"/>
                </a:solidFill>
                <a:latin typeface="Calibri Light"/>
                <a:ea typeface="Verdana" panose="020B0604030504040204" pitchFamily="34" charset="0"/>
              </a:rPr>
              <a:t> de las </a:t>
            </a:r>
            <a:r>
              <a:rPr lang="de-DE" sz="2000" dirty="0" err="1">
                <a:solidFill>
                  <a:srgbClr val="333333"/>
                </a:solidFill>
                <a:latin typeface="Calibri Light"/>
                <a:ea typeface="Verdana" panose="020B0604030504040204" pitchFamily="34" charset="0"/>
              </a:rPr>
              <a:t>muchas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áreas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debe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tomar</a:t>
            </a:r>
            <a:r>
              <a:rPr lang="de-DE" sz="2000" dirty="0">
                <a:solidFill>
                  <a:srgbClr val="333333"/>
                </a:solidFill>
                <a:latin typeface="Calibri Light"/>
                <a:ea typeface="Verdana" panose="020B0604030504040204" pitchFamily="34" charset="0"/>
              </a:rPr>
              <a:t> los </a:t>
            </a:r>
            <a:r>
              <a:rPr lang="de-DE" sz="2000" dirty="0" err="1">
                <a:solidFill>
                  <a:srgbClr val="333333"/>
                </a:solidFill>
                <a:latin typeface="Calibri Light"/>
                <a:ea typeface="Verdana" panose="020B0604030504040204" pitchFamily="34" charset="0"/>
              </a:rPr>
              <a:t>resultados</a:t>
            </a:r>
            <a:r>
              <a:rPr lang="de-DE" sz="2000" dirty="0">
                <a:solidFill>
                  <a:srgbClr val="333333"/>
                </a:solidFill>
                <a:latin typeface="Calibri Light"/>
                <a:ea typeface="Verdana" panose="020B0604030504040204" pitchFamily="34" charset="0"/>
              </a:rPr>
              <a:t> a la </a:t>
            </a:r>
            <a:r>
              <a:rPr lang="de-DE" sz="2000" dirty="0" err="1">
                <a:solidFill>
                  <a:srgbClr val="333333"/>
                </a:solidFill>
                <a:latin typeface="Calibri Light"/>
                <a:ea typeface="Verdana" panose="020B0604030504040204" pitchFamily="34" charset="0"/>
              </a:rPr>
              <a:t>ligera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pero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también</a:t>
            </a:r>
            <a:r>
              <a:rPr lang="de-DE" sz="2000" dirty="0">
                <a:solidFill>
                  <a:srgbClr val="333333"/>
                </a:solidFill>
                <a:latin typeface="Calibri Light"/>
                <a:ea typeface="Verdana" panose="020B0604030504040204" pitchFamily="34" charset="0"/>
              </a:rPr>
              <a:t> es </a:t>
            </a:r>
            <a:r>
              <a:rPr lang="de-DE" sz="2000" dirty="0" err="1">
                <a:solidFill>
                  <a:srgbClr val="333333"/>
                </a:solidFill>
                <a:latin typeface="Calibri Light"/>
                <a:ea typeface="Verdana" panose="020B0604030504040204" pitchFamily="34" charset="0"/>
              </a:rPr>
              <a:t>importante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que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tenga</a:t>
            </a:r>
            <a:r>
              <a:rPr lang="de-DE" sz="2000" dirty="0">
                <a:solidFill>
                  <a:srgbClr val="333333"/>
                </a:solidFill>
                <a:latin typeface="Calibri Light"/>
                <a:ea typeface="Verdana" panose="020B0604030504040204" pitchFamily="34" charset="0"/>
              </a:rPr>
              <a:t> en </a:t>
            </a:r>
            <a:r>
              <a:rPr lang="de-DE" sz="2000" dirty="0" err="1">
                <a:solidFill>
                  <a:srgbClr val="333333"/>
                </a:solidFill>
                <a:latin typeface="Calibri Light"/>
                <a:ea typeface="Verdana" panose="020B0604030504040204" pitchFamily="34" charset="0"/>
              </a:rPr>
              <a:t>cuenta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sus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puntos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fuertes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tanto</a:t>
            </a:r>
            <a:r>
              <a:rPr lang="de-DE" sz="2000" dirty="0">
                <a:solidFill>
                  <a:srgbClr val="333333"/>
                </a:solidFill>
                <a:latin typeface="Calibri Light"/>
                <a:ea typeface="Verdana" panose="020B0604030504040204" pitchFamily="34" charset="0"/>
              </a:rPr>
              <a:t> en </a:t>
            </a:r>
            <a:r>
              <a:rPr lang="de-DE" sz="2000" dirty="0" err="1">
                <a:solidFill>
                  <a:srgbClr val="333333"/>
                </a:solidFill>
                <a:latin typeface="Calibri Light"/>
                <a:ea typeface="Verdana" panose="020B0604030504040204" pitchFamily="34" charset="0"/>
              </a:rPr>
              <a:t>el</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trabajo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como</a:t>
            </a:r>
            <a:r>
              <a:rPr lang="de-DE" sz="2000" dirty="0">
                <a:solidFill>
                  <a:srgbClr val="333333"/>
                </a:solidFill>
                <a:latin typeface="Calibri Light"/>
                <a:ea typeface="Verdana" panose="020B0604030504040204" pitchFamily="34" charset="0"/>
              </a:rPr>
              <a:t> en </a:t>
            </a:r>
            <a:r>
              <a:rPr lang="de-DE" sz="2000" dirty="0" err="1">
                <a:solidFill>
                  <a:srgbClr val="333333"/>
                </a:solidFill>
                <a:latin typeface="Calibri Light"/>
                <a:ea typeface="Verdana" panose="020B0604030504040204" pitchFamily="34" charset="0"/>
              </a:rPr>
              <a:t>otras</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áreas</a:t>
            </a:r>
            <a:r>
              <a:rPr lang="de-DE" sz="2000" dirty="0">
                <a:solidFill>
                  <a:srgbClr val="333333"/>
                </a:solidFill>
                <a:latin typeface="Calibri Light"/>
                <a:ea typeface="Verdana" panose="020B0604030504040204" pitchFamily="34" charset="0"/>
              </a:rPr>
              <a:t>) y </a:t>
            </a:r>
            <a:r>
              <a:rPr lang="de-DE" sz="2000" dirty="0" err="1">
                <a:solidFill>
                  <a:srgbClr val="333333"/>
                </a:solidFill>
                <a:latin typeface="Calibri Light"/>
                <a:ea typeface="Verdana" panose="020B0604030504040204" pitchFamily="34" charset="0"/>
              </a:rPr>
              <a:t>que</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no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sea</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demasiado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duro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consigo</a:t>
            </a:r>
            <a:r>
              <a:rPr lang="de-DE" sz="2000" dirty="0">
                <a:solidFill>
                  <a:srgbClr val="333333"/>
                </a:solidFill>
                <a:latin typeface="Calibri Light"/>
                <a:ea typeface="Verdana" panose="020B0604030504040204" pitchFamily="34" charset="0"/>
              </a:rPr>
              <a:t> </a:t>
            </a:r>
            <a:r>
              <a:rPr lang="de-DE" sz="2000" dirty="0" err="1">
                <a:solidFill>
                  <a:srgbClr val="333333"/>
                </a:solidFill>
                <a:latin typeface="Calibri Light"/>
                <a:ea typeface="Verdana" panose="020B0604030504040204" pitchFamily="34" charset="0"/>
              </a:rPr>
              <a:t>mismo</a:t>
            </a:r>
            <a:r>
              <a:rPr lang="de-DE" sz="2000" dirty="0">
                <a:solidFill>
                  <a:srgbClr val="333333"/>
                </a:solidFill>
                <a:latin typeface="Calibri Light"/>
                <a:ea typeface="Verdana" panose="020B0604030504040204" pitchFamily="34" charset="0"/>
              </a:rPr>
              <a:t>.</a:t>
            </a:r>
          </a:p>
          <a:p>
            <a:r>
              <a:rPr lang="de-DE" sz="2000" dirty="0">
                <a:solidFill>
                  <a:srgbClr val="004992"/>
                </a:solidFill>
                <a:latin typeface="Calibri Light"/>
                <a:ea typeface="Verdana" panose="020B0604030504040204" pitchFamily="34" charset="0"/>
              </a:rPr>
              <a:t>Importante: incluso si experimenta un fracaso, nunca debe ignorar las cosas que van bien en su vida.</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2787616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de-DE">
                <a:solidFill>
                  <a:srgbClr val="333333"/>
                </a:solidFill>
              </a:rPr>
              <a:t>Entrenamiento Metacognitivo 9 - Autoestima</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47</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781383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59" name="Text Box 89"/>
          <p:cNvSpPr txBox="1">
            <a:spLocks noChangeArrowheads="1"/>
          </p:cNvSpPr>
          <p:nvPr/>
        </p:nvSpPr>
        <p:spPr bwMode="auto">
          <a:xfrm>
            <a:off x="408955" y="1813842"/>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GB" altLang="de-DE" sz="900" dirty="0">
                <a:solidFill>
                  <a:schemeClr val="bg1"/>
                </a:solidFill>
                <a:latin typeface="Calibri Light"/>
              </a:rPr>
              <a:t>Pictures used in this module are reproduced with indirect (creative commons license) or direct permission of the artists listed below, for which we would like to express our gratitude! </a:t>
            </a:r>
            <a:r>
              <a:rPr lang="de-DE" altLang="de-DE" sz="900" dirty="0">
                <a:solidFill>
                  <a:schemeClr val="bg1"/>
                </a:solidFill>
                <a:latin typeface="Calibri Light"/>
              </a:rPr>
              <a:t>A </a:t>
            </a:r>
            <a:r>
              <a:rPr lang="de-DE" altLang="de-DE" sz="900" dirty="0" err="1">
                <a:solidFill>
                  <a:schemeClr val="bg1"/>
                </a:solidFill>
                <a:latin typeface="Calibri Light"/>
              </a:rPr>
              <a:t>full</a:t>
            </a:r>
            <a:r>
              <a:rPr lang="de-DE" altLang="de-DE" sz="900" dirty="0">
                <a:solidFill>
                  <a:schemeClr val="bg1"/>
                </a:solidFill>
                <a:latin typeface="Calibri Light"/>
              </a:rPr>
              <a:t> </a:t>
            </a:r>
            <a:r>
              <a:rPr lang="de-DE" altLang="de-DE" sz="900" dirty="0" err="1">
                <a:solidFill>
                  <a:schemeClr val="bg1"/>
                </a:solidFill>
                <a:latin typeface="Calibri Light"/>
              </a:rPr>
              <a:t>list</a:t>
            </a:r>
            <a:r>
              <a:rPr lang="de-DE" altLang="de-DE" sz="900" dirty="0">
                <a:solidFill>
                  <a:schemeClr val="bg1"/>
                </a:solidFill>
                <a:latin typeface="Calibri Light"/>
              </a:rPr>
              <a:t> </a:t>
            </a:r>
            <a:r>
              <a:rPr lang="de-DE" altLang="de-DE" sz="900" dirty="0" err="1">
                <a:solidFill>
                  <a:schemeClr val="bg1"/>
                </a:solidFill>
                <a:latin typeface="Calibri Light"/>
              </a:rPr>
              <a:t>can</a:t>
            </a:r>
            <a:r>
              <a:rPr lang="de-DE" altLang="de-DE" sz="900" dirty="0">
                <a:solidFill>
                  <a:schemeClr val="bg1"/>
                </a:solidFill>
                <a:latin typeface="Calibri Light"/>
              </a:rPr>
              <a:t> </a:t>
            </a:r>
            <a:r>
              <a:rPr lang="de-DE" altLang="de-DE" sz="900" dirty="0" err="1">
                <a:solidFill>
                  <a:schemeClr val="bg1"/>
                </a:solidFill>
                <a:latin typeface="Calibri Light"/>
              </a:rPr>
              <a:t>be</a:t>
            </a:r>
            <a:r>
              <a:rPr lang="de-DE" altLang="de-DE" sz="900" dirty="0">
                <a:solidFill>
                  <a:schemeClr val="bg1"/>
                </a:solidFill>
                <a:latin typeface="Calibri Light"/>
              </a:rPr>
              <a:t> </a:t>
            </a:r>
            <a:r>
              <a:rPr lang="de-DE" altLang="de-DE" sz="900" dirty="0" err="1">
                <a:solidFill>
                  <a:schemeClr val="bg1"/>
                </a:solidFill>
                <a:latin typeface="Calibri Light"/>
              </a:rPr>
              <a:t>obtained</a:t>
            </a:r>
            <a:r>
              <a:rPr lang="de-DE" altLang="de-DE" sz="900" dirty="0">
                <a:solidFill>
                  <a:schemeClr val="bg1"/>
                </a:solidFill>
                <a:latin typeface="Calibri Light"/>
              </a:rPr>
              <a:t> via </a:t>
            </a:r>
            <a:r>
              <a:rPr lang="de-DE" altLang="de-DE" sz="900" u="sng" dirty="0">
                <a:solidFill>
                  <a:schemeClr val="bg1"/>
                </a:solidFill>
                <a:latin typeface="Calibri Light"/>
              </a:rPr>
              <a:t>www.uke.de/mkt</a:t>
            </a:r>
            <a:r>
              <a:rPr lang="de-DE" altLang="de-DE" sz="900" dirty="0">
                <a:solidFill>
                  <a:schemeClr val="bg1"/>
                </a:solidFill>
                <a:latin typeface="Calibri Light"/>
              </a:rPr>
              <a:t>. </a:t>
            </a:r>
            <a:r>
              <a:rPr lang="en-GB" altLang="de-DE" sz="900" dirty="0">
                <a:solidFill>
                  <a:schemeClr val="bg1"/>
                </a:solidFill>
                <a:latin typeface="Calibri Light"/>
              </a:rPr>
              <a:t>If we have involuntarily breached copyright, please</a:t>
            </a:r>
            <a:r>
              <a:rPr lang="de-DE" altLang="de-DE" sz="900" dirty="0">
                <a:solidFill>
                  <a:schemeClr val="bg1"/>
                </a:solidFill>
                <a:latin typeface="Calibri Light"/>
              </a:rPr>
              <a:t> </a:t>
            </a:r>
            <a:r>
              <a:rPr lang="de-DE" altLang="de-DE" sz="900" dirty="0" err="1">
                <a:solidFill>
                  <a:schemeClr val="bg1"/>
                </a:solidFill>
                <a:latin typeface="Calibri Light"/>
              </a:rPr>
              <a:t>accept</a:t>
            </a:r>
            <a:r>
              <a:rPr lang="de-DE" altLang="de-DE" sz="900" dirty="0">
                <a:solidFill>
                  <a:schemeClr val="bg1"/>
                </a:solidFill>
                <a:latin typeface="Calibri Light"/>
              </a:rPr>
              <a:t> </a:t>
            </a:r>
            <a:r>
              <a:rPr lang="de-DE" altLang="de-DE" sz="900" dirty="0" err="1">
                <a:solidFill>
                  <a:schemeClr val="bg1"/>
                </a:solidFill>
                <a:latin typeface="Calibri Light"/>
              </a:rPr>
              <a:t>our</a:t>
            </a:r>
            <a:r>
              <a:rPr lang="de-DE" altLang="de-DE" sz="900" dirty="0">
                <a:solidFill>
                  <a:schemeClr val="bg1"/>
                </a:solidFill>
                <a:latin typeface="Calibri Light"/>
              </a:rPr>
              <a:t> </a:t>
            </a:r>
            <a:r>
              <a:rPr lang="de-DE" altLang="de-DE" sz="900" dirty="0" err="1">
                <a:solidFill>
                  <a:schemeClr val="bg1"/>
                </a:solidFill>
                <a:latin typeface="Calibri Light"/>
              </a:rPr>
              <a:t>apologies</a:t>
            </a:r>
            <a:r>
              <a:rPr lang="de-DE" altLang="de-DE" sz="900" dirty="0">
                <a:solidFill>
                  <a:schemeClr val="bg1"/>
                </a:solidFill>
                <a:latin typeface="Calibri Light"/>
              </a:rPr>
              <a:t>. In </a:t>
            </a:r>
            <a:r>
              <a:rPr lang="de-DE" altLang="de-DE" sz="900" dirty="0" err="1">
                <a:solidFill>
                  <a:schemeClr val="bg1"/>
                </a:solidFill>
                <a:latin typeface="Calibri Light"/>
              </a:rPr>
              <a:t>this</a:t>
            </a:r>
            <a:r>
              <a:rPr lang="de-DE" altLang="de-DE" sz="900" dirty="0">
                <a:solidFill>
                  <a:schemeClr val="bg1"/>
                </a:solidFill>
                <a:latin typeface="Calibri Light"/>
              </a:rPr>
              <a:t> </a:t>
            </a:r>
            <a:r>
              <a:rPr lang="de-DE" altLang="de-DE" sz="900" dirty="0" err="1">
                <a:solidFill>
                  <a:schemeClr val="bg1"/>
                </a:solidFill>
                <a:latin typeface="Calibri Light"/>
              </a:rPr>
              <a:t>case</a:t>
            </a:r>
            <a:r>
              <a:rPr lang="de-DE" altLang="de-DE" sz="900" dirty="0">
                <a:solidFill>
                  <a:schemeClr val="bg1"/>
                </a:solidFill>
                <a:latin typeface="Calibri Light"/>
              </a:rPr>
              <a:t>, </a:t>
            </a:r>
            <a:r>
              <a:rPr lang="de-DE" altLang="de-DE" sz="900" dirty="0" err="1">
                <a:solidFill>
                  <a:schemeClr val="bg1"/>
                </a:solidFill>
                <a:latin typeface="Calibri Light"/>
              </a:rPr>
              <a:t>we</a:t>
            </a:r>
            <a:r>
              <a:rPr lang="de-DE" altLang="de-DE" sz="900" dirty="0">
                <a:solidFill>
                  <a:schemeClr val="bg1"/>
                </a:solidFill>
                <a:latin typeface="Calibri Light"/>
              </a:rPr>
              <a:t> </a:t>
            </a:r>
            <a:r>
              <a:rPr lang="de-DE" altLang="de-DE" sz="900" dirty="0" err="1">
                <a:solidFill>
                  <a:schemeClr val="bg1"/>
                </a:solidFill>
                <a:latin typeface="Calibri Light"/>
              </a:rPr>
              <a:t>kindly</a:t>
            </a:r>
            <a:r>
              <a:rPr lang="de-DE" altLang="de-DE" sz="900" dirty="0">
                <a:solidFill>
                  <a:schemeClr val="bg1"/>
                </a:solidFill>
                <a:latin typeface="Calibri Light"/>
              </a:rPr>
              <a:t> </a:t>
            </a:r>
            <a:r>
              <a:rPr lang="de-DE" altLang="de-DE" sz="900" dirty="0" err="1">
                <a:solidFill>
                  <a:schemeClr val="bg1"/>
                </a:solidFill>
                <a:latin typeface="Calibri Light"/>
              </a:rPr>
              <a:t>ask</a:t>
            </a:r>
            <a:r>
              <a:rPr lang="de-DE" altLang="de-DE" sz="900" dirty="0">
                <a:solidFill>
                  <a:schemeClr val="bg1"/>
                </a:solidFill>
                <a:latin typeface="Calibri Light"/>
              </a:rPr>
              <a:t> </a:t>
            </a:r>
            <a:r>
              <a:rPr lang="de-DE" altLang="de-DE" sz="900" dirty="0" err="1">
                <a:solidFill>
                  <a:schemeClr val="bg1"/>
                </a:solidFill>
                <a:latin typeface="Calibri Light"/>
              </a:rPr>
              <a:t>creators</a:t>
            </a:r>
            <a:r>
              <a:rPr lang="de-DE" altLang="de-DE" sz="900" dirty="0">
                <a:solidFill>
                  <a:schemeClr val="bg1"/>
                </a:solidFill>
                <a:latin typeface="Calibri Light"/>
              </a:rPr>
              <a:t> </a:t>
            </a:r>
            <a:r>
              <a:rPr lang="de-DE" altLang="de-DE" sz="900" dirty="0" err="1">
                <a:solidFill>
                  <a:schemeClr val="bg1"/>
                </a:solidFill>
                <a:latin typeface="Calibri Light"/>
              </a:rPr>
              <a:t>for</a:t>
            </a:r>
            <a:r>
              <a:rPr lang="de-DE" altLang="de-DE" sz="900" dirty="0">
                <a:solidFill>
                  <a:schemeClr val="bg1"/>
                </a:solidFill>
                <a:latin typeface="Calibri Light"/>
              </a:rPr>
              <a:t> </a:t>
            </a:r>
            <a:r>
              <a:rPr lang="de-DE" altLang="de-DE" sz="900" dirty="0" err="1">
                <a:solidFill>
                  <a:schemeClr val="bg1"/>
                </a:solidFill>
                <a:latin typeface="Calibri Light"/>
              </a:rPr>
              <a:t>their</a:t>
            </a:r>
            <a:r>
              <a:rPr lang="en-GB" altLang="de-DE" sz="900" dirty="0">
                <a:solidFill>
                  <a:schemeClr val="bg1"/>
                </a:solidFill>
                <a:latin typeface="Calibri Light"/>
              </a:rPr>
              <a:t> permission to use their work under the “fair use” policy.</a:t>
            </a:r>
            <a:br>
              <a:rPr lang="de-DE" altLang="de-DE" sz="900" dirty="0">
                <a:solidFill>
                  <a:schemeClr val="bg1"/>
                </a:solidFill>
                <a:latin typeface="Calibri Light"/>
              </a:rPr>
            </a:br>
            <a:r>
              <a:rPr lang="de-DE" altLang="de-DE" sz="900" dirty="0">
                <a:solidFill>
                  <a:schemeClr val="bg1"/>
                </a:solidFill>
                <a:latin typeface="Calibri Light"/>
              </a:rPr>
              <a:t>Die in diesem Modul verwendeten Bilder wurden mit der indirekten (</a:t>
            </a:r>
            <a:r>
              <a:rPr lang="de-DE" altLang="de-DE" sz="900" dirty="0" err="1">
                <a:solidFill>
                  <a:schemeClr val="bg1"/>
                </a:solidFill>
                <a:latin typeface="Calibri Light"/>
              </a:rPr>
              <a:t>creative</a:t>
            </a:r>
            <a:r>
              <a:rPr lang="de-DE" altLang="de-DE" sz="900" dirty="0">
                <a:solidFill>
                  <a:schemeClr val="bg1"/>
                </a:solidFill>
                <a:latin typeface="Calibri Light"/>
              </a:rPr>
              <a:t> </a:t>
            </a:r>
            <a:r>
              <a:rPr lang="de-DE" altLang="de-DE" sz="900" dirty="0" err="1">
                <a:solidFill>
                  <a:schemeClr val="bg1"/>
                </a:solidFill>
                <a:latin typeface="Calibri Light"/>
              </a:rPr>
              <a:t>commons</a:t>
            </a:r>
            <a:r>
              <a:rPr lang="de-DE" altLang="de-DE" sz="900" dirty="0">
                <a:solidFill>
                  <a:schemeClr val="bg1"/>
                </a:solidFill>
                <a:latin typeface="Calibri Light"/>
              </a:rPr>
              <a:t> Lizenz) oder direkten Zustimmung der untenstehenden Künstler reproduziert, wofür wir uns herzlich bedanken möchten! Eine vollständige Liste ist hinterlegt auf </a:t>
            </a:r>
            <a:r>
              <a:rPr lang="de-DE" altLang="de-DE" sz="900" u="sng" dirty="0">
                <a:solidFill>
                  <a:schemeClr val="bg1"/>
                </a:solidFill>
                <a:latin typeface="Calibri Light"/>
              </a:rPr>
              <a:t>www.uke.de/mkt</a:t>
            </a:r>
            <a:r>
              <a:rPr lang="de-DE" altLang="de-DE" sz="900" dirty="0">
                <a:solidFill>
                  <a:schemeClr val="bg1"/>
                </a:solidFill>
                <a:latin typeface="Calibri Light"/>
              </a:rPr>
              <a:t>. Sollten wir unbeabsichtigt gegen das Urheberrecht verstoßen haben, so bitten wir dies vielmals zu entschuldigen und bitten nachträglich um die Verwendungserlaubnis. </a:t>
            </a:r>
          </a:p>
        </p:txBody>
      </p:sp>
      <p:sp>
        <p:nvSpPr>
          <p:cNvPr id="6" name="Footer Placeholder 5"/>
          <p:cNvSpPr>
            <a:spLocks noGrp="1"/>
          </p:cNvSpPr>
          <p:nvPr>
            <p:ph type="ftr" sz="quarter" idx="11"/>
          </p:nvPr>
        </p:nvSpPr>
        <p:spPr/>
        <p:txBody>
          <a:bodyPr/>
          <a:lstStyle/>
          <a:p>
            <a:pPr>
              <a:defRPr/>
            </a:pPr>
            <a:r>
              <a:rPr lang="de-DE"/>
              <a:t>Entrenamiento Metacognitivo 9 - Autoestima</a:t>
            </a:r>
          </a:p>
        </p:txBody>
      </p:sp>
      <p:sp>
        <p:nvSpPr>
          <p:cNvPr id="7" name="Slide Number Placeholder 6"/>
          <p:cNvSpPr>
            <a:spLocks noGrp="1"/>
          </p:cNvSpPr>
          <p:nvPr>
            <p:ph type="sldNum" sz="quarter" idx="12"/>
          </p:nvPr>
        </p:nvSpPr>
        <p:spPr/>
        <p:txBody>
          <a:bodyPr/>
          <a:lstStyle/>
          <a:p>
            <a:pPr>
              <a:defRPr/>
            </a:pPr>
            <a:fld id="{FA6740D3-3AD7-4A67-BA83-33BECCF281CD}" type="slidenum">
              <a:rPr lang="de-DE" smtClean="0"/>
              <a:pPr>
                <a:defRPr/>
              </a:pPr>
              <a:t>48</a:t>
            </a:fld>
            <a:endParaRPr lang="de-DE"/>
          </a:p>
        </p:txBody>
      </p:sp>
      <p:graphicFrame>
        <p:nvGraphicFramePr>
          <p:cNvPr id="8" name="Group 2"/>
          <p:cNvGraphicFramePr>
            <a:graphicFrameLocks noGrp="1"/>
          </p:cNvGraphicFramePr>
          <p:nvPr>
            <p:extLst>
              <p:ext uri="{D42A27DB-BD31-4B8C-83A1-F6EECF244321}">
                <p14:modId xmlns:p14="http://schemas.microsoft.com/office/powerpoint/2010/main" val="3440601085"/>
              </p:ext>
            </p:extLst>
          </p:nvPr>
        </p:nvGraphicFramePr>
        <p:xfrm>
          <a:off x="408954" y="2011680"/>
          <a:ext cx="11375999" cy="42762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banknotes/</a:t>
                      </a:r>
                      <a:r>
                        <a:rPr kumimoji="0" lang="en-GB" sz="1000" b="0" i="0" u="none" strike="noStrike" cap="none" normalizeH="0" baseline="0" dirty="0" err="1">
                          <a:ln>
                            <a:noFill/>
                          </a:ln>
                          <a:solidFill>
                            <a:srgbClr val="333333"/>
                          </a:solidFill>
                          <a:effectLst/>
                          <a:latin typeface="Calibri Light"/>
                        </a:rPr>
                        <a:t>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Smiling</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a:t>
                      </a:r>
                      <a:r>
                        <a:rPr kumimoji="0" lang="de-DE" sz="1000" b="0" i="0" u="none" strike="noStrike" cap="none" normalizeH="0" baseline="0" dirty="0" err="1">
                          <a:ln>
                            <a:noFill/>
                          </a:ln>
                          <a:solidFill>
                            <a:srgbClr val="333333"/>
                          </a:solidFill>
                          <a:effectLst/>
                          <a:latin typeface="Calibri Light"/>
                          <a:cs typeface="Times New Roman" pitchFamily="18" charset="0"/>
                        </a:rPr>
                        <a:t>smiling</a:t>
                      </a:r>
                      <a:r>
                        <a:rPr kumimoji="0" lang="de-DE" sz="1000" b="0" i="0" u="none" strike="noStrike" cap="none" normalizeH="0" baseline="0" dirty="0">
                          <a:ln>
                            <a:noFill/>
                          </a:ln>
                          <a:solidFill>
                            <a:srgbClr val="333333"/>
                          </a:solidFill>
                          <a:effectLst/>
                          <a:latin typeface="Calibri Light"/>
                          <a:cs typeface="Times New Roman" pitchFamily="18" charset="0"/>
                        </a:rPr>
                        <a:t>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r>
                        <a:rPr kumimoji="0" lang="en-US" sz="1000" b="0" i="0" u="none" strike="noStrike" cap="none" normalizeH="0" baseline="0" dirty="0">
                          <a:ln>
                            <a:noFill/>
                          </a:ln>
                          <a:solidFill>
                            <a:srgbClr val="333333"/>
                          </a:solidFill>
                          <a:effectLst/>
                          <a:latin typeface="Calibri Light"/>
                        </a:rPr>
                        <a:t>Alter </a:t>
                      </a:r>
                      <a:r>
                        <a:rPr kumimoji="0" lang="en-US" sz="1000" b="0" i="0" u="none" strike="noStrike" cap="none" normalizeH="0" baseline="0" dirty="0" err="1">
                          <a:ln>
                            <a:noFill/>
                          </a:ln>
                          <a:solidFill>
                            <a:srgbClr val="333333"/>
                          </a:solidFill>
                          <a:effectLst/>
                          <a:latin typeface="Calibri Light"/>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El</a:t>
                      </a:r>
                      <a:r>
                        <a:rPr lang="de-DE" sz="1000" kern="1200" dirty="0">
                          <a:solidFill>
                            <a:srgbClr val="333333"/>
                          </a:solidFill>
                          <a:effectLst/>
                          <a:latin typeface="Calibri Light"/>
                          <a:ea typeface="Verdana" panose="020B0604030504040204" pitchFamily="34" charset="0"/>
                          <a:cs typeface="Verdana" panose="020B0604030504040204" pitchFamily="34" charset="0"/>
                        </a:rPr>
                        <a:t>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Ancona</a:t>
                      </a:r>
                      <a:r>
                        <a:rPr lang="en-US" sz="1000" kern="1200" dirty="0">
                          <a:solidFill>
                            <a:srgbClr val="333333"/>
                          </a:solidFill>
                          <a:effectLst/>
                          <a:latin typeface="Calibri Light"/>
                          <a:ea typeface="Verdana" panose="020B0604030504040204" pitchFamily="34" charset="0"/>
                          <a:cs typeface="Verdana" panose="020B0604030504040204" pitchFamily="34" charset="0"/>
                        </a:rPr>
                        <a:t>, Marche, Italy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3358</Words>
  <Application>Microsoft Office PowerPoint</Application>
  <PresentationFormat>Benutzerdefiniert</PresentationFormat>
  <Paragraphs>411</Paragraphs>
  <Slides>48</Slides>
  <Notes>25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Calibri Light</vt:lpstr>
      <vt:lpstr>Symbol</vt:lpstr>
      <vt:lpstr>Times New Roman</vt:lpstr>
      <vt:lpstr>Wingdings</vt:lpstr>
      <vt:lpstr>Wingdings</vt:lpstr>
      <vt:lpstr>UKE_PPT-Vorlage_16zu9</vt:lpstr>
      <vt:lpstr>EMC 9 I – Autoestima</vt:lpstr>
      <vt:lpstr>Autoestima: ¿Qué es?</vt:lpstr>
      <vt:lpstr>Autoestima: ¿Qué es?</vt:lpstr>
      <vt:lpstr>Autoestima: ¿Qué es?</vt:lpstr>
      <vt:lpstr>Autoestima: ¿Qué es?</vt:lpstr>
      <vt:lpstr>Una baja autoestima puede influir en la salud mental</vt:lpstr>
      <vt:lpstr>Diferencia entre una autoestima exagerada y una autoestima saludable</vt:lpstr>
      <vt:lpstr>Sin embargo…</vt:lpstr>
      <vt:lpstr>¿Qué relevancia tiene ésto?</vt:lpstr>
      <vt:lpstr>Fuentes de autoestima</vt:lpstr>
      <vt:lpstr>Fuentes de autoestima</vt:lpstr>
      <vt:lpstr>Las personas con baja autoestima</vt:lpstr>
      <vt:lpstr>Las personas con baja autoestima</vt:lpstr>
      <vt:lpstr>Las personas con baja autoestima</vt:lpstr>
      <vt:lpstr>No hay que olvidar…</vt:lpstr>
      <vt:lpstr>No hay que olvidar…</vt:lpstr>
      <vt:lpstr>¿Qué identifca a las personas con alta autoestima?</vt:lpstr>
      <vt:lpstr>¿Qué identifca a las personas con alta autoestima?</vt:lpstr>
      <vt:lpstr>Características de una alta autoestima no observables directamente</vt:lpstr>
      <vt:lpstr>Características de una alta autoestima no observables directamente</vt:lpstr>
      <vt:lpstr>Darse cuenta de las fortalezas</vt:lpstr>
      <vt:lpstr>Darse cuenta de las fortalezas</vt:lpstr>
      <vt:lpstr>Ejercicio 1</vt:lpstr>
      <vt:lpstr>Ejercicio 2</vt:lpstr>
      <vt:lpstr>Ejercicio 2</vt:lpstr>
      <vt:lpstr>Ejercicio 2</vt:lpstr>
      <vt:lpstr>Ejercicio 2</vt:lpstr>
      <vt:lpstr>Ejercicio 2</vt:lpstr>
      <vt:lpstr>Ejercicio 2</vt:lpstr>
      <vt:lpstr>Ejercicio 2</vt:lpstr>
      <vt:lpstr>Rumiación: Girando en círculos, sin avanzar</vt:lpstr>
      <vt:lpstr>Problemas</vt:lpstr>
      <vt:lpstr>¿Qué hacer?</vt:lpstr>
      <vt:lpstr>Ejercicio anti-rumiación 1: Buscando distanciamiento interno...</vt:lpstr>
      <vt:lpstr>Ejercicio anti-rumiación 2: Distracción física</vt:lpstr>
      <vt:lpstr>Ejercicio anti-rumiación 2: Distracción física</vt:lpstr>
      <vt:lpstr>Ejercicio anti-rumiación 2: Distracción física</vt:lpstr>
      <vt:lpstr>Consejos para aumentar la autoestima</vt:lpstr>
      <vt:lpstr>Consejos para aumentar la autoestima</vt:lpstr>
      <vt:lpstr>Consejos para aumentar la autoestima</vt:lpstr>
      <vt:lpstr>Consejos para aumentar la autoestima</vt:lpstr>
      <vt:lpstr>Tarea para casa</vt:lpstr>
      <vt:lpstr>Tarea para casa</vt:lpstr>
      <vt:lpstr>Traducción a la vida diaria</vt:lpstr>
      <vt:lpstr>¿Qué tiene esto que ver con la psicosis?</vt:lpstr>
      <vt:lpstr>¿Qué tiene esto que ver con la psicosis?</vt:lpstr>
      <vt:lpstr>¡Gracias Por Su Atención!</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311</cp:revision>
  <dcterms:created xsi:type="dcterms:W3CDTF">2015-06-01T16:15:11Z</dcterms:created>
  <dcterms:modified xsi:type="dcterms:W3CDTF">2022-01-10T12:17:45Z</dcterms:modified>
</cp:coreProperties>
</file>