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1" r:id="rId1"/>
    <p:sldMasterId id="2147483799" r:id="rId2"/>
    <p:sldMasterId id="2147483812" r:id="rId3"/>
  </p:sldMasterIdLst>
  <p:notesMasterIdLst>
    <p:notesMasterId r:id="rId44"/>
  </p:notesMasterIdLst>
  <p:handoutMasterIdLst>
    <p:handoutMasterId r:id="rId45"/>
  </p:handoutMasterIdLst>
  <p:sldIdLst>
    <p:sldId id="465" r:id="rId4"/>
    <p:sldId id="407" r:id="rId5"/>
    <p:sldId id="408" r:id="rId6"/>
    <p:sldId id="409" r:id="rId7"/>
    <p:sldId id="430" r:id="rId8"/>
    <p:sldId id="388" r:id="rId9"/>
    <p:sldId id="466" r:id="rId10"/>
    <p:sldId id="467" r:id="rId11"/>
    <p:sldId id="468" r:id="rId12"/>
    <p:sldId id="469" r:id="rId13"/>
    <p:sldId id="470" r:id="rId14"/>
    <p:sldId id="471" r:id="rId15"/>
    <p:sldId id="472" r:id="rId16"/>
    <p:sldId id="473" r:id="rId17"/>
    <p:sldId id="474" r:id="rId18"/>
    <p:sldId id="475" r:id="rId19"/>
    <p:sldId id="332" r:id="rId20"/>
    <p:sldId id="436" r:id="rId21"/>
    <p:sldId id="449" r:id="rId22"/>
    <p:sldId id="386" r:id="rId23"/>
    <p:sldId id="437" r:id="rId24"/>
    <p:sldId id="450" r:id="rId25"/>
    <p:sldId id="451" r:id="rId26"/>
    <p:sldId id="452" r:id="rId27"/>
    <p:sldId id="453" r:id="rId28"/>
    <p:sldId id="340" r:id="rId29"/>
    <p:sldId id="455" r:id="rId30"/>
    <p:sldId id="458" r:id="rId31"/>
    <p:sldId id="459" r:id="rId32"/>
    <p:sldId id="460" r:id="rId33"/>
    <p:sldId id="461" r:id="rId34"/>
    <p:sldId id="376" r:id="rId35"/>
    <p:sldId id="421" r:id="rId36"/>
    <p:sldId id="389" r:id="rId37"/>
    <p:sldId id="434" r:id="rId38"/>
    <p:sldId id="462" r:id="rId39"/>
    <p:sldId id="463" r:id="rId40"/>
    <p:sldId id="369" r:id="rId41"/>
    <p:sldId id="464" r:id="rId42"/>
    <p:sldId id="415" r:id="rId43"/>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931">
          <p15:clr>
            <a:srgbClr val="A4A3A4"/>
          </p15:clr>
        </p15:guide>
        <p15:guide id="2" pos="432">
          <p15:clr>
            <a:srgbClr val="A4A3A4"/>
          </p15:clr>
        </p15:guide>
        <p15:guide id="3" pos="5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76"/>
      </p:cViewPr>
      <p:guideLst>
        <p:guide orient="horz" pos="2931"/>
        <p:guide pos="432"/>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31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35D8B18F-2022-4E55-8670-5BE01E59B629}" type="slidenum">
              <a:rPr lang="en-US"/>
              <a:pPr>
                <a:defRPr/>
              </a:pPr>
              <a:t>‹Nr.›</a:t>
            </a:fld>
            <a:endParaRPr lang="en-US"/>
          </a:p>
        </p:txBody>
      </p:sp>
    </p:spTree>
    <p:extLst>
      <p:ext uri="{BB962C8B-B14F-4D97-AF65-F5344CB8AC3E}">
        <p14:creationId xmlns:p14="http://schemas.microsoft.com/office/powerpoint/2010/main" val="3417993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E678DFF5-5DB1-483D-B2FE-C4A438E59130}" type="slidenum">
              <a:rPr lang="en-US"/>
              <a:pPr>
                <a:defRPr/>
              </a:pPr>
              <a:t>‹Nr.›</a:t>
            </a:fld>
            <a:endParaRPr lang="en-US"/>
          </a:p>
        </p:txBody>
      </p:sp>
    </p:spTree>
    <p:extLst>
      <p:ext uri="{BB962C8B-B14F-4D97-AF65-F5344CB8AC3E}">
        <p14:creationId xmlns:p14="http://schemas.microsoft.com/office/powerpoint/2010/main" val="11430409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141723E-53F0-4E95-8CC9-2EE4C72C202C}" type="slidenum">
              <a:rPr lang="en-US" altLang="de-DE" sz="130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1616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B0FFC71-EBDD-4581-8728-72D10C24D0E0}" type="slidenum">
              <a:rPr lang="en-US" altLang="de-DE" sz="1300"/>
              <a:pPr>
                <a:spcBef>
                  <a:spcPct val="0"/>
                </a:spcBef>
              </a:pPr>
              <a:t>3</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7510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A5C86CE-5F97-4FDA-B5A1-FCA472A5EF1F}" type="slidenum">
              <a:rPr lang="en-US" altLang="de-DE" sz="130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9797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F6F7620-3DC3-4DF8-BF4E-17A432925F6F}" type="slidenum">
              <a:rPr lang="en-US" altLang="de-DE" sz="1300"/>
              <a:pPr>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5830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D626D2-8FB2-45AC-BAAA-06F3DC092C70}" type="slidenum">
              <a:rPr lang="en-US" altLang="de-DE" sz="130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0385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6057CB4-17F6-4100-8EF6-435A03DD0FF9}" type="slidenum">
              <a:rPr lang="en-US" altLang="de-DE" sz="130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209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ED49E2D-2FC1-4529-BB7A-C1E5409EFA54}" type="slidenum">
              <a:rPr lang="en-US" altLang="de-DE" sz="1300"/>
              <a:pPr>
                <a:spcBef>
                  <a:spcPct val="0"/>
                </a:spcBef>
              </a:pPr>
              <a:t>18</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417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ED49E2D-2FC1-4529-BB7A-C1E5409EFA54}" type="slidenum">
              <a:rPr lang="en-US" altLang="de-DE" sz="1300"/>
              <a:pPr>
                <a:spcBef>
                  <a:spcPct val="0"/>
                </a:spcBef>
              </a:pPr>
              <a:t>19</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417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8EC067A-D6DC-4A14-A2BA-74CE809BB3DA}" type="slidenum">
              <a:rPr lang="en-US" altLang="de-DE" sz="130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8201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8FECFD4-559A-4E7E-A4F9-8C3F21E6AE2D}" type="slidenum">
              <a:rPr lang="en-US" altLang="de-DE" sz="1300"/>
              <a:pPr>
                <a:spcBef>
                  <a:spcPct val="0"/>
                </a:spcBef>
              </a:pPr>
              <a:t>21</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998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8FECFD4-559A-4E7E-A4F9-8C3F21E6AE2D}" type="slidenum">
              <a:rPr lang="en-US" altLang="de-DE" sz="1300"/>
              <a:pPr>
                <a:spcBef>
                  <a:spcPct val="0"/>
                </a:spcBef>
              </a:pPr>
              <a:t>22</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998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8FECFD4-559A-4E7E-A4F9-8C3F21E6AE2D}" type="slidenum">
              <a:rPr lang="en-US" altLang="de-DE" sz="130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998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CE6D609-164E-455F-A869-F31CC1EE9B43}" type="slidenum">
              <a:rPr lang="en-US" altLang="de-DE" sz="130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660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CE6D609-164E-455F-A869-F31CC1EE9B43}" type="slidenum">
              <a:rPr lang="en-US" altLang="de-DE" sz="1300"/>
              <a:pPr>
                <a:spcBef>
                  <a:spcPct val="0"/>
                </a:spcBef>
              </a:pPr>
              <a:t>25</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660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015841A-9DE1-475F-B188-9882AEF09D55}" type="slidenum">
              <a:rPr lang="en-US" altLang="de-DE" sz="1300"/>
              <a:pPr>
                <a:spcBef>
                  <a:spcPct val="0"/>
                </a:spcBef>
              </a:pPr>
              <a:t>26</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8938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CD4495C-30AD-428E-BA10-E9050A100C37}" type="slidenum">
              <a:rPr lang="en-US" altLang="de-DE" sz="1300"/>
              <a:pPr>
                <a:spcBef>
                  <a:spcPct val="0"/>
                </a:spcBef>
              </a:pPr>
              <a:t>27</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3775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A17531E-0593-4984-8FC3-22E162C64409}" type="slidenum">
              <a:rPr lang="en-US" altLang="de-DE" sz="1300"/>
              <a:pPr>
                <a:spcBef>
                  <a:spcPct val="0"/>
                </a:spcBef>
              </a:pPr>
              <a:t>28</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4915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1C69F55-33D8-45D8-B28A-C07788F62D96}" type="slidenum">
              <a:rPr lang="en-US" altLang="de-DE" sz="1300"/>
              <a:pPr>
                <a:spcBef>
                  <a:spcPct val="0"/>
                </a:spcBef>
              </a:pPr>
              <a:t>29</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5834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667F570-A5E7-428B-8257-1FA6452D8FA4}" type="slidenum">
              <a:rPr lang="en-US" altLang="de-DE" sz="1300"/>
              <a:pPr>
                <a:spcBef>
                  <a:spcPct val="0"/>
                </a:spcBef>
              </a:pPr>
              <a:t>30</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0459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D7CB251-C67E-44B2-B6E3-747794B3EFCF}" type="slidenum">
              <a:rPr lang="en-US" altLang="de-DE" sz="1300"/>
              <a:pPr>
                <a:spcBef>
                  <a:spcPct val="0"/>
                </a:spcBef>
              </a:pPr>
              <a:t>32</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30218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E27EEE5-BC59-4A7F-9D7E-1119929164D7}" type="slidenum">
              <a:rPr lang="en-US" altLang="de-DE" sz="1300"/>
              <a:pPr>
                <a:spcBef>
                  <a:spcPct val="0"/>
                </a:spcBef>
              </a:pPr>
              <a:t>33</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6095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D8216B-776C-46FC-A0AC-8051670AB34F}" type="slidenum">
              <a:rPr lang="en-US" altLang="de-DE" sz="1300"/>
              <a:pPr>
                <a:spcBef>
                  <a:spcPct val="0"/>
                </a:spcBef>
              </a:pPr>
              <a:t>34</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8130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3590B57-E141-45C9-A002-D50491674C8E}" type="slidenum">
              <a:rPr lang="en-US" altLang="de-DE" sz="1300"/>
              <a:pPr>
                <a:spcBef>
                  <a:spcPct val="0"/>
                </a:spcBef>
              </a:pPr>
              <a:t>35</a:t>
            </a:fld>
            <a:endParaRPr lang="en-US" altLang="de-DE" sz="1300"/>
          </a:p>
        </p:txBody>
      </p:sp>
      <p:sp>
        <p:nvSpPr>
          <p:cNvPr id="1085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A92CA95-35A4-444E-B2C5-607073B120BD}" type="slidenum">
              <a:rPr lang="en-US" altLang="de-DE" sz="1300" b="1"/>
              <a:pPr algn="r" eaLnBrk="1" hangingPunct="1">
                <a:spcBef>
                  <a:spcPct val="0"/>
                </a:spcBef>
              </a:pPr>
              <a:t>35</a:t>
            </a:fld>
            <a:endParaRPr lang="en-US" altLang="de-DE" sz="1300" b="1"/>
          </a:p>
        </p:txBody>
      </p:sp>
      <p:sp>
        <p:nvSpPr>
          <p:cNvPr id="108548" name="Rectangle 2"/>
          <p:cNvSpPr>
            <a:spLocks noGrp="1" noRot="1" noChangeAspect="1" noChangeArrowheads="1" noTextEdit="1"/>
          </p:cNvSpPr>
          <p:nvPr>
            <p:ph type="sldImg"/>
          </p:nvPr>
        </p:nvSpPr>
        <p:spPr>
          <a:xfrm>
            <a:off x="138113" y="768350"/>
            <a:ext cx="6823075" cy="3836988"/>
          </a:xfrm>
          <a:ln/>
        </p:spPr>
      </p:sp>
      <p:sp>
        <p:nvSpPr>
          <p:cNvPr id="108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6307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3590B57-E141-45C9-A002-D50491674C8E}" type="slidenum">
              <a:rPr lang="en-US" altLang="de-DE" sz="1300"/>
              <a:pPr>
                <a:spcBef>
                  <a:spcPct val="0"/>
                </a:spcBef>
              </a:pPr>
              <a:t>36</a:t>
            </a:fld>
            <a:endParaRPr lang="en-US" altLang="de-DE" sz="1300"/>
          </a:p>
        </p:txBody>
      </p:sp>
      <p:sp>
        <p:nvSpPr>
          <p:cNvPr id="1085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A92CA95-35A4-444E-B2C5-607073B120BD}" type="slidenum">
              <a:rPr lang="en-US" altLang="de-DE" sz="1300" b="1"/>
              <a:pPr algn="r" eaLnBrk="1" hangingPunct="1">
                <a:spcBef>
                  <a:spcPct val="0"/>
                </a:spcBef>
              </a:pPr>
              <a:t>36</a:t>
            </a:fld>
            <a:endParaRPr lang="en-US" altLang="de-DE" sz="1300" b="1"/>
          </a:p>
        </p:txBody>
      </p:sp>
      <p:sp>
        <p:nvSpPr>
          <p:cNvPr id="108548" name="Rectangle 2"/>
          <p:cNvSpPr>
            <a:spLocks noGrp="1" noRot="1" noChangeAspect="1" noChangeArrowheads="1" noTextEdit="1"/>
          </p:cNvSpPr>
          <p:nvPr>
            <p:ph type="sldImg"/>
          </p:nvPr>
        </p:nvSpPr>
        <p:spPr>
          <a:xfrm>
            <a:off x="138113" y="768350"/>
            <a:ext cx="6823075" cy="3836988"/>
          </a:xfrm>
          <a:ln/>
        </p:spPr>
      </p:sp>
      <p:sp>
        <p:nvSpPr>
          <p:cNvPr id="108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6307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3590B57-E141-45C9-A002-D50491674C8E}" type="slidenum">
              <a:rPr lang="en-US" altLang="de-DE" sz="1300"/>
              <a:pPr>
                <a:spcBef>
                  <a:spcPct val="0"/>
                </a:spcBef>
              </a:pPr>
              <a:t>37</a:t>
            </a:fld>
            <a:endParaRPr lang="en-US" altLang="de-DE" sz="1300"/>
          </a:p>
        </p:txBody>
      </p:sp>
      <p:sp>
        <p:nvSpPr>
          <p:cNvPr id="1085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A92CA95-35A4-444E-B2C5-607073B120BD}" type="slidenum">
              <a:rPr lang="en-US" altLang="de-DE" sz="1300" b="1"/>
              <a:pPr algn="r" eaLnBrk="1" hangingPunct="1">
                <a:spcBef>
                  <a:spcPct val="0"/>
                </a:spcBef>
              </a:pPr>
              <a:t>37</a:t>
            </a:fld>
            <a:endParaRPr lang="en-US" altLang="de-DE" sz="1300" b="1"/>
          </a:p>
        </p:txBody>
      </p:sp>
      <p:sp>
        <p:nvSpPr>
          <p:cNvPr id="108548" name="Rectangle 2"/>
          <p:cNvSpPr>
            <a:spLocks noGrp="1" noRot="1" noChangeAspect="1" noChangeArrowheads="1" noTextEdit="1"/>
          </p:cNvSpPr>
          <p:nvPr>
            <p:ph type="sldImg"/>
          </p:nvPr>
        </p:nvSpPr>
        <p:spPr>
          <a:xfrm>
            <a:off x="138113" y="768350"/>
            <a:ext cx="6823075" cy="3836988"/>
          </a:xfrm>
          <a:ln/>
        </p:spPr>
      </p:sp>
      <p:sp>
        <p:nvSpPr>
          <p:cNvPr id="108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6307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8DF7FA3-9C14-42BF-94BA-C611BBE12ADA}" type="slidenum">
              <a:rPr lang="en-US" altLang="de-DE" sz="1300"/>
              <a:pPr>
                <a:spcBef>
                  <a:spcPct val="0"/>
                </a:spcBef>
              </a:pPr>
              <a:t>38</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0398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95267B-908A-42B5-B925-B2DDBD9047C8}" type="slidenum">
              <a:rPr lang="en-US" altLang="de-DE" sz="1300"/>
              <a:pPr>
                <a:spcBef>
                  <a:spcPct val="0"/>
                </a:spcBef>
              </a:pPr>
              <a:t>40</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24448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3F78D058-A235-4963-97A9-0F9F74B0CFB7}"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6 - Empatizar, Segunda Parte</a:t>
            </a:r>
          </a:p>
        </p:txBody>
      </p:sp>
      <p:sp>
        <p:nvSpPr>
          <p:cNvPr id="6" name="Slide Number Placeholder 5"/>
          <p:cNvSpPr>
            <a:spLocks noGrp="1"/>
          </p:cNvSpPr>
          <p:nvPr>
            <p:ph type="sldNum" sz="quarter" idx="12"/>
          </p:nvPr>
        </p:nvSpPr>
        <p:spPr bwMode="gray"/>
        <p:txBody>
          <a:bodyPr>
            <a:noAutofit/>
          </a:bodyPr>
          <a:lstStyle/>
          <a:p>
            <a:pPr>
              <a:defRPr/>
            </a:pPr>
            <a:fld id="{3F78D058-A235-4963-97A9-0F9F74B0CFB7}"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3F78D058-A235-4963-97A9-0F9F74B0CFB7}"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3F78D058-A235-4963-97A9-0F9F74B0CFB7}"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3F78D058-A235-4963-97A9-0F9F74B0CFB7}"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bwMode="gray"/>
        <p:txBody>
          <a:bodyPr/>
          <a:lstStyle/>
          <a:p>
            <a:pPr>
              <a:defRPr/>
            </a:pPr>
            <a:fld id="{3F78D058-A235-4963-97A9-0F9F74B0CFB7}"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3F78D058-A235-4963-97A9-0F9F74B0CFB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6 - Empatizar, Segunda Parte</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6 - Empatizar, Segunda Parte</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6 - Empatizar, Segunda Parte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3F78D058-A235-4963-97A9-0F9F74B0CFB7}"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6 - Empatizar, Segunda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6 - Empatizar, Segunda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6 </a:t>
            </a:r>
            <a:r>
              <a:rPr lang="de-DE"/>
              <a:t>A – </a:t>
            </a:r>
            <a:r>
              <a:rPr lang="de-DE" dirty="0"/>
              <a:t>Empatizar, Segunda Parte</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1723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dirty="0">
                <a:latin typeface="+mj-lt"/>
              </a:rPr>
              <a:t>, 12|21</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3589860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0000"/>
              </a:lnSpc>
              <a:spcBef>
                <a:spcPts val="0"/>
              </a:spcBef>
            </a:pPr>
            <a:r>
              <a:rPr lang="en-US" altLang="de-DE" sz="3600" dirty="0" err="1">
                <a:solidFill>
                  <a:srgbClr val="004992"/>
                </a:solidFill>
                <a:ea typeface="MS PGothic" panose="020B0600070205080204" pitchFamily="34" charset="-128"/>
                <a:cs typeface="+mn-cs"/>
              </a:rPr>
              <a:t>Cuando</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conocemos</a:t>
            </a:r>
            <a:r>
              <a:rPr lang="en-US" altLang="de-DE" sz="3600" dirty="0">
                <a:solidFill>
                  <a:srgbClr val="004992"/>
                </a:solidFill>
                <a:ea typeface="MS PGothic" panose="020B0600070205080204" pitchFamily="34" charset="-128"/>
                <a:cs typeface="+mn-cs"/>
              </a:rPr>
              <a:t> a </a:t>
            </a:r>
            <a:r>
              <a:rPr lang="en-US" altLang="de-DE" sz="3600" dirty="0" err="1">
                <a:solidFill>
                  <a:srgbClr val="004992"/>
                </a:solidFill>
                <a:ea typeface="MS PGothic" panose="020B0600070205080204" pitchFamily="34" charset="-128"/>
                <a:cs typeface="+mn-cs"/>
              </a:rPr>
              <a:t>una</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nueva</a:t>
            </a:r>
            <a:r>
              <a:rPr lang="en-US" altLang="de-DE" sz="3600" dirty="0">
                <a:solidFill>
                  <a:srgbClr val="004992"/>
                </a:solidFill>
                <a:ea typeface="MS PGothic" panose="020B0600070205080204" pitchFamily="34" charset="-128"/>
                <a:cs typeface="+mn-cs"/>
              </a:rPr>
              <a:t> persona... </a:t>
            </a:r>
            <a:br>
              <a:rPr lang="en-US" altLang="de-DE" sz="3600" dirty="0">
                <a:solidFill>
                  <a:srgbClr val="004992"/>
                </a:solidFill>
                <a:ea typeface="MS PGothic" panose="020B0600070205080204" pitchFamily="34" charset="-128"/>
                <a:cs typeface="+mn-cs"/>
              </a:rPr>
            </a:br>
            <a:r>
              <a:rPr lang="en-US" altLang="de-DE" dirty="0">
                <a:solidFill>
                  <a:srgbClr val="004992"/>
                </a:solidFill>
                <a:ea typeface="MS PGothic" panose="020B0600070205080204" pitchFamily="34" charset="-128"/>
                <a:cs typeface="Arial" panose="020B0604020202020204" pitchFamily="34" charset="0"/>
              </a:rPr>
              <a:t>¿</a:t>
            </a:r>
            <a:r>
              <a:rPr lang="en-US" altLang="de-DE" i="1" dirty="0" err="1">
                <a:solidFill>
                  <a:srgbClr val="004992"/>
                </a:solidFill>
                <a:ea typeface="MS PGothic" panose="020B0600070205080204" pitchFamily="34" charset="-128"/>
                <a:cs typeface="Arial" panose="020B0604020202020204" pitchFamily="34" charset="0"/>
              </a:rPr>
              <a:t>En</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nos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fijamos</a:t>
            </a:r>
            <a:r>
              <a:rPr lang="en-US" altLang="de-DE" i="1" dirty="0">
                <a:solidFill>
                  <a:srgbClr val="004992"/>
                </a:solidFill>
                <a:ea typeface="MS PGothic" panose="020B0600070205080204" pitchFamily="34" charset="-128"/>
                <a:cs typeface="Arial" panose="020B0604020202020204" pitchFamily="34" charset="0"/>
              </a:rPr>
              <a:t> primero?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fiabilidad</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ofrecen</a:t>
            </a:r>
            <a:r>
              <a:rPr lang="en-US" altLang="de-DE" i="1" dirty="0">
                <a:solidFill>
                  <a:srgbClr val="004992"/>
                </a:solidFill>
                <a:ea typeface="MS PGothic" panose="020B0600070205080204" pitchFamily="34" charset="-128"/>
                <a:cs typeface="Arial" panose="020B0604020202020204" pitchFamily="34" charset="0"/>
              </a:rPr>
              <a:t> las </a:t>
            </a:r>
            <a:r>
              <a:rPr lang="en-US" altLang="de-DE" i="1" dirty="0" err="1">
                <a:solidFill>
                  <a:srgbClr val="004992"/>
                </a:solidFill>
                <a:ea typeface="MS PGothic" panose="020B0600070205080204" pitchFamily="34" charset="-128"/>
                <a:cs typeface="Arial" panose="020B0604020202020204" pitchFamily="34" charset="0"/>
              </a:rPr>
              <a:t>siguientes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señales</a:t>
            </a:r>
            <a:r>
              <a:rPr lang="en-US" altLang="de-DE" i="1" dirty="0">
                <a:solidFill>
                  <a:srgbClr val="004992"/>
                </a:solidFill>
                <a:ea typeface="MS PGothic" panose="020B0600070205080204" pitchFamily="34" charset="-128"/>
                <a:cs typeface="Arial" panose="020B0604020202020204" pitchFamily="34" charset="0"/>
              </a:rPr>
              <a:t>?</a:t>
            </a:r>
            <a:endParaRPr lang="en-US" dirty="0">
              <a:solidFill>
                <a:srgbClr val="004992"/>
              </a:solidFill>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7"/>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¿otras?...</a:t>
            </a:r>
            <a:endParaRPr dirty="0">
              <a:latin typeface="Calibri Light"/>
              <a:cs typeface="Verdana"/>
            </a:endParaRPr>
          </a:p>
        </p:txBody>
      </p:sp>
      <p:sp>
        <p:nvSpPr>
          <p:cNvPr id="22" name="Text Box 5"/>
          <p:cNvSpPr txBox="1">
            <a:spLocks noChangeArrowheads="1"/>
          </p:cNvSpPr>
          <p:nvPr/>
        </p:nvSpPr>
        <p:spPr bwMode="auto">
          <a:xfrm>
            <a:off x="1964531" y="4077072"/>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¿lenguaje corporal?</a:t>
            </a:r>
            <a:endParaRPr lang="de-DE" altLang="de-DE" sz="2000" dirty="0">
              <a:latin typeface="Calibri Light"/>
            </a:endParaRPr>
          </a:p>
        </p:txBody>
      </p:sp>
      <p:sp>
        <p:nvSpPr>
          <p:cNvPr id="23" name="Text Box 7"/>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¿ojos?</a:t>
            </a:r>
            <a:endParaRPr lang="de-DE" altLang="de-DE" sz="2000" dirty="0">
              <a:latin typeface="Calibri Light"/>
            </a:endParaRPr>
          </a:p>
        </p:txBody>
      </p:sp>
      <p:sp>
        <p:nvSpPr>
          <p:cNvPr id="24" name="Text Box 11"/>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¿lenguaje?</a:t>
            </a:r>
            <a:endParaRPr lang="de-DE" altLang="de-DE" sz="2000" dirty="0">
              <a:solidFill>
                <a:srgbClr val="333333"/>
              </a:solidFill>
              <a:latin typeface="Calibri Light"/>
            </a:endParaRPr>
          </a:p>
        </p:txBody>
      </p:sp>
      <p:sp>
        <p:nvSpPr>
          <p:cNvPr id="25" name="Text Box 13"/>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¿vestimenta?</a:t>
            </a:r>
          </a:p>
        </p:txBody>
      </p:sp>
      <p:sp>
        <p:nvSpPr>
          <p:cNvPr id="26" name="Line 6"/>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Line 10"/>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Line 8"/>
          <p:cNvSpPr>
            <a:spLocks noChangeShapeType="1"/>
          </p:cNvSpPr>
          <p:nvPr/>
        </p:nvSpPr>
        <p:spPr bwMode="auto">
          <a:xfrm flipH="1">
            <a:off x="7105699" y="3043028"/>
            <a:ext cx="244827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Text Box 9"/>
          <p:cNvSpPr txBox="1">
            <a:spLocks noChangeArrowheads="1"/>
          </p:cNvSpPr>
          <p:nvPr/>
        </p:nvSpPr>
        <p:spPr bwMode="auto">
          <a:xfrm>
            <a:off x="8185819"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¿manos?</a:t>
            </a:r>
            <a:endParaRPr lang="de-DE" altLang="de-DE" sz="2000" dirty="0">
              <a:solidFill>
                <a:srgbClr val="333333"/>
              </a:solidFill>
              <a:latin typeface="Calibri Light"/>
            </a:endParaRPr>
          </a:p>
        </p:txBody>
      </p:sp>
      <p:sp>
        <p:nvSpPr>
          <p:cNvPr id="31" name="Line 4"/>
          <p:cNvSpPr>
            <a:spLocks noChangeShapeType="1"/>
          </p:cNvSpPr>
          <p:nvPr/>
        </p:nvSpPr>
        <p:spPr bwMode="auto">
          <a:xfrm flipV="1">
            <a:off x="1993131" y="476468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7" name="Title 6"/>
          <p:cNvSpPr>
            <a:spLocks noGrp="1"/>
          </p:cNvSpPr>
          <p:nvPr>
            <p:ph type="title"/>
          </p:nvPr>
        </p:nvSpPr>
        <p:spPr/>
        <p:txBody>
          <a:bodyPr/>
          <a:lstStyle/>
          <a:p>
            <a:pPr lvl="0" defTabSz="914400" fontAlgn="base">
              <a:lnSpc>
                <a:spcPct val="100000"/>
              </a:lnSpc>
              <a:spcBef>
                <a:spcPts val="0"/>
              </a:spcBef>
            </a:pPr>
            <a:r>
              <a:rPr lang="en-US" altLang="de-DE" sz="3600" dirty="0" err="1">
                <a:solidFill>
                  <a:srgbClr val="004992"/>
                </a:solidFill>
                <a:ea typeface="MS PGothic" panose="020B0600070205080204" pitchFamily="34" charset="-128"/>
                <a:cs typeface="+mn-cs"/>
              </a:rPr>
              <a:t>Cuando</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conocemos</a:t>
            </a:r>
            <a:r>
              <a:rPr lang="en-US" altLang="de-DE" sz="3600" dirty="0">
                <a:solidFill>
                  <a:srgbClr val="004992"/>
                </a:solidFill>
                <a:ea typeface="MS PGothic" panose="020B0600070205080204" pitchFamily="34" charset="-128"/>
                <a:cs typeface="+mn-cs"/>
              </a:rPr>
              <a:t> a </a:t>
            </a:r>
            <a:r>
              <a:rPr lang="en-US" altLang="de-DE" sz="3600" dirty="0" err="1">
                <a:solidFill>
                  <a:srgbClr val="004992"/>
                </a:solidFill>
                <a:ea typeface="MS PGothic" panose="020B0600070205080204" pitchFamily="34" charset="-128"/>
                <a:cs typeface="+mn-cs"/>
              </a:rPr>
              <a:t>una</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nueva</a:t>
            </a:r>
            <a:r>
              <a:rPr lang="en-US" altLang="de-DE" sz="3600" dirty="0">
                <a:solidFill>
                  <a:srgbClr val="004992"/>
                </a:solidFill>
                <a:ea typeface="MS PGothic" panose="020B0600070205080204" pitchFamily="34" charset="-128"/>
                <a:cs typeface="+mn-cs"/>
              </a:rPr>
              <a:t> persona... </a:t>
            </a:r>
            <a:br>
              <a:rPr lang="en-US" altLang="de-DE" sz="3600" dirty="0">
                <a:solidFill>
                  <a:srgbClr val="004992"/>
                </a:solidFill>
                <a:ea typeface="MS PGothic" panose="020B0600070205080204" pitchFamily="34" charset="-128"/>
                <a:cs typeface="+mn-cs"/>
              </a:rPr>
            </a:br>
            <a:r>
              <a:rPr lang="en-US" altLang="de-DE" dirty="0">
                <a:solidFill>
                  <a:srgbClr val="004992"/>
                </a:solidFill>
                <a:ea typeface="MS PGothic" panose="020B0600070205080204" pitchFamily="34" charset="-128"/>
                <a:cs typeface="Arial" panose="020B0604020202020204" pitchFamily="34" charset="0"/>
              </a:rPr>
              <a:t>¿</a:t>
            </a:r>
            <a:r>
              <a:rPr lang="en-US" altLang="de-DE" i="1" dirty="0" err="1">
                <a:solidFill>
                  <a:srgbClr val="004992"/>
                </a:solidFill>
                <a:ea typeface="MS PGothic" panose="020B0600070205080204" pitchFamily="34" charset="-128"/>
                <a:cs typeface="Arial" panose="020B0604020202020204" pitchFamily="34" charset="0"/>
              </a:rPr>
              <a:t>En</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nos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fijamos</a:t>
            </a:r>
            <a:r>
              <a:rPr lang="en-US" altLang="de-DE" i="1" dirty="0">
                <a:solidFill>
                  <a:srgbClr val="004992"/>
                </a:solidFill>
                <a:ea typeface="MS PGothic" panose="020B0600070205080204" pitchFamily="34" charset="-128"/>
                <a:cs typeface="Arial" panose="020B0604020202020204" pitchFamily="34" charset="0"/>
              </a:rPr>
              <a:t> primero?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fiabilidad</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ofrecen</a:t>
            </a:r>
            <a:r>
              <a:rPr lang="en-US" altLang="de-DE" i="1" dirty="0">
                <a:solidFill>
                  <a:srgbClr val="004992"/>
                </a:solidFill>
                <a:ea typeface="MS PGothic" panose="020B0600070205080204" pitchFamily="34" charset="-128"/>
                <a:cs typeface="Arial" panose="020B0604020202020204" pitchFamily="34" charset="0"/>
              </a:rPr>
              <a:t> las </a:t>
            </a:r>
            <a:r>
              <a:rPr lang="en-US" altLang="de-DE" i="1" dirty="0" err="1">
                <a:solidFill>
                  <a:srgbClr val="004992"/>
                </a:solidFill>
                <a:ea typeface="MS PGothic" panose="020B0600070205080204" pitchFamily="34" charset="-128"/>
                <a:cs typeface="Arial" panose="020B0604020202020204" pitchFamily="34" charset="0"/>
              </a:rPr>
              <a:t>siguientes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señales</a:t>
            </a:r>
            <a:r>
              <a:rPr lang="en-US" altLang="de-DE" i="1" dirty="0">
                <a:solidFill>
                  <a:srgbClr val="004992"/>
                </a:solidFill>
                <a:ea typeface="MS PGothic" panose="020B0600070205080204" pitchFamily="34" charset="-128"/>
                <a:cs typeface="Arial" panose="020B0604020202020204" pitchFamily="34" charset="0"/>
              </a:rPr>
              <a:t>?</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6"/>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lstStyle/>
          <a:p>
            <a:pPr lvl="0" defTabSz="914400" fontAlgn="base">
              <a:lnSpc>
                <a:spcPct val="100000"/>
              </a:lnSpc>
              <a:spcBef>
                <a:spcPts val="0"/>
              </a:spcBef>
            </a:pPr>
            <a:r>
              <a:rPr lang="de-DE" altLang="de-DE" sz="3600">
                <a:solidFill>
                  <a:srgbClr val="004992"/>
                </a:solidFill>
                <a:ea typeface="MS PGothic" panose="020B0600070205080204" pitchFamily="34" charset="-128"/>
                <a:cs typeface="Arial" panose="020B0604020202020204" pitchFamily="34" charset="0"/>
              </a:rPr>
              <a:t>¿Qué otras fuentes de información se deben considerar? </a:t>
            </a:r>
            <a:br>
              <a:rPr lang="de-DE" altLang="de-DE" sz="3600">
                <a:solidFill>
                  <a:srgbClr val="004992"/>
                </a:solidFill>
                <a:ea typeface="MS PGothic" panose="020B0600070205080204" pitchFamily="34" charset="-128"/>
                <a:cs typeface="Arial" panose="020B0604020202020204" pitchFamily="34" charset="0"/>
              </a:rPr>
            </a:br>
            <a:r>
              <a:rPr lang="de-DE" altLang="de-DE" dirty="0">
                <a:solidFill>
                  <a:srgbClr val="004992"/>
                </a:solidFill>
                <a:ea typeface="MS PGothic" panose="020B0600070205080204" pitchFamily="34" charset="-128"/>
                <a:cs typeface="Arial" panose="020B0604020202020204" pitchFamily="34" charset="0"/>
              </a:rPr>
              <a:t>¿Qué fiabilidad ofrecen estas fuentes?</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6627" name="Rectangle 3"/>
          <p:cNvSpPr>
            <a:spLocks noChangeArrowheads="1"/>
          </p:cNvSpPr>
          <p:nvPr/>
        </p:nvSpPr>
        <p:spPr bwMode="auto">
          <a:xfrm>
            <a:off x="6578197" y="5734051"/>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p:txBody>
          <a:bodyPr/>
          <a:lstStyle/>
          <a:p>
            <a:pPr lvl="0" defTabSz="914400" fontAlgn="base">
              <a:lnSpc>
                <a:spcPct val="100000"/>
              </a:lnSpc>
              <a:spcBef>
                <a:spcPts val="0"/>
              </a:spcBef>
            </a:pPr>
            <a:r>
              <a:rPr lang="de-DE" altLang="de-DE" sz="3600" dirty="0">
                <a:solidFill>
                  <a:srgbClr val="004992"/>
                </a:solidFill>
                <a:latin typeface="Calibri Light"/>
                <a:ea typeface="MS PGothic" panose="020B0600070205080204" pitchFamily="34" charset="-128"/>
                <a:cs typeface="Arial" panose="020B0604020202020204" pitchFamily="34" charset="0"/>
              </a:rPr>
              <a:t>¿Qué otras fuentes de información se deben considerar?</a:t>
            </a:r>
            <a:br>
              <a:rPr lang="de-DE" altLang="de-DE" sz="3600" dirty="0">
                <a:solidFill>
                  <a:srgbClr val="004992"/>
                </a:solidFill>
                <a:latin typeface="Calibri Light"/>
                <a:ea typeface="MS PGothic" panose="020B0600070205080204" pitchFamily="34" charset="-128"/>
                <a:cs typeface="Arial" panose="020B0604020202020204" pitchFamily="34" charset="0"/>
              </a:rPr>
            </a:br>
            <a:r>
              <a:rPr lang="de-DE" altLang="de-DE" dirty="0">
                <a:solidFill>
                  <a:srgbClr val="004992"/>
                </a:solidFill>
                <a:latin typeface="Calibri Light"/>
                <a:ea typeface="MS PGothic" panose="020B0600070205080204" pitchFamily="34" charset="-128"/>
                <a:cs typeface="Arial" panose="020B0604020202020204" pitchFamily="34" charset="0"/>
              </a:rPr>
              <a:t>¿Qué fiabilidad ofrecen estas fuentes?</a:t>
            </a:r>
            <a:endParaRPr lang="en-US" dirty="0">
              <a:solidFill>
                <a:srgbClr val="004992"/>
              </a:solidFill>
              <a:latin typeface="Calibri Light"/>
            </a:endParaRPr>
          </a:p>
        </p:txBody>
      </p:sp>
      <p:sp>
        <p:nvSpPr>
          <p:cNvPr id="4" name="Content Placeholder 3"/>
          <p:cNvSpPr>
            <a:spLocks noGrp="1"/>
          </p:cNvSpPr>
          <p:nvPr>
            <p:ph idx="1"/>
          </p:nvPr>
        </p:nvSpPr>
        <p:spPr>
          <a:xfrm>
            <a:off x="408955" y="2204864"/>
            <a:ext cx="6408712" cy="4248000"/>
          </a:xfrm>
        </p:spPr>
        <p:txBody>
          <a:bodyPr/>
          <a:lstStyle/>
          <a:p>
            <a:pPr marL="342900" indent="-342900">
              <a:lnSpc>
                <a:spcPct val="100000"/>
              </a:lnSpc>
              <a:spcBef>
                <a:spcPts val="1200"/>
              </a:spcBef>
              <a:buClr>
                <a:srgbClr val="333333"/>
              </a:buClr>
              <a:buFont typeface="WingDings"/>
              <a:buChar char=""/>
            </a:pPr>
            <a:r>
              <a:rPr lang="es-ES" sz="2400" dirty="0">
                <a:solidFill>
                  <a:srgbClr val="333333"/>
                </a:solidFill>
                <a:latin typeface="Calibri Light"/>
              </a:rPr>
              <a:t>El conocimiento previo sobre esa persona: ej. comentarios hechos por otras personas que la conocen. </a:t>
            </a:r>
          </a:p>
          <a:p>
            <a:pPr marL="342900" indent="-342900">
              <a:lnSpc>
                <a:spcPct val="100000"/>
              </a:lnSpc>
              <a:spcBef>
                <a:spcPts val="1200"/>
              </a:spcBef>
              <a:buClr>
                <a:srgbClr val="333333"/>
              </a:buClr>
              <a:buFont typeface="WingDings"/>
              <a:buChar char=""/>
            </a:pPr>
            <a:r>
              <a:rPr lang="es-ES" sz="2400" dirty="0">
                <a:solidFill>
                  <a:srgbClr val="333333"/>
                </a:solidFill>
                <a:latin typeface="Calibri Light"/>
              </a:rPr>
              <a:t>El conocimiento previo sobre personas parecidas: ej. raperos</a:t>
            </a:r>
          </a:p>
          <a:p>
            <a:pPr marL="342900" indent="-342900">
              <a:lnSpc>
                <a:spcPct val="100000"/>
              </a:lnSpc>
              <a:spcBef>
                <a:spcPts val="1200"/>
              </a:spcBef>
              <a:buClr>
                <a:srgbClr val="333333"/>
              </a:buClr>
              <a:buFont typeface="WingDings"/>
              <a:buChar char=""/>
            </a:pPr>
            <a:r>
              <a:rPr lang="es-ES" sz="2400" dirty="0">
                <a:solidFill>
                  <a:srgbClr val="333333"/>
                </a:solidFill>
                <a:latin typeface="Calibri Light"/>
              </a:rPr>
              <a:t> Intuición o presentimiento</a:t>
            </a:r>
          </a:p>
          <a:p>
            <a:pPr marL="342900" indent="-342900">
              <a:lnSpc>
                <a:spcPct val="100000"/>
              </a:lnSpc>
              <a:spcBef>
                <a:spcPts val="1200"/>
              </a:spcBef>
              <a:buClr>
                <a:srgbClr val="333333"/>
              </a:buClr>
              <a:buFont typeface="WingDings"/>
              <a:buChar char=""/>
            </a:pPr>
            <a:r>
              <a:rPr lang="es-ES" sz="2400" dirty="0">
                <a:solidFill>
                  <a:srgbClr val="333333"/>
                </a:solidFill>
                <a:latin typeface="Calibri Light"/>
              </a:rPr>
              <a:t>Algo escrito: por ejemplo, de e-mails o chats de internet</a:t>
            </a:r>
            <a:endParaRPr lang="en-US" sz="2400" dirty="0">
              <a:solidFill>
                <a:srgbClr val="333333"/>
              </a:solidFill>
              <a:latin typeface="Calibri Ligh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Entrenamiento Metacognitivo 6 - Empatizar, Segunda Parte</a:t>
            </a:r>
          </a:p>
        </p:txBody>
      </p:sp>
      <p:sp>
        <p:nvSpPr>
          <p:cNvPr id="8" name="Slide Number Placeholder 7"/>
          <p:cNvSpPr>
            <a:spLocks noGrp="1"/>
          </p:cNvSpPr>
          <p:nvPr>
            <p:ph type="sldNum" sz="quarter" idx="12"/>
          </p:nvPr>
        </p:nvSpPr>
        <p:spPr/>
        <p:txBody>
          <a:bodyPr/>
          <a:lstStyle/>
          <a:p>
            <a:pPr>
              <a:defRPr/>
            </a:pPr>
            <a:fld id="{3F78D058-A235-4963-97A9-0F9F74B0CFB7}" type="slidenum">
              <a:rPr lang="de-DE" smtClean="0"/>
              <a:pPr>
                <a:defRPr/>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Ventajas y Desventajas de Estos Factores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a:solidFill>
                  <a:srgbClr val="333333"/>
                </a:solidFill>
                <a:latin typeface="Calibri Light"/>
                <a:ea typeface="MS PGothic" panose="020B0600070205080204" pitchFamily="34" charset="-128"/>
              </a:rPr>
              <a:t>Acabamos de discutir los aspectos que contribuyen a la evaluación de una persona. </a:t>
            </a:r>
            <a:r>
              <a:rPr lang="es-ES" altLang="de-DE" sz="2400" dirty="0">
                <a:solidFill>
                  <a:srgbClr val="333333"/>
                </a:solidFill>
                <a:latin typeface="Calibri Light"/>
                <a:ea typeface="MS PGothic" panose="020B0600070205080204" pitchFamily="34" charset="-128"/>
              </a:rPr>
              <a:t>Ahora nos centramos en los puntos fuertes y débiles de cada uno de estos factores.</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4" name="Footer Placeholder 3"/>
          <p:cNvSpPr>
            <a:spLocks noGrp="1"/>
          </p:cNvSpPr>
          <p:nvPr>
            <p:ph type="ftr" sz="quarter" idx="11"/>
          </p:nvPr>
        </p:nvSpPr>
        <p:spPr/>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p:txBody>
          <a:bodyPr/>
          <a:lstStyle/>
          <a:p>
            <a:pPr>
              <a:defRPr/>
            </a:pPr>
            <a:fld id="{3F78D058-A235-4963-97A9-0F9F74B0CFB7}" type="slidenum">
              <a:rPr lang="de-DE" smtClean="0"/>
              <a:pPr>
                <a:defRPr/>
              </a:pPr>
              <a:t>7</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81582695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574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Lenguaje:</a:t>
                      </a:r>
                    </a:p>
                    <a:p>
                      <a:pPr marL="0" marR="0" lvl="0" indent="0" algn="l" defTabSz="914400" rtl="0" eaLnBrk="1" fontAlgn="base" latinLnBrk="0" hangingPunct="1">
                        <a:lnSpc>
                          <a:spcPct val="100000"/>
                        </a:lnSpc>
                        <a:spcBef>
                          <a:spcPts val="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Lo que alguien dice, y cómo lo dice…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Clave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004992"/>
                          </a:solidFill>
                          <a:effectLst/>
                          <a:latin typeface="Calibri Light"/>
                        </a:rPr>
                        <a:t>???</a:t>
                      </a:r>
                      <a:endParaRPr kumimoji="0" lang="es-E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err="1">
                          <a:solidFill>
                            <a:srgbClr val="333333"/>
                          </a:solidFill>
                          <a:latin typeface="Calibri Light"/>
                        </a:rPr>
                        <a:t>Ejemplo</a:t>
                      </a:r>
                      <a:r>
                        <a:rPr lang="en-US" altLang="de-DE" sz="2000" b="0" dirty="0">
                          <a:solidFill>
                            <a:srgbClr val="333333"/>
                          </a:solidFill>
                          <a:latin typeface="Calibri Light"/>
                        </a:rPr>
                        <a:t>:</a:t>
                      </a:r>
                      <a:br>
                        <a:rPr lang="en-US" altLang="de-DE" sz="20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r>
                        <a:rPr lang="es-ES" altLang="de-DE" sz="1800" b="0" dirty="0" err="1">
                          <a:solidFill>
                            <a:srgbClr val="333333"/>
                          </a:solidFill>
                          <a:latin typeface="Calibri Light"/>
                        </a:rPr>
                        <a:t>Maria</a:t>
                      </a:r>
                      <a:r>
                        <a:rPr lang="es-ES" altLang="de-DE" sz="1800" b="0" dirty="0">
                          <a:solidFill>
                            <a:srgbClr val="333333"/>
                          </a:solidFill>
                          <a:latin typeface="Calibri Light"/>
                        </a:rPr>
                        <a:t> Antonieta (1755-1793). ¿Es sarcasmo, ingenuidad, </a:t>
                      </a:r>
                      <a:r>
                        <a:rPr lang="es-ES" altLang="de-DE" sz="1800" b="0" dirty="0" err="1">
                          <a:solidFill>
                            <a:srgbClr val="333333"/>
                          </a:solidFill>
                          <a:latin typeface="Calibri Light"/>
                        </a:rPr>
                        <a:t>ó</a:t>
                      </a:r>
                      <a:r>
                        <a:rPr lang="es-ES" altLang="de-DE" sz="1800" b="0" dirty="0">
                          <a:solidFill>
                            <a:srgbClr val="333333"/>
                          </a:solidFill>
                          <a:latin typeface="Calibri Light"/>
                        </a:rPr>
                        <a:t> desconocimiento de las condiciones de vida de los pobres?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004992"/>
                          </a:solidFill>
                          <a:effectLst/>
                          <a:latin typeface="Calibri Light"/>
                        </a:rPr>
                        <a:t>???</a:t>
                      </a:r>
                      <a:endParaRPr kumimoji="0" lang="es-E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257"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3"/>
          <p:cNvSpPr>
            <a:spLocks noChangeArrowheads="1"/>
          </p:cNvSpPr>
          <p:nvPr/>
        </p:nvSpPr>
        <p:spPr bwMode="auto">
          <a:xfrm>
            <a:off x="914638" y="4663430"/>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buNone/>
            </a:pPr>
            <a:r>
              <a:rPr lang="es-ES" altLang="de-DE" sz="1600" b="1">
                <a:solidFill>
                  <a:srgbClr val="333333"/>
                </a:solidFill>
                <a:latin typeface="Calibri Light"/>
              </a:rPr>
              <a:t>El pueblo no tiene pan para comer… que coman pastel.</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3240814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4" name="Footer Placeholder 3"/>
          <p:cNvSpPr>
            <a:spLocks noGrp="1"/>
          </p:cNvSpPr>
          <p:nvPr>
            <p:ph type="ftr" sz="quarter" idx="11"/>
          </p:nvPr>
        </p:nvSpPr>
        <p:spPr/>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p:txBody>
          <a:bodyPr/>
          <a:lstStyle/>
          <a:p>
            <a:pPr>
              <a:defRPr/>
            </a:pPr>
            <a:fld id="{3F78D058-A235-4963-97A9-0F9F74B0CFB7}" type="slidenum">
              <a:rPr lang="de-DE" smtClean="0"/>
              <a:pPr>
                <a:defRPr/>
              </a:pPr>
              <a:t>8</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125612886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574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Lenguaje:</a:t>
                      </a:r>
                    </a:p>
                    <a:p>
                      <a:pPr marL="0" marR="0" lvl="0" indent="0" algn="l" defTabSz="914400" rtl="0" eaLnBrk="1" fontAlgn="base" latinLnBrk="0" hangingPunct="1">
                        <a:lnSpc>
                          <a:spcPct val="100000"/>
                        </a:lnSpc>
                        <a:spcBef>
                          <a:spcPts val="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Lo que alguien dice, y cómo lo dice…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Clave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Contenido: </a:t>
                      </a:r>
                      <a:r>
                        <a:rPr kumimoji="0" lang="es-ES" sz="2000" b="0" i="0" u="none" strike="noStrike" cap="none" normalizeH="0" baseline="0" dirty="0">
                          <a:ln>
                            <a:noFill/>
                          </a:ln>
                          <a:solidFill>
                            <a:srgbClr val="333333"/>
                          </a:solidFill>
                          <a:effectLst/>
                          <a:latin typeface="Calibri Light"/>
                        </a:rPr>
                        <a:t>El lenguaje es muy importante en la comunicación directa.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Tono: </a:t>
                      </a:r>
                      <a:r>
                        <a:rPr kumimoji="0" lang="es-ES" sz="2000" b="0" i="0" u="none" strike="noStrike" cap="none" normalizeH="0" baseline="0" dirty="0">
                          <a:ln>
                            <a:noFill/>
                          </a:ln>
                          <a:solidFill>
                            <a:srgbClr val="333333"/>
                          </a:solidFill>
                          <a:effectLst/>
                          <a:latin typeface="Calibri Light"/>
                        </a:rPr>
                        <a:t>Entonación (sarcasmo), elección de palabras (hechos, arrogancia, etc.) puede decirle mucho sobre una persona.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err="1">
                          <a:solidFill>
                            <a:srgbClr val="333333"/>
                          </a:solidFill>
                          <a:latin typeface="Calibri Light"/>
                        </a:rPr>
                        <a:t>Ejemplo</a:t>
                      </a:r>
                      <a:r>
                        <a:rPr lang="en-US" altLang="de-DE" sz="2000" b="0" dirty="0">
                          <a:solidFill>
                            <a:srgbClr val="333333"/>
                          </a:solidFill>
                          <a:latin typeface="Calibri Light"/>
                        </a:rPr>
                        <a:t>:</a:t>
                      </a:r>
                      <a:br>
                        <a:rPr lang="en-US" altLang="de-DE" sz="20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r>
                        <a:rPr lang="es-ES" altLang="de-DE" sz="1800" b="0" dirty="0" err="1">
                          <a:solidFill>
                            <a:srgbClr val="333333"/>
                          </a:solidFill>
                          <a:latin typeface="Calibri Light"/>
                        </a:rPr>
                        <a:t>Maria</a:t>
                      </a:r>
                      <a:r>
                        <a:rPr lang="es-ES" altLang="de-DE" sz="1800" b="0" dirty="0">
                          <a:solidFill>
                            <a:srgbClr val="333333"/>
                          </a:solidFill>
                          <a:latin typeface="Calibri Light"/>
                        </a:rPr>
                        <a:t> Antonieta (1755-1793). ¿Es sarcasmo, ingenuidad, </a:t>
                      </a:r>
                      <a:r>
                        <a:rPr lang="es-ES" altLang="de-DE" sz="1800" b="0" dirty="0" err="1">
                          <a:solidFill>
                            <a:srgbClr val="333333"/>
                          </a:solidFill>
                          <a:latin typeface="Calibri Light"/>
                        </a:rPr>
                        <a:t>ó</a:t>
                      </a:r>
                      <a:r>
                        <a:rPr lang="es-ES" altLang="de-DE" sz="1800" b="0" dirty="0">
                          <a:solidFill>
                            <a:srgbClr val="333333"/>
                          </a:solidFill>
                          <a:latin typeface="Calibri Light"/>
                        </a:rPr>
                        <a:t> desconocimiento de las condiciones de vida de los pobres?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004992"/>
                          </a:solidFill>
                          <a:effectLst/>
                          <a:latin typeface="Calibri Light"/>
                        </a:rPr>
                        <a:t>???</a:t>
                      </a:r>
                      <a:endParaRPr kumimoji="0" lang="es-E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257"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3"/>
          <p:cNvSpPr>
            <a:spLocks noChangeArrowheads="1"/>
          </p:cNvSpPr>
          <p:nvPr/>
        </p:nvSpPr>
        <p:spPr bwMode="auto">
          <a:xfrm>
            <a:off x="914638" y="4663430"/>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buNone/>
            </a:pPr>
            <a:r>
              <a:rPr lang="es-ES" altLang="de-DE" sz="1600" b="1">
                <a:solidFill>
                  <a:srgbClr val="333333"/>
                </a:solidFill>
                <a:latin typeface="Calibri Light"/>
              </a:rPr>
              <a:t>El pueblo no tiene pan para comer… que coman pastel.</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1354377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4" name="Footer Placeholder 3"/>
          <p:cNvSpPr>
            <a:spLocks noGrp="1"/>
          </p:cNvSpPr>
          <p:nvPr>
            <p:ph type="ftr" sz="quarter" idx="11"/>
          </p:nvPr>
        </p:nvSpPr>
        <p:spPr/>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p:txBody>
          <a:bodyPr/>
          <a:lstStyle/>
          <a:p>
            <a:pPr>
              <a:defRPr/>
            </a:pPr>
            <a:fld id="{3F78D058-A235-4963-97A9-0F9F74B0CFB7}" type="slidenum">
              <a:rPr lang="de-DE" smtClean="0"/>
              <a:pPr>
                <a:defRPr/>
              </a:pPr>
              <a:t>9</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365967216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574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Lenguaje:</a:t>
                      </a:r>
                    </a:p>
                    <a:p>
                      <a:pPr marL="0" marR="0" lvl="0" indent="0" algn="l" defTabSz="914400" rtl="0" eaLnBrk="1" fontAlgn="base" latinLnBrk="0" hangingPunct="1">
                        <a:lnSpc>
                          <a:spcPct val="100000"/>
                        </a:lnSpc>
                        <a:spcBef>
                          <a:spcPts val="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Lo que alguien dice, y cómo lo dice…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Clave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Contenido: </a:t>
                      </a:r>
                      <a:r>
                        <a:rPr kumimoji="0" lang="es-ES" sz="2000" b="0" i="0" u="none" strike="noStrike" cap="none" normalizeH="0" baseline="0" dirty="0">
                          <a:ln>
                            <a:noFill/>
                          </a:ln>
                          <a:solidFill>
                            <a:srgbClr val="333333"/>
                          </a:solidFill>
                          <a:effectLst/>
                          <a:latin typeface="Calibri Light"/>
                        </a:rPr>
                        <a:t>El lenguaje es muy importante en la comunicación directa.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Tono: </a:t>
                      </a:r>
                      <a:r>
                        <a:rPr kumimoji="0" lang="es-ES" sz="2000" b="0" i="0" u="none" strike="noStrike" cap="none" normalizeH="0" baseline="0" dirty="0">
                          <a:ln>
                            <a:noFill/>
                          </a:ln>
                          <a:solidFill>
                            <a:srgbClr val="333333"/>
                          </a:solidFill>
                          <a:effectLst/>
                          <a:latin typeface="Calibri Light"/>
                        </a:rPr>
                        <a:t>Entonación (sarcasmo), elección de palabras (hechos, arrogancia, etc.) puede decirle mucho sobre una persona.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err="1">
                          <a:solidFill>
                            <a:srgbClr val="333333"/>
                          </a:solidFill>
                          <a:latin typeface="Calibri Light"/>
                        </a:rPr>
                        <a:t>Ejemplo</a:t>
                      </a:r>
                      <a:r>
                        <a:rPr lang="en-US" altLang="de-DE" sz="2000" b="0" dirty="0">
                          <a:solidFill>
                            <a:srgbClr val="333333"/>
                          </a:solidFill>
                          <a:latin typeface="Calibri Light"/>
                        </a:rPr>
                        <a:t>:</a:t>
                      </a:r>
                      <a:br>
                        <a:rPr lang="en-US" altLang="de-DE" sz="20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r>
                        <a:rPr lang="es-ES" altLang="de-DE" sz="1800" b="0" dirty="0" err="1">
                          <a:solidFill>
                            <a:srgbClr val="333333"/>
                          </a:solidFill>
                          <a:latin typeface="Calibri Light"/>
                        </a:rPr>
                        <a:t>Maria</a:t>
                      </a:r>
                      <a:r>
                        <a:rPr lang="es-ES" altLang="de-DE" sz="1800" b="0" dirty="0">
                          <a:solidFill>
                            <a:srgbClr val="333333"/>
                          </a:solidFill>
                          <a:latin typeface="Calibri Light"/>
                        </a:rPr>
                        <a:t> Antonieta (1755-1793). ¿Es sarcasmo, ingenuidad, </a:t>
                      </a:r>
                      <a:r>
                        <a:rPr lang="es-ES" altLang="de-DE" sz="1800" b="0" dirty="0" err="1">
                          <a:solidFill>
                            <a:srgbClr val="333333"/>
                          </a:solidFill>
                          <a:latin typeface="Calibri Light"/>
                        </a:rPr>
                        <a:t>ó</a:t>
                      </a:r>
                      <a:r>
                        <a:rPr lang="es-ES" altLang="de-DE" sz="1800" b="0" dirty="0">
                          <a:solidFill>
                            <a:srgbClr val="333333"/>
                          </a:solidFill>
                          <a:latin typeface="Calibri Light"/>
                        </a:rPr>
                        <a:t> desconocimiento de las condiciones de vida de los pobres?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Contenido: </a:t>
                      </a:r>
                      <a:r>
                        <a:rPr kumimoji="0" lang="es-ES" sz="2000" b="0" i="0" u="none" strike="noStrike" cap="none" normalizeH="0" baseline="0" dirty="0">
                          <a:ln>
                            <a:noFill/>
                          </a:ln>
                          <a:solidFill>
                            <a:srgbClr val="333333"/>
                          </a:solidFill>
                          <a:effectLst/>
                          <a:latin typeface="Calibri Light"/>
                        </a:rPr>
                        <a:t>Debido a la cortesía y los malentendidos, a menudo existe una diferencia entre lo que la gente piensa y lo que realmente dice.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Tono: </a:t>
                      </a:r>
                      <a:r>
                        <a:rPr kumimoji="0" lang="es-ES" sz="2000" b="0" i="0" u="none" strike="noStrike" cap="none" normalizeH="0" baseline="0" dirty="0">
                          <a:ln>
                            <a:noFill/>
                          </a:ln>
                          <a:solidFill>
                            <a:srgbClr val="333333"/>
                          </a:solidFill>
                          <a:effectLst/>
                          <a:latin typeface="Calibri Light"/>
                        </a:rPr>
                        <a:t>Algunas personas transmiten poca emoción al hablar, sin embargo pueden ser emocionales bajo la superficie (“humor sin expresión”, la enfermedad de Parkinson).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257"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3"/>
          <p:cNvSpPr>
            <a:spLocks noChangeArrowheads="1"/>
          </p:cNvSpPr>
          <p:nvPr/>
        </p:nvSpPr>
        <p:spPr bwMode="auto">
          <a:xfrm>
            <a:off x="914638" y="4663430"/>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buNone/>
            </a:pPr>
            <a:r>
              <a:rPr lang="es-ES" altLang="de-DE" sz="1600" b="1">
                <a:solidFill>
                  <a:srgbClr val="333333"/>
                </a:solidFill>
                <a:latin typeface="Calibri Light"/>
              </a:rPr>
              <a:t>El pueblo no tiene pan para comer… que coman pastel.</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655269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10</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245164717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Conocimiento previo respecto a una persona específica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Clave </a:t>
                      </a:r>
                      <a:r>
                        <a:rPr kumimoji="0" lang="en-US" sz="2000" b="0" i="0" u="none" strike="noStrike" cap="none" normalizeH="0" baseline="0" dirty="0" err="1">
                          <a:ln>
                            <a:noFill/>
                          </a:ln>
                          <a:solidFill>
                            <a:srgbClr val="004992"/>
                          </a:solidFill>
                          <a:effectLst/>
                          <a:latin typeface="Calibri Light"/>
                        </a:rPr>
                        <a:t>importante</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s-E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Atención</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003" y="3048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1659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11</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134353667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Conocimiento previo respecto a una persona específica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Clave </a:t>
                      </a:r>
                      <a:r>
                        <a:rPr kumimoji="0" lang="en-US" sz="2000" b="0" i="0" u="none" strike="noStrike" cap="none" normalizeH="0" baseline="0" dirty="0" err="1">
                          <a:ln>
                            <a:noFill/>
                          </a:ln>
                          <a:solidFill>
                            <a:srgbClr val="004992"/>
                          </a:solidFill>
                          <a:effectLst/>
                          <a:latin typeface="Calibri Light"/>
                        </a:rPr>
                        <a:t>importante</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es-ES" sz="2000" b="0" i="0" u="none" strike="noStrike" cap="none" normalizeH="0" baseline="0" dirty="0">
                          <a:ln>
                            <a:noFill/>
                          </a:ln>
                          <a:solidFill>
                            <a:srgbClr val="333333"/>
                          </a:solidFill>
                          <a:effectLst/>
                          <a:latin typeface="Calibri Light"/>
                        </a:rPr>
                        <a:t>Los conocimientos previos pueden ayudar a hacer un juicio sobre una persona, sobre todo si ha conocido a esa persona en una situación similar antes.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Atención</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003" y="3048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819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12</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8284623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Conocimiento previo respecto a una persona específica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Clave </a:t>
                      </a:r>
                      <a:r>
                        <a:rPr kumimoji="0" lang="en-US" sz="2000" b="0" i="0" u="none" strike="noStrike" cap="none" normalizeH="0" baseline="0" dirty="0" err="1">
                          <a:ln>
                            <a:noFill/>
                          </a:ln>
                          <a:solidFill>
                            <a:srgbClr val="004992"/>
                          </a:solidFill>
                          <a:effectLst/>
                          <a:latin typeface="Calibri Light"/>
                        </a:rPr>
                        <a:t>importante</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es-ES" sz="2000" b="0" i="0" u="none" strike="noStrike" cap="none" normalizeH="0" baseline="0" dirty="0">
                          <a:ln>
                            <a:noFill/>
                          </a:ln>
                          <a:solidFill>
                            <a:srgbClr val="333333"/>
                          </a:solidFill>
                          <a:effectLst/>
                          <a:latin typeface="Calibri Light"/>
                        </a:rPr>
                        <a:t>Los conocimientos previos pueden ayudar a hacer un juicio sobre una persona, sobre todo si ha conocido a esa persona en una situación similar antes.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Atención</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Las personas pueden actuar de forma diferente dependiendo de la situación o de su estado de ánimo actual o simplemente por casualidad. Nadie está siempre feliz vs triste, o es bueno vs malo en cada situación. Alguien puede ser muy extrovertido con su familia y al mismo tiempo ser muy tímido con los amigos, o viceversa. A veces, uno puede incluso sorprenderse acerca de sí mismo.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003" y="3048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083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13</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308005552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Clave </a:t>
                      </a:r>
                      <a:r>
                        <a:rPr kumimoji="0" lang="en-US" sz="2000" b="0" i="0" u="none" strike="noStrike" cap="none" normalizeH="0" baseline="0" dirty="0" err="1">
                          <a:ln>
                            <a:noFill/>
                          </a:ln>
                          <a:solidFill>
                            <a:srgbClr val="004992"/>
                          </a:solidFill>
                          <a:effectLst/>
                          <a:latin typeface="Calibri Light"/>
                        </a:rPr>
                        <a:t>importante</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s-E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es-ES" sz="2000" b="0" i="0" u="none" strike="noStrike" cap="none" normalizeH="0" baseline="0" dirty="0">
                          <a:ln>
                            <a:noFill/>
                          </a:ln>
                          <a:solidFill>
                            <a:srgbClr val="333333"/>
                          </a:solidFill>
                          <a:effectLst/>
                          <a:latin typeface="Calibri Light"/>
                        </a:rPr>
                        <a:t>Se dice que los perros tienen la habilidad de percibir cuando alguien representa una amenaza o no.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Atención</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42" descr="storm_gal - flickr - Wolf Dog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673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14</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130188207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Important clue: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La intuición se puede definir como conocimiento basado en la experiencia. ¡A veces el instinto vale más que la razón!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34" descr="Zirkus - circus - def110 -flickr - 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3" descr="bricol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Recuerdos del Circo</a:t>
            </a:r>
            <a:endParaRPr lang="en-US" altLang="de-DE" sz="1200" dirty="0">
              <a:latin typeface="Calibri Light"/>
            </a:endParaRPr>
          </a:p>
        </p:txBody>
      </p:sp>
      <p:sp>
        <p:nvSpPr>
          <p:cNvPr id="10"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200">
                <a:latin typeface="Calibri Light"/>
              </a:rPr>
              <a:t>Recuerdos de una película de terror.</a:t>
            </a:r>
            <a:endParaRPr lang="en-US" altLang="de-DE" sz="1200" dirty="0">
              <a:latin typeface="Calibri Light"/>
            </a:endParaRPr>
          </a:p>
        </p:txBody>
      </p:sp>
      <p:sp>
        <p:nvSpPr>
          <p:cNvPr id="11"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 Alegría</a:t>
            </a:r>
            <a:endParaRPr lang="en-US" altLang="de-DE" sz="1400" dirty="0">
              <a:latin typeface="Calibri Light"/>
            </a:endParaRPr>
          </a:p>
        </p:txBody>
      </p:sp>
      <p:sp>
        <p:nvSpPr>
          <p:cNvPr id="12" name="Caption_18"/>
          <p:cNvSpPr txBox="1">
            <a:spLocks noChangeArrowheads="1"/>
          </p:cNvSpPr>
          <p:nvPr/>
        </p:nvSpPr>
        <p:spPr bwMode="auto">
          <a:xfrm>
            <a:off x="552971" y="4776287"/>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Miedo</a:t>
            </a:r>
            <a:br>
              <a:rPr lang="en-US" altLang="de-DE" sz="1400">
                <a:latin typeface="Calibri Light"/>
              </a:rPr>
            </a:br>
            <a:endParaRPr lang="en-US" altLang="de-DE" sz="1400" dirty="0">
              <a:latin typeface="Calibri Light"/>
            </a:endParaRPr>
          </a:p>
        </p:txBody>
      </p:sp>
      <p:sp>
        <p:nvSpPr>
          <p:cNvPr id="13"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buNone/>
            </a:pPr>
            <a:r>
              <a:rPr lang="en-US" altLang="de-DE" sz="1400" b="1" dirty="0">
                <a:latin typeface="Calibri Light"/>
              </a:rPr>
              <a:t>¿</a:t>
            </a:r>
            <a:r>
              <a:rPr lang="en-US" altLang="de-DE" sz="1400" b="1" dirty="0" err="1">
                <a:latin typeface="Calibri Light"/>
              </a:rPr>
              <a:t>Gracioso</a:t>
            </a:r>
            <a:r>
              <a:rPr lang="en-US" altLang="de-DE" sz="1400" b="1" dirty="0">
                <a:latin typeface="Calibri Light"/>
              </a:rPr>
              <a:t> o </a:t>
            </a:r>
            <a:r>
              <a:rPr lang="en-US" altLang="de-DE" sz="1400" b="1" dirty="0" err="1">
                <a:latin typeface="Calibri Light"/>
              </a:rPr>
              <a:t>tenebroso</a:t>
            </a:r>
            <a:r>
              <a:rPr lang="en-US" altLang="de-DE" sz="1400" b="1" dirty="0">
                <a:latin typeface="Calibri Light"/>
              </a:rPr>
              <a:t>?</a:t>
            </a:r>
          </a:p>
          <a:p>
            <a:pPr lvl="0" algn="ctr" eaLnBrk="1" hangingPunct="1">
              <a:spcBef>
                <a:spcPts val="0"/>
              </a:spcBef>
              <a:buNone/>
            </a:pPr>
            <a:r>
              <a:rPr lang="en-US" altLang="de-DE" sz="1400" dirty="0">
                <a:latin typeface="Calibri Light"/>
              </a:rPr>
              <a:t>¡</a:t>
            </a:r>
            <a:r>
              <a:rPr lang="en-US" altLang="de-DE" sz="1400" dirty="0" err="1">
                <a:latin typeface="Calibri Light"/>
              </a:rPr>
              <a:t>Depende</a:t>
            </a:r>
            <a:r>
              <a:rPr lang="en-US" altLang="de-DE" sz="1400" dirty="0">
                <a:latin typeface="Calibri Light"/>
              </a:rPr>
              <a:t> de </a:t>
            </a:r>
            <a:r>
              <a:rPr lang="en-US" altLang="de-DE" sz="1400" dirty="0" err="1">
                <a:latin typeface="Calibri Light"/>
              </a:rPr>
              <a:t>su</a:t>
            </a:r>
            <a:r>
              <a:rPr lang="en-US" altLang="de-DE" sz="1400" dirty="0">
                <a:latin typeface="Calibri Light"/>
              </a:rPr>
              <a:t> </a:t>
            </a:r>
            <a:r>
              <a:rPr lang="en-US" altLang="de-DE" sz="1400" dirty="0" err="1">
                <a:latin typeface="Calibri Light"/>
              </a:rPr>
              <a:t>estado</a:t>
            </a:r>
            <a:r>
              <a:rPr lang="en-US" altLang="de-DE" sz="1400" dirty="0">
                <a:latin typeface="Calibri Light"/>
              </a:rPr>
              <a:t> de </a:t>
            </a:r>
            <a:r>
              <a:rPr lang="en-US" altLang="de-DE" sz="1400" dirty="0" err="1">
                <a:latin typeface="Calibri Light"/>
              </a:rPr>
              <a:t>ánimo</a:t>
            </a:r>
            <a:r>
              <a:rPr lang="en-US" altLang="de-DE" sz="1400" dirty="0">
                <a:latin typeface="Calibri Light"/>
              </a:rPr>
              <a:t>!</a:t>
            </a:r>
            <a:endParaRPr lang="en-GB" altLang="de-DE" sz="1400" dirty="0">
              <a:solidFill>
                <a:srgbClr val="333333"/>
              </a:solidFill>
              <a:latin typeface="Calibri Light"/>
            </a:endParaRPr>
          </a:p>
        </p:txBody>
      </p:sp>
      <p:sp>
        <p:nvSpPr>
          <p:cNvPr id="14"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593451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15</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339508343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Important clue: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La intuición se puede definir como conocimiento basado en la experiencia. ¡A veces el instinto vale más que la razón!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Nuestras emociones en ese momento pueden </a:t>
                      </a:r>
                      <a:r>
                        <a:rPr kumimoji="0" lang="es-ES" sz="2000" b="0" i="0" u="none" strike="noStrike" cap="none" normalizeH="0" baseline="0" dirty="0">
                          <a:ln>
                            <a:noFill/>
                          </a:ln>
                          <a:solidFill>
                            <a:srgbClr val="004992"/>
                          </a:solidFill>
                          <a:effectLst/>
                          <a:latin typeface="Calibri Light"/>
                        </a:rPr>
                        <a:t>afectar a nuestra percepción o pensamiento. </a:t>
                      </a:r>
                      <a:r>
                        <a:rPr kumimoji="0" lang="es-ES" sz="2000" b="0" i="0" u="none" strike="noStrike" cap="none" normalizeH="0" baseline="0" dirty="0" err="1">
                          <a:ln>
                            <a:noFill/>
                          </a:ln>
                          <a:solidFill>
                            <a:srgbClr val="004992"/>
                          </a:solidFill>
                          <a:effectLst/>
                          <a:latin typeface="Calibri Light"/>
                        </a:rPr>
                        <a:t>Ej</a:t>
                      </a: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es-ES" sz="2000" b="0" i="1" u="none" strike="noStrike" cap="none" normalizeH="0" baseline="0" dirty="0">
                          <a:ln>
                            <a:noFill/>
                          </a:ln>
                          <a:solidFill>
                            <a:srgbClr val="333333"/>
                          </a:solidFill>
                          <a:effectLst/>
                          <a:latin typeface="Calibri Light"/>
                        </a:rPr>
                        <a:t>Enfado:</a:t>
                      </a:r>
                      <a:r>
                        <a:rPr kumimoji="0" lang="es-ES" sz="2000" b="0" i="0" u="none" strike="noStrike" cap="none" normalizeH="0" baseline="0" dirty="0">
                          <a:ln>
                            <a:noFill/>
                          </a:ln>
                          <a:solidFill>
                            <a:srgbClr val="333333"/>
                          </a:solidFill>
                          <a:effectLst/>
                          <a:latin typeface="Calibri Light"/>
                        </a:rPr>
                        <a:t> tendencia a sentir que no le entienden; falta de confianza.</a:t>
                      </a:r>
                      <a:endParaRPr kumimoji="0" lang="en-US" sz="2000" b="0" i="0" u="none" strike="noStrike" cap="none" normalizeH="0" baseline="0" dirty="0">
                        <a:ln>
                          <a:noFill/>
                        </a:ln>
                        <a:solidFill>
                          <a:srgbClr val="333333"/>
                        </a:solidFill>
                        <a:effectLst/>
                        <a:latin typeface="Calibri Light"/>
                      </a:endParaRP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es-ES" sz="2000" b="0" i="1" u="none" strike="noStrike" cap="none" normalizeH="0" baseline="0" dirty="0">
                          <a:ln>
                            <a:noFill/>
                          </a:ln>
                          <a:solidFill>
                            <a:srgbClr val="333333"/>
                          </a:solidFill>
                          <a:effectLst/>
                          <a:latin typeface="Calibri Light"/>
                        </a:rPr>
                        <a:t>Depresión:</a:t>
                      </a:r>
                      <a:r>
                        <a:rPr kumimoji="0" lang="es-ES" sz="2000" b="0" i="0" u="none" strike="noStrike" cap="none" normalizeH="0" baseline="0" dirty="0">
                          <a:ln>
                            <a:noFill/>
                          </a:ln>
                          <a:solidFill>
                            <a:srgbClr val="333333"/>
                          </a:solidFill>
                          <a:effectLst/>
                          <a:latin typeface="Calibri Light"/>
                        </a:rPr>
                        <a:t> todo parece ser peor de lo que es en realidad.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34" descr="Zirkus - circus - def110 -flickr - 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3" descr="bricol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Recuerdos del Circo</a:t>
            </a:r>
            <a:endParaRPr lang="en-US" altLang="de-DE" sz="1200" dirty="0">
              <a:latin typeface="Calibri Light"/>
            </a:endParaRPr>
          </a:p>
        </p:txBody>
      </p:sp>
      <p:sp>
        <p:nvSpPr>
          <p:cNvPr id="10"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200">
                <a:latin typeface="Calibri Light"/>
              </a:rPr>
              <a:t>Recuerdos de una película de terror.</a:t>
            </a:r>
            <a:endParaRPr lang="en-US" altLang="de-DE" sz="1200" dirty="0">
              <a:latin typeface="Calibri Light"/>
            </a:endParaRPr>
          </a:p>
        </p:txBody>
      </p:sp>
      <p:sp>
        <p:nvSpPr>
          <p:cNvPr id="11"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 Alegría</a:t>
            </a:r>
            <a:endParaRPr lang="en-US" altLang="de-DE" sz="1400" dirty="0">
              <a:latin typeface="Calibri Light"/>
            </a:endParaRPr>
          </a:p>
        </p:txBody>
      </p:sp>
      <p:sp>
        <p:nvSpPr>
          <p:cNvPr id="12" name="Caption_18"/>
          <p:cNvSpPr txBox="1">
            <a:spLocks noChangeArrowheads="1"/>
          </p:cNvSpPr>
          <p:nvPr/>
        </p:nvSpPr>
        <p:spPr bwMode="auto">
          <a:xfrm>
            <a:off x="552971" y="4776287"/>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Miedo</a:t>
            </a:r>
            <a:br>
              <a:rPr lang="en-US" altLang="de-DE" sz="1400">
                <a:latin typeface="Calibri Light"/>
              </a:rPr>
            </a:br>
            <a:endParaRPr lang="en-US" altLang="de-DE" sz="1400" dirty="0">
              <a:latin typeface="Calibri Light"/>
            </a:endParaRPr>
          </a:p>
        </p:txBody>
      </p:sp>
      <p:sp>
        <p:nvSpPr>
          <p:cNvPr id="13"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buNone/>
            </a:pPr>
            <a:r>
              <a:rPr lang="en-US" altLang="de-DE" sz="1400" b="1" dirty="0">
                <a:latin typeface="Calibri Light"/>
              </a:rPr>
              <a:t>¿</a:t>
            </a:r>
            <a:r>
              <a:rPr lang="en-US" altLang="de-DE" sz="1400" b="1" dirty="0" err="1">
                <a:latin typeface="Calibri Light"/>
              </a:rPr>
              <a:t>Gracioso</a:t>
            </a:r>
            <a:r>
              <a:rPr lang="en-US" altLang="de-DE" sz="1400" b="1" dirty="0">
                <a:latin typeface="Calibri Light"/>
              </a:rPr>
              <a:t> o </a:t>
            </a:r>
            <a:r>
              <a:rPr lang="en-US" altLang="de-DE" sz="1400" b="1" dirty="0" err="1">
                <a:latin typeface="Calibri Light"/>
              </a:rPr>
              <a:t>tenebroso</a:t>
            </a:r>
            <a:r>
              <a:rPr lang="en-US" altLang="de-DE" sz="1400" b="1" dirty="0">
                <a:latin typeface="Calibri Light"/>
              </a:rPr>
              <a:t>?</a:t>
            </a:r>
          </a:p>
          <a:p>
            <a:pPr lvl="0" algn="ctr" eaLnBrk="1" hangingPunct="1">
              <a:spcBef>
                <a:spcPts val="0"/>
              </a:spcBef>
              <a:buNone/>
            </a:pPr>
            <a:r>
              <a:rPr lang="en-US" altLang="de-DE" sz="1400" dirty="0">
                <a:latin typeface="Calibri Light"/>
              </a:rPr>
              <a:t>¡</a:t>
            </a:r>
            <a:r>
              <a:rPr lang="en-US" altLang="de-DE" sz="1400" dirty="0" err="1">
                <a:latin typeface="Calibri Light"/>
              </a:rPr>
              <a:t>Depende</a:t>
            </a:r>
            <a:r>
              <a:rPr lang="en-US" altLang="de-DE" sz="1400" dirty="0">
                <a:latin typeface="Calibri Light"/>
              </a:rPr>
              <a:t> de </a:t>
            </a:r>
            <a:r>
              <a:rPr lang="en-US" altLang="de-DE" sz="1400" dirty="0" err="1">
                <a:latin typeface="Calibri Light"/>
              </a:rPr>
              <a:t>su</a:t>
            </a:r>
            <a:r>
              <a:rPr lang="en-US" altLang="de-DE" sz="1400" dirty="0">
                <a:latin typeface="Calibri Light"/>
              </a:rPr>
              <a:t> </a:t>
            </a:r>
            <a:r>
              <a:rPr lang="en-US" altLang="de-DE" sz="1400" dirty="0" err="1">
                <a:latin typeface="Calibri Light"/>
              </a:rPr>
              <a:t>estado</a:t>
            </a:r>
            <a:r>
              <a:rPr lang="en-US" altLang="de-DE" sz="1400" dirty="0">
                <a:latin typeface="Calibri Light"/>
              </a:rPr>
              <a:t> de </a:t>
            </a:r>
            <a:r>
              <a:rPr lang="en-US" altLang="de-DE" sz="1400" dirty="0" err="1">
                <a:latin typeface="Calibri Light"/>
              </a:rPr>
              <a:t>ánimo</a:t>
            </a:r>
            <a:r>
              <a:rPr lang="en-US" altLang="de-DE" sz="1400" dirty="0">
                <a:latin typeface="Calibri Light"/>
              </a:rPr>
              <a:t>!</a:t>
            </a:r>
            <a:endParaRPr lang="en-GB" altLang="de-DE" sz="1400" dirty="0">
              <a:solidFill>
                <a:srgbClr val="333333"/>
              </a:solidFill>
              <a:latin typeface="Calibri Light"/>
            </a:endParaRPr>
          </a:p>
        </p:txBody>
      </p:sp>
      <p:sp>
        <p:nvSpPr>
          <p:cNvPr id="14"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485292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16</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128597147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Important clue: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La intuición se puede definir como conocimiento basado en la experiencia. ¡A veces el instinto vale más que la razón!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Nuestras emociones en ese momento pueden </a:t>
                      </a:r>
                      <a:r>
                        <a:rPr kumimoji="0" lang="es-ES" sz="2000" b="0" i="0" u="none" strike="noStrike" cap="none" normalizeH="0" baseline="0" dirty="0">
                          <a:ln>
                            <a:noFill/>
                          </a:ln>
                          <a:solidFill>
                            <a:srgbClr val="004992"/>
                          </a:solidFill>
                          <a:effectLst/>
                          <a:latin typeface="Calibri Light"/>
                        </a:rPr>
                        <a:t>afectar a nuestra percepción o pensamiento. </a:t>
                      </a:r>
                      <a:r>
                        <a:rPr kumimoji="0" lang="es-ES" sz="2000" b="0" i="0" u="none" strike="noStrike" cap="none" normalizeH="0" baseline="0" dirty="0" err="1">
                          <a:ln>
                            <a:noFill/>
                          </a:ln>
                          <a:solidFill>
                            <a:srgbClr val="004992"/>
                          </a:solidFill>
                          <a:effectLst/>
                          <a:latin typeface="Calibri Light"/>
                        </a:rPr>
                        <a:t>Ej</a:t>
                      </a: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es-ES" sz="2000" b="0" i="1" u="none" strike="noStrike" cap="none" normalizeH="0" baseline="0" dirty="0">
                          <a:ln>
                            <a:noFill/>
                          </a:ln>
                          <a:solidFill>
                            <a:srgbClr val="333333"/>
                          </a:solidFill>
                          <a:effectLst/>
                          <a:latin typeface="Calibri Light"/>
                        </a:rPr>
                        <a:t>Enfado:</a:t>
                      </a:r>
                      <a:r>
                        <a:rPr kumimoji="0" lang="es-ES" sz="2000" b="0" i="0" u="none" strike="noStrike" cap="none" normalizeH="0" baseline="0" dirty="0">
                          <a:ln>
                            <a:noFill/>
                          </a:ln>
                          <a:solidFill>
                            <a:srgbClr val="333333"/>
                          </a:solidFill>
                          <a:effectLst/>
                          <a:latin typeface="Calibri Light"/>
                        </a:rPr>
                        <a:t> tendencia a sentir que no le entienden; falta de confianza.</a:t>
                      </a:r>
                      <a:endParaRPr kumimoji="0" lang="en-US" sz="2000" b="0" i="0" u="none" strike="noStrike" cap="none" normalizeH="0" baseline="0" dirty="0">
                        <a:ln>
                          <a:noFill/>
                        </a:ln>
                        <a:solidFill>
                          <a:srgbClr val="333333"/>
                        </a:solidFill>
                        <a:effectLst/>
                        <a:latin typeface="Calibri Light"/>
                      </a:endParaRP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es-ES" sz="2000" b="0" i="1" u="none" strike="noStrike" cap="none" normalizeH="0" baseline="0" dirty="0">
                          <a:ln>
                            <a:noFill/>
                          </a:ln>
                          <a:solidFill>
                            <a:srgbClr val="333333"/>
                          </a:solidFill>
                          <a:effectLst/>
                          <a:latin typeface="Calibri Light"/>
                        </a:rPr>
                        <a:t>Depresión:</a:t>
                      </a:r>
                      <a:r>
                        <a:rPr kumimoji="0" lang="es-ES" sz="2000" b="0" i="0" u="none" strike="noStrike" cap="none" normalizeH="0" baseline="0" dirty="0">
                          <a:ln>
                            <a:noFill/>
                          </a:ln>
                          <a:solidFill>
                            <a:srgbClr val="333333"/>
                          </a:solidFill>
                          <a:effectLst/>
                          <a:latin typeface="Calibri Light"/>
                        </a:rPr>
                        <a:t> todo parece ser peor de lo que es en realidad.</a:t>
                      </a:r>
                    </a:p>
                    <a:p>
                      <a:pPr marL="457200" marR="0" lvl="0" indent="-4572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Debemos escuchar nuestras intuiciones pero no confiar en ellas ciegamente.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34" descr="Zirkus - circus - def110 -flickr - 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3" descr="bricol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Recuerdos del Circo</a:t>
            </a:r>
            <a:endParaRPr lang="en-US" altLang="de-DE" sz="1200" dirty="0">
              <a:latin typeface="Calibri Light"/>
            </a:endParaRPr>
          </a:p>
        </p:txBody>
      </p:sp>
      <p:sp>
        <p:nvSpPr>
          <p:cNvPr id="10"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200">
                <a:latin typeface="Calibri Light"/>
              </a:rPr>
              <a:t>Recuerdos de una película de terror.</a:t>
            </a:r>
            <a:endParaRPr lang="en-US" altLang="de-DE" sz="1200" dirty="0">
              <a:latin typeface="Calibri Light"/>
            </a:endParaRPr>
          </a:p>
        </p:txBody>
      </p:sp>
      <p:sp>
        <p:nvSpPr>
          <p:cNvPr id="11"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 Alegría</a:t>
            </a:r>
            <a:endParaRPr lang="en-US" altLang="de-DE" sz="1400" dirty="0">
              <a:latin typeface="Calibri Light"/>
            </a:endParaRPr>
          </a:p>
        </p:txBody>
      </p:sp>
      <p:sp>
        <p:nvSpPr>
          <p:cNvPr id="12" name="Caption_18"/>
          <p:cNvSpPr txBox="1">
            <a:spLocks noChangeArrowheads="1"/>
          </p:cNvSpPr>
          <p:nvPr/>
        </p:nvSpPr>
        <p:spPr bwMode="auto">
          <a:xfrm>
            <a:off x="552971" y="4776287"/>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Miedo</a:t>
            </a:r>
            <a:br>
              <a:rPr lang="en-US" altLang="de-DE" sz="1400">
                <a:latin typeface="Calibri Light"/>
              </a:rPr>
            </a:br>
            <a:endParaRPr lang="en-US" altLang="de-DE" sz="1400" dirty="0">
              <a:latin typeface="Calibri Light"/>
            </a:endParaRPr>
          </a:p>
        </p:txBody>
      </p:sp>
      <p:sp>
        <p:nvSpPr>
          <p:cNvPr id="13"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buNone/>
            </a:pPr>
            <a:r>
              <a:rPr lang="en-US" altLang="de-DE" sz="1400" b="1" dirty="0">
                <a:latin typeface="Calibri Light"/>
              </a:rPr>
              <a:t>¿</a:t>
            </a:r>
            <a:r>
              <a:rPr lang="en-US" altLang="de-DE" sz="1400" b="1" dirty="0" err="1">
                <a:latin typeface="Calibri Light"/>
              </a:rPr>
              <a:t>Gracioso</a:t>
            </a:r>
            <a:r>
              <a:rPr lang="en-US" altLang="de-DE" sz="1400" b="1" dirty="0">
                <a:latin typeface="Calibri Light"/>
              </a:rPr>
              <a:t> o </a:t>
            </a:r>
            <a:r>
              <a:rPr lang="en-US" altLang="de-DE" sz="1400" b="1" dirty="0" err="1">
                <a:latin typeface="Calibri Light"/>
              </a:rPr>
              <a:t>tenebroso</a:t>
            </a:r>
            <a:r>
              <a:rPr lang="en-US" altLang="de-DE" sz="1400" b="1" dirty="0">
                <a:latin typeface="Calibri Light"/>
              </a:rPr>
              <a:t>?</a:t>
            </a:r>
          </a:p>
          <a:p>
            <a:pPr lvl="0" algn="ctr" eaLnBrk="1" hangingPunct="1">
              <a:spcBef>
                <a:spcPts val="0"/>
              </a:spcBef>
              <a:buNone/>
            </a:pPr>
            <a:r>
              <a:rPr lang="en-US" altLang="de-DE" sz="1400" dirty="0">
                <a:latin typeface="Calibri Light"/>
              </a:rPr>
              <a:t>¡</a:t>
            </a:r>
            <a:r>
              <a:rPr lang="en-US" altLang="de-DE" sz="1400" dirty="0" err="1">
                <a:latin typeface="Calibri Light"/>
              </a:rPr>
              <a:t>Depende</a:t>
            </a:r>
            <a:r>
              <a:rPr lang="en-US" altLang="de-DE" sz="1400" dirty="0">
                <a:latin typeface="Calibri Light"/>
              </a:rPr>
              <a:t> de </a:t>
            </a:r>
            <a:r>
              <a:rPr lang="en-US" altLang="de-DE" sz="1400" dirty="0" err="1">
                <a:latin typeface="Calibri Light"/>
              </a:rPr>
              <a:t>su</a:t>
            </a:r>
            <a:r>
              <a:rPr lang="en-US" altLang="de-DE" sz="1400" dirty="0">
                <a:latin typeface="Calibri Light"/>
              </a:rPr>
              <a:t> </a:t>
            </a:r>
            <a:r>
              <a:rPr lang="en-US" altLang="de-DE" sz="1400" dirty="0" err="1">
                <a:latin typeface="Calibri Light"/>
              </a:rPr>
              <a:t>estado</a:t>
            </a:r>
            <a:r>
              <a:rPr lang="en-US" altLang="de-DE" sz="1400" dirty="0">
                <a:latin typeface="Calibri Light"/>
              </a:rPr>
              <a:t> de </a:t>
            </a:r>
            <a:r>
              <a:rPr lang="en-US" altLang="de-DE" sz="1400" dirty="0" err="1">
                <a:latin typeface="Calibri Light"/>
              </a:rPr>
              <a:t>ánimo</a:t>
            </a:r>
            <a:r>
              <a:rPr lang="en-US" altLang="de-DE" sz="1400" dirty="0">
                <a:latin typeface="Calibri Light"/>
              </a:rPr>
              <a:t>!</a:t>
            </a:r>
            <a:endParaRPr lang="en-GB" altLang="de-DE" sz="1400" dirty="0">
              <a:solidFill>
                <a:srgbClr val="333333"/>
              </a:solidFill>
              <a:latin typeface="Calibri Light"/>
            </a:endParaRPr>
          </a:p>
        </p:txBody>
      </p:sp>
      <p:sp>
        <p:nvSpPr>
          <p:cNvPr id="14"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905248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¡Apariencia y Realidad!</a:t>
            </a:r>
          </a:p>
        </p:txBody>
      </p:sp>
      <p:sp>
        <p:nvSpPr>
          <p:cNvPr id="2" name="Content Placeholder 1"/>
          <p:cNvSpPr>
            <a:spLocks noGrp="1"/>
          </p:cNvSpPr>
          <p:nvPr>
            <p:ph idx="1"/>
          </p:nvPr>
        </p:nvSpPr>
        <p:spPr/>
        <p:txBody>
          <a:bodyPr/>
          <a:lstStyle/>
          <a:p>
            <a:r>
              <a:rPr lang="es-ES" sz="2400" dirty="0">
                <a:solidFill>
                  <a:srgbClr val="333333"/>
                </a:solidFill>
                <a:latin typeface="Calibri Light"/>
              </a:rPr>
              <a:t>… No se puede confiar en ninguno de los factores anteriormente expuestos (por ejemplo, lenguaje) por sí solo</a:t>
            </a:r>
          </a:p>
          <a:p>
            <a:r>
              <a:rPr lang="es-ES" sz="2400" dirty="0">
                <a:solidFill>
                  <a:srgbClr val="333333"/>
                </a:solidFill>
                <a:latin typeface="Calibri Light"/>
              </a:rPr>
              <a:t>¡Hay que considerar todos los aspectos! En combinación, estos nos ayudan a juzgar una situación compleja…</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esto?</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Hay estudios que demuestran que muchas (¡pero no todas!) de las personas con problemas de salud mental (en especial la psicosis) tienen problemas en las siguientes áreas:</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Dificultades de detección y evaluación de las expresiones faciales de los demás (por ejemplo: la alegría, la tristeza).</a:t>
            </a:r>
          </a:p>
        </p:txBody>
      </p:sp>
      <p:sp>
        <p:nvSpPr>
          <p:cNvPr id="5" name="Footer Placeholder 4"/>
          <p:cNvSpPr>
            <a:spLocks noGrp="1"/>
          </p:cNvSpPr>
          <p:nvPr>
            <p:ph type="ftr" sz="quarter" idx="11"/>
          </p:nvPr>
        </p:nvSpPr>
        <p:spPr/>
        <p:txBody>
          <a:bodyPr/>
          <a:lstStyle/>
          <a:p>
            <a:pPr>
              <a:defRPr/>
            </a:pPr>
            <a:r>
              <a:rPr lang="de-DE"/>
              <a:t>Entrenamiento Metacognitivo 6 - Empatizar, Segunda Parte</a:t>
            </a:r>
          </a:p>
        </p:txBody>
      </p:sp>
      <p:sp>
        <p:nvSpPr>
          <p:cNvPr id="6" name="Slide Number Placeholder 5"/>
          <p:cNvSpPr>
            <a:spLocks noGrp="1"/>
          </p:cNvSpPr>
          <p:nvPr>
            <p:ph type="sldNum" sz="quarter" idx="12"/>
          </p:nvPr>
        </p:nvSpPr>
        <p:spPr/>
        <p:txBody>
          <a:bodyPr/>
          <a:lstStyle/>
          <a:p>
            <a:pPr>
              <a:defRPr/>
            </a:pPr>
            <a:fld id="{3F78D058-A235-4963-97A9-0F9F74B0CFB7}"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¿Qué relevancia tiene esto?</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Hay estudios que demuestran que muchas (¡pero no todas!) de las personas con problemas de salud mental (en especial la psicosis) tienen problemas en las siguientes áreas:</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Dificultades de detección y evaluación de las expresiones faciales de los demás (por ejemplo: la alegría, la tristeza).</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Dificultades para deducir los motivos y las actividades futuras de otras personas por su comportamiento.</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6 - Empatizar, Segunda Parte</a:t>
            </a:r>
          </a:p>
        </p:txBody>
      </p:sp>
      <p:sp>
        <p:nvSpPr>
          <p:cNvPr id="6" name="Slide Number Placeholder 5"/>
          <p:cNvSpPr>
            <a:spLocks noGrp="1"/>
          </p:cNvSpPr>
          <p:nvPr>
            <p:ph type="sldNum" sz="quarter" idx="12"/>
          </p:nvPr>
        </p:nvSpPr>
        <p:spPr/>
        <p:txBody>
          <a:bodyPr/>
          <a:lstStyle/>
          <a:p>
            <a:pPr>
              <a:defRPr/>
            </a:pPr>
            <a:fld id="{3F78D058-A235-4963-97A9-0F9F74B0CFB7}" type="slidenum">
              <a:rPr lang="de-DE" smtClean="0"/>
              <a:pPr>
                <a:defRPr/>
              </a:pPr>
              <a:t>19</a:t>
            </a:fld>
            <a:endParaRPr lang="de-DE"/>
          </a:p>
        </p:txBody>
      </p:sp>
    </p:spTree>
    <p:extLst>
      <p:ext uri="{BB962C8B-B14F-4D97-AF65-F5344CB8AC3E}">
        <p14:creationId xmlns:p14="http://schemas.microsoft.com/office/powerpoint/2010/main" val="3878371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Modo en que la falta de empatía promueve malas interpretaciones durante la psicosis</a:t>
            </a:r>
            <a:endParaRPr lang="en-US" sz="3600">
              <a:latin typeface="Calibri Light"/>
            </a:endParaRPr>
          </a:p>
        </p:txBody>
      </p:sp>
      <p:sp>
        <p:nvSpPr>
          <p:cNvPr id="57370" name="Rechteck 1"/>
          <p:cNvSpPr>
            <a:spLocks noChangeArrowheads="1"/>
          </p:cNvSpPr>
          <p:nvPr/>
        </p:nvSpPr>
        <p:spPr bwMode="auto">
          <a:xfrm>
            <a:off x="408955" y="602297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de-DE" sz="2000" dirty="0">
                <a:solidFill>
                  <a:srgbClr val="004992"/>
                </a:solidFill>
                <a:latin typeface="Calibri Light"/>
                <a:cs typeface="Times New Roman" panose="02020603050405020304" pitchFamily="18" charset="0"/>
              </a:rPr>
              <a:t>¿</a:t>
            </a:r>
            <a:r>
              <a:rPr lang="en-US" altLang="de-DE" sz="2000" dirty="0" err="1">
                <a:solidFill>
                  <a:srgbClr val="004992"/>
                </a:solidFill>
                <a:latin typeface="Calibri Light"/>
                <a:cs typeface="Times New Roman" panose="02020603050405020304" pitchFamily="18" charset="0"/>
              </a:rPr>
              <a:t>Quiere</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contribuir</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alguien</a:t>
            </a:r>
            <a:r>
              <a:rPr lang="en-US" altLang="de-DE" sz="2000" dirty="0">
                <a:solidFill>
                  <a:srgbClr val="004992"/>
                </a:solidFill>
                <a:latin typeface="Calibri Light"/>
                <a:cs typeface="Times New Roman" panose="02020603050405020304" pitchFamily="18" charset="0"/>
              </a:rPr>
              <a:t> con </a:t>
            </a:r>
            <a:r>
              <a:rPr lang="en-US" altLang="de-DE" sz="2000" dirty="0" err="1">
                <a:solidFill>
                  <a:srgbClr val="004992"/>
                </a:solidFill>
                <a:latin typeface="Calibri Light"/>
                <a:cs typeface="Times New Roman" panose="02020603050405020304" pitchFamily="18" charset="0"/>
              </a:rPr>
              <a:t>alguna</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experiencia</a:t>
            </a:r>
            <a:r>
              <a:rPr lang="en-US" altLang="de-DE" sz="2000" dirty="0">
                <a:solidFill>
                  <a:srgbClr val="004992"/>
                </a:solidFill>
                <a:latin typeface="Calibri Light"/>
                <a:cs typeface="Times New Roman" panose="02020603050405020304" pitchFamily="18" charset="0"/>
              </a:rPr>
              <a:t> personal breve? </a:t>
            </a:r>
            <a:endParaRPr lang="de-DE" altLang="de-DE" sz="2000" dirty="0">
              <a:solidFill>
                <a:srgbClr val="004992"/>
              </a:solidFill>
              <a:latin typeface="Calibri Light"/>
              <a:cs typeface="Times New Roman" panose="02020603050405020304" pitchFamily="18" charset="0"/>
            </a:endParaRPr>
          </a:p>
        </p:txBody>
      </p:sp>
      <p:graphicFrame>
        <p:nvGraphicFramePr>
          <p:cNvPr id="9" name="Table 8"/>
          <p:cNvGraphicFramePr>
            <a:graphicFrameLocks noGrp="1"/>
          </p:cNvGraphicFramePr>
          <p:nvPr>
            <p:extLst>
              <p:ext uri="{D42A27DB-BD31-4B8C-83A1-F6EECF244321}">
                <p14:modId xmlns:p14="http://schemas.microsoft.com/office/powerpoint/2010/main" val="3293120684"/>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Explicaciones durante la psicosis</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Otras explicaciones</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En el autobús, un hombre se le queda mirando mucho tiempo.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El perseguidor se descubre finalmente.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Su comportamiento (ej. llevar gafas de sol), ha atraído las miradas de otros.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Su jefe le critica por sus errores.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a:ln>
                            <a:noFill/>
                          </a:ln>
                          <a:solidFill>
                            <a:srgbClr val="333333"/>
                          </a:solidFill>
                          <a:effectLst/>
                          <a:latin typeface="Calibri Light"/>
                        </a:rPr>
                        <a:t>Está convencido de que le van a echar del trabajo muy pronto.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Su jefe ha exagerado, pero no le va a echar. Es un </a:t>
                      </a:r>
                      <a:r>
                        <a:rPr kumimoji="0" lang="es-ES" sz="2000" b="0" i="0" u="none" strike="noStrike" cap="none" normalizeH="0" baseline="0" dirty="0" err="1">
                          <a:ln>
                            <a:noFill/>
                          </a:ln>
                          <a:solidFill>
                            <a:srgbClr val="333333"/>
                          </a:solidFill>
                          <a:effectLst/>
                          <a:latin typeface="Calibri Light"/>
                        </a:rPr>
                        <a:t>gruñon</a:t>
                      </a:r>
                      <a:r>
                        <a:rPr kumimoji="0" lang="es-ES" sz="2000" b="0" i="0" u="none" strike="noStrike" cap="none" normalizeH="0" baseline="0" dirty="0">
                          <a:ln>
                            <a:noFill/>
                          </a:ln>
                          <a:solidFill>
                            <a:srgbClr val="333333"/>
                          </a:solidFill>
                          <a:effectLst/>
                          <a:latin typeface="Calibri Light"/>
                        </a:rPr>
                        <a:t> todo el tiempo.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Un amigo le lee un artículo sobre fracasos en el colegio.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Le está insinuando que usted es un mal estudiante.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Pura casualidad - su amigo tiene interés en la noticia, no conoce sus problemas en el colegio.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20</a:t>
            </a:fld>
            <a:endParaRPr 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 práctico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presentaremos unas tiras cómicas.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Por favor, hablen sobre lo que creen que los personajes en la historia piensan unos sobre otros.</a:t>
            </a: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 práctico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presentaremos unas tiras cómicas.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Por favor, hablen sobre lo que creen que los personajes en la historia piensan unos sobre otros.</a:t>
            </a:r>
          </a:p>
          <a:p>
            <a:pPr lvl="0" defTabSz="914400" fontAlgn="base"/>
            <a:r>
              <a:rPr lang="de-DE" altLang="de-DE" sz="2400" b="1" dirty="0">
                <a:solidFill>
                  <a:srgbClr val="004992"/>
                </a:solidFill>
                <a:latin typeface="Calibri Light"/>
                <a:ea typeface="MS PGothic" panose="020B0600070205080204" pitchFamily="34" charset="-128"/>
              </a:rPr>
              <a:t>Importante</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Hay que distinguir entre la información que está disponible para usted y la información que los personajes tienen unos de otros.</a:t>
            </a: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22</a:t>
            </a:fld>
            <a:endParaRPr lang="de-DE"/>
          </a:p>
        </p:txBody>
      </p:sp>
    </p:spTree>
    <p:extLst>
      <p:ext uri="{BB962C8B-B14F-4D97-AF65-F5344CB8AC3E}">
        <p14:creationId xmlns:p14="http://schemas.microsoft.com/office/powerpoint/2010/main" val="3768338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 práctico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presentaremos unas tiras cómicas.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Por favor, hablen sobre lo que creen que los personajes en la historia piensan unos sobre otros.</a:t>
            </a:r>
          </a:p>
          <a:p>
            <a:pPr lvl="0" defTabSz="914400" fontAlgn="base"/>
            <a:r>
              <a:rPr lang="de-DE" altLang="de-DE" sz="2400" b="1" dirty="0">
                <a:solidFill>
                  <a:srgbClr val="004992"/>
                </a:solidFill>
                <a:latin typeface="Calibri Light"/>
                <a:ea typeface="MS PGothic" panose="020B0600070205080204" pitchFamily="34" charset="-128"/>
              </a:rPr>
              <a:t>Importante</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Hay que distinguir entre la información que está disponible para usted y la información que los personajes tienen unos de otros.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¿Qué información se necesita para poder llegar a una conclusión definitiva?</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23</a:t>
            </a:fld>
            <a:endParaRPr lang="de-DE"/>
          </a:p>
        </p:txBody>
      </p:sp>
    </p:spTree>
    <p:extLst>
      <p:ext uri="{BB962C8B-B14F-4D97-AF65-F5344CB8AC3E}">
        <p14:creationId xmlns:p14="http://schemas.microsoft.com/office/powerpoint/2010/main" val="2068482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6"/>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s-ES" altLang="de-DE" sz="2400" dirty="0">
                <a:solidFill>
                  <a:srgbClr val="004992"/>
                </a:solidFill>
                <a:latin typeface="Calibri Light"/>
              </a:rPr>
              <a:t>¿Qué le regalará niña a su abuela en su próximo cumpleaños?</a:t>
            </a:r>
          </a:p>
          <a:p>
            <a:pPr algn="ctr" eaLnBrk="1" hangingPunct="1">
              <a:spcBef>
                <a:spcPts val="0"/>
              </a:spcBef>
              <a:spcAft>
                <a:spcPts val="0"/>
              </a:spcAft>
              <a:buNone/>
            </a:pPr>
            <a:r>
              <a:rPr lang="es-ES" altLang="de-DE" sz="2400" dirty="0">
                <a:solidFill>
                  <a:srgbClr val="004992"/>
                </a:solidFill>
                <a:latin typeface="Calibri Light"/>
              </a:rPr>
              <a:t>¿Se mostrará agradecida su abuela?</a:t>
            </a:r>
            <a:endParaRPr lang="de-DE" altLang="de-DE" sz="2400" dirty="0">
              <a:solidFill>
                <a:srgbClr val="004992"/>
              </a:solidFill>
              <a:latin typeface="Calibri Light"/>
            </a:endParaRPr>
          </a:p>
        </p:txBody>
      </p:sp>
      <p:sp>
        <p:nvSpPr>
          <p:cNvPr id="24"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a:t>
            </a:r>
            <a:r>
              <a:rPr lang="de-DE" altLang="de-DE" sz="1400" b="1" dirty="0">
                <a:latin typeface="Calibri Light"/>
              </a:rPr>
              <a:t>Bombones!</a:t>
            </a:r>
            <a:r>
              <a:rPr lang="de-DE" altLang="de-DE" sz="1400" b="1" dirty="0">
                <a:solidFill>
                  <a:srgbClr val="000000"/>
                </a:solidFill>
                <a:latin typeface="Calibri Light"/>
              </a:rPr>
              <a:t> ¡Que </a:t>
            </a:r>
          </a:p>
          <a:p>
            <a:pPr algn="ctr" eaLnBrk="1" hangingPunct="1">
              <a:spcBef>
                <a:spcPct val="0"/>
              </a:spcBef>
              <a:buFontTx/>
              <a:buNone/>
            </a:pPr>
            <a:r>
              <a:rPr lang="de-DE" altLang="de-DE" sz="1400" b="1" dirty="0">
                <a:solidFill>
                  <a:srgbClr val="000000"/>
                </a:solidFill>
                <a:latin typeface="Calibri Light"/>
              </a:rPr>
              <a:t>rico! Gracias.</a:t>
            </a:r>
          </a:p>
        </p:txBody>
      </p:sp>
      <p:pic>
        <p:nvPicPr>
          <p:cNvPr id="25"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 Box 12"/>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000000"/>
                </a:solidFill>
                <a:latin typeface="Calibri Light"/>
              </a:rPr>
              <a:t>No soporto</a:t>
            </a:r>
          </a:p>
          <a:p>
            <a:pPr eaLnBrk="1" hangingPunct="1">
              <a:spcBef>
                <a:spcPct val="0"/>
              </a:spcBef>
              <a:buFontTx/>
              <a:buNone/>
            </a:pPr>
            <a:r>
              <a:rPr lang="de-DE" altLang="de-DE" sz="1200" b="1">
                <a:solidFill>
                  <a:srgbClr val="000000"/>
                </a:solidFill>
                <a:latin typeface="Calibri Light"/>
              </a:rPr>
              <a:t>los bombones</a:t>
            </a:r>
            <a:endParaRPr lang="de-DE" altLang="de-DE" sz="1200" b="1" dirty="0">
              <a:solidFill>
                <a:srgbClr val="000000"/>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24</a:t>
            </a:fld>
            <a:endParaRPr lang="de-DE"/>
          </a:p>
        </p:txBody>
      </p:sp>
    </p:spTree>
    <p:extLst>
      <p:ext uri="{BB962C8B-B14F-4D97-AF65-F5344CB8AC3E}">
        <p14:creationId xmlns:p14="http://schemas.microsoft.com/office/powerpoint/2010/main" val="2035542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El Cumpleaños de la Abuela</a:t>
            </a:r>
            <a:br>
              <a:rPr lang="es-ES" sz="3600" dirty="0"/>
            </a:br>
            <a:r>
              <a:rPr lang="de-DE" altLang="de-DE" dirty="0">
                <a:solidFill>
                  <a:srgbClr val="004992"/>
                </a:solidFill>
              </a:rPr>
              <a:t>¿Qué le regalará la niña a su abuela en su próximo cumpleaños?</a:t>
            </a:r>
            <a:endParaRPr lang="en-US" dirty="0"/>
          </a:p>
        </p:txBody>
      </p:sp>
      <p:pic>
        <p:nvPicPr>
          <p:cNvPr id="2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6"/>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s-ES" altLang="de-DE" sz="2000" b="1" dirty="0">
                <a:solidFill>
                  <a:srgbClr val="004992"/>
                </a:solidFill>
                <a:latin typeface="Calibri Light"/>
              </a:rPr>
              <a:t>Probable: </a:t>
            </a:r>
            <a:r>
              <a:rPr lang="es-ES" altLang="de-DE" sz="2000" dirty="0">
                <a:solidFill>
                  <a:srgbClr val="333333"/>
                </a:solidFill>
                <a:latin typeface="Calibri Light"/>
              </a:rPr>
              <a:t>Una caja de bombones otra vez porque la abuela se mostró muy agradecida la vez anterior.</a:t>
            </a:r>
          </a:p>
          <a:p>
            <a:pPr eaLnBrk="1" hangingPunct="1">
              <a:spcBef>
                <a:spcPts val="1200"/>
              </a:spcBef>
              <a:spcAft>
                <a:spcPts val="0"/>
              </a:spcAft>
              <a:buNone/>
            </a:pPr>
            <a:r>
              <a:rPr lang="es-ES" altLang="de-DE" sz="2000" b="1" dirty="0">
                <a:solidFill>
                  <a:srgbClr val="004992"/>
                </a:solidFill>
                <a:latin typeface="Calibri Light"/>
              </a:rPr>
              <a:t>No probable: </a:t>
            </a:r>
            <a:r>
              <a:rPr lang="es-ES" altLang="de-DE" sz="2000" dirty="0">
                <a:solidFill>
                  <a:srgbClr val="333333"/>
                </a:solidFill>
                <a:latin typeface="Calibri Light"/>
              </a:rPr>
              <a:t>La niña se ha dado cuenta de que a la abuela no le gustan los bombones y traerá algo diferente esta vez.</a:t>
            </a:r>
            <a:endParaRPr lang="de-DE" altLang="de-DE" sz="2000" dirty="0">
              <a:solidFill>
                <a:srgbClr val="333333"/>
              </a:solidFill>
              <a:latin typeface="Calibri Light"/>
            </a:endParaRPr>
          </a:p>
        </p:txBody>
      </p:sp>
      <p:sp>
        <p:nvSpPr>
          <p:cNvPr id="24"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a:t>
            </a:r>
            <a:r>
              <a:rPr lang="de-DE" altLang="de-DE" sz="1400" b="1" dirty="0">
                <a:latin typeface="Calibri Light"/>
              </a:rPr>
              <a:t>Bombones!</a:t>
            </a:r>
            <a:r>
              <a:rPr lang="de-DE" altLang="de-DE" sz="1400" b="1" dirty="0">
                <a:solidFill>
                  <a:srgbClr val="000000"/>
                </a:solidFill>
                <a:latin typeface="Calibri Light"/>
              </a:rPr>
              <a:t> ¡Que </a:t>
            </a:r>
          </a:p>
          <a:p>
            <a:pPr algn="ctr" eaLnBrk="1" hangingPunct="1">
              <a:spcBef>
                <a:spcPct val="0"/>
              </a:spcBef>
              <a:buFontTx/>
              <a:buNone/>
            </a:pPr>
            <a:r>
              <a:rPr lang="de-DE" altLang="de-DE" sz="1400" b="1" dirty="0">
                <a:solidFill>
                  <a:srgbClr val="000000"/>
                </a:solidFill>
                <a:latin typeface="Calibri Light"/>
              </a:rPr>
              <a:t>rico! Gracias.</a:t>
            </a:r>
          </a:p>
        </p:txBody>
      </p:sp>
      <p:pic>
        <p:nvPicPr>
          <p:cNvPr id="25"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 Box 12"/>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000000"/>
                </a:solidFill>
                <a:latin typeface="Calibri Light"/>
              </a:rPr>
              <a:t>No soporto</a:t>
            </a:r>
          </a:p>
          <a:p>
            <a:pPr eaLnBrk="1" hangingPunct="1">
              <a:spcBef>
                <a:spcPct val="0"/>
              </a:spcBef>
              <a:buFontTx/>
              <a:buNone/>
            </a:pPr>
            <a:r>
              <a:rPr lang="de-DE" altLang="de-DE" sz="1200" b="1">
                <a:solidFill>
                  <a:srgbClr val="000000"/>
                </a:solidFill>
                <a:latin typeface="Calibri Light"/>
              </a:rPr>
              <a:t>los bombones</a:t>
            </a:r>
            <a:endParaRPr lang="de-DE" altLang="de-DE" sz="1200" b="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25</a:t>
            </a:fld>
            <a:endParaRPr lang="de-DE"/>
          </a:p>
        </p:txBody>
      </p:sp>
    </p:spTree>
    <p:extLst>
      <p:ext uri="{BB962C8B-B14F-4D97-AF65-F5344CB8AC3E}">
        <p14:creationId xmlns:p14="http://schemas.microsoft.com/office/powerpoint/2010/main" val="343781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¡Una vez más!</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26</a:t>
            </a:fld>
            <a:endParaRPr 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s-ES" sz="2400" spc="-10" dirty="0">
                <a:solidFill>
                  <a:srgbClr val="004992"/>
                </a:solidFill>
                <a:latin typeface="Calibri Light"/>
                <a:cs typeface="Verdana"/>
              </a:rPr>
              <a:t>¿Es el jefe un insensible? ¿Necesitamos información adicional para hacer esta afirmación?</a:t>
            </a:r>
            <a:endParaRPr sz="2400" dirty="0">
              <a:solidFill>
                <a:srgbClr val="004992"/>
              </a:solidFill>
              <a:latin typeface="Calibri Light"/>
              <a:cs typeface="Verdana"/>
            </a:endParaRPr>
          </a:p>
        </p:txBody>
      </p:sp>
      <p:sp>
        <p:nvSpPr>
          <p:cNvPr id="25"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dirty="0">
                <a:latin typeface="Calibri Light"/>
                <a:cs typeface="Verdana"/>
              </a:rPr>
              <a:t>Lo </a:t>
            </a:r>
            <a:r>
              <a:rPr lang="en-US" sz="1200" dirty="0" err="1">
                <a:latin typeface="Calibri Light"/>
                <a:cs typeface="Verdana"/>
              </a:rPr>
              <a:t>siento</a:t>
            </a:r>
            <a:endParaRPr lang="en-US" sz="1200" dirty="0">
              <a:latin typeface="Calibri Light"/>
              <a:cs typeface="Verdana"/>
            </a:endParaRPr>
          </a:p>
          <a:p>
            <a:pPr algn="ctr" eaLnBrk="1" fontAlgn="auto" hangingPunct="1">
              <a:spcBef>
                <a:spcPts val="105"/>
              </a:spcBef>
              <a:spcAft>
                <a:spcPts val="0"/>
              </a:spcAft>
              <a:defRPr/>
            </a:pPr>
            <a:r>
              <a:rPr lang="en-US" sz="1200" dirty="0">
                <a:latin typeface="Calibri Light"/>
                <a:cs typeface="Verdana"/>
              </a:rPr>
              <a:t>mucho...</a:t>
            </a:r>
            <a:endParaRPr sz="1200" dirty="0">
              <a:latin typeface="Calibri Light"/>
              <a:cs typeface="Verdana"/>
            </a:endParaRPr>
          </a:p>
        </p:txBody>
      </p:sp>
      <p:sp>
        <p:nvSpPr>
          <p:cNvPr id="26"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s-ES" altLang="de-DE" sz="1200" dirty="0">
                <a:latin typeface="Calibri Light"/>
                <a:ea typeface="Verdana" panose="020B0604030504040204" pitchFamily="34" charset="0"/>
                <a:cs typeface="Verdana" panose="020B0604030504040204" pitchFamily="34" charset="0"/>
              </a:rPr>
              <a:t>¿Y ahora cómo se supone que voy a trabajar?</a:t>
            </a:r>
            <a:endParaRPr lang="de-DE" altLang="de-DE" sz="1200" dirty="0">
              <a:latin typeface="Calibri Light"/>
              <a:ea typeface="Verdana" panose="020B0604030504040204" pitchFamily="34" charset="0"/>
              <a:cs typeface="Verdana" panose="020B0604030504040204" pitchFamily="34" charset="0"/>
            </a:endParaRPr>
          </a:p>
        </p:txBody>
      </p:sp>
      <p:sp>
        <p:nvSpPr>
          <p:cNvPr id="27"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dirty="0">
                <a:latin typeface="Calibri Light"/>
                <a:ea typeface="Verdana" panose="020B0604030504040204" pitchFamily="34" charset="0"/>
                <a:cs typeface="Verdana" panose="020B0604030504040204" pitchFamily="34" charset="0"/>
              </a:rPr>
              <a:t>¡Esto es inaceptable!</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27</a:t>
            </a:fld>
            <a:endParaRPr lang="de-DE"/>
          </a:p>
        </p:txBody>
      </p:sp>
    </p:spTree>
    <p:extLst>
      <p:ext uri="{BB962C8B-B14F-4D97-AF65-F5344CB8AC3E}">
        <p14:creationId xmlns:p14="http://schemas.microsoft.com/office/powerpoint/2010/main" val="1709339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731701" y="5884164"/>
            <a:ext cx="6698118"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es-ES" altLang="de-DE" sz="2400">
                <a:solidFill>
                  <a:srgbClr val="004992"/>
                </a:solidFill>
                <a:latin typeface="Calibri Light"/>
              </a:rPr>
              <a:t>¿Que podría estar pensando el policía... sería del todo correcto o sólo en parte?</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28</a:t>
            </a:fld>
            <a:endParaRPr lang="de-DE"/>
          </a:p>
        </p:txBody>
      </p:sp>
    </p:spTree>
    <p:extLst>
      <p:ext uri="{BB962C8B-B14F-4D97-AF65-F5344CB8AC3E}">
        <p14:creationId xmlns:p14="http://schemas.microsoft.com/office/powerpoint/2010/main" val="741374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4"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a:latin typeface="Calibri Light"/>
            </a:endParaRPr>
          </a:p>
          <a:p>
            <a:pPr algn="ctr" eaLnBrk="1" hangingPunct="1">
              <a:spcBef>
                <a:spcPct val="0"/>
              </a:spcBef>
              <a:buFontTx/>
              <a:buNone/>
            </a:pPr>
            <a:r>
              <a:rPr lang="en-US" altLang="de-DE" sz="900" b="1">
                <a:latin typeface="Calibri Light"/>
              </a:rPr>
              <a:t>B</a:t>
            </a:r>
          </a:p>
          <a:p>
            <a:pPr algn="ctr" eaLnBrk="1" hangingPunct="1">
              <a:spcBef>
                <a:spcPct val="0"/>
              </a:spcBef>
              <a:buFontTx/>
              <a:buNone/>
            </a:pPr>
            <a:r>
              <a:rPr lang="en-US" altLang="de-DE" sz="900" b="1">
                <a:latin typeface="Calibri Light"/>
              </a:rPr>
              <a:t>A</a:t>
            </a:r>
          </a:p>
          <a:p>
            <a:pPr algn="ctr" eaLnBrk="1" hangingPunct="1">
              <a:spcBef>
                <a:spcPct val="0"/>
              </a:spcBef>
              <a:buFontTx/>
              <a:buNone/>
            </a:pPr>
            <a:r>
              <a:rPr lang="en-US" altLang="de-DE" sz="900" b="1">
                <a:latin typeface="Calibri Light"/>
              </a:rPr>
              <a:t>N</a:t>
            </a:r>
          </a:p>
          <a:p>
            <a:pPr algn="ctr" eaLnBrk="1" hangingPunct="1">
              <a:spcBef>
                <a:spcPct val="0"/>
              </a:spcBef>
              <a:buFontTx/>
              <a:buNone/>
            </a:pPr>
            <a:r>
              <a:rPr lang="en-US" altLang="de-DE" sz="900" b="1">
                <a:latin typeface="Calibri Light"/>
              </a:rPr>
              <a:t>C</a:t>
            </a:r>
          </a:p>
          <a:p>
            <a:pPr algn="ctr" eaLnBrk="1" hangingPunct="1">
              <a:spcBef>
                <a:spcPct val="0"/>
              </a:spcBef>
              <a:buFontTx/>
              <a:buNone/>
            </a:pPr>
            <a:r>
              <a:rPr lang="en-US" altLang="de-DE" sz="900" b="1">
                <a:latin typeface="Calibri Light"/>
              </a:rPr>
              <a:t>O</a:t>
            </a:r>
            <a:endParaRPr lang="en-US" altLang="de-DE" sz="1100" b="1">
              <a:latin typeface="Calibri Light"/>
            </a:endParaRPr>
          </a:p>
        </p:txBody>
      </p:sp>
      <p:sp>
        <p:nvSpPr>
          <p:cNvPr id="21"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s-ES" sz="2400" spc="-10">
                <a:solidFill>
                  <a:srgbClr val="004992"/>
                </a:solidFill>
                <a:latin typeface="Calibri Light"/>
                <a:cs typeface="Verdana"/>
              </a:rPr>
              <a:t>¿Se asustará la empleada del banco?</a:t>
            </a:r>
            <a:endParaRPr sz="2400" dirty="0">
              <a:solidFill>
                <a:srgbClr val="004992"/>
              </a:solidFill>
              <a:latin typeface="Calibri Light"/>
              <a:cs typeface="Verdana"/>
            </a:endParaRPr>
          </a:p>
        </p:txBody>
      </p:sp>
      <p:sp>
        <p:nvSpPr>
          <p:cNvPr id="26"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s-ES" altLang="de-DE" sz="1100" b="1">
                <a:latin typeface="Calibri Light"/>
                <a:cs typeface="Arial" panose="020B0604020202020204" pitchFamily="34" charset="0"/>
              </a:rPr>
              <a:t>Deme todo el dinero o disparo...</a:t>
            </a:r>
            <a:endParaRPr lang="de-DE" altLang="de-DE" sz="1100" dirty="0">
              <a:latin typeface="Calibri Light"/>
              <a:cs typeface="Arial" panose="020B0604020202020204" pitchFamily="34" charset="0"/>
            </a:endParaRPr>
          </a:p>
        </p:txBody>
      </p:sp>
      <p:sp>
        <p:nvSpPr>
          <p:cNvPr id="27" name="Oval Callout 26"/>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Diviértete, hijo...</a:t>
            </a:r>
            <a:endParaRPr lang="en-GB" altLang="de-DE" sz="1100" b="1" dirty="0">
              <a:solidFill>
                <a:sysClr val="windowText" lastClr="000000"/>
              </a:solidFill>
              <a:latin typeface="Calibri Light"/>
            </a:endParaRPr>
          </a:p>
        </p:txBody>
      </p:sp>
      <p:pic>
        <p:nvPicPr>
          <p:cNvPr id="28"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Rectangle 28"/>
          <p:cNvSpPr/>
          <p:nvPr/>
        </p:nvSpPr>
        <p:spPr>
          <a:xfrm>
            <a:off x="5411787" y="1752600"/>
            <a:ext cx="411480" cy="169277"/>
          </a:xfrm>
          <a:prstGeom prst="rect">
            <a:avLst/>
          </a:prstGeom>
          <a:solidFill>
            <a:schemeClr val="bg1"/>
          </a:solidFill>
        </p:spPr>
        <p:txBody>
          <a:bodyPr wrap="none" lIns="0" tIns="0" rIns="0" bIns="0">
            <a:noAutofit/>
          </a:bodyPr>
          <a:lstStyle/>
          <a:p>
            <a:pPr algn="ctr"/>
            <a:r>
              <a:rPr lang="en-US" sz="1100" b="1"/>
              <a:t>¡Wow!</a:t>
            </a:r>
            <a:endParaRPr lang="en-US" sz="1100" b="1" dirty="0"/>
          </a:p>
        </p:txBody>
      </p:sp>
      <p:sp>
        <p:nvSpPr>
          <p:cNvPr id="30" name="Freeform 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31" name="Rectangle 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err="1">
                <a:ln w="19050">
                  <a:solidFill>
                    <a:srgbClr val="000000"/>
                  </a:solidFill>
                </a:ln>
                <a:solidFill>
                  <a:schemeClr val="tx1"/>
                </a:solidFill>
                <a:latin typeface="+mj-lt"/>
              </a:rPr>
              <a:t>Juguetería</a:t>
            </a:r>
            <a:endParaRPr lang="en-US" sz="1600" b="1" spc="600" dirty="0">
              <a:ln w="19050">
                <a:solidFill>
                  <a:srgbClr val="000000"/>
                </a:solidFill>
              </a:ln>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29</a:t>
            </a:fld>
            <a:endParaRPr lang="de-DE"/>
          </a:p>
        </p:txBody>
      </p:sp>
      <p:sp>
        <p:nvSpPr>
          <p:cNvPr id="22"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572479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5"/>
          <p:cNvSpPr txBox="1">
            <a:spLocks noChangeArrowheads="1"/>
          </p:cNvSpPr>
          <p:nvPr/>
        </p:nvSpPr>
        <p:spPr bwMode="auto">
          <a:xfrm>
            <a:off x="3048794" y="51720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de-DE" altLang="de-DE" sz="1200" b="1">
                <a:solidFill>
                  <a:schemeClr val="bg2"/>
                </a:solidFill>
                <a:latin typeface="Calibri Light"/>
              </a:rPr>
              <a:t>Warning! A storm front is approaching the coast! Leave the beach</a:t>
            </a:r>
            <a:endParaRPr lang="en-GB" altLang="de-DE" sz="1800" b="1">
              <a:latin typeface="Calibri Light"/>
            </a:endParaRPr>
          </a:p>
        </p:txBody>
      </p:sp>
      <p:pic>
        <p:nvPicPr>
          <p:cNvPr id="16"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s-ES" sz="2400" spc="-5" dirty="0">
                <a:solidFill>
                  <a:srgbClr val="004992"/>
                </a:solidFill>
                <a:latin typeface="Calibri Light"/>
                <a:cs typeface="Verdana"/>
              </a:rPr>
              <a:t>¿Saldrán padre e hijo en el bote al mar?</a:t>
            </a:r>
            <a:endParaRPr sz="2400" dirty="0">
              <a:solidFill>
                <a:srgbClr val="004992"/>
              </a:solidFill>
              <a:latin typeface="Calibri Light"/>
              <a:cs typeface="Verdana"/>
            </a:endParaRPr>
          </a:p>
        </p:txBody>
      </p:sp>
      <p:sp>
        <p:nvSpPr>
          <p:cNvPr id="19"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20"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21"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s-ES" sz="1100" b="1" spc="-5">
                <a:solidFill>
                  <a:srgbClr val="333333"/>
                </a:solidFill>
                <a:latin typeface="Calibri Light"/>
                <a:cs typeface="Arial"/>
              </a:rPr>
              <a:t>iAdvertencia! Una tormenta se acerca a la costa. Abandonen la playa.</a:t>
            </a:r>
            <a:endParaRPr lang="en-US" sz="1100" b="1" spc="-5" dirty="0">
              <a:solidFill>
                <a:srgbClr val="333333"/>
              </a:solidFill>
              <a:latin typeface="Calibri Light"/>
              <a:cs typeface="Arial"/>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30</a:t>
            </a:fld>
            <a:endParaRPr lang="de-DE"/>
          </a:p>
        </p:txBody>
      </p:sp>
    </p:spTree>
    <p:extLst>
      <p:ext uri="{BB962C8B-B14F-4D97-AF65-F5344CB8AC3E}">
        <p14:creationId xmlns:p14="http://schemas.microsoft.com/office/powerpoint/2010/main" val="3958164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dirty="0" err="1">
                <a:solidFill>
                  <a:srgbClr val="333333"/>
                </a:solidFill>
                <a:latin typeface="Calibri Light"/>
                <a:ea typeface="ＭＳ Ｐゴシック" panose="020B0600070205080204" pitchFamily="34" charset="-128"/>
              </a:rPr>
              <a:t>cuidaosamente</a:t>
            </a:r>
            <a:r>
              <a:rPr lang="es-ES" dirty="0">
                <a:solidFill>
                  <a:srgbClr val="333333"/>
                </a:solidFill>
                <a:latin typeface="Calibri Light"/>
                <a:ea typeface="ＭＳ Ｐゴシック" panose="020B0600070205080204" pitchFamily="34" charset="-128"/>
              </a:rPr>
              <a:t> los vídeos antes de mostrarlos</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31</a:t>
            </a:fld>
            <a:endParaRPr lang="de-DE"/>
          </a:p>
        </p:txBody>
      </p:sp>
    </p:spTree>
    <p:extLst>
      <p:ext uri="{BB962C8B-B14F-4D97-AF65-F5344CB8AC3E}">
        <p14:creationId xmlns:p14="http://schemas.microsoft.com/office/powerpoint/2010/main" val="640232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bject 3"/>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s-ES" sz="2400" spc="-5" dirty="0">
                <a:solidFill>
                  <a:srgbClr val="004992"/>
                </a:solidFill>
                <a:latin typeface="Calibri Light"/>
                <a:cs typeface="Verdana"/>
              </a:rPr>
              <a:t>¿Según Juan, dónde vio María por última vez el carrito de los helados? ¿En el parque o en la iglesia?</a:t>
            </a:r>
            <a:endParaRPr sz="24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32</a:t>
            </a:fld>
            <a:endParaRPr 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s-ES" altLang="de-DE" sz="2400">
                <a:solidFill>
                  <a:srgbClr val="004992"/>
                </a:solidFill>
                <a:latin typeface="Calibri Light"/>
              </a:rPr>
              <a:t>¿Qué pensará la madre... tendrá la razón?</a:t>
            </a:r>
            <a:endParaRPr lang="de-DE" altLang="de-DE" sz="2400" dirty="0">
              <a:solidFill>
                <a:srgbClr val="004992"/>
              </a:solidFill>
              <a:latin typeface="Calibri Light"/>
            </a:endParaRPr>
          </a:p>
        </p:txBody>
      </p:sp>
      <p:sp>
        <p:nvSpPr>
          <p:cNvPr id="12" name="object 5"/>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s-ES" altLang="de-DE" sz="1200" b="1">
                <a:latin typeface="Calibri Light"/>
                <a:cs typeface="Arial" panose="020B0604020202020204" pitchFamily="34" charset="0"/>
              </a:rPr>
              <a:t>¿Podemos comer ya?</a:t>
            </a:r>
          </a:p>
          <a:p>
            <a:pPr algn="ctr"/>
            <a:r>
              <a:rPr lang="es-ES" altLang="de-DE" sz="1200" b="1">
                <a:latin typeface="Calibri Light"/>
                <a:cs typeface="Arial" panose="020B0604020202020204" pitchFamily="34" charset="0"/>
              </a:rPr>
              <a:t>¡Estoy muerto del hambre!</a:t>
            </a:r>
            <a:endParaRPr lang="de-DE" altLang="de-DE" sz="1200" dirty="0">
              <a:latin typeface="Calibri Light"/>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22"/>
          <p:cNvSpPr txBox="1">
            <a:spLocks noChangeArrowheads="1"/>
          </p:cNvSpPr>
          <p:nvPr/>
        </p:nvSpPr>
        <p:spPr bwMode="auto">
          <a:xfrm>
            <a:off x="2660038" y="5884164"/>
            <a:ext cx="6841444" cy="77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s-ES" altLang="de-DE" sz="2400" dirty="0">
                <a:solidFill>
                  <a:srgbClr val="004992"/>
                </a:solidFill>
                <a:latin typeface="Calibri Light"/>
                <a:ea typeface="Verdana" panose="020B0604030504040204" pitchFamily="34" charset="0"/>
                <a:cs typeface="Verdana" panose="020B0604030504040204" pitchFamily="34" charset="0"/>
              </a:rPr>
              <a:t>¿Por qué estaba descargada la batería la 1a vez y por qué la 2a vez? ¿Qué debió pensar el dueño del coche?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9" name="object 11"/>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Batería</a:t>
            </a:r>
            <a:endParaRPr sz="1000" dirty="0">
              <a:latin typeface="Calibri Light"/>
              <a:cs typeface="Arial"/>
            </a:endParaRPr>
          </a:p>
        </p:txBody>
      </p:sp>
      <p:sp>
        <p:nvSpPr>
          <p:cNvPr id="30" name="object 12"/>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Batería</a:t>
            </a:r>
            <a:endParaRPr sz="1000" dirty="0">
              <a:latin typeface="Calibri Light"/>
              <a:cs typeface="Arial"/>
            </a:endParaRPr>
          </a:p>
        </p:txBody>
      </p:sp>
      <p:sp>
        <p:nvSpPr>
          <p:cNvPr id="31"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32"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33"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34"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
        <p:nvSpPr>
          <p:cNvPr id="35" name="Rectangle 34"/>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es-ES" altLang="de-DE" sz="1000" b="1">
                <a:solidFill>
                  <a:srgbClr val="333333"/>
                </a:solidFill>
                <a:latin typeface="Calibri Light"/>
                <a:ea typeface="Verdana" panose="020B0604030504040204" pitchFamily="34" charset="0"/>
                <a:cs typeface="Verdana" panose="020B0604030504040204" pitchFamily="34" charset="0"/>
              </a:rPr>
              <a:t>Quejas:</a:t>
            </a:r>
          </a:p>
          <a:p>
            <a:r>
              <a:rPr lang="es-ES" altLang="de-DE" sz="1000" b="1">
                <a:solidFill>
                  <a:srgbClr val="333333"/>
                </a:solidFill>
                <a:latin typeface="Calibri Light"/>
                <a:ea typeface="Verdana" panose="020B0604030504040204" pitchFamily="34" charset="0"/>
                <a:cs typeface="Verdana" panose="020B0604030504040204" pitchFamily="34" charset="0"/>
              </a:rPr>
              <a:t>Mi vecino de arriba...</a:t>
            </a:r>
            <a:endParaRPr lang="en-US" sz="1000" b="1" dirty="0">
              <a:solidFill>
                <a:srgbClr val="333333"/>
              </a:solidFill>
            </a:endParaRPr>
          </a:p>
        </p:txBody>
      </p:sp>
      <p:sp>
        <p:nvSpPr>
          <p:cNvPr id="36" name="Rectangle 35"/>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de-DE" altLang="de-DE" sz="1100" b="1">
                <a:solidFill>
                  <a:srgbClr val="333333"/>
                </a:solidFill>
                <a:latin typeface="Calibri Light"/>
                <a:ea typeface="Verdana" panose="020B0604030504040204" pitchFamily="34" charset="0"/>
                <a:cs typeface="Verdana" panose="020B0604030504040204" pitchFamily="34" charset="0"/>
              </a:rPr>
              <a:t>Para la casera....</a:t>
            </a:r>
          </a:p>
          <a:p>
            <a:endParaRPr lang="en-US" sz="1100" b="1" dirty="0">
              <a:solidFill>
                <a:srgbClr val="333333"/>
              </a:solidFill>
            </a:endParaRPr>
          </a:p>
        </p:txBody>
      </p:sp>
      <p:sp>
        <p:nvSpPr>
          <p:cNvPr id="37" name="object 5"/>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204"/>
              </a:spcBef>
              <a:spcAft>
                <a:spcPts val="0"/>
              </a:spcAft>
              <a:defRPr/>
            </a:pPr>
            <a:r>
              <a:rPr lang="en-US" sz="1000" b="1" dirty="0">
                <a:latin typeface="Calibri Light"/>
                <a:cs typeface="Arial"/>
              </a:rPr>
              <a:t> </a:t>
            </a:r>
            <a:endParaRPr sz="1000" dirty="0">
              <a:latin typeface="Calibri Light"/>
              <a:cs typeface="Arial"/>
            </a:endParaRPr>
          </a:p>
        </p:txBody>
      </p:sp>
      <p:sp>
        <p:nvSpPr>
          <p:cNvPr id="38" name="object 5"/>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s-ES" sz="850" b="1" dirty="0">
                <a:latin typeface="Calibri Light"/>
                <a:cs typeface="Arial"/>
              </a:rPr>
              <a:t>Dos semanas más tarde, después de mudarse a un nuevo apartamento.</a:t>
            </a:r>
            <a:endParaRPr sz="850" dirty="0">
              <a:latin typeface="Calibri Light"/>
              <a:cs typeface="Arial"/>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34</a:t>
            </a:fld>
            <a:endParaRPr 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400" dirty="0">
                <a:solidFill>
                  <a:srgbClr val="004992"/>
                </a:solidFill>
                <a:latin typeface="Calibri Light"/>
                <a:ea typeface="MS PGothic" panose="020B0600070205080204" pitchFamily="34" charset="-128"/>
              </a:rPr>
              <a:t>Muchos malentendidos e incluso conflictos surgen porque la gente adivina incorrectamente lo que hay en la mente de otras personas </a:t>
            </a:r>
            <a:r>
              <a:rPr lang="es-ES" altLang="de-DE" sz="2400" dirty="0">
                <a:solidFill>
                  <a:srgbClr val="333333"/>
                </a:solidFill>
                <a:latin typeface="Calibri Light"/>
                <a:ea typeface="MS PGothic" panose="020B0600070205080204" pitchFamily="34" charset="-128"/>
              </a:rPr>
              <a:t>(por ejemplo, si no le dice a sus amigos que se siente mal en ese momento, ¡no puede esperar que sean más considerados!)</a:t>
            </a:r>
          </a:p>
        </p:txBody>
      </p:sp>
      <p:sp>
        <p:nvSpPr>
          <p:cNvPr id="6" name="Footer Placeholder 5"/>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35</a:t>
            </a:fld>
            <a:endParaRPr 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400" dirty="0">
                <a:solidFill>
                  <a:srgbClr val="004992"/>
                </a:solidFill>
                <a:latin typeface="Calibri Light"/>
                <a:ea typeface="MS PGothic" panose="020B0600070205080204" pitchFamily="34" charset="-128"/>
              </a:rPr>
              <a:t>Muchos malentendidos e incluso conflictos surgen porque la gente adivina incorrectamente lo que hay en la mente de otras personas </a:t>
            </a:r>
            <a:r>
              <a:rPr lang="es-ES" altLang="de-DE" sz="2400" dirty="0">
                <a:solidFill>
                  <a:srgbClr val="333333"/>
                </a:solidFill>
                <a:latin typeface="Calibri Light"/>
                <a:ea typeface="MS PGothic" panose="020B0600070205080204" pitchFamily="34" charset="-128"/>
              </a:rPr>
              <a:t>(por ejemplo, si no le dice a sus amigos que se siente mal en ese momento, ¡no puede esperar que sean más considerados!)</a:t>
            </a:r>
          </a:p>
          <a:p>
            <a:pPr marL="342900" lvl="0" indent="-342900" defTabSz="914400" fontAlgn="base">
              <a:lnSpc>
                <a:spcPct val="100000"/>
              </a:lnSpc>
              <a:spcBef>
                <a:spcPts val="1200"/>
              </a:spcBef>
              <a:buClr>
                <a:srgbClr val="000000"/>
              </a:buClr>
              <a:buFont typeface="WingDings"/>
              <a:buChar char=""/>
            </a:pPr>
            <a:r>
              <a:rPr lang="es-ES" altLang="de-DE" sz="2400" dirty="0">
                <a:solidFill>
                  <a:srgbClr val="333333"/>
                </a:solidFill>
                <a:latin typeface="Calibri Light"/>
                <a:ea typeface="MS PGothic" panose="020B0600070205080204" pitchFamily="34" charset="-128"/>
              </a:rPr>
              <a:t>Trate de evaluar situaciones sociales complejas desde diferentes perspectivas y examinar toda la información disponible. Cuanta más información se considere, más posibilidades habrá de alcanzar la decisión apropiada.</a:t>
            </a:r>
          </a:p>
        </p:txBody>
      </p:sp>
      <p:sp>
        <p:nvSpPr>
          <p:cNvPr id="6" name="Footer Placeholder 5"/>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36</a:t>
            </a:fld>
            <a:endParaRPr lang="de-DE"/>
          </a:p>
        </p:txBody>
      </p:sp>
    </p:spTree>
    <p:extLst>
      <p:ext uri="{BB962C8B-B14F-4D97-AF65-F5344CB8AC3E}">
        <p14:creationId xmlns:p14="http://schemas.microsoft.com/office/powerpoint/2010/main" val="19283939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400" dirty="0">
                <a:solidFill>
                  <a:srgbClr val="004992"/>
                </a:solidFill>
                <a:latin typeface="Calibri Light"/>
                <a:ea typeface="MS PGothic" panose="020B0600070205080204" pitchFamily="34" charset="-128"/>
              </a:rPr>
              <a:t>Muchos malentendidos e incluso conflictos surgen porque la gente adivina incorrectamente lo que hay en la mente de otras personas </a:t>
            </a:r>
            <a:r>
              <a:rPr lang="es-ES" altLang="de-DE" sz="2400" dirty="0">
                <a:solidFill>
                  <a:srgbClr val="333333"/>
                </a:solidFill>
                <a:latin typeface="Calibri Light"/>
                <a:ea typeface="MS PGothic" panose="020B0600070205080204" pitchFamily="34" charset="-128"/>
              </a:rPr>
              <a:t>(por ejemplo, si no le dice a sus amigos que se siente mal en ese momento, ¡no puede esperar que sean más considerados!)</a:t>
            </a:r>
          </a:p>
          <a:p>
            <a:pPr marL="342900" lvl="0" indent="-342900" defTabSz="914400" fontAlgn="base">
              <a:lnSpc>
                <a:spcPct val="100000"/>
              </a:lnSpc>
              <a:spcBef>
                <a:spcPts val="1200"/>
              </a:spcBef>
              <a:buClr>
                <a:srgbClr val="000000"/>
              </a:buClr>
              <a:buFont typeface="WingDings"/>
              <a:buChar char=""/>
            </a:pPr>
            <a:r>
              <a:rPr lang="es-ES" altLang="de-DE" sz="2400" dirty="0">
                <a:solidFill>
                  <a:srgbClr val="333333"/>
                </a:solidFill>
                <a:latin typeface="Calibri Light"/>
                <a:ea typeface="MS PGothic" panose="020B0600070205080204" pitchFamily="34" charset="-128"/>
              </a:rPr>
              <a:t>Trate de evaluar situaciones sociales complejas desde diferentes perspectivas y examinar toda la información disponible. Cuanta más información se considere, más posibilidades habrá de alcanzar la decisión apropiada.</a:t>
            </a:r>
          </a:p>
          <a:p>
            <a:pPr marL="342900" lvl="0" indent="-342900" defTabSz="914400" fontAlgn="base">
              <a:lnSpc>
                <a:spcPct val="100000"/>
              </a:lnSpc>
              <a:spcBef>
                <a:spcPts val="1200"/>
              </a:spcBef>
              <a:buClr>
                <a:srgbClr val="000000"/>
              </a:buClr>
              <a:buFont typeface="WingDings"/>
              <a:buChar char=""/>
            </a:pPr>
            <a:r>
              <a:rPr lang="es-ES" altLang="de-DE" sz="2400" dirty="0">
                <a:solidFill>
                  <a:srgbClr val="333333"/>
                </a:solidFill>
                <a:latin typeface="Calibri Light"/>
                <a:ea typeface="MS PGothic" panose="020B0600070205080204" pitchFamily="34" charset="-128"/>
              </a:rPr>
              <a:t>Cuidado: Nuestro estado de ánimo influye en como percibimos lo que nos rodea (ej. cómo valorar a una persona).</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37</a:t>
            </a:fld>
            <a:endParaRPr lang="de-DE"/>
          </a:p>
        </p:txBody>
      </p:sp>
    </p:spTree>
    <p:extLst>
      <p:ext uri="{BB962C8B-B14F-4D97-AF65-F5344CB8AC3E}">
        <p14:creationId xmlns:p14="http://schemas.microsoft.com/office/powerpoint/2010/main" val="29810609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Durante la psicosis las personas (¡pero no todas!) están en peligro de una interpretación errónea o un exceso de interpretación de las expresiones faciales y acciones.</a:t>
            </a:r>
          </a:p>
          <a:p>
            <a:pPr lvl="0" defTabSz="914400" fontAlgn="base"/>
            <a:r>
              <a:rPr lang="es-ES" altLang="de-DE" sz="2000" dirty="0">
                <a:solidFill>
                  <a:srgbClr val="004992"/>
                </a:solidFill>
                <a:latin typeface="Calibri Light"/>
                <a:ea typeface="MS PGothic" panose="020B0600070205080204" pitchFamily="34" charset="-128"/>
              </a:rPr>
              <a:t>Ejemplo: </a:t>
            </a:r>
            <a:r>
              <a:rPr lang="es-ES" altLang="de-DE" sz="2000" dirty="0">
                <a:solidFill>
                  <a:srgbClr val="333333"/>
                </a:solidFill>
                <a:latin typeface="Calibri Light"/>
                <a:ea typeface="MS PGothic" panose="020B0600070205080204" pitchFamily="34" charset="-128"/>
              </a:rPr>
              <a:t>¡Martín cree que se están burlando de él!</a:t>
            </a:r>
          </a:p>
          <a:p>
            <a:pPr lvl="0" defTabSz="914400" fontAlgn="base"/>
            <a:r>
              <a:rPr lang="es-ES" altLang="de-DE" sz="2000" dirty="0">
                <a:solidFill>
                  <a:srgbClr val="004992"/>
                </a:solidFill>
                <a:latin typeface="Calibri Light"/>
                <a:ea typeface="MS PGothic" panose="020B0600070205080204" pitchFamily="34" charset="-128"/>
              </a:rPr>
              <a:t>Antecedentes: </a:t>
            </a:r>
            <a:r>
              <a:rPr lang="es-ES" altLang="de-DE" sz="2000" dirty="0">
                <a:solidFill>
                  <a:srgbClr val="333333"/>
                </a:solidFill>
                <a:latin typeface="Calibri Light"/>
                <a:ea typeface="MS PGothic" panose="020B0600070205080204" pitchFamily="34" charset="-128"/>
              </a:rPr>
              <a:t>Martín llega al vestíbulo de entrada del aeropuerto después de desembarcar, donde la gente espera y mira en su dirección. Dos personas se empiezan a reír en voz alta.</a:t>
            </a:r>
          </a:p>
          <a:p>
            <a:pPr lvl="0" defTabSz="914400" fontAlgn="base"/>
            <a:r>
              <a:rPr lang="es-ES" altLang="de-DE" sz="2000" dirty="0">
                <a:solidFill>
                  <a:srgbClr val="004992"/>
                </a:solidFill>
                <a:latin typeface="Calibri Light"/>
                <a:ea typeface="MS PGothic" panose="020B0600070205080204" pitchFamily="34" charset="-128"/>
              </a:rPr>
              <a:t>Pero: </a:t>
            </a:r>
            <a:r>
              <a:rPr lang="es-ES" altLang="de-DE" sz="2000" dirty="0">
                <a:solidFill>
                  <a:srgbClr val="333333"/>
                </a:solidFill>
                <a:latin typeface="Calibri Light"/>
                <a:ea typeface="MS PGothic" panose="020B0600070205080204" pitchFamily="34" charset="-128"/>
              </a:rPr>
              <a:t>Todas las personas que esperan están, por supuesto, mirando a los pasajeros que llegan para recoger a los amigos o clientes. Las dos personas que se ríen probablemente no se han visto durante mucho tiempo e intercambian recuerdos de vacaciones.</a:t>
            </a:r>
          </a:p>
          <a:p>
            <a:pPr lvl="0" defTabSz="914400" fontAlgn="base"/>
            <a:r>
              <a:rPr lang="es-ES" altLang="de-DE" sz="2400" dirty="0">
                <a:solidFill>
                  <a:srgbClr val="333333"/>
                </a:solidFill>
                <a:latin typeface="Calibri Light"/>
                <a:ea typeface="MS PGothic" panose="020B0600070205080204" pitchFamily="34" charset="-128"/>
              </a:rPr>
              <a:t>“Todos cometemos errores” - siempre debemos tener en cuenta diferentes perspectivas.</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38</a:t>
            </a:fld>
            <a:endParaRPr 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39</a:t>
            </a:fld>
            <a:endParaRPr lang="de-DE"/>
          </a:p>
        </p:txBody>
      </p:sp>
    </p:spTree>
    <p:extLst>
      <p:ext uri="{BB962C8B-B14F-4D97-AF65-F5344CB8AC3E}">
        <p14:creationId xmlns:p14="http://schemas.microsoft.com/office/powerpoint/2010/main" val="21490595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2"/>
          <p:cNvGraphicFramePr>
            <a:graphicFrameLocks noGrp="1"/>
          </p:cNvGraphicFramePr>
          <p:nvPr>
            <p:extLst>
              <p:ext uri="{D42A27DB-BD31-4B8C-83A1-F6EECF244321}">
                <p14:modId xmlns:p14="http://schemas.microsoft.com/office/powerpoint/2010/main" val="887251052"/>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a:t>
                      </a:r>
                      <a:r>
                        <a:rPr kumimoji="0" lang="de-DE" sz="1000" b="0" i="0" u="none" strike="noStrike" cap="none" normalizeH="0" baseline="0" dirty="0" err="1">
                          <a:ln>
                            <a:noFill/>
                          </a:ln>
                          <a:solidFill>
                            <a:srgbClr val="333333"/>
                          </a:solidFill>
                          <a:effectLst/>
                          <a:latin typeface="Calibri Light"/>
                        </a:rPr>
                        <a:t>strips</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bank</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boating</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sausage</a:t>
                      </a:r>
                      <a:r>
                        <a:rPr kumimoji="0" lang="de-DE" sz="1000" b="0" i="0" u="none" strike="noStrike" cap="none" normalizeH="0" baseline="0" dirty="0">
                          <a:ln>
                            <a:noFill/>
                          </a:ln>
                          <a:solidFill>
                            <a:srgbClr val="333333"/>
                          </a:solidFill>
                          <a:effectLst/>
                          <a:latin typeface="Calibri Light"/>
                        </a:rPr>
                        <a:t>/Bildergeschichten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40</a:t>
            </a:fld>
            <a:endParaRPr 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3311</Words>
  <Application>Microsoft Office PowerPoint</Application>
  <PresentationFormat>Benutzerdefiniert</PresentationFormat>
  <Paragraphs>406</Paragraphs>
  <Slides>40</Slides>
  <Notes>30</Notes>
  <HiddenSlides>0</HiddenSlides>
  <MMClips>0</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40</vt:i4>
      </vt:variant>
    </vt:vector>
  </HeadingPairs>
  <TitlesOfParts>
    <vt:vector size="49" baseType="lpstr">
      <vt:lpstr>Arial</vt:lpstr>
      <vt:lpstr>Calibri</vt:lpstr>
      <vt:lpstr>Calibri Light</vt:lpstr>
      <vt:lpstr>Symbol</vt:lpstr>
      <vt:lpstr>Verdana</vt:lpstr>
      <vt:lpstr>WingDings</vt:lpstr>
      <vt:lpstr>UKE_PPT-Vorlage_16zu9</vt:lpstr>
      <vt:lpstr>2_UKE_PPT-Vorlage_16zu9</vt:lpstr>
      <vt:lpstr>4_UKE_PPT-Vorlage_16zu9</vt:lpstr>
      <vt:lpstr>EMC 6 A – Empatizar, Segunda Parte</vt:lpstr>
      <vt:lpstr>Cuando conocemos a una nueva persona...  ¿En qué nos fijamos primero? ¿Qué fiabilidad ofrecen las siguientes señales?</vt:lpstr>
      <vt:lpstr>Cuando conocemos a una nueva persona...  ¿En qué nos fijamos primero? ¿Qué fiabilidad ofrecen las siguientes señales?</vt:lpstr>
      <vt:lpstr>¿Qué otras fuentes de información se deben considerar?  ¿Qué fiabilidad ofrecen estas fuentes?</vt:lpstr>
      <vt:lpstr>¿Qué otras fuentes de información se deben considerar? ¿Qué fiabilidad ofrecen estas fuentes?</vt:lpstr>
      <vt:lpstr>Ventajas y Desventajas de Estos Factores</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¡Apariencia y Realidad!</vt:lpstr>
      <vt:lpstr>¿Qué relevancia tiene esto?</vt:lpstr>
      <vt:lpstr>¿Qué relevancia tiene esto?</vt:lpstr>
      <vt:lpstr>Modo en que la falta de empatía promueve malas interpretaciones durante la psicosis</vt:lpstr>
      <vt:lpstr>Ejercicio práctico</vt:lpstr>
      <vt:lpstr>Ejercicio práctico</vt:lpstr>
      <vt:lpstr>Ejercicio práctico</vt:lpstr>
      <vt:lpstr>PowerPoint-Präsentation</vt:lpstr>
      <vt:lpstr>El Cumpleaños de la Abuela ¿Qué le regalará la niña a su abuela en su próximo cumpleaños?</vt:lpstr>
      <vt:lpstr>¡Una vez más!</vt:lpstr>
      <vt:lpstr>PowerPoint-Präsentation</vt:lpstr>
      <vt:lpstr>PowerPoint-Präsentation</vt:lpstr>
      <vt:lpstr>PowerPoint-Präsentation</vt:lpstr>
      <vt:lpstr>PowerPoint-Präsentation</vt:lpstr>
      <vt:lpstr>Opcional: Videoclip</vt:lpstr>
      <vt:lpstr>PowerPoint-Präsentation</vt:lpstr>
      <vt:lpstr>PowerPoint-Präsentation</vt:lpstr>
      <vt:lpstr>PowerPoint-Präsentation</vt:lpstr>
      <vt:lpstr>Traducción a la vida diaria</vt:lpstr>
      <vt:lpstr>Traducción a la vida diaria</vt:lpstr>
      <vt:lpstr>Traducción a la vida diaria</vt:lpstr>
      <vt:lpstr>¿Qué tiene esto que ver con la psicosis?</vt:lpstr>
      <vt:lpstr>¡Gracias Por Su Atención!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261</cp:revision>
  <dcterms:created xsi:type="dcterms:W3CDTF">2004-06-30T16:15:23Z</dcterms:created>
  <dcterms:modified xsi:type="dcterms:W3CDTF">2022-01-10T12:05:49Z</dcterms:modified>
</cp:coreProperties>
</file>