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66"/>
  </p:notesMasterIdLst>
  <p:handoutMasterIdLst>
    <p:handoutMasterId r:id="rId67"/>
  </p:handoutMasterIdLst>
  <p:sldIdLst>
    <p:sldId id="551" r:id="rId2"/>
    <p:sldId id="499" r:id="rId3"/>
    <p:sldId id="527" r:id="rId4"/>
    <p:sldId id="504" r:id="rId5"/>
    <p:sldId id="528" r:id="rId6"/>
    <p:sldId id="529" r:id="rId7"/>
    <p:sldId id="530" r:id="rId8"/>
    <p:sldId id="531" r:id="rId9"/>
    <p:sldId id="467" r:id="rId10"/>
    <p:sldId id="376" r:id="rId11"/>
    <p:sldId id="375" r:id="rId12"/>
    <p:sldId id="374" r:id="rId13"/>
    <p:sldId id="338" r:id="rId14"/>
    <p:sldId id="357" r:id="rId15"/>
    <p:sldId id="339" r:id="rId16"/>
    <p:sldId id="361" r:id="rId17"/>
    <p:sldId id="358" r:id="rId18"/>
    <p:sldId id="507" r:id="rId19"/>
    <p:sldId id="505" r:id="rId20"/>
    <p:sldId id="532" r:id="rId21"/>
    <p:sldId id="437" r:id="rId22"/>
    <p:sldId id="438" r:id="rId23"/>
    <p:sldId id="469" r:id="rId24"/>
    <p:sldId id="309" r:id="rId25"/>
    <p:sldId id="508" r:id="rId26"/>
    <p:sldId id="533" r:id="rId27"/>
    <p:sldId id="534" r:id="rId28"/>
    <p:sldId id="536" r:id="rId29"/>
    <p:sldId id="537" r:id="rId30"/>
    <p:sldId id="538" r:id="rId31"/>
    <p:sldId id="535" r:id="rId32"/>
    <p:sldId id="316" r:id="rId33"/>
    <p:sldId id="390" r:id="rId34"/>
    <p:sldId id="477" r:id="rId35"/>
    <p:sldId id="539" r:id="rId36"/>
    <p:sldId id="540" r:id="rId37"/>
    <p:sldId id="279" r:id="rId38"/>
    <p:sldId id="471" r:id="rId39"/>
    <p:sldId id="525" r:id="rId40"/>
    <p:sldId id="541" r:id="rId41"/>
    <p:sldId id="524" r:id="rId42"/>
    <p:sldId id="542" r:id="rId43"/>
    <p:sldId id="543" r:id="rId44"/>
    <p:sldId id="441" r:id="rId45"/>
    <p:sldId id="544" r:id="rId46"/>
    <p:sldId id="313" r:id="rId47"/>
    <p:sldId id="495" r:id="rId48"/>
    <p:sldId id="522" r:id="rId49"/>
    <p:sldId id="497" r:id="rId50"/>
    <p:sldId id="545" r:id="rId51"/>
    <p:sldId id="546" r:id="rId52"/>
    <p:sldId id="483" r:id="rId53"/>
    <p:sldId id="485" r:id="rId54"/>
    <p:sldId id="482" r:id="rId55"/>
    <p:sldId id="547" r:id="rId56"/>
    <p:sldId id="488" r:id="rId57"/>
    <p:sldId id="548" r:id="rId58"/>
    <p:sldId id="493" r:id="rId59"/>
    <p:sldId id="549" r:id="rId60"/>
    <p:sldId id="317" r:id="rId61"/>
    <p:sldId id="435" r:id="rId62"/>
    <p:sldId id="436" r:id="rId63"/>
    <p:sldId id="550" r:id="rId64"/>
    <p:sldId id="494" r:id="rId65"/>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3" autoAdjust="0"/>
    <p:restoredTop sz="91281" autoAdjust="0"/>
  </p:normalViewPr>
  <p:slideViewPr>
    <p:cSldViewPr>
      <p:cViewPr varScale="1">
        <p:scale>
          <a:sx n="61" d="100"/>
          <a:sy n="61" d="100"/>
        </p:scale>
        <p:origin x="920" y="48"/>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1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Enfermedad</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Prejuicios</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cs typeface="Verdana" pitchFamily="34" charset="0"/>
            </a:rPr>
            <a:t>Disminución</a:t>
          </a:r>
          <a:r>
            <a:rPr lang="en-US" sz="2400" dirty="0">
              <a:latin typeface="+mj-lt"/>
              <a:ea typeface="Verdana" pitchFamily="34" charset="0"/>
              <a:cs typeface="Verdana" pitchFamily="34" charset="0"/>
            </a:rPr>
            <a:t> de </a:t>
          </a:r>
          <a:r>
            <a:rPr lang="en-US" sz="2400" dirty="0" err="1">
              <a:latin typeface="+mj-lt"/>
              <a:ea typeface="Verdana" pitchFamily="34" charset="0"/>
              <a:cs typeface="Verdana" pitchFamily="34" charset="0"/>
            </a:rPr>
            <a:t>autoestima</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DC95AF0D-79E1-46D5-A157-552C4C6A2429}" type="presOf" srcId="{6459B721-636D-4D51-9601-6B4E5788A266}" destId="{818239DA-8F7F-4917-8EB0-77B4EE5EAA94}" srcOrd="0" destOrd="0" presId="urn:microsoft.com/office/officeart/2005/8/layout/cycle1"/>
    <dgm:cxn modelId="{44CAD33B-CC52-4B1E-BD65-47CD7792537B}" type="presOf" srcId="{EFA2980D-718B-4FC8-9FF6-15C1C35CF177}" destId="{8816A1BD-E3E1-4456-9298-4B3407C622F7}" srcOrd="0" destOrd="0" presId="urn:microsoft.com/office/officeart/2005/8/layout/cycle1"/>
    <dgm:cxn modelId="{6E975E40-984C-40A2-BA8C-7847568E68C1}"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E2798A77-DAEB-476B-828D-00C6C5BA6A8F}" type="presOf" srcId="{CB5245DE-ECC5-49E9-94DC-262E3BD83AA5}" destId="{D559A818-7D53-4BBD-8633-917FB032314D}" srcOrd="0" destOrd="0" presId="urn:microsoft.com/office/officeart/2005/8/layout/cycle1"/>
    <dgm:cxn modelId="{36948D91-F1A0-4D69-B562-97E5CC53501F}" type="presOf" srcId="{B390256F-280B-40CB-BD31-09509749AC6C}" destId="{95978D0C-A8C9-4FB8-8DFC-2906FAA59983}" srcOrd="0" destOrd="0" presId="urn:microsoft.com/office/officeart/2005/8/layout/cycle1"/>
    <dgm:cxn modelId="{6298E8B1-6A65-4D70-B6C1-5147969702E9}" type="presOf" srcId="{90182C8E-0A3D-411B-A654-821F546FC078}" destId="{AC268F96-0D5D-4B9A-A307-62DE90494B18}"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82D366FA-40BA-4737-8B6F-1AABAA3A5725}" type="presOf" srcId="{3F4E915D-4700-4542-A7C1-CEF728AB432D}" destId="{0332A1E0-1C13-4723-960F-9019466D281A}" srcOrd="0" destOrd="0" presId="urn:microsoft.com/office/officeart/2005/8/layout/cycle1"/>
    <dgm:cxn modelId="{84D4D156-EA57-436D-8AF7-09E1CE45ED8D}" type="presParOf" srcId="{8816A1BD-E3E1-4456-9298-4B3407C622F7}" destId="{682C883B-3E72-41CB-97EB-93B061717596}" srcOrd="0" destOrd="0" presId="urn:microsoft.com/office/officeart/2005/8/layout/cycle1"/>
    <dgm:cxn modelId="{665B8D82-4287-4A42-AECC-14AB8746AF60}" type="presParOf" srcId="{8816A1BD-E3E1-4456-9298-4B3407C622F7}" destId="{79E1ED89-3D58-4688-A48D-428AB1CD95FE}" srcOrd="1" destOrd="0" presId="urn:microsoft.com/office/officeart/2005/8/layout/cycle1"/>
    <dgm:cxn modelId="{E42CCB80-8639-46BE-B1A6-FAD7EA1815B8}" type="presParOf" srcId="{8816A1BD-E3E1-4456-9298-4B3407C622F7}" destId="{0332A1E0-1C13-4723-960F-9019466D281A}" srcOrd="2" destOrd="0" presId="urn:microsoft.com/office/officeart/2005/8/layout/cycle1"/>
    <dgm:cxn modelId="{098CEEA6-8F35-4A9E-88DD-87A699FE4996}" type="presParOf" srcId="{8816A1BD-E3E1-4456-9298-4B3407C622F7}" destId="{788C7A12-E6C7-4DB4-9A7F-209CA41AE316}" srcOrd="3" destOrd="0" presId="urn:microsoft.com/office/officeart/2005/8/layout/cycle1"/>
    <dgm:cxn modelId="{0D78E3F3-DDBD-4420-BC81-CF73137E11D0}" type="presParOf" srcId="{8816A1BD-E3E1-4456-9298-4B3407C622F7}" destId="{95978D0C-A8C9-4FB8-8DFC-2906FAA59983}" srcOrd="4" destOrd="0" presId="urn:microsoft.com/office/officeart/2005/8/layout/cycle1"/>
    <dgm:cxn modelId="{9730313F-E24B-4457-A784-94F5249EC709}" type="presParOf" srcId="{8816A1BD-E3E1-4456-9298-4B3407C622F7}" destId="{818239DA-8F7F-4917-8EB0-77B4EE5EAA94}" srcOrd="5" destOrd="0" presId="urn:microsoft.com/office/officeart/2005/8/layout/cycle1"/>
    <dgm:cxn modelId="{FAE7C61F-D487-4361-B57B-81D1131CFBA2}" type="presParOf" srcId="{8816A1BD-E3E1-4456-9298-4B3407C622F7}" destId="{F48D0065-C1C5-41DE-80DC-9649E256CF0F}" srcOrd="6" destOrd="0" presId="urn:microsoft.com/office/officeart/2005/8/layout/cycle1"/>
    <dgm:cxn modelId="{318ADEDB-C090-49F1-8948-BDFEAAF0D0EA}" type="presParOf" srcId="{8816A1BD-E3E1-4456-9298-4B3407C622F7}" destId="{D559A818-7D53-4BBD-8633-917FB032314D}" srcOrd="7" destOrd="0" presId="urn:microsoft.com/office/officeart/2005/8/layout/cycle1"/>
    <dgm:cxn modelId="{E6511AF4-6993-4FED-991E-DD661D535611}"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Enfermedad</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Prejuicios</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Disminución</a:t>
          </a:r>
          <a:r>
            <a:rPr lang="en-US" sz="2400" kern="1200" dirty="0">
              <a:latin typeface="+mj-lt"/>
              <a:ea typeface="Verdana" pitchFamily="34" charset="0"/>
              <a:cs typeface="Verdana" pitchFamily="34" charset="0"/>
            </a:rPr>
            <a:t> de </a:t>
          </a:r>
          <a:r>
            <a:rPr lang="en-US" sz="2400" kern="1200" dirty="0" err="1">
              <a:latin typeface="+mj-lt"/>
              <a:ea typeface="Verdana" pitchFamily="34" charset="0"/>
              <a:cs typeface="Verdana" pitchFamily="34" charset="0"/>
            </a:rPr>
            <a:t>autoestima</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4</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r>
              <a:rPr lang="en-US">
                <a:latin typeface="Arial" charset="0"/>
                <a:ea typeface="ＭＳ Ｐゴシック"/>
              </a:rPr>
              <a:t>PROMIS rein???</a:t>
            </a:r>
          </a:p>
        </p:txBody>
      </p:sp>
    </p:spTree>
    <p:extLst>
      <p:ext uri="{BB962C8B-B14F-4D97-AF65-F5344CB8AC3E}">
        <p14:creationId xmlns:p14="http://schemas.microsoft.com/office/powerpoint/2010/main" val="149423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5</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r>
              <a:rPr lang="en-US">
                <a:latin typeface="Arial" charset="0"/>
                <a:ea typeface="ＭＳ Ｐゴシック"/>
              </a:rPr>
              <a:t>PROMIS rein???</a:t>
            </a:r>
          </a:p>
        </p:txBody>
      </p:sp>
    </p:spTree>
    <p:extLst>
      <p:ext uri="{BB962C8B-B14F-4D97-AF65-F5344CB8AC3E}">
        <p14:creationId xmlns:p14="http://schemas.microsoft.com/office/powerpoint/2010/main" val="149423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6</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r>
              <a:rPr lang="en-US">
                <a:latin typeface="Arial" charset="0"/>
                <a:ea typeface="ＭＳ Ｐゴシック"/>
              </a:rPr>
              <a:t>PROMIS rein???</a:t>
            </a: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7</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r>
              <a:rPr lang="en-US">
                <a:latin typeface="Arial" charset="0"/>
                <a:ea typeface="ＭＳ Ｐゴシック"/>
              </a:rPr>
              <a:t>PROMIS rein???</a:t>
            </a: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solidFill>
                  <a:srgbClr val="1F497D"/>
                </a:solidFill>
              </a:rPr>
              <a:pPr/>
              <a:t>8</a:t>
            </a:fld>
            <a:endParaRPr lang="de-DE">
              <a:solidFill>
                <a:srgbClr val="1F497D"/>
              </a:solidFill>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r>
              <a:rPr lang="en-US">
                <a:latin typeface="Arial" charset="0"/>
                <a:ea typeface="ＭＳ Ｐゴシック"/>
              </a:rPr>
              <a:t>PROMIS rein???</a:t>
            </a: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r>
              <a:rPr lang="de-DE" dirty="0">
                <a:latin typeface="Arial" charset="0"/>
                <a:ea typeface="ＭＳ Ｐゴシック"/>
              </a:rPr>
              <a:t>MARISA</a:t>
            </a:r>
            <a:r>
              <a:rPr lang="de-DE" baseline="0" dirty="0">
                <a:latin typeface="Arial" charset="0"/>
                <a:ea typeface="ＭＳ Ｐゴシック"/>
              </a:rPr>
              <a:t>: </a:t>
            </a:r>
            <a:r>
              <a:rPr kumimoji="0" lang="de-DE" sz="1200" b="0" i="0" u="none" strike="noStrike" kern="1200" cap="none" normalizeH="0" baseline="0" dirty="0">
                <a:ln>
                  <a:noFill/>
                </a:ln>
                <a:solidFill>
                  <a:schemeClr val="tx1"/>
                </a:solidFill>
                <a:effectLst/>
                <a:latin typeface="Verdana" pitchFamily="34" charset="0"/>
                <a:ea typeface="Verdana" pitchFamily="34" charset="0"/>
                <a:cs typeface="Verdana" pitchFamily="34" charset="0"/>
              </a:rPr>
              <a:t>Hölderlin is a relatively unkown writer here in Spain</a:t>
            </a:r>
            <a:endParaRPr lang="de-DE" dirty="0">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10109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2226190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2226190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439465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4394653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439465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127724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8113" y="768350"/>
            <a:ext cx="6823075" cy="3836988"/>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8F44007-E62A-45A5-89F4-5640627CDE41}" type="slidenum">
              <a:rPr lang="de-DE" smtClean="0">
                <a:solidFill>
                  <a:srgbClr val="1F497D"/>
                </a:solidFill>
              </a:rPr>
              <a:pPr>
                <a:defRPr/>
              </a:pPr>
              <a:t>48</a:t>
            </a:fld>
            <a:endParaRPr lang="de-DE">
              <a:solidFill>
                <a:srgbClr val="1F497D"/>
              </a:solidFill>
            </a:endParaRPr>
          </a:p>
        </p:txBody>
      </p:sp>
    </p:spTree>
    <p:extLst>
      <p:ext uri="{BB962C8B-B14F-4D97-AF65-F5344CB8AC3E}">
        <p14:creationId xmlns:p14="http://schemas.microsoft.com/office/powerpoint/2010/main" val="11277240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s-ES"/>
              <a:t>Entrenamiento Metacognitivo 10 - Enfrentadose a los prejuicios (Estigma)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s-ES"/>
              <a:t>Entrenamiento Metacognitivo 10 - Enfrentadose a los prejuicios (Estigma)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10 II – Enfrentadose a los prejuicios (Estigma)</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712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a:t>
            </a:r>
            <a:r>
              <a:rPr lang="de-DE" dirty="0">
                <a:latin typeface="+mj-lt"/>
              </a:rPr>
              <a:t>7</a:t>
            </a:r>
            <a:r>
              <a:rPr lang="de-DE" sz="1800" dirty="0">
                <a:latin typeface="+mj-lt"/>
              </a:rPr>
              <a:t>|22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732810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(nacido el 26 de enero de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(nacido el 17 de febrero de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(nacido el 30 de diciembre de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nacido</a:t>
            </a:r>
            <a:r>
              <a:rPr lang="fr-FR" sz="2400" dirty="0">
                <a:solidFill>
                  <a:srgbClr val="333333"/>
                </a:solidFill>
                <a:latin typeface="Calibri Light"/>
                <a:ea typeface="ＭＳ Ｐゴシック" charset="0"/>
              </a:rPr>
              <a:t> el 30 de </a:t>
            </a:r>
            <a:r>
              <a:rPr lang="fr-FR" sz="2400" dirty="0" err="1">
                <a:solidFill>
                  <a:srgbClr val="333333"/>
                </a:solidFill>
                <a:latin typeface="Calibri Light"/>
                <a:ea typeface="ＭＳ Ｐゴシック" charset="0"/>
              </a:rPr>
              <a:t>junio</a:t>
            </a:r>
            <a:r>
              <a:rPr lang="fr-FR" sz="2400" dirty="0">
                <a:solidFill>
                  <a:srgbClr val="333333"/>
                </a:solidFill>
                <a:latin typeface="Calibri Light"/>
                <a:ea typeface="ＭＳ Ｐゴシック" charset="0"/>
              </a:rPr>
              <a:t> de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de-DE" sz="2400" dirty="0">
                <a:solidFill>
                  <a:srgbClr val="004992"/>
                </a:solidFill>
                <a:latin typeface="Calibri Light"/>
                <a:ea typeface="ＭＳ Ｐゴシック" charset="0"/>
              </a:rPr>
              <a:t>???</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2</a:t>
            </a:fld>
            <a:endParaRPr lang="de-DE"/>
          </a:p>
        </p:txBody>
      </p:sp>
    </p:spTree>
    <p:extLst>
      <p:ext uri="{BB962C8B-B14F-4D97-AF65-F5344CB8AC3E}">
        <p14:creationId xmlns:p14="http://schemas.microsoft.com/office/powerpoint/2010/main" val="81874984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(nacido el 26 de enero de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(nacido el 17 de febrero de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(nacido el 30 de diciembre de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nacido</a:t>
            </a:r>
            <a:r>
              <a:rPr lang="fr-FR" sz="2400" dirty="0">
                <a:solidFill>
                  <a:srgbClr val="333333"/>
                </a:solidFill>
                <a:latin typeface="Calibri Light"/>
                <a:ea typeface="ＭＳ Ｐゴシック" charset="0"/>
              </a:rPr>
              <a:t> el 30 de </a:t>
            </a:r>
            <a:r>
              <a:rPr lang="fr-FR" sz="2400" dirty="0" err="1">
                <a:solidFill>
                  <a:srgbClr val="333333"/>
                </a:solidFill>
                <a:latin typeface="Calibri Light"/>
                <a:ea typeface="ＭＳ Ｐゴシック" charset="0"/>
              </a:rPr>
              <a:t>junio</a:t>
            </a:r>
            <a:r>
              <a:rPr lang="fr-FR" sz="2400" dirty="0">
                <a:solidFill>
                  <a:srgbClr val="333333"/>
                </a:solidFill>
                <a:latin typeface="Calibri Light"/>
                <a:ea typeface="ＭＳ Ｐゴシック" charset="0"/>
              </a:rPr>
              <a:t> de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de-DE" sz="2400" dirty="0">
                <a:solidFill>
                  <a:srgbClr val="004992"/>
                </a:solidFill>
                <a:latin typeface="Calibri Light"/>
                <a:ea typeface="ＭＳ Ｐゴシック" charset="0"/>
              </a:rPr>
              <a:t>Hombres, norteamericanos, atletas famosos, vivos ...</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3</a:t>
            </a:fld>
            <a:endParaRPr lang="de-DE"/>
          </a:p>
        </p:txBody>
      </p:sp>
      <p:pic>
        <p:nvPicPr>
          <p:cNvPr id="12" name="Grafik 6"/>
          <p:cNvPicPr>
            <a:picLocks noChangeAspect="1"/>
          </p:cNvPicPr>
          <p:nvPr/>
        </p:nvPicPr>
        <p:blipFill>
          <a:blip r:embed="rId3">
            <a:lum/>
            <a:alphaModFix/>
          </a:blip>
          <a:srcRect/>
          <a:stretch>
            <a:fillRect/>
          </a:stretch>
        </p:blipFill>
        <p:spPr>
          <a:xfrm>
            <a:off x="8752390" y="3598217"/>
            <a:ext cx="2996565" cy="2855119"/>
          </a:xfrm>
          <a:prstGeom prst="rect">
            <a:avLst/>
          </a:prstGeom>
          <a:noFill/>
          <a:ln>
            <a:noFill/>
          </a:ln>
        </p:spPr>
      </p:pic>
      <p:pic>
        <p:nvPicPr>
          <p:cNvPr id="13" name="Grafik2"/>
          <p:cNvPicPr>
            <a:picLocks noChangeAspect="1"/>
          </p:cNvPicPr>
          <p:nvPr/>
        </p:nvPicPr>
        <p:blipFill>
          <a:blip r:embed="rId4">
            <a:lum/>
            <a:alphaModFix/>
            <a:extLst>
              <a:ext uri="{BEBA8EAE-BF5A-486C-A8C5-ECC9F3942E4B}">
                <a14:imgProps xmlns:a14="http://schemas.microsoft.com/office/drawing/2010/main">
                  <a14:imgLayer r:embed="rId5">
                    <a14:imgEffect>
                      <a14:artisticPaintStrokes/>
                    </a14:imgEffect>
                  </a14:imgLayer>
                </a14:imgProps>
              </a:ext>
            </a:extLst>
          </a:blip>
          <a:srcRect/>
          <a:stretch>
            <a:fillRect/>
          </a:stretch>
        </p:blipFill>
        <p:spPr>
          <a:xfrm>
            <a:off x="7564931" y="2205336"/>
            <a:ext cx="2853136" cy="2481609"/>
          </a:xfrm>
          <a:prstGeom prst="rect">
            <a:avLst/>
          </a:prstGeom>
        </p:spPr>
      </p:pic>
    </p:spTree>
    <p:extLst>
      <p:ext uri="{BB962C8B-B14F-4D97-AF65-F5344CB8AC3E}">
        <p14:creationId xmlns:p14="http://schemas.microsoft.com/office/powerpoint/2010/main" val="389855438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buClr>
                <a:srgbClr val="006699"/>
              </a:buClr>
              <a:defRPr/>
            </a:pPr>
            <a:r>
              <a:rPr lang="en-US" sz="2400" dirty="0">
                <a:solidFill>
                  <a:srgbClr val="004992"/>
                </a:solidFill>
                <a:latin typeface="Calibri Light"/>
                <a:ea typeface="ＭＳ Ｐゴシック" charset="0"/>
              </a:rPr>
              <a:t>???</a:t>
            </a:r>
            <a:endParaRPr lang="en-US" sz="24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4</a:t>
            </a:fld>
            <a:endParaRPr lang="de-DE"/>
          </a:p>
        </p:txBody>
      </p:sp>
    </p:spTree>
    <p:extLst>
      <p:ext uri="{BB962C8B-B14F-4D97-AF65-F5344CB8AC3E}">
        <p14:creationId xmlns:p14="http://schemas.microsoft.com/office/powerpoint/2010/main" val="16554277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Hombres, fallecidos y, sobre todo...</a:t>
            </a: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5</a:t>
            </a:fld>
            <a:endParaRPr lang="de-DE"/>
          </a:p>
        </p:txBody>
      </p:sp>
    </p:spTree>
    <p:extLst>
      <p:ext uri="{BB962C8B-B14F-4D97-AF65-F5344CB8AC3E}">
        <p14:creationId xmlns:p14="http://schemas.microsoft.com/office/powerpoint/2010/main" val="417263878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Hombres, fallecidos y, sobre todo...</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¡escritores famosos!</a:t>
            </a: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6</a:t>
            </a:fld>
            <a:endParaRPr lang="de-DE"/>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33987825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Hombres, fallecidos y, sobre todo...</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¡escritores famosos!</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¿Algo más?</a:t>
            </a: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7</a:t>
            </a:fld>
            <a:endParaRPr lang="de-DE"/>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51416231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Calibri Light"/>
              </a:rPr>
              <a:t>¿Qué tienen en común las siguientes personas?</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Hombres, fallecidos y, sobre todo...</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¡escritores famosos!</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¿Algo más?</a:t>
            </a:r>
          </a:p>
          <a:p>
            <a:pPr lvl="0" defTabSz="914400" fontAlgn="base">
              <a:lnSpc>
                <a:spcPct val="100000"/>
              </a:lnSpc>
              <a:spcBef>
                <a:spcPts val="1200"/>
              </a:spcBef>
              <a:buClr>
                <a:srgbClr val="006699"/>
              </a:buClr>
              <a:defRPr/>
            </a:pPr>
            <a:r>
              <a:rPr lang="es-ES" sz="2400" dirty="0">
                <a:solidFill>
                  <a:srgbClr val="004992"/>
                </a:solidFill>
                <a:latin typeface="Calibri Light"/>
                <a:ea typeface="ＭＳ Ｐゴシック" charset="0"/>
              </a:rPr>
              <a:t>Todos estos escritores padecieron algún </a:t>
            </a:r>
            <a:br>
              <a:rPr lang="es-ES" sz="2400" dirty="0">
                <a:solidFill>
                  <a:srgbClr val="004992"/>
                </a:solidFill>
                <a:latin typeface="Calibri Light"/>
                <a:ea typeface="ＭＳ Ｐゴシック" charset="0"/>
              </a:rPr>
            </a:br>
            <a:r>
              <a:rPr lang="es-ES" sz="2400" dirty="0">
                <a:solidFill>
                  <a:srgbClr val="004992"/>
                </a:solidFill>
                <a:latin typeface="Calibri Light"/>
                <a:ea typeface="ＭＳ Ｐゴシック" charset="0"/>
              </a:rPr>
              <a:t>trastorno mental, dos de ellos tuvieron síntomas de psicosis.</a:t>
            </a:r>
          </a:p>
          <a:p>
            <a:pPr lvl="0" defTabSz="914400" fontAlgn="base">
              <a:lnSpc>
                <a:spcPct val="100000"/>
              </a:lnSpc>
              <a:spcBef>
                <a:spcPts val="1200"/>
              </a:spcBef>
              <a:buClr>
                <a:srgbClr val="006699"/>
              </a:buClr>
              <a:defRPr/>
            </a:pPr>
            <a:endParaRPr lang="es-ES" sz="2400" dirty="0">
              <a:solidFill>
                <a:srgbClr val="004992"/>
              </a:solidFill>
              <a:latin typeface="Calibri Light"/>
              <a:ea typeface="ＭＳ Ｐゴシック" charset="0"/>
            </a:endParaRP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8</a:t>
            </a:fld>
            <a:endParaRPr lang="de-DE"/>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54394445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¿Famoso = Perfecto?</a:t>
            </a: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9</a:t>
            </a:fld>
            <a:endParaRPr lang="de-DE"/>
          </a:p>
        </p:txBody>
      </p:sp>
      <p:graphicFrame>
        <p:nvGraphicFramePr>
          <p:cNvPr id="7" name="Group 41"/>
          <p:cNvGraphicFramePr>
            <a:graphicFrameLocks/>
          </p:cNvGraphicFramePr>
          <p:nvPr>
            <p:extLst>
              <p:ext uri="{D42A27DB-BD31-4B8C-83A1-F6EECF244321}">
                <p14:modId xmlns:p14="http://schemas.microsoft.com/office/powerpoint/2010/main" val="3259079995"/>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Fyodor</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Dostoyevsky</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s-ES" sz="1800" b="0" baseline="0" dirty="0" err="1">
                          <a:solidFill>
                            <a:srgbClr val="333333"/>
                          </a:solidFill>
                          <a:latin typeface="Calibri Light"/>
                          <a:ea typeface="Verdana" pitchFamily="34" charset="0"/>
                          <a:cs typeface="Verdana" pitchFamily="34" charset="0"/>
                        </a:rPr>
                        <a:t>Fyodor</a:t>
                      </a:r>
                      <a:r>
                        <a:rPr lang="es-ES" sz="1800" b="0" baseline="0" dirty="0">
                          <a:solidFill>
                            <a:srgbClr val="333333"/>
                          </a:solidFill>
                          <a:latin typeface="Calibri Light"/>
                          <a:ea typeface="Verdana" pitchFamily="34" charset="0"/>
                          <a:cs typeface="Verdana" pitchFamily="34" charset="0"/>
                        </a:rPr>
                        <a:t> </a:t>
                      </a:r>
                      <a:r>
                        <a:rPr lang="es-ES" sz="1800" b="0" baseline="0" dirty="0" err="1">
                          <a:solidFill>
                            <a:srgbClr val="333333"/>
                          </a:solidFill>
                          <a:latin typeface="Calibri Light"/>
                          <a:ea typeface="Verdana" pitchFamily="34" charset="0"/>
                          <a:cs typeface="Verdana" pitchFamily="34" charset="0"/>
                        </a:rPr>
                        <a:t>Dostoyevsky</a:t>
                      </a:r>
                      <a:r>
                        <a:rPr lang="es-ES" sz="1800" b="0" baseline="0" dirty="0">
                          <a:solidFill>
                            <a:srgbClr val="333333"/>
                          </a:solidFill>
                          <a:latin typeface="Calibri Light"/>
                          <a:ea typeface="Verdana" pitchFamily="34" charset="0"/>
                          <a:cs typeface="Verdana" pitchFamily="34" charset="0"/>
                        </a:rPr>
                        <a:t> es uno de los escritores rusos más importantes y es considerado uno de los psicólogos más destacados de la literatura universal. </a:t>
                      </a:r>
                      <a:r>
                        <a:rPr lang="es-ES" sz="1800" b="0" baseline="0" dirty="0" err="1">
                          <a:solidFill>
                            <a:srgbClr val="333333"/>
                          </a:solidFill>
                          <a:latin typeface="Calibri Light"/>
                          <a:ea typeface="Verdana" pitchFamily="34" charset="0"/>
                          <a:cs typeface="Verdana" pitchFamily="34" charset="0"/>
                        </a:rPr>
                        <a:t>Dostoyevsky</a:t>
                      </a:r>
                      <a:r>
                        <a:rPr lang="es-ES" sz="1800" b="0" baseline="0" dirty="0">
                          <a:solidFill>
                            <a:srgbClr val="333333"/>
                          </a:solidFill>
                          <a:latin typeface="Calibri Light"/>
                          <a:ea typeface="Verdana" pitchFamily="34" charset="0"/>
                          <a:cs typeface="Verdana" pitchFamily="34" charset="0"/>
                        </a:rPr>
                        <a:t> padecía epilepsia y, durante un tiempo, tuvo una adicción al juego. Al final de su vida, alcanzó estabilidad económica y fue reconocido por su trabajo.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s-ES" sz="1800" dirty="0">
                          <a:solidFill>
                            <a:srgbClr val="333333"/>
                          </a:solidFill>
                          <a:latin typeface="Calibri Light"/>
                          <a:ea typeface="Verdana" pitchFamily="34" charset="0"/>
                          <a:cs typeface="Verdana" pitchFamily="34" charset="0"/>
                        </a:rPr>
                        <a:t>Hemingway es considerado como uno de los escritores americanos de más éxito del siglo 20. En 1954 fue galardonado con el Premio Nobel de literatura. A lo largo de su vida tuvo episodios de depresión y abuso de alcohol. Se cree que pudo tener trastorno bipolar.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(1770-1843)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1800" b="0" i="0" u="none" strike="noStrike" cap="none" normalizeH="0" baseline="0" dirty="0" err="1">
                          <a:ln>
                            <a:noFill/>
                          </a:ln>
                          <a:solidFill>
                            <a:srgbClr val="333333"/>
                          </a:solidFill>
                          <a:effectLst/>
                          <a:latin typeface="Calibri Light"/>
                          <a:ea typeface="Verdana" pitchFamily="34" charset="0"/>
                          <a:cs typeface="Verdana" pitchFamily="34" charset="0"/>
                        </a:rPr>
                        <a:t>Hölderlin</a:t>
                      </a:r>
                      <a:r>
                        <a:rPr kumimoji="0" lang="es-ES" sz="1800" b="0" i="0" u="none" strike="noStrike" cap="none" normalizeH="0" baseline="0" dirty="0">
                          <a:ln>
                            <a:noFill/>
                          </a:ln>
                          <a:solidFill>
                            <a:srgbClr val="333333"/>
                          </a:solidFill>
                          <a:effectLst/>
                          <a:latin typeface="Calibri Light"/>
                          <a:ea typeface="Verdana" pitchFamily="34" charset="0"/>
                          <a:cs typeface="Verdana" pitchFamily="34" charset="0"/>
                        </a:rPr>
                        <a:t> se ajusta a la imagen magnificada de “genio y locura”. Fue uno de los poetas alemanes representativos del romanticismo , junto con Goethe y Schiller. Hoy en día, </a:t>
                      </a:r>
                      <a:r>
                        <a:rPr kumimoji="0" lang="es-ES" sz="1800" b="0" i="0" u="none" strike="noStrike" cap="none" normalizeH="0" baseline="0" dirty="0" err="1">
                          <a:ln>
                            <a:noFill/>
                          </a:ln>
                          <a:solidFill>
                            <a:srgbClr val="333333"/>
                          </a:solidFill>
                          <a:effectLst/>
                          <a:latin typeface="Calibri Light"/>
                          <a:ea typeface="Verdana" pitchFamily="34" charset="0"/>
                          <a:cs typeface="Verdana" pitchFamily="34" charset="0"/>
                        </a:rPr>
                        <a:t>Hölderlin</a:t>
                      </a:r>
                      <a:r>
                        <a:rPr kumimoji="0" lang="es-ES" sz="1800" b="0" i="0" u="none" strike="noStrike" cap="none" normalizeH="0" baseline="0" dirty="0">
                          <a:ln>
                            <a:noFill/>
                          </a:ln>
                          <a:solidFill>
                            <a:srgbClr val="333333"/>
                          </a:solidFill>
                          <a:effectLst/>
                          <a:latin typeface="Calibri Light"/>
                          <a:ea typeface="Verdana" pitchFamily="34" charset="0"/>
                          <a:cs typeface="Verdana" pitchFamily="34" charset="0"/>
                        </a:rPr>
                        <a:t> probablemente habría sido diagnosticado de esquizofrenia/psicosis.</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Charles Dickens (1812-1870)</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ea typeface="Verdana" pitchFamily="34" charset="0"/>
                          <a:cs typeface="Verdana" pitchFamily="34" charset="0"/>
                        </a:rPr>
                        <a:t>Dickens es uno de los escritores ingleses más leídos. Sus obras más famosas incluyen “Oliver Twist” y “Cuento de Navidad”. Tuvo episodios maniacos y depresivos, hoy en día habría sido diagnosticado de trastorno bipolar.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Cuáles</a:t>
            </a:r>
            <a:r>
              <a:rPr lang="en-US" sz="3600" dirty="0">
                <a:latin typeface="Calibri Light"/>
              </a:rPr>
              <a:t> de </a:t>
            </a:r>
            <a:r>
              <a:rPr lang="en-US" sz="3600" dirty="0" err="1">
                <a:latin typeface="Calibri Light"/>
              </a:rPr>
              <a:t>estos</a:t>
            </a:r>
            <a:r>
              <a:rPr lang="en-US" sz="3600" dirty="0">
                <a:latin typeface="Calibri Light"/>
              </a:rPr>
              <a:t> </a:t>
            </a:r>
            <a:r>
              <a:rPr lang="en-US" sz="3600" dirty="0" err="1">
                <a:latin typeface="Calibri Light"/>
              </a:rPr>
              <a:t>cuadros</a:t>
            </a:r>
            <a:r>
              <a:rPr lang="en-US" sz="3600" dirty="0">
                <a:latin typeface="Calibri Light"/>
              </a:rPr>
              <a:t> son </a:t>
            </a:r>
            <a:r>
              <a:rPr lang="en-US" sz="3600" dirty="0" err="1">
                <a:latin typeface="Calibri Light"/>
              </a:rPr>
              <a:t>obra</a:t>
            </a:r>
            <a:r>
              <a:rPr lang="en-US" sz="3600" dirty="0">
                <a:latin typeface="Calibri Light"/>
              </a:rPr>
              <a:t> de personas con </a:t>
            </a:r>
            <a:r>
              <a:rPr lang="en-US" sz="3600" dirty="0" err="1">
                <a:latin typeface="Calibri Light"/>
              </a:rPr>
              <a:t>síntomas</a:t>
            </a:r>
            <a:r>
              <a:rPr lang="en-US" sz="3600" dirty="0">
                <a:latin typeface="Calibri Light"/>
              </a:rPr>
              <a:t> de </a:t>
            </a:r>
            <a:r>
              <a:rPr lang="en-US" sz="3600" dirty="0" err="1">
                <a:latin typeface="Calibri Light"/>
              </a:rPr>
              <a:t>psicosis</a:t>
            </a:r>
            <a:r>
              <a:rPr lang="en-US" sz="3600" dirty="0">
                <a:latin typeface="Calibri Light"/>
              </a:rPr>
              <a:t>?</a:t>
            </a:r>
            <a:endParaRPr lang="de-DE" sz="3600" dirty="0">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10</a:t>
            </a:fld>
            <a:endParaRPr lang="de-DE"/>
          </a:p>
        </p:txBody>
      </p:sp>
      <p:pic>
        <p:nvPicPr>
          <p:cNvPr id="13"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4"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5"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16" name="Grafik 6"/>
          <p:cNvPicPr>
            <a:picLocks noChangeAspect="1"/>
          </p:cNvPicPr>
          <p:nvPr/>
        </p:nvPicPr>
        <p:blipFill>
          <a:blip r:embed="rId6" cstate="print"/>
          <a:stretch>
            <a:fillRect/>
          </a:stretch>
        </p:blipFill>
        <p:spPr>
          <a:xfrm>
            <a:off x="8858875" y="2288360"/>
            <a:ext cx="2926080" cy="19981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Cuáles</a:t>
            </a:r>
            <a:r>
              <a:rPr lang="en-US" sz="3600" dirty="0">
                <a:latin typeface="Calibri Light"/>
              </a:rPr>
              <a:t> de </a:t>
            </a:r>
            <a:r>
              <a:rPr lang="en-US" sz="3600" dirty="0" err="1">
                <a:latin typeface="Calibri Light"/>
              </a:rPr>
              <a:t>estos</a:t>
            </a:r>
            <a:r>
              <a:rPr lang="en-US" sz="3600" dirty="0">
                <a:latin typeface="Calibri Light"/>
              </a:rPr>
              <a:t> </a:t>
            </a:r>
            <a:r>
              <a:rPr lang="en-US" sz="3600" dirty="0" err="1">
                <a:latin typeface="Calibri Light"/>
              </a:rPr>
              <a:t>cuadros</a:t>
            </a:r>
            <a:r>
              <a:rPr lang="en-US" sz="3600" dirty="0">
                <a:latin typeface="Calibri Light"/>
              </a:rPr>
              <a:t> se </a:t>
            </a:r>
            <a:r>
              <a:rPr lang="en-US" sz="3600" dirty="0" err="1">
                <a:latin typeface="Calibri Light"/>
              </a:rPr>
              <a:t>subastaron</a:t>
            </a:r>
            <a:r>
              <a:rPr lang="en-US" sz="3600" dirty="0">
                <a:latin typeface="Calibri Light"/>
              </a:rPr>
              <a:t> </a:t>
            </a:r>
            <a:r>
              <a:rPr lang="en-US" sz="3600" dirty="0" err="1">
                <a:latin typeface="Calibri Light"/>
              </a:rPr>
              <a:t>por</a:t>
            </a:r>
            <a:r>
              <a:rPr lang="en-US" sz="3600" dirty="0">
                <a:latin typeface="Calibri Light"/>
              </a:rPr>
              <a:t> </a:t>
            </a:r>
            <a:r>
              <a:rPr lang="en-US" sz="3600" dirty="0" err="1">
                <a:latin typeface="Calibri Light"/>
              </a:rPr>
              <a:t>los</a:t>
            </a:r>
            <a:r>
              <a:rPr lang="en-US" sz="3600" dirty="0">
                <a:latin typeface="Calibri Light"/>
              </a:rPr>
              <a:t> </a:t>
            </a:r>
            <a:r>
              <a:rPr lang="en-US" sz="3600" dirty="0" err="1">
                <a:latin typeface="Calibri Light"/>
              </a:rPr>
              <a:t>precios</a:t>
            </a:r>
            <a:r>
              <a:rPr lang="en-US" sz="3600" dirty="0">
                <a:latin typeface="Calibri Light"/>
              </a:rPr>
              <a:t> </a:t>
            </a:r>
            <a:r>
              <a:rPr lang="en-US" sz="3600" dirty="0" err="1">
                <a:latin typeface="Calibri Light"/>
              </a:rPr>
              <a:t>más</a:t>
            </a:r>
            <a:r>
              <a:rPr lang="en-US" sz="3600" dirty="0">
                <a:latin typeface="Calibri Light"/>
              </a:rPr>
              <a:t> altos?</a:t>
            </a:r>
            <a:endParaRPr lang="de-DE" sz="3600" dirty="0">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11</a:t>
            </a:fld>
            <a:endParaRPr lang="de-DE"/>
          </a:p>
        </p:txBody>
      </p:sp>
      <p:pic>
        <p:nvPicPr>
          <p:cNvPr id="13" name="Grafik 3" descr="auktion-sothebys-new-york.jpg"/>
          <p:cNvPicPr>
            <a:picLocks noChangeAspect="1"/>
          </p:cNvPicPr>
          <p:nvPr/>
        </p:nvPicPr>
        <p:blipFill>
          <a:blip r:embed="rId2" cstate="print"/>
          <a:stretch>
            <a:fillRect/>
          </a:stretch>
        </p:blipFill>
        <p:spPr>
          <a:xfrm>
            <a:off x="502920" y="2288360"/>
            <a:ext cx="2560320" cy="3410176"/>
          </a:xfrm>
          <a:prstGeom prst="rect">
            <a:avLst/>
          </a:prstGeom>
        </p:spPr>
      </p:pic>
      <p:pic>
        <p:nvPicPr>
          <p:cNvPr id="14" name="Grafik 4" descr="img136112.jpg"/>
          <p:cNvPicPr>
            <a:picLocks noChangeAspect="1"/>
          </p:cNvPicPr>
          <p:nvPr/>
        </p:nvPicPr>
        <p:blipFill>
          <a:blip r:embed="rId3" cstate="print"/>
          <a:stretch>
            <a:fillRect/>
          </a:stretch>
        </p:blipFill>
        <p:spPr>
          <a:xfrm>
            <a:off x="3389885" y="2288360"/>
            <a:ext cx="2560320" cy="339746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6"/>
          <p:cNvPicPr>
            <a:picLocks noChangeAspect="1"/>
          </p:cNvPicPr>
          <p:nvPr/>
        </p:nvPicPr>
        <p:blipFill>
          <a:blip r:embed="rId5" cstate="print"/>
          <a:stretch>
            <a:fillRect/>
          </a:stretch>
        </p:blipFill>
        <p:spPr>
          <a:xfrm>
            <a:off x="8858875" y="2288360"/>
            <a:ext cx="2926080" cy="19981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Cuáles</a:t>
            </a:r>
            <a:r>
              <a:rPr lang="en-US" sz="3600" dirty="0">
                <a:latin typeface="Calibri Light"/>
              </a:rPr>
              <a:t> de </a:t>
            </a:r>
            <a:r>
              <a:rPr lang="en-US" sz="3600" dirty="0" err="1">
                <a:latin typeface="Calibri Light"/>
              </a:rPr>
              <a:t>estos</a:t>
            </a:r>
            <a:r>
              <a:rPr lang="en-US" sz="3600" dirty="0">
                <a:latin typeface="Calibri Light"/>
              </a:rPr>
              <a:t> </a:t>
            </a:r>
            <a:r>
              <a:rPr lang="en-US" sz="3600" dirty="0" err="1">
                <a:latin typeface="Calibri Light"/>
              </a:rPr>
              <a:t>cuadros</a:t>
            </a:r>
            <a:r>
              <a:rPr lang="en-US" sz="3600" dirty="0">
                <a:latin typeface="Calibri Light"/>
              </a:rPr>
              <a:t> se </a:t>
            </a:r>
            <a:r>
              <a:rPr lang="en-US" sz="3600" dirty="0" err="1">
                <a:latin typeface="Calibri Light"/>
              </a:rPr>
              <a:t>subastaron</a:t>
            </a:r>
            <a:r>
              <a:rPr lang="en-US" sz="3600" dirty="0">
                <a:latin typeface="Calibri Light"/>
              </a:rPr>
              <a:t> </a:t>
            </a:r>
            <a:r>
              <a:rPr lang="en-US" sz="3600" dirty="0" err="1">
                <a:latin typeface="Calibri Light"/>
              </a:rPr>
              <a:t>por</a:t>
            </a:r>
            <a:r>
              <a:rPr lang="en-US" sz="3600" dirty="0">
                <a:latin typeface="Calibri Light"/>
              </a:rPr>
              <a:t> </a:t>
            </a:r>
            <a:r>
              <a:rPr lang="en-US" sz="3600" dirty="0" err="1">
                <a:latin typeface="Calibri Light"/>
              </a:rPr>
              <a:t>los</a:t>
            </a:r>
            <a:r>
              <a:rPr lang="en-US" sz="3600" dirty="0">
                <a:latin typeface="Calibri Light"/>
              </a:rPr>
              <a:t> </a:t>
            </a:r>
            <a:r>
              <a:rPr lang="en-US" sz="3600" dirty="0" err="1">
                <a:latin typeface="Calibri Light"/>
              </a:rPr>
              <a:t>precios</a:t>
            </a:r>
            <a:r>
              <a:rPr lang="en-US" sz="3600" dirty="0">
                <a:latin typeface="Calibri Light"/>
              </a:rPr>
              <a:t> </a:t>
            </a:r>
            <a:r>
              <a:rPr lang="en-US" sz="3600" dirty="0" err="1">
                <a:latin typeface="Calibri Light"/>
              </a:rPr>
              <a:t>más</a:t>
            </a:r>
            <a:r>
              <a:rPr lang="en-US" sz="3600" dirty="0">
                <a:latin typeface="Calibri Light"/>
              </a:rPr>
              <a:t> altos?</a:t>
            </a:r>
            <a:endParaRPr lang="de-DE" sz="3600" dirty="0">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12</a:t>
            </a:fld>
            <a:endParaRPr lang="de-DE"/>
          </a:p>
        </p:txBody>
      </p:sp>
      <p:pic>
        <p:nvPicPr>
          <p:cNvPr id="19" name="Grafik 3" descr="auktion-sothebys-new-york.jpg"/>
          <p:cNvPicPr>
            <a:picLocks noChangeAspect="1"/>
          </p:cNvPicPr>
          <p:nvPr/>
        </p:nvPicPr>
        <p:blipFill>
          <a:blip r:embed="rId2" cstate="print"/>
          <a:stretch>
            <a:fillRect/>
          </a:stretch>
        </p:blipFill>
        <p:spPr>
          <a:xfrm>
            <a:off x="502920" y="2288360"/>
            <a:ext cx="2560320" cy="3410176"/>
          </a:xfrm>
          <a:prstGeom prst="rect">
            <a:avLst/>
          </a:prstGeom>
        </p:spPr>
      </p:pic>
      <p:pic>
        <p:nvPicPr>
          <p:cNvPr id="20" name="Grafik 4" descr="img136112.jpg"/>
          <p:cNvPicPr>
            <a:picLocks noChangeAspect="1"/>
          </p:cNvPicPr>
          <p:nvPr/>
        </p:nvPicPr>
        <p:blipFill>
          <a:blip r:embed="rId3" cstate="print"/>
          <a:stretch>
            <a:fillRect/>
          </a:stretch>
        </p:blipFill>
        <p:spPr>
          <a:xfrm>
            <a:off x="3389885" y="2288360"/>
            <a:ext cx="2560320" cy="3397464"/>
          </a:xfrm>
          <a:prstGeom prst="rect">
            <a:avLst/>
          </a:prstGeom>
        </p:spPr>
      </p:pic>
      <p:pic>
        <p:nvPicPr>
          <p:cNvPr id="21"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2" name="Grafik 6"/>
          <p:cNvPicPr>
            <a:picLocks noChangeAspect="1"/>
          </p:cNvPicPr>
          <p:nvPr/>
        </p:nvPicPr>
        <p:blipFill>
          <a:blip r:embed="rId5" cstate="print"/>
          <a:stretch>
            <a:fillRect/>
          </a:stretch>
        </p:blipFill>
        <p:spPr>
          <a:xfrm>
            <a:off x="8858875" y="2288360"/>
            <a:ext cx="2926080" cy="1998144"/>
          </a:xfrm>
          <a:prstGeom prst="rect">
            <a:avLst/>
          </a:prstGeom>
        </p:spPr>
      </p:pic>
      <p:sp>
        <p:nvSpPr>
          <p:cNvPr id="23" name="Caption_14"/>
          <p:cNvSpPr txBox="1"/>
          <p:nvPr/>
        </p:nvSpPr>
        <p:spPr>
          <a:xfrm>
            <a:off x="502919" y="5698536"/>
            <a:ext cx="2560320" cy="369332"/>
          </a:xfrm>
          <a:prstGeom prst="rect">
            <a:avLst/>
          </a:prstGeom>
          <a:noFill/>
        </p:spPr>
        <p:txBody>
          <a:bodyPr wrap="square" rtlCol="0">
            <a:spAutoFit/>
          </a:bodyPr>
          <a:lstStyle/>
          <a:p>
            <a:pPr algn="ctr"/>
            <a:r>
              <a:rPr lang="de-DE" sz="1800" dirty="0">
                <a:solidFill>
                  <a:srgbClr val="004992"/>
                </a:solidFill>
                <a:latin typeface="Calibri Light"/>
              </a:rPr>
              <a:t>Casi 100 millones € </a:t>
            </a: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millones €</a:t>
            </a:r>
          </a:p>
        </p:txBody>
      </p:sp>
      <p:sp>
        <p:nvSpPr>
          <p:cNvPr id="25"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Aprox 10.000 €</a:t>
            </a:r>
          </a:p>
        </p:txBody>
      </p:sp>
      <p:sp>
        <p:nvSpPr>
          <p:cNvPr id="26"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Edvard Munch</a:t>
            </a:r>
          </a:p>
        </p:txBody>
      </p:sp>
      <p:sp>
        <p:nvSpPr>
          <p:cNvPr id="3" name="Inhaltsplatzhalter 2"/>
          <p:cNvSpPr>
            <a:spLocks noGrp="1"/>
          </p:cNvSpPr>
          <p:nvPr>
            <p:ph idx="1"/>
          </p:nvPr>
        </p:nvSpPr>
        <p:spPr>
          <a:xfrm>
            <a:off x="411480" y="2203704"/>
            <a:ext cx="6583680" cy="4248000"/>
          </a:xfrm>
        </p:spPr>
        <p:txBody>
          <a:bodyPr/>
          <a:lstStyle/>
          <a:p>
            <a:pPr marL="342900" indent="-342900">
              <a:buClr>
                <a:srgbClr val="333333"/>
              </a:buClr>
              <a:buFont typeface="WingDings"/>
              <a:buChar char=""/>
            </a:pPr>
            <a:r>
              <a:rPr lang="en-US" sz="2000" dirty="0">
                <a:solidFill>
                  <a:srgbClr val="333333"/>
                </a:solidFill>
                <a:latin typeface="Calibri Light"/>
                <a:ea typeface="ＭＳ Ｐゴシック"/>
              </a:rPr>
              <a:t>Un comprador </a:t>
            </a:r>
            <a:r>
              <a:rPr lang="en-US" sz="2000" dirty="0" err="1">
                <a:solidFill>
                  <a:srgbClr val="333333"/>
                </a:solidFill>
                <a:latin typeface="Calibri Light"/>
                <a:ea typeface="ＭＳ Ｐゴシック"/>
              </a:rPr>
              <a:t>desconocido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estuvo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dispuesto</a:t>
            </a:r>
            <a:r>
              <a:rPr lang="en-US" sz="2000" dirty="0">
                <a:solidFill>
                  <a:srgbClr val="333333"/>
                </a:solidFill>
                <a:latin typeface="Calibri Light"/>
                <a:ea typeface="ＭＳ Ｐゴシック"/>
              </a:rPr>
              <a:t> a </a:t>
            </a:r>
            <a:r>
              <a:rPr lang="en-US" sz="2000" dirty="0" err="1">
                <a:solidFill>
                  <a:srgbClr val="333333"/>
                </a:solidFill>
                <a:latin typeface="Calibri Light"/>
                <a:ea typeface="ＭＳ Ｐゴシック"/>
              </a:rPr>
              <a:t>pagar</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unos</a:t>
            </a:r>
            <a:r>
              <a:rPr lang="en-US" sz="2000" dirty="0">
                <a:solidFill>
                  <a:srgbClr val="333333"/>
                </a:solidFill>
                <a:latin typeface="Calibri Light"/>
                <a:ea typeface="ＭＳ Ｐゴシック"/>
              </a:rPr>
              <a:t> 100 </a:t>
            </a:r>
            <a:r>
              <a:rPr lang="en-US" sz="2000" dirty="0" err="1">
                <a:solidFill>
                  <a:srgbClr val="333333"/>
                </a:solidFill>
                <a:latin typeface="Calibri Light"/>
                <a:ea typeface="ＭＳ Ｐゴシック"/>
              </a:rPr>
              <a:t>millones</a:t>
            </a:r>
            <a:r>
              <a:rPr lang="en-US" sz="2000" dirty="0">
                <a:solidFill>
                  <a:srgbClr val="333333"/>
                </a:solidFill>
                <a:latin typeface="Calibri Light"/>
                <a:ea typeface="ＭＳ Ｐゴシック"/>
              </a:rPr>
              <a:t> de euros </a:t>
            </a:r>
            <a:r>
              <a:rPr lang="en-US" sz="2000" dirty="0" err="1">
                <a:solidFill>
                  <a:srgbClr val="333333"/>
                </a:solidFill>
                <a:latin typeface="Calibri Light"/>
                <a:ea typeface="ＭＳ Ｐゴシック"/>
              </a:rPr>
              <a:t>por</a:t>
            </a:r>
            <a:r>
              <a:rPr lang="en-US" sz="2000" dirty="0">
                <a:solidFill>
                  <a:srgbClr val="333333"/>
                </a:solidFill>
                <a:latin typeface="Calibri Light"/>
                <a:ea typeface="ＭＳ Ｐゴシック"/>
              </a:rPr>
              <a:t> “El </a:t>
            </a:r>
            <a:r>
              <a:rPr lang="en-US" sz="2000" dirty="0" err="1">
                <a:solidFill>
                  <a:srgbClr val="333333"/>
                </a:solidFill>
                <a:latin typeface="Calibri Light"/>
                <a:ea typeface="ＭＳ Ｐゴシック"/>
              </a:rPr>
              <a:t>grito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Esto</a:t>
            </a:r>
            <a:r>
              <a:rPr lang="en-US" sz="2000" dirty="0">
                <a:solidFill>
                  <a:srgbClr val="333333"/>
                </a:solidFill>
                <a:latin typeface="Calibri Light"/>
                <a:ea typeface="ＭＳ Ｐゴシック"/>
              </a:rPr>
              <a:t> le </a:t>
            </a:r>
            <a:r>
              <a:rPr lang="en-US" sz="2000" dirty="0" err="1">
                <a:solidFill>
                  <a:srgbClr val="333333"/>
                </a:solidFill>
                <a:latin typeface="Calibri Light"/>
                <a:ea typeface="ＭＳ Ｐゴシック"/>
              </a:rPr>
              <a:t>convierte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una</a:t>
            </a:r>
            <a:r>
              <a:rPr lang="en-US" sz="2000" dirty="0">
                <a:solidFill>
                  <a:srgbClr val="333333"/>
                </a:solidFill>
                <a:latin typeface="Calibri Light"/>
                <a:ea typeface="ＭＳ Ｐゴシック"/>
              </a:rPr>
              <a:t> de las </a:t>
            </a:r>
            <a:r>
              <a:rPr lang="en-US" sz="2000" dirty="0" err="1">
                <a:solidFill>
                  <a:srgbClr val="333333"/>
                </a:solidFill>
                <a:latin typeface="Calibri Light"/>
                <a:ea typeface="ＭＳ Ｐゴシック"/>
              </a:rPr>
              <a:t>pinturas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más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caras</a:t>
            </a:r>
            <a:r>
              <a:rPr lang="en-US" sz="2000" dirty="0">
                <a:solidFill>
                  <a:srgbClr val="333333"/>
                </a:solidFill>
                <a:latin typeface="Calibri Light"/>
                <a:ea typeface="ＭＳ Ｐゴシック"/>
              </a:rPr>
              <a:t> del </a:t>
            </a:r>
            <a:r>
              <a:rPr lang="en-US" sz="2000" dirty="0" err="1">
                <a:solidFill>
                  <a:srgbClr val="333333"/>
                </a:solidFill>
                <a:latin typeface="Calibri Light"/>
                <a:ea typeface="ＭＳ Ｐゴシック"/>
              </a:rPr>
              <a:t>mundo</a:t>
            </a:r>
            <a:r>
              <a:rPr lang="en-US" sz="2000" dirty="0">
                <a:solidFill>
                  <a:srgbClr val="333333"/>
                </a:solidFill>
                <a:latin typeface="Calibri Light"/>
                <a:ea typeface="ＭＳ Ｐゴシック"/>
              </a:rPr>
              <a:t>.</a:t>
            </a:r>
          </a:p>
          <a:p>
            <a:pPr marL="342900" indent="-342900">
              <a:buClr>
                <a:srgbClr val="333333"/>
              </a:buClr>
              <a:buFont typeface="WingDings"/>
              <a:buChar char=""/>
            </a:pPr>
            <a:r>
              <a:rPr lang="en-US" sz="2000" dirty="0">
                <a:solidFill>
                  <a:srgbClr val="333333"/>
                </a:solidFill>
                <a:latin typeface="Calibri Light"/>
                <a:ea typeface="ＭＳ Ｐゴシック"/>
              </a:rPr>
              <a:t>El </a:t>
            </a:r>
            <a:r>
              <a:rPr lang="en-US" sz="2000" dirty="0" err="1">
                <a:solidFill>
                  <a:srgbClr val="333333"/>
                </a:solidFill>
                <a:latin typeface="Calibri Light"/>
                <a:ea typeface="ＭＳ Ｐゴシック"/>
              </a:rPr>
              <a:t>pintor</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Edvard</a:t>
            </a:r>
            <a:r>
              <a:rPr lang="en-US" sz="2000" dirty="0">
                <a:solidFill>
                  <a:srgbClr val="333333"/>
                </a:solidFill>
                <a:latin typeface="Calibri Light"/>
                <a:ea typeface="ＭＳ Ｐゴシック"/>
              </a:rPr>
              <a:t> Munch, </a:t>
            </a:r>
            <a:r>
              <a:rPr lang="en-US" sz="2000" dirty="0" err="1">
                <a:solidFill>
                  <a:srgbClr val="333333"/>
                </a:solidFill>
                <a:latin typeface="Calibri Light"/>
                <a:ea typeface="ＭＳ Ｐゴシック"/>
              </a:rPr>
              <a:t>probablemente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padecía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trastorno</a:t>
            </a:r>
            <a:r>
              <a:rPr lang="en-US" sz="2000" dirty="0">
                <a:solidFill>
                  <a:srgbClr val="333333"/>
                </a:solidFill>
                <a:latin typeface="Calibri Light"/>
                <a:ea typeface="ＭＳ Ｐゴシック"/>
              </a:rPr>
              <a:t> bipolar:</a:t>
            </a:r>
            <a:endParaRPr lang="de-DE" sz="2000" dirty="0">
              <a:solidFill>
                <a:srgbClr val="333333"/>
              </a:solidFill>
              <a:latin typeface="Calibri Light"/>
              <a:ea typeface="ＭＳ Ｐゴシック"/>
            </a:endParaRPr>
          </a:p>
          <a:p>
            <a:pPr marL="558863" lvl="2" indent="-342900">
              <a:lnSpc>
                <a:spcPct val="100000"/>
              </a:lnSpc>
              <a:spcBef>
                <a:spcPts val="1200"/>
              </a:spcBef>
              <a:spcAft>
                <a:spcPts val="0"/>
              </a:spcAft>
              <a:buClr>
                <a:srgbClr val="333333"/>
              </a:buClr>
              <a:buFont typeface="WingDings"/>
              <a:buChar char=""/>
            </a:pPr>
            <a:r>
              <a:rPr lang="en-US" sz="2000" dirty="0" err="1">
                <a:solidFill>
                  <a:srgbClr val="333333"/>
                </a:solidFill>
                <a:latin typeface="Calibri Light"/>
                <a:ea typeface="ＭＳ Ｐゴシック"/>
              </a:rPr>
              <a:t>Tuvo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síntomas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maniacos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depresivos</a:t>
            </a:r>
            <a:r>
              <a:rPr lang="en-US" sz="2000" dirty="0">
                <a:solidFill>
                  <a:srgbClr val="333333"/>
                </a:solidFill>
                <a:latin typeface="Calibri Light"/>
                <a:ea typeface="ＭＳ Ｐゴシック"/>
              </a:rPr>
              <a:t> y </a:t>
            </a:r>
            <a:r>
              <a:rPr lang="en-US" sz="2000" dirty="0" err="1">
                <a:solidFill>
                  <a:srgbClr val="333333"/>
                </a:solidFill>
                <a:latin typeface="Calibri Light"/>
                <a:ea typeface="ＭＳ Ｐゴシック"/>
              </a:rPr>
              <a:t>delirios</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pPr marL="558863" lvl="2" indent="-342900">
              <a:lnSpc>
                <a:spcPct val="100000"/>
              </a:lnSpc>
              <a:spcBef>
                <a:spcPts val="1200"/>
              </a:spcBef>
              <a:spcAft>
                <a:spcPts val="0"/>
              </a:spcAft>
              <a:buClr>
                <a:srgbClr val="333333"/>
              </a:buClr>
              <a:buFont typeface="WingDings"/>
              <a:buChar char=""/>
            </a:pPr>
            <a:r>
              <a:rPr lang="en-US" sz="2000" dirty="0" err="1">
                <a:solidFill>
                  <a:srgbClr val="333333"/>
                </a:solidFill>
                <a:latin typeface="Calibri Light"/>
                <a:ea typeface="ＭＳ Ｐゴシック"/>
              </a:rPr>
              <a:t>Debido</a:t>
            </a:r>
            <a:r>
              <a:rPr lang="en-US" sz="2000" dirty="0">
                <a:solidFill>
                  <a:srgbClr val="333333"/>
                </a:solidFill>
                <a:latin typeface="Calibri Light"/>
                <a:ea typeface="ＭＳ Ｐゴシック"/>
              </a:rPr>
              <a:t> a </a:t>
            </a:r>
            <a:r>
              <a:rPr lang="en-US" sz="2000" dirty="0" err="1">
                <a:solidFill>
                  <a:srgbClr val="333333"/>
                </a:solidFill>
                <a:latin typeface="Calibri Light"/>
                <a:ea typeface="ＭＳ Ｐゴシック"/>
              </a:rPr>
              <a:t>sus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síntomas</a:t>
            </a:r>
            <a:r>
              <a:rPr lang="en-US" sz="2000" dirty="0">
                <a:solidFill>
                  <a:srgbClr val="333333"/>
                </a:solidFill>
                <a:latin typeface="Calibri Light"/>
                <a:ea typeface="ＭＳ Ｐゴシック"/>
              </a:rPr>
              <a:t>, Munch </a:t>
            </a:r>
            <a:r>
              <a:rPr lang="en-US" sz="2000" dirty="0" err="1">
                <a:solidFill>
                  <a:srgbClr val="333333"/>
                </a:solidFill>
                <a:latin typeface="Calibri Light"/>
                <a:ea typeface="ＭＳ Ｐゴシック"/>
              </a:rPr>
              <a:t>estuvo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ingresado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un hospital </a:t>
            </a:r>
            <a:r>
              <a:rPr lang="en-US" sz="2000" dirty="0" err="1">
                <a:solidFill>
                  <a:srgbClr val="333333"/>
                </a:solidFill>
                <a:latin typeface="Calibri Light"/>
                <a:ea typeface="ＭＳ Ｐゴシック"/>
              </a:rPr>
              <a:t>psiquiátrico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cerca</a:t>
            </a:r>
            <a:r>
              <a:rPr lang="en-US" sz="2000" dirty="0">
                <a:solidFill>
                  <a:srgbClr val="333333"/>
                </a:solidFill>
                <a:latin typeface="Calibri Light"/>
                <a:ea typeface="ＭＳ Ｐゴシック"/>
              </a:rPr>
              <a:t> de 8 </a:t>
            </a:r>
            <a:r>
              <a:rPr lang="en-US" sz="2000" dirty="0" err="1">
                <a:solidFill>
                  <a:srgbClr val="333333"/>
                </a:solidFill>
                <a:latin typeface="Calibri Light"/>
                <a:ea typeface="ＭＳ Ｐゴシック"/>
              </a:rPr>
              <a:t>meses</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13</a:t>
            </a:fld>
            <a:endParaRPr lang="de-DE"/>
          </a:p>
        </p:txBody>
      </p:sp>
      <p:pic>
        <p:nvPicPr>
          <p:cNvPr id="9" name="Grafik 16" descr="auktion-sothebys-new-york.jpg"/>
          <p:cNvPicPr>
            <a:picLocks noChangeAspect="1"/>
          </p:cNvPicPr>
          <p:nvPr/>
        </p:nvPicPr>
        <p:blipFill>
          <a:blip r:embed="rId2" cstate="print"/>
          <a:srcRect/>
          <a:stretch>
            <a:fillRect/>
          </a:stretch>
        </p:blipFill>
        <p:spPr bwMode="auto">
          <a:xfrm>
            <a:off x="7504658"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Steffen Moritz</a:t>
            </a:r>
          </a:p>
        </p:txBody>
      </p:sp>
      <p:sp>
        <p:nvSpPr>
          <p:cNvPr id="37890" name="Inhaltsplatzhalter 2"/>
          <p:cNvSpPr>
            <a:spLocks noGrp="1"/>
          </p:cNvSpPr>
          <p:nvPr>
            <p:ph idx="1"/>
          </p:nvPr>
        </p:nvSpPr>
        <p:spPr>
          <a:xfrm>
            <a:off x="408955" y="2204864"/>
            <a:ext cx="6400800" cy="4248000"/>
          </a:xfrm>
        </p:spPr>
        <p:txBody>
          <a:bodyPr/>
          <a:lstStyle/>
          <a:p>
            <a:pPr marL="342900" indent="-342900">
              <a:buClr>
                <a:srgbClr val="333333"/>
              </a:buClr>
              <a:buFont typeface="WingDings"/>
              <a:buChar char=""/>
            </a:pPr>
            <a:r>
              <a:rPr lang="en-US" sz="2000" dirty="0">
                <a:solidFill>
                  <a:srgbClr val="333333"/>
                </a:solidFill>
                <a:latin typeface="Calibri Light"/>
                <a:ea typeface="Verdana" pitchFamily="34" charset="0"/>
                <a:cs typeface="Verdana" pitchFamily="34" charset="0"/>
              </a:rPr>
              <a:t>Este </a:t>
            </a:r>
            <a:r>
              <a:rPr lang="en-US" sz="2000" dirty="0" err="1">
                <a:solidFill>
                  <a:srgbClr val="333333"/>
                </a:solidFill>
                <a:latin typeface="Calibri Light"/>
                <a:ea typeface="Verdana" pitchFamily="34" charset="0"/>
                <a:cs typeface="Verdana" pitchFamily="34" charset="0"/>
              </a:rPr>
              <a:t>cuadro</a:t>
            </a:r>
            <a:r>
              <a:rPr lang="en-US" sz="2000" dirty="0">
                <a:solidFill>
                  <a:srgbClr val="333333"/>
                </a:solidFill>
                <a:latin typeface="Calibri Light"/>
                <a:ea typeface="Verdana" pitchFamily="34" charset="0"/>
                <a:cs typeface="Verdana" pitchFamily="34" charset="0"/>
              </a:rPr>
              <a:t> tan </a:t>
            </a:r>
            <a:r>
              <a:rPr lang="en-US" sz="2000" dirty="0" err="1">
                <a:solidFill>
                  <a:srgbClr val="333333"/>
                </a:solidFill>
                <a:latin typeface="Calibri Light"/>
                <a:ea typeface="Verdana" pitchFamily="34" charset="0"/>
                <a:cs typeface="Verdana" pitchFamily="34" charset="0"/>
              </a:rPr>
              <a:t>sólo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tiene</a:t>
            </a:r>
            <a:r>
              <a:rPr lang="en-US" sz="2000" dirty="0">
                <a:solidFill>
                  <a:srgbClr val="333333"/>
                </a:solidFill>
                <a:latin typeface="Calibri Light"/>
                <a:ea typeface="Verdana" pitchFamily="34" charset="0"/>
                <a:cs typeface="Verdana" pitchFamily="34" charset="0"/>
              </a:rPr>
              <a:t> valor </a:t>
            </a:r>
            <a:r>
              <a:rPr lang="en-US" sz="2000" dirty="0" err="1">
                <a:solidFill>
                  <a:srgbClr val="333333"/>
                </a:solidFill>
                <a:latin typeface="Calibri Light"/>
                <a:ea typeface="Verdana" pitchFamily="34" charset="0"/>
                <a:cs typeface="Verdana" pitchFamily="34" charset="0"/>
              </a:rPr>
              <a:t>emocional</a:t>
            </a:r>
            <a:r>
              <a:rPr lang="en-US" sz="2000" dirty="0">
                <a:solidFill>
                  <a:srgbClr val="333333"/>
                </a:solidFill>
                <a:latin typeface="Calibri Light"/>
                <a:ea typeface="Verdana" pitchFamily="34" charset="0"/>
                <a:cs typeface="Verdana" pitchFamily="34" charset="0"/>
              </a:rPr>
              <a:t> para </a:t>
            </a:r>
            <a:r>
              <a:rPr lang="en-US" sz="2000" dirty="0" err="1">
                <a:solidFill>
                  <a:srgbClr val="333333"/>
                </a:solidFill>
                <a:latin typeface="Calibri Light"/>
                <a:ea typeface="Verdana" pitchFamily="34" charset="0"/>
                <a:cs typeface="Verdana" pitchFamily="34" charset="0"/>
              </a:rPr>
              <a:t>su</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autor</a:t>
            </a:r>
            <a:r>
              <a:rPr lang="en-US" sz="2000" dirty="0">
                <a:solidFill>
                  <a:srgbClr val="333333"/>
                </a:solidFill>
                <a:latin typeface="Calibri Light"/>
                <a:ea typeface="Verdana" pitchFamily="34" charset="0"/>
                <a:cs typeface="Verdana" pitchFamily="34" charset="0"/>
              </a:rPr>
              <a:t>.</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pPr>
            <a:r>
              <a:rPr lang="en-US" sz="2000" dirty="0" err="1">
                <a:solidFill>
                  <a:srgbClr val="333333"/>
                </a:solidFill>
                <a:latin typeface="Calibri Light"/>
                <a:ea typeface="Verdana" pitchFamily="34" charset="0"/>
                <a:cs typeface="Verdana" pitchFamily="34" charset="0"/>
              </a:rPr>
              <a:t>Fue</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pintado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por</a:t>
            </a:r>
            <a:r>
              <a:rPr lang="en-US" sz="2000" dirty="0">
                <a:solidFill>
                  <a:srgbClr val="333333"/>
                </a:solidFill>
                <a:latin typeface="Calibri Light"/>
                <a:ea typeface="Verdana" pitchFamily="34" charset="0"/>
                <a:cs typeface="Verdana" pitchFamily="34" charset="0"/>
              </a:rPr>
              <a:t> el </a:t>
            </a:r>
            <a:r>
              <a:rPr lang="en-US" sz="2000" dirty="0">
                <a:solidFill>
                  <a:srgbClr val="333333"/>
                </a:solidFill>
                <a:latin typeface="Calibri Light"/>
                <a:ea typeface="ＭＳ Ｐゴシック"/>
              </a:rPr>
              <a:t>Professor Dr. Steffen Moritz a </a:t>
            </a:r>
            <a:r>
              <a:rPr lang="en-US" sz="2000" dirty="0" err="1">
                <a:solidFill>
                  <a:srgbClr val="333333"/>
                </a:solidFill>
                <a:latin typeface="Calibri Light"/>
                <a:ea typeface="ＭＳ Ｐゴシック"/>
              </a:rPr>
              <a:t>los</a:t>
            </a:r>
            <a:r>
              <a:rPr lang="en-US" sz="2000" dirty="0">
                <a:solidFill>
                  <a:srgbClr val="333333"/>
                </a:solidFill>
                <a:latin typeface="Calibri Light"/>
                <a:ea typeface="ＭＳ Ｐゴシック"/>
              </a:rPr>
              <a:t> 16 </a:t>
            </a:r>
            <a:r>
              <a:rPr lang="en-US" sz="2000" dirty="0" err="1">
                <a:solidFill>
                  <a:srgbClr val="333333"/>
                </a:solidFill>
                <a:latin typeface="Calibri Light"/>
                <a:ea typeface="ＭＳ Ｐゴシック"/>
              </a:rPr>
              <a:t>años</a:t>
            </a:r>
            <a:r>
              <a:rPr lang="en-US" sz="2000" dirty="0">
                <a:solidFill>
                  <a:srgbClr val="333333"/>
                </a:solidFill>
                <a:latin typeface="Calibri Light"/>
                <a:ea typeface="ＭＳ Ｐゴシック"/>
              </a:rPr>
              <a:t>:</a:t>
            </a:r>
          </a:p>
          <a:p>
            <a:pPr marL="558863" lvl="2" indent="-342900">
              <a:lnSpc>
                <a:spcPct val="100000"/>
              </a:lnSpc>
              <a:spcBef>
                <a:spcPts val="1200"/>
              </a:spcBef>
              <a:spcAft>
                <a:spcPts val="0"/>
              </a:spcAft>
              <a:buClr>
                <a:srgbClr val="333333"/>
              </a:buClr>
              <a:buFont typeface="WingDings"/>
              <a:buChar char=""/>
            </a:pPr>
            <a:r>
              <a:rPr lang="en-US" sz="2000" dirty="0" err="1">
                <a:solidFill>
                  <a:srgbClr val="333333"/>
                </a:solidFill>
                <a:latin typeface="Calibri Light"/>
                <a:ea typeface="ＭＳ Ｐゴシック"/>
              </a:rPr>
              <a:t>Es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psicólogo</a:t>
            </a:r>
            <a:r>
              <a:rPr lang="en-US" sz="2000" dirty="0">
                <a:solidFill>
                  <a:srgbClr val="333333"/>
                </a:solidFill>
                <a:latin typeface="Calibri Light"/>
                <a:ea typeface="ＭＳ Ｐゴシック"/>
              </a:rPr>
              <a:t> y el jefe del </a:t>
            </a:r>
            <a:r>
              <a:rPr lang="en-US" sz="2000" dirty="0" err="1">
                <a:solidFill>
                  <a:srgbClr val="333333"/>
                </a:solidFill>
                <a:latin typeface="Calibri Light"/>
                <a:ea typeface="ＭＳ Ｐゴシック"/>
              </a:rPr>
              <a:t>grupo</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investigación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Neuropsicología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Clínica</a:t>
            </a:r>
            <a:r>
              <a:rPr lang="en-US" sz="2000" dirty="0">
                <a:solidFill>
                  <a:srgbClr val="333333"/>
                </a:solidFill>
                <a:latin typeface="Calibri Light"/>
                <a:ea typeface="ＭＳ Ｐゴシック"/>
              </a:rPr>
              <a:t>” del </a:t>
            </a:r>
            <a:r>
              <a:rPr lang="en-US" sz="2000" dirty="0" err="1">
                <a:solidFill>
                  <a:srgbClr val="333333"/>
                </a:solidFill>
                <a:latin typeface="Calibri Light"/>
                <a:ea typeface="ＭＳ Ｐゴシック"/>
              </a:rPr>
              <a:t>Departamento</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Psiquiatría</a:t>
            </a:r>
            <a:r>
              <a:rPr lang="en-US" sz="2000" dirty="0">
                <a:solidFill>
                  <a:srgbClr val="333333"/>
                </a:solidFill>
                <a:latin typeface="Calibri Light"/>
                <a:ea typeface="ＭＳ Ｐゴシック"/>
              </a:rPr>
              <a:t> del Hospital </a:t>
            </a:r>
            <a:r>
              <a:rPr lang="en-US" sz="2000" dirty="0" err="1">
                <a:solidFill>
                  <a:srgbClr val="333333"/>
                </a:solidFill>
                <a:latin typeface="Calibri Light"/>
                <a:ea typeface="ＭＳ Ｐゴシック"/>
              </a:rPr>
              <a:t>Universitario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Hamburgo</a:t>
            </a:r>
            <a:r>
              <a:rPr lang="en-US" sz="2000" dirty="0">
                <a:solidFill>
                  <a:srgbClr val="333333"/>
                </a:solidFill>
                <a:latin typeface="Calibri Light"/>
                <a:ea typeface="ＭＳ Ｐゴシック"/>
              </a:rPr>
              <a:t> Eppendorf</a:t>
            </a:r>
            <a:endParaRPr lang="de-DE" sz="2000" dirty="0">
              <a:solidFill>
                <a:srgbClr val="333333"/>
              </a:solidFill>
              <a:latin typeface="Calibri Light"/>
              <a:ea typeface="ＭＳ Ｐゴシック"/>
            </a:endParaRPr>
          </a:p>
          <a:p>
            <a:pPr marL="558863" lvl="2" indent="-342900">
              <a:lnSpc>
                <a:spcPct val="100000"/>
              </a:lnSpc>
              <a:spcBef>
                <a:spcPts val="1200"/>
              </a:spcBef>
              <a:spcAft>
                <a:spcPts val="0"/>
              </a:spcAft>
              <a:buClr>
                <a:srgbClr val="333333"/>
              </a:buClr>
              <a:buFont typeface="WingDings"/>
              <a:buChar char=""/>
            </a:pPr>
            <a:r>
              <a:rPr lang="en-US" sz="2000" dirty="0">
                <a:solidFill>
                  <a:srgbClr val="333333"/>
                </a:solidFill>
                <a:latin typeface="Calibri Light"/>
                <a:ea typeface="ＭＳ Ｐゴシック"/>
              </a:rPr>
              <a:t>Steffen Moritz </a:t>
            </a:r>
            <a:r>
              <a:rPr lang="en-US" sz="2000" dirty="0" err="1">
                <a:solidFill>
                  <a:srgbClr val="333333"/>
                </a:solidFill>
                <a:latin typeface="Calibri Light"/>
                <a:ea typeface="ＭＳ Ｐゴシック"/>
              </a:rPr>
              <a:t>nunca</a:t>
            </a:r>
            <a:r>
              <a:rPr lang="en-US" sz="2000" dirty="0">
                <a:solidFill>
                  <a:srgbClr val="333333"/>
                </a:solidFill>
                <a:latin typeface="Calibri Light"/>
                <a:ea typeface="ＭＳ Ｐゴシック"/>
              </a:rPr>
              <a:t> ha </a:t>
            </a:r>
            <a:r>
              <a:rPr lang="en-US" sz="2000" dirty="0" err="1">
                <a:solidFill>
                  <a:srgbClr val="333333"/>
                </a:solidFill>
                <a:latin typeface="Calibri Light"/>
                <a:ea typeface="ＭＳ Ｐゴシック"/>
              </a:rPr>
              <a:t>recibido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tratamiento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psiquiátrico</a:t>
            </a:r>
            <a:endParaRPr lang="de-DE" sz="20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14</a:t>
            </a:fld>
            <a:endParaRPr lang="de-DE"/>
          </a:p>
        </p:txBody>
      </p:sp>
      <p:pic>
        <p:nvPicPr>
          <p:cNvPr id="8" name="Grafik 3" descr="Bild_Steffen.jpg"/>
          <p:cNvPicPr>
            <a:picLocks noChangeAspect="1"/>
          </p:cNvPicPr>
          <p:nvPr/>
        </p:nvPicPr>
        <p:blipFill>
          <a:blip r:embed="rId2" cstate="print"/>
          <a:srcRect/>
          <a:stretch>
            <a:fillRect/>
          </a:stretch>
        </p:blipFill>
        <p:spPr bwMode="auto">
          <a:xfrm>
            <a:off x="7688662"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Vincent van Gogh</a:t>
            </a:r>
          </a:p>
        </p:txBody>
      </p:sp>
      <p:sp>
        <p:nvSpPr>
          <p:cNvPr id="38914" name="Inhaltsplatzhalter 2"/>
          <p:cNvSpPr>
            <a:spLocks noGrp="1"/>
          </p:cNvSpPr>
          <p:nvPr>
            <p:ph idx="1"/>
          </p:nvPr>
        </p:nvSpPr>
        <p:spPr>
          <a:xfrm>
            <a:off x="408955" y="2204864"/>
            <a:ext cx="6400800" cy="4248000"/>
          </a:xfrm>
        </p:spPr>
        <p:txBody>
          <a:bodyPr/>
          <a:lstStyle/>
          <a:p>
            <a:pPr marL="342900" indent="-342900">
              <a:buClr>
                <a:srgbClr val="333333"/>
              </a:buClr>
              <a:buFont typeface="WingDings"/>
              <a:buChar char=""/>
            </a:pPr>
            <a:r>
              <a:rPr lang="en-US" sz="2000" dirty="0">
                <a:solidFill>
                  <a:srgbClr val="333333"/>
                </a:solidFill>
                <a:latin typeface="Calibri Light"/>
                <a:ea typeface="ＭＳ Ｐゴシック"/>
              </a:rPr>
              <a:t>El </a:t>
            </a:r>
            <a:r>
              <a:rPr lang="en-US" sz="2000" dirty="0" err="1">
                <a:solidFill>
                  <a:srgbClr val="333333"/>
                </a:solidFill>
                <a:latin typeface="Calibri Light"/>
                <a:ea typeface="ＭＳ Ｐゴシック"/>
              </a:rPr>
              <a:t>cuadro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Jardín</a:t>
            </a:r>
            <a:r>
              <a:rPr lang="en-US" sz="2000" dirty="0">
                <a:solidFill>
                  <a:srgbClr val="333333"/>
                </a:solidFill>
                <a:latin typeface="Calibri Light"/>
                <a:ea typeface="ＭＳ Ｐゴシック"/>
              </a:rPr>
              <a:t> del Hospital de Saint-Paul” </a:t>
            </a:r>
            <a:r>
              <a:rPr lang="en-US" sz="2000" dirty="0" err="1">
                <a:solidFill>
                  <a:srgbClr val="333333"/>
                </a:solidFill>
                <a:latin typeface="Calibri Light"/>
                <a:ea typeface="ＭＳ Ｐゴシック"/>
              </a:rPr>
              <a:t>está</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valorado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25 </a:t>
            </a:r>
            <a:r>
              <a:rPr lang="en-US" sz="2000" dirty="0" err="1">
                <a:solidFill>
                  <a:srgbClr val="333333"/>
                </a:solidFill>
                <a:latin typeface="Calibri Light"/>
                <a:ea typeface="ＭＳ Ｐゴシック"/>
              </a:rPr>
              <a:t>millones</a:t>
            </a:r>
            <a:r>
              <a:rPr lang="en-US" sz="2000" dirty="0">
                <a:solidFill>
                  <a:srgbClr val="333333"/>
                </a:solidFill>
                <a:latin typeface="Calibri Light"/>
                <a:ea typeface="ＭＳ Ｐゴシック"/>
              </a:rPr>
              <a:t> de euros.</a:t>
            </a:r>
          </a:p>
          <a:p>
            <a:pPr marL="342900" indent="-342900">
              <a:buClr>
                <a:srgbClr val="333333"/>
              </a:buClr>
              <a:buFont typeface="WingDings"/>
              <a:buChar char=""/>
            </a:pPr>
            <a:r>
              <a:rPr lang="en-US" sz="2000" dirty="0">
                <a:solidFill>
                  <a:srgbClr val="333333"/>
                </a:solidFill>
                <a:latin typeface="Calibri Light"/>
                <a:ea typeface="ＭＳ Ｐゴシック"/>
              </a:rPr>
              <a:t>Van Gogh lo </a:t>
            </a:r>
            <a:r>
              <a:rPr lang="en-US" sz="2000" dirty="0" err="1">
                <a:solidFill>
                  <a:srgbClr val="333333"/>
                </a:solidFill>
                <a:latin typeface="Calibri Light"/>
                <a:ea typeface="ＭＳ Ｐゴシック"/>
              </a:rPr>
              <a:t>pintó</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1889 </a:t>
            </a:r>
            <a:r>
              <a:rPr lang="en-US" sz="2000" dirty="0" err="1">
                <a:solidFill>
                  <a:srgbClr val="333333"/>
                </a:solidFill>
                <a:latin typeface="Calibri Light"/>
                <a:ea typeface="ＭＳ Ｐゴシック"/>
              </a:rPr>
              <a:t>durante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su</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hospitalización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el Hospital </a:t>
            </a:r>
            <a:r>
              <a:rPr lang="en-US" sz="2000" dirty="0" err="1">
                <a:solidFill>
                  <a:srgbClr val="333333"/>
                </a:solidFill>
                <a:latin typeface="Calibri Light"/>
                <a:ea typeface="ＭＳ Ｐゴシック"/>
              </a:rPr>
              <a:t>Psiquiátrico</a:t>
            </a:r>
            <a:r>
              <a:rPr lang="en-US" sz="2000" dirty="0">
                <a:solidFill>
                  <a:srgbClr val="333333"/>
                </a:solidFill>
                <a:latin typeface="Calibri Light"/>
                <a:ea typeface="ＭＳ Ｐゴシック"/>
              </a:rPr>
              <a:t> de Saint-Paul Psychiatric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Francia</a:t>
            </a:r>
            <a:endParaRPr lang="en-US" sz="2000" dirty="0">
              <a:solidFill>
                <a:srgbClr val="333333"/>
              </a:solidFill>
              <a:latin typeface="Calibri Light"/>
              <a:ea typeface="ＭＳ Ｐゴシック"/>
            </a:endParaRPr>
          </a:p>
          <a:p>
            <a:pPr marL="558863" lvl="2" indent="-342900">
              <a:lnSpc>
                <a:spcPct val="100000"/>
              </a:lnSpc>
              <a:spcBef>
                <a:spcPts val="1200"/>
              </a:spcBef>
              <a:spcAft>
                <a:spcPts val="0"/>
              </a:spcAft>
              <a:buClr>
                <a:srgbClr val="333333"/>
              </a:buClr>
              <a:buFont typeface="WingDings"/>
              <a:buChar char=""/>
            </a:pPr>
            <a:r>
              <a:rPr lang="en-US" sz="2000" dirty="0">
                <a:solidFill>
                  <a:srgbClr val="333333"/>
                </a:solidFill>
                <a:latin typeface="Calibri Light"/>
                <a:ea typeface="ＭＳ Ｐゴシック"/>
              </a:rPr>
              <a:t>Van Gogh </a:t>
            </a:r>
            <a:r>
              <a:rPr lang="en-US" sz="2000" dirty="0" err="1">
                <a:solidFill>
                  <a:srgbClr val="333333"/>
                </a:solidFill>
                <a:latin typeface="Calibri Light"/>
                <a:ea typeface="ＭＳ Ｐゴシック"/>
              </a:rPr>
              <a:t>sufría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cambios</a:t>
            </a:r>
            <a:r>
              <a:rPr lang="en-US" sz="2000" dirty="0">
                <a:solidFill>
                  <a:srgbClr val="333333"/>
                </a:solidFill>
                <a:latin typeface="Calibri Light"/>
                <a:ea typeface="ＭＳ Ｐゴシック"/>
              </a:rPr>
              <a:t> de humor </a:t>
            </a:r>
            <a:r>
              <a:rPr lang="en-US" sz="2000" dirty="0" err="1">
                <a:solidFill>
                  <a:srgbClr val="333333"/>
                </a:solidFill>
                <a:latin typeface="Calibri Light"/>
                <a:ea typeface="ＭＳ Ｐゴシック"/>
              </a:rPr>
              <a:t>severos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tendencias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autolesivas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ansiedad</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delirios</a:t>
            </a:r>
            <a:r>
              <a:rPr lang="en-US" sz="2000" dirty="0">
                <a:solidFill>
                  <a:srgbClr val="333333"/>
                </a:solidFill>
                <a:latin typeface="Calibri Light"/>
                <a:ea typeface="ＭＳ Ｐゴシック"/>
              </a:rPr>
              <a:t> y </a:t>
            </a:r>
            <a:r>
              <a:rPr lang="en-US" sz="2000" dirty="0" err="1">
                <a:solidFill>
                  <a:srgbClr val="333333"/>
                </a:solidFill>
                <a:latin typeface="Calibri Light"/>
                <a:ea typeface="ＭＳ Ｐゴシック"/>
              </a:rPr>
              <a:t>alucinaciones</a:t>
            </a:r>
            <a:endParaRPr lang="de-DE" sz="2000" dirty="0">
              <a:solidFill>
                <a:srgbClr val="333333"/>
              </a:solidFill>
              <a:latin typeface="Calibri Light"/>
              <a:ea typeface="ＭＳ Ｐゴシック"/>
            </a:endParaRPr>
          </a:p>
          <a:p>
            <a:pPr marL="558863" lvl="2" indent="-342900">
              <a:lnSpc>
                <a:spcPct val="100000"/>
              </a:lnSpc>
              <a:spcBef>
                <a:spcPts val="1200"/>
              </a:spcBef>
              <a:spcAft>
                <a:spcPts val="0"/>
              </a:spcAft>
              <a:buClr>
                <a:srgbClr val="333333"/>
              </a:buClr>
              <a:buFont typeface="WingDings"/>
              <a:buChar char=""/>
            </a:pPr>
            <a:r>
              <a:rPr lang="en-US" sz="2000" dirty="0" err="1">
                <a:solidFill>
                  <a:srgbClr val="333333"/>
                </a:solidFill>
                <a:latin typeface="Calibri Light"/>
                <a:ea typeface="ＭＳ Ｐゴシック"/>
              </a:rPr>
              <a:t>Desde</a:t>
            </a:r>
            <a:r>
              <a:rPr lang="en-US" sz="2000" dirty="0">
                <a:solidFill>
                  <a:srgbClr val="333333"/>
                </a:solidFill>
                <a:latin typeface="Calibri Light"/>
                <a:ea typeface="ＭＳ Ｐゴシック"/>
              </a:rPr>
              <a:t> la </a:t>
            </a:r>
            <a:r>
              <a:rPr lang="en-US" sz="2000" dirty="0" err="1">
                <a:solidFill>
                  <a:srgbClr val="333333"/>
                </a:solidFill>
                <a:latin typeface="Calibri Light"/>
                <a:ea typeface="ＭＳ Ｐゴシック"/>
              </a:rPr>
              <a:t>perspectiva</a:t>
            </a:r>
            <a:r>
              <a:rPr lang="en-US" sz="2000" dirty="0">
                <a:solidFill>
                  <a:srgbClr val="333333"/>
                </a:solidFill>
                <a:latin typeface="Calibri Light"/>
                <a:ea typeface="ＭＳ Ｐゴシック"/>
              </a:rPr>
              <a:t> actual </a:t>
            </a:r>
            <a:r>
              <a:rPr lang="en-US" sz="2000" dirty="0" err="1">
                <a:solidFill>
                  <a:srgbClr val="333333"/>
                </a:solidFill>
                <a:latin typeface="Calibri Light"/>
                <a:ea typeface="ＭＳ Ｐゴシック"/>
              </a:rPr>
              <a:t>probablemente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habría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sido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diagnosticado</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psicosis</a:t>
            </a:r>
            <a:r>
              <a:rPr lang="en-US" sz="2000" dirty="0">
                <a:solidFill>
                  <a:srgbClr val="333333"/>
                </a:solidFill>
                <a:latin typeface="Calibri Light"/>
                <a:ea typeface="ＭＳ Ｐゴシック"/>
              </a:rPr>
              <a:t> o </a:t>
            </a:r>
            <a:r>
              <a:rPr lang="en-US" sz="2000" dirty="0" err="1">
                <a:solidFill>
                  <a:srgbClr val="333333"/>
                </a:solidFill>
                <a:latin typeface="Calibri Light"/>
                <a:ea typeface="ＭＳ Ｐゴシック"/>
              </a:rPr>
              <a:t>trastorno</a:t>
            </a:r>
            <a:r>
              <a:rPr lang="en-US" sz="2000" dirty="0">
                <a:solidFill>
                  <a:srgbClr val="333333"/>
                </a:solidFill>
                <a:latin typeface="Calibri Light"/>
                <a:ea typeface="ＭＳ Ｐゴシック"/>
              </a:rPr>
              <a:t> bipolar</a:t>
            </a:r>
            <a:endParaRPr lang="de-DE" sz="20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15</a:t>
            </a:fld>
            <a:endParaRPr lang="de-DE"/>
          </a:p>
        </p:txBody>
      </p:sp>
      <p:pic>
        <p:nvPicPr>
          <p:cNvPr id="8" name="Grafik 23" descr="img136112.jpg"/>
          <p:cNvPicPr>
            <a:picLocks noChangeAspect="1"/>
          </p:cNvPicPr>
          <p:nvPr/>
        </p:nvPicPr>
        <p:blipFill>
          <a:blip r:embed="rId2" cstate="print"/>
          <a:srcRect/>
          <a:stretch>
            <a:fillRect/>
          </a:stretch>
        </p:blipFill>
        <p:spPr bwMode="auto">
          <a:xfrm>
            <a:off x="7496147"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Ringo Starr (Batería de los Beatles)</a:t>
            </a:r>
          </a:p>
        </p:txBody>
      </p:sp>
      <p:sp>
        <p:nvSpPr>
          <p:cNvPr id="39938" name="Inhaltsplatzhalter 2"/>
          <p:cNvSpPr>
            <a:spLocks noGrp="1"/>
          </p:cNvSpPr>
          <p:nvPr>
            <p:ph idx="1"/>
          </p:nvPr>
        </p:nvSpPr>
        <p:spPr>
          <a:xfrm>
            <a:off x="408955" y="2204864"/>
            <a:ext cx="6037565" cy="4248000"/>
          </a:xfrm>
        </p:spPr>
        <p:txBody>
          <a:bodyPr/>
          <a:lstStyle/>
          <a:p>
            <a:pPr marL="342900" indent="-342900">
              <a:buClr>
                <a:srgbClr val="333333"/>
              </a:buClr>
              <a:buFont typeface="WingDings"/>
              <a:buChar char=""/>
            </a:pPr>
            <a:r>
              <a:rPr lang="en-US" sz="2000" dirty="0">
                <a:solidFill>
                  <a:srgbClr val="333333"/>
                </a:solidFill>
                <a:latin typeface="Calibri Light"/>
                <a:ea typeface="ＭＳ Ｐゴシック"/>
              </a:rPr>
              <a:t>Ringo Starr, que se </a:t>
            </a:r>
            <a:r>
              <a:rPr lang="en-US" sz="2000" dirty="0" err="1">
                <a:solidFill>
                  <a:srgbClr val="333333"/>
                </a:solidFill>
                <a:latin typeface="Calibri Light"/>
                <a:ea typeface="ＭＳ Ｐゴシック"/>
              </a:rPr>
              <a:t>hizo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famoso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como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batería</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los</a:t>
            </a:r>
            <a:r>
              <a:rPr lang="en-US" sz="2000" dirty="0">
                <a:solidFill>
                  <a:srgbClr val="333333"/>
                </a:solidFill>
                <a:latin typeface="Calibri Light"/>
                <a:ea typeface="ＭＳ Ｐゴシック"/>
              </a:rPr>
              <a:t> Beatles, </a:t>
            </a:r>
            <a:r>
              <a:rPr lang="en-US" sz="2000" dirty="0" err="1">
                <a:solidFill>
                  <a:srgbClr val="333333"/>
                </a:solidFill>
                <a:latin typeface="Calibri Light"/>
                <a:ea typeface="ＭＳ Ｐゴシック"/>
              </a:rPr>
              <a:t>también</a:t>
            </a:r>
            <a:r>
              <a:rPr lang="en-US" sz="2000" dirty="0">
                <a:solidFill>
                  <a:srgbClr val="333333"/>
                </a:solidFill>
                <a:latin typeface="Calibri Light"/>
                <a:ea typeface="ＭＳ Ｐゴシック"/>
              </a:rPr>
              <a:t> se ha </a:t>
            </a:r>
            <a:r>
              <a:rPr lang="en-US" sz="2000" dirty="0" err="1">
                <a:solidFill>
                  <a:srgbClr val="333333"/>
                </a:solidFill>
                <a:latin typeface="Calibri Light"/>
                <a:ea typeface="ＭＳ Ｐゴシック"/>
              </a:rPr>
              <a:t>dedicado</a:t>
            </a:r>
            <a:r>
              <a:rPr lang="en-US" sz="2000" dirty="0">
                <a:solidFill>
                  <a:srgbClr val="333333"/>
                </a:solidFill>
                <a:latin typeface="Calibri Light"/>
                <a:ea typeface="ＭＳ Ｐゴシック"/>
              </a:rPr>
              <a:t> a </a:t>
            </a:r>
            <a:r>
              <a:rPr lang="en-US" sz="2000" dirty="0" err="1">
                <a:solidFill>
                  <a:srgbClr val="333333"/>
                </a:solidFill>
                <a:latin typeface="Calibri Light"/>
                <a:ea typeface="ＭＳ Ｐゴシック"/>
              </a:rPr>
              <a:t>pintar</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desde</a:t>
            </a:r>
            <a:r>
              <a:rPr lang="en-US" sz="2000" dirty="0">
                <a:solidFill>
                  <a:srgbClr val="333333"/>
                </a:solidFill>
                <a:latin typeface="Calibri Light"/>
                <a:ea typeface="ＭＳ Ｐゴシック"/>
              </a:rPr>
              <a:t> 2005:</a:t>
            </a:r>
            <a:endParaRPr lang="de-DE" sz="2000" dirty="0">
              <a:solidFill>
                <a:srgbClr val="333333"/>
              </a:solidFill>
              <a:latin typeface="Calibri Light"/>
              <a:ea typeface="ＭＳ Ｐゴシック"/>
            </a:endParaRPr>
          </a:p>
          <a:p>
            <a:pPr marL="342900" lvl="1" indent="-342900">
              <a:lnSpc>
                <a:spcPct val="100000"/>
              </a:lnSpc>
              <a:spcBef>
                <a:spcPts val="1200"/>
              </a:spcBef>
              <a:spcAft>
                <a:spcPts val="0"/>
              </a:spcAft>
              <a:buClr>
                <a:srgbClr val="333333"/>
              </a:buClr>
              <a:buFont typeface="WingDings"/>
              <a:buChar char=""/>
            </a:pPr>
            <a:r>
              <a:rPr lang="de-DE" sz="2000" dirty="0">
                <a:solidFill>
                  <a:srgbClr val="333333"/>
                </a:solidFill>
                <a:latin typeface="Calibri Light"/>
                <a:ea typeface="ＭＳ Ｐゴシック"/>
              </a:rPr>
              <a:t>El cuadro </a:t>
            </a:r>
            <a:r>
              <a:rPr lang="en-US" sz="2000" dirty="0">
                <a:solidFill>
                  <a:srgbClr val="333333"/>
                </a:solidFill>
                <a:latin typeface="Calibri Light"/>
                <a:ea typeface="ＭＳ Ｐゴシック"/>
              </a:rPr>
              <a:t>“</a:t>
            </a:r>
            <a:r>
              <a:rPr lang="de-DE" sz="2000" dirty="0">
                <a:solidFill>
                  <a:srgbClr val="333333"/>
                </a:solidFill>
                <a:latin typeface="Calibri Light"/>
                <a:ea typeface="ＭＳ Ｐゴシック"/>
              </a:rPr>
              <a:t>Timberland</a:t>
            </a:r>
            <a:r>
              <a:rPr lang="en-US" sz="2000" dirty="0">
                <a:solidFill>
                  <a:srgbClr val="333333"/>
                </a:solidFill>
                <a:latin typeface="Calibri Light"/>
                <a:ea typeface="ＭＳ Ｐゴシック"/>
              </a:rPr>
              <a:t>”</a:t>
            </a:r>
            <a:r>
              <a:rPr lang="de-DE" sz="2000" dirty="0">
                <a:solidFill>
                  <a:srgbClr val="333333"/>
                </a:solidFill>
                <a:latin typeface="Calibri Light"/>
                <a:ea typeface="ＭＳ Ｐゴシック"/>
              </a:rPr>
              <a:t> se terminó en 2013</a:t>
            </a:r>
          </a:p>
          <a:p>
            <a:pPr marL="342900" lvl="1" indent="-342900">
              <a:lnSpc>
                <a:spcPct val="100000"/>
              </a:lnSpc>
              <a:spcBef>
                <a:spcPts val="1200"/>
              </a:spcBef>
              <a:spcAft>
                <a:spcPts val="0"/>
              </a:spcAft>
              <a:buClr>
                <a:srgbClr val="333333"/>
              </a:buClr>
              <a:buFont typeface="WingDings"/>
              <a:buChar char=""/>
            </a:pPr>
            <a:r>
              <a:rPr lang="en-US" sz="2000" dirty="0" err="1">
                <a:solidFill>
                  <a:srgbClr val="333333"/>
                </a:solidFill>
                <a:latin typeface="Calibri Light"/>
                <a:ea typeface="ＭＳ Ｐゴシック"/>
              </a:rPr>
              <a:t>Sus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cuadros</a:t>
            </a:r>
            <a:r>
              <a:rPr lang="en-US" sz="2000" dirty="0">
                <a:solidFill>
                  <a:srgbClr val="333333"/>
                </a:solidFill>
                <a:latin typeface="Calibri Light"/>
                <a:ea typeface="ＭＳ Ｐゴシック"/>
              </a:rPr>
              <a:t> se </a:t>
            </a:r>
            <a:r>
              <a:rPr lang="en-US" sz="2000" dirty="0" err="1">
                <a:solidFill>
                  <a:srgbClr val="333333"/>
                </a:solidFill>
                <a:latin typeface="Calibri Light"/>
                <a:ea typeface="ＭＳ Ｐゴシック"/>
              </a:rPr>
              <a:t>venden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por</a:t>
            </a:r>
            <a:r>
              <a:rPr lang="en-US" sz="2000" dirty="0">
                <a:solidFill>
                  <a:srgbClr val="333333"/>
                </a:solidFill>
                <a:latin typeface="Calibri Light"/>
                <a:ea typeface="ＭＳ Ｐゴシック"/>
              </a:rPr>
              <a:t> miles de </a:t>
            </a:r>
            <a:r>
              <a:rPr lang="en-US" sz="2000" dirty="0" err="1">
                <a:solidFill>
                  <a:srgbClr val="333333"/>
                </a:solidFill>
                <a:latin typeface="Calibri Light"/>
                <a:ea typeface="ＭＳ Ｐゴシック"/>
              </a:rPr>
              <a:t>dólares</a:t>
            </a:r>
            <a:endParaRPr lang="en-US" sz="2000" dirty="0">
              <a:solidFill>
                <a:srgbClr val="333333"/>
              </a:solidFill>
              <a:latin typeface="Calibri Light"/>
              <a:ea typeface="ＭＳ Ｐゴシック"/>
            </a:endParaRPr>
          </a:p>
          <a:p>
            <a:pPr marL="342900" lvl="1" indent="-342900">
              <a:lnSpc>
                <a:spcPct val="100000"/>
              </a:lnSpc>
              <a:spcBef>
                <a:spcPts val="1200"/>
              </a:spcBef>
              <a:spcAft>
                <a:spcPts val="0"/>
              </a:spcAft>
              <a:buClr>
                <a:srgbClr val="333333"/>
              </a:buClr>
              <a:buFont typeface="WingDings"/>
              <a:buChar char=""/>
            </a:pPr>
            <a:r>
              <a:rPr lang="en-US" sz="2000" dirty="0" err="1">
                <a:solidFill>
                  <a:srgbClr val="333333"/>
                </a:solidFill>
                <a:latin typeface="Calibri Light"/>
                <a:ea typeface="ＭＳ Ｐゴシック"/>
              </a:rPr>
              <a:t>Por</a:t>
            </a:r>
            <a:r>
              <a:rPr lang="en-US" sz="2000" dirty="0">
                <a:solidFill>
                  <a:srgbClr val="333333"/>
                </a:solidFill>
                <a:latin typeface="Calibri Light"/>
                <a:ea typeface="ＭＳ Ｐゴシック"/>
              </a:rPr>
              <a:t> lo que </a:t>
            </a:r>
            <a:r>
              <a:rPr lang="en-US" sz="2000" dirty="0" err="1">
                <a:solidFill>
                  <a:srgbClr val="333333"/>
                </a:solidFill>
                <a:latin typeface="Calibri Light"/>
                <a:ea typeface="ＭＳ Ｐゴシック"/>
              </a:rPr>
              <a:t>sabemos</a:t>
            </a:r>
            <a:r>
              <a:rPr lang="en-US" sz="2000" dirty="0">
                <a:solidFill>
                  <a:srgbClr val="333333"/>
                </a:solidFill>
                <a:latin typeface="Calibri Light"/>
                <a:ea typeface="ＭＳ Ｐゴシック"/>
              </a:rPr>
              <a:t>,</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Ringo Starr </a:t>
            </a:r>
            <a:r>
              <a:rPr lang="en-US" sz="2000" dirty="0" err="1">
                <a:solidFill>
                  <a:srgbClr val="333333"/>
                </a:solidFill>
                <a:latin typeface="Calibri Light"/>
                <a:ea typeface="ＭＳ Ｐゴシック"/>
              </a:rPr>
              <a:t>nunca</a:t>
            </a:r>
            <a:r>
              <a:rPr lang="en-US" sz="2000" dirty="0">
                <a:solidFill>
                  <a:srgbClr val="333333"/>
                </a:solidFill>
                <a:latin typeface="Calibri Light"/>
                <a:ea typeface="ＭＳ Ｐゴシック"/>
              </a:rPr>
              <a:t> ha </a:t>
            </a:r>
            <a:r>
              <a:rPr lang="en-US" sz="2000" dirty="0" err="1">
                <a:solidFill>
                  <a:srgbClr val="333333"/>
                </a:solidFill>
                <a:latin typeface="Calibri Light"/>
                <a:ea typeface="ＭＳ Ｐゴシック"/>
              </a:rPr>
              <a:t>tenido</a:t>
            </a:r>
            <a:r>
              <a:rPr lang="en-US" sz="2000" dirty="0">
                <a:solidFill>
                  <a:srgbClr val="333333"/>
                </a:solidFill>
                <a:latin typeface="Calibri Light"/>
                <a:ea typeface="ＭＳ Ｐゴシック"/>
              </a:rPr>
              <a:t> un </a:t>
            </a:r>
            <a:r>
              <a:rPr lang="en-US" sz="2000" dirty="0" err="1">
                <a:solidFill>
                  <a:srgbClr val="333333"/>
                </a:solidFill>
                <a:latin typeface="Calibri Light"/>
                <a:ea typeface="ＭＳ Ｐゴシック"/>
              </a:rPr>
              <a:t>trastorno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psiquiatrico</a:t>
            </a:r>
            <a:r>
              <a:rPr lang="en-US" sz="2000" dirty="0">
                <a:solidFill>
                  <a:srgbClr val="333333"/>
                </a:solidFill>
                <a:latin typeface="Calibri Light"/>
                <a:ea typeface="ＭＳ Ｐゴシック"/>
              </a:rPr>
              <a:t>.</a:t>
            </a: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16</a:t>
            </a:fld>
            <a:endParaRPr lang="de-DE"/>
          </a:p>
        </p:txBody>
      </p:sp>
      <p:pic>
        <p:nvPicPr>
          <p:cNvPr id="8" name="Grafik 3"/>
          <p:cNvPicPr>
            <a:picLocks noChangeAspect="1"/>
          </p:cNvPicPr>
          <p:nvPr/>
        </p:nvPicPr>
        <p:blipFill>
          <a:blip r:embed="rId2"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Primera conclusión </a:t>
            </a:r>
          </a:p>
        </p:txBody>
      </p:sp>
      <p:sp>
        <p:nvSpPr>
          <p:cNvPr id="40962"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rPr>
              <a:t>Sufrir</a:t>
            </a:r>
            <a:r>
              <a:rPr lang="en-US" sz="2400" dirty="0">
                <a:solidFill>
                  <a:srgbClr val="333333"/>
                </a:solidFill>
                <a:latin typeface="Calibri Light"/>
                <a:ea typeface="ＭＳ Ｐゴシック"/>
              </a:rPr>
              <a:t> un </a:t>
            </a:r>
            <a:r>
              <a:rPr lang="en-US" sz="2400" dirty="0" err="1">
                <a:solidFill>
                  <a:srgbClr val="333333"/>
                </a:solidFill>
                <a:latin typeface="Calibri Light"/>
                <a:ea typeface="ＭＳ Ｐゴシック"/>
              </a:rPr>
              <a:t>trastorno</a:t>
            </a:r>
            <a:r>
              <a:rPr lang="en-US" sz="2400" dirty="0">
                <a:solidFill>
                  <a:srgbClr val="333333"/>
                </a:solidFill>
                <a:latin typeface="Calibri Light"/>
                <a:ea typeface="ＭＳ Ｐゴシック"/>
              </a:rPr>
              <a:t> mental no </a:t>
            </a:r>
            <a:r>
              <a:rPr lang="en-US" sz="2400" dirty="0" err="1">
                <a:solidFill>
                  <a:srgbClr val="333333"/>
                </a:solidFill>
                <a:latin typeface="Calibri Light"/>
                <a:ea typeface="ＭＳ Ｐゴシック"/>
              </a:rPr>
              <a:t>significa</a:t>
            </a:r>
            <a:r>
              <a:rPr lang="en-US" sz="2400" dirty="0">
                <a:solidFill>
                  <a:srgbClr val="333333"/>
                </a:solidFill>
                <a:latin typeface="Calibri Light"/>
                <a:ea typeface="ＭＳ Ｐゴシック"/>
              </a:rPr>
              <a:t> que no se </a:t>
            </a:r>
            <a:r>
              <a:rPr lang="en-US" sz="2400" dirty="0" err="1">
                <a:solidFill>
                  <a:srgbClr val="333333"/>
                </a:solidFill>
                <a:latin typeface="Calibri Light"/>
                <a:ea typeface="ＭＳ Ｐゴシック"/>
              </a:rPr>
              <a:t>tenga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capacidad</a:t>
            </a:r>
            <a:r>
              <a:rPr lang="en-US" sz="2400" dirty="0">
                <a:solidFill>
                  <a:srgbClr val="333333"/>
                </a:solidFill>
                <a:latin typeface="Calibri Light"/>
                <a:ea typeface="ＭＳ Ｐゴシック"/>
              </a:rPr>
              <a:t> para </a:t>
            </a:r>
            <a:r>
              <a:rPr lang="en-US" sz="2400" dirty="0" err="1">
                <a:solidFill>
                  <a:srgbClr val="333333"/>
                </a:solidFill>
                <a:latin typeface="Calibri Light"/>
                <a:ea typeface="ＭＳ Ｐゴシック"/>
              </a:rPr>
              <a:t>hacer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cosas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importantes</a:t>
            </a:r>
            <a:r>
              <a:rPr lang="en-US" sz="2400" dirty="0">
                <a:solidFill>
                  <a:srgbClr val="333333"/>
                </a:solidFill>
                <a:latin typeface="Calibri Light"/>
                <a:ea typeface="ＭＳ Ｐゴシック"/>
              </a:rPr>
              <a:t> y </a:t>
            </a:r>
            <a:r>
              <a:rPr lang="en-US" sz="2400" dirty="0" err="1">
                <a:solidFill>
                  <a:srgbClr val="333333"/>
                </a:solidFill>
                <a:latin typeface="Calibri Light"/>
                <a:ea typeface="ＭＳ Ｐゴシック"/>
              </a:rPr>
              <a:t>significativas</a:t>
            </a:r>
            <a:r>
              <a:rPr lang="en-US" sz="2400" dirty="0">
                <a:solidFill>
                  <a:srgbClr val="333333"/>
                </a:solidFill>
                <a:latin typeface="Calibri Light"/>
                <a:ea typeface="ＭＳ Ｐゴシック"/>
              </a:rPr>
              <a:t>.</a:t>
            </a:r>
            <a:endParaRPr lang="de-DE" sz="2400" dirty="0">
              <a:solidFill>
                <a:srgbClr val="333333"/>
              </a:solidFill>
              <a:latin typeface="Calibri Light"/>
              <a:ea typeface="ＭＳ Ｐゴシック"/>
            </a:endParaRPr>
          </a:p>
          <a:p>
            <a:pPr marL="342900" indent="-342900">
              <a:buClr>
                <a:srgbClr val="333333"/>
              </a:buClr>
              <a:buFont typeface="WingDings"/>
              <a:buChar char=""/>
            </a:pPr>
            <a:r>
              <a:rPr lang="en-US" sz="2400" dirty="0">
                <a:solidFill>
                  <a:srgbClr val="333333"/>
                </a:solidFill>
                <a:latin typeface="Calibri Light"/>
                <a:ea typeface="ＭＳ Ｐゴシック"/>
              </a:rPr>
              <a:t>La </a:t>
            </a:r>
            <a:r>
              <a:rPr lang="en-US" sz="2400" dirty="0" err="1">
                <a:solidFill>
                  <a:srgbClr val="333333"/>
                </a:solidFill>
                <a:latin typeface="Calibri Light"/>
                <a:ea typeface="ＭＳ Ｐゴシック"/>
              </a:rPr>
              <a:t>enfermedad</a:t>
            </a:r>
            <a:r>
              <a:rPr lang="en-US" sz="2400" dirty="0">
                <a:solidFill>
                  <a:srgbClr val="333333"/>
                </a:solidFill>
                <a:latin typeface="Calibri Light"/>
                <a:ea typeface="ＭＳ Ｐゴシック"/>
              </a:rPr>
              <a:t> mental </a:t>
            </a:r>
            <a:r>
              <a:rPr lang="en-US" sz="2400" dirty="0" err="1">
                <a:solidFill>
                  <a:srgbClr val="333333"/>
                </a:solidFill>
                <a:latin typeface="Calibri Light"/>
                <a:ea typeface="ＭＳ Ｐゴシック"/>
              </a:rPr>
              <a:t>puede</a:t>
            </a:r>
            <a:r>
              <a:rPr lang="en-US" sz="2400" dirty="0">
                <a:solidFill>
                  <a:srgbClr val="333333"/>
                </a:solidFill>
                <a:latin typeface="Calibri Light"/>
                <a:ea typeface="ＭＳ Ｐゴシック"/>
              </a:rPr>
              <a:t> tanto </a:t>
            </a:r>
            <a:r>
              <a:rPr lang="en-US" sz="2400" dirty="0" err="1">
                <a:solidFill>
                  <a:srgbClr val="333333"/>
                </a:solidFill>
                <a:latin typeface="Calibri Light"/>
                <a:ea typeface="ＭＳ Ｐゴシック"/>
              </a:rPr>
              <a:t>inspirar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como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inhibir</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creatividad</a:t>
            </a:r>
            <a:r>
              <a:rPr lang="en-US" sz="2400" dirty="0">
                <a:solidFill>
                  <a:srgbClr val="333333"/>
                </a:solidFill>
                <a:latin typeface="Calibri Light"/>
                <a:ea typeface="ＭＳ Ｐゴシック"/>
              </a:rPr>
              <a:t>.</a:t>
            </a:r>
          </a:p>
          <a:p>
            <a:pPr marL="342900" indent="-342900">
              <a:buClr>
                <a:srgbClr val="333333"/>
              </a:buClr>
              <a:buFont typeface="WingDings"/>
              <a:buChar char=""/>
            </a:pPr>
            <a:r>
              <a:rPr lang="en-US" sz="2400" dirty="0" err="1">
                <a:solidFill>
                  <a:srgbClr val="333333"/>
                </a:solidFill>
                <a:latin typeface="Calibri Light"/>
                <a:ea typeface="ＭＳ Ｐゴシック"/>
              </a:rPr>
              <a:t>Genios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como</a:t>
            </a:r>
            <a:r>
              <a:rPr lang="en-US" sz="2400" dirty="0">
                <a:solidFill>
                  <a:srgbClr val="333333"/>
                </a:solidFill>
                <a:latin typeface="Calibri Light"/>
                <a:ea typeface="ＭＳ Ｐゴシック"/>
              </a:rPr>
              <a:t> Van Gogh, </a:t>
            </a:r>
            <a:r>
              <a:rPr lang="en-US" sz="2400" dirty="0" err="1">
                <a:solidFill>
                  <a:srgbClr val="333333"/>
                </a:solidFill>
                <a:latin typeface="Calibri Light"/>
                <a:ea typeface="ＭＳ Ｐゴシック"/>
              </a:rPr>
              <a:t>cuya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creatividad</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nunca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fue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reconocida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vida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pudo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haber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sufrido</a:t>
            </a:r>
            <a:r>
              <a:rPr lang="en-US" sz="2400" dirty="0">
                <a:solidFill>
                  <a:srgbClr val="333333"/>
                </a:solidFill>
                <a:latin typeface="Calibri Light"/>
                <a:ea typeface="ＭＳ Ｐゴシック"/>
              </a:rPr>
              <a:t> un </a:t>
            </a:r>
            <a:r>
              <a:rPr lang="en-US" sz="2400" dirty="0" err="1">
                <a:solidFill>
                  <a:srgbClr val="333333"/>
                </a:solidFill>
                <a:latin typeface="Calibri Light"/>
                <a:ea typeface="ＭＳ Ｐゴシック"/>
              </a:rPr>
              <a:t>trastorno</a:t>
            </a:r>
            <a:r>
              <a:rPr lang="en-US" sz="2400" dirty="0">
                <a:solidFill>
                  <a:srgbClr val="333333"/>
                </a:solidFill>
                <a:latin typeface="Calibri Light"/>
                <a:ea typeface="ＭＳ Ｐゴシック"/>
              </a:rPr>
              <a:t> mental.</a:t>
            </a:r>
            <a:endParaRPr lang="de-DE" sz="2400" dirty="0">
              <a:solidFill>
                <a:srgbClr val="333333"/>
              </a:solidFill>
              <a:latin typeface="Calibri Light"/>
              <a:ea typeface="ＭＳ Ｐゴシック"/>
            </a:endParaRPr>
          </a:p>
          <a:p>
            <a:pPr marL="342900" indent="-342900">
              <a:buClr>
                <a:srgbClr val="333333"/>
              </a:buClr>
              <a:buFont typeface="WingDings"/>
              <a:buChar char=""/>
            </a:pPr>
            <a:r>
              <a:rPr lang="en-US" sz="2400" dirty="0" err="1">
                <a:solidFill>
                  <a:srgbClr val="333333"/>
                </a:solidFill>
                <a:latin typeface="Calibri Light"/>
                <a:ea typeface="ＭＳ Ｐゴシック"/>
              </a:rPr>
              <a:t>Algunos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artistas</a:t>
            </a:r>
            <a:r>
              <a:rPr lang="en-US" sz="2400" dirty="0">
                <a:solidFill>
                  <a:srgbClr val="333333"/>
                </a:solidFill>
                <a:latin typeface="Calibri Light"/>
                <a:ea typeface="ＭＳ Ｐゴシック"/>
              </a:rPr>
              <a:t> con </a:t>
            </a:r>
            <a:r>
              <a:rPr lang="en-US" sz="2400" dirty="0" err="1">
                <a:solidFill>
                  <a:srgbClr val="333333"/>
                </a:solidFill>
                <a:latin typeface="Calibri Light"/>
                <a:ea typeface="ＭＳ Ｐゴシック"/>
              </a:rPr>
              <a:t>una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enfermedad</a:t>
            </a:r>
            <a:r>
              <a:rPr lang="en-US" sz="2400" dirty="0">
                <a:solidFill>
                  <a:srgbClr val="333333"/>
                </a:solidFill>
                <a:latin typeface="Calibri Light"/>
                <a:ea typeface="ＭＳ Ｐゴシック"/>
              </a:rPr>
              <a:t> mental </a:t>
            </a:r>
            <a:r>
              <a:rPr lang="en-US" sz="2400" dirty="0" err="1">
                <a:solidFill>
                  <a:srgbClr val="333333"/>
                </a:solidFill>
                <a:latin typeface="Calibri Light"/>
                <a:ea typeface="ＭＳ Ｐゴシック"/>
              </a:rPr>
              <a:t>pueden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vivir</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su</a:t>
            </a:r>
            <a:r>
              <a:rPr lang="en-US" sz="2400" dirty="0">
                <a:solidFill>
                  <a:srgbClr val="333333"/>
                </a:solidFill>
                <a:latin typeface="Calibri Light"/>
                <a:ea typeface="ＭＳ Ｐゴシック"/>
              </a:rPr>
              <a:t> arte (</a:t>
            </a:r>
            <a:r>
              <a:rPr lang="en-US" sz="2400" dirty="0" err="1">
                <a:solidFill>
                  <a:srgbClr val="333333"/>
                </a:solidFill>
                <a:latin typeface="Calibri Light"/>
                <a:ea typeface="ＭＳ Ｐゴシック"/>
              </a:rPr>
              <a:t>como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Edvard</a:t>
            </a:r>
            <a:r>
              <a:rPr lang="en-US" sz="2400" dirty="0">
                <a:solidFill>
                  <a:srgbClr val="333333"/>
                </a:solidFill>
                <a:latin typeface="Calibri Light"/>
                <a:ea typeface="ＭＳ Ｐゴシック"/>
              </a:rPr>
              <a:t> Munch).</a:t>
            </a:r>
            <a:endParaRPr lang="de-DE" sz="24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Primera conclusión </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No </a:t>
            </a:r>
            <a:r>
              <a:rPr lang="en-US" sz="2400" dirty="0" err="1">
                <a:solidFill>
                  <a:srgbClr val="333333"/>
                </a:solidFill>
                <a:latin typeface="Calibri Light"/>
                <a:ea typeface="Verdana" pitchFamily="34" charset="0"/>
                <a:cs typeface="Verdana" pitchFamily="34" charset="0"/>
              </a:rPr>
              <a:t>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posible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decidir</a:t>
            </a:r>
            <a:r>
              <a:rPr lang="en-US" sz="2400" dirty="0">
                <a:solidFill>
                  <a:srgbClr val="333333"/>
                </a:solidFill>
                <a:latin typeface="Calibri Light"/>
                <a:ea typeface="Verdana" pitchFamily="34" charset="0"/>
                <a:cs typeface="Verdana" pitchFamily="34" charset="0"/>
              </a:rPr>
              <a:t> a </a:t>
            </a:r>
            <a:r>
              <a:rPr lang="en-US" sz="2400" dirty="0" err="1">
                <a:solidFill>
                  <a:srgbClr val="333333"/>
                </a:solidFill>
                <a:latin typeface="Calibri Light"/>
                <a:ea typeface="Verdana" pitchFamily="34" charset="0"/>
                <a:cs typeface="Verdana" pitchFamily="34" charset="0"/>
              </a:rPr>
              <a:t>través</a:t>
            </a:r>
            <a:r>
              <a:rPr lang="en-US" sz="2400" dirty="0">
                <a:solidFill>
                  <a:srgbClr val="333333"/>
                </a:solidFill>
                <a:latin typeface="Calibri Light"/>
                <a:ea typeface="Verdana" pitchFamily="34" charset="0"/>
                <a:cs typeface="Verdana" pitchFamily="34" charset="0"/>
              </a:rPr>
              <a:t> de un </a:t>
            </a:r>
            <a:r>
              <a:rPr lang="en-US" sz="2400" dirty="0" err="1">
                <a:solidFill>
                  <a:srgbClr val="333333"/>
                </a:solidFill>
                <a:latin typeface="Calibri Light"/>
                <a:ea typeface="Verdana" pitchFamily="34" charset="0"/>
                <a:cs typeface="Verdana" pitchFamily="34" charset="0"/>
              </a:rPr>
              <a:t>cuadro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a:t>
            </a:r>
            <a:r>
              <a:rPr lang="en-US" sz="2400" dirty="0">
                <a:solidFill>
                  <a:srgbClr val="333333"/>
                </a:solidFill>
                <a:latin typeface="Calibri Light"/>
                <a:ea typeface="Verdana" pitchFamily="34" charset="0"/>
                <a:cs typeface="Verdana" pitchFamily="34" charset="0"/>
              </a:rPr>
              <a:t> el </a:t>
            </a:r>
            <a:r>
              <a:rPr lang="en-US" sz="2400" dirty="0" err="1">
                <a:solidFill>
                  <a:srgbClr val="333333"/>
                </a:solidFill>
                <a:latin typeface="Calibri Light"/>
                <a:ea typeface="Verdana" pitchFamily="34" charset="0"/>
                <a:cs typeface="Verdana" pitchFamily="34" charset="0"/>
              </a:rPr>
              <a:t>pintor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es</a:t>
            </a:r>
            <a:r>
              <a:rPr lang="en-US" sz="2400" dirty="0">
                <a:solidFill>
                  <a:srgbClr val="333333"/>
                </a:solidFill>
                <a:latin typeface="Calibri Light"/>
                <a:ea typeface="Verdana" pitchFamily="34" charset="0"/>
                <a:cs typeface="Verdana" pitchFamily="34" charset="0"/>
              </a:rPr>
              <a:t> o no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persona con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a:t>
            </a:r>
            <a:r>
              <a:rPr lang="en-US" sz="2400">
                <a:solidFill>
                  <a:srgbClr val="333333"/>
                </a:solidFill>
                <a:latin typeface="Calibri Light"/>
                <a:ea typeface="Verdana" pitchFamily="34" charset="0"/>
                <a:cs typeface="Verdana" pitchFamily="34" charset="0"/>
              </a:rPr>
              <a:t>mental.</a:t>
            </a:r>
          </a:p>
          <a:p>
            <a:pPr marL="342900" lvl="1" indent="-342900">
              <a:spcBef>
                <a:spcPts val="1999"/>
              </a:spcBef>
              <a:spcAft>
                <a:spcPts val="0"/>
              </a:spcAft>
              <a:buClr>
                <a:srgbClr val="333333"/>
              </a:buClr>
              <a:buFont typeface="WingDings"/>
              <a:buChar char=""/>
              <a:tabLst>
                <a:tab pos="84138" algn="l"/>
              </a:tabLst>
              <a:defRPr/>
            </a:pPr>
            <a:r>
              <a:rPr lang="en-US" sz="2400">
                <a:solidFill>
                  <a:srgbClr val="333333"/>
                </a:solidFill>
                <a:latin typeface="Calibri Light"/>
                <a:ea typeface="Verdana" pitchFamily="34" charset="0"/>
                <a:cs typeface="Verdana" pitchFamily="34" charset="0"/>
              </a:rPr>
              <a:t>Lo </a:t>
            </a:r>
            <a:r>
              <a:rPr lang="en-US" sz="2400" dirty="0" err="1">
                <a:solidFill>
                  <a:srgbClr val="333333"/>
                </a:solidFill>
                <a:latin typeface="Calibri Light"/>
                <a:ea typeface="Verdana" pitchFamily="34" charset="0"/>
                <a:cs typeface="Verdana" pitchFamily="34" charset="0"/>
              </a:rPr>
              <a:t>mismo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podemos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decir</a:t>
            </a:r>
            <a:r>
              <a:rPr lang="en-US" sz="2400" dirty="0">
                <a:solidFill>
                  <a:srgbClr val="333333"/>
                </a:solidFill>
                <a:latin typeface="Calibri Light"/>
                <a:ea typeface="Verdana" pitchFamily="34" charset="0"/>
                <a:cs typeface="Verdana" pitchFamily="34" charset="0"/>
              </a:rPr>
              <a:t> para las </a:t>
            </a:r>
            <a:r>
              <a:rPr lang="en-US" sz="2400" dirty="0" err="1">
                <a:solidFill>
                  <a:srgbClr val="333333"/>
                </a:solidFill>
                <a:latin typeface="Calibri Light"/>
                <a:ea typeface="Verdana" pitchFamily="34" charset="0"/>
                <a:cs typeface="Verdana" pitchFamily="34" charset="0"/>
              </a:rPr>
              <a:t>apariencias</a:t>
            </a:r>
            <a:r>
              <a:rPr lang="en-US" sz="2400" dirty="0">
                <a:solidFill>
                  <a:srgbClr val="333333"/>
                </a:solidFill>
                <a:latin typeface="Calibri Light"/>
                <a:ea typeface="Verdana" pitchFamily="34" charset="0"/>
                <a:cs typeface="Verdana" pitchFamily="34" charset="0"/>
              </a:rPr>
              <a:t>: No </a:t>
            </a:r>
            <a:r>
              <a:rPr lang="en-US" sz="2400" dirty="0" err="1">
                <a:solidFill>
                  <a:srgbClr val="333333"/>
                </a:solidFill>
                <a:latin typeface="Calibri Light"/>
                <a:ea typeface="Verdana" pitchFamily="34" charset="0"/>
                <a:cs typeface="Verdana" pitchFamily="34" charset="0"/>
              </a:rPr>
              <a:t>puedes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afirmar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alguien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tiene</a:t>
            </a:r>
            <a:r>
              <a:rPr lang="en-US" sz="2400" dirty="0">
                <a:solidFill>
                  <a:srgbClr val="333333"/>
                </a:solidFill>
                <a:latin typeface="Calibri Light"/>
                <a:ea typeface="Verdana" pitchFamily="34" charset="0"/>
                <a:cs typeface="Verdana" pitchFamily="34" charset="0"/>
              </a:rPr>
              <a:t> o no un </a:t>
            </a:r>
            <a:r>
              <a:rPr lang="en-US" sz="2400" dirty="0" err="1">
                <a:solidFill>
                  <a:srgbClr val="333333"/>
                </a:solidFill>
                <a:latin typeface="Calibri Light"/>
                <a:ea typeface="Verdana" pitchFamily="34" charset="0"/>
                <a:cs typeface="Verdana" pitchFamily="34" charset="0"/>
              </a:rPr>
              <a:t>problema</a:t>
            </a:r>
            <a:r>
              <a:rPr lang="en-US" sz="2400" dirty="0">
                <a:solidFill>
                  <a:srgbClr val="333333"/>
                </a:solidFill>
                <a:latin typeface="Calibri Light"/>
                <a:ea typeface="Verdana" pitchFamily="34" charset="0"/>
                <a:cs typeface="Verdana" pitchFamily="34" charset="0"/>
              </a:rPr>
              <a:t> mental </a:t>
            </a:r>
            <a:r>
              <a:rPr lang="en-US" sz="2400" dirty="0" err="1">
                <a:solidFill>
                  <a:srgbClr val="333333"/>
                </a:solidFill>
                <a:latin typeface="Calibri Light"/>
                <a:ea typeface="Verdana" pitchFamily="34" charset="0"/>
                <a:cs typeface="Verdana" pitchFamily="34" charset="0"/>
              </a:rPr>
              <a:t>basándote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su</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aspecto</a:t>
            </a:r>
            <a:r>
              <a:rPr lang="en-US" sz="2400">
                <a:solidFill>
                  <a:srgbClr val="333333"/>
                </a:solidFill>
                <a:latin typeface="Calibri Light"/>
                <a:ea typeface="Verdana" pitchFamily="34" charset="0"/>
                <a:cs typeface="Verdana" pitchFamily="34" charset="0"/>
              </a:rPr>
              <a:t>. </a:t>
            </a:r>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18</a:t>
            </a:fld>
            <a:endParaRPr lang="de-DE"/>
          </a:p>
        </p:txBody>
      </p:sp>
    </p:spTree>
    <p:extLst>
      <p:ext uri="{BB962C8B-B14F-4D97-AF65-F5344CB8AC3E}">
        <p14:creationId xmlns:p14="http://schemas.microsoft.com/office/powerpoint/2010/main" val="2305152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Primera conclusión </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No </a:t>
            </a:r>
            <a:r>
              <a:rPr lang="en-US" sz="2400" dirty="0" err="1">
                <a:solidFill>
                  <a:srgbClr val="333333"/>
                </a:solidFill>
                <a:latin typeface="Calibri Light"/>
                <a:ea typeface="Verdana" pitchFamily="34" charset="0"/>
                <a:cs typeface="Verdana" pitchFamily="34" charset="0"/>
              </a:rPr>
              <a:t>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posible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decidir</a:t>
            </a:r>
            <a:r>
              <a:rPr lang="en-US" sz="2400" dirty="0">
                <a:solidFill>
                  <a:srgbClr val="333333"/>
                </a:solidFill>
                <a:latin typeface="Calibri Light"/>
                <a:ea typeface="Verdana" pitchFamily="34" charset="0"/>
                <a:cs typeface="Verdana" pitchFamily="34" charset="0"/>
              </a:rPr>
              <a:t> a </a:t>
            </a:r>
            <a:r>
              <a:rPr lang="en-US" sz="2400" dirty="0" err="1">
                <a:solidFill>
                  <a:srgbClr val="333333"/>
                </a:solidFill>
                <a:latin typeface="Calibri Light"/>
                <a:ea typeface="Verdana" pitchFamily="34" charset="0"/>
                <a:cs typeface="Verdana" pitchFamily="34" charset="0"/>
              </a:rPr>
              <a:t>través</a:t>
            </a:r>
            <a:r>
              <a:rPr lang="en-US" sz="2400" dirty="0">
                <a:solidFill>
                  <a:srgbClr val="333333"/>
                </a:solidFill>
                <a:latin typeface="Calibri Light"/>
                <a:ea typeface="Verdana" pitchFamily="34" charset="0"/>
                <a:cs typeface="Verdana" pitchFamily="34" charset="0"/>
              </a:rPr>
              <a:t> de un </a:t>
            </a:r>
            <a:r>
              <a:rPr lang="en-US" sz="2400" dirty="0" err="1">
                <a:solidFill>
                  <a:srgbClr val="333333"/>
                </a:solidFill>
                <a:latin typeface="Calibri Light"/>
                <a:ea typeface="Verdana" pitchFamily="34" charset="0"/>
                <a:cs typeface="Verdana" pitchFamily="34" charset="0"/>
              </a:rPr>
              <a:t>cuadro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a:t>
            </a:r>
            <a:r>
              <a:rPr lang="en-US" sz="2400" dirty="0">
                <a:solidFill>
                  <a:srgbClr val="333333"/>
                </a:solidFill>
                <a:latin typeface="Calibri Light"/>
                <a:ea typeface="Verdana" pitchFamily="34" charset="0"/>
                <a:cs typeface="Verdana" pitchFamily="34" charset="0"/>
              </a:rPr>
              <a:t> el </a:t>
            </a:r>
            <a:r>
              <a:rPr lang="en-US" sz="2400" dirty="0" err="1">
                <a:solidFill>
                  <a:srgbClr val="333333"/>
                </a:solidFill>
                <a:latin typeface="Calibri Light"/>
                <a:ea typeface="Verdana" pitchFamily="34" charset="0"/>
                <a:cs typeface="Verdana" pitchFamily="34" charset="0"/>
              </a:rPr>
              <a:t>pintor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es</a:t>
            </a:r>
            <a:r>
              <a:rPr lang="en-US" sz="2400" dirty="0">
                <a:solidFill>
                  <a:srgbClr val="333333"/>
                </a:solidFill>
                <a:latin typeface="Calibri Light"/>
                <a:ea typeface="Verdana" pitchFamily="34" charset="0"/>
                <a:cs typeface="Verdana" pitchFamily="34" charset="0"/>
              </a:rPr>
              <a:t> o no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persona con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mental.</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Lo </a:t>
            </a:r>
            <a:r>
              <a:rPr lang="en-US" sz="2400" dirty="0" err="1">
                <a:solidFill>
                  <a:srgbClr val="333333"/>
                </a:solidFill>
                <a:latin typeface="Calibri Light"/>
                <a:ea typeface="Verdana" pitchFamily="34" charset="0"/>
                <a:cs typeface="Verdana" pitchFamily="34" charset="0"/>
              </a:rPr>
              <a:t>mismo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podemos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decir</a:t>
            </a:r>
            <a:r>
              <a:rPr lang="en-US" sz="2400" dirty="0">
                <a:solidFill>
                  <a:srgbClr val="333333"/>
                </a:solidFill>
                <a:latin typeface="Calibri Light"/>
                <a:ea typeface="Verdana" pitchFamily="34" charset="0"/>
                <a:cs typeface="Verdana" pitchFamily="34" charset="0"/>
              </a:rPr>
              <a:t> para las </a:t>
            </a:r>
            <a:r>
              <a:rPr lang="en-US" sz="2400" dirty="0" err="1">
                <a:solidFill>
                  <a:srgbClr val="333333"/>
                </a:solidFill>
                <a:latin typeface="Calibri Light"/>
                <a:ea typeface="Verdana" pitchFamily="34" charset="0"/>
                <a:cs typeface="Verdana" pitchFamily="34" charset="0"/>
              </a:rPr>
              <a:t>apariencias</a:t>
            </a:r>
            <a:r>
              <a:rPr lang="en-US" sz="2400" dirty="0">
                <a:solidFill>
                  <a:srgbClr val="333333"/>
                </a:solidFill>
                <a:latin typeface="Calibri Light"/>
                <a:ea typeface="Verdana" pitchFamily="34" charset="0"/>
                <a:cs typeface="Verdana" pitchFamily="34" charset="0"/>
              </a:rPr>
              <a:t>: No </a:t>
            </a:r>
            <a:r>
              <a:rPr lang="en-US" sz="2400" dirty="0" err="1">
                <a:solidFill>
                  <a:srgbClr val="333333"/>
                </a:solidFill>
                <a:latin typeface="Calibri Light"/>
                <a:ea typeface="Verdana" pitchFamily="34" charset="0"/>
                <a:cs typeface="Verdana" pitchFamily="34" charset="0"/>
              </a:rPr>
              <a:t>puedes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afirmar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alguien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tiene</a:t>
            </a:r>
            <a:r>
              <a:rPr lang="en-US" sz="2400" dirty="0">
                <a:solidFill>
                  <a:srgbClr val="333333"/>
                </a:solidFill>
                <a:latin typeface="Calibri Light"/>
                <a:ea typeface="Verdana" pitchFamily="34" charset="0"/>
                <a:cs typeface="Verdana" pitchFamily="34" charset="0"/>
              </a:rPr>
              <a:t> o no un </a:t>
            </a:r>
            <a:r>
              <a:rPr lang="en-US" sz="2400" dirty="0" err="1">
                <a:solidFill>
                  <a:srgbClr val="333333"/>
                </a:solidFill>
                <a:latin typeface="Calibri Light"/>
                <a:ea typeface="Verdana" pitchFamily="34" charset="0"/>
                <a:cs typeface="Verdana" pitchFamily="34" charset="0"/>
              </a:rPr>
              <a:t>problema</a:t>
            </a:r>
            <a:r>
              <a:rPr lang="en-US" sz="2400" dirty="0">
                <a:solidFill>
                  <a:srgbClr val="333333"/>
                </a:solidFill>
                <a:latin typeface="Calibri Light"/>
                <a:ea typeface="Verdana" pitchFamily="34" charset="0"/>
                <a:cs typeface="Verdana" pitchFamily="34" charset="0"/>
              </a:rPr>
              <a:t> mental </a:t>
            </a:r>
            <a:r>
              <a:rPr lang="en-US" sz="2400" dirty="0" err="1">
                <a:solidFill>
                  <a:srgbClr val="333333"/>
                </a:solidFill>
                <a:latin typeface="Calibri Light"/>
                <a:ea typeface="Verdana" pitchFamily="34" charset="0"/>
                <a:cs typeface="Verdana" pitchFamily="34" charset="0"/>
              </a:rPr>
              <a:t>basándote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su</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aspecto</a:t>
            </a:r>
            <a:r>
              <a:rPr lang="en-US" sz="2400" dirty="0">
                <a:solidFill>
                  <a:srgbClr val="333333"/>
                </a:solidFill>
                <a:latin typeface="Calibri Light"/>
                <a:ea typeface="Verdana" pitchFamily="34" charset="0"/>
                <a:cs typeface="Verdana" pitchFamily="34" charset="0"/>
              </a:rPr>
              <a:t>.</a:t>
            </a:r>
          </a:p>
          <a:p>
            <a:pPr marL="342900" lvl="1" indent="-342900">
              <a:spcBef>
                <a:spcPts val="1999"/>
              </a:spcBef>
              <a:spcAft>
                <a:spcPts val="0"/>
              </a:spcAft>
              <a:buClr>
                <a:srgbClr val="333333"/>
              </a:buClr>
              <a:buFont typeface="WingDings"/>
              <a:buChar char=""/>
              <a:tabLst>
                <a:tab pos="84138" algn="l"/>
              </a:tabLst>
              <a:defRPr/>
            </a:pPr>
            <a:r>
              <a:rPr lang="de-DE" sz="2400" dirty="0">
                <a:solidFill>
                  <a:srgbClr val="004992"/>
                </a:solidFill>
                <a:latin typeface="Calibri Light"/>
                <a:ea typeface="Verdana" pitchFamily="34" charset="0"/>
                <a:cs typeface="Verdana" pitchFamily="34" charset="0"/>
              </a:rPr>
              <a:t>Puntos a considerar:</a:t>
            </a:r>
            <a:br>
              <a:rPr lang="de-DE" sz="2400" dirty="0">
                <a:solidFill>
                  <a:srgbClr val="333333"/>
                </a:solidFill>
                <a:latin typeface="Calibri Light"/>
                <a:ea typeface="Verdana" pitchFamily="34" charset="0"/>
                <a:cs typeface="Verdana" pitchFamily="34" charset="0"/>
              </a:rPr>
            </a:br>
            <a:r>
              <a:rPr lang="en-US" sz="2400" dirty="0" err="1">
                <a:solidFill>
                  <a:srgbClr val="333333"/>
                </a:solidFill>
                <a:latin typeface="Calibri Light"/>
                <a:ea typeface="Verdana" pitchFamily="34" charset="0"/>
                <a:cs typeface="Verdana" pitchFamily="34" charset="0"/>
              </a:rPr>
              <a:t>Muchas</a:t>
            </a:r>
            <a:r>
              <a:rPr lang="en-US" sz="2400" dirty="0">
                <a:solidFill>
                  <a:srgbClr val="333333"/>
                </a:solidFill>
                <a:latin typeface="Calibri Light"/>
                <a:ea typeface="Verdana" pitchFamily="34" charset="0"/>
                <a:cs typeface="Verdana" pitchFamily="34" charset="0"/>
              </a:rPr>
              <a:t> de las </a:t>
            </a:r>
            <a:r>
              <a:rPr lang="en-US" sz="2400" dirty="0" err="1">
                <a:solidFill>
                  <a:srgbClr val="333333"/>
                </a:solidFill>
                <a:latin typeface="Calibri Light"/>
                <a:ea typeface="Verdana" pitchFamily="34" charset="0"/>
                <a:cs typeface="Verdana" pitchFamily="34" charset="0"/>
              </a:rPr>
              <a:t>grandes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obras</a:t>
            </a:r>
            <a:r>
              <a:rPr lang="en-US" sz="2400" dirty="0">
                <a:solidFill>
                  <a:srgbClr val="333333"/>
                </a:solidFill>
                <a:latin typeface="Calibri Light"/>
                <a:ea typeface="Verdana" pitchFamily="34" charset="0"/>
                <a:cs typeface="Verdana" pitchFamily="34" charset="0"/>
              </a:rPr>
              <a:t> de arte </a:t>
            </a:r>
            <a:r>
              <a:rPr lang="en-US" sz="2400" dirty="0" err="1">
                <a:solidFill>
                  <a:srgbClr val="333333"/>
                </a:solidFill>
                <a:latin typeface="Calibri Light"/>
                <a:ea typeface="Verdana" pitchFamily="34" charset="0"/>
                <a:cs typeface="Verdana" pitchFamily="34" charset="0"/>
              </a:rPr>
              <a:t>han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sido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creadas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por</a:t>
            </a:r>
            <a:r>
              <a:rPr lang="en-US" sz="2400" dirty="0">
                <a:solidFill>
                  <a:srgbClr val="333333"/>
                </a:solidFill>
                <a:latin typeface="Calibri Light"/>
                <a:ea typeface="Verdana" pitchFamily="34" charset="0"/>
                <a:cs typeface="Verdana" pitchFamily="34" charset="0"/>
              </a:rPr>
              <a:t> personas con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mental.</a:t>
            </a:r>
            <a:r>
              <a:rPr lang="de-DE" sz="2400" dirty="0">
                <a:solidFill>
                  <a:srgbClr val="333333"/>
                </a:solidFill>
                <a:latin typeface="Calibri Light"/>
                <a:ea typeface="Verdana" pitchFamily="34" charset="0"/>
                <a:cs typeface="Verdana" pitchFamily="34" charset="0"/>
              </a:rPr>
              <a:t> ¿Reduce esto el valor de su arte? </a:t>
            </a:r>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19</a:t>
            </a:fld>
            <a:endParaRPr lang="de-DE"/>
          </a:p>
        </p:txBody>
      </p:sp>
    </p:spTree>
    <p:extLst>
      <p:ext uri="{BB962C8B-B14F-4D97-AF65-F5344CB8AC3E}">
        <p14:creationId xmlns:p14="http://schemas.microsoft.com/office/powerpoint/2010/main" val="4234324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Primera conclusión </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No </a:t>
            </a:r>
            <a:r>
              <a:rPr lang="en-US" sz="2400" dirty="0" err="1">
                <a:solidFill>
                  <a:srgbClr val="333333"/>
                </a:solidFill>
                <a:latin typeface="Calibri Light"/>
                <a:ea typeface="Verdana" pitchFamily="34" charset="0"/>
                <a:cs typeface="Verdana" pitchFamily="34" charset="0"/>
              </a:rPr>
              <a:t>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posible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decidir</a:t>
            </a:r>
            <a:r>
              <a:rPr lang="en-US" sz="2400" dirty="0">
                <a:solidFill>
                  <a:srgbClr val="333333"/>
                </a:solidFill>
                <a:latin typeface="Calibri Light"/>
                <a:ea typeface="Verdana" pitchFamily="34" charset="0"/>
                <a:cs typeface="Verdana" pitchFamily="34" charset="0"/>
              </a:rPr>
              <a:t> a </a:t>
            </a:r>
            <a:r>
              <a:rPr lang="en-US" sz="2400" dirty="0" err="1">
                <a:solidFill>
                  <a:srgbClr val="333333"/>
                </a:solidFill>
                <a:latin typeface="Calibri Light"/>
                <a:ea typeface="Verdana" pitchFamily="34" charset="0"/>
                <a:cs typeface="Verdana" pitchFamily="34" charset="0"/>
              </a:rPr>
              <a:t>través</a:t>
            </a:r>
            <a:r>
              <a:rPr lang="en-US" sz="2400" dirty="0">
                <a:solidFill>
                  <a:srgbClr val="333333"/>
                </a:solidFill>
                <a:latin typeface="Calibri Light"/>
                <a:ea typeface="Verdana" pitchFamily="34" charset="0"/>
                <a:cs typeface="Verdana" pitchFamily="34" charset="0"/>
              </a:rPr>
              <a:t> de un </a:t>
            </a:r>
            <a:r>
              <a:rPr lang="en-US" sz="2400" dirty="0" err="1">
                <a:solidFill>
                  <a:srgbClr val="333333"/>
                </a:solidFill>
                <a:latin typeface="Calibri Light"/>
                <a:ea typeface="Verdana" pitchFamily="34" charset="0"/>
                <a:cs typeface="Verdana" pitchFamily="34" charset="0"/>
              </a:rPr>
              <a:t>cuadro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a:t>
            </a:r>
            <a:r>
              <a:rPr lang="en-US" sz="2400" dirty="0">
                <a:solidFill>
                  <a:srgbClr val="333333"/>
                </a:solidFill>
                <a:latin typeface="Calibri Light"/>
                <a:ea typeface="Verdana" pitchFamily="34" charset="0"/>
                <a:cs typeface="Verdana" pitchFamily="34" charset="0"/>
              </a:rPr>
              <a:t> el </a:t>
            </a:r>
            <a:r>
              <a:rPr lang="en-US" sz="2400" dirty="0" err="1">
                <a:solidFill>
                  <a:srgbClr val="333333"/>
                </a:solidFill>
                <a:latin typeface="Calibri Light"/>
                <a:ea typeface="Verdana" pitchFamily="34" charset="0"/>
                <a:cs typeface="Verdana" pitchFamily="34" charset="0"/>
              </a:rPr>
              <a:t>pintor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es</a:t>
            </a:r>
            <a:r>
              <a:rPr lang="en-US" sz="2400" dirty="0">
                <a:solidFill>
                  <a:srgbClr val="333333"/>
                </a:solidFill>
                <a:latin typeface="Calibri Light"/>
                <a:ea typeface="Verdana" pitchFamily="34" charset="0"/>
                <a:cs typeface="Verdana" pitchFamily="34" charset="0"/>
              </a:rPr>
              <a:t> o no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persona con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mental.</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Lo </a:t>
            </a:r>
            <a:r>
              <a:rPr lang="en-US" sz="2400" dirty="0" err="1">
                <a:solidFill>
                  <a:srgbClr val="333333"/>
                </a:solidFill>
                <a:latin typeface="Calibri Light"/>
                <a:ea typeface="Verdana" pitchFamily="34" charset="0"/>
                <a:cs typeface="Verdana" pitchFamily="34" charset="0"/>
              </a:rPr>
              <a:t>mismo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podemos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decir</a:t>
            </a:r>
            <a:r>
              <a:rPr lang="en-US" sz="2400" dirty="0">
                <a:solidFill>
                  <a:srgbClr val="333333"/>
                </a:solidFill>
                <a:latin typeface="Calibri Light"/>
                <a:ea typeface="Verdana" pitchFamily="34" charset="0"/>
                <a:cs typeface="Verdana" pitchFamily="34" charset="0"/>
              </a:rPr>
              <a:t> para las </a:t>
            </a:r>
            <a:r>
              <a:rPr lang="en-US" sz="2400" dirty="0" err="1">
                <a:solidFill>
                  <a:srgbClr val="333333"/>
                </a:solidFill>
                <a:latin typeface="Calibri Light"/>
                <a:ea typeface="Verdana" pitchFamily="34" charset="0"/>
                <a:cs typeface="Verdana" pitchFamily="34" charset="0"/>
              </a:rPr>
              <a:t>apariencias</a:t>
            </a:r>
            <a:r>
              <a:rPr lang="en-US" sz="2400" dirty="0">
                <a:solidFill>
                  <a:srgbClr val="333333"/>
                </a:solidFill>
                <a:latin typeface="Calibri Light"/>
                <a:ea typeface="Verdana" pitchFamily="34" charset="0"/>
                <a:cs typeface="Verdana" pitchFamily="34" charset="0"/>
              </a:rPr>
              <a:t>: No </a:t>
            </a:r>
            <a:r>
              <a:rPr lang="en-US" sz="2400" dirty="0" err="1">
                <a:solidFill>
                  <a:srgbClr val="333333"/>
                </a:solidFill>
                <a:latin typeface="Calibri Light"/>
                <a:ea typeface="Verdana" pitchFamily="34" charset="0"/>
                <a:cs typeface="Verdana" pitchFamily="34" charset="0"/>
              </a:rPr>
              <a:t>puedes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afirmar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alguien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tiene</a:t>
            </a:r>
            <a:r>
              <a:rPr lang="en-US" sz="2400" dirty="0">
                <a:solidFill>
                  <a:srgbClr val="333333"/>
                </a:solidFill>
                <a:latin typeface="Calibri Light"/>
                <a:ea typeface="Verdana" pitchFamily="34" charset="0"/>
                <a:cs typeface="Verdana" pitchFamily="34" charset="0"/>
              </a:rPr>
              <a:t> o no un </a:t>
            </a:r>
            <a:r>
              <a:rPr lang="en-US" sz="2400" dirty="0" err="1">
                <a:solidFill>
                  <a:srgbClr val="333333"/>
                </a:solidFill>
                <a:latin typeface="Calibri Light"/>
                <a:ea typeface="Verdana" pitchFamily="34" charset="0"/>
                <a:cs typeface="Verdana" pitchFamily="34" charset="0"/>
              </a:rPr>
              <a:t>problema</a:t>
            </a:r>
            <a:r>
              <a:rPr lang="en-US" sz="2400" dirty="0">
                <a:solidFill>
                  <a:srgbClr val="333333"/>
                </a:solidFill>
                <a:latin typeface="Calibri Light"/>
                <a:ea typeface="Verdana" pitchFamily="34" charset="0"/>
                <a:cs typeface="Verdana" pitchFamily="34" charset="0"/>
              </a:rPr>
              <a:t> mental </a:t>
            </a:r>
            <a:r>
              <a:rPr lang="en-US" sz="2400" dirty="0" err="1">
                <a:solidFill>
                  <a:srgbClr val="333333"/>
                </a:solidFill>
                <a:latin typeface="Calibri Light"/>
                <a:ea typeface="Verdana" pitchFamily="34" charset="0"/>
                <a:cs typeface="Verdana" pitchFamily="34" charset="0"/>
              </a:rPr>
              <a:t>basándote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su</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aspecto</a:t>
            </a:r>
            <a:r>
              <a:rPr lang="en-US" sz="2400" dirty="0">
                <a:solidFill>
                  <a:srgbClr val="333333"/>
                </a:solidFill>
                <a:latin typeface="Calibri Light"/>
                <a:ea typeface="Verdana" pitchFamily="34" charset="0"/>
                <a:cs typeface="Verdana" pitchFamily="34" charset="0"/>
              </a:rPr>
              <a:t>.</a:t>
            </a:r>
          </a:p>
          <a:p>
            <a:pPr marL="342900" lvl="1" indent="-342900">
              <a:spcBef>
                <a:spcPts val="1999"/>
              </a:spcBef>
              <a:spcAft>
                <a:spcPts val="0"/>
              </a:spcAft>
              <a:buClr>
                <a:srgbClr val="333333"/>
              </a:buClr>
              <a:buFont typeface="WingDings"/>
              <a:buChar char=""/>
              <a:tabLst>
                <a:tab pos="84138" algn="l"/>
              </a:tabLst>
              <a:defRPr/>
            </a:pPr>
            <a:r>
              <a:rPr lang="de-DE" sz="2400" dirty="0">
                <a:solidFill>
                  <a:srgbClr val="004992"/>
                </a:solidFill>
                <a:latin typeface="Calibri Light"/>
                <a:ea typeface="Verdana" pitchFamily="34" charset="0"/>
                <a:cs typeface="Verdana" pitchFamily="34" charset="0"/>
              </a:rPr>
              <a:t>Puntos a considerar:</a:t>
            </a:r>
            <a:br>
              <a:rPr lang="de-DE" sz="2400" dirty="0">
                <a:solidFill>
                  <a:srgbClr val="333333"/>
                </a:solidFill>
                <a:latin typeface="Calibri Light"/>
                <a:ea typeface="Verdana" pitchFamily="34" charset="0"/>
                <a:cs typeface="Verdana" pitchFamily="34" charset="0"/>
              </a:rPr>
            </a:br>
            <a:r>
              <a:rPr lang="en-US" sz="2400" dirty="0" err="1">
                <a:solidFill>
                  <a:srgbClr val="333333"/>
                </a:solidFill>
                <a:latin typeface="Calibri Light"/>
                <a:ea typeface="Verdana" pitchFamily="34" charset="0"/>
                <a:cs typeface="Verdana" pitchFamily="34" charset="0"/>
              </a:rPr>
              <a:t>Muchas</a:t>
            </a:r>
            <a:r>
              <a:rPr lang="en-US" sz="2400" dirty="0">
                <a:solidFill>
                  <a:srgbClr val="333333"/>
                </a:solidFill>
                <a:latin typeface="Calibri Light"/>
                <a:ea typeface="Verdana" pitchFamily="34" charset="0"/>
                <a:cs typeface="Verdana" pitchFamily="34" charset="0"/>
              </a:rPr>
              <a:t> de las </a:t>
            </a:r>
            <a:r>
              <a:rPr lang="en-US" sz="2400" dirty="0" err="1">
                <a:solidFill>
                  <a:srgbClr val="333333"/>
                </a:solidFill>
                <a:latin typeface="Calibri Light"/>
                <a:ea typeface="Verdana" pitchFamily="34" charset="0"/>
                <a:cs typeface="Verdana" pitchFamily="34" charset="0"/>
              </a:rPr>
              <a:t>grandes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obras</a:t>
            </a:r>
            <a:r>
              <a:rPr lang="en-US" sz="2400" dirty="0">
                <a:solidFill>
                  <a:srgbClr val="333333"/>
                </a:solidFill>
                <a:latin typeface="Calibri Light"/>
                <a:ea typeface="Verdana" pitchFamily="34" charset="0"/>
                <a:cs typeface="Verdana" pitchFamily="34" charset="0"/>
              </a:rPr>
              <a:t> de arte </a:t>
            </a:r>
            <a:r>
              <a:rPr lang="en-US" sz="2400" dirty="0" err="1">
                <a:solidFill>
                  <a:srgbClr val="333333"/>
                </a:solidFill>
                <a:latin typeface="Calibri Light"/>
                <a:ea typeface="Verdana" pitchFamily="34" charset="0"/>
                <a:cs typeface="Verdana" pitchFamily="34" charset="0"/>
              </a:rPr>
              <a:t>han</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sido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creadas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por</a:t>
            </a:r>
            <a:r>
              <a:rPr lang="en-US" sz="2400" dirty="0">
                <a:solidFill>
                  <a:srgbClr val="333333"/>
                </a:solidFill>
                <a:latin typeface="Calibri Light"/>
                <a:ea typeface="Verdana" pitchFamily="34" charset="0"/>
                <a:cs typeface="Verdana" pitchFamily="34" charset="0"/>
              </a:rPr>
              <a:t> personas con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mental.</a:t>
            </a:r>
            <a:r>
              <a:rPr lang="de-DE" sz="2400" dirty="0">
                <a:solidFill>
                  <a:srgbClr val="333333"/>
                </a:solidFill>
                <a:latin typeface="Calibri Light"/>
                <a:ea typeface="Verdana" pitchFamily="34" charset="0"/>
                <a:cs typeface="Verdana" pitchFamily="34" charset="0"/>
              </a:rPr>
              <a:t> ¿Reduce esto el valor de su arte?</a:t>
            </a:r>
          </a:p>
          <a:p>
            <a:pPr lvl="1" algn="ctr">
              <a:spcBef>
                <a:spcPts val="1999"/>
              </a:spcBef>
              <a:spcAft>
                <a:spcPts val="0"/>
              </a:spcAft>
              <a:buClr>
                <a:srgbClr val="333333"/>
              </a:buClr>
              <a:tabLst>
                <a:tab pos="84138" algn="l"/>
              </a:tabLst>
              <a:defRPr/>
            </a:pPr>
            <a:r>
              <a:rPr lang="de-DE" sz="2400" b="1" u="sng" dirty="0">
                <a:solidFill>
                  <a:srgbClr val="004992"/>
                </a:solidFill>
                <a:ea typeface="Verdana" pitchFamily="34" charset="0"/>
                <a:cs typeface="Verdana" pitchFamily="34" charset="0"/>
              </a:rPr>
              <a:t>¡Para nada!</a:t>
            </a: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20</a:t>
            </a:fld>
            <a:endParaRPr lang="de-DE"/>
          </a:p>
        </p:txBody>
      </p:sp>
    </p:spTree>
    <p:extLst>
      <p:ext uri="{BB962C8B-B14F-4D97-AF65-F5344CB8AC3E}">
        <p14:creationId xmlns:p14="http://schemas.microsoft.com/office/powerpoint/2010/main" val="662858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Es</a:t>
            </a:r>
            <a:r>
              <a:rPr lang="en-US" sz="3600" dirty="0">
                <a:latin typeface="Calibri Light"/>
              </a:rPr>
              <a:t> “normal” </a:t>
            </a:r>
            <a:r>
              <a:rPr lang="en-US" sz="3600" dirty="0" err="1">
                <a:latin typeface="Calibri Light"/>
              </a:rPr>
              <a:t>tener</a:t>
            </a:r>
            <a:r>
              <a:rPr lang="en-US" sz="3600" dirty="0">
                <a:latin typeface="Calibri Light"/>
              </a:rPr>
              <a:t> </a:t>
            </a:r>
            <a:r>
              <a:rPr lang="en-US" sz="3600" dirty="0" err="1">
                <a:latin typeface="Calibri Light"/>
              </a:rPr>
              <a:t>problemas</a:t>
            </a:r>
            <a:r>
              <a:rPr lang="en-US" sz="3600" dirty="0">
                <a:latin typeface="Calibri Light"/>
              </a:rPr>
              <a:t> </a:t>
            </a:r>
            <a:r>
              <a:rPr lang="en-US" sz="3600" dirty="0" err="1">
                <a:latin typeface="Calibri Light"/>
              </a:rPr>
              <a:t>mentales</a:t>
            </a:r>
            <a:r>
              <a:rPr lang="en-US" sz="3600" dirty="0">
                <a:latin typeface="Calibri Light"/>
              </a:rPr>
              <a:t>?</a:t>
            </a:r>
            <a:endParaRPr lang="de-DE" sz="3600" dirty="0">
              <a:latin typeface="Calibri Light"/>
            </a:endParaRPr>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a:solidFill>
                  <a:srgbClr val="004992"/>
                </a:solidFill>
                <a:latin typeface="Calibri Light"/>
                <a:ea typeface="ＭＳ Ｐゴシック" charset="0"/>
              </a:rPr>
              <a:t>¿</a:t>
            </a:r>
            <a:r>
              <a:rPr lang="en-US" sz="2400" dirty="0" err="1">
                <a:solidFill>
                  <a:srgbClr val="004992"/>
                </a:solidFill>
                <a:latin typeface="Calibri Light"/>
                <a:ea typeface="ＭＳ Ｐゴシック" charset="0"/>
              </a:rPr>
              <a:t>Cuánta</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gente</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padece</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enfermedades</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mentales</a:t>
            </a:r>
            <a:r>
              <a:rPr lang="en-US" sz="2400" dirty="0">
                <a:solidFill>
                  <a:srgbClr val="004992"/>
                </a:solidFill>
                <a:latin typeface="Calibri Light"/>
                <a:ea typeface="ＭＳ Ｐゴシック" charset="0"/>
              </a:rPr>
              <a:t>?</a:t>
            </a:r>
            <a:endParaRPr lang="de-DE" sz="2400" kern="0" dirty="0">
              <a:solidFill>
                <a:srgbClr val="004992"/>
              </a:solidFill>
              <a:latin typeface="Calibri Light"/>
              <a:ea typeface="Verdana" pitchFamily="34" charset="0"/>
              <a:cs typeface="Verdana" pitchFamily="34" charset="0"/>
            </a:endParaRPr>
          </a:p>
          <a:p>
            <a:pPr lvl="0" algn="ctr" defTabSz="914400" eaLnBrk="0" fontAlgn="base" hangingPunct="0">
              <a:buClr>
                <a:srgbClr val="006699"/>
              </a:buClr>
              <a:tabLst>
                <a:tab pos="84138" algn="l"/>
              </a:tabLst>
              <a:defRPr/>
            </a:pPr>
            <a:r>
              <a:rPr lang="de-DE" sz="2400" dirty="0">
                <a:solidFill>
                  <a:srgbClr val="333333"/>
                </a:solidFill>
                <a:latin typeface="Calibri Light"/>
                <a:ea typeface="ＭＳ Ｐゴシック" charset="0"/>
              </a:rPr>
              <a:t>¿Qué opinais?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Es</a:t>
            </a:r>
            <a:r>
              <a:rPr lang="en-US" sz="3600" dirty="0">
                <a:latin typeface="Calibri Light"/>
              </a:rPr>
              <a:t> “normal” </a:t>
            </a:r>
            <a:r>
              <a:rPr lang="en-US" sz="3600" dirty="0" err="1">
                <a:latin typeface="Calibri Light"/>
              </a:rPr>
              <a:t>tener</a:t>
            </a:r>
            <a:r>
              <a:rPr lang="en-US" sz="3600" dirty="0">
                <a:latin typeface="Calibri Light"/>
              </a:rPr>
              <a:t> </a:t>
            </a:r>
            <a:r>
              <a:rPr lang="en-US" sz="3600" dirty="0" err="1">
                <a:latin typeface="Calibri Light"/>
              </a:rPr>
              <a:t>problemas</a:t>
            </a:r>
            <a:r>
              <a:rPr lang="en-US" sz="3600" dirty="0">
                <a:latin typeface="Calibri Light"/>
              </a:rPr>
              <a:t> </a:t>
            </a:r>
            <a:r>
              <a:rPr lang="en-US" sz="3600" dirty="0" err="1">
                <a:latin typeface="Calibri Light"/>
              </a:rPr>
              <a:t>mentales</a:t>
            </a:r>
            <a:r>
              <a:rPr lang="en-US" sz="3600" dirty="0">
                <a:latin typeface="Calibri Light"/>
              </a:rPr>
              <a:t>?</a:t>
            </a:r>
            <a:endParaRPr lang="de-DE" sz="3600" dirty="0">
              <a:latin typeface="Calibri Light"/>
            </a:endParaRPr>
          </a:p>
        </p:txBody>
      </p:sp>
      <p:sp>
        <p:nvSpPr>
          <p:cNvPr id="2" name="Content Placeholder 1"/>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Personas con </a:t>
            </a:r>
            <a:r>
              <a:rPr lang="en-US" sz="2400" dirty="0" err="1">
                <a:solidFill>
                  <a:srgbClr val="004992"/>
                </a:solidFill>
                <a:latin typeface="Calibri Light"/>
                <a:ea typeface="ＭＳ Ｐゴシック"/>
              </a:rPr>
              <a:t>enfermedad</a:t>
            </a:r>
            <a:r>
              <a:rPr lang="en-US" sz="2400" dirty="0">
                <a:solidFill>
                  <a:srgbClr val="004992"/>
                </a:solidFill>
                <a:latin typeface="Calibri Light"/>
                <a:ea typeface="ＭＳ Ｐゴシック"/>
              </a:rPr>
              <a:t> mental</a:t>
            </a: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22</a:t>
            </a:fld>
            <a:endParaRPr lang="de-DE"/>
          </a:p>
        </p:txBody>
      </p:sp>
      <p:graphicFrame>
        <p:nvGraphicFramePr>
          <p:cNvPr id="10" name="Inhaltsplatzhalter 3"/>
          <p:cNvGraphicFramePr>
            <a:graphicFrameLocks/>
          </p:cNvGraphicFramePr>
          <p:nvPr>
            <p:extLst>
              <p:ext uri="{D42A27DB-BD31-4B8C-83A1-F6EECF244321}">
                <p14:modId xmlns:p14="http://schemas.microsoft.com/office/powerpoint/2010/main" val="3595019362"/>
              </p:ext>
            </p:extLst>
          </p:nvPr>
        </p:nvGraphicFramePr>
        <p:xfrm>
          <a:off x="408955" y="2852936"/>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s-ES" sz="1800" b="0">
                          <a:solidFill>
                            <a:srgbClr val="333333"/>
                          </a:solidFill>
                          <a:latin typeface="Calibri Light"/>
                          <a:ea typeface="Verdana" pitchFamily="34" charset="0"/>
                          <a:cs typeface="Verdana" pitchFamily="34" charset="0"/>
                        </a:rPr>
                        <a:t>Proporción de personas que sufrieron alguna enfermedad mental el año pasado</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27.7%</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s-ES" sz="1800" b="0">
                          <a:solidFill>
                            <a:srgbClr val="333333"/>
                          </a:solidFill>
                          <a:latin typeface="Calibri Light"/>
                          <a:ea typeface="Verdana" pitchFamily="34" charset="0"/>
                          <a:cs typeface="Verdana" pitchFamily="34" charset="0"/>
                        </a:rPr>
                        <a:t>Trastornos de ansiedad (trastorno mental más frecuente, ej. fobia social)</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15.3%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Trastornos afectivos (ej. depresión)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9.3%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de-DE" sz="1800" b="0">
                          <a:solidFill>
                            <a:srgbClr val="333333"/>
                          </a:solidFill>
                          <a:latin typeface="Calibri Light"/>
                          <a:ea typeface="Verdana" pitchFamily="34" charset="0"/>
                          <a:cs typeface="Verdana" pitchFamily="34" charset="0"/>
                        </a:rPr>
                        <a:t>Psicosis (todas las formas de psicosis, ej. esquizofrenia)</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2.6%</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s-ES" sz="1800" b="0">
                          <a:solidFill>
                            <a:srgbClr val="333333"/>
                          </a:solidFill>
                          <a:latin typeface="Calibri Light"/>
                          <a:ea typeface="Verdana" pitchFamily="34" charset="0"/>
                          <a:cs typeface="Verdana" pitchFamily="34" charset="0"/>
                        </a:rPr>
                        <a:t>Subgrupo de personas diagnosticadas de varios trastornos mentales en este periodo de tiempo</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44%</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3" name="Rectangle 2"/>
          <p:cNvSpPr/>
          <p:nvPr/>
        </p:nvSpPr>
        <p:spPr>
          <a:xfrm>
            <a:off x="408955" y="5279387"/>
            <a:ext cx="11376000" cy="813909"/>
          </a:xfrm>
          <a:prstGeom prst="rect">
            <a:avLst/>
          </a:prstGeom>
        </p:spPr>
        <p:txBody>
          <a:bodyPr>
            <a:noAutofit/>
          </a:bodyPr>
          <a:lstStyle/>
          <a:p>
            <a:pPr>
              <a:lnSpc>
                <a:spcPct val="105000"/>
              </a:lnSpc>
              <a:spcBef>
                <a:spcPts val="1999"/>
              </a:spcBef>
              <a:spcAft>
                <a:spcPts val="0"/>
              </a:spcAft>
            </a:pPr>
            <a:r>
              <a:rPr lang="es-ES" sz="2400" dirty="0">
                <a:solidFill>
                  <a:srgbClr val="333333"/>
                </a:solidFill>
                <a:latin typeface="Calibri Light"/>
              </a:rPr>
              <a:t>Si se consideran las personas que sufren síntomas aislados de un trastorno mental sin mostrar el cuadro clínico completo, las cifras son mucho más altas.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¿Es “normal” tener problemas mentales?</a:t>
            </a:r>
            <a:endParaRPr lang="en-US" sz="3600" dirty="0">
              <a:solidFill>
                <a:srgbClr val="004992"/>
              </a:solidFill>
              <a:latin typeface="Calibri Light"/>
            </a:endParaRPr>
          </a:p>
        </p:txBody>
      </p:sp>
      <p:sp>
        <p:nvSpPr>
          <p:cNvPr id="8" name="Footer Placeholder 7"/>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23</a:t>
            </a:fld>
            <a:endParaRPr lang="de-DE"/>
          </a:p>
        </p:txBody>
      </p:sp>
      <p:graphicFrame>
        <p:nvGraphicFramePr>
          <p:cNvPr id="10" name="Inhaltsplatzhalter 3"/>
          <p:cNvGraphicFramePr>
            <a:graphicFrameLocks/>
          </p:cNvGraphicFramePr>
          <p:nvPr>
            <p:extLst>
              <p:ext uri="{D42A27DB-BD31-4B8C-83A1-F6EECF244321}">
                <p14:modId xmlns:p14="http://schemas.microsoft.com/office/powerpoint/2010/main" val="3128929196"/>
              </p:ext>
            </p:extLst>
          </p:nvPr>
        </p:nvGraphicFramePr>
        <p:xfrm>
          <a:off x="408955" y="2852936"/>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s-ES" sz="1800" b="0">
                          <a:solidFill>
                            <a:srgbClr val="333333"/>
                          </a:solidFill>
                          <a:latin typeface="Calibri Light"/>
                          <a:ea typeface="Verdana" pitchFamily="34" charset="0"/>
                          <a:cs typeface="Verdana" pitchFamily="34" charset="0"/>
                        </a:rPr>
                        <a:t>Proporción de personas que sufrieron alguna enfermedad mental el año pasado</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s-ES" sz="1800" b="0">
                          <a:solidFill>
                            <a:srgbClr val="333333"/>
                          </a:solidFill>
                          <a:latin typeface="Calibri Light"/>
                          <a:ea typeface="Verdana" pitchFamily="34" charset="0"/>
                          <a:cs typeface="Verdana" pitchFamily="34" charset="0"/>
                        </a:rPr>
                        <a:t>Depresión (trastorno mental más común)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Esquizofrenia / psicosis</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1-2%</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idx="1"/>
          </p:nvPr>
        </p:nvSpPr>
        <p:spPr/>
        <p:txBody>
          <a:bodyPr/>
          <a:lstStyle/>
          <a:p>
            <a:pPr lvl="0" defTabSz="914400" eaLnBrk="0" fontAlgn="base" hangingPunct="0">
              <a:lnSpc>
                <a:spcPct val="100000"/>
              </a:lnSpc>
              <a:spcBef>
                <a:spcPts val="0"/>
              </a:spcBef>
              <a:buClr>
                <a:srgbClr val="006699"/>
              </a:buClr>
              <a:tabLst>
                <a:tab pos="84138" algn="l"/>
              </a:tabLst>
            </a:pPr>
            <a:r>
              <a:rPr lang="en-US" sz="2400" dirty="0">
                <a:solidFill>
                  <a:srgbClr val="004992"/>
                </a:solidFill>
                <a:latin typeface="Calibri Light"/>
                <a:ea typeface="ＭＳ Ｐゴシック"/>
              </a:rPr>
              <a:t>¿</a:t>
            </a:r>
            <a:r>
              <a:rPr lang="en-US" sz="2400" dirty="0" err="1">
                <a:solidFill>
                  <a:srgbClr val="004992"/>
                </a:solidFill>
                <a:latin typeface="Calibri Light"/>
                <a:ea typeface="ＭＳ Ｐゴシック"/>
              </a:rPr>
              <a:t>Cuanta</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gente</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en</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Canadá</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padece</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enfermedad</a:t>
            </a:r>
            <a:r>
              <a:rPr lang="en-US" sz="2400" dirty="0">
                <a:solidFill>
                  <a:srgbClr val="004992"/>
                </a:solidFill>
                <a:latin typeface="Calibri Light"/>
                <a:ea typeface="ＭＳ Ｐゴシック"/>
              </a:rPr>
              <a:t> mental?</a:t>
            </a:r>
            <a:endParaRPr lang="en-US" dirty="0">
              <a:solidFill>
                <a:srgbClr val="004992"/>
              </a:solidFill>
              <a:latin typeface="Calibri Light"/>
            </a:endParaRPr>
          </a:p>
        </p:txBody>
      </p:sp>
      <p:sp>
        <p:nvSpPr>
          <p:cNvPr id="11" name="Rectangle 10"/>
          <p:cNvSpPr/>
          <p:nvPr/>
        </p:nvSpPr>
        <p:spPr>
          <a:xfrm>
            <a:off x="408955" y="5279387"/>
            <a:ext cx="11376000" cy="813909"/>
          </a:xfrm>
          <a:prstGeom prst="rect">
            <a:avLst/>
          </a:prstGeom>
        </p:spPr>
        <p:txBody>
          <a:bodyPr>
            <a:noAutofit/>
          </a:bodyPr>
          <a:lstStyle/>
          <a:p>
            <a:pPr>
              <a:lnSpc>
                <a:spcPct val="105000"/>
              </a:lnSpc>
              <a:spcBef>
                <a:spcPts val="1999"/>
              </a:spcBef>
              <a:spcAft>
                <a:spcPts val="0"/>
              </a:spcAft>
            </a:pPr>
            <a:r>
              <a:rPr lang="es-ES" sz="2400" dirty="0">
                <a:solidFill>
                  <a:srgbClr val="333333"/>
                </a:solidFill>
                <a:latin typeface="Calibri Light"/>
              </a:rPr>
              <a:t>Si se consideran las personas que sufren síntomas aislados de un trastorno mental pero no cumplen todos los criterios diagnósticos, las cifras son mucho mayores.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Las creencias especiales no son tan infrecuentes...</a:t>
            </a:r>
            <a:br>
              <a:rPr lang="es-ES" sz="3600" dirty="0">
                <a:solidFill>
                  <a:srgbClr val="004992"/>
                </a:solidFill>
                <a:latin typeface="Calibri Light"/>
              </a:rPr>
            </a:br>
            <a:r>
              <a:rPr lang="es-ES" dirty="0">
                <a:solidFill>
                  <a:srgbClr val="004992"/>
                </a:solidFill>
                <a:latin typeface="Calibri Light"/>
              </a:rPr>
              <a:t>Frecuencia de experiencias psicóticas en la población</a:t>
            </a:r>
            <a:endParaRPr lang="en-US" dirty="0">
              <a:solidFill>
                <a:srgbClr val="004992"/>
              </a:solidFill>
              <a:latin typeface="Calibri Light"/>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a:solidFill>
                  <a:srgbClr val="333333"/>
                </a:solidFill>
                <a:latin typeface="Calibri Light"/>
                <a:ea typeface="ＭＳ Ｐゴシック"/>
              </a:rPr>
              <a:t>Los </a:t>
            </a:r>
            <a:r>
              <a:rPr lang="en-US" sz="2400" dirty="0" err="1">
                <a:solidFill>
                  <a:srgbClr val="333333"/>
                </a:solidFill>
                <a:latin typeface="Calibri Light"/>
                <a:ea typeface="ＭＳ Ｐゴシック"/>
              </a:rPr>
              <a:t>síntomas</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psicosis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delirios</a:t>
            </a:r>
            <a:r>
              <a:rPr lang="en-US" sz="2400" dirty="0">
                <a:solidFill>
                  <a:srgbClr val="333333"/>
                </a:solidFill>
                <a:latin typeface="Calibri Light"/>
                <a:ea typeface="ＭＳ Ｐゴシック"/>
              </a:rPr>
              <a:t>) se </a:t>
            </a:r>
            <a:r>
              <a:rPr lang="en-US" sz="2400" dirty="0" err="1">
                <a:solidFill>
                  <a:srgbClr val="333333"/>
                </a:solidFill>
                <a:latin typeface="Calibri Light"/>
                <a:ea typeface="ＭＳ Ｐゴシック"/>
              </a:rPr>
              <a:t>han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considerado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durante</a:t>
            </a:r>
            <a:r>
              <a:rPr lang="en-US" sz="2400" dirty="0">
                <a:solidFill>
                  <a:srgbClr val="333333"/>
                </a:solidFill>
                <a:latin typeface="Calibri Light"/>
                <a:ea typeface="ＭＳ Ｐゴシック"/>
              </a:rPr>
              <a:t> mucho </a:t>
            </a:r>
            <a:r>
              <a:rPr lang="en-US" sz="2400" dirty="0" err="1">
                <a:solidFill>
                  <a:srgbClr val="333333"/>
                </a:solidFill>
                <a:latin typeface="Calibri Light"/>
                <a:ea typeface="ＭＳ Ｐゴシック"/>
              </a:rPr>
              <a:t>tiempo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algo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infrecuente</a:t>
            </a:r>
            <a:r>
              <a:rPr lang="en-US" sz="2400" dirty="0">
                <a:solidFill>
                  <a:srgbClr val="333333"/>
                </a:solidFill>
                <a:latin typeface="Calibri Light"/>
                <a:ea typeface="ＭＳ Ｐゴシック"/>
              </a:rPr>
              <a:t> y </a:t>
            </a:r>
            <a:r>
              <a:rPr lang="en-US" sz="2400" dirty="0" err="1">
                <a:solidFill>
                  <a:srgbClr val="333333"/>
                </a:solidFill>
                <a:latin typeface="Calibri Light"/>
                <a:ea typeface="ＭＳ Ｐゴシック"/>
              </a:rPr>
              <a:t>síntomas</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una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enfermedad</a:t>
            </a:r>
            <a:r>
              <a:rPr lang="en-US" sz="2400" dirty="0">
                <a:solidFill>
                  <a:srgbClr val="333333"/>
                </a:solidFill>
                <a:latin typeface="Calibri Light"/>
                <a:ea typeface="ＭＳ Ｐゴシック"/>
              </a:rPr>
              <a:t> mental grave.</a:t>
            </a:r>
            <a:endParaRPr lang="de-DE" sz="2400" dirty="0">
              <a:solidFill>
                <a:srgbClr val="333333"/>
              </a:solidFill>
              <a:latin typeface="Calibri Light"/>
              <a:ea typeface="ＭＳ Ｐゴシック"/>
            </a:endParaRPr>
          </a:p>
          <a:p>
            <a:pPr marL="342900" lvl="0" indent="-342900" defTabSz="914400" eaLnBrk="0" fontAlgn="base" hangingPunct="0">
              <a:buClr>
                <a:srgbClr val="333333"/>
              </a:buClr>
              <a:buFont typeface="WingDings"/>
              <a:buChar char=""/>
              <a:tabLst>
                <a:tab pos="84138" algn="l"/>
              </a:tabLst>
            </a:pPr>
            <a:r>
              <a:rPr lang="en-US" sz="2400" dirty="0" err="1">
                <a:solidFill>
                  <a:srgbClr val="333333"/>
                </a:solidFill>
                <a:latin typeface="Calibri Light"/>
                <a:ea typeface="ＭＳ Ｐゴシック"/>
              </a:rPr>
              <a:t>Ahora</a:t>
            </a:r>
            <a:r>
              <a:rPr lang="en-US" sz="2400" dirty="0">
                <a:solidFill>
                  <a:srgbClr val="333333"/>
                </a:solidFill>
                <a:latin typeface="Calibri Light"/>
                <a:ea typeface="ＭＳ Ｐゴシック"/>
              </a:rPr>
              <a:t> se </a:t>
            </a:r>
            <a:r>
              <a:rPr lang="en-US" sz="2400" dirty="0" err="1">
                <a:solidFill>
                  <a:srgbClr val="333333"/>
                </a:solidFill>
                <a:latin typeface="Calibri Light"/>
                <a:ea typeface="ＭＳ Ｐゴシック"/>
              </a:rPr>
              <a:t>sabe</a:t>
            </a:r>
            <a:r>
              <a:rPr lang="en-US" sz="2400" dirty="0">
                <a:solidFill>
                  <a:srgbClr val="333333"/>
                </a:solidFill>
                <a:latin typeface="Calibri Light"/>
                <a:ea typeface="ＭＳ Ｐゴシック"/>
              </a:rPr>
              <a:t> que las </a:t>
            </a:r>
            <a:r>
              <a:rPr lang="en-US" sz="2400" dirty="0" err="1">
                <a:solidFill>
                  <a:srgbClr val="333333"/>
                </a:solidFill>
                <a:latin typeface="Calibri Light"/>
                <a:ea typeface="ＭＳ Ｐゴシック"/>
              </a:rPr>
              <a:t>experiencias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psicóticas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atenuadas</a:t>
            </a:r>
            <a:r>
              <a:rPr lang="en-US" sz="2400" dirty="0">
                <a:solidFill>
                  <a:srgbClr val="333333"/>
                </a:solidFill>
                <a:latin typeface="Calibri Light"/>
                <a:ea typeface="ＭＳ Ｐゴシック"/>
              </a:rPr>
              <a:t>) son </a:t>
            </a:r>
            <a:r>
              <a:rPr lang="en-US" sz="2400" dirty="0" err="1">
                <a:solidFill>
                  <a:srgbClr val="333333"/>
                </a:solidFill>
                <a:latin typeface="Calibri Light"/>
                <a:ea typeface="ＭＳ Ｐゴシック"/>
              </a:rPr>
              <a:t>comunes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población</a:t>
            </a:r>
            <a:r>
              <a:rPr lang="en-US" sz="2400" dirty="0">
                <a:solidFill>
                  <a:srgbClr val="333333"/>
                </a:solidFill>
                <a:latin typeface="Calibri Light"/>
                <a:ea typeface="ＭＳ Ｐゴシック"/>
              </a:rPr>
              <a:t> general. </a:t>
            </a:r>
            <a:r>
              <a:rPr lang="es-ES" sz="2400" dirty="0">
                <a:solidFill>
                  <a:srgbClr val="333333"/>
                </a:solidFill>
                <a:latin typeface="Calibri Light"/>
                <a:ea typeface="ＭＳ Ｐゴシック"/>
              </a:rPr>
              <a:t>A diferencia de las personas con un diagnóstico de psicosis, estas experiencias no suelen conducir a los mismos problemas en la vida cotidiana.</a:t>
            </a:r>
            <a:endParaRPr lang="en-US"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25</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3677379804"/>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3170302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26</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1403474773"/>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841845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27</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2509199757"/>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2452859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28</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601564221"/>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2650151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29</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2338048708"/>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1482255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30</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942426342"/>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1126072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Las </a:t>
            </a:r>
            <a:r>
              <a:rPr lang="en-US" sz="3600" dirty="0" err="1">
                <a:solidFill>
                  <a:srgbClr val="004992"/>
                </a:solidFill>
                <a:latin typeface="Calibri Light"/>
              </a:rPr>
              <a:t>creencias</a:t>
            </a:r>
            <a:r>
              <a:rPr lang="en-US" sz="3600" dirty="0">
                <a:solidFill>
                  <a:srgbClr val="004992"/>
                </a:solidFill>
                <a:latin typeface="Calibri Light"/>
              </a:rPr>
              <a:t> </a:t>
            </a:r>
            <a:r>
              <a:rPr lang="en-US" sz="3600" dirty="0" err="1">
                <a:solidFill>
                  <a:srgbClr val="004992"/>
                </a:solidFill>
                <a:latin typeface="Calibri Light"/>
              </a:rPr>
              <a:t>especiales</a:t>
            </a:r>
            <a:r>
              <a:rPr lang="en-US" sz="3600" dirty="0">
                <a:solidFill>
                  <a:srgbClr val="004992"/>
                </a:solidFill>
                <a:latin typeface="Calibri Light"/>
              </a:rPr>
              <a:t> no son tan </a:t>
            </a:r>
            <a:r>
              <a:rPr lang="en-US" sz="3600" dirty="0" err="1">
                <a:solidFill>
                  <a:srgbClr val="004992"/>
                </a:solidFill>
                <a:latin typeface="Calibri Light"/>
              </a:rPr>
              <a:t>infrecuentes</a:t>
            </a:r>
            <a:r>
              <a:rPr lang="en-US" sz="3600" dirty="0">
                <a:solidFill>
                  <a:srgbClr val="004992"/>
                </a:solidFill>
                <a:latin typeface="Calibri Light"/>
              </a:rPr>
              <a:t>...</a:t>
            </a:r>
            <a:br>
              <a:rPr lang="de-DE" sz="3600" dirty="0">
                <a:solidFill>
                  <a:srgbClr val="004992"/>
                </a:solidFill>
                <a:latin typeface="Calibri Light"/>
              </a:rPr>
            </a:br>
            <a:r>
              <a:rPr lang="en-US" dirty="0" err="1">
                <a:solidFill>
                  <a:srgbClr val="004992"/>
                </a:solidFill>
                <a:latin typeface="Calibri Light"/>
              </a:rPr>
              <a:t>Frecuencia</a:t>
            </a:r>
            <a:r>
              <a:rPr lang="en-US" dirty="0">
                <a:solidFill>
                  <a:srgbClr val="004992"/>
                </a:solidFill>
                <a:latin typeface="Calibri Light"/>
              </a:rPr>
              <a:t> de </a:t>
            </a:r>
            <a:r>
              <a:rPr lang="en-US" dirty="0" err="1">
                <a:solidFill>
                  <a:srgbClr val="004992"/>
                </a:solidFill>
                <a:latin typeface="Calibri Light"/>
              </a:rPr>
              <a:t>experiencias</a:t>
            </a:r>
            <a:r>
              <a:rPr lang="en-US" dirty="0">
                <a:solidFill>
                  <a:srgbClr val="004992"/>
                </a:solidFill>
                <a:latin typeface="Calibri Light"/>
              </a:rPr>
              <a:t> </a:t>
            </a:r>
            <a:r>
              <a:rPr lang="en-US" dirty="0" err="1">
                <a:solidFill>
                  <a:srgbClr val="004992"/>
                </a:solidFill>
                <a:latin typeface="Calibri Light"/>
              </a:rPr>
              <a:t>psicóticas</a:t>
            </a:r>
            <a:r>
              <a:rPr lang="en-US" dirty="0">
                <a:solidFill>
                  <a:srgbClr val="004992"/>
                </a:solidFill>
                <a:latin typeface="Calibri Light"/>
              </a:rPr>
              <a:t> </a:t>
            </a:r>
            <a:r>
              <a:rPr lang="en-US" dirty="0" err="1">
                <a:solidFill>
                  <a:srgbClr val="004992"/>
                </a:solidFill>
                <a:latin typeface="Calibri Light"/>
              </a:rPr>
              <a:t>en</a:t>
            </a:r>
            <a:r>
              <a:rPr lang="en-US" dirty="0">
                <a:solidFill>
                  <a:srgbClr val="004992"/>
                </a:solidFill>
                <a:latin typeface="Calibri Light"/>
              </a:rPr>
              <a:t> la </a:t>
            </a:r>
            <a:r>
              <a:rPr lang="en-US" dirty="0" err="1">
                <a:solidFill>
                  <a:srgbClr val="004992"/>
                </a:solidFill>
                <a:latin typeface="Calibri Light"/>
              </a:rPr>
              <a:t>población</a:t>
            </a:r>
            <a:endParaRPr lang="de-DE"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0"/>
              </a:spcBef>
            </a:pPr>
            <a:r>
              <a:rPr lang="de-DE" sz="2400">
                <a:solidFill>
                  <a:srgbClr val="333333"/>
                </a:solidFill>
                <a:latin typeface="Calibri Light"/>
                <a:ea typeface="ＭＳ Ｐゴシック"/>
              </a:rPr>
              <a:t>¿Qué pensais? </a:t>
            </a:r>
            <a:r>
              <a:rPr lang="de-DE" sz="2400" dirty="0">
                <a:solidFill>
                  <a:srgbClr val="333333"/>
                </a:solidFill>
                <a:latin typeface="Calibri Light"/>
                <a:ea typeface="ＭＳ Ｐゴシック"/>
              </a:rPr>
              <a:t>¿Qué frecuencia tienen las siguientes experiencias/síntomas en la población </a:t>
            </a:r>
            <a:r>
              <a:rPr lang="en-US" sz="2400" dirty="0">
                <a:solidFill>
                  <a:srgbClr val="333333"/>
                </a:solidFill>
                <a:latin typeface="Calibri Light"/>
                <a:ea typeface="ＭＳ Ｐゴシック"/>
              </a:rPr>
              <a:t>general?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pPr>
                <a:defRPr/>
              </a:pPr>
              <a:t>31</a:t>
            </a:fld>
            <a:endParaRPr lang="de-DE"/>
          </a:p>
        </p:txBody>
      </p:sp>
      <p:graphicFrame>
        <p:nvGraphicFramePr>
          <p:cNvPr id="9" name="Tabelle 3"/>
          <p:cNvGraphicFramePr>
            <a:graphicFrameLocks noGrp="1"/>
          </p:cNvGraphicFramePr>
          <p:nvPr>
            <p:extLst>
              <p:ext uri="{D42A27DB-BD31-4B8C-83A1-F6EECF244321}">
                <p14:modId xmlns:p14="http://schemas.microsoft.com/office/powerpoint/2010/main" val="8484200"/>
              </p:ext>
            </p:extLst>
          </p:nvPr>
        </p:nvGraphicFramePr>
        <p:xfrm>
          <a:off x="408955" y="3068960"/>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000000"/>
                          </a:solidFill>
                          <a:effectLst/>
                          <a:latin typeface="Calibri Light"/>
                          <a:cs typeface="Arial" charset="0"/>
                        </a:rPr>
                        <a:t>Encuesta elaborada en población general</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Respuestas afirmativas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pensado alguna vez que la gente puede comunicarse telepaticamente?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otra gente puede leer su mente?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sentido alguna vez las cosas irreales como si fueran parte de un experimento?</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a:ln>
                            <a:noFill/>
                          </a:ln>
                          <a:solidFill>
                            <a:srgbClr val="333333"/>
                          </a:solidFill>
                          <a:effectLst/>
                          <a:latin typeface="Calibri Light"/>
                          <a:cs typeface="Arial" charset="0"/>
                        </a:rPr>
                        <a:t>¿Ha tenido alguna vez la sensación de que las cosas en el periódico o en la televisión han sido escritas especialmente para ud.?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s-ES" sz="1800" b="0" i="0" u="none" strike="noStrike" cap="none" normalizeH="0" baseline="0">
                          <a:ln>
                            <a:noFill/>
                          </a:ln>
                          <a:solidFill>
                            <a:srgbClr val="333333"/>
                          </a:solidFill>
                          <a:effectLst/>
                          <a:latin typeface="Calibri Light"/>
                          <a:cs typeface="Arial" charset="0"/>
                        </a:rPr>
                        <a:t>¿Ha tenido alguna vez la sensación de ser perseguido de alguna manera?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s-ES" sz="1800" b="0" i="0" u="none" strike="noStrike" cap="none" normalizeH="0" baseline="0" dirty="0">
                          <a:ln>
                            <a:noFill/>
                          </a:ln>
                          <a:solidFill>
                            <a:srgbClr val="333333"/>
                          </a:solidFill>
                          <a:effectLst/>
                          <a:latin typeface="Calibri Light"/>
                          <a:cs typeface="Arial" charset="0"/>
                        </a:rPr>
                        <a:t>¿Ha escuchado alguna vez voces sin haber nadie alrededor?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Emmanuelle R. Peters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PDI), Steffen Moritz (</a:t>
            </a:r>
            <a:r>
              <a:rPr lang="de-DE" altLang="en-US" sz="1000" dirty="0" err="1">
                <a:solidFill>
                  <a:schemeClr val="tx1"/>
                </a:solidFill>
                <a:latin typeface="Calibri Light"/>
                <a:cs typeface="Times New Roman" pitchFamily="18" charset="0"/>
              </a:rPr>
              <a:t>Instrumento</a:t>
            </a:r>
            <a:r>
              <a:rPr lang="de-DE" altLang="en-US" sz="1000" dirty="0">
                <a:solidFill>
                  <a:schemeClr val="tx1"/>
                </a:solidFill>
                <a:latin typeface="Calibri Light"/>
                <a:cs typeface="Times New Roman" pitchFamily="18" charset="0"/>
              </a:rPr>
              <a:t>: KSF)</a:t>
            </a:r>
          </a:p>
        </p:txBody>
      </p:sp>
    </p:spTree>
    <p:extLst>
      <p:ext uri="{BB962C8B-B14F-4D97-AF65-F5344CB8AC3E}">
        <p14:creationId xmlns:p14="http://schemas.microsoft.com/office/powerpoint/2010/main" val="3050744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Recordad…</a:t>
            </a:r>
          </a:p>
        </p:txBody>
      </p:sp>
      <p:sp>
        <p:nvSpPr>
          <p:cNvPr id="3" name="Inhaltsplatzhalter 2"/>
          <p:cNvSpPr>
            <a:spLocks noGrp="1"/>
          </p:cNvSpPr>
          <p:nvPr>
            <p:ph idx="1"/>
          </p:nvPr>
        </p:nvSpPr>
        <p:spPr>
          <a:xfrm>
            <a:off x="623555" y="1750342"/>
            <a:ext cx="10948066" cy="4790158"/>
          </a:xfrm>
          <a:extLst>
            <a:ext uri="{FAA26D3D-D897-4be2-8F04-BA451C77F1D7}"/>
          </a:extLst>
        </p:spPr>
        <p:txBody>
          <a:bodyPr/>
          <a:lstStyle/>
          <a:p>
            <a:pPr>
              <a:defRPr/>
            </a:pP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latin typeface="Calibri Light"/>
                <a:ea typeface="Verdana" panose="020B0604030504040204" pitchFamily="34" charset="0"/>
                <a:cs typeface="Verdana" panose="020B0604030504040204" pitchFamily="34" charset="0"/>
              </a:rPr>
              <a:t>Nadie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b="1" i="1" dirty="0" err="1">
                <a:solidFill>
                  <a:srgbClr val="333333"/>
                </a:solidFill>
                <a:latin typeface="Calibri Light"/>
                <a:ea typeface="Verdana" panose="020B0604030504040204" pitchFamily="34" charset="0"/>
                <a:cs typeface="Verdana" panose="020B0604030504040204" pitchFamily="34" charset="0"/>
              </a:rPr>
              <a:t>inmune</a:t>
            </a:r>
            <a:r>
              <a:rPr lang="en-US" sz="2400" dirty="0">
                <a:solidFill>
                  <a:srgbClr val="333333"/>
                </a:solidFill>
                <a:latin typeface="Calibri Light"/>
                <a:ea typeface="Verdana" panose="020B0604030504040204" pitchFamily="34" charset="0"/>
                <a:cs typeface="Verdana" panose="020B0604030504040204" pitchFamily="34" charset="0"/>
              </a:rPr>
              <a:t> a </a:t>
            </a:r>
            <a:r>
              <a:rPr lang="en-US" sz="2400" dirty="0" err="1">
                <a:solidFill>
                  <a:srgbClr val="333333"/>
                </a:solidFill>
                <a:latin typeface="Calibri Light"/>
                <a:ea typeface="Verdana" panose="020B0604030504040204" pitchFamily="34" charset="0"/>
                <a:cs typeface="Verdana" panose="020B0604030504040204" pitchFamily="34" charset="0"/>
              </a:rPr>
              <a:t>una</a:t>
            </a:r>
            <a:r>
              <a:rPr lang="en-US" sz="2400" dirty="0">
                <a:solidFill>
                  <a:srgbClr val="333333"/>
                </a:solidFill>
                <a:latin typeface="Calibri Light"/>
                <a:ea typeface="Verdana" panose="020B0604030504040204" pitchFamily="34" charset="0"/>
                <a:cs typeface="Verdana" panose="020B0604030504040204" pitchFamily="34" charset="0"/>
              </a:rPr>
              <a:t> crisis mental! </a:t>
            </a:r>
            <a:r>
              <a:rPr lang="en-US" sz="2400" dirty="0" err="1">
                <a:solidFill>
                  <a:srgbClr val="333333"/>
                </a:solidFill>
                <a:latin typeface="Calibri Light"/>
                <a:ea typeface="Verdana" panose="020B0604030504040204" pitchFamily="34" charset="0"/>
                <a:cs typeface="Verdana" panose="020B0604030504040204" pitchFamily="34" charset="0"/>
              </a:rPr>
              <a:t>Cada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año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aproximadamente</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a:solidFill>
                  <a:srgbClr val="333333"/>
                </a:solidFill>
                <a:latin typeface="Calibri Light"/>
                <a:ea typeface="Verdana" panose="020B0604030504040204" pitchFamily="34" charset="0"/>
                <a:cs typeface="Verdana" panose="020B0604030504040204" pitchFamily="34" charset="0"/>
              </a:rPr>
              <a:t>1 de </a:t>
            </a:r>
            <a:r>
              <a:rPr lang="en-US" sz="2400" dirty="0" err="1">
                <a:solidFill>
                  <a:srgbClr val="333333"/>
                </a:solidFill>
                <a:latin typeface="Calibri Light"/>
                <a:ea typeface="Verdana" panose="020B0604030504040204" pitchFamily="34" charset="0"/>
                <a:cs typeface="Verdana" panose="020B0604030504040204" pitchFamily="34" charset="0"/>
              </a:rPr>
              <a:t>cada</a:t>
            </a:r>
            <a:r>
              <a:rPr lang="en-US" sz="2400" dirty="0">
                <a:solidFill>
                  <a:srgbClr val="333333"/>
                </a:solidFill>
                <a:latin typeface="Calibri Light"/>
                <a:ea typeface="Verdana" panose="020B0604030504040204" pitchFamily="34" charset="0"/>
                <a:cs typeface="Verdana" panose="020B0604030504040204" pitchFamily="34" charset="0"/>
              </a:rPr>
              <a:t> 4 personas </a:t>
            </a:r>
            <a:r>
              <a:rPr lang="en-US" sz="2400" dirty="0" err="1">
                <a:solidFill>
                  <a:srgbClr val="333333"/>
                </a:solidFill>
                <a:latin typeface="Calibri Light"/>
                <a:ea typeface="Verdana" panose="020B0604030504040204" pitchFamily="34" charset="0"/>
                <a:cs typeface="Verdana" panose="020B0604030504040204" pitchFamily="34" charset="0"/>
              </a:rPr>
              <a:t>sufre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una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enfermedad</a:t>
            </a:r>
            <a:r>
              <a:rPr lang="en-US" sz="2400" dirty="0">
                <a:solidFill>
                  <a:srgbClr val="333333"/>
                </a:solidFill>
                <a:latin typeface="Calibri Light"/>
                <a:ea typeface="Verdana" panose="020B0604030504040204" pitchFamily="34" charset="0"/>
                <a:cs typeface="Verdana" panose="020B0604030504040204" pitchFamily="34" charset="0"/>
              </a:rPr>
              <a:t> mental.</a:t>
            </a:r>
            <a:endParaRPr lang="de-DE" sz="2400" dirty="0">
              <a:solidFill>
                <a:srgbClr val="333333"/>
              </a:solidFill>
              <a:latin typeface="Calibri Light"/>
              <a:ea typeface="Verdana" panose="020B0604030504040204" pitchFamily="34" charset="0"/>
              <a:cs typeface="Verdana" panose="020B0604030504040204" pitchFamily="34" charset="0"/>
            </a:endParaRPr>
          </a:p>
          <a:p>
            <a:pPr>
              <a:defRPr/>
            </a:pPr>
            <a:r>
              <a:rPr lang="en-US" sz="2400" dirty="0">
                <a:solidFill>
                  <a:srgbClr val="333333"/>
                </a:solidFill>
                <a:latin typeface="Calibri Light"/>
                <a:ea typeface="Verdana" panose="020B0604030504040204" pitchFamily="34" charset="0"/>
                <a:cs typeface="Verdana" panose="020B0604030504040204" pitchFamily="34" charset="0"/>
              </a:rPr>
              <a:t>Una </a:t>
            </a:r>
            <a:r>
              <a:rPr lang="en-US" sz="2400" dirty="0" err="1">
                <a:solidFill>
                  <a:srgbClr val="333333"/>
                </a:solidFill>
                <a:latin typeface="Calibri Light"/>
                <a:ea typeface="Verdana" panose="020B0604030504040204" pitchFamily="34" charset="0"/>
                <a:cs typeface="Verdana" panose="020B0604030504040204" pitchFamily="34" charset="0"/>
              </a:rPr>
              <a:t>enfermedad</a:t>
            </a:r>
            <a:r>
              <a:rPr lang="en-US" sz="2400" dirty="0">
                <a:solidFill>
                  <a:srgbClr val="333333"/>
                </a:solidFill>
                <a:latin typeface="Calibri Light"/>
                <a:ea typeface="Verdana" panose="020B0604030504040204" pitchFamily="34" charset="0"/>
                <a:cs typeface="Verdana" panose="020B0604030504040204" pitchFamily="34" charset="0"/>
              </a:rPr>
              <a:t> mental no </a:t>
            </a:r>
            <a:r>
              <a:rPr lang="en-US" sz="2400" dirty="0" err="1">
                <a:solidFill>
                  <a:srgbClr val="333333"/>
                </a:solidFill>
                <a:latin typeface="Calibri Light"/>
                <a:ea typeface="Verdana" panose="020B0604030504040204" pitchFamily="34" charset="0"/>
                <a:cs typeface="Verdana" panose="020B0604030504040204" pitchFamily="34" charset="0"/>
              </a:rPr>
              <a:t>debe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ser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considerada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una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debilidad</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sino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como</a:t>
            </a:r>
            <a:r>
              <a:rPr lang="en-US" sz="2400" dirty="0">
                <a:solidFill>
                  <a:srgbClr val="333333"/>
                </a:solidFill>
                <a:latin typeface="Calibri Light"/>
                <a:ea typeface="Verdana" panose="020B0604030504040204" pitchFamily="34" charset="0"/>
                <a:cs typeface="Verdana" panose="020B0604030504040204" pitchFamily="34" charset="0"/>
              </a:rPr>
              <a:t> la </a:t>
            </a:r>
            <a:r>
              <a:rPr lang="en-US" sz="2400" dirty="0" err="1">
                <a:solidFill>
                  <a:srgbClr val="333333"/>
                </a:solidFill>
                <a:latin typeface="Calibri Light"/>
                <a:ea typeface="Verdana" panose="020B0604030504040204" pitchFamily="34" charset="0"/>
                <a:cs typeface="Verdana" panose="020B0604030504040204" pitchFamily="34" charset="0"/>
              </a:rPr>
              <a:t>expresión</a:t>
            </a:r>
            <a:r>
              <a:rPr lang="en-US" sz="2400" dirty="0">
                <a:solidFill>
                  <a:srgbClr val="333333"/>
                </a:solidFill>
                <a:latin typeface="Calibri Light"/>
                <a:ea typeface="Verdana" panose="020B0604030504040204" pitchFamily="34" charset="0"/>
                <a:cs typeface="Verdana" panose="020B0604030504040204" pitchFamily="34" charset="0"/>
              </a:rPr>
              <a:t> de </a:t>
            </a:r>
            <a:r>
              <a:rPr lang="en-US" sz="2400" dirty="0" err="1">
                <a:solidFill>
                  <a:srgbClr val="333333"/>
                </a:solidFill>
                <a:latin typeface="Calibri Light"/>
                <a:ea typeface="Verdana" panose="020B0604030504040204" pitchFamily="34" charset="0"/>
                <a:cs typeface="Verdana" panose="020B0604030504040204" pitchFamily="34" charset="0"/>
              </a:rPr>
              <a:t>una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sensibilidad</a:t>
            </a:r>
            <a:r>
              <a:rPr lang="en-US" sz="2400" dirty="0">
                <a:solidFill>
                  <a:srgbClr val="333333"/>
                </a:solidFill>
                <a:latin typeface="Calibri Light"/>
                <a:ea typeface="Verdana" panose="020B0604030504040204" pitchFamily="34" charset="0"/>
                <a:cs typeface="Verdana" panose="020B0604030504040204" pitchFamily="34" charset="0"/>
              </a:rPr>
              <a:t> particular.</a:t>
            </a:r>
            <a:endParaRPr lang="de-DE" sz="2400" dirty="0">
              <a:solidFill>
                <a:srgbClr val="333333"/>
              </a:solidFill>
              <a:latin typeface="Calibri Light"/>
              <a:ea typeface="Verdana" panose="020B0604030504040204" pitchFamily="34" charset="0"/>
              <a:cs typeface="Verdana" panose="020B0604030504040204" pitchFamily="34" charset="0"/>
            </a:endParaRPr>
          </a:p>
          <a:p>
            <a:pPr>
              <a:defRPr/>
            </a:pPr>
            <a:r>
              <a:rPr lang="en-US" sz="2400" dirty="0" err="1">
                <a:solidFill>
                  <a:srgbClr val="004992"/>
                </a:solidFill>
                <a:latin typeface="Calibri Light"/>
                <a:ea typeface="Verdana" panose="020B0604030504040204" pitchFamily="34" charset="0"/>
                <a:cs typeface="Verdana" panose="020B0604030504040204" pitchFamily="34" charset="0"/>
              </a:rPr>
              <a:t>Herencia</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los</a:t>
            </a:r>
            <a:r>
              <a:rPr lang="en-US" sz="2400" dirty="0">
                <a:solidFill>
                  <a:srgbClr val="333333"/>
                </a:solidFill>
                <a:latin typeface="Calibri Light"/>
                <a:ea typeface="Verdana" panose="020B0604030504040204" pitchFamily="34" charset="0"/>
                <a:cs typeface="Verdana" panose="020B0604030504040204" pitchFamily="34" charset="0"/>
              </a:rPr>
              <a:t> genes </a:t>
            </a:r>
            <a:r>
              <a:rPr lang="en-US" sz="2400" dirty="0" err="1">
                <a:solidFill>
                  <a:srgbClr val="333333"/>
                </a:solidFill>
                <a:latin typeface="Calibri Light"/>
                <a:ea typeface="Verdana" panose="020B0604030504040204" pitchFamily="34" charset="0"/>
                <a:cs typeface="Verdana" panose="020B0604030504040204" pitchFamily="34" charset="0"/>
              </a:rPr>
              <a:t>juegan</a:t>
            </a:r>
            <a:r>
              <a:rPr lang="en-US" sz="2400" dirty="0">
                <a:solidFill>
                  <a:srgbClr val="333333"/>
                </a:solidFill>
                <a:latin typeface="Calibri Light"/>
                <a:ea typeface="Verdana" panose="020B0604030504040204" pitchFamily="34" charset="0"/>
                <a:cs typeface="Verdana" panose="020B0604030504040204" pitchFamily="34" charset="0"/>
              </a:rPr>
              <a:t> un </a:t>
            </a:r>
            <a:r>
              <a:rPr lang="en-US" sz="2400" dirty="0" err="1">
                <a:solidFill>
                  <a:srgbClr val="333333"/>
                </a:solidFill>
                <a:latin typeface="Calibri Light"/>
                <a:ea typeface="Verdana" panose="020B0604030504040204" pitchFamily="34" charset="0"/>
                <a:cs typeface="Verdana" panose="020B0604030504040204" pitchFamily="34" charset="0"/>
              </a:rPr>
              <a:t>papel</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muchas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enfermedades</a:t>
            </a:r>
            <a:r>
              <a:rPr lang="de-DE" sz="2400" dirty="0">
                <a:solidFill>
                  <a:srgbClr val="333333"/>
                </a:solidFill>
                <a:latin typeface="Calibri Light"/>
                <a:ea typeface="Verdana" panose="020B0604030504040204" pitchFamily="34" charset="0"/>
                <a:cs typeface="Verdana" panose="020B0604030504040204" pitchFamily="34" charset="0"/>
              </a:rPr>
              <a:t>.</a:t>
            </a:r>
          </a:p>
          <a:p>
            <a:pPr>
              <a:defRPr/>
            </a:pPr>
            <a:r>
              <a:rPr lang="en-US" sz="2400" dirty="0" err="1">
                <a:solidFill>
                  <a:srgbClr val="004992"/>
                </a:solidFill>
                <a:latin typeface="Calibri Light"/>
                <a:ea typeface="Verdana" panose="020B0604030504040204" pitchFamily="34" charset="0"/>
                <a:cs typeface="Verdana" panose="020B0604030504040204" pitchFamily="34" charset="0"/>
              </a:rPr>
              <a:t>Ambiente</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experiencias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traumáticas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pueden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tener</a:t>
            </a:r>
            <a:r>
              <a:rPr lang="en-US" sz="2400" dirty="0">
                <a:solidFill>
                  <a:srgbClr val="333333"/>
                </a:solidFill>
                <a:latin typeface="Calibri Light"/>
                <a:ea typeface="Verdana" panose="020B0604030504040204" pitchFamily="34" charset="0"/>
                <a:cs typeface="Verdana" panose="020B0604030504040204" pitchFamily="34" charset="0"/>
              </a:rPr>
              <a:t> un </a:t>
            </a:r>
            <a:r>
              <a:rPr lang="en-US" sz="2400" dirty="0" err="1">
                <a:solidFill>
                  <a:srgbClr val="333333"/>
                </a:solidFill>
                <a:latin typeface="Calibri Light"/>
                <a:ea typeface="Verdana" panose="020B0604030504040204" pitchFamily="34" charset="0"/>
                <a:cs typeface="Verdana" panose="020B0604030504040204" pitchFamily="34" charset="0"/>
              </a:rPr>
              <a:t>impacto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negativo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nuestra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salud</a:t>
            </a:r>
            <a:r>
              <a:rPr lang="en-US" sz="2400" dirty="0">
                <a:solidFill>
                  <a:srgbClr val="333333"/>
                </a:solidFill>
                <a:latin typeface="Calibri Light"/>
                <a:ea typeface="Verdana" panose="020B0604030504040204" pitchFamily="34" charset="0"/>
                <a:cs typeface="Verdana" panose="020B0604030504040204" pitchFamily="34" charset="0"/>
              </a:rPr>
              <a:t> mental, y </a:t>
            </a:r>
            <a:r>
              <a:rPr lang="en-US" sz="2400" dirty="0" err="1">
                <a:solidFill>
                  <a:srgbClr val="333333"/>
                </a:solidFill>
                <a:latin typeface="Calibri Light"/>
                <a:ea typeface="Verdana" panose="020B0604030504040204" pitchFamily="34" charset="0"/>
                <a:cs typeface="Verdana" panose="020B0604030504040204" pitchFamily="34" charset="0"/>
              </a:rPr>
              <a:t>aumentar</a:t>
            </a:r>
            <a:r>
              <a:rPr lang="en-US" sz="2400" dirty="0">
                <a:solidFill>
                  <a:srgbClr val="333333"/>
                </a:solidFill>
                <a:latin typeface="Calibri Light"/>
                <a:ea typeface="Verdana" panose="020B0604030504040204" pitchFamily="34" charset="0"/>
                <a:cs typeface="Verdana" panose="020B0604030504040204" pitchFamily="34" charset="0"/>
              </a:rPr>
              <a:t> la </a:t>
            </a:r>
            <a:r>
              <a:rPr lang="en-US" sz="2400" dirty="0" err="1">
                <a:solidFill>
                  <a:srgbClr val="333333"/>
                </a:solidFill>
                <a:latin typeface="Calibri Light"/>
                <a:ea typeface="Verdana" panose="020B0604030504040204" pitchFamily="34" charset="0"/>
                <a:cs typeface="Verdana" panose="020B0604030504040204" pitchFamily="34" charset="0"/>
              </a:rPr>
              <a:t>probabilidad</a:t>
            </a:r>
            <a:r>
              <a:rPr lang="en-US" sz="2400" dirty="0">
                <a:solidFill>
                  <a:srgbClr val="333333"/>
                </a:solidFill>
                <a:latin typeface="Calibri Light"/>
                <a:ea typeface="Verdana" panose="020B0604030504040204" pitchFamily="34" charset="0"/>
                <a:cs typeface="Verdana" panose="020B0604030504040204" pitchFamily="34" charset="0"/>
              </a:rPr>
              <a:t> de </a:t>
            </a:r>
            <a:r>
              <a:rPr lang="en-US" sz="2400" dirty="0" err="1">
                <a:solidFill>
                  <a:srgbClr val="333333"/>
                </a:solidFill>
                <a:latin typeface="Calibri Light"/>
                <a:ea typeface="Verdana" panose="020B0604030504040204" pitchFamily="34" charset="0"/>
                <a:cs typeface="Verdana" panose="020B0604030504040204" pitchFamily="34" charset="0"/>
              </a:rPr>
              <a:t>enfermedad</a:t>
            </a:r>
            <a:r>
              <a:rPr lang="en-US" sz="2400" dirty="0">
                <a:solidFill>
                  <a:srgbClr val="333333"/>
                </a:solidFill>
                <a:latin typeface="Calibri Light"/>
                <a:ea typeface="Verdana" panose="020B0604030504040204" pitchFamily="34" charset="0"/>
                <a:cs typeface="Verdana" panose="020B0604030504040204" pitchFamily="34" charset="0"/>
              </a:rPr>
              <a:t> mental </a:t>
            </a:r>
            <a:r>
              <a:rPr lang="en-US" sz="2400" dirty="0" err="1">
                <a:solidFill>
                  <a:srgbClr val="333333"/>
                </a:solidFill>
                <a:latin typeface="Calibri Light"/>
                <a:ea typeface="Verdana" panose="020B0604030504040204" pitchFamily="34" charset="0"/>
                <a:cs typeface="Verdana" panose="020B0604030504040204" pitchFamily="34" charset="0"/>
              </a:rPr>
              <a:t>en</a:t>
            </a:r>
            <a:r>
              <a:rPr lang="en-US" sz="2400" dirty="0">
                <a:solidFill>
                  <a:srgbClr val="333333"/>
                </a:solidFill>
                <a:latin typeface="Calibri Light"/>
                <a:ea typeface="Verdana" panose="020B0604030504040204" pitchFamily="34" charset="0"/>
                <a:cs typeface="Verdana" panose="020B0604030504040204" pitchFamily="34" charset="0"/>
              </a:rPr>
              <a:t> personas con o sin </a:t>
            </a:r>
            <a:r>
              <a:rPr lang="en-US" sz="2400" dirty="0" err="1">
                <a:solidFill>
                  <a:srgbClr val="333333"/>
                </a:solidFill>
                <a:latin typeface="Calibri Light"/>
                <a:ea typeface="Verdana" panose="020B0604030504040204" pitchFamily="34" charset="0"/>
                <a:cs typeface="Verdana" panose="020B0604030504040204" pitchFamily="34" charset="0"/>
              </a:rPr>
              <a:t>predisposición</a:t>
            </a:r>
            <a:r>
              <a:rPr lang="en-US" sz="2400" dirty="0">
                <a:solidFill>
                  <a:srgbClr val="333333"/>
                </a:solidFill>
                <a:latin typeface="Calibri Light"/>
                <a:ea typeface="Verdana" panose="020B0604030504040204" pitchFamily="34" charset="0"/>
                <a:cs typeface="Verdana" panose="020B0604030504040204" pitchFamily="34" charset="0"/>
              </a:rPr>
              <a:t> a la </a:t>
            </a:r>
            <a:r>
              <a:rPr lang="en-US" sz="2400" dirty="0" err="1">
                <a:solidFill>
                  <a:srgbClr val="333333"/>
                </a:solidFill>
                <a:latin typeface="Calibri Light"/>
                <a:ea typeface="Verdana" panose="020B0604030504040204" pitchFamily="34" charset="0"/>
                <a:cs typeface="Verdana" panose="020B0604030504040204" pitchFamily="34" charset="0"/>
              </a:rPr>
              <a:t>enfermedad</a:t>
            </a:r>
            <a:r>
              <a:rPr lang="en-US" sz="2400" dirty="0">
                <a:solidFill>
                  <a:srgbClr val="333333"/>
                </a:solidFill>
                <a:latin typeface="Calibri Light"/>
                <a:ea typeface="Verdana" panose="020B0604030504040204" pitchFamily="34" charset="0"/>
                <a:cs typeface="Verdana" panose="020B0604030504040204" pitchFamily="34" charset="0"/>
              </a:rPr>
              <a:t> mental.</a:t>
            </a:r>
            <a:endParaRPr lang="de-DE" sz="2400" strike="sngStrike"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32</a:t>
            </a:fld>
            <a:endParaRPr lang="de-DE"/>
          </a:p>
        </p:txBody>
      </p:sp>
      <p:pic>
        <p:nvPicPr>
          <p:cNvPr id="9"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estigma</a:t>
            </a:r>
            <a:r>
              <a:rPr lang="en-US" sz="3600" dirty="0">
                <a:latin typeface="Calibri Light"/>
              </a:rPr>
              <a:t> y </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autoestigma</a:t>
            </a:r>
            <a:r>
              <a:rPr lang="en-US" sz="3600" dirty="0">
                <a:latin typeface="Calibri Light"/>
              </a:rPr>
              <a:t>?</a:t>
            </a:r>
            <a:endParaRPr lang="de-DE" sz="3600" dirty="0">
              <a:latin typeface="Calibri Light"/>
            </a:endParaRPr>
          </a:p>
        </p:txBody>
      </p:sp>
      <p:sp>
        <p:nvSpPr>
          <p:cNvPr id="72706" name="Inhaltsplatzhalter 3"/>
          <p:cNvSpPr>
            <a:spLocks noGrp="1"/>
          </p:cNvSpPr>
          <p:nvPr>
            <p:ph idx="1"/>
          </p:nvPr>
        </p:nvSpPr>
        <p:spPr/>
        <p:txBody>
          <a:bodyPr/>
          <a:lstStyle/>
          <a:p>
            <a:pPr>
              <a:lnSpc>
                <a:spcPct val="100000"/>
              </a:lnSpc>
              <a:spcBef>
                <a:spcPts val="0"/>
              </a:spcBef>
            </a:pPr>
            <a:r>
              <a:rPr lang="de-DE" sz="2400" dirty="0">
                <a:solidFill>
                  <a:srgbClr val="004992"/>
                </a:solidFill>
                <a:latin typeface="Calibri Light"/>
                <a:ea typeface="ＭＳ Ｐゴシック"/>
                <a:cs typeface="Verdana"/>
              </a:rPr>
              <a:t>???</a:t>
            </a: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33</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11" name="Textfeld 10">
            <a:extLst>
              <a:ext uri="{FF2B5EF4-FFF2-40B4-BE49-F238E27FC236}">
                <a16:creationId xmlns:a16="http://schemas.microsoft.com/office/drawing/2014/main" id="{07C962E5-4338-4B8B-BB96-AAA27B0AFB9C}"/>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estigma</a:t>
            </a:r>
            <a:r>
              <a:rPr lang="en-US" sz="3600" dirty="0">
                <a:latin typeface="Calibri Light"/>
              </a:rPr>
              <a:t> y </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autoestigma</a:t>
            </a:r>
            <a:r>
              <a:rPr lang="en-US" sz="3600" dirty="0">
                <a:latin typeface="Calibri Light"/>
              </a:rPr>
              <a:t>?</a:t>
            </a:r>
            <a:endParaRPr lang="de-DE" sz="3600" dirty="0">
              <a:latin typeface="Calibri Light"/>
            </a:endParaRPr>
          </a:p>
        </p:txBody>
      </p:sp>
      <p:sp>
        <p:nvSpPr>
          <p:cNvPr id="77826"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en-US" sz="2400" b="1" dirty="0" err="1">
                <a:solidFill>
                  <a:srgbClr val="004992"/>
                </a:solidFill>
                <a:latin typeface="Calibri Light"/>
                <a:ea typeface="ＭＳ Ｐゴシック"/>
              </a:rPr>
              <a:t>Estigma</a:t>
            </a:r>
            <a:r>
              <a:rPr lang="en-US" sz="2400" b="1" dirty="0">
                <a:solidFill>
                  <a:srgbClr val="004992"/>
                </a:solidFill>
                <a:latin typeface="Calibri Light"/>
                <a:ea typeface="ＭＳ Ｐゴシック"/>
              </a:rPr>
              <a:t> = palabra </a:t>
            </a:r>
            <a:r>
              <a:rPr lang="en-US" sz="2400" b="1" dirty="0" err="1">
                <a:solidFill>
                  <a:srgbClr val="004992"/>
                </a:solidFill>
                <a:latin typeface="Calibri Light"/>
                <a:ea typeface="ＭＳ Ｐゴシック"/>
              </a:rPr>
              <a:t>griega</a:t>
            </a:r>
            <a:r>
              <a:rPr lang="en-US" sz="2400" b="1" dirty="0">
                <a:solidFill>
                  <a:srgbClr val="004992"/>
                </a:solidFill>
                <a:latin typeface="Calibri Light"/>
                <a:ea typeface="ＭＳ Ｐゴシック"/>
              </a:rPr>
              <a:t>. </a:t>
            </a:r>
            <a:r>
              <a:rPr lang="en-US" sz="2400" b="1" dirty="0" err="1">
                <a:solidFill>
                  <a:srgbClr val="004992"/>
                </a:solidFill>
                <a:latin typeface="Calibri Light"/>
                <a:ea typeface="ＭＳ Ｐゴシック"/>
              </a:rPr>
              <a:t>Significado</a:t>
            </a:r>
            <a:r>
              <a:rPr lang="en-US" sz="2400" b="1" dirty="0">
                <a:solidFill>
                  <a:srgbClr val="004992"/>
                </a:solidFill>
                <a:latin typeface="Calibri Light"/>
                <a:ea typeface="ＭＳ Ｐゴシック"/>
              </a:rPr>
              <a:t> literal:</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marca</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señal</a:t>
            </a:r>
            <a:endParaRPr lang="de-DE" sz="24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34</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795B8520-030B-42C5-B271-ECF5E7EDEBE1}"/>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estigma</a:t>
            </a:r>
            <a:r>
              <a:rPr lang="en-US" sz="3600" dirty="0">
                <a:latin typeface="Calibri Light"/>
              </a:rPr>
              <a:t> y </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autoestigma</a:t>
            </a:r>
            <a:r>
              <a:rPr lang="en-US" sz="3600" dirty="0">
                <a:latin typeface="Calibri Light"/>
              </a:rPr>
              <a:t>?</a:t>
            </a:r>
            <a:endParaRPr lang="de-DE" sz="3600" dirty="0">
              <a:latin typeface="Calibri Light"/>
            </a:endParaRPr>
          </a:p>
        </p:txBody>
      </p:sp>
      <p:sp>
        <p:nvSpPr>
          <p:cNvPr id="77826"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en-US" sz="2400" b="1" dirty="0" err="1">
                <a:solidFill>
                  <a:srgbClr val="004992"/>
                </a:solidFill>
                <a:latin typeface="Calibri Light"/>
                <a:ea typeface="ＭＳ Ｐゴシック"/>
              </a:rPr>
              <a:t>Estigma</a:t>
            </a:r>
            <a:r>
              <a:rPr lang="en-US" sz="2400" b="1" dirty="0">
                <a:solidFill>
                  <a:srgbClr val="004992"/>
                </a:solidFill>
                <a:latin typeface="Calibri Light"/>
                <a:ea typeface="ＭＳ Ｐゴシック"/>
              </a:rPr>
              <a:t> = palabra </a:t>
            </a:r>
            <a:r>
              <a:rPr lang="en-US" sz="2400" b="1" dirty="0" err="1">
                <a:solidFill>
                  <a:srgbClr val="004992"/>
                </a:solidFill>
                <a:latin typeface="Calibri Light"/>
                <a:ea typeface="ＭＳ Ｐゴシック"/>
              </a:rPr>
              <a:t>griega</a:t>
            </a:r>
            <a:r>
              <a:rPr lang="en-US" sz="2400" b="1" dirty="0">
                <a:solidFill>
                  <a:srgbClr val="004992"/>
                </a:solidFill>
                <a:latin typeface="Calibri Light"/>
                <a:ea typeface="ＭＳ Ｐゴシック"/>
              </a:rPr>
              <a:t>. </a:t>
            </a:r>
            <a:r>
              <a:rPr lang="en-US" sz="2400" b="1" dirty="0" err="1">
                <a:solidFill>
                  <a:srgbClr val="004992"/>
                </a:solidFill>
                <a:latin typeface="Calibri Light"/>
                <a:ea typeface="ＭＳ Ｐゴシック"/>
              </a:rPr>
              <a:t>Significado</a:t>
            </a:r>
            <a:r>
              <a:rPr lang="en-US" sz="2400" b="1" dirty="0">
                <a:solidFill>
                  <a:srgbClr val="004992"/>
                </a:solidFill>
                <a:latin typeface="Calibri Light"/>
                <a:ea typeface="ＭＳ Ｐゴシック"/>
              </a:rPr>
              <a:t> literal:</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marca</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señal</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La </a:t>
            </a:r>
            <a:r>
              <a:rPr lang="en-US" sz="2400" b="1" dirty="0" err="1">
                <a:solidFill>
                  <a:srgbClr val="004992"/>
                </a:solidFill>
                <a:latin typeface="Calibri Light"/>
                <a:ea typeface="ＭＳ Ｐゴシック"/>
              </a:rPr>
              <a:t>estigmatización</a:t>
            </a:r>
            <a:r>
              <a:rPr lang="en-US" sz="2400" b="1" dirty="0">
                <a:solidFill>
                  <a:srgbClr val="004992"/>
                </a:solidFill>
                <a:latin typeface="Calibri Light"/>
                <a:ea typeface="ＭＳ Ｐゴシック"/>
              </a:rPr>
              <a:t> </a:t>
            </a:r>
            <a:r>
              <a:rPr lang="en-US" sz="2400" dirty="0" err="1">
                <a:solidFill>
                  <a:srgbClr val="333333"/>
                </a:solidFill>
                <a:latin typeface="Calibri Light"/>
                <a:ea typeface="ＭＳ Ｐゴシック"/>
              </a:rPr>
              <a:t>sucede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cuando</a:t>
            </a:r>
            <a:r>
              <a:rPr lang="en-US" sz="2400" dirty="0">
                <a:solidFill>
                  <a:srgbClr val="333333"/>
                </a:solidFill>
                <a:latin typeface="Calibri Light"/>
                <a:ea typeface="ＭＳ Ｐゴシック"/>
              </a:rPr>
              <a:t> se </a:t>
            </a:r>
            <a:r>
              <a:rPr lang="en-US" sz="2400" dirty="0" err="1">
                <a:solidFill>
                  <a:srgbClr val="333333"/>
                </a:solidFill>
                <a:latin typeface="Calibri Light"/>
                <a:ea typeface="ＭＳ Ｐゴシック"/>
              </a:rPr>
              <a:t>establece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una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asociación</a:t>
            </a:r>
            <a:r>
              <a:rPr lang="en-US" sz="2400" dirty="0">
                <a:solidFill>
                  <a:srgbClr val="333333"/>
                </a:solidFill>
                <a:latin typeface="Calibri Light"/>
                <a:ea typeface="ＭＳ Ｐゴシック"/>
              </a:rPr>
              <a:t> entre </a:t>
            </a:r>
            <a:r>
              <a:rPr lang="en-US" sz="2400" dirty="0" err="1">
                <a:solidFill>
                  <a:srgbClr val="333333"/>
                </a:solidFill>
                <a:latin typeface="Calibri Light"/>
                <a:ea typeface="ＭＳ Ｐゴシック"/>
              </a:rPr>
              <a:t>determinadas</a:t>
            </a:r>
            <a:r>
              <a:rPr lang="en-US" sz="2400" dirty="0">
                <a:solidFill>
                  <a:srgbClr val="333333"/>
                </a:solidFill>
                <a:latin typeface="Calibri Light"/>
                <a:ea typeface="ＭＳ Ｐゴシック"/>
              </a:rPr>
              <a:t> personas o </a:t>
            </a:r>
            <a:r>
              <a:rPr lang="en-US" sz="2400" dirty="0" err="1">
                <a:solidFill>
                  <a:srgbClr val="333333"/>
                </a:solidFill>
                <a:latin typeface="Calibri Light"/>
                <a:ea typeface="ＭＳ Ｐゴシック"/>
              </a:rPr>
              <a:t>grupos</a:t>
            </a:r>
            <a:r>
              <a:rPr lang="en-US" sz="2400" dirty="0">
                <a:solidFill>
                  <a:srgbClr val="333333"/>
                </a:solidFill>
                <a:latin typeface="Calibri Light"/>
                <a:ea typeface="ＭＳ Ｐゴシック"/>
              </a:rPr>
              <a:t> de personas y </a:t>
            </a:r>
            <a:r>
              <a:rPr lang="en-US" sz="2400" dirty="0" err="1">
                <a:solidFill>
                  <a:srgbClr val="333333"/>
                </a:solidFill>
                <a:latin typeface="Calibri Light"/>
                <a:ea typeface="ＭＳ Ｐゴシック"/>
              </a:rPr>
              <a:t>cualidades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negativas</a:t>
            </a:r>
            <a:endParaRPr lang="de-DE" sz="24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35</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8AE0176A-315F-44E5-9972-A9E2F58D1D36}"/>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extLst>
      <p:ext uri="{BB962C8B-B14F-4D97-AF65-F5344CB8AC3E}">
        <p14:creationId xmlns:p14="http://schemas.microsoft.com/office/powerpoint/2010/main" val="3939231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estigma</a:t>
            </a:r>
            <a:r>
              <a:rPr lang="en-US" sz="3600" dirty="0">
                <a:latin typeface="Calibri Light"/>
              </a:rPr>
              <a:t> y </a:t>
            </a:r>
            <a:r>
              <a:rPr lang="en-US" sz="3600" dirty="0" err="1">
                <a:latin typeface="Calibri Light"/>
              </a:rPr>
              <a:t>qué</a:t>
            </a:r>
            <a:r>
              <a:rPr lang="en-US" sz="3600" dirty="0">
                <a:latin typeface="Calibri Light"/>
              </a:rPr>
              <a:t> </a:t>
            </a:r>
            <a:r>
              <a:rPr lang="en-US" sz="3600" dirty="0" err="1">
                <a:latin typeface="Calibri Light"/>
              </a:rPr>
              <a:t>es</a:t>
            </a:r>
            <a:r>
              <a:rPr lang="en-US" sz="3600" dirty="0">
                <a:latin typeface="Calibri Light"/>
              </a:rPr>
              <a:t> el </a:t>
            </a:r>
            <a:r>
              <a:rPr lang="en-US" sz="3600" dirty="0" err="1">
                <a:latin typeface="Calibri Light"/>
              </a:rPr>
              <a:t>autoestigma</a:t>
            </a:r>
            <a:r>
              <a:rPr lang="en-US" sz="3600" dirty="0">
                <a:latin typeface="Calibri Light"/>
              </a:rPr>
              <a:t>?</a:t>
            </a:r>
            <a:endParaRPr lang="de-DE" sz="3600" dirty="0">
              <a:latin typeface="Calibri Light"/>
            </a:endParaRPr>
          </a:p>
        </p:txBody>
      </p:sp>
      <p:sp>
        <p:nvSpPr>
          <p:cNvPr id="77826"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en-US" sz="2400" b="1" dirty="0" err="1">
                <a:solidFill>
                  <a:srgbClr val="004992"/>
                </a:solidFill>
                <a:latin typeface="Calibri Light"/>
                <a:ea typeface="ＭＳ Ｐゴシック"/>
              </a:rPr>
              <a:t>Estigma</a:t>
            </a:r>
            <a:r>
              <a:rPr lang="en-US" sz="2400" b="1" dirty="0">
                <a:solidFill>
                  <a:srgbClr val="004992"/>
                </a:solidFill>
                <a:latin typeface="Calibri Light"/>
                <a:ea typeface="ＭＳ Ｐゴシック"/>
              </a:rPr>
              <a:t> = palabra </a:t>
            </a:r>
            <a:r>
              <a:rPr lang="en-US" sz="2400" b="1" dirty="0" err="1">
                <a:solidFill>
                  <a:srgbClr val="004992"/>
                </a:solidFill>
                <a:latin typeface="Calibri Light"/>
                <a:ea typeface="ＭＳ Ｐゴシック"/>
              </a:rPr>
              <a:t>griega</a:t>
            </a:r>
            <a:r>
              <a:rPr lang="en-US" sz="2400" b="1" dirty="0">
                <a:solidFill>
                  <a:srgbClr val="004992"/>
                </a:solidFill>
                <a:latin typeface="Calibri Light"/>
                <a:ea typeface="ＭＳ Ｐゴシック"/>
              </a:rPr>
              <a:t>. </a:t>
            </a:r>
            <a:r>
              <a:rPr lang="en-US" sz="2400" b="1" dirty="0" err="1">
                <a:solidFill>
                  <a:srgbClr val="004992"/>
                </a:solidFill>
                <a:latin typeface="Calibri Light"/>
                <a:ea typeface="ＭＳ Ｐゴシック"/>
              </a:rPr>
              <a:t>Significado</a:t>
            </a:r>
            <a:r>
              <a:rPr lang="en-US" sz="2400" b="1" dirty="0">
                <a:solidFill>
                  <a:srgbClr val="004992"/>
                </a:solidFill>
                <a:latin typeface="Calibri Light"/>
                <a:ea typeface="ＭＳ Ｐゴシック"/>
              </a:rPr>
              <a:t> literal:</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marca</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señal</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La </a:t>
            </a:r>
            <a:r>
              <a:rPr lang="en-US" sz="2400" b="1" dirty="0" err="1">
                <a:solidFill>
                  <a:srgbClr val="004992"/>
                </a:solidFill>
                <a:latin typeface="Calibri Light"/>
                <a:ea typeface="ＭＳ Ｐゴシック"/>
              </a:rPr>
              <a:t>estigmatización</a:t>
            </a:r>
            <a:r>
              <a:rPr lang="en-US" sz="2400" b="1" dirty="0">
                <a:solidFill>
                  <a:srgbClr val="004992"/>
                </a:solidFill>
                <a:latin typeface="Calibri Light"/>
                <a:ea typeface="ＭＳ Ｐゴシック"/>
              </a:rPr>
              <a:t> </a:t>
            </a:r>
            <a:r>
              <a:rPr lang="en-US" sz="2400" dirty="0" err="1">
                <a:solidFill>
                  <a:srgbClr val="333333"/>
                </a:solidFill>
                <a:latin typeface="Calibri Light"/>
                <a:ea typeface="ＭＳ Ｐゴシック"/>
              </a:rPr>
              <a:t>sucede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cuando</a:t>
            </a:r>
            <a:r>
              <a:rPr lang="en-US" sz="2400" dirty="0">
                <a:solidFill>
                  <a:srgbClr val="333333"/>
                </a:solidFill>
                <a:latin typeface="Calibri Light"/>
                <a:ea typeface="ＭＳ Ｐゴシック"/>
              </a:rPr>
              <a:t> se </a:t>
            </a:r>
            <a:r>
              <a:rPr lang="en-US" sz="2400" dirty="0" err="1">
                <a:solidFill>
                  <a:srgbClr val="333333"/>
                </a:solidFill>
                <a:latin typeface="Calibri Light"/>
                <a:ea typeface="ＭＳ Ｐゴシック"/>
              </a:rPr>
              <a:t>establece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una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asociación</a:t>
            </a:r>
            <a:r>
              <a:rPr lang="en-US" sz="2400" dirty="0">
                <a:solidFill>
                  <a:srgbClr val="333333"/>
                </a:solidFill>
                <a:latin typeface="Calibri Light"/>
                <a:ea typeface="ＭＳ Ｐゴシック"/>
              </a:rPr>
              <a:t> entre </a:t>
            </a:r>
            <a:r>
              <a:rPr lang="en-US" sz="2400" dirty="0" err="1">
                <a:solidFill>
                  <a:srgbClr val="333333"/>
                </a:solidFill>
                <a:latin typeface="Calibri Light"/>
                <a:ea typeface="ＭＳ Ｐゴシック"/>
              </a:rPr>
              <a:t>determinadas</a:t>
            </a:r>
            <a:r>
              <a:rPr lang="en-US" sz="2400" dirty="0">
                <a:solidFill>
                  <a:srgbClr val="333333"/>
                </a:solidFill>
                <a:latin typeface="Calibri Light"/>
                <a:ea typeface="ＭＳ Ｐゴシック"/>
              </a:rPr>
              <a:t> personas o </a:t>
            </a:r>
            <a:r>
              <a:rPr lang="en-US" sz="2400" dirty="0" err="1">
                <a:solidFill>
                  <a:srgbClr val="333333"/>
                </a:solidFill>
                <a:latin typeface="Calibri Light"/>
                <a:ea typeface="ＭＳ Ｐゴシック"/>
              </a:rPr>
              <a:t>grupos</a:t>
            </a:r>
            <a:r>
              <a:rPr lang="en-US" sz="2400" dirty="0">
                <a:solidFill>
                  <a:srgbClr val="333333"/>
                </a:solidFill>
                <a:latin typeface="Calibri Light"/>
                <a:ea typeface="ＭＳ Ｐゴシック"/>
              </a:rPr>
              <a:t> de personas y </a:t>
            </a:r>
            <a:r>
              <a:rPr lang="en-US" sz="2400" dirty="0" err="1">
                <a:solidFill>
                  <a:srgbClr val="333333"/>
                </a:solidFill>
                <a:latin typeface="Calibri Light"/>
                <a:ea typeface="ＭＳ Ｐゴシック"/>
              </a:rPr>
              <a:t>cualidades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negativas</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dirty="0" err="1">
                <a:solidFill>
                  <a:srgbClr val="333333"/>
                </a:solidFill>
                <a:latin typeface="Calibri Light"/>
                <a:ea typeface="ＭＳ Ｐゴシック"/>
              </a:rPr>
              <a:t>Esto</a:t>
            </a:r>
            <a:r>
              <a:rPr lang="en-US" sz="2400" dirty="0">
                <a:solidFill>
                  <a:srgbClr val="333333"/>
                </a:solidFill>
                <a:latin typeface="Calibri Light"/>
                <a:ea typeface="ＭＳ Ｐゴシック"/>
              </a:rPr>
              <a:t> se </a:t>
            </a:r>
            <a:r>
              <a:rPr lang="en-US" sz="2400" dirty="0" err="1">
                <a:solidFill>
                  <a:srgbClr val="333333"/>
                </a:solidFill>
                <a:latin typeface="Calibri Light"/>
                <a:ea typeface="ＭＳ Ｐゴシック"/>
              </a:rPr>
              <a:t>hace</a:t>
            </a:r>
            <a:r>
              <a:rPr lang="en-US" sz="2400" dirty="0">
                <a:solidFill>
                  <a:srgbClr val="333333"/>
                </a:solidFill>
                <a:latin typeface="Calibri Light"/>
                <a:ea typeface="ＭＳ Ｐゴシック"/>
              </a:rPr>
              <a:t> sin </a:t>
            </a:r>
            <a:r>
              <a:rPr lang="en-US" sz="2400" dirty="0" err="1">
                <a:solidFill>
                  <a:srgbClr val="333333"/>
                </a:solidFill>
                <a:latin typeface="Calibri Light"/>
                <a:ea typeface="ＭＳ Ｐゴシック"/>
              </a:rPr>
              <a:t>una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revisión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crítica</a:t>
            </a:r>
            <a:r>
              <a:rPr lang="en-US" sz="2400" dirty="0">
                <a:solidFill>
                  <a:srgbClr val="333333"/>
                </a:solidFill>
                <a:latin typeface="Calibri Light"/>
                <a:ea typeface="ＭＳ Ｐゴシック"/>
              </a:rPr>
              <a:t> de la </a:t>
            </a:r>
            <a:r>
              <a:rPr lang="en-US" sz="2400" dirty="0" err="1">
                <a:solidFill>
                  <a:srgbClr val="333333"/>
                </a:solidFill>
                <a:latin typeface="Calibri Light"/>
                <a:ea typeface="ＭＳ Ｐゴシック"/>
              </a:rPr>
              <a:t>realidad</a:t>
            </a:r>
            <a:r>
              <a:rPr lang="en-US" sz="2400" dirty="0">
                <a:solidFill>
                  <a:srgbClr val="333333"/>
                </a:solidFill>
                <a:latin typeface="Calibri Light"/>
                <a:ea typeface="ＭＳ Ｐゴシック"/>
              </a:rPr>
              <a:t>.</a:t>
            </a: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El </a:t>
            </a:r>
            <a:r>
              <a:rPr lang="en-US" sz="2400" dirty="0" err="1">
                <a:solidFill>
                  <a:srgbClr val="333333"/>
                </a:solidFill>
                <a:latin typeface="Calibri Light"/>
                <a:ea typeface="ＭＳ Ｐゴシック"/>
              </a:rPr>
              <a:t>estigma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puede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llevar</a:t>
            </a:r>
            <a:r>
              <a:rPr lang="en-US" sz="2400" dirty="0">
                <a:solidFill>
                  <a:srgbClr val="333333"/>
                </a:solidFill>
                <a:latin typeface="Calibri Light"/>
                <a:ea typeface="ＭＳ Ｐゴシック"/>
              </a:rPr>
              <a:t> a </a:t>
            </a:r>
            <a:r>
              <a:rPr lang="en-US" sz="2400" dirty="0" err="1">
                <a:solidFill>
                  <a:srgbClr val="333333"/>
                </a:solidFill>
                <a:latin typeface="Calibri Light"/>
                <a:ea typeface="ＭＳ Ｐゴシック"/>
              </a:rPr>
              <a:t>estos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individuos</a:t>
            </a:r>
            <a:r>
              <a:rPr lang="en-US" sz="2400" dirty="0">
                <a:solidFill>
                  <a:srgbClr val="333333"/>
                </a:solidFill>
                <a:latin typeface="Calibri Light"/>
                <a:ea typeface="ＭＳ Ｐゴシック"/>
              </a:rPr>
              <a:t> a </a:t>
            </a:r>
            <a:r>
              <a:rPr lang="en-US" sz="2400" dirty="0" err="1">
                <a:solidFill>
                  <a:srgbClr val="333333"/>
                </a:solidFill>
                <a:latin typeface="Calibri Light"/>
                <a:ea typeface="ＭＳ Ｐゴシック"/>
              </a:rPr>
              <a:t>ser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menospreciados</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apartados</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los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demás</a:t>
            </a:r>
            <a:r>
              <a:rPr lang="en-US" sz="2400" dirty="0">
                <a:solidFill>
                  <a:srgbClr val="333333"/>
                </a:solidFill>
                <a:latin typeface="Calibri Light"/>
                <a:ea typeface="ＭＳ Ｐゴシック"/>
              </a:rPr>
              <a:t>.</a:t>
            </a: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El </a:t>
            </a:r>
            <a:r>
              <a:rPr lang="en-US" sz="2400" dirty="0" err="1">
                <a:solidFill>
                  <a:srgbClr val="333333"/>
                </a:solidFill>
                <a:latin typeface="Calibri Light"/>
                <a:ea typeface="ＭＳ Ｐゴシック"/>
              </a:rPr>
              <a:t>estigma</a:t>
            </a:r>
            <a:r>
              <a:rPr lang="en-US" sz="2400" dirty="0">
                <a:solidFill>
                  <a:srgbClr val="333333"/>
                </a:solidFill>
                <a:latin typeface="Calibri Light"/>
                <a:ea typeface="ＭＳ Ｐゴシック"/>
              </a:rPr>
              <a:t> se </a:t>
            </a:r>
            <a:r>
              <a:rPr lang="en-US" sz="2400" dirty="0" err="1">
                <a:solidFill>
                  <a:srgbClr val="333333"/>
                </a:solidFill>
                <a:latin typeface="Calibri Light"/>
                <a:ea typeface="ＭＳ Ｐゴシック"/>
              </a:rPr>
              <a:t>puede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dar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ciertas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enfermedades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a:t>
            </a:r>
            <a:r>
              <a:rPr lang="en-US" sz="2400" dirty="0">
                <a:solidFill>
                  <a:srgbClr val="333333"/>
                </a:solidFill>
                <a:latin typeface="Calibri Light"/>
                <a:ea typeface="ＭＳ Ｐゴシック"/>
              </a:rPr>
              <a:t>. VIH), </a:t>
            </a:r>
            <a:r>
              <a:rPr lang="en-US" sz="2400" dirty="0" err="1">
                <a:solidFill>
                  <a:srgbClr val="333333"/>
                </a:solidFill>
                <a:latin typeface="Calibri Light"/>
                <a:ea typeface="ＭＳ Ｐゴシック"/>
              </a:rPr>
              <a:t>discapacidades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muy</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evidentes</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enfermedades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mentales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como</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psicosis</a:t>
            </a:r>
            <a:r>
              <a:rPr lang="en-US" sz="2400" dirty="0">
                <a:solidFill>
                  <a:srgbClr val="333333"/>
                </a:solidFill>
                <a:latin typeface="Calibri Light"/>
                <a:ea typeface="ＭＳ Ｐゴシック"/>
              </a:rPr>
              <a:t>.</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dirty="0">
                <a:solidFill>
                  <a:srgbClr val="333333"/>
                </a:solidFill>
                <a:latin typeface="Calibri Light"/>
                <a:ea typeface="ＭＳ Ｐゴシック"/>
              </a:rPr>
              <a:t>“</a:t>
            </a:r>
            <a:r>
              <a:rPr lang="en-US" sz="2400" dirty="0" err="1">
                <a:solidFill>
                  <a:srgbClr val="333333"/>
                </a:solidFill>
                <a:latin typeface="Calibri Light"/>
                <a:ea typeface="ＭＳ Ｐゴシック"/>
              </a:rPr>
              <a:t>Autoestigma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significa</a:t>
            </a:r>
            <a:r>
              <a:rPr lang="en-US" sz="2400" dirty="0">
                <a:solidFill>
                  <a:srgbClr val="333333"/>
                </a:solidFill>
                <a:latin typeface="Calibri Light"/>
                <a:ea typeface="ＭＳ Ｐゴシック"/>
              </a:rPr>
              <a:t> que la </a:t>
            </a:r>
            <a:r>
              <a:rPr lang="en-US" sz="2400" dirty="0" err="1">
                <a:solidFill>
                  <a:srgbClr val="333333"/>
                </a:solidFill>
                <a:latin typeface="Calibri Light"/>
                <a:ea typeface="ＭＳ Ｐゴシック"/>
              </a:rPr>
              <a:t>gente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afectada</a:t>
            </a:r>
            <a:r>
              <a:rPr lang="en-US" sz="2400" dirty="0">
                <a:solidFill>
                  <a:srgbClr val="333333"/>
                </a:solidFill>
                <a:latin typeface="Calibri Light"/>
                <a:ea typeface="ＭＳ Ｐゴシック"/>
              </a:rPr>
              <a:t> ha </a:t>
            </a:r>
            <a:r>
              <a:rPr lang="en-US" sz="2400" dirty="0" err="1">
                <a:solidFill>
                  <a:srgbClr val="333333"/>
                </a:solidFill>
                <a:latin typeface="Calibri Light"/>
                <a:ea typeface="ＭＳ Ｐゴシック"/>
              </a:rPr>
              <a:t>internalizado</a:t>
            </a:r>
            <a:r>
              <a:rPr lang="en-US" sz="2400" dirty="0">
                <a:solidFill>
                  <a:srgbClr val="333333"/>
                </a:solidFill>
                <a:latin typeface="Calibri Light"/>
                <a:ea typeface="ＭＳ Ｐゴシック"/>
              </a:rPr>
              <a:t> el </a:t>
            </a:r>
            <a:r>
              <a:rPr lang="en-US" sz="2400" dirty="0" err="1">
                <a:solidFill>
                  <a:srgbClr val="333333"/>
                </a:solidFill>
                <a:latin typeface="Calibri Light"/>
                <a:ea typeface="ＭＳ Ｐゴシック"/>
              </a:rPr>
              <a:t>estigma</a:t>
            </a:r>
            <a:r>
              <a:rPr lang="en-US" sz="2400" dirty="0">
                <a:solidFill>
                  <a:srgbClr val="333333"/>
                </a:solidFill>
                <a:latin typeface="Calibri Light"/>
                <a:ea typeface="ＭＳ Ｐゴシック"/>
              </a:rPr>
              <a:t>, lo que </a:t>
            </a:r>
            <a:r>
              <a:rPr lang="en-US" sz="2400" dirty="0" err="1">
                <a:solidFill>
                  <a:srgbClr val="333333"/>
                </a:solidFill>
                <a:latin typeface="Calibri Light"/>
                <a:ea typeface="ＭＳ Ｐゴシック"/>
              </a:rPr>
              <a:t>experimentan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desde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fuera</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es</a:t>
            </a:r>
            <a:r>
              <a:rPr lang="en-US" sz="2400" dirty="0">
                <a:solidFill>
                  <a:srgbClr val="333333"/>
                </a:solidFill>
                <a:latin typeface="Calibri Light"/>
                <a:ea typeface="ＭＳ Ｐゴシック"/>
              </a:rPr>
              <a:t> tan </a:t>
            </a:r>
            <a:r>
              <a:rPr lang="en-US" sz="2400" dirty="0" err="1">
                <a:solidFill>
                  <a:srgbClr val="333333"/>
                </a:solidFill>
                <a:latin typeface="Calibri Light"/>
                <a:ea typeface="ＭＳ Ｐゴシック"/>
              </a:rPr>
              <a:t>fuerte</a:t>
            </a:r>
            <a:r>
              <a:rPr lang="en-US" sz="2400" dirty="0">
                <a:solidFill>
                  <a:srgbClr val="333333"/>
                </a:solidFill>
                <a:latin typeface="Calibri Light"/>
                <a:ea typeface="ＭＳ Ｐゴシック"/>
              </a:rPr>
              <a:t> que se </a:t>
            </a:r>
            <a:r>
              <a:rPr lang="en-US" sz="2400" dirty="0" err="1">
                <a:solidFill>
                  <a:srgbClr val="333333"/>
                </a:solidFill>
                <a:latin typeface="Calibri Light"/>
                <a:ea typeface="ＭＳ Ｐゴシック"/>
              </a:rPr>
              <a:t>considera</a:t>
            </a:r>
            <a:r>
              <a:rPr lang="en-US" sz="2400" dirty="0">
                <a:solidFill>
                  <a:srgbClr val="333333"/>
                </a:solidFill>
                <a:latin typeface="Calibri Light"/>
                <a:ea typeface="ＭＳ Ｐゴシック"/>
              </a:rPr>
              <a:t> a </a:t>
            </a:r>
            <a:r>
              <a:rPr lang="en-US" sz="2400" dirty="0" err="1">
                <a:solidFill>
                  <a:srgbClr val="333333"/>
                </a:solidFill>
                <a:latin typeface="Calibri Light"/>
                <a:ea typeface="ＭＳ Ｐゴシック"/>
              </a:rPr>
              <a:t>si</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mismos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inferiores</a:t>
            </a:r>
            <a:r>
              <a:rPr lang="en-US" sz="2400" dirty="0">
                <a:solidFill>
                  <a:srgbClr val="333333"/>
                </a:solidFill>
                <a:latin typeface="Calibri Light"/>
                <a:ea typeface="ＭＳ Ｐゴシック"/>
              </a:rPr>
              <a:t>”.</a:t>
            </a:r>
            <a:endParaRPr lang="de-DE" sz="24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36</a:t>
            </a:fld>
            <a:endParaRPr lang="de-DE"/>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FCD9451E-1384-4E94-A607-71AD31C851AB}"/>
              </a:ext>
            </a:extLst>
          </p:cNvPr>
          <p:cNvSpPr txBox="1"/>
          <p:nvPr/>
        </p:nvSpPr>
        <p:spPr>
          <a:xfrm rot="20851647">
            <a:off x="10871695" y="2133854"/>
            <a:ext cx="786562" cy="292388"/>
          </a:xfrm>
          <a:prstGeom prst="rect">
            <a:avLst/>
          </a:prstGeom>
          <a:noFill/>
        </p:spPr>
        <p:txBody>
          <a:bodyPr wrap="none" rtlCol="0">
            <a:spAutoFit/>
          </a:bodyPr>
          <a:lstStyle/>
          <a:p>
            <a:r>
              <a:rPr lang="de-DE" sz="1300" b="1" dirty="0">
                <a:solidFill>
                  <a:schemeClr val="tx1"/>
                </a:solidFill>
                <a:latin typeface="Calibri Light"/>
              </a:rPr>
              <a:t>ESTIGMA</a:t>
            </a:r>
          </a:p>
        </p:txBody>
      </p:sp>
    </p:spTree>
    <p:extLst>
      <p:ext uri="{BB962C8B-B14F-4D97-AF65-F5344CB8AC3E}">
        <p14:creationId xmlns:p14="http://schemas.microsoft.com/office/powerpoint/2010/main" val="2334264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79875"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rPr>
              <a:t>¿Que creencias se pueden escuchar sobre las personas que experimentan psicosis entre la gente en general?</a:t>
            </a:r>
          </a:p>
          <a:p>
            <a:pPr marL="342900" indent="-342900">
              <a:buClr>
                <a:srgbClr val="333333"/>
              </a:buClr>
              <a:buFont typeface="WingDings"/>
              <a:buChar char=""/>
            </a:pPr>
            <a:r>
              <a:rPr lang="de-DE" sz="2400" dirty="0">
                <a:solidFill>
                  <a:srgbClr val="333333"/>
                </a:solidFill>
                <a:latin typeface="Calibri Light"/>
                <a:ea typeface="ＭＳ Ｐゴシック"/>
              </a:rPr>
              <a:t>¿Que creencias albergais vosotros/uds sobre la gente que sufre </a:t>
            </a:r>
            <a:r>
              <a:rPr lang="de-DE" sz="2400">
                <a:solidFill>
                  <a:srgbClr val="333333"/>
                </a:solidFill>
                <a:latin typeface="Calibri Light"/>
                <a:ea typeface="ＭＳ Ｐゴシック"/>
              </a:rPr>
              <a:t>psicosis?</a:t>
            </a:r>
            <a:endParaRPr lang="de-DE" sz="24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37</a:t>
            </a:fld>
            <a:endParaRPr lang="de-DE"/>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8" name="Inhaltsplatzhalter 2"/>
          <p:cNvSpPr>
            <a:spLocks noGrp="1"/>
          </p:cNvSpPr>
          <p:nvPr>
            <p:ph idx="1"/>
          </p:nvPr>
        </p:nvSpPr>
        <p:spPr/>
        <p:txBody>
          <a:bodyPr/>
          <a:lstStyle/>
          <a:p>
            <a:pPr>
              <a:lnSpc>
                <a:spcPct val="100000"/>
              </a:lnSpc>
              <a:spcBef>
                <a:spcPts val="1200"/>
              </a:spcBef>
              <a:buClr>
                <a:srgbClr val="333333"/>
              </a:buClr>
              <a:defRPr/>
            </a:pPr>
            <a:r>
              <a:rPr lang="de-DE" sz="2400" dirty="0">
                <a:solidFill>
                  <a:srgbClr val="004992"/>
                </a:solidFill>
                <a:latin typeface="Calibri Light"/>
                <a:ea typeface="Verdana" pitchFamily="34" charset="0"/>
                <a:cs typeface="Verdana" pitchFamily="34" charset="0"/>
              </a:rPr>
              <a:t>Algunas ideas frecuentes, aunque falsas, que algunas personas sostienen acerca de los individuos que experimentan psicosis:</a:t>
            </a:r>
          </a:p>
          <a:p>
            <a:pPr>
              <a:lnSpc>
                <a:spcPct val="100000"/>
              </a:lnSpc>
              <a:spcBef>
                <a:spcPts val="1200"/>
              </a:spcBef>
              <a:buClr>
                <a:srgbClr val="333333"/>
              </a:buClr>
              <a:defRPr/>
            </a:pPr>
            <a:r>
              <a:rPr lang="de-DE" sz="2400" dirty="0">
                <a:solidFill>
                  <a:srgbClr val="333333"/>
                </a:solidFill>
                <a:latin typeface="Calibri Light"/>
                <a:ea typeface="Verdana" pitchFamily="34" charset="0"/>
                <a:cs typeface="Verdana" pitchFamily="34" charset="0"/>
              </a:rPr>
              <a:t>Son/tienen...</a:t>
            </a:r>
          </a:p>
          <a:p>
            <a:pPr marL="342900" indent="-342900">
              <a:lnSpc>
                <a:spcPct val="100000"/>
              </a:lnSpc>
              <a:spcBef>
                <a:spcPts val="1200"/>
              </a:spcBef>
              <a:buClr>
                <a:srgbClr val="333333"/>
              </a:buClr>
              <a:buFont typeface="WingDings"/>
              <a:buChar char=""/>
              <a:defRPr/>
            </a:pPr>
            <a:r>
              <a:rPr lang="de-DE" sz="2400" dirty="0">
                <a:solidFill>
                  <a:srgbClr val="333333"/>
                </a:solidFill>
                <a:latin typeface="Calibri Light"/>
                <a:ea typeface="Verdana" pitchFamily="34" charset="0"/>
                <a:cs typeface="Verdana" pitchFamily="34" charset="0"/>
              </a:rPr>
              <a:t>peligrosos e impredecibles</a:t>
            </a:r>
          </a:p>
          <a:p>
            <a:pPr marL="342900" indent="-342900">
              <a:lnSpc>
                <a:spcPct val="100000"/>
              </a:lnSpc>
              <a:spcBef>
                <a:spcPts val="1200"/>
              </a:spcBef>
              <a:buClr>
                <a:srgbClr val="333333"/>
              </a:buClr>
              <a:buFont typeface="WingDings"/>
              <a:buChar char=""/>
              <a:defRPr/>
            </a:pPr>
            <a:r>
              <a:rPr lang="de-DE" sz="2400" dirty="0">
                <a:solidFill>
                  <a:srgbClr val="333333"/>
                </a:solidFill>
                <a:latin typeface="Calibri Light"/>
                <a:ea typeface="Verdana" pitchFamily="34" charset="0"/>
                <a:cs typeface="Verdana" pitchFamily="34" charset="0"/>
              </a:rPr>
              <a:t>personalidad múltiple (Psicosis)</a:t>
            </a:r>
          </a:p>
          <a:p>
            <a:pPr marL="342900" indent="-342900">
              <a:lnSpc>
                <a:spcPct val="100000"/>
              </a:lnSpc>
              <a:spcBef>
                <a:spcPts val="1200"/>
              </a:spcBef>
              <a:buClr>
                <a:srgbClr val="333333"/>
              </a:buClr>
              <a:buFont typeface="WingDings"/>
              <a:buChar char=""/>
              <a:defRPr/>
            </a:pPr>
            <a:r>
              <a:rPr lang="de-DE" sz="2400" dirty="0">
                <a:solidFill>
                  <a:srgbClr val="333333"/>
                </a:solidFill>
                <a:latin typeface="Calibri Light"/>
                <a:ea typeface="Verdana" pitchFamily="34" charset="0"/>
                <a:cs typeface="Verdana" pitchFamily="34" charset="0"/>
              </a:rPr>
              <a:t>poco inteligentes</a:t>
            </a:r>
          </a:p>
          <a:p>
            <a:pPr marL="342900" indent="-342900">
              <a:lnSpc>
                <a:spcPct val="100000"/>
              </a:lnSpc>
              <a:spcBef>
                <a:spcPts val="1200"/>
              </a:spcBef>
              <a:buClr>
                <a:srgbClr val="333333"/>
              </a:buClr>
              <a:buFont typeface="WingDings"/>
              <a:buChar char=""/>
              <a:defRPr/>
            </a:pPr>
            <a:r>
              <a:rPr lang="de-DE" sz="2400" dirty="0">
                <a:solidFill>
                  <a:srgbClr val="333333"/>
                </a:solidFill>
                <a:latin typeface="Calibri Light"/>
                <a:ea typeface="Verdana" pitchFamily="34" charset="0"/>
                <a:cs typeface="Verdana" pitchFamily="34" charset="0"/>
              </a:rPr>
              <a:t>un estado permanente</a:t>
            </a:r>
          </a:p>
          <a:p>
            <a:pPr eaLnBrk="1" fontAlgn="auto" hangingPunct="1">
              <a:lnSpc>
                <a:spcPct val="100000"/>
              </a:lnSpc>
              <a:spcBef>
                <a:spcPts val="1200"/>
              </a:spcBef>
              <a:buClr>
                <a:srgbClr val="333333"/>
              </a:buClr>
              <a:defRPr/>
            </a:pPr>
            <a:endParaRPr lang="de-DE" sz="2400" dirty="0">
              <a:solidFill>
                <a:srgbClr val="333333"/>
              </a:solidFill>
              <a:latin typeface="Calibri Light"/>
              <a:ea typeface="Verdana" pitchFamily="34" charset="0"/>
              <a:cs typeface="Verdana" pitchFamily="34" charset="0"/>
            </a:endParaRPr>
          </a:p>
          <a:p>
            <a:pPr algn="ctr" eaLnBrk="1" fontAlgn="auto" hangingPunct="1">
              <a:lnSpc>
                <a:spcPct val="100000"/>
              </a:lnSpc>
              <a:spcBef>
                <a:spcPts val="1200"/>
              </a:spcBef>
              <a:buClr>
                <a:srgbClr val="333333"/>
              </a:buClr>
              <a:defRPr/>
            </a:pPr>
            <a:r>
              <a:rPr lang="de-DE" sz="2400" dirty="0">
                <a:solidFill>
                  <a:srgbClr val="333333"/>
                </a:solidFill>
                <a:latin typeface="Calibri Light"/>
                <a:ea typeface="Verdana" pitchFamily="34" charset="0"/>
                <a:cs typeface="Verdana" pitchFamily="34" charset="0"/>
              </a:rPr>
              <a:t>¿Justificado? ¡NO!</a:t>
            </a: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38</a:t>
            </a:fld>
            <a:endParaRPr lang="de-DE"/>
          </a:p>
        </p:txBody>
      </p:sp>
      <p:pic>
        <p:nvPicPr>
          <p:cNvPr id="10" name="Picture 9"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83070" y="4653136"/>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a:solidFill>
                  <a:srgbClr val="004992"/>
                </a:solidFill>
                <a:latin typeface="Calibri Light"/>
                <a:ea typeface="Verdana" pitchFamily="34" charset="0"/>
                <a:cs typeface="Verdana" pitchFamily="34" charset="0"/>
              </a:rPr>
              <a:t>¿Justificado? ¡NO!</a:t>
            </a:r>
          </a:p>
          <a:p>
            <a:pPr>
              <a:defRPr/>
            </a:pPr>
            <a:r>
              <a:rPr lang="de-DE" sz="2000" dirty="0">
                <a:solidFill>
                  <a:srgbClr val="004992"/>
                </a:solidFill>
                <a:latin typeface="Calibri Light"/>
                <a:ea typeface="Verdana" pitchFamily="34" charset="0"/>
                <a:cs typeface="Verdana" pitchFamily="34" charset="0"/>
              </a:rPr>
              <a:t>¿Peligrosos e impredecibles?</a:t>
            </a:r>
          </a:p>
          <a:p>
            <a:pPr>
              <a:defRPr/>
            </a:pPr>
            <a:r>
              <a:rPr lang="en-US" sz="2000" dirty="0" err="1">
                <a:solidFill>
                  <a:srgbClr val="FFFFFF"/>
                </a:solidFill>
                <a:latin typeface="Calibri Light"/>
                <a:ea typeface="Verdana" pitchFamily="34" charset="0"/>
                <a:cs typeface="Verdana" pitchFamily="34" charset="0"/>
              </a:rPr>
              <a:t>Es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más</a:t>
            </a:r>
            <a:r>
              <a:rPr lang="en-US" sz="2000" dirty="0">
                <a:solidFill>
                  <a:srgbClr val="FFFFFF"/>
                </a:solidFill>
                <a:latin typeface="Calibri Light"/>
                <a:ea typeface="Verdana" pitchFamily="34" charset="0"/>
                <a:cs typeface="Verdana" pitchFamily="34" charset="0"/>
              </a:rPr>
              <a:t> probable que las personas con </a:t>
            </a:r>
            <a:r>
              <a:rPr lang="en-US" sz="2000" dirty="0" err="1">
                <a:solidFill>
                  <a:srgbClr val="FFFFFF"/>
                </a:solidFill>
                <a:latin typeface="Calibri Light"/>
                <a:ea typeface="Verdana" pitchFamily="34" charset="0"/>
                <a:cs typeface="Verdana" pitchFamily="34" charset="0"/>
              </a:rPr>
              <a:t>psicosis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sean</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víctimas</a:t>
            </a:r>
            <a:r>
              <a:rPr lang="en-US" sz="2000" dirty="0">
                <a:solidFill>
                  <a:srgbClr val="FFFFFF"/>
                </a:solidFill>
                <a:latin typeface="Calibri Light"/>
                <a:ea typeface="Verdana" pitchFamily="34" charset="0"/>
                <a:cs typeface="Verdana" pitchFamily="34" charset="0"/>
              </a:rPr>
              <a:t> de </a:t>
            </a:r>
            <a:r>
              <a:rPr lang="en-US" sz="2000" dirty="0" err="1">
                <a:solidFill>
                  <a:srgbClr val="FFFFFF"/>
                </a:solidFill>
                <a:latin typeface="Calibri Light"/>
                <a:ea typeface="Verdana" pitchFamily="34" charset="0"/>
                <a:cs typeface="Verdana" pitchFamily="34" charset="0"/>
              </a:rPr>
              <a:t>abuso</a:t>
            </a:r>
            <a:r>
              <a:rPr lang="en-US" sz="2000" dirty="0">
                <a:solidFill>
                  <a:srgbClr val="FFFFFF"/>
                </a:solidFill>
                <a:latin typeface="Calibri Light"/>
                <a:ea typeface="Verdana" pitchFamily="34" charset="0"/>
                <a:cs typeface="Verdana" pitchFamily="34" charset="0"/>
              </a:rPr>
              <a:t> y </a:t>
            </a:r>
            <a:r>
              <a:rPr lang="en-US" sz="2000" dirty="0" err="1">
                <a:solidFill>
                  <a:srgbClr val="FFFFFF"/>
                </a:solidFill>
                <a:latin typeface="Calibri Light"/>
                <a:ea typeface="Verdana" pitchFamily="34" charset="0"/>
                <a:cs typeface="Verdana" pitchFamily="34" charset="0"/>
              </a:rPr>
              <a:t>violencia</a:t>
            </a:r>
            <a:r>
              <a:rPr lang="en-US" sz="2000" dirty="0">
                <a:solidFill>
                  <a:srgbClr val="FFFFFF"/>
                </a:solidFill>
                <a:latin typeface="Calibri Light"/>
                <a:ea typeface="Verdana" pitchFamily="34" charset="0"/>
                <a:cs typeface="Verdana" pitchFamily="34" charset="0"/>
              </a:rPr>
              <a:t> que </a:t>
            </a:r>
            <a:r>
              <a:rPr lang="en-US" sz="2000" dirty="0" err="1">
                <a:solidFill>
                  <a:srgbClr val="FFFFFF"/>
                </a:solidFill>
                <a:latin typeface="Calibri Light"/>
                <a:ea typeface="Verdana" pitchFamily="34" charset="0"/>
                <a:cs typeface="Verdana" pitchFamily="34" charset="0"/>
              </a:rPr>
              <a:t>agresores</a:t>
            </a:r>
            <a:r>
              <a:rPr lang="en-US" sz="2000" dirty="0">
                <a:solidFill>
                  <a:srgbClr val="FFFFFF"/>
                </a:solidFill>
                <a:latin typeface="Calibri Light"/>
                <a:ea typeface="Verdana" pitchFamily="34" charset="0"/>
                <a:cs typeface="Verdana" pitchFamily="34" charset="0"/>
              </a:rPr>
              <a:t>.</a:t>
            </a:r>
            <a:endParaRPr lang="de-DE" sz="2000" u="sng" dirty="0">
              <a:solidFill>
                <a:srgbClr val="FFFFFF"/>
              </a:solidFill>
              <a:latin typeface="Calibri Light"/>
              <a:ea typeface="Verdana" pitchFamily="34" charset="0"/>
              <a:cs typeface="Verdana" pitchFamily="34" charset="0"/>
            </a:endParaRPr>
          </a:p>
          <a:p>
            <a:pPr>
              <a:defRPr/>
            </a:pPr>
            <a:r>
              <a:rPr lang="de-DE" sz="2000" u="sng" dirty="0">
                <a:solidFill>
                  <a:srgbClr val="FFFFFF"/>
                </a:solidFill>
                <a:latin typeface="Calibri Light"/>
                <a:ea typeface="Verdana" pitchFamily="34" charset="0"/>
                <a:cs typeface="Verdana" pitchFamily="34" charset="0"/>
              </a:rPr>
              <a:t>Sin embargo</a:t>
            </a:r>
            <a:r>
              <a:rPr lang="de-DE" sz="2000" dirty="0">
                <a:solidFill>
                  <a:srgbClr val="FFFFFF"/>
                </a:solidFill>
                <a:latin typeface="Calibri Light"/>
                <a:ea typeface="Verdana" pitchFamily="34" charset="0"/>
                <a:cs typeface="Verdana" pitchFamily="34" charset="0"/>
              </a:rPr>
              <a:t>: Cuando ellos son los </a:t>
            </a:r>
            <a:r>
              <a:rPr lang="de-DE" sz="2000" dirty="0" err="1">
                <a:solidFill>
                  <a:srgbClr val="FFFFFF"/>
                </a:solidFill>
                <a:latin typeface="Calibri Light"/>
                <a:ea typeface="Verdana" pitchFamily="34" charset="0"/>
                <a:cs typeface="Verdana" pitchFamily="34" charset="0"/>
              </a:rPr>
              <a:t>agresores</a:t>
            </a:r>
            <a:r>
              <a:rPr lang="de-DE" sz="2000" dirty="0">
                <a:solidFill>
                  <a:srgbClr val="FFFFFF"/>
                </a:solidFill>
                <a:latin typeface="Calibri Light"/>
                <a:ea typeface="Verdana" pitchFamily="34" charset="0"/>
                <a:cs typeface="Verdana" pitchFamily="34" charset="0"/>
              </a:rPr>
              <a:t>...</a:t>
            </a:r>
          </a:p>
          <a:p>
            <a:pPr marL="342900" indent="-342900">
              <a:buClr>
                <a:srgbClr val="FFFFFF"/>
              </a:buClr>
              <a:buFont typeface="WingDings"/>
              <a:buChar char=""/>
              <a:defRPr/>
            </a:pPr>
            <a:r>
              <a:rPr lang="de-DE"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los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medios</a:t>
            </a:r>
            <a:r>
              <a:rPr lang="en-US" sz="2000" dirty="0">
                <a:solidFill>
                  <a:srgbClr val="FFFFFF"/>
                </a:solidFill>
                <a:latin typeface="Calibri Light"/>
                <a:ea typeface="Verdana" pitchFamily="34" charset="0"/>
                <a:cs typeface="Verdana" pitchFamily="34" charset="0"/>
              </a:rPr>
              <a:t> de </a:t>
            </a:r>
            <a:r>
              <a:rPr lang="en-US" sz="2000" dirty="0" err="1">
                <a:solidFill>
                  <a:srgbClr val="FFFFFF"/>
                </a:solidFill>
                <a:latin typeface="Calibri Light"/>
                <a:ea typeface="Verdana" pitchFamily="34" charset="0"/>
                <a:cs typeface="Verdana" pitchFamily="34" charset="0"/>
              </a:rPr>
              <a:t>comunicación</a:t>
            </a:r>
            <a:r>
              <a:rPr lang="en-US" sz="2000" dirty="0">
                <a:solidFill>
                  <a:srgbClr val="FFFFFF"/>
                </a:solidFill>
                <a:latin typeface="Calibri Light"/>
                <a:ea typeface="Verdana" pitchFamily="34" charset="0"/>
                <a:cs typeface="Verdana" pitchFamily="34" charset="0"/>
              </a:rPr>
              <a:t> son mas </a:t>
            </a:r>
            <a:r>
              <a:rPr lang="en-US" sz="2000" dirty="0" err="1">
                <a:solidFill>
                  <a:srgbClr val="FFFFFF"/>
                </a:solidFill>
                <a:latin typeface="Calibri Light"/>
                <a:ea typeface="Verdana" pitchFamily="34" charset="0"/>
                <a:cs typeface="Verdana" pitchFamily="34" charset="0"/>
              </a:rPr>
              <a:t>propensos</a:t>
            </a:r>
            <a:r>
              <a:rPr lang="en-US" sz="2000" dirty="0">
                <a:solidFill>
                  <a:srgbClr val="FFFFFF"/>
                </a:solidFill>
                <a:latin typeface="Calibri Light"/>
                <a:ea typeface="Verdana" pitchFamily="34" charset="0"/>
                <a:cs typeface="Verdana" pitchFamily="34" charset="0"/>
              </a:rPr>
              <a:t> a </a:t>
            </a:r>
            <a:r>
              <a:rPr lang="en-US" sz="2000" dirty="0" err="1">
                <a:solidFill>
                  <a:srgbClr val="FFFFFF"/>
                </a:solidFill>
                <a:latin typeface="Calibri Light"/>
                <a:ea typeface="Verdana" pitchFamily="34" charset="0"/>
                <a:cs typeface="Verdana" pitchFamily="34" charset="0"/>
              </a:rPr>
              <a:t>informar</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sobre</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ello</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ya</a:t>
            </a:r>
            <a:r>
              <a:rPr lang="en-US" sz="2000" dirty="0">
                <a:solidFill>
                  <a:srgbClr val="FFFFFF"/>
                </a:solidFill>
                <a:latin typeface="Calibri Light"/>
                <a:ea typeface="Verdana" pitchFamily="34" charset="0"/>
                <a:cs typeface="Verdana" pitchFamily="34" charset="0"/>
              </a:rPr>
              <a:t> que </a:t>
            </a:r>
            <a:r>
              <a:rPr lang="en-US" sz="2000" dirty="0" err="1">
                <a:solidFill>
                  <a:srgbClr val="FFFFFF"/>
                </a:solidFill>
                <a:latin typeface="Calibri Light"/>
                <a:ea typeface="Verdana" pitchFamily="34" charset="0"/>
                <a:cs typeface="Verdana" pitchFamily="34" charset="0"/>
              </a:rPr>
              <a:t>asi</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consiguen</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titulares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impactantes</a:t>
            </a:r>
            <a:r>
              <a:rPr lang="en-US" sz="2000" dirty="0">
                <a:solidFill>
                  <a:srgbClr val="FFFFFF"/>
                </a:solidFill>
                <a:latin typeface="Calibri Light"/>
                <a:ea typeface="Verdana" pitchFamily="34" charset="0"/>
                <a:cs typeface="Verdana" pitchFamily="34" charset="0"/>
              </a:rPr>
              <a:t>: el </a:t>
            </a:r>
            <a:r>
              <a:rPr lang="en-US" sz="2000" dirty="0" err="1">
                <a:solidFill>
                  <a:srgbClr val="FFFFFF"/>
                </a:solidFill>
                <a:latin typeface="Calibri Light"/>
                <a:ea typeface="Verdana" pitchFamily="34" charset="0"/>
                <a:cs typeface="Verdana" pitchFamily="34" charset="0"/>
              </a:rPr>
              <a:t>método</a:t>
            </a:r>
            <a:r>
              <a:rPr lang="en-US" sz="2000" dirty="0">
                <a:solidFill>
                  <a:srgbClr val="FFFFFF"/>
                </a:solidFill>
                <a:latin typeface="Calibri Light"/>
                <a:ea typeface="Verdana" pitchFamily="34" charset="0"/>
                <a:cs typeface="Verdana" pitchFamily="34" charset="0"/>
              </a:rPr>
              <a:t> o </a:t>
            </a:r>
            <a:r>
              <a:rPr lang="en-US" sz="2000" dirty="0" err="1">
                <a:solidFill>
                  <a:srgbClr val="FFFFFF"/>
                </a:solidFill>
                <a:latin typeface="Calibri Light"/>
                <a:ea typeface="Verdana" pitchFamily="34" charset="0"/>
                <a:cs typeface="Verdana" pitchFamily="34" charset="0"/>
              </a:rPr>
              <a:t>motivo</a:t>
            </a:r>
            <a:r>
              <a:rPr lang="en-US" sz="2000" dirty="0">
                <a:solidFill>
                  <a:srgbClr val="FFFFFF"/>
                </a:solidFill>
                <a:latin typeface="Calibri Light"/>
                <a:ea typeface="Verdana" pitchFamily="34" charset="0"/>
                <a:cs typeface="Verdana" pitchFamily="34" charset="0"/>
              </a:rPr>
              <a:t> del </a:t>
            </a:r>
            <a:r>
              <a:rPr lang="en-US" sz="2000" dirty="0" err="1">
                <a:solidFill>
                  <a:srgbClr val="FFFFFF"/>
                </a:solidFill>
                <a:latin typeface="Calibri Light"/>
                <a:ea typeface="Verdana" pitchFamily="34" charset="0"/>
                <a:cs typeface="Verdana" pitchFamily="34" charset="0"/>
              </a:rPr>
              <a:t>crimen</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es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más</a:t>
            </a:r>
            <a:r>
              <a:rPr lang="en-US" sz="2000" dirty="0">
                <a:solidFill>
                  <a:srgbClr val="FFFFFF"/>
                </a:solidFill>
                <a:latin typeface="Calibri Light"/>
                <a:ea typeface="Verdana" pitchFamily="34" charset="0"/>
                <a:cs typeface="Verdana" pitchFamily="34" charset="0"/>
              </a:rPr>
              <a:t> peculiar o </a:t>
            </a:r>
            <a:r>
              <a:rPr lang="en-US" sz="2000" dirty="0" err="1">
                <a:solidFill>
                  <a:srgbClr val="FFFFFF"/>
                </a:solidFill>
                <a:latin typeface="Calibri Light"/>
                <a:ea typeface="Verdana" pitchFamily="34" charset="0"/>
                <a:cs typeface="Verdana" pitchFamily="34" charset="0"/>
              </a:rPr>
              <a:t>más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intrigante</a:t>
            </a:r>
            <a:r>
              <a:rPr lang="en-US" sz="2000" dirty="0">
                <a:solidFill>
                  <a:srgbClr val="FFFFFF"/>
                </a:solidFill>
                <a:latin typeface="Calibri Light"/>
                <a:ea typeface="Verdana" pitchFamily="34" charset="0"/>
                <a:cs typeface="Verdana" pitchFamily="34" charset="0"/>
              </a:rPr>
              <a:t> </a:t>
            </a:r>
            <a:r>
              <a:rPr lang="de-DE" sz="2000" dirty="0">
                <a:solidFill>
                  <a:srgbClr val="FFFFFF"/>
                </a:solidFill>
                <a:latin typeface="Calibri Light"/>
                <a:ea typeface="Verdana" pitchFamily="34" charset="0"/>
                <a:cs typeface="Verdana" pitchFamily="34" charset="0"/>
              </a:rPr>
              <a:t>(ej. En diciembre de 2014 un hombre estrella su coche contra la sede del PP en Madrid</a:t>
            </a:r>
            <a:r>
              <a:rPr lang="en-US" sz="2000" dirty="0">
                <a:solidFill>
                  <a:srgbClr val="FFFFFF"/>
                </a:solidFill>
                <a:latin typeface="Calibri Light"/>
                <a:ea typeface="Verdana" pitchFamily="34" charset="0"/>
                <a:cs typeface="Verdana" pitchFamily="34" charset="0"/>
              </a:rPr>
              <a:t>)</a:t>
            </a:r>
            <a:endParaRPr lang="de-DE" sz="2000" dirty="0">
              <a:solidFill>
                <a:srgbClr val="FFFFFF"/>
              </a:solidFill>
              <a:latin typeface="Calibri Light"/>
              <a:ea typeface="Verdana" pitchFamily="34" charset="0"/>
              <a:cs typeface="Verdana" pitchFamily="34" charset="0"/>
            </a:endParaRPr>
          </a:p>
          <a:p>
            <a:pPr marL="342900" indent="-342900">
              <a:buClr>
                <a:srgbClr val="FFFFFF"/>
              </a:buClr>
              <a:buFont typeface="WingDings"/>
              <a:buChar char=""/>
              <a:defRPr/>
            </a:pPr>
            <a:r>
              <a:rPr lang="en-US" sz="2000" dirty="0">
                <a:solidFill>
                  <a:srgbClr val="FFFFFF"/>
                </a:solidFill>
                <a:latin typeface="Calibri Light"/>
                <a:ea typeface="Verdana" pitchFamily="34" charset="0"/>
                <a:cs typeface="Verdana" pitchFamily="34" charset="0"/>
              </a:rPr>
              <a:t>La </a:t>
            </a:r>
            <a:r>
              <a:rPr lang="en-US" sz="2000" dirty="0" err="1">
                <a:solidFill>
                  <a:srgbClr val="FFFFFF"/>
                </a:solidFill>
                <a:latin typeface="Calibri Light"/>
                <a:ea typeface="Verdana" pitchFamily="34" charset="0"/>
                <a:cs typeface="Verdana" pitchFamily="34" charset="0"/>
              </a:rPr>
              <a:t>estrategia</a:t>
            </a:r>
            <a:r>
              <a:rPr lang="en-US" sz="2000" dirty="0">
                <a:solidFill>
                  <a:srgbClr val="FFFFFF"/>
                </a:solidFill>
                <a:latin typeface="Calibri Light"/>
                <a:ea typeface="Verdana" pitchFamily="34" charset="0"/>
                <a:cs typeface="Verdana" pitchFamily="34" charset="0"/>
              </a:rPr>
              <a:t> legal de </a:t>
            </a:r>
            <a:r>
              <a:rPr lang="en-US" sz="2000" dirty="0" err="1">
                <a:solidFill>
                  <a:srgbClr val="FFFFFF"/>
                </a:solidFill>
                <a:latin typeface="Calibri Light"/>
                <a:ea typeface="Verdana" pitchFamily="34" charset="0"/>
                <a:cs typeface="Verdana" pitchFamily="34" charset="0"/>
              </a:rPr>
              <a:t>justificar</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actos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violentos</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alegando</a:t>
            </a:r>
            <a:r>
              <a:rPr lang="en-US" sz="2000" dirty="0">
                <a:solidFill>
                  <a:srgbClr val="FFFFFF"/>
                </a:solidFill>
                <a:latin typeface="Calibri Light"/>
                <a:ea typeface="Verdana" pitchFamily="34" charset="0"/>
                <a:cs typeface="Verdana" pitchFamily="34" charset="0"/>
              </a:rPr>
              <a:t> </a:t>
            </a:r>
            <a:r>
              <a:rPr lang="en-US" sz="2000" dirty="0" err="1">
                <a:solidFill>
                  <a:srgbClr val="FFFFFF"/>
                </a:solidFill>
                <a:latin typeface="Calibri Light"/>
                <a:ea typeface="Verdana" pitchFamily="34" charset="0"/>
                <a:cs typeface="Verdana" pitchFamily="34" charset="0"/>
              </a:rPr>
              <a:t>enfermedad</a:t>
            </a:r>
            <a:r>
              <a:rPr lang="en-US" sz="2000" dirty="0">
                <a:solidFill>
                  <a:srgbClr val="FFFFFF"/>
                </a:solidFill>
                <a:latin typeface="Calibri Light"/>
                <a:ea typeface="Verdana" pitchFamily="34" charset="0"/>
                <a:cs typeface="Verdana" pitchFamily="34" charset="0"/>
              </a:rPr>
              <a:t> mental </a:t>
            </a:r>
            <a:r>
              <a:rPr lang="de-DE" sz="2000" dirty="0">
                <a:solidFill>
                  <a:srgbClr val="FFFFFF"/>
                </a:solidFill>
                <a:latin typeface="Calibri Light"/>
                <a:ea typeface="Verdana" pitchFamily="34" charset="0"/>
                <a:cs typeface="Verdana" pitchFamily="34" charset="0"/>
              </a:rPr>
              <a:t>(sea cierto o no) a veces refuerza esta impresión.</a:t>
            </a: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39</a:t>
            </a:fld>
            <a:endParaRPr lang="de-DE"/>
          </a:p>
        </p:txBody>
      </p:sp>
    </p:spTree>
    <p:extLst>
      <p:ext uri="{BB962C8B-B14F-4D97-AF65-F5344CB8AC3E}">
        <p14:creationId xmlns:p14="http://schemas.microsoft.com/office/powerpoint/2010/main" val="2702830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de-DE" sz="2000" dirty="0">
                <a:solidFill>
                  <a:srgbClr val="004992"/>
                </a:solidFill>
                <a:latin typeface="Calibri Light"/>
                <a:ea typeface="Verdana" pitchFamily="34" charset="0"/>
                <a:cs typeface="Verdana" pitchFamily="34" charset="0"/>
              </a:rPr>
              <a:t>¿Justificado? ¡NO!</a:t>
            </a:r>
          </a:p>
          <a:p>
            <a:pPr>
              <a:defRPr/>
            </a:pPr>
            <a:r>
              <a:rPr lang="de-DE" sz="2000" dirty="0">
                <a:solidFill>
                  <a:srgbClr val="004992"/>
                </a:solidFill>
                <a:latin typeface="Calibri Light"/>
                <a:ea typeface="Verdana" pitchFamily="34" charset="0"/>
                <a:cs typeface="Verdana" pitchFamily="34" charset="0"/>
              </a:rPr>
              <a:t>¿Peligrosos e impredecibles?</a:t>
            </a:r>
          </a:p>
          <a:p>
            <a:pPr>
              <a:defRPr/>
            </a:pP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más</a:t>
            </a:r>
            <a:r>
              <a:rPr lang="en-US" sz="2000" dirty="0">
                <a:solidFill>
                  <a:srgbClr val="333333"/>
                </a:solidFill>
                <a:latin typeface="Calibri Light"/>
                <a:ea typeface="Verdana" pitchFamily="34" charset="0"/>
                <a:cs typeface="Verdana" pitchFamily="34" charset="0"/>
              </a:rPr>
              <a:t> probable que las personas con </a:t>
            </a:r>
            <a:r>
              <a:rPr lang="en-US" sz="2000" dirty="0" err="1">
                <a:solidFill>
                  <a:srgbClr val="333333"/>
                </a:solidFill>
                <a:latin typeface="Calibri Light"/>
                <a:ea typeface="Verdana" pitchFamily="34" charset="0"/>
                <a:cs typeface="Verdana" pitchFamily="34" charset="0"/>
              </a:rPr>
              <a:t>psicosis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sean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víctimas</a:t>
            </a:r>
            <a:r>
              <a:rPr lang="en-US" sz="2000" dirty="0">
                <a:solidFill>
                  <a:srgbClr val="333333"/>
                </a:solidFill>
                <a:latin typeface="Calibri Light"/>
                <a:ea typeface="Verdana" pitchFamily="34" charset="0"/>
                <a:cs typeface="Verdana" pitchFamily="34" charset="0"/>
              </a:rPr>
              <a:t> de </a:t>
            </a:r>
            <a:r>
              <a:rPr lang="en-US" sz="2000" dirty="0" err="1">
                <a:solidFill>
                  <a:srgbClr val="333333"/>
                </a:solidFill>
                <a:latin typeface="Calibri Light"/>
                <a:ea typeface="Verdana" pitchFamily="34" charset="0"/>
                <a:cs typeface="Verdana" pitchFamily="34" charset="0"/>
              </a:rPr>
              <a:t>abuso</a:t>
            </a:r>
            <a:r>
              <a:rPr lang="en-US" sz="2000" dirty="0">
                <a:solidFill>
                  <a:srgbClr val="333333"/>
                </a:solidFill>
                <a:latin typeface="Calibri Light"/>
                <a:ea typeface="Verdana" pitchFamily="34" charset="0"/>
                <a:cs typeface="Verdana" pitchFamily="34" charset="0"/>
              </a:rPr>
              <a:t> y </a:t>
            </a:r>
            <a:r>
              <a:rPr lang="en-US" sz="2000" dirty="0" err="1">
                <a:solidFill>
                  <a:srgbClr val="333333"/>
                </a:solidFill>
                <a:latin typeface="Calibri Light"/>
                <a:ea typeface="Verdana" pitchFamily="34" charset="0"/>
                <a:cs typeface="Verdana" pitchFamily="34" charset="0"/>
              </a:rPr>
              <a:t>violencia</a:t>
            </a:r>
            <a:r>
              <a:rPr lang="en-US" sz="2000" dirty="0">
                <a:solidFill>
                  <a:srgbClr val="333333"/>
                </a:solidFill>
                <a:latin typeface="Calibri Light"/>
                <a:ea typeface="Verdana" pitchFamily="34" charset="0"/>
                <a:cs typeface="Verdana" pitchFamily="34" charset="0"/>
              </a:rPr>
              <a:t> que </a:t>
            </a:r>
            <a:r>
              <a:rPr lang="en-US" sz="2000" dirty="0" err="1">
                <a:solidFill>
                  <a:srgbClr val="333333"/>
                </a:solidFill>
                <a:latin typeface="Calibri Light"/>
                <a:ea typeface="Verdana" pitchFamily="34" charset="0"/>
                <a:cs typeface="Verdana" pitchFamily="34" charset="0"/>
              </a:rPr>
              <a:t>agresores</a:t>
            </a:r>
            <a:r>
              <a:rPr lang="en-US" sz="2000" dirty="0">
                <a:solidFill>
                  <a:srgbClr val="333333"/>
                </a:solidFill>
                <a:latin typeface="Calibri Light"/>
                <a:ea typeface="Verdana" pitchFamily="34" charset="0"/>
                <a:cs typeface="Verdana" pitchFamily="34" charset="0"/>
              </a:rPr>
              <a:t>.</a:t>
            </a:r>
            <a:endParaRPr lang="de-DE" sz="2000" u="sng" dirty="0">
              <a:solidFill>
                <a:srgbClr val="333333"/>
              </a:solidFill>
              <a:latin typeface="Calibri Light"/>
              <a:ea typeface="Verdana" pitchFamily="34" charset="0"/>
              <a:cs typeface="Verdana" pitchFamily="34" charset="0"/>
            </a:endParaRPr>
          </a:p>
          <a:p>
            <a:pPr>
              <a:defRPr/>
            </a:pPr>
            <a:r>
              <a:rPr lang="de-DE" sz="2000" u="sng" dirty="0">
                <a:solidFill>
                  <a:srgbClr val="333333"/>
                </a:solidFill>
                <a:latin typeface="Calibri Light"/>
                <a:ea typeface="Verdana" pitchFamily="34" charset="0"/>
                <a:cs typeface="Verdana" pitchFamily="34" charset="0"/>
              </a:rPr>
              <a:t>Sin embargo</a:t>
            </a:r>
            <a:r>
              <a:rPr lang="de-DE" sz="2000" dirty="0">
                <a:solidFill>
                  <a:srgbClr val="333333"/>
                </a:solidFill>
                <a:latin typeface="Calibri Light"/>
                <a:ea typeface="Verdana" pitchFamily="34" charset="0"/>
                <a:cs typeface="Verdana" pitchFamily="34" charset="0"/>
              </a:rPr>
              <a:t>: Cuando ellos son los </a:t>
            </a:r>
            <a:r>
              <a:rPr lang="de-DE" sz="2000" dirty="0" err="1">
                <a:solidFill>
                  <a:srgbClr val="333333"/>
                </a:solidFill>
                <a:latin typeface="Calibri Light"/>
                <a:ea typeface="Verdana" pitchFamily="34" charset="0"/>
                <a:cs typeface="Verdana" pitchFamily="34" charset="0"/>
              </a:rPr>
              <a:t>agresores</a:t>
            </a:r>
            <a:r>
              <a:rPr lang="de-DE" sz="2000" dirty="0">
                <a:solidFill>
                  <a:srgbClr val="333333"/>
                </a:solidFill>
                <a:latin typeface="Calibri Light"/>
                <a:ea typeface="Verdana" pitchFamily="34" charset="0"/>
                <a:cs typeface="Verdana" pitchFamily="34" charset="0"/>
              </a:rPr>
              <a:t>...</a:t>
            </a:r>
          </a:p>
          <a:p>
            <a:pPr marL="342900" indent="-342900">
              <a:buClr>
                <a:srgbClr val="333333"/>
              </a:buClr>
              <a:buFont typeface="WingDings"/>
              <a:buChar char=""/>
              <a:defRPr/>
            </a:pPr>
            <a:r>
              <a:rPr lang="de-DE"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los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medios</a:t>
            </a:r>
            <a:r>
              <a:rPr lang="en-US" sz="2000" dirty="0">
                <a:solidFill>
                  <a:srgbClr val="333333"/>
                </a:solidFill>
                <a:latin typeface="Calibri Light"/>
                <a:ea typeface="Verdana" pitchFamily="34" charset="0"/>
                <a:cs typeface="Verdana" pitchFamily="34" charset="0"/>
              </a:rPr>
              <a:t> de </a:t>
            </a:r>
            <a:r>
              <a:rPr lang="en-US" sz="2000" dirty="0" err="1">
                <a:solidFill>
                  <a:srgbClr val="333333"/>
                </a:solidFill>
                <a:latin typeface="Calibri Light"/>
                <a:ea typeface="Verdana" pitchFamily="34" charset="0"/>
                <a:cs typeface="Verdana" pitchFamily="34" charset="0"/>
              </a:rPr>
              <a:t>comunicación</a:t>
            </a:r>
            <a:r>
              <a:rPr lang="en-US" sz="2000" dirty="0">
                <a:solidFill>
                  <a:srgbClr val="333333"/>
                </a:solidFill>
                <a:latin typeface="Calibri Light"/>
                <a:ea typeface="Verdana" pitchFamily="34" charset="0"/>
                <a:cs typeface="Verdana" pitchFamily="34" charset="0"/>
              </a:rPr>
              <a:t> son mas </a:t>
            </a:r>
            <a:r>
              <a:rPr lang="en-US" sz="2000" dirty="0" err="1">
                <a:solidFill>
                  <a:srgbClr val="333333"/>
                </a:solidFill>
                <a:latin typeface="Calibri Light"/>
                <a:ea typeface="Verdana" pitchFamily="34" charset="0"/>
                <a:cs typeface="Verdana" pitchFamily="34" charset="0"/>
              </a:rPr>
              <a:t>propensos</a:t>
            </a:r>
            <a:r>
              <a:rPr lang="en-US" sz="2000" dirty="0">
                <a:solidFill>
                  <a:srgbClr val="333333"/>
                </a:solidFill>
                <a:latin typeface="Calibri Light"/>
                <a:ea typeface="Verdana" pitchFamily="34" charset="0"/>
                <a:cs typeface="Verdana" pitchFamily="34" charset="0"/>
              </a:rPr>
              <a:t> a </a:t>
            </a:r>
            <a:r>
              <a:rPr lang="en-US" sz="2000" dirty="0" err="1">
                <a:solidFill>
                  <a:srgbClr val="333333"/>
                </a:solidFill>
                <a:latin typeface="Calibri Light"/>
                <a:ea typeface="Verdana" pitchFamily="34" charset="0"/>
                <a:cs typeface="Verdana" pitchFamily="34" charset="0"/>
              </a:rPr>
              <a:t>informar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sobre</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ello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ya</a:t>
            </a:r>
            <a:r>
              <a:rPr lang="en-US" sz="2000" dirty="0">
                <a:solidFill>
                  <a:srgbClr val="333333"/>
                </a:solidFill>
                <a:latin typeface="Calibri Light"/>
                <a:ea typeface="Verdana" pitchFamily="34" charset="0"/>
                <a:cs typeface="Verdana" pitchFamily="34" charset="0"/>
              </a:rPr>
              <a:t> que </a:t>
            </a:r>
            <a:r>
              <a:rPr lang="en-US" sz="2000" dirty="0" err="1">
                <a:solidFill>
                  <a:srgbClr val="333333"/>
                </a:solidFill>
                <a:latin typeface="Calibri Light"/>
                <a:ea typeface="Verdana" pitchFamily="34" charset="0"/>
                <a:cs typeface="Verdana" pitchFamily="34" charset="0"/>
              </a:rPr>
              <a:t>asi</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consiguen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titulares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impactantes</a:t>
            </a:r>
            <a:r>
              <a:rPr lang="en-US" sz="2000" dirty="0">
                <a:solidFill>
                  <a:srgbClr val="333333"/>
                </a:solidFill>
                <a:latin typeface="Calibri Light"/>
                <a:ea typeface="Verdana" pitchFamily="34" charset="0"/>
                <a:cs typeface="Verdana" pitchFamily="34" charset="0"/>
              </a:rPr>
              <a:t>: el </a:t>
            </a:r>
            <a:r>
              <a:rPr lang="en-US" sz="2000" dirty="0" err="1">
                <a:solidFill>
                  <a:srgbClr val="333333"/>
                </a:solidFill>
                <a:latin typeface="Calibri Light"/>
                <a:ea typeface="Verdana" pitchFamily="34" charset="0"/>
                <a:cs typeface="Verdana" pitchFamily="34" charset="0"/>
              </a:rPr>
              <a:t>método</a:t>
            </a:r>
            <a:r>
              <a:rPr lang="en-US" sz="2000" dirty="0">
                <a:solidFill>
                  <a:srgbClr val="333333"/>
                </a:solidFill>
                <a:latin typeface="Calibri Light"/>
                <a:ea typeface="Verdana" pitchFamily="34" charset="0"/>
                <a:cs typeface="Verdana" pitchFamily="34" charset="0"/>
              </a:rPr>
              <a:t> o </a:t>
            </a:r>
            <a:r>
              <a:rPr lang="en-US" sz="2000" dirty="0" err="1">
                <a:solidFill>
                  <a:srgbClr val="333333"/>
                </a:solidFill>
                <a:latin typeface="Calibri Light"/>
                <a:ea typeface="Verdana" pitchFamily="34" charset="0"/>
                <a:cs typeface="Verdana" pitchFamily="34" charset="0"/>
              </a:rPr>
              <a:t>motivo</a:t>
            </a:r>
            <a:r>
              <a:rPr lang="en-US" sz="2000" dirty="0">
                <a:solidFill>
                  <a:srgbClr val="333333"/>
                </a:solidFill>
                <a:latin typeface="Calibri Light"/>
                <a:ea typeface="Verdana" pitchFamily="34" charset="0"/>
                <a:cs typeface="Verdana" pitchFamily="34" charset="0"/>
              </a:rPr>
              <a:t> del </a:t>
            </a:r>
            <a:r>
              <a:rPr lang="en-US" sz="2000" dirty="0" err="1">
                <a:solidFill>
                  <a:srgbClr val="333333"/>
                </a:solidFill>
                <a:latin typeface="Calibri Light"/>
                <a:ea typeface="Verdana" pitchFamily="34" charset="0"/>
                <a:cs typeface="Verdana" pitchFamily="34" charset="0"/>
              </a:rPr>
              <a:t>crimen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más</a:t>
            </a:r>
            <a:r>
              <a:rPr lang="en-US" sz="2000" dirty="0">
                <a:solidFill>
                  <a:srgbClr val="333333"/>
                </a:solidFill>
                <a:latin typeface="Calibri Light"/>
                <a:ea typeface="Verdana" pitchFamily="34" charset="0"/>
                <a:cs typeface="Verdana" pitchFamily="34" charset="0"/>
              </a:rPr>
              <a:t> peculiar o </a:t>
            </a:r>
            <a:r>
              <a:rPr lang="en-US" sz="2000" dirty="0" err="1">
                <a:solidFill>
                  <a:srgbClr val="333333"/>
                </a:solidFill>
                <a:latin typeface="Calibri Light"/>
                <a:ea typeface="Verdana" pitchFamily="34" charset="0"/>
                <a:cs typeface="Verdana" pitchFamily="34" charset="0"/>
              </a:rPr>
              <a:t>más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intrigante</a:t>
            </a:r>
            <a:r>
              <a:rPr lang="en-US" sz="2000" dirty="0">
                <a:solidFill>
                  <a:srgbClr val="333333"/>
                </a:solidFill>
                <a:latin typeface="Calibri Light"/>
                <a:ea typeface="Verdana" pitchFamily="34" charset="0"/>
                <a:cs typeface="Verdana" pitchFamily="34" charset="0"/>
              </a:rPr>
              <a:t> </a:t>
            </a:r>
            <a:r>
              <a:rPr lang="de-DE" sz="2000" dirty="0">
                <a:solidFill>
                  <a:srgbClr val="333333"/>
                </a:solidFill>
                <a:latin typeface="Calibri Light"/>
                <a:ea typeface="Verdana" pitchFamily="34" charset="0"/>
                <a:cs typeface="Verdana" pitchFamily="34" charset="0"/>
              </a:rPr>
              <a:t>(ej. En diciembre de 2014 un hombre estrella su coche contra la sede del PP en Madrid</a:t>
            </a:r>
            <a:r>
              <a:rPr lang="en-US" sz="2000" dirty="0">
                <a:solidFill>
                  <a:srgbClr val="333333"/>
                </a:solidFill>
                <a:latin typeface="Calibri Light"/>
                <a:ea typeface="Verdana" pitchFamily="34" charset="0"/>
                <a:cs typeface="Verdana" pitchFamily="34" charset="0"/>
              </a:rPr>
              <a:t>)</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000" dirty="0">
                <a:solidFill>
                  <a:srgbClr val="333333"/>
                </a:solidFill>
                <a:latin typeface="Calibri Light"/>
                <a:ea typeface="Verdana" pitchFamily="34" charset="0"/>
                <a:cs typeface="Verdana" pitchFamily="34" charset="0"/>
              </a:rPr>
              <a:t>La </a:t>
            </a:r>
            <a:r>
              <a:rPr lang="en-US" sz="2000" dirty="0" err="1">
                <a:solidFill>
                  <a:srgbClr val="333333"/>
                </a:solidFill>
                <a:latin typeface="Calibri Light"/>
                <a:ea typeface="Verdana" pitchFamily="34" charset="0"/>
                <a:cs typeface="Verdana" pitchFamily="34" charset="0"/>
              </a:rPr>
              <a:t>estrategia</a:t>
            </a:r>
            <a:r>
              <a:rPr lang="en-US" sz="2000" dirty="0">
                <a:solidFill>
                  <a:srgbClr val="333333"/>
                </a:solidFill>
                <a:latin typeface="Calibri Light"/>
                <a:ea typeface="Verdana" pitchFamily="34" charset="0"/>
                <a:cs typeface="Verdana" pitchFamily="34" charset="0"/>
              </a:rPr>
              <a:t> legal de </a:t>
            </a:r>
            <a:r>
              <a:rPr lang="en-US" sz="2000" dirty="0" err="1">
                <a:solidFill>
                  <a:srgbClr val="333333"/>
                </a:solidFill>
                <a:latin typeface="Calibri Light"/>
                <a:ea typeface="Verdana" pitchFamily="34" charset="0"/>
                <a:cs typeface="Verdana" pitchFamily="34" charset="0"/>
              </a:rPr>
              <a:t>justificar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actos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violentos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alegando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enfermedad</a:t>
            </a:r>
            <a:r>
              <a:rPr lang="en-US" sz="2000" dirty="0">
                <a:solidFill>
                  <a:srgbClr val="333333"/>
                </a:solidFill>
                <a:latin typeface="Calibri Light"/>
                <a:ea typeface="Verdana" pitchFamily="34" charset="0"/>
                <a:cs typeface="Verdana" pitchFamily="34" charset="0"/>
              </a:rPr>
              <a:t> mental </a:t>
            </a:r>
            <a:r>
              <a:rPr lang="de-DE" sz="2000" dirty="0">
                <a:solidFill>
                  <a:srgbClr val="333333"/>
                </a:solidFill>
                <a:latin typeface="Calibri Light"/>
                <a:ea typeface="Verdana" pitchFamily="34" charset="0"/>
                <a:cs typeface="Verdana" pitchFamily="34" charset="0"/>
              </a:rPr>
              <a:t>(sea cierto o no) a veces refuerza esta impresión.</a:t>
            </a: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40</a:t>
            </a:fld>
            <a:endParaRPr lang="de-DE"/>
          </a:p>
        </p:txBody>
      </p:sp>
    </p:spTree>
    <p:extLst>
      <p:ext uri="{BB962C8B-B14F-4D97-AF65-F5344CB8AC3E}">
        <p14:creationId xmlns:p14="http://schemas.microsoft.com/office/powerpoint/2010/main" val="1898028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3" name="Inhaltsplatzhalter 2"/>
          <p:cNvSpPr>
            <a:spLocks noGrp="1"/>
          </p:cNvSpPr>
          <p:nvPr>
            <p:ph idx="1"/>
          </p:nvPr>
        </p:nvSpPr>
        <p:spPr>
          <a:extLst>
            <a:ext uri="{FAA26D3D-D897-4be2-8F04-BA451C77F1D7}"/>
          </a:extLst>
        </p:spPr>
        <p:txBody>
          <a:bodyPr/>
          <a:lstStyle/>
          <a:p>
            <a:pPr eaLnBrk="1" fontAlgn="auto" hangingPunct="1">
              <a:lnSpc>
                <a:spcPct val="100000"/>
              </a:lnSpc>
              <a:spcBef>
                <a:spcPts val="1200"/>
              </a:spcBef>
              <a:defRPr/>
            </a:pPr>
            <a:r>
              <a:rPr lang="de-DE" sz="2000" dirty="0">
                <a:solidFill>
                  <a:srgbClr val="004992"/>
                </a:solidFill>
                <a:latin typeface="Calibri Light"/>
                <a:ea typeface="Verdana" pitchFamily="34" charset="0"/>
                <a:cs typeface="Verdana" pitchFamily="34" charset="0"/>
              </a:rPr>
              <a:t>¿Justificado? ¡NO!</a:t>
            </a:r>
          </a:p>
          <a:p>
            <a:pPr marL="342900" lvl="0" indent="-342900" eaLnBrk="1" fontAlgn="auto" hangingPunct="1">
              <a:lnSpc>
                <a:spcPct val="100000"/>
              </a:lnSpc>
              <a:spcBef>
                <a:spcPts val="1200"/>
              </a:spcBef>
              <a:buClr>
                <a:srgbClr val="004992"/>
              </a:buClr>
              <a:buFont typeface="WingDings"/>
              <a:buChar char=""/>
              <a:defRPr/>
            </a:pPr>
            <a:r>
              <a:rPr lang="de-DE" sz="2000" dirty="0">
                <a:solidFill>
                  <a:srgbClr val="004992"/>
                </a:solidFill>
                <a:latin typeface="Calibri Light"/>
                <a:ea typeface="Verdana" pitchFamily="34" charset="0"/>
                <a:cs typeface="Verdana" pitchFamily="34" charset="0"/>
              </a:rPr>
              <a:t>Personalidad múltiple: </a:t>
            </a:r>
            <a:r>
              <a:rPr lang="en-US" sz="2000" dirty="0" err="1">
                <a:solidFill>
                  <a:srgbClr val="333333"/>
                </a:solidFill>
                <a:latin typeface="Calibri Light"/>
                <a:ea typeface="Verdana" pitchFamily="34" charset="0"/>
                <a:cs typeface="Verdana" pitchFamily="34" charset="0"/>
              </a:rPr>
              <a:t>Esta</a:t>
            </a:r>
            <a:r>
              <a:rPr lang="en-US" sz="2000" dirty="0">
                <a:solidFill>
                  <a:srgbClr val="333333"/>
                </a:solidFill>
                <a:latin typeface="Calibri Light"/>
                <a:ea typeface="Verdana" pitchFamily="34" charset="0"/>
                <a:cs typeface="Verdana" pitchFamily="34" charset="0"/>
              </a:rPr>
              <a:t> idea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engañosa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primer </a:t>
            </a:r>
            <a:r>
              <a:rPr lang="en-US" sz="2000" dirty="0" err="1">
                <a:solidFill>
                  <a:srgbClr val="333333"/>
                </a:solidFill>
                <a:latin typeface="Calibri Light"/>
                <a:ea typeface="Verdana" pitchFamily="34" charset="0"/>
                <a:cs typeface="Verdana" pitchFamily="34" charset="0"/>
              </a:rPr>
              <a:t>lugar</a:t>
            </a:r>
            <a:r>
              <a:rPr lang="en-US" sz="2000" dirty="0">
                <a:solidFill>
                  <a:srgbClr val="333333"/>
                </a:solidFill>
                <a:latin typeface="Calibri Light"/>
                <a:ea typeface="Verdana" pitchFamily="34" charset="0"/>
                <a:cs typeface="Verdana" pitchFamily="34" charset="0"/>
              </a:rPr>
              <a:t>, la </a:t>
            </a:r>
            <a:r>
              <a:rPr lang="en-US" sz="2000" dirty="0" err="1">
                <a:solidFill>
                  <a:srgbClr val="333333"/>
                </a:solidFill>
                <a:latin typeface="Calibri Light"/>
                <a:ea typeface="Verdana" pitchFamily="34" charset="0"/>
                <a:cs typeface="Verdana" pitchFamily="34" charset="0"/>
              </a:rPr>
              <a:t>existencia</a:t>
            </a:r>
            <a:r>
              <a:rPr lang="en-US" sz="2000" dirty="0">
                <a:solidFill>
                  <a:srgbClr val="333333"/>
                </a:solidFill>
                <a:latin typeface="Calibri Light"/>
                <a:ea typeface="Verdana" pitchFamily="34" charset="0"/>
                <a:cs typeface="Verdana" pitchFamily="34" charset="0"/>
              </a:rPr>
              <a:t> de la </a:t>
            </a:r>
            <a:r>
              <a:rPr lang="en-US" sz="2000" dirty="0" err="1">
                <a:solidFill>
                  <a:srgbClr val="333333"/>
                </a:solidFill>
                <a:latin typeface="Calibri Light"/>
                <a:ea typeface="Verdana" pitchFamily="34" charset="0"/>
                <a:cs typeface="Verdana" pitchFamily="34" charset="0"/>
              </a:rPr>
              <a:t>personalidad</a:t>
            </a:r>
            <a:r>
              <a:rPr lang="en-US" sz="2000" dirty="0">
                <a:solidFill>
                  <a:srgbClr val="333333"/>
                </a:solidFill>
                <a:latin typeface="Calibri Light"/>
                <a:ea typeface="Verdana" pitchFamily="34" charset="0"/>
                <a:cs typeface="Verdana" pitchFamily="34" charset="0"/>
              </a:rPr>
              <a:t> multiple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de-DE" sz="2000" dirty="0">
                <a:solidFill>
                  <a:srgbClr val="333333"/>
                </a:solidFill>
                <a:latin typeface="Calibri Light"/>
                <a:ea typeface="Verdana" pitchFamily="34" charset="0"/>
                <a:cs typeface="Verdana" pitchFamily="34" charset="0"/>
              </a:rPr>
              <a:t>controvertida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segundo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lugar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síntomas</a:t>
            </a:r>
            <a:r>
              <a:rPr lang="en-US" sz="2000" dirty="0">
                <a:solidFill>
                  <a:srgbClr val="333333"/>
                </a:solidFill>
                <a:latin typeface="Calibri Light"/>
                <a:ea typeface="Verdana" pitchFamily="34" charset="0"/>
                <a:cs typeface="Verdana" pitchFamily="34" charset="0"/>
              </a:rPr>
              <a:t> no </a:t>
            </a:r>
            <a:r>
              <a:rPr lang="en-US" sz="2000" dirty="0" err="1">
                <a:solidFill>
                  <a:srgbClr val="333333"/>
                </a:solidFill>
                <a:latin typeface="Calibri Light"/>
                <a:ea typeface="Verdana" pitchFamily="34" charset="0"/>
                <a:cs typeface="Verdana" pitchFamily="34" charset="0"/>
              </a:rPr>
              <a:t>indicarían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esquizofrenia</a:t>
            </a:r>
            <a:r>
              <a:rPr lang="en-US" sz="2000" dirty="0">
                <a:solidFill>
                  <a:srgbClr val="333333"/>
                </a:solidFill>
                <a:latin typeface="Calibri Light"/>
                <a:ea typeface="Verdana" pitchFamily="34" charset="0"/>
                <a:cs typeface="Verdana" pitchFamily="34" charset="0"/>
              </a:rPr>
              <a:t> o </a:t>
            </a:r>
            <a:r>
              <a:rPr lang="en-US" sz="2000" dirty="0" err="1">
                <a:solidFill>
                  <a:srgbClr val="333333"/>
                </a:solidFill>
                <a:latin typeface="Calibri Light"/>
                <a:ea typeface="Verdana" pitchFamily="34" charset="0"/>
                <a:cs typeface="Verdana" pitchFamily="34" charset="0"/>
              </a:rPr>
              <a:t>psicosis</a:t>
            </a:r>
            <a:r>
              <a:rPr lang="de-DE" sz="2000" dirty="0">
                <a:solidFill>
                  <a:srgbClr val="333333"/>
                </a:solidFill>
                <a:latin typeface="Calibri Light"/>
                <a:ea typeface="Verdana" pitchFamily="34" charset="0"/>
                <a:cs typeface="Verdana" pitchFamily="34" charset="0"/>
              </a:rPr>
              <a:t>.</a:t>
            </a: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41</a:t>
            </a:fld>
            <a:endParaRPr lang="de-DE"/>
          </a:p>
        </p:txBody>
      </p:sp>
    </p:spTree>
    <p:extLst>
      <p:ext uri="{BB962C8B-B14F-4D97-AF65-F5344CB8AC3E}">
        <p14:creationId xmlns:p14="http://schemas.microsoft.com/office/powerpoint/2010/main" val="4032118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3" name="Inhaltsplatzhalter 2"/>
          <p:cNvSpPr>
            <a:spLocks noGrp="1"/>
          </p:cNvSpPr>
          <p:nvPr>
            <p:ph idx="1"/>
          </p:nvPr>
        </p:nvSpPr>
        <p:spPr>
          <a:extLst>
            <a:ext uri="{FAA26D3D-D897-4be2-8F04-BA451C77F1D7}"/>
          </a:extLst>
        </p:spPr>
        <p:txBody>
          <a:bodyPr/>
          <a:lstStyle/>
          <a:p>
            <a:pPr eaLnBrk="1" fontAlgn="auto" hangingPunct="1">
              <a:lnSpc>
                <a:spcPct val="100000"/>
              </a:lnSpc>
              <a:spcBef>
                <a:spcPts val="1200"/>
              </a:spcBef>
              <a:defRPr/>
            </a:pPr>
            <a:r>
              <a:rPr lang="de-DE" sz="2000" dirty="0">
                <a:solidFill>
                  <a:srgbClr val="004992"/>
                </a:solidFill>
                <a:latin typeface="Calibri Light"/>
                <a:ea typeface="Verdana" pitchFamily="34" charset="0"/>
                <a:cs typeface="Verdana" pitchFamily="34" charset="0"/>
              </a:rPr>
              <a:t>¿Justificado? ¡NO!</a:t>
            </a:r>
          </a:p>
          <a:p>
            <a:pPr marL="342900" lvl="0" indent="-342900" eaLnBrk="1" fontAlgn="auto" hangingPunct="1">
              <a:lnSpc>
                <a:spcPct val="100000"/>
              </a:lnSpc>
              <a:spcBef>
                <a:spcPts val="1200"/>
              </a:spcBef>
              <a:buClr>
                <a:srgbClr val="004992"/>
              </a:buClr>
              <a:buFont typeface="WingDings"/>
              <a:buChar char=""/>
              <a:defRPr/>
            </a:pPr>
            <a:r>
              <a:rPr lang="de-DE" sz="2000" dirty="0">
                <a:solidFill>
                  <a:srgbClr val="004992"/>
                </a:solidFill>
                <a:latin typeface="Calibri Light"/>
                <a:ea typeface="Verdana" pitchFamily="34" charset="0"/>
                <a:cs typeface="Verdana" pitchFamily="34" charset="0"/>
              </a:rPr>
              <a:t>Personalidad múltiple: </a:t>
            </a:r>
            <a:r>
              <a:rPr lang="en-US" sz="2000" dirty="0" err="1">
                <a:solidFill>
                  <a:srgbClr val="333333"/>
                </a:solidFill>
                <a:latin typeface="Calibri Light"/>
                <a:ea typeface="Verdana" pitchFamily="34" charset="0"/>
                <a:cs typeface="Verdana" pitchFamily="34" charset="0"/>
              </a:rPr>
              <a:t>Esta</a:t>
            </a:r>
            <a:r>
              <a:rPr lang="en-US" sz="2000" dirty="0">
                <a:solidFill>
                  <a:srgbClr val="333333"/>
                </a:solidFill>
                <a:latin typeface="Calibri Light"/>
                <a:ea typeface="Verdana" pitchFamily="34" charset="0"/>
                <a:cs typeface="Verdana" pitchFamily="34" charset="0"/>
              </a:rPr>
              <a:t> idea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engañosa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primer </a:t>
            </a:r>
            <a:r>
              <a:rPr lang="en-US" sz="2000" dirty="0" err="1">
                <a:solidFill>
                  <a:srgbClr val="333333"/>
                </a:solidFill>
                <a:latin typeface="Calibri Light"/>
                <a:ea typeface="Verdana" pitchFamily="34" charset="0"/>
                <a:cs typeface="Verdana" pitchFamily="34" charset="0"/>
              </a:rPr>
              <a:t>lugar</a:t>
            </a:r>
            <a:r>
              <a:rPr lang="en-US" sz="2000" dirty="0">
                <a:solidFill>
                  <a:srgbClr val="333333"/>
                </a:solidFill>
                <a:latin typeface="Calibri Light"/>
                <a:ea typeface="Verdana" pitchFamily="34" charset="0"/>
                <a:cs typeface="Verdana" pitchFamily="34" charset="0"/>
              </a:rPr>
              <a:t>, la </a:t>
            </a:r>
            <a:r>
              <a:rPr lang="en-US" sz="2000" dirty="0" err="1">
                <a:solidFill>
                  <a:srgbClr val="333333"/>
                </a:solidFill>
                <a:latin typeface="Calibri Light"/>
                <a:ea typeface="Verdana" pitchFamily="34" charset="0"/>
                <a:cs typeface="Verdana" pitchFamily="34" charset="0"/>
              </a:rPr>
              <a:t>existencia</a:t>
            </a:r>
            <a:r>
              <a:rPr lang="en-US" sz="2000" dirty="0">
                <a:solidFill>
                  <a:srgbClr val="333333"/>
                </a:solidFill>
                <a:latin typeface="Calibri Light"/>
                <a:ea typeface="Verdana" pitchFamily="34" charset="0"/>
                <a:cs typeface="Verdana" pitchFamily="34" charset="0"/>
              </a:rPr>
              <a:t> de la </a:t>
            </a:r>
            <a:r>
              <a:rPr lang="en-US" sz="2000" dirty="0" err="1">
                <a:solidFill>
                  <a:srgbClr val="333333"/>
                </a:solidFill>
                <a:latin typeface="Calibri Light"/>
                <a:ea typeface="Verdana" pitchFamily="34" charset="0"/>
                <a:cs typeface="Verdana" pitchFamily="34" charset="0"/>
              </a:rPr>
              <a:t>personalidad</a:t>
            </a:r>
            <a:r>
              <a:rPr lang="en-US" sz="2000" dirty="0">
                <a:solidFill>
                  <a:srgbClr val="333333"/>
                </a:solidFill>
                <a:latin typeface="Calibri Light"/>
                <a:ea typeface="Verdana" pitchFamily="34" charset="0"/>
                <a:cs typeface="Verdana" pitchFamily="34" charset="0"/>
              </a:rPr>
              <a:t> multiple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de-DE" sz="2000" dirty="0">
                <a:solidFill>
                  <a:srgbClr val="333333"/>
                </a:solidFill>
                <a:latin typeface="Calibri Light"/>
                <a:ea typeface="Verdana" pitchFamily="34" charset="0"/>
                <a:cs typeface="Verdana" pitchFamily="34" charset="0"/>
              </a:rPr>
              <a:t>controvertida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segundo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lugar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síntomas</a:t>
            </a:r>
            <a:r>
              <a:rPr lang="en-US" sz="2000" dirty="0">
                <a:solidFill>
                  <a:srgbClr val="333333"/>
                </a:solidFill>
                <a:latin typeface="Calibri Light"/>
                <a:ea typeface="Verdana" pitchFamily="34" charset="0"/>
                <a:cs typeface="Verdana" pitchFamily="34" charset="0"/>
              </a:rPr>
              <a:t> no </a:t>
            </a:r>
            <a:r>
              <a:rPr lang="en-US" sz="2000" dirty="0" err="1">
                <a:solidFill>
                  <a:srgbClr val="333333"/>
                </a:solidFill>
                <a:latin typeface="Calibri Light"/>
                <a:ea typeface="Verdana" pitchFamily="34" charset="0"/>
                <a:cs typeface="Verdana" pitchFamily="34" charset="0"/>
              </a:rPr>
              <a:t>indicarían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esquizofrenia</a:t>
            </a:r>
            <a:r>
              <a:rPr lang="en-US" sz="2000" dirty="0">
                <a:solidFill>
                  <a:srgbClr val="333333"/>
                </a:solidFill>
                <a:latin typeface="Calibri Light"/>
                <a:ea typeface="Verdana" pitchFamily="34" charset="0"/>
                <a:cs typeface="Verdana" pitchFamily="34" charset="0"/>
              </a:rPr>
              <a:t> o </a:t>
            </a:r>
            <a:r>
              <a:rPr lang="en-US" sz="2000" dirty="0" err="1">
                <a:solidFill>
                  <a:srgbClr val="333333"/>
                </a:solidFill>
                <a:latin typeface="Calibri Light"/>
                <a:ea typeface="Verdana" pitchFamily="34" charset="0"/>
                <a:cs typeface="Verdana" pitchFamily="34" charset="0"/>
              </a:rPr>
              <a:t>psicosis</a:t>
            </a:r>
            <a:r>
              <a:rPr lang="de-DE" sz="2000" dirty="0">
                <a:solidFill>
                  <a:srgbClr val="333333"/>
                </a:solidFill>
                <a:latin typeface="Calibri Light"/>
                <a:ea typeface="Verdana" pitchFamily="34" charset="0"/>
                <a:cs typeface="Verdana" pitchFamily="34" charset="0"/>
              </a:rPr>
              <a:t>.</a:t>
            </a:r>
          </a:p>
          <a:p>
            <a:pPr marL="342900" lvl="0" indent="-342900" eaLnBrk="1" fontAlgn="auto" hangingPunct="1">
              <a:lnSpc>
                <a:spcPct val="100000"/>
              </a:lnSpc>
              <a:spcBef>
                <a:spcPts val="1200"/>
              </a:spcBef>
              <a:buClr>
                <a:srgbClr val="004992"/>
              </a:buClr>
              <a:buFont typeface="WingDings"/>
              <a:buChar char=""/>
              <a:defRPr/>
            </a:pPr>
            <a:r>
              <a:rPr lang="de-DE" sz="2000" dirty="0">
                <a:solidFill>
                  <a:srgbClr val="004992"/>
                </a:solidFill>
                <a:latin typeface="Calibri Light"/>
                <a:ea typeface="Verdana" pitchFamily="34" charset="0"/>
                <a:cs typeface="Verdana" pitchFamily="34" charset="0"/>
              </a:rPr>
              <a:t>Menos inteligencia: </a:t>
            </a:r>
            <a:r>
              <a:rPr lang="en-US" sz="2000" dirty="0">
                <a:solidFill>
                  <a:srgbClr val="333333"/>
                </a:solidFill>
                <a:latin typeface="Calibri Light"/>
                <a:ea typeface="Verdana" pitchFamily="34" charset="0"/>
                <a:cs typeface="Verdana" pitchFamily="34" charset="0"/>
              </a:rPr>
              <a:t>El </a:t>
            </a:r>
            <a:r>
              <a:rPr lang="en-US" sz="2000" dirty="0" err="1">
                <a:solidFill>
                  <a:srgbClr val="333333"/>
                </a:solidFill>
                <a:latin typeface="Calibri Light"/>
                <a:ea typeface="Verdana" pitchFamily="34" charset="0"/>
                <a:cs typeface="Verdana" pitchFamily="34" charset="0"/>
              </a:rPr>
              <a:t>origen</a:t>
            </a:r>
            <a:r>
              <a:rPr lang="en-US" sz="2000" dirty="0">
                <a:solidFill>
                  <a:srgbClr val="333333"/>
                </a:solidFill>
                <a:latin typeface="Calibri Light"/>
                <a:ea typeface="Verdana" pitchFamily="34" charset="0"/>
                <a:cs typeface="Verdana" pitchFamily="34" charset="0"/>
              </a:rPr>
              <a:t> de las </a:t>
            </a:r>
            <a:r>
              <a:rPr lang="en-US" sz="2000" dirty="0" err="1">
                <a:solidFill>
                  <a:srgbClr val="333333"/>
                </a:solidFill>
                <a:latin typeface="Calibri Light"/>
                <a:ea typeface="Verdana" pitchFamily="34" charset="0"/>
                <a:cs typeface="Verdana" pitchFamily="34" charset="0"/>
              </a:rPr>
              <a:t>enfermedades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metales</a:t>
            </a:r>
            <a:r>
              <a:rPr lang="en-US" sz="2000" dirty="0">
                <a:solidFill>
                  <a:srgbClr val="333333"/>
                </a:solidFill>
                <a:latin typeface="Calibri Light"/>
                <a:ea typeface="Verdana" pitchFamily="34" charset="0"/>
                <a:cs typeface="Verdana" pitchFamily="34" charset="0"/>
              </a:rPr>
              <a:t> no </a:t>
            </a:r>
            <a:r>
              <a:rPr lang="en-US" sz="2000" dirty="0" err="1">
                <a:solidFill>
                  <a:srgbClr val="333333"/>
                </a:solidFill>
                <a:latin typeface="Calibri Light"/>
                <a:ea typeface="Verdana" pitchFamily="34" charset="0"/>
                <a:cs typeface="Verdana" pitchFamily="34" charset="0"/>
              </a:rPr>
              <a:t>está</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relacionado</a:t>
            </a:r>
            <a:r>
              <a:rPr lang="en-US" sz="2000" dirty="0">
                <a:solidFill>
                  <a:srgbClr val="333333"/>
                </a:solidFill>
                <a:latin typeface="Calibri Light"/>
                <a:ea typeface="Verdana" pitchFamily="34" charset="0"/>
                <a:cs typeface="Verdana" pitchFamily="34" charset="0"/>
              </a:rPr>
              <a:t> con la </a:t>
            </a:r>
            <a:r>
              <a:rPr lang="en-US" sz="2000" dirty="0" err="1">
                <a:solidFill>
                  <a:srgbClr val="333333"/>
                </a:solidFill>
                <a:latin typeface="Calibri Light"/>
                <a:ea typeface="Verdana" pitchFamily="34" charset="0"/>
                <a:cs typeface="Verdana" pitchFamily="34" charset="0"/>
              </a:rPr>
              <a:t>inteligencia</a:t>
            </a:r>
            <a:r>
              <a:rPr lang="en-US" sz="2000" dirty="0">
                <a:solidFill>
                  <a:srgbClr val="333333"/>
                </a:solidFill>
                <a:latin typeface="Calibri Light"/>
                <a:ea typeface="Verdana" pitchFamily="34" charset="0"/>
                <a:cs typeface="Verdana" pitchFamily="34" charset="0"/>
              </a:rPr>
              <a:t>. Al </a:t>
            </a:r>
            <a:r>
              <a:rPr lang="en-US" sz="2000" dirty="0" err="1">
                <a:solidFill>
                  <a:srgbClr val="333333"/>
                </a:solidFill>
                <a:latin typeface="Calibri Light"/>
                <a:ea typeface="Verdana" pitchFamily="34" charset="0"/>
                <a:cs typeface="Verdana" pitchFamily="34" charset="0"/>
              </a:rPr>
              <a:t>igual</a:t>
            </a:r>
            <a:r>
              <a:rPr lang="en-US" sz="2000" dirty="0">
                <a:solidFill>
                  <a:srgbClr val="333333"/>
                </a:solidFill>
                <a:latin typeface="Calibri Light"/>
                <a:ea typeface="Verdana" pitchFamily="34" charset="0"/>
                <a:cs typeface="Verdana" pitchFamily="34" charset="0"/>
              </a:rPr>
              <a:t> que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la </a:t>
            </a:r>
            <a:r>
              <a:rPr lang="en-US" sz="2000" dirty="0" err="1">
                <a:solidFill>
                  <a:srgbClr val="333333"/>
                </a:solidFill>
                <a:latin typeface="Calibri Light"/>
                <a:ea typeface="Verdana" pitchFamily="34" charset="0"/>
                <a:cs typeface="Verdana" pitchFamily="34" charset="0"/>
              </a:rPr>
              <a:t>población</a:t>
            </a:r>
            <a:r>
              <a:rPr lang="en-US" sz="2000" dirty="0">
                <a:solidFill>
                  <a:srgbClr val="333333"/>
                </a:solidFill>
                <a:latin typeface="Calibri Light"/>
                <a:ea typeface="Verdana" pitchFamily="34" charset="0"/>
                <a:cs typeface="Verdana" pitchFamily="34" charset="0"/>
              </a:rPr>
              <a:t> general, </a:t>
            </a:r>
            <a:r>
              <a:rPr lang="en-US" sz="2000" dirty="0" err="1">
                <a:solidFill>
                  <a:srgbClr val="333333"/>
                </a:solidFill>
                <a:latin typeface="Calibri Light"/>
                <a:ea typeface="Verdana" pitchFamily="34" charset="0"/>
                <a:cs typeface="Verdana" pitchFamily="34" charset="0"/>
              </a:rPr>
              <a:t>algunas</a:t>
            </a:r>
            <a:r>
              <a:rPr lang="en-US" sz="2000" dirty="0">
                <a:solidFill>
                  <a:srgbClr val="333333"/>
                </a:solidFill>
                <a:latin typeface="Calibri Light"/>
                <a:ea typeface="Verdana" pitchFamily="34" charset="0"/>
                <a:cs typeface="Verdana" pitchFamily="34" charset="0"/>
              </a:rPr>
              <a:t> personas con </a:t>
            </a:r>
            <a:r>
              <a:rPr lang="en-US" sz="2000" dirty="0" err="1">
                <a:solidFill>
                  <a:srgbClr val="333333"/>
                </a:solidFill>
                <a:latin typeface="Calibri Light"/>
                <a:ea typeface="Verdana" pitchFamily="34" charset="0"/>
                <a:cs typeface="Verdana" pitchFamily="34" charset="0"/>
              </a:rPr>
              <a:t>psicosis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pueden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tener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una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inteligencia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por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encima</a:t>
            </a:r>
            <a:r>
              <a:rPr lang="en-US" sz="2000" dirty="0">
                <a:solidFill>
                  <a:srgbClr val="333333"/>
                </a:solidFill>
                <a:latin typeface="Calibri Light"/>
                <a:ea typeface="Verdana" pitchFamily="34" charset="0"/>
                <a:cs typeface="Verdana" pitchFamily="34" charset="0"/>
              </a:rPr>
              <a:t> de la media.</a:t>
            </a:r>
            <a:endParaRPr lang="de-DE" sz="2000" dirty="0">
              <a:solidFill>
                <a:srgbClr val="333333"/>
              </a:solidFill>
              <a:latin typeface="Calibri Light"/>
              <a:ea typeface="Verdana" pitchFamily="34" charset="0"/>
              <a:cs typeface="Verdana" pitchFamily="34" charset="0"/>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42</a:t>
            </a:fld>
            <a:endParaRPr lang="de-DE"/>
          </a:p>
        </p:txBody>
      </p:sp>
    </p:spTree>
    <p:extLst>
      <p:ext uri="{BB962C8B-B14F-4D97-AF65-F5344CB8AC3E}">
        <p14:creationId xmlns:p14="http://schemas.microsoft.com/office/powerpoint/2010/main" val="30157839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Estigma hacia quienes experimentan síntomas psicóticos</a:t>
            </a:r>
          </a:p>
        </p:txBody>
      </p:sp>
      <p:sp>
        <p:nvSpPr>
          <p:cNvPr id="3" name="Inhaltsplatzhalter 2"/>
          <p:cNvSpPr>
            <a:spLocks noGrp="1"/>
          </p:cNvSpPr>
          <p:nvPr>
            <p:ph idx="1"/>
          </p:nvPr>
        </p:nvSpPr>
        <p:spPr>
          <a:extLst>
            <a:ext uri="{FAA26D3D-D897-4be2-8F04-BA451C77F1D7}"/>
          </a:extLst>
        </p:spPr>
        <p:txBody>
          <a:bodyPr/>
          <a:lstStyle/>
          <a:p>
            <a:pPr eaLnBrk="1" fontAlgn="auto" hangingPunct="1">
              <a:lnSpc>
                <a:spcPct val="100000"/>
              </a:lnSpc>
              <a:spcBef>
                <a:spcPts val="1200"/>
              </a:spcBef>
              <a:defRPr/>
            </a:pPr>
            <a:r>
              <a:rPr lang="de-DE" sz="2000" dirty="0">
                <a:solidFill>
                  <a:srgbClr val="004992"/>
                </a:solidFill>
                <a:latin typeface="Calibri Light"/>
                <a:ea typeface="Verdana" pitchFamily="34" charset="0"/>
                <a:cs typeface="Verdana" pitchFamily="34" charset="0"/>
              </a:rPr>
              <a:t>¿Justificado? ¡NO!</a:t>
            </a:r>
          </a:p>
          <a:p>
            <a:pPr marL="342900" lvl="0" indent="-342900" eaLnBrk="1" fontAlgn="auto" hangingPunct="1">
              <a:lnSpc>
                <a:spcPct val="100000"/>
              </a:lnSpc>
              <a:spcBef>
                <a:spcPts val="1200"/>
              </a:spcBef>
              <a:buClr>
                <a:srgbClr val="004992"/>
              </a:buClr>
              <a:buFont typeface="WingDings"/>
              <a:buChar char=""/>
              <a:defRPr/>
            </a:pPr>
            <a:r>
              <a:rPr lang="de-DE" sz="2000" dirty="0">
                <a:solidFill>
                  <a:srgbClr val="004992"/>
                </a:solidFill>
                <a:latin typeface="Calibri Light"/>
                <a:ea typeface="Verdana" pitchFamily="34" charset="0"/>
                <a:cs typeface="Verdana" pitchFamily="34" charset="0"/>
              </a:rPr>
              <a:t>Personalidad múltiple: </a:t>
            </a:r>
            <a:r>
              <a:rPr lang="en-US" sz="2000" dirty="0" err="1">
                <a:solidFill>
                  <a:srgbClr val="333333"/>
                </a:solidFill>
                <a:latin typeface="Calibri Light"/>
                <a:ea typeface="Verdana" pitchFamily="34" charset="0"/>
                <a:cs typeface="Verdana" pitchFamily="34" charset="0"/>
              </a:rPr>
              <a:t>Esta</a:t>
            </a:r>
            <a:r>
              <a:rPr lang="en-US" sz="2000" dirty="0">
                <a:solidFill>
                  <a:srgbClr val="333333"/>
                </a:solidFill>
                <a:latin typeface="Calibri Light"/>
                <a:ea typeface="Verdana" pitchFamily="34" charset="0"/>
                <a:cs typeface="Verdana" pitchFamily="34" charset="0"/>
              </a:rPr>
              <a:t> idea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engañosa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primer </a:t>
            </a:r>
            <a:r>
              <a:rPr lang="en-US" sz="2000" dirty="0" err="1">
                <a:solidFill>
                  <a:srgbClr val="333333"/>
                </a:solidFill>
                <a:latin typeface="Calibri Light"/>
                <a:ea typeface="Verdana" pitchFamily="34" charset="0"/>
                <a:cs typeface="Verdana" pitchFamily="34" charset="0"/>
              </a:rPr>
              <a:t>lugar</a:t>
            </a:r>
            <a:r>
              <a:rPr lang="en-US" sz="2000" dirty="0">
                <a:solidFill>
                  <a:srgbClr val="333333"/>
                </a:solidFill>
                <a:latin typeface="Calibri Light"/>
                <a:ea typeface="Verdana" pitchFamily="34" charset="0"/>
                <a:cs typeface="Verdana" pitchFamily="34" charset="0"/>
              </a:rPr>
              <a:t>, la </a:t>
            </a:r>
            <a:r>
              <a:rPr lang="en-US" sz="2000" dirty="0" err="1">
                <a:solidFill>
                  <a:srgbClr val="333333"/>
                </a:solidFill>
                <a:latin typeface="Calibri Light"/>
                <a:ea typeface="Verdana" pitchFamily="34" charset="0"/>
                <a:cs typeface="Verdana" pitchFamily="34" charset="0"/>
              </a:rPr>
              <a:t>existencia</a:t>
            </a:r>
            <a:r>
              <a:rPr lang="en-US" sz="2000" dirty="0">
                <a:solidFill>
                  <a:srgbClr val="333333"/>
                </a:solidFill>
                <a:latin typeface="Calibri Light"/>
                <a:ea typeface="Verdana" pitchFamily="34" charset="0"/>
                <a:cs typeface="Verdana" pitchFamily="34" charset="0"/>
              </a:rPr>
              <a:t> de la </a:t>
            </a:r>
            <a:r>
              <a:rPr lang="en-US" sz="2000" dirty="0" err="1">
                <a:solidFill>
                  <a:srgbClr val="333333"/>
                </a:solidFill>
                <a:latin typeface="Calibri Light"/>
                <a:ea typeface="Verdana" pitchFamily="34" charset="0"/>
                <a:cs typeface="Verdana" pitchFamily="34" charset="0"/>
              </a:rPr>
              <a:t>personalidad</a:t>
            </a:r>
            <a:r>
              <a:rPr lang="en-US" sz="2000" dirty="0">
                <a:solidFill>
                  <a:srgbClr val="333333"/>
                </a:solidFill>
                <a:latin typeface="Calibri Light"/>
                <a:ea typeface="Verdana" pitchFamily="34" charset="0"/>
                <a:cs typeface="Verdana" pitchFamily="34" charset="0"/>
              </a:rPr>
              <a:t> multiple </a:t>
            </a:r>
            <a:r>
              <a:rPr lang="en-US" sz="2000" dirty="0" err="1">
                <a:solidFill>
                  <a:srgbClr val="333333"/>
                </a:solidFill>
                <a:latin typeface="Calibri Light"/>
                <a:ea typeface="Verdana" pitchFamily="34" charset="0"/>
                <a:cs typeface="Verdana" pitchFamily="34" charset="0"/>
              </a:rPr>
              <a:t>es</a:t>
            </a:r>
            <a:r>
              <a:rPr lang="en-US" sz="2000" dirty="0">
                <a:solidFill>
                  <a:srgbClr val="333333"/>
                </a:solidFill>
                <a:latin typeface="Calibri Light"/>
                <a:ea typeface="Verdana" pitchFamily="34" charset="0"/>
                <a:cs typeface="Verdana" pitchFamily="34" charset="0"/>
              </a:rPr>
              <a:t> </a:t>
            </a:r>
            <a:r>
              <a:rPr lang="de-DE" sz="2000" dirty="0">
                <a:solidFill>
                  <a:srgbClr val="333333"/>
                </a:solidFill>
                <a:latin typeface="Calibri Light"/>
                <a:ea typeface="Verdana" pitchFamily="34" charset="0"/>
                <a:cs typeface="Verdana" pitchFamily="34" charset="0"/>
              </a:rPr>
              <a:t>controvertida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segundo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lugar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síntomas</a:t>
            </a:r>
            <a:r>
              <a:rPr lang="en-US" sz="2000" dirty="0">
                <a:solidFill>
                  <a:srgbClr val="333333"/>
                </a:solidFill>
                <a:latin typeface="Calibri Light"/>
                <a:ea typeface="Verdana" pitchFamily="34" charset="0"/>
                <a:cs typeface="Verdana" pitchFamily="34" charset="0"/>
              </a:rPr>
              <a:t> no </a:t>
            </a:r>
            <a:r>
              <a:rPr lang="en-US" sz="2000" dirty="0" err="1">
                <a:solidFill>
                  <a:srgbClr val="333333"/>
                </a:solidFill>
                <a:latin typeface="Calibri Light"/>
                <a:ea typeface="Verdana" pitchFamily="34" charset="0"/>
                <a:cs typeface="Verdana" pitchFamily="34" charset="0"/>
              </a:rPr>
              <a:t>indicarían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esquizofrenia</a:t>
            </a:r>
            <a:r>
              <a:rPr lang="en-US" sz="2000" dirty="0">
                <a:solidFill>
                  <a:srgbClr val="333333"/>
                </a:solidFill>
                <a:latin typeface="Calibri Light"/>
                <a:ea typeface="Verdana" pitchFamily="34" charset="0"/>
                <a:cs typeface="Verdana" pitchFamily="34" charset="0"/>
              </a:rPr>
              <a:t> o </a:t>
            </a:r>
            <a:r>
              <a:rPr lang="en-US" sz="2000" dirty="0" err="1">
                <a:solidFill>
                  <a:srgbClr val="333333"/>
                </a:solidFill>
                <a:latin typeface="Calibri Light"/>
                <a:ea typeface="Verdana" pitchFamily="34" charset="0"/>
                <a:cs typeface="Verdana" pitchFamily="34" charset="0"/>
              </a:rPr>
              <a:t>psicosis</a:t>
            </a:r>
            <a:r>
              <a:rPr lang="de-DE" sz="2000" dirty="0">
                <a:solidFill>
                  <a:srgbClr val="333333"/>
                </a:solidFill>
                <a:latin typeface="Calibri Light"/>
                <a:ea typeface="Verdana" pitchFamily="34" charset="0"/>
                <a:cs typeface="Verdana" pitchFamily="34" charset="0"/>
              </a:rPr>
              <a:t>.</a:t>
            </a:r>
          </a:p>
          <a:p>
            <a:pPr marL="342900" lvl="0" indent="-342900" eaLnBrk="1" fontAlgn="auto" hangingPunct="1">
              <a:lnSpc>
                <a:spcPct val="100000"/>
              </a:lnSpc>
              <a:spcBef>
                <a:spcPts val="1200"/>
              </a:spcBef>
              <a:buClr>
                <a:srgbClr val="004992"/>
              </a:buClr>
              <a:buFont typeface="WingDings"/>
              <a:buChar char=""/>
              <a:defRPr/>
            </a:pPr>
            <a:r>
              <a:rPr lang="de-DE" sz="2000" dirty="0">
                <a:solidFill>
                  <a:srgbClr val="004992"/>
                </a:solidFill>
                <a:latin typeface="Calibri Light"/>
                <a:ea typeface="Verdana" pitchFamily="34" charset="0"/>
                <a:cs typeface="Verdana" pitchFamily="34" charset="0"/>
              </a:rPr>
              <a:t>Menos inteligencia: </a:t>
            </a:r>
            <a:r>
              <a:rPr lang="en-US" sz="2000" dirty="0">
                <a:solidFill>
                  <a:srgbClr val="333333"/>
                </a:solidFill>
                <a:latin typeface="Calibri Light"/>
                <a:ea typeface="Verdana" pitchFamily="34" charset="0"/>
                <a:cs typeface="Verdana" pitchFamily="34" charset="0"/>
              </a:rPr>
              <a:t>El </a:t>
            </a:r>
            <a:r>
              <a:rPr lang="en-US" sz="2000" dirty="0" err="1">
                <a:solidFill>
                  <a:srgbClr val="333333"/>
                </a:solidFill>
                <a:latin typeface="Calibri Light"/>
                <a:ea typeface="Verdana" pitchFamily="34" charset="0"/>
                <a:cs typeface="Verdana" pitchFamily="34" charset="0"/>
              </a:rPr>
              <a:t>origen</a:t>
            </a:r>
            <a:r>
              <a:rPr lang="en-US" sz="2000" dirty="0">
                <a:solidFill>
                  <a:srgbClr val="333333"/>
                </a:solidFill>
                <a:latin typeface="Calibri Light"/>
                <a:ea typeface="Verdana" pitchFamily="34" charset="0"/>
                <a:cs typeface="Verdana" pitchFamily="34" charset="0"/>
              </a:rPr>
              <a:t> de las </a:t>
            </a:r>
            <a:r>
              <a:rPr lang="en-US" sz="2000" dirty="0" err="1">
                <a:solidFill>
                  <a:srgbClr val="333333"/>
                </a:solidFill>
                <a:latin typeface="Calibri Light"/>
                <a:ea typeface="Verdana" pitchFamily="34" charset="0"/>
                <a:cs typeface="Verdana" pitchFamily="34" charset="0"/>
              </a:rPr>
              <a:t>enfermedades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metales</a:t>
            </a:r>
            <a:r>
              <a:rPr lang="en-US" sz="2000" dirty="0">
                <a:solidFill>
                  <a:srgbClr val="333333"/>
                </a:solidFill>
                <a:latin typeface="Calibri Light"/>
                <a:ea typeface="Verdana" pitchFamily="34" charset="0"/>
                <a:cs typeface="Verdana" pitchFamily="34" charset="0"/>
              </a:rPr>
              <a:t> no </a:t>
            </a:r>
            <a:r>
              <a:rPr lang="en-US" sz="2000" dirty="0" err="1">
                <a:solidFill>
                  <a:srgbClr val="333333"/>
                </a:solidFill>
                <a:latin typeface="Calibri Light"/>
                <a:ea typeface="Verdana" pitchFamily="34" charset="0"/>
                <a:cs typeface="Verdana" pitchFamily="34" charset="0"/>
              </a:rPr>
              <a:t>está</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relacionado</a:t>
            </a:r>
            <a:r>
              <a:rPr lang="en-US" sz="2000" dirty="0">
                <a:solidFill>
                  <a:srgbClr val="333333"/>
                </a:solidFill>
                <a:latin typeface="Calibri Light"/>
                <a:ea typeface="Verdana" pitchFamily="34" charset="0"/>
                <a:cs typeface="Verdana" pitchFamily="34" charset="0"/>
              </a:rPr>
              <a:t> con la </a:t>
            </a:r>
            <a:r>
              <a:rPr lang="en-US" sz="2000" dirty="0" err="1">
                <a:solidFill>
                  <a:srgbClr val="333333"/>
                </a:solidFill>
                <a:latin typeface="Calibri Light"/>
                <a:ea typeface="Verdana" pitchFamily="34" charset="0"/>
                <a:cs typeface="Verdana" pitchFamily="34" charset="0"/>
              </a:rPr>
              <a:t>inteligencia</a:t>
            </a:r>
            <a:r>
              <a:rPr lang="en-US" sz="2000" dirty="0">
                <a:solidFill>
                  <a:srgbClr val="333333"/>
                </a:solidFill>
                <a:latin typeface="Calibri Light"/>
                <a:ea typeface="Verdana" pitchFamily="34" charset="0"/>
                <a:cs typeface="Verdana" pitchFamily="34" charset="0"/>
              </a:rPr>
              <a:t>. Al </a:t>
            </a:r>
            <a:r>
              <a:rPr lang="en-US" sz="2000" dirty="0" err="1">
                <a:solidFill>
                  <a:srgbClr val="333333"/>
                </a:solidFill>
                <a:latin typeface="Calibri Light"/>
                <a:ea typeface="Verdana" pitchFamily="34" charset="0"/>
                <a:cs typeface="Verdana" pitchFamily="34" charset="0"/>
              </a:rPr>
              <a:t>igual</a:t>
            </a:r>
            <a:r>
              <a:rPr lang="en-US" sz="2000" dirty="0">
                <a:solidFill>
                  <a:srgbClr val="333333"/>
                </a:solidFill>
                <a:latin typeface="Calibri Light"/>
                <a:ea typeface="Verdana" pitchFamily="34" charset="0"/>
                <a:cs typeface="Verdana" pitchFamily="34" charset="0"/>
              </a:rPr>
              <a:t> que </a:t>
            </a:r>
            <a:r>
              <a:rPr lang="en-US" sz="2000" dirty="0" err="1">
                <a:solidFill>
                  <a:srgbClr val="333333"/>
                </a:solidFill>
                <a:latin typeface="Calibri Light"/>
                <a:ea typeface="Verdana" pitchFamily="34" charset="0"/>
                <a:cs typeface="Verdana" pitchFamily="34" charset="0"/>
              </a:rPr>
              <a:t>en</a:t>
            </a:r>
            <a:r>
              <a:rPr lang="en-US" sz="2000" dirty="0">
                <a:solidFill>
                  <a:srgbClr val="333333"/>
                </a:solidFill>
                <a:latin typeface="Calibri Light"/>
                <a:ea typeface="Verdana" pitchFamily="34" charset="0"/>
                <a:cs typeface="Verdana" pitchFamily="34" charset="0"/>
              </a:rPr>
              <a:t> la </a:t>
            </a:r>
            <a:r>
              <a:rPr lang="en-US" sz="2000" dirty="0" err="1">
                <a:solidFill>
                  <a:srgbClr val="333333"/>
                </a:solidFill>
                <a:latin typeface="Calibri Light"/>
                <a:ea typeface="Verdana" pitchFamily="34" charset="0"/>
                <a:cs typeface="Verdana" pitchFamily="34" charset="0"/>
              </a:rPr>
              <a:t>población</a:t>
            </a:r>
            <a:r>
              <a:rPr lang="en-US" sz="2000" dirty="0">
                <a:solidFill>
                  <a:srgbClr val="333333"/>
                </a:solidFill>
                <a:latin typeface="Calibri Light"/>
                <a:ea typeface="Verdana" pitchFamily="34" charset="0"/>
                <a:cs typeface="Verdana" pitchFamily="34" charset="0"/>
              </a:rPr>
              <a:t> general, </a:t>
            </a:r>
            <a:r>
              <a:rPr lang="en-US" sz="2000" dirty="0" err="1">
                <a:solidFill>
                  <a:srgbClr val="333333"/>
                </a:solidFill>
                <a:latin typeface="Calibri Light"/>
                <a:ea typeface="Verdana" pitchFamily="34" charset="0"/>
                <a:cs typeface="Verdana" pitchFamily="34" charset="0"/>
              </a:rPr>
              <a:t>algunas</a:t>
            </a:r>
            <a:r>
              <a:rPr lang="en-US" sz="2000" dirty="0">
                <a:solidFill>
                  <a:srgbClr val="333333"/>
                </a:solidFill>
                <a:latin typeface="Calibri Light"/>
                <a:ea typeface="Verdana" pitchFamily="34" charset="0"/>
                <a:cs typeface="Verdana" pitchFamily="34" charset="0"/>
              </a:rPr>
              <a:t> personas con </a:t>
            </a:r>
            <a:r>
              <a:rPr lang="en-US" sz="2000" dirty="0" err="1">
                <a:solidFill>
                  <a:srgbClr val="333333"/>
                </a:solidFill>
                <a:latin typeface="Calibri Light"/>
                <a:ea typeface="Verdana" pitchFamily="34" charset="0"/>
                <a:cs typeface="Verdana" pitchFamily="34" charset="0"/>
              </a:rPr>
              <a:t>psicosis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pueden</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tener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una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inteligencia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por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encima</a:t>
            </a:r>
            <a:r>
              <a:rPr lang="en-US" sz="2000" dirty="0">
                <a:solidFill>
                  <a:srgbClr val="333333"/>
                </a:solidFill>
                <a:latin typeface="Calibri Light"/>
                <a:ea typeface="Verdana" pitchFamily="34" charset="0"/>
                <a:cs typeface="Verdana" pitchFamily="34" charset="0"/>
              </a:rPr>
              <a:t> de la media.</a:t>
            </a:r>
            <a:endParaRPr lang="de-DE" sz="2000" dirty="0">
              <a:solidFill>
                <a:srgbClr val="333333"/>
              </a:solidFill>
              <a:latin typeface="Calibri Light"/>
              <a:ea typeface="Verdana" pitchFamily="34" charset="0"/>
              <a:cs typeface="Verdana" pitchFamily="34" charset="0"/>
            </a:endParaRPr>
          </a:p>
          <a:p>
            <a:pPr marL="342900" indent="-342900">
              <a:lnSpc>
                <a:spcPct val="100000"/>
              </a:lnSpc>
              <a:spcBef>
                <a:spcPts val="1200"/>
              </a:spcBef>
              <a:buClr>
                <a:srgbClr val="004992"/>
              </a:buClr>
              <a:buFont typeface="WingDings"/>
              <a:buChar char=""/>
              <a:defRPr/>
            </a:pPr>
            <a:r>
              <a:rPr lang="de-DE" sz="2000" dirty="0">
                <a:solidFill>
                  <a:srgbClr val="004992"/>
                </a:solidFill>
                <a:latin typeface="Calibri Light"/>
                <a:ea typeface="Verdana" pitchFamily="34" charset="0"/>
                <a:cs typeface="Verdana" pitchFamily="34" charset="0"/>
              </a:rPr>
              <a:t>Estado permanente: </a:t>
            </a:r>
            <a:r>
              <a:rPr lang="en-US" sz="2000" dirty="0">
                <a:solidFill>
                  <a:srgbClr val="333333"/>
                </a:solidFill>
                <a:latin typeface="Calibri Light"/>
                <a:ea typeface="Verdana" pitchFamily="34" charset="0"/>
                <a:cs typeface="Verdana" pitchFamily="34" charset="0"/>
              </a:rPr>
              <a:t>Con el </a:t>
            </a:r>
            <a:r>
              <a:rPr lang="en-US" sz="2000" dirty="0" err="1">
                <a:solidFill>
                  <a:srgbClr val="333333"/>
                </a:solidFill>
                <a:latin typeface="Calibri Light"/>
                <a:ea typeface="Verdana" pitchFamily="34" charset="0"/>
                <a:cs typeface="Verdana" pitchFamily="34" charset="0"/>
              </a:rPr>
              <a:t>tratamiento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correcto</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muchos</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pacientes</a:t>
            </a:r>
            <a:r>
              <a:rPr lang="en-US" sz="2000" dirty="0">
                <a:solidFill>
                  <a:srgbClr val="333333"/>
                </a:solidFill>
                <a:latin typeface="Calibri Light"/>
                <a:ea typeface="Verdana" pitchFamily="34" charset="0"/>
                <a:cs typeface="Verdana" pitchFamily="34" charset="0"/>
              </a:rPr>
              <a:t> son </a:t>
            </a:r>
            <a:r>
              <a:rPr lang="en-US" sz="2000" dirty="0" err="1">
                <a:solidFill>
                  <a:srgbClr val="333333"/>
                </a:solidFill>
                <a:latin typeface="Calibri Light"/>
                <a:ea typeface="Verdana" pitchFamily="34" charset="0"/>
                <a:cs typeface="Verdana" pitchFamily="34" charset="0"/>
              </a:rPr>
              <a:t>capaces</a:t>
            </a:r>
            <a:r>
              <a:rPr lang="en-US" sz="2000" dirty="0">
                <a:solidFill>
                  <a:srgbClr val="333333"/>
                </a:solidFill>
                <a:latin typeface="Calibri Light"/>
                <a:ea typeface="Verdana" pitchFamily="34" charset="0"/>
                <a:cs typeface="Verdana" pitchFamily="34" charset="0"/>
              </a:rPr>
              <a:t> de </a:t>
            </a:r>
            <a:r>
              <a:rPr lang="en-US" sz="2000" dirty="0" err="1">
                <a:solidFill>
                  <a:srgbClr val="333333"/>
                </a:solidFill>
                <a:latin typeface="Calibri Light"/>
                <a:ea typeface="Verdana" pitchFamily="34" charset="0"/>
                <a:cs typeface="Verdana" pitchFamily="34" charset="0"/>
              </a:rPr>
              <a:t>llevar</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una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vida</a:t>
            </a:r>
            <a:r>
              <a:rPr lang="en-US" sz="2000" dirty="0">
                <a:solidFill>
                  <a:srgbClr val="333333"/>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productiva</a:t>
            </a:r>
            <a:r>
              <a:rPr lang="en-US" sz="2000" dirty="0">
                <a:solidFill>
                  <a:srgbClr val="333333"/>
                </a:solidFill>
                <a:latin typeface="Calibri Light"/>
                <a:ea typeface="Verdana" pitchFamily="34" charset="0"/>
                <a:cs typeface="Verdana" pitchFamily="34" charset="0"/>
              </a:rPr>
              <a:t> y </a:t>
            </a:r>
            <a:r>
              <a:rPr lang="en-US" sz="2000" dirty="0" err="1">
                <a:solidFill>
                  <a:srgbClr val="333333"/>
                </a:solidFill>
                <a:latin typeface="Calibri Light"/>
                <a:ea typeface="Verdana" pitchFamily="34" charset="0"/>
                <a:cs typeface="Verdana" pitchFamily="34" charset="0"/>
              </a:rPr>
              <a:t>satisfactoria</a:t>
            </a:r>
            <a:r>
              <a:rPr lang="en-US" sz="2000" dirty="0">
                <a:solidFill>
                  <a:srgbClr val="333333"/>
                </a:solidFill>
                <a:latin typeface="Calibri Light"/>
                <a:ea typeface="Verdana" pitchFamily="34" charset="0"/>
                <a:cs typeface="Verdana" pitchFamily="34" charset="0"/>
              </a:rPr>
              <a:t>.</a:t>
            </a:r>
            <a:endParaRPr lang="de-DE"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43</a:t>
            </a:fld>
            <a:endParaRPr lang="de-DE"/>
          </a:p>
        </p:txBody>
      </p:sp>
    </p:spTree>
    <p:extLst>
      <p:ext uri="{BB962C8B-B14F-4D97-AF65-F5344CB8AC3E}">
        <p14:creationId xmlns:p14="http://schemas.microsoft.com/office/powerpoint/2010/main" val="2908257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a:t>
            </a:r>
            <a:r>
              <a:rPr lang="en-US" sz="3600" dirty="0" err="1">
                <a:solidFill>
                  <a:srgbClr val="004992"/>
                </a:solidFill>
                <a:latin typeface="Calibri Light"/>
              </a:rPr>
              <a:t>Qué</a:t>
            </a:r>
            <a:r>
              <a:rPr lang="en-US" sz="3600" dirty="0">
                <a:solidFill>
                  <a:srgbClr val="004992"/>
                </a:solidFill>
                <a:latin typeface="Calibri Light"/>
              </a:rPr>
              <a:t> </a:t>
            </a:r>
            <a:r>
              <a:rPr lang="en-US" sz="3600" dirty="0" err="1">
                <a:solidFill>
                  <a:srgbClr val="004992"/>
                </a:solidFill>
                <a:latin typeface="Calibri Light"/>
              </a:rPr>
              <a:t>relevancia</a:t>
            </a:r>
            <a:r>
              <a:rPr lang="en-US" sz="3600" dirty="0">
                <a:solidFill>
                  <a:srgbClr val="004992"/>
                </a:solidFill>
                <a:latin typeface="Calibri Light"/>
              </a:rPr>
              <a:t> </a:t>
            </a:r>
            <a:r>
              <a:rPr lang="en-US" sz="3600" dirty="0" err="1">
                <a:solidFill>
                  <a:srgbClr val="004992"/>
                </a:solidFill>
                <a:latin typeface="Calibri Light"/>
              </a:rPr>
              <a:t>tiene</a:t>
            </a:r>
            <a:r>
              <a:rPr lang="en-US" sz="3600" dirty="0">
                <a:solidFill>
                  <a:srgbClr val="004992"/>
                </a:solidFill>
                <a:latin typeface="Calibri Light"/>
              </a:rPr>
              <a:t> </a:t>
            </a:r>
            <a:r>
              <a:rPr lang="en-US" sz="3600" dirty="0" err="1">
                <a:solidFill>
                  <a:srgbClr val="004992"/>
                </a:solidFill>
                <a:latin typeface="Calibri Light"/>
              </a:rPr>
              <a:t>esto</a:t>
            </a:r>
            <a:r>
              <a:rPr lang="en-US" sz="3600" dirty="0">
                <a:solidFill>
                  <a:srgbClr val="004992"/>
                </a:solidFill>
                <a:latin typeface="Calibri Light"/>
              </a:rPr>
              <a:t>?</a:t>
            </a:r>
            <a:endParaRPr lang="de-DE" sz="3600" dirty="0">
              <a:solidFill>
                <a:srgbClr val="004992"/>
              </a:solidFill>
              <a:latin typeface="Calibri Light"/>
            </a:endParaRPr>
          </a:p>
        </p:txBody>
      </p:sp>
      <p:sp>
        <p:nvSpPr>
          <p:cNvPr id="6" name="Content Placeholder 5"/>
          <p:cNvSpPr>
            <a:spLocks noGrp="1"/>
          </p:cNvSpPr>
          <p:nvPr>
            <p:ph idx="1"/>
          </p:nvPr>
        </p:nvSpPr>
        <p:spPr/>
        <p:txBody>
          <a:bodyPr/>
          <a:lstStyle/>
          <a:p>
            <a:pPr lvl="0" defTabSz="914400" fontAlgn="base">
              <a:defRPr/>
            </a:pPr>
            <a:r>
              <a:rPr lang="en-US" sz="2400" dirty="0" err="1">
                <a:solidFill>
                  <a:srgbClr val="333333"/>
                </a:solidFill>
                <a:latin typeface="Calibri Light"/>
                <a:ea typeface="ＭＳ Ｐゴシック" charset="0"/>
              </a:rPr>
              <a:t>Muchas</a:t>
            </a:r>
            <a:r>
              <a:rPr lang="en-US" sz="2400" dirty="0">
                <a:solidFill>
                  <a:srgbClr val="333333"/>
                </a:solidFill>
                <a:latin typeface="Calibri Light"/>
                <a:ea typeface="ＭＳ Ｐゴシック" charset="0"/>
              </a:rPr>
              <a:t> personas </a:t>
            </a:r>
            <a:r>
              <a:rPr lang="en-US" sz="2400" dirty="0" err="1">
                <a:solidFill>
                  <a:srgbClr val="333333"/>
                </a:solidFill>
                <a:latin typeface="Calibri Light"/>
                <a:ea typeface="ＭＳ Ｐゴシック" charset="0"/>
              </a:rPr>
              <a:t>diagnosticadas</a:t>
            </a:r>
            <a:r>
              <a:rPr lang="en-US" sz="2400" dirty="0">
                <a:solidFill>
                  <a:srgbClr val="333333"/>
                </a:solidFill>
                <a:latin typeface="Calibri Light"/>
                <a:ea typeface="ＭＳ Ｐゴシック" charset="0"/>
              </a:rPr>
              <a:t> de </a:t>
            </a:r>
            <a:r>
              <a:rPr lang="en-US" sz="2400" dirty="0">
                <a:solidFill>
                  <a:srgbClr val="333333"/>
                </a:solidFill>
                <a:latin typeface="Calibri Light"/>
                <a:ea typeface="Verdana" pitchFamily="34" charset="0"/>
                <a:cs typeface="Verdana" pitchFamily="34" charset="0"/>
              </a:rPr>
              <a:t>“</a:t>
            </a:r>
            <a:r>
              <a:rPr lang="en-US" sz="2400" dirty="0" err="1">
                <a:solidFill>
                  <a:srgbClr val="333333"/>
                </a:solidFill>
                <a:latin typeface="Calibri Light"/>
                <a:ea typeface="Verdana" pitchFamily="34" charset="0"/>
              </a:rPr>
              <a:t>esquizofrenia</a:t>
            </a:r>
            <a:r>
              <a:rPr lang="en-US"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ＭＳ Ｐゴシック" charset="0"/>
              </a:rPr>
              <a:t>o </a:t>
            </a:r>
            <a:r>
              <a:rPr lang="en-US" sz="2400" dirty="0">
                <a:solidFill>
                  <a:srgbClr val="333333"/>
                </a:solidFill>
                <a:latin typeface="Calibri Light"/>
                <a:ea typeface="Verdana" pitchFamily="34" charset="0"/>
                <a:cs typeface="Verdana" pitchFamily="34" charset="0"/>
              </a:rPr>
              <a:t>“</a:t>
            </a:r>
            <a:r>
              <a:rPr lang="en-US" sz="2400" dirty="0" err="1">
                <a:solidFill>
                  <a:srgbClr val="333333"/>
                </a:solidFill>
                <a:latin typeface="Calibri Light"/>
                <a:ea typeface="ＭＳ Ｐゴシック" charset="0"/>
              </a:rPr>
              <a:t>psicosis</a:t>
            </a:r>
            <a:r>
              <a:rPr lang="en-US" sz="2400" dirty="0">
                <a:solidFill>
                  <a:srgbClr val="333333"/>
                </a:solidFill>
                <a:latin typeface="Calibri Light"/>
                <a:ea typeface="Verdana" pitchFamily="34" charset="0"/>
                <a:cs typeface="Verdana" pitchFamily="34" charset="0"/>
              </a:rPr>
              <a:t>”</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pero</a:t>
            </a:r>
            <a:r>
              <a:rPr lang="en-US" sz="2400" dirty="0">
                <a:solidFill>
                  <a:srgbClr val="333333"/>
                </a:solidFill>
                <a:latin typeface="Calibri Light"/>
                <a:ea typeface="ＭＳ Ｐゴシック" charset="0"/>
              </a:rPr>
              <a:t> no </a:t>
            </a:r>
            <a:r>
              <a:rPr lang="en-US" sz="2400" dirty="0" err="1">
                <a:solidFill>
                  <a:srgbClr val="333333"/>
                </a:solidFill>
                <a:latin typeface="Calibri Light"/>
                <a:ea typeface="ＭＳ Ｐゴシック" charset="0"/>
              </a:rPr>
              <a:t>todas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pueden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sufrir</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discriminación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si</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su</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diagnóstico</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despierta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asociaciones</a:t>
            </a:r>
            <a:r>
              <a:rPr lang="en-US" sz="2400" dirty="0">
                <a:solidFill>
                  <a:srgbClr val="333333"/>
                </a:solidFill>
                <a:latin typeface="Calibri Light"/>
                <a:ea typeface="ＭＳ Ｐゴシック" charset="0"/>
              </a:rPr>
              <a:t> o </a:t>
            </a:r>
            <a:r>
              <a:rPr lang="en-US" sz="2400" dirty="0" err="1">
                <a:solidFill>
                  <a:srgbClr val="333333"/>
                </a:solidFill>
                <a:latin typeface="Calibri Light"/>
                <a:ea typeface="ＭＳ Ｐゴシック" charset="0"/>
              </a:rPr>
              <a:t>suposiciones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incorrectas</a:t>
            </a:r>
            <a:r>
              <a:rPr lang="en-US" sz="2400" dirty="0">
                <a:solidFill>
                  <a:srgbClr val="333333"/>
                </a:solidFill>
                <a:latin typeface="Calibri Light"/>
                <a:ea typeface="ＭＳ Ｐゴシック" charset="0"/>
              </a:rPr>
              <a:t>.</a:t>
            </a:r>
            <a:endParaRPr lang="de-DE" sz="2400" dirty="0">
              <a:solidFill>
                <a:srgbClr val="333333"/>
              </a:solidFill>
              <a:latin typeface="Calibri Light"/>
              <a:ea typeface="ＭＳ Ｐゴシック" charset="0"/>
            </a:endParaRPr>
          </a:p>
          <a:p>
            <a:pPr lvl="0" defTabSz="914400" fontAlgn="base">
              <a:defRPr/>
            </a:pPr>
            <a:r>
              <a:rPr lang="en-US" sz="2400" dirty="0">
                <a:solidFill>
                  <a:srgbClr val="333333"/>
                </a:solidFill>
                <a:latin typeface="Calibri Light"/>
                <a:ea typeface="ＭＳ Ｐゴシック" charset="0"/>
              </a:rPr>
              <a:t>Para </a:t>
            </a:r>
            <a:r>
              <a:rPr lang="en-US" sz="2400" dirty="0" err="1">
                <a:solidFill>
                  <a:srgbClr val="333333"/>
                </a:solidFill>
                <a:latin typeface="Calibri Light"/>
                <a:ea typeface="ＭＳ Ｐゴシック" charset="0"/>
              </a:rPr>
              <a:t>reducir</a:t>
            </a:r>
            <a:r>
              <a:rPr lang="en-US" sz="2400" dirty="0">
                <a:solidFill>
                  <a:srgbClr val="333333"/>
                </a:solidFill>
                <a:latin typeface="Calibri Light"/>
                <a:ea typeface="ＭＳ Ｐゴシック" charset="0"/>
              </a:rPr>
              <a:t> el </a:t>
            </a:r>
            <a:r>
              <a:rPr lang="en-US" sz="2400" dirty="0" err="1">
                <a:solidFill>
                  <a:srgbClr val="333333"/>
                </a:solidFill>
                <a:latin typeface="Calibri Light"/>
                <a:ea typeface="ＭＳ Ｐゴシック" charset="0"/>
              </a:rPr>
              <a:t>estigma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los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estereotipos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más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comunes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sobre</a:t>
            </a:r>
            <a:r>
              <a:rPr lang="en-US" sz="2400" dirty="0">
                <a:solidFill>
                  <a:srgbClr val="333333"/>
                </a:solidFill>
                <a:latin typeface="Calibri Light"/>
                <a:ea typeface="ＭＳ Ｐゴシック" charset="0"/>
              </a:rPr>
              <a:t> la </a:t>
            </a:r>
            <a:r>
              <a:rPr lang="en-US" sz="2400" dirty="0" err="1">
                <a:solidFill>
                  <a:srgbClr val="333333"/>
                </a:solidFill>
                <a:latin typeface="Calibri Light"/>
                <a:ea typeface="ＭＳ Ｐゴシック" charset="0"/>
              </a:rPr>
              <a:t>gente</a:t>
            </a:r>
            <a:r>
              <a:rPr lang="en-US" sz="2400" dirty="0">
                <a:solidFill>
                  <a:srgbClr val="333333"/>
                </a:solidFill>
                <a:latin typeface="Calibri Light"/>
                <a:ea typeface="ＭＳ Ｐゴシック" charset="0"/>
              </a:rPr>
              <a:t> con </a:t>
            </a:r>
            <a:r>
              <a:rPr lang="en-US" sz="2400" dirty="0" err="1">
                <a:solidFill>
                  <a:srgbClr val="333333"/>
                </a:solidFill>
                <a:latin typeface="Calibri Light"/>
                <a:ea typeface="ＭＳ Ｐゴシック" charset="0"/>
              </a:rPr>
              <a:t>esquizofrenia</a:t>
            </a:r>
            <a:r>
              <a:rPr lang="en-US" sz="2400" dirty="0">
                <a:solidFill>
                  <a:srgbClr val="333333"/>
                </a:solidFill>
                <a:latin typeface="Calibri Light"/>
                <a:ea typeface="ＭＳ Ｐゴシック" charset="0"/>
              </a:rPr>
              <a:t>/</a:t>
            </a:r>
            <a:r>
              <a:rPr lang="en-US" sz="2400" dirty="0" err="1">
                <a:solidFill>
                  <a:srgbClr val="333333"/>
                </a:solidFill>
                <a:latin typeface="Calibri Light"/>
                <a:ea typeface="ＭＳ Ｐゴシック" charset="0"/>
              </a:rPr>
              <a:t>psicosis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deben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ser</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identificados</a:t>
            </a:r>
            <a:r>
              <a:rPr lang="en-US" sz="2400" dirty="0">
                <a:solidFill>
                  <a:srgbClr val="333333"/>
                </a:solidFill>
                <a:latin typeface="Calibri Light"/>
                <a:ea typeface="ＭＳ Ｐゴシック" charset="0"/>
              </a:rPr>
              <a:t> y </a:t>
            </a:r>
            <a:r>
              <a:rPr lang="en-US" sz="2400" dirty="0" err="1">
                <a:solidFill>
                  <a:srgbClr val="333333"/>
                </a:solidFill>
                <a:latin typeface="Calibri Light"/>
                <a:ea typeface="ＭＳ Ｐゴシック" charset="0"/>
              </a:rPr>
              <a:t>corregidos</a:t>
            </a:r>
            <a:r>
              <a:rPr lang="en-US" sz="2400" dirty="0">
                <a:solidFill>
                  <a:srgbClr val="333333"/>
                </a:solidFill>
                <a:latin typeface="Calibri Light"/>
                <a:ea typeface="ＭＳ Ｐゴシック" charset="0"/>
              </a:rPr>
              <a:t>.</a:t>
            </a:r>
            <a:endParaRPr lang="de-DE" sz="2400" u="sng" dirty="0">
              <a:solidFill>
                <a:srgbClr val="333333"/>
              </a:solidFill>
              <a:latin typeface="Calibri Light"/>
              <a:ea typeface="ＭＳ Ｐゴシック" charset="0"/>
            </a:endParaRP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a:t>
            </a:r>
            <a:r>
              <a:rPr lang="en-US" sz="3600" dirty="0" err="1">
                <a:solidFill>
                  <a:srgbClr val="004992"/>
                </a:solidFill>
                <a:latin typeface="Calibri Light"/>
              </a:rPr>
              <a:t>Qué</a:t>
            </a:r>
            <a:r>
              <a:rPr lang="en-US" sz="3600" dirty="0">
                <a:solidFill>
                  <a:srgbClr val="004992"/>
                </a:solidFill>
                <a:latin typeface="Calibri Light"/>
              </a:rPr>
              <a:t> </a:t>
            </a:r>
            <a:r>
              <a:rPr lang="en-US" sz="3600" dirty="0" err="1">
                <a:solidFill>
                  <a:srgbClr val="004992"/>
                </a:solidFill>
                <a:latin typeface="Calibri Light"/>
              </a:rPr>
              <a:t>relevancia</a:t>
            </a:r>
            <a:r>
              <a:rPr lang="en-US" sz="3600" dirty="0">
                <a:solidFill>
                  <a:srgbClr val="004992"/>
                </a:solidFill>
                <a:latin typeface="Calibri Light"/>
              </a:rPr>
              <a:t> </a:t>
            </a:r>
            <a:r>
              <a:rPr lang="en-US" sz="3600" dirty="0" err="1">
                <a:solidFill>
                  <a:srgbClr val="004992"/>
                </a:solidFill>
                <a:latin typeface="Calibri Light"/>
              </a:rPr>
              <a:t>tiene</a:t>
            </a:r>
            <a:r>
              <a:rPr lang="en-US" sz="3600" dirty="0">
                <a:solidFill>
                  <a:srgbClr val="004992"/>
                </a:solidFill>
                <a:latin typeface="Calibri Light"/>
              </a:rPr>
              <a:t> </a:t>
            </a:r>
            <a:r>
              <a:rPr lang="en-US" sz="3600" dirty="0" err="1">
                <a:solidFill>
                  <a:srgbClr val="004992"/>
                </a:solidFill>
                <a:latin typeface="Calibri Light"/>
              </a:rPr>
              <a:t>esto</a:t>
            </a:r>
            <a:r>
              <a:rPr lang="en-US" sz="3600" dirty="0">
                <a:solidFill>
                  <a:srgbClr val="004992"/>
                </a:solidFill>
                <a:latin typeface="Calibri Light"/>
              </a:rPr>
              <a:t>?</a:t>
            </a:r>
            <a:endParaRPr lang="de-DE" sz="3600" dirty="0">
              <a:solidFill>
                <a:srgbClr val="004992"/>
              </a:solidFill>
              <a:latin typeface="Calibri Light"/>
            </a:endParaRPr>
          </a:p>
        </p:txBody>
      </p:sp>
      <p:sp>
        <p:nvSpPr>
          <p:cNvPr id="6" name="Content Placeholder 5"/>
          <p:cNvSpPr>
            <a:spLocks noGrp="1"/>
          </p:cNvSpPr>
          <p:nvPr>
            <p:ph idx="1"/>
          </p:nvPr>
        </p:nvSpPr>
        <p:spPr/>
        <p:txBody>
          <a:bodyPr/>
          <a:lstStyle/>
          <a:p>
            <a:pPr lvl="0" defTabSz="914400" fontAlgn="base">
              <a:defRPr/>
            </a:pPr>
            <a:r>
              <a:rPr lang="en-US" sz="2400" dirty="0" err="1">
                <a:solidFill>
                  <a:srgbClr val="333333"/>
                </a:solidFill>
                <a:latin typeface="Calibri Light"/>
                <a:ea typeface="ＭＳ Ｐゴシック" charset="0"/>
              </a:rPr>
              <a:t>Muchas</a:t>
            </a:r>
            <a:r>
              <a:rPr lang="en-US" sz="2400" dirty="0">
                <a:solidFill>
                  <a:srgbClr val="333333"/>
                </a:solidFill>
                <a:latin typeface="Calibri Light"/>
                <a:ea typeface="ＭＳ Ｐゴシック" charset="0"/>
              </a:rPr>
              <a:t> personas </a:t>
            </a:r>
            <a:r>
              <a:rPr lang="en-US" sz="2400" dirty="0" err="1">
                <a:solidFill>
                  <a:srgbClr val="333333"/>
                </a:solidFill>
                <a:latin typeface="Calibri Light"/>
                <a:ea typeface="ＭＳ Ｐゴシック" charset="0"/>
              </a:rPr>
              <a:t>diagnosticadas</a:t>
            </a:r>
            <a:r>
              <a:rPr lang="en-US" sz="2400" dirty="0">
                <a:solidFill>
                  <a:srgbClr val="333333"/>
                </a:solidFill>
                <a:latin typeface="Calibri Light"/>
                <a:ea typeface="ＭＳ Ｐゴシック" charset="0"/>
              </a:rPr>
              <a:t> de </a:t>
            </a:r>
            <a:r>
              <a:rPr lang="en-US" sz="2400" dirty="0">
                <a:solidFill>
                  <a:srgbClr val="333333"/>
                </a:solidFill>
                <a:latin typeface="Calibri Light"/>
                <a:ea typeface="Verdana" pitchFamily="34" charset="0"/>
                <a:cs typeface="Verdana" pitchFamily="34" charset="0"/>
              </a:rPr>
              <a:t>“</a:t>
            </a:r>
            <a:r>
              <a:rPr lang="en-US" sz="2400" dirty="0" err="1">
                <a:solidFill>
                  <a:srgbClr val="333333"/>
                </a:solidFill>
                <a:latin typeface="Calibri Light"/>
                <a:ea typeface="Verdana" pitchFamily="34" charset="0"/>
              </a:rPr>
              <a:t>esquizofrenia</a:t>
            </a:r>
            <a:r>
              <a:rPr lang="en-US"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ＭＳ Ｐゴシック" charset="0"/>
              </a:rPr>
              <a:t>o </a:t>
            </a:r>
            <a:r>
              <a:rPr lang="en-US" sz="2400" dirty="0">
                <a:solidFill>
                  <a:srgbClr val="333333"/>
                </a:solidFill>
                <a:latin typeface="Calibri Light"/>
                <a:ea typeface="Verdana" pitchFamily="34" charset="0"/>
                <a:cs typeface="Verdana" pitchFamily="34" charset="0"/>
              </a:rPr>
              <a:t>“</a:t>
            </a:r>
            <a:r>
              <a:rPr lang="en-US" sz="2400" dirty="0" err="1">
                <a:solidFill>
                  <a:srgbClr val="333333"/>
                </a:solidFill>
                <a:latin typeface="Calibri Light"/>
                <a:ea typeface="ＭＳ Ｐゴシック" charset="0"/>
              </a:rPr>
              <a:t>psicosis</a:t>
            </a:r>
            <a:r>
              <a:rPr lang="en-US" sz="2400" dirty="0">
                <a:solidFill>
                  <a:srgbClr val="333333"/>
                </a:solidFill>
                <a:latin typeface="Calibri Light"/>
                <a:ea typeface="Verdana" pitchFamily="34" charset="0"/>
                <a:cs typeface="Verdana" pitchFamily="34" charset="0"/>
              </a:rPr>
              <a:t>”</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pero</a:t>
            </a:r>
            <a:r>
              <a:rPr lang="en-US" sz="2400" dirty="0">
                <a:solidFill>
                  <a:srgbClr val="333333"/>
                </a:solidFill>
                <a:latin typeface="Calibri Light"/>
                <a:ea typeface="ＭＳ Ｐゴシック" charset="0"/>
              </a:rPr>
              <a:t> no </a:t>
            </a:r>
            <a:r>
              <a:rPr lang="en-US" sz="2400" dirty="0" err="1">
                <a:solidFill>
                  <a:srgbClr val="333333"/>
                </a:solidFill>
                <a:latin typeface="Calibri Light"/>
                <a:ea typeface="ＭＳ Ｐゴシック" charset="0"/>
              </a:rPr>
              <a:t>todas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pueden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sufrir</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discriminación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si</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su</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diagnóstico</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despierta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asociaciones</a:t>
            </a:r>
            <a:r>
              <a:rPr lang="en-US" sz="2400" dirty="0">
                <a:solidFill>
                  <a:srgbClr val="333333"/>
                </a:solidFill>
                <a:latin typeface="Calibri Light"/>
                <a:ea typeface="ＭＳ Ｐゴシック" charset="0"/>
              </a:rPr>
              <a:t> o </a:t>
            </a:r>
            <a:r>
              <a:rPr lang="en-US" sz="2400" dirty="0" err="1">
                <a:solidFill>
                  <a:srgbClr val="333333"/>
                </a:solidFill>
                <a:latin typeface="Calibri Light"/>
                <a:ea typeface="ＭＳ Ｐゴシック" charset="0"/>
              </a:rPr>
              <a:t>suposiciones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incorrectas</a:t>
            </a:r>
            <a:r>
              <a:rPr lang="en-US" sz="2400" dirty="0">
                <a:solidFill>
                  <a:srgbClr val="333333"/>
                </a:solidFill>
                <a:latin typeface="Calibri Light"/>
                <a:ea typeface="ＭＳ Ｐゴシック" charset="0"/>
              </a:rPr>
              <a:t>.</a:t>
            </a:r>
            <a:endParaRPr lang="de-DE" sz="2400" dirty="0">
              <a:solidFill>
                <a:srgbClr val="333333"/>
              </a:solidFill>
              <a:latin typeface="Calibri Light"/>
              <a:ea typeface="ＭＳ Ｐゴシック" charset="0"/>
            </a:endParaRPr>
          </a:p>
          <a:p>
            <a:pPr lvl="0" defTabSz="914400" fontAlgn="base">
              <a:defRPr/>
            </a:pPr>
            <a:r>
              <a:rPr lang="en-US" sz="2400" dirty="0">
                <a:solidFill>
                  <a:srgbClr val="333333"/>
                </a:solidFill>
                <a:latin typeface="Calibri Light"/>
                <a:ea typeface="ＭＳ Ｐゴシック" charset="0"/>
              </a:rPr>
              <a:t>Para </a:t>
            </a:r>
            <a:r>
              <a:rPr lang="en-US" sz="2400" dirty="0" err="1">
                <a:solidFill>
                  <a:srgbClr val="333333"/>
                </a:solidFill>
                <a:latin typeface="Calibri Light"/>
                <a:ea typeface="ＭＳ Ｐゴシック" charset="0"/>
              </a:rPr>
              <a:t>reducir</a:t>
            </a:r>
            <a:r>
              <a:rPr lang="en-US" sz="2400" dirty="0">
                <a:solidFill>
                  <a:srgbClr val="333333"/>
                </a:solidFill>
                <a:latin typeface="Calibri Light"/>
                <a:ea typeface="ＭＳ Ｐゴシック" charset="0"/>
              </a:rPr>
              <a:t> el </a:t>
            </a:r>
            <a:r>
              <a:rPr lang="en-US" sz="2400" dirty="0" err="1">
                <a:solidFill>
                  <a:srgbClr val="333333"/>
                </a:solidFill>
                <a:latin typeface="Calibri Light"/>
                <a:ea typeface="ＭＳ Ｐゴシック" charset="0"/>
              </a:rPr>
              <a:t>estigma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los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estereotipos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más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comunes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sobre</a:t>
            </a:r>
            <a:r>
              <a:rPr lang="en-US" sz="2400" dirty="0">
                <a:solidFill>
                  <a:srgbClr val="333333"/>
                </a:solidFill>
                <a:latin typeface="Calibri Light"/>
                <a:ea typeface="ＭＳ Ｐゴシック" charset="0"/>
              </a:rPr>
              <a:t> la </a:t>
            </a:r>
            <a:r>
              <a:rPr lang="en-US" sz="2400" dirty="0" err="1">
                <a:solidFill>
                  <a:srgbClr val="333333"/>
                </a:solidFill>
                <a:latin typeface="Calibri Light"/>
                <a:ea typeface="ＭＳ Ｐゴシック" charset="0"/>
              </a:rPr>
              <a:t>gente</a:t>
            </a:r>
            <a:r>
              <a:rPr lang="en-US" sz="2400" dirty="0">
                <a:solidFill>
                  <a:srgbClr val="333333"/>
                </a:solidFill>
                <a:latin typeface="Calibri Light"/>
                <a:ea typeface="ＭＳ Ｐゴシック" charset="0"/>
              </a:rPr>
              <a:t> con </a:t>
            </a:r>
            <a:r>
              <a:rPr lang="en-US" sz="2400" dirty="0" err="1">
                <a:solidFill>
                  <a:srgbClr val="333333"/>
                </a:solidFill>
                <a:latin typeface="Calibri Light"/>
                <a:ea typeface="ＭＳ Ｐゴシック" charset="0"/>
              </a:rPr>
              <a:t>esquizofrenia</a:t>
            </a:r>
            <a:r>
              <a:rPr lang="en-US" sz="2400" dirty="0">
                <a:solidFill>
                  <a:srgbClr val="333333"/>
                </a:solidFill>
                <a:latin typeface="Calibri Light"/>
                <a:ea typeface="ＭＳ Ｐゴシック" charset="0"/>
              </a:rPr>
              <a:t>/</a:t>
            </a:r>
            <a:r>
              <a:rPr lang="en-US" sz="2400" dirty="0" err="1">
                <a:solidFill>
                  <a:srgbClr val="333333"/>
                </a:solidFill>
                <a:latin typeface="Calibri Light"/>
                <a:ea typeface="ＭＳ Ｐゴシック" charset="0"/>
              </a:rPr>
              <a:t>psicosis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deben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ser</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identificados</a:t>
            </a:r>
            <a:r>
              <a:rPr lang="en-US" sz="2400" dirty="0">
                <a:solidFill>
                  <a:srgbClr val="333333"/>
                </a:solidFill>
                <a:latin typeface="Calibri Light"/>
                <a:ea typeface="ＭＳ Ｐゴシック" charset="0"/>
              </a:rPr>
              <a:t> y </a:t>
            </a:r>
            <a:r>
              <a:rPr lang="en-US" sz="2400" dirty="0" err="1">
                <a:solidFill>
                  <a:srgbClr val="333333"/>
                </a:solidFill>
                <a:latin typeface="Calibri Light"/>
                <a:ea typeface="ＭＳ Ｐゴシック" charset="0"/>
              </a:rPr>
              <a:t>corregidos</a:t>
            </a:r>
            <a:r>
              <a:rPr lang="en-US" sz="2400" dirty="0">
                <a:solidFill>
                  <a:srgbClr val="333333"/>
                </a:solidFill>
                <a:latin typeface="Calibri Light"/>
                <a:ea typeface="ＭＳ Ｐゴシック" charset="0"/>
              </a:rPr>
              <a:t>.</a:t>
            </a:r>
            <a:endParaRPr lang="de-DE" sz="2400" u="sng" dirty="0">
              <a:solidFill>
                <a:srgbClr val="333333"/>
              </a:solidFill>
              <a:latin typeface="Calibri Light"/>
              <a:ea typeface="ＭＳ Ｐゴシック" charset="0"/>
            </a:endParaRPr>
          </a:p>
          <a:p>
            <a:pPr lvl="0" defTabSz="914400" fontAlgn="base">
              <a:defRPr/>
            </a:pPr>
            <a:r>
              <a:rPr lang="de-DE" sz="2400" u="sng" dirty="0">
                <a:solidFill>
                  <a:srgbClr val="004992"/>
                </a:solidFill>
                <a:latin typeface="Calibri Light"/>
                <a:ea typeface="ＭＳ Ｐゴシック" charset="0"/>
              </a:rPr>
              <a:t>Relevante</a:t>
            </a:r>
            <a:r>
              <a:rPr lang="de-DE" sz="2400" dirty="0">
                <a:solidFill>
                  <a:srgbClr val="004992"/>
                </a:solidFill>
                <a:latin typeface="Calibri Light"/>
                <a:ea typeface="ＭＳ Ｐゴシック" charset="0"/>
              </a:rPr>
              <a:t>: </a:t>
            </a:r>
            <a:r>
              <a:rPr lang="en-US" sz="2400" dirty="0" err="1">
                <a:solidFill>
                  <a:srgbClr val="333333"/>
                </a:solidFill>
                <a:latin typeface="Calibri Light"/>
                <a:ea typeface="ＭＳ Ｐゴシック" charset="0"/>
              </a:rPr>
              <a:t>En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una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mirada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más</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profunda</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cada</a:t>
            </a:r>
            <a:r>
              <a:rPr lang="en-US" sz="2400" dirty="0">
                <a:solidFill>
                  <a:srgbClr val="333333"/>
                </a:solidFill>
                <a:latin typeface="Calibri Light"/>
                <a:ea typeface="ＭＳ Ｐゴシック" charset="0"/>
              </a:rPr>
              <a:t> persona </a:t>
            </a:r>
            <a:r>
              <a:rPr lang="en-US" sz="2400" dirty="0" err="1">
                <a:solidFill>
                  <a:srgbClr val="333333"/>
                </a:solidFill>
                <a:latin typeface="Calibri Light"/>
                <a:ea typeface="ＭＳ Ｐゴシック" charset="0"/>
              </a:rPr>
              <a:t>tiene</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cualidades</a:t>
            </a:r>
            <a:r>
              <a:rPr lang="en-US" sz="2400" dirty="0">
                <a:solidFill>
                  <a:srgbClr val="333333"/>
                </a:solidFill>
                <a:latin typeface="Calibri Light"/>
                <a:ea typeface="ＭＳ Ｐゴシック" charset="0"/>
              </a:rPr>
              <a:t> que la </a:t>
            </a:r>
            <a:r>
              <a:rPr lang="en-US" sz="2400" dirty="0" err="1">
                <a:solidFill>
                  <a:srgbClr val="333333"/>
                </a:solidFill>
                <a:latin typeface="Calibri Light"/>
                <a:ea typeface="ＭＳ Ｐゴシック" charset="0"/>
              </a:rPr>
              <a:t>hacen</a:t>
            </a:r>
            <a:r>
              <a:rPr lang="en-US" sz="2400" dirty="0">
                <a:solidFill>
                  <a:srgbClr val="333333"/>
                </a:solidFill>
                <a:latin typeface="Calibri Light"/>
                <a:ea typeface="ＭＳ Ｐゴシック" charset="0"/>
              </a:rPr>
              <a:t> </a:t>
            </a:r>
            <a:r>
              <a:rPr lang="en-US" sz="2400" dirty="0" err="1">
                <a:solidFill>
                  <a:srgbClr val="333333"/>
                </a:solidFill>
                <a:latin typeface="Calibri Light"/>
                <a:ea typeface="ＭＳ Ｐゴシック" charset="0"/>
              </a:rPr>
              <a:t>única</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Muchos</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prejuicios</a:t>
            </a:r>
            <a:r>
              <a:rPr lang="en-CA" sz="2400" dirty="0">
                <a:solidFill>
                  <a:srgbClr val="333333"/>
                </a:solidFill>
                <a:latin typeface="Calibri Light"/>
                <a:ea typeface="ＭＳ Ｐゴシック" charset="0"/>
              </a:rPr>
              <a:t> o </a:t>
            </a:r>
            <a:r>
              <a:rPr lang="en-CA" sz="2400" dirty="0" err="1">
                <a:solidFill>
                  <a:srgbClr val="333333"/>
                </a:solidFill>
                <a:latin typeface="Calibri Light"/>
                <a:ea typeface="ＭＳ Ｐゴシック" charset="0"/>
              </a:rPr>
              <a:t>estereotipos</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están</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basados</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en</a:t>
            </a:r>
            <a:r>
              <a:rPr lang="en-CA" sz="2400" dirty="0">
                <a:solidFill>
                  <a:srgbClr val="333333"/>
                </a:solidFill>
                <a:latin typeface="Calibri Light"/>
                <a:ea typeface="ＭＳ Ｐゴシック" charset="0"/>
              </a:rPr>
              <a:t> un </a:t>
            </a:r>
            <a:r>
              <a:rPr lang="en-CA" sz="2400" dirty="0" err="1">
                <a:solidFill>
                  <a:srgbClr val="333333"/>
                </a:solidFill>
                <a:latin typeface="Calibri Light"/>
                <a:ea typeface="ＭＳ Ｐゴシック" charset="0"/>
              </a:rPr>
              <a:t>aspecto</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aislado</a:t>
            </a:r>
            <a:r>
              <a:rPr lang="en-CA" sz="2400" dirty="0">
                <a:solidFill>
                  <a:srgbClr val="333333"/>
                </a:solidFill>
                <a:latin typeface="Calibri Light"/>
                <a:ea typeface="ＭＳ Ｐゴシック" charset="0"/>
              </a:rPr>
              <a:t> de la </a:t>
            </a:r>
            <a:r>
              <a:rPr lang="en-CA" sz="2400" dirty="0" err="1">
                <a:solidFill>
                  <a:srgbClr val="333333"/>
                </a:solidFill>
                <a:latin typeface="Calibri Light"/>
                <a:ea typeface="ＭＳ Ｐゴシック" charset="0"/>
              </a:rPr>
              <a:t>identidad</a:t>
            </a:r>
            <a:r>
              <a:rPr lang="en-CA" sz="2400" dirty="0">
                <a:solidFill>
                  <a:srgbClr val="333333"/>
                </a:solidFill>
                <a:latin typeface="Calibri Light"/>
                <a:ea typeface="ＭＳ Ｐゴシック" charset="0"/>
              </a:rPr>
              <a:t> de </a:t>
            </a:r>
            <a:r>
              <a:rPr lang="en-CA" sz="2400" dirty="0" err="1">
                <a:solidFill>
                  <a:srgbClr val="333333"/>
                </a:solidFill>
                <a:latin typeface="Calibri Light"/>
                <a:ea typeface="ＭＳ Ｐゴシック" charset="0"/>
              </a:rPr>
              <a:t>una</a:t>
            </a:r>
            <a:r>
              <a:rPr lang="en-CA" sz="2400" dirty="0">
                <a:solidFill>
                  <a:srgbClr val="333333"/>
                </a:solidFill>
                <a:latin typeface="Calibri Light"/>
                <a:ea typeface="ＭＳ Ｐゴシック" charset="0"/>
              </a:rPr>
              <a:t> persona. </a:t>
            </a:r>
            <a:r>
              <a:rPr lang="en-CA" sz="2400" dirty="0" err="1">
                <a:solidFill>
                  <a:srgbClr val="333333"/>
                </a:solidFill>
                <a:latin typeface="Calibri Light"/>
                <a:ea typeface="ＭＳ Ｐゴシック" charset="0"/>
              </a:rPr>
              <a:t>Estos</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prejuicios</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nos</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pueden</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llevar</a:t>
            </a:r>
            <a:r>
              <a:rPr lang="en-CA" sz="2400" dirty="0">
                <a:solidFill>
                  <a:srgbClr val="333333"/>
                </a:solidFill>
                <a:latin typeface="Calibri Light"/>
                <a:ea typeface="ＭＳ Ｐゴシック" charset="0"/>
              </a:rPr>
              <a:t> a </a:t>
            </a:r>
            <a:r>
              <a:rPr lang="en-CA" sz="2400" dirty="0" err="1">
                <a:solidFill>
                  <a:srgbClr val="333333"/>
                </a:solidFill>
                <a:latin typeface="Calibri Light"/>
                <a:ea typeface="ＭＳ Ｐゴシック" charset="0"/>
              </a:rPr>
              <a:t>tratar</a:t>
            </a:r>
            <a:r>
              <a:rPr lang="en-CA" sz="2400" dirty="0">
                <a:solidFill>
                  <a:srgbClr val="333333"/>
                </a:solidFill>
                <a:latin typeface="Calibri Light"/>
                <a:ea typeface="ＭＳ Ｐゴシック" charset="0"/>
              </a:rPr>
              <a:t> mal a </a:t>
            </a:r>
            <a:r>
              <a:rPr lang="en-CA" sz="2400" dirty="0" err="1">
                <a:solidFill>
                  <a:srgbClr val="333333"/>
                </a:solidFill>
                <a:latin typeface="Calibri Light"/>
                <a:ea typeface="ＭＳ Ｐゴシック" charset="0"/>
              </a:rPr>
              <a:t>gente</a:t>
            </a:r>
            <a:r>
              <a:rPr lang="en-CA" sz="2400" dirty="0">
                <a:solidFill>
                  <a:srgbClr val="333333"/>
                </a:solidFill>
                <a:latin typeface="Calibri Light"/>
                <a:ea typeface="ＭＳ Ｐゴシック" charset="0"/>
              </a:rPr>
              <a:t> que no se </a:t>
            </a:r>
            <a:r>
              <a:rPr lang="en-CA" sz="2400" dirty="0" err="1">
                <a:solidFill>
                  <a:srgbClr val="333333"/>
                </a:solidFill>
                <a:latin typeface="Calibri Light"/>
                <a:ea typeface="ＭＳ Ｐゴシック" charset="0"/>
              </a:rPr>
              <a:t>merece</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ser</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juzgada</a:t>
            </a:r>
            <a:r>
              <a:rPr lang="en-CA" sz="2400" dirty="0">
                <a:solidFill>
                  <a:srgbClr val="333333"/>
                </a:solidFill>
                <a:latin typeface="Calibri Light"/>
                <a:ea typeface="ＭＳ Ｐゴシック" charset="0"/>
              </a:rPr>
              <a:t> </a:t>
            </a:r>
            <a:r>
              <a:rPr lang="en-CA" sz="2400" dirty="0" err="1">
                <a:solidFill>
                  <a:srgbClr val="333333"/>
                </a:solidFill>
                <a:latin typeface="Calibri Light"/>
                <a:ea typeface="ＭＳ Ｐゴシック" charset="0"/>
              </a:rPr>
              <a:t>negativamente</a:t>
            </a:r>
            <a:r>
              <a:rPr lang="en-CA" sz="2400" dirty="0">
                <a:solidFill>
                  <a:srgbClr val="333333"/>
                </a:solidFill>
                <a:latin typeface="Calibri Light"/>
                <a:ea typeface="ＭＳ Ｐゴシック" charset="0"/>
              </a:rPr>
              <a:t>. </a:t>
            </a:r>
            <a:r>
              <a:rPr lang="en-CA" sz="2400" u="sng" dirty="0">
                <a:solidFill>
                  <a:srgbClr val="333333"/>
                </a:solidFill>
                <a:latin typeface="Calibri Light"/>
                <a:ea typeface="ＭＳ Ｐゴシック" charset="0"/>
              </a:rPr>
              <a:t>La </a:t>
            </a:r>
            <a:r>
              <a:rPr lang="en-CA" sz="2400" u="sng" dirty="0" err="1">
                <a:solidFill>
                  <a:srgbClr val="333333"/>
                </a:solidFill>
                <a:latin typeface="Calibri Light"/>
                <a:ea typeface="ＭＳ Ｐゴシック" charset="0"/>
              </a:rPr>
              <a:t>enfermedad</a:t>
            </a:r>
            <a:r>
              <a:rPr lang="en-CA" sz="2400" u="sng" dirty="0">
                <a:solidFill>
                  <a:srgbClr val="333333"/>
                </a:solidFill>
                <a:latin typeface="Calibri Light"/>
                <a:ea typeface="ＭＳ Ｐゴシック" charset="0"/>
              </a:rPr>
              <a:t> mental </a:t>
            </a:r>
            <a:r>
              <a:rPr lang="en-CA" sz="2400" u="sng" dirty="0" err="1">
                <a:solidFill>
                  <a:srgbClr val="333333"/>
                </a:solidFill>
                <a:latin typeface="Calibri Light"/>
                <a:ea typeface="ＭＳ Ｐゴシック" charset="0"/>
              </a:rPr>
              <a:t>es</a:t>
            </a:r>
            <a:r>
              <a:rPr lang="en-CA" sz="2400" u="sng" dirty="0">
                <a:solidFill>
                  <a:srgbClr val="333333"/>
                </a:solidFill>
                <a:latin typeface="Calibri Light"/>
                <a:ea typeface="ＭＳ Ｐゴシック" charset="0"/>
              </a:rPr>
              <a:t> </a:t>
            </a:r>
            <a:r>
              <a:rPr lang="en-CA" sz="2400" u="sng" dirty="0" err="1">
                <a:solidFill>
                  <a:srgbClr val="333333"/>
                </a:solidFill>
                <a:latin typeface="Calibri Light"/>
                <a:ea typeface="ＭＳ Ｐゴシック" charset="0"/>
              </a:rPr>
              <a:t>sólo</a:t>
            </a:r>
            <a:r>
              <a:rPr lang="en-CA" sz="2400" u="sng" dirty="0">
                <a:solidFill>
                  <a:srgbClr val="333333"/>
                </a:solidFill>
                <a:latin typeface="Calibri Light"/>
                <a:ea typeface="ＭＳ Ｐゴシック" charset="0"/>
              </a:rPr>
              <a:t> un </a:t>
            </a:r>
            <a:r>
              <a:rPr lang="en-CA" sz="2400" u="sng" dirty="0" err="1">
                <a:solidFill>
                  <a:srgbClr val="333333"/>
                </a:solidFill>
                <a:latin typeface="Calibri Light"/>
                <a:ea typeface="ＭＳ Ｐゴシック" charset="0"/>
              </a:rPr>
              <a:t>aspecto</a:t>
            </a:r>
            <a:r>
              <a:rPr lang="en-CA" sz="2400" u="sng" dirty="0">
                <a:solidFill>
                  <a:srgbClr val="333333"/>
                </a:solidFill>
                <a:latin typeface="Calibri Light"/>
                <a:ea typeface="ＭＳ Ｐゴシック" charset="0"/>
              </a:rPr>
              <a:t> de la </a:t>
            </a:r>
            <a:r>
              <a:rPr lang="en-CA" sz="2400" u="sng" dirty="0" err="1">
                <a:solidFill>
                  <a:srgbClr val="333333"/>
                </a:solidFill>
                <a:latin typeface="Calibri Light"/>
                <a:ea typeface="ＭＳ Ｐゴシック" charset="0"/>
              </a:rPr>
              <a:t>identidad</a:t>
            </a:r>
            <a:r>
              <a:rPr lang="en-CA" sz="2400" u="sng" dirty="0">
                <a:solidFill>
                  <a:srgbClr val="333333"/>
                </a:solidFill>
                <a:latin typeface="Calibri Light"/>
                <a:ea typeface="ＭＳ Ｐゴシック" charset="0"/>
              </a:rPr>
              <a:t> de </a:t>
            </a:r>
            <a:r>
              <a:rPr lang="en-CA" sz="2400" u="sng" dirty="0" err="1">
                <a:solidFill>
                  <a:srgbClr val="333333"/>
                </a:solidFill>
                <a:latin typeface="Calibri Light"/>
                <a:ea typeface="ＭＳ Ｐゴシック" charset="0"/>
              </a:rPr>
              <a:t>una</a:t>
            </a:r>
            <a:r>
              <a:rPr lang="en-CA" sz="2400" u="sng" dirty="0">
                <a:solidFill>
                  <a:srgbClr val="333333"/>
                </a:solidFill>
                <a:latin typeface="Calibri Light"/>
                <a:ea typeface="ＭＳ Ｐゴシック" charset="0"/>
              </a:rPr>
              <a:t> persona.</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45</a:t>
            </a:fld>
            <a:endParaRPr lang="de-DE"/>
          </a:p>
        </p:txBody>
      </p:sp>
    </p:spTree>
    <p:extLst>
      <p:ext uri="{BB962C8B-B14F-4D97-AF65-F5344CB8AC3E}">
        <p14:creationId xmlns:p14="http://schemas.microsoft.com/office/powerpoint/2010/main" val="2658112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¿Qué debemos hacer?</a:t>
            </a:r>
          </a:p>
        </p:txBody>
      </p:sp>
      <p:sp>
        <p:nvSpPr>
          <p:cNvPr id="93186" name="Inhaltsplatzhalter 2"/>
          <p:cNvSpPr>
            <a:spLocks noGrp="1"/>
          </p:cNvSpPr>
          <p:nvPr>
            <p:ph idx="1"/>
          </p:nvPr>
        </p:nvSpPr>
        <p:spPr>
          <a:xfrm>
            <a:off x="408955" y="5949280"/>
            <a:ext cx="11340000" cy="503584"/>
          </a:xfrm>
        </p:spPr>
        <p:txBody>
          <a:bodyPr/>
          <a:lstStyle/>
          <a:p>
            <a:pPr algn="ctr"/>
            <a:r>
              <a:rPr lang="de-DE" sz="2400" dirty="0">
                <a:solidFill>
                  <a:srgbClr val="333333"/>
                </a:solidFill>
                <a:latin typeface="Calibri Light"/>
                <a:ea typeface="ＭＳ Ｐゴシック"/>
                <a:cs typeface="Verdana"/>
              </a:rPr>
              <a:t>Información &amp; ¡comunicación clara sobre la experiencia propia de la enfermedad!</a:t>
            </a: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46</a:t>
            </a:fld>
            <a:endParaRPr lang="de-DE"/>
          </a:p>
        </p:txBody>
      </p:sp>
      <p:graphicFrame>
        <p:nvGraphicFramePr>
          <p:cNvPr id="7" name="Diagramm 3"/>
          <p:cNvGraphicFramePr>
            <a:graphicFrameLocks noChangeAspect="1"/>
          </p:cNvGraphicFramePr>
          <p:nvPr>
            <p:extLst>
              <p:ext uri="{D42A27DB-BD31-4B8C-83A1-F6EECF244321}">
                <p14:modId xmlns:p14="http://schemas.microsoft.com/office/powerpoint/2010/main" val="675085976"/>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Debo</a:t>
            </a:r>
            <a:r>
              <a:rPr lang="en-US" sz="3600" dirty="0">
                <a:latin typeface="Calibri Light"/>
              </a:rPr>
              <a:t> </a:t>
            </a:r>
            <a:r>
              <a:rPr lang="en-US" sz="3600" dirty="0" err="1">
                <a:latin typeface="Calibri Light"/>
              </a:rPr>
              <a:t>informar</a:t>
            </a:r>
            <a:r>
              <a:rPr lang="en-US" sz="3600" dirty="0">
                <a:latin typeface="Calibri Light"/>
              </a:rPr>
              <a:t> </a:t>
            </a:r>
            <a:r>
              <a:rPr lang="en-US" sz="3600" dirty="0" err="1">
                <a:latin typeface="Calibri Light"/>
              </a:rPr>
              <a:t>acerca</a:t>
            </a:r>
            <a:r>
              <a:rPr lang="en-US" sz="3600" dirty="0">
                <a:latin typeface="Calibri Light"/>
              </a:rPr>
              <a:t> de mi </a:t>
            </a:r>
            <a:r>
              <a:rPr lang="en-US" sz="3600" dirty="0" err="1">
                <a:latin typeface="Calibri Light"/>
              </a:rPr>
              <a:t>enfermedad</a:t>
            </a:r>
            <a:r>
              <a:rPr lang="en-US" sz="3600" dirty="0">
                <a:latin typeface="Calibri Light"/>
              </a:rPr>
              <a:t>… y </a:t>
            </a:r>
            <a:r>
              <a:rPr lang="en-US" sz="3600" dirty="0" err="1">
                <a:latin typeface="Calibri Light"/>
              </a:rPr>
              <a:t>cómo</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a:xfrm>
            <a:off x="408955" y="2204864"/>
            <a:ext cx="7132320" cy="4248000"/>
          </a:xfrm>
        </p:spPr>
        <p:txBody>
          <a:bodyPr/>
          <a:lstStyle/>
          <a:p>
            <a:pPr>
              <a:defRPr/>
            </a:pPr>
            <a:r>
              <a:rPr lang="en-US" sz="2400" dirty="0">
                <a:solidFill>
                  <a:srgbClr val="333333"/>
                </a:solidFill>
                <a:latin typeface="Calibri Light"/>
                <a:ea typeface="Verdana" pitchFamily="34" charset="0"/>
                <a:cs typeface="Verdana" pitchFamily="34" charset="0"/>
              </a:rPr>
              <a:t>¿</a:t>
            </a:r>
            <a:r>
              <a:rPr lang="en-US" sz="2400" dirty="0" err="1">
                <a:solidFill>
                  <a:srgbClr val="333333"/>
                </a:solidFill>
                <a:latin typeface="Calibri Light"/>
                <a:ea typeface="Verdana" pitchFamily="34" charset="0"/>
                <a:cs typeface="Verdana" pitchFamily="34" charset="0"/>
              </a:rPr>
              <a:t>Necesita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decirle</a:t>
            </a:r>
            <a:r>
              <a:rPr lang="en-US" sz="2400" dirty="0">
                <a:solidFill>
                  <a:srgbClr val="333333"/>
                </a:solidFill>
                <a:latin typeface="Calibri Light"/>
                <a:ea typeface="Verdana" pitchFamily="34" charset="0"/>
                <a:cs typeface="Verdana" pitchFamily="34" charset="0"/>
              </a:rPr>
              <a:t> a </a:t>
            </a:r>
            <a:r>
              <a:rPr lang="en-US" sz="2400" dirty="0" err="1">
                <a:solidFill>
                  <a:srgbClr val="333333"/>
                </a:solidFill>
                <a:latin typeface="Calibri Light"/>
                <a:ea typeface="Verdana" pitchFamily="34" charset="0"/>
                <a:cs typeface="Verdana" pitchFamily="34" charset="0"/>
              </a:rPr>
              <a:t>los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demás</a:t>
            </a:r>
            <a:r>
              <a:rPr lang="en-US" sz="2400" dirty="0">
                <a:solidFill>
                  <a:srgbClr val="333333"/>
                </a:solidFill>
                <a:latin typeface="Calibri Light"/>
                <a:ea typeface="Verdana" pitchFamily="34" charset="0"/>
                <a:cs typeface="Verdana" pitchFamily="34" charset="0"/>
              </a:rPr>
              <a:t> que </a:t>
            </a:r>
            <a:r>
              <a:rPr lang="en-US" sz="2400" dirty="0" err="1">
                <a:solidFill>
                  <a:srgbClr val="333333"/>
                </a:solidFill>
                <a:latin typeface="Calibri Light"/>
                <a:ea typeface="Verdana" pitchFamily="34" charset="0"/>
                <a:cs typeface="Verdana" pitchFamily="34" charset="0"/>
              </a:rPr>
              <a:t>está</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diagnosticado</a:t>
            </a:r>
            <a:r>
              <a:rPr lang="en-US" sz="2400" dirty="0">
                <a:solidFill>
                  <a:srgbClr val="333333"/>
                </a:solidFill>
                <a:latin typeface="Calibri Light"/>
                <a:ea typeface="Verdana" pitchFamily="34" charset="0"/>
                <a:cs typeface="Verdana" pitchFamily="34" charset="0"/>
              </a:rPr>
              <a:t> de </a:t>
            </a:r>
            <a:r>
              <a:rPr lang="en-US" sz="2400" dirty="0" err="1">
                <a:solidFill>
                  <a:srgbClr val="333333"/>
                </a:solidFill>
                <a:latin typeface="Calibri Light"/>
                <a:ea typeface="Verdana" pitchFamily="34" charset="0"/>
                <a:cs typeface="Verdana" pitchFamily="34" charset="0"/>
              </a:rPr>
              <a:t>psicosis</a:t>
            </a:r>
            <a:r>
              <a:rPr lang="en-US" sz="2400" dirty="0">
                <a:solidFill>
                  <a:srgbClr val="333333"/>
                </a:solidFill>
                <a:latin typeface="Calibri Light"/>
                <a:ea typeface="Verdana" pitchFamily="34" charset="0"/>
                <a:cs typeface="Verdana" pitchFamily="34" charset="0"/>
              </a:rPr>
              <a:t>?</a:t>
            </a:r>
            <a:endParaRPr lang="de-DE" sz="24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Un </a:t>
            </a:r>
            <a:r>
              <a:rPr lang="en-US" sz="2400" dirty="0" err="1">
                <a:solidFill>
                  <a:srgbClr val="333333"/>
                </a:solidFill>
                <a:latin typeface="Calibri Light"/>
                <a:ea typeface="Verdana" pitchFamily="34" charset="0"/>
                <a:cs typeface="Verdana" pitchFamily="34" charset="0"/>
              </a:rPr>
              <a:t>diagnóstico</a:t>
            </a:r>
            <a:r>
              <a:rPr lang="en-US" sz="2400" dirty="0">
                <a:solidFill>
                  <a:srgbClr val="333333"/>
                </a:solidFill>
                <a:latin typeface="Calibri Light"/>
                <a:ea typeface="Verdana" pitchFamily="34" charset="0"/>
                <a:cs typeface="Verdana" pitchFamily="34" charset="0"/>
              </a:rPr>
              <a:t> de </a:t>
            </a:r>
            <a:r>
              <a:rPr lang="en-US" sz="2400" dirty="0" err="1">
                <a:solidFill>
                  <a:srgbClr val="333333"/>
                </a:solidFill>
                <a:latin typeface="Calibri Light"/>
                <a:ea typeface="Verdana" pitchFamily="34" charset="0"/>
                <a:cs typeface="Verdana" pitchFamily="34" charset="0"/>
              </a:rPr>
              <a:t>psicosis</a:t>
            </a:r>
            <a:r>
              <a:rPr lang="en-US" sz="2400" dirty="0">
                <a:solidFill>
                  <a:srgbClr val="333333"/>
                </a:solidFill>
                <a:latin typeface="Calibri Light"/>
                <a:ea typeface="Verdana" pitchFamily="34" charset="0"/>
                <a:cs typeface="Verdana" pitchFamily="34" charset="0"/>
              </a:rPr>
              <a:t> o </a:t>
            </a:r>
            <a:r>
              <a:rPr lang="en-US" sz="2400" dirty="0" err="1">
                <a:solidFill>
                  <a:srgbClr val="333333"/>
                </a:solidFill>
                <a:latin typeface="Calibri Light"/>
                <a:ea typeface="Verdana" pitchFamily="34" charset="0"/>
                <a:cs typeface="Verdana" pitchFamily="34" charset="0"/>
              </a:rPr>
              <a:t>esquizofrenia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como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cualquier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otra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pertenece</a:t>
            </a:r>
            <a:r>
              <a:rPr lang="en-US" sz="2400" dirty="0">
                <a:solidFill>
                  <a:srgbClr val="333333"/>
                </a:solidFill>
                <a:latin typeface="Calibri Light"/>
                <a:ea typeface="Verdana" pitchFamily="34" charset="0"/>
                <a:cs typeface="Verdana" pitchFamily="34" charset="0"/>
              </a:rPr>
              <a:t> al </a:t>
            </a:r>
            <a:r>
              <a:rPr lang="en-US" sz="2400" dirty="0" err="1">
                <a:solidFill>
                  <a:srgbClr val="333333"/>
                </a:solidFill>
                <a:latin typeface="Calibri Light"/>
                <a:ea typeface="Verdana" pitchFamily="34" charset="0"/>
                <a:cs typeface="Verdana" pitchFamily="34" charset="0"/>
              </a:rPr>
              <a:t>ámbito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privado</a:t>
            </a:r>
            <a:r>
              <a:rPr lang="en-US" sz="2400" dirty="0">
                <a:solidFill>
                  <a:srgbClr val="333333"/>
                </a:solidFill>
                <a:latin typeface="Calibri Light"/>
                <a:ea typeface="Verdana" pitchFamily="34" charset="0"/>
                <a:cs typeface="Verdana" pitchFamily="34" charset="0"/>
              </a:rPr>
              <a:t> de </a:t>
            </a:r>
            <a:r>
              <a:rPr lang="en-US" sz="2400" dirty="0" err="1">
                <a:solidFill>
                  <a:srgbClr val="333333"/>
                </a:solidFill>
                <a:latin typeface="Calibri Light"/>
                <a:ea typeface="Verdana" pitchFamily="34" charset="0"/>
                <a:cs typeface="Verdana" pitchFamily="34" charset="0"/>
              </a:rPr>
              <a:t>cada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uno</a:t>
            </a:r>
            <a:r>
              <a:rPr lang="en-US" sz="2400" dirty="0">
                <a:solidFill>
                  <a:srgbClr val="333333"/>
                </a:solidFill>
                <a:latin typeface="Calibri Light"/>
                <a:ea typeface="Verdana" pitchFamily="34" charset="0"/>
                <a:cs typeface="Verdana" pitchFamily="34" charset="0"/>
              </a:rPr>
              <a:t>.</a:t>
            </a:r>
          </a:p>
          <a:p>
            <a:pPr>
              <a:defRPr/>
            </a:pPr>
            <a:r>
              <a:rPr lang="en-US" sz="2400" b="1" dirty="0" err="1">
                <a:solidFill>
                  <a:srgbClr val="333333"/>
                </a:solidFill>
                <a:latin typeface="Calibri Light"/>
                <a:ea typeface="Verdana" pitchFamily="34" charset="0"/>
                <a:cs typeface="Verdana" pitchFamily="34" charset="0"/>
              </a:rPr>
              <a:t>Depende</a:t>
            </a:r>
            <a:r>
              <a:rPr lang="en-US" sz="2400" b="1" dirty="0">
                <a:solidFill>
                  <a:srgbClr val="333333"/>
                </a:solidFill>
                <a:latin typeface="Calibri Light"/>
                <a:ea typeface="Verdana" pitchFamily="34" charset="0"/>
                <a:cs typeface="Verdana" pitchFamily="34" charset="0"/>
              </a:rPr>
              <a:t> de </a:t>
            </a:r>
            <a:r>
              <a:rPr lang="en-US" sz="2400" b="1" dirty="0" err="1">
                <a:solidFill>
                  <a:srgbClr val="333333"/>
                </a:solidFill>
                <a:latin typeface="Calibri Light"/>
                <a:ea typeface="Verdana" pitchFamily="34" charset="0"/>
                <a:cs typeface="Verdana" pitchFamily="34" charset="0"/>
              </a:rPr>
              <a:t>cada</a:t>
            </a:r>
            <a:r>
              <a:rPr lang="en-US" sz="2400" b="1" dirty="0">
                <a:solidFill>
                  <a:srgbClr val="333333"/>
                </a:solidFill>
                <a:latin typeface="Calibri Light"/>
                <a:ea typeface="Verdana" pitchFamily="34" charset="0"/>
                <a:cs typeface="Verdana" pitchFamily="34" charset="0"/>
              </a:rPr>
              <a:t> </a:t>
            </a:r>
            <a:r>
              <a:rPr lang="en-US" sz="2400" b="1" dirty="0" err="1">
                <a:solidFill>
                  <a:srgbClr val="333333"/>
                </a:solidFill>
                <a:latin typeface="Calibri Light"/>
                <a:ea typeface="Verdana" pitchFamily="34" charset="0"/>
                <a:cs typeface="Verdana" pitchFamily="34" charset="0"/>
              </a:rPr>
              <a:t>cual</a:t>
            </a:r>
            <a:r>
              <a:rPr lang="en-US" sz="2400" b="1" dirty="0">
                <a:solidFill>
                  <a:srgbClr val="333333"/>
                </a:solidFill>
                <a:latin typeface="Calibri Light"/>
                <a:ea typeface="Verdana" pitchFamily="34" charset="0"/>
                <a:cs typeface="Verdana" pitchFamily="34" charset="0"/>
              </a:rPr>
              <a:t> </a:t>
            </a:r>
            <a:r>
              <a:rPr lang="en-US" sz="2400" b="1" dirty="0" err="1">
                <a:solidFill>
                  <a:srgbClr val="333333"/>
                </a:solidFill>
                <a:latin typeface="Calibri Light"/>
                <a:ea typeface="Verdana" pitchFamily="34" charset="0"/>
                <a:cs typeface="Verdana" pitchFamily="34" charset="0"/>
              </a:rPr>
              <a:t>informar</a:t>
            </a:r>
            <a:r>
              <a:rPr lang="en-US" sz="2400" b="1" dirty="0">
                <a:solidFill>
                  <a:srgbClr val="333333"/>
                </a:solidFill>
                <a:latin typeface="Calibri Light"/>
                <a:ea typeface="Verdana" pitchFamily="34" charset="0"/>
                <a:cs typeface="Verdana" pitchFamily="34" charset="0"/>
              </a:rPr>
              <a:t> a </a:t>
            </a:r>
            <a:r>
              <a:rPr lang="en-US" sz="2400" b="1" dirty="0" err="1">
                <a:solidFill>
                  <a:srgbClr val="333333"/>
                </a:solidFill>
                <a:latin typeface="Calibri Light"/>
                <a:ea typeface="Verdana" pitchFamily="34" charset="0"/>
                <a:cs typeface="Verdana" pitchFamily="34" charset="0"/>
              </a:rPr>
              <a:t>los</a:t>
            </a:r>
            <a:r>
              <a:rPr lang="en-US" sz="2400" b="1" dirty="0">
                <a:solidFill>
                  <a:srgbClr val="333333"/>
                </a:solidFill>
                <a:latin typeface="Calibri Light"/>
                <a:ea typeface="Verdana" pitchFamily="34" charset="0"/>
                <a:cs typeface="Verdana" pitchFamily="34" charset="0"/>
              </a:rPr>
              <a:t> </a:t>
            </a:r>
            <a:r>
              <a:rPr lang="en-US" sz="2400" b="1" dirty="0" err="1">
                <a:solidFill>
                  <a:srgbClr val="333333"/>
                </a:solidFill>
                <a:latin typeface="Calibri Light"/>
                <a:ea typeface="Verdana" pitchFamily="34" charset="0"/>
                <a:cs typeface="Verdana" pitchFamily="34" charset="0"/>
              </a:rPr>
              <a:t>demás</a:t>
            </a:r>
            <a:r>
              <a:rPr lang="en-US" sz="2400" b="1" dirty="0">
                <a:solidFill>
                  <a:srgbClr val="333333"/>
                </a:solidFill>
                <a:latin typeface="Calibri Light"/>
                <a:ea typeface="Verdana" pitchFamily="34" charset="0"/>
                <a:cs typeface="Verdana" pitchFamily="34" charset="0"/>
              </a:rPr>
              <a:t> o no </a:t>
            </a:r>
            <a:r>
              <a:rPr lang="en-US" sz="2400" b="1" dirty="0" err="1">
                <a:solidFill>
                  <a:srgbClr val="333333"/>
                </a:solidFill>
                <a:latin typeface="Calibri Light"/>
                <a:ea typeface="Verdana" pitchFamily="34" charset="0"/>
                <a:cs typeface="Verdana" pitchFamily="34" charset="0"/>
              </a:rPr>
              <a:t>sobre</a:t>
            </a:r>
            <a:r>
              <a:rPr lang="en-US" sz="2400" b="1" dirty="0">
                <a:solidFill>
                  <a:srgbClr val="333333"/>
                </a:solidFill>
                <a:latin typeface="Calibri Light"/>
                <a:ea typeface="Verdana" pitchFamily="34" charset="0"/>
                <a:cs typeface="Verdana" pitchFamily="34" charset="0"/>
              </a:rPr>
              <a:t> el </a:t>
            </a:r>
            <a:r>
              <a:rPr lang="en-US" sz="2400" b="1" dirty="0" err="1">
                <a:solidFill>
                  <a:srgbClr val="333333"/>
                </a:solidFill>
                <a:latin typeface="Calibri Light"/>
                <a:ea typeface="Verdana" pitchFamily="34" charset="0"/>
                <a:cs typeface="Verdana" pitchFamily="34" charset="0"/>
              </a:rPr>
              <a:t>diagnóstico</a:t>
            </a:r>
            <a:r>
              <a:rPr lang="en-US" sz="2400" b="1" dirty="0">
                <a:solidFill>
                  <a:srgbClr val="333333"/>
                </a:solidFill>
                <a:latin typeface="Calibri Light"/>
                <a:ea typeface="Verdana" pitchFamily="34" charset="0"/>
                <a:cs typeface="Verdana" pitchFamily="34" charset="0"/>
              </a:rPr>
              <a:t>.</a:t>
            </a:r>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47</a:t>
            </a:fld>
            <a:endParaRPr lang="de-DE"/>
          </a:p>
        </p:txBody>
      </p:sp>
      <p:pic>
        <p:nvPicPr>
          <p:cNvPr id="9"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Debo</a:t>
            </a:r>
            <a:r>
              <a:rPr lang="en-US" sz="3600" dirty="0">
                <a:latin typeface="Calibri Light"/>
              </a:rPr>
              <a:t> </a:t>
            </a:r>
            <a:r>
              <a:rPr lang="en-US" sz="3600" dirty="0" err="1">
                <a:latin typeface="Calibri Light"/>
              </a:rPr>
              <a:t>informar</a:t>
            </a:r>
            <a:r>
              <a:rPr lang="en-US" sz="3600" dirty="0">
                <a:latin typeface="Calibri Light"/>
              </a:rPr>
              <a:t> </a:t>
            </a:r>
            <a:r>
              <a:rPr lang="en-US" sz="3600" dirty="0" err="1">
                <a:latin typeface="Calibri Light"/>
              </a:rPr>
              <a:t>acerca</a:t>
            </a:r>
            <a:r>
              <a:rPr lang="en-US" sz="3600" dirty="0">
                <a:latin typeface="Calibri Light"/>
              </a:rPr>
              <a:t> de mi </a:t>
            </a:r>
            <a:r>
              <a:rPr lang="en-US" sz="3600" dirty="0" err="1">
                <a:latin typeface="Calibri Light"/>
              </a:rPr>
              <a:t>enfermedad</a:t>
            </a:r>
            <a:r>
              <a:rPr lang="en-US" sz="3600" dirty="0">
                <a:latin typeface="Calibri Light"/>
              </a:rPr>
              <a:t>… y </a:t>
            </a:r>
            <a:r>
              <a:rPr lang="en-US" sz="3600" dirty="0" err="1">
                <a:latin typeface="Calibri Light"/>
              </a:rPr>
              <a:t>cómo</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a:xfrm>
            <a:off x="408955" y="2204864"/>
            <a:ext cx="7132320" cy="4248000"/>
          </a:xfrm>
        </p:spPr>
        <p:txBody>
          <a:bodyPr/>
          <a:lstStyle/>
          <a:p>
            <a:pPr>
              <a:defRPr/>
            </a:pPr>
            <a:r>
              <a:rPr lang="en-US" sz="2400" dirty="0">
                <a:solidFill>
                  <a:srgbClr val="333333"/>
                </a:solidFill>
                <a:latin typeface="Calibri Light"/>
                <a:ea typeface="Verdana" pitchFamily="34" charset="0"/>
                <a:cs typeface="Verdana" pitchFamily="34" charset="0"/>
              </a:rPr>
              <a:t>¿</a:t>
            </a:r>
            <a:r>
              <a:rPr lang="en-US" sz="2400" dirty="0" err="1">
                <a:solidFill>
                  <a:srgbClr val="333333"/>
                </a:solidFill>
                <a:latin typeface="Calibri Light"/>
                <a:ea typeface="Verdana" pitchFamily="34" charset="0"/>
                <a:cs typeface="Verdana" pitchFamily="34" charset="0"/>
              </a:rPr>
              <a:t>Necesita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decirle</a:t>
            </a:r>
            <a:r>
              <a:rPr lang="en-US" sz="2400" dirty="0">
                <a:solidFill>
                  <a:srgbClr val="333333"/>
                </a:solidFill>
                <a:latin typeface="Calibri Light"/>
                <a:ea typeface="Verdana" pitchFamily="34" charset="0"/>
                <a:cs typeface="Verdana" pitchFamily="34" charset="0"/>
              </a:rPr>
              <a:t> a </a:t>
            </a:r>
            <a:r>
              <a:rPr lang="en-US" sz="2400" dirty="0" err="1">
                <a:solidFill>
                  <a:srgbClr val="333333"/>
                </a:solidFill>
                <a:latin typeface="Calibri Light"/>
                <a:ea typeface="Verdana" pitchFamily="34" charset="0"/>
                <a:cs typeface="Verdana" pitchFamily="34" charset="0"/>
              </a:rPr>
              <a:t>los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demás</a:t>
            </a:r>
            <a:r>
              <a:rPr lang="en-US" sz="2400" dirty="0">
                <a:solidFill>
                  <a:srgbClr val="333333"/>
                </a:solidFill>
                <a:latin typeface="Calibri Light"/>
                <a:ea typeface="Verdana" pitchFamily="34" charset="0"/>
                <a:cs typeface="Verdana" pitchFamily="34" charset="0"/>
              </a:rPr>
              <a:t> que </a:t>
            </a:r>
            <a:r>
              <a:rPr lang="en-US" sz="2400" dirty="0" err="1">
                <a:solidFill>
                  <a:srgbClr val="333333"/>
                </a:solidFill>
                <a:latin typeface="Calibri Light"/>
                <a:ea typeface="Verdana" pitchFamily="34" charset="0"/>
                <a:cs typeface="Verdana" pitchFamily="34" charset="0"/>
              </a:rPr>
              <a:t>está</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diagnosticado</a:t>
            </a:r>
            <a:r>
              <a:rPr lang="en-US" sz="2400" dirty="0">
                <a:solidFill>
                  <a:srgbClr val="333333"/>
                </a:solidFill>
                <a:latin typeface="Calibri Light"/>
                <a:ea typeface="Verdana" pitchFamily="34" charset="0"/>
                <a:cs typeface="Verdana" pitchFamily="34" charset="0"/>
              </a:rPr>
              <a:t> de </a:t>
            </a:r>
            <a:r>
              <a:rPr lang="en-US" sz="2400" dirty="0" err="1">
                <a:solidFill>
                  <a:srgbClr val="333333"/>
                </a:solidFill>
                <a:latin typeface="Calibri Light"/>
                <a:ea typeface="Verdana" pitchFamily="34" charset="0"/>
                <a:cs typeface="Verdana" pitchFamily="34" charset="0"/>
              </a:rPr>
              <a:t>psicosis</a:t>
            </a:r>
            <a:r>
              <a:rPr lang="en-US" sz="2400" dirty="0">
                <a:solidFill>
                  <a:srgbClr val="333333"/>
                </a:solidFill>
                <a:latin typeface="Calibri Light"/>
                <a:ea typeface="Verdana" pitchFamily="34" charset="0"/>
                <a:cs typeface="Verdana" pitchFamily="34" charset="0"/>
              </a:rPr>
              <a:t>?</a:t>
            </a:r>
            <a:endParaRPr lang="de-DE" sz="2400" dirty="0">
              <a:solidFill>
                <a:srgbClr val="333333"/>
              </a:solidFill>
              <a:latin typeface="Calibri Light"/>
              <a:ea typeface="Verdana" pitchFamily="34" charset="0"/>
              <a:cs typeface="Verdana" pitchFamily="34" charset="0"/>
            </a:endParaRPr>
          </a:p>
          <a:p>
            <a:pPr marL="342900" lvl="0" indent="-342900">
              <a:buClr>
                <a:srgbClr val="333333"/>
              </a:buClr>
              <a:buFont typeface="WingDings"/>
              <a:buChar char=""/>
              <a:defRPr/>
            </a:pPr>
            <a:r>
              <a:rPr lang="en-US" sz="2400" dirty="0" err="1">
                <a:solidFill>
                  <a:srgbClr val="333333"/>
                </a:solidFill>
                <a:latin typeface="Calibri Light"/>
                <a:ea typeface="Verdana" pitchFamily="34" charset="0"/>
                <a:cs typeface="Verdana" pitchFamily="34" charset="0"/>
              </a:rPr>
              <a:t>Puede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ser</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importante</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hablarle</a:t>
            </a:r>
            <a:r>
              <a:rPr lang="en-US" sz="2400" dirty="0">
                <a:solidFill>
                  <a:srgbClr val="333333"/>
                </a:solidFill>
                <a:latin typeface="Calibri Light"/>
                <a:ea typeface="Verdana" pitchFamily="34" charset="0"/>
                <a:cs typeface="Verdana" pitchFamily="34" charset="0"/>
              </a:rPr>
              <a:t> a </a:t>
            </a:r>
            <a:r>
              <a:rPr lang="en-US" sz="2400" dirty="0" err="1">
                <a:solidFill>
                  <a:srgbClr val="333333"/>
                </a:solidFill>
                <a:latin typeface="Calibri Light"/>
                <a:ea typeface="Verdana" pitchFamily="34" charset="0"/>
                <a:cs typeface="Verdana" pitchFamily="34" charset="0"/>
              </a:rPr>
              <a:t>una</a:t>
            </a:r>
            <a:r>
              <a:rPr lang="en-US" sz="2400" dirty="0">
                <a:solidFill>
                  <a:srgbClr val="333333"/>
                </a:solidFill>
                <a:latin typeface="Calibri Light"/>
                <a:ea typeface="Verdana" pitchFamily="34" charset="0"/>
                <a:cs typeface="Verdana" pitchFamily="34" charset="0"/>
              </a:rPr>
              <a:t> persona de </a:t>
            </a:r>
            <a:r>
              <a:rPr lang="en-US" sz="2400" dirty="0" err="1">
                <a:solidFill>
                  <a:srgbClr val="333333"/>
                </a:solidFill>
                <a:latin typeface="Calibri Light"/>
                <a:ea typeface="Verdana" pitchFamily="34" charset="0"/>
                <a:cs typeface="Verdana" pitchFamily="34" charset="0"/>
              </a:rPr>
              <a:t>confianza</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acerca</a:t>
            </a:r>
            <a:r>
              <a:rPr lang="en-US" sz="2400" dirty="0">
                <a:solidFill>
                  <a:srgbClr val="333333"/>
                </a:solidFill>
                <a:latin typeface="Calibri Light"/>
                <a:ea typeface="Verdana" pitchFamily="34" charset="0"/>
                <a:cs typeface="Verdana" pitchFamily="34" charset="0"/>
              </a:rPr>
              <a:t> de la </a:t>
            </a:r>
            <a:r>
              <a:rPr lang="en-US" sz="2400" dirty="0" err="1">
                <a:solidFill>
                  <a:srgbClr val="333333"/>
                </a:solidFill>
                <a:latin typeface="Calibri Light"/>
                <a:ea typeface="Verdana" pitchFamily="34" charset="0"/>
                <a:cs typeface="Verdana" pitchFamily="34" charset="0"/>
              </a:rPr>
              <a:t>enfermedad</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porque</a:t>
            </a:r>
            <a:r>
              <a:rPr lang="en-US" sz="2400" dirty="0">
                <a:solidFill>
                  <a:srgbClr val="333333"/>
                </a:solidFill>
                <a:latin typeface="Calibri Light"/>
                <a:ea typeface="Verdana" pitchFamily="34" charset="0"/>
                <a:cs typeface="Verdana" pitchFamily="34" charset="0"/>
              </a:rPr>
              <a:t>…</a:t>
            </a:r>
            <a:endParaRPr lang="de-DE" sz="2400" dirty="0">
              <a:solidFill>
                <a:srgbClr val="333333"/>
              </a:solidFill>
              <a:latin typeface="Calibri Light"/>
              <a:ea typeface="Verdana" pitchFamily="34" charset="0"/>
              <a:cs typeface="Verdana" pitchFamily="34" charset="0"/>
              <a:sym typeface="Wingdings" panose="05000000000000000000" pitchFamily="2" charset="2"/>
            </a:endParaRPr>
          </a:p>
          <a:p>
            <a:pPr marL="342900" lvl="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A menudo </a:t>
            </a:r>
            <a:r>
              <a:rPr lang="en-US" sz="2400" dirty="0" err="1">
                <a:solidFill>
                  <a:srgbClr val="333333"/>
                </a:solidFill>
                <a:latin typeface="Calibri Light"/>
                <a:ea typeface="Verdana" pitchFamily="34" charset="0"/>
                <a:cs typeface="Verdana" pitchFamily="34" charset="0"/>
              </a:rPr>
              <a:t>estas</a:t>
            </a:r>
            <a:r>
              <a:rPr lang="en-US" sz="2400" dirty="0">
                <a:solidFill>
                  <a:srgbClr val="333333"/>
                </a:solidFill>
                <a:latin typeface="Calibri Light"/>
                <a:ea typeface="Verdana" pitchFamily="34" charset="0"/>
                <a:cs typeface="Verdana" pitchFamily="34" charset="0"/>
              </a:rPr>
              <a:t> personas </a:t>
            </a:r>
            <a:r>
              <a:rPr lang="en-US" sz="2400" dirty="0" err="1">
                <a:solidFill>
                  <a:srgbClr val="333333"/>
                </a:solidFill>
                <a:latin typeface="Calibri Light"/>
                <a:ea typeface="Verdana" pitchFamily="34" charset="0"/>
                <a:cs typeface="Verdana" pitchFamily="34" charset="0"/>
              </a:rPr>
              <a:t>detectan</a:t>
            </a:r>
            <a:r>
              <a:rPr lang="en-US" sz="2400" dirty="0">
                <a:solidFill>
                  <a:srgbClr val="333333"/>
                </a:solidFill>
                <a:latin typeface="Calibri Light"/>
                <a:ea typeface="Verdana" pitchFamily="34" charset="0"/>
                <a:cs typeface="Verdana" pitchFamily="34" charset="0"/>
              </a:rPr>
              <a:t> los </a:t>
            </a:r>
            <a:r>
              <a:rPr lang="en-US" sz="2400" dirty="0" err="1">
                <a:solidFill>
                  <a:srgbClr val="333333"/>
                </a:solidFill>
                <a:latin typeface="Calibri Light"/>
                <a:ea typeface="Verdana" pitchFamily="34" charset="0"/>
                <a:cs typeface="Verdana" pitchFamily="34" charset="0"/>
              </a:rPr>
              <a:t>signos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precoces</a:t>
            </a:r>
            <a:r>
              <a:rPr lang="en-US" sz="2400" dirty="0">
                <a:solidFill>
                  <a:srgbClr val="333333"/>
                </a:solidFill>
                <a:latin typeface="Calibri Light"/>
                <a:ea typeface="Verdana" pitchFamily="34" charset="0"/>
                <a:cs typeface="Verdana" pitchFamily="34" charset="0"/>
              </a:rPr>
              <a:t> de un </a:t>
            </a:r>
            <a:r>
              <a:rPr lang="en-US" sz="2400" dirty="0" err="1">
                <a:solidFill>
                  <a:srgbClr val="333333"/>
                </a:solidFill>
                <a:latin typeface="Calibri Light"/>
                <a:ea typeface="Verdana" pitchFamily="34" charset="0"/>
                <a:cs typeface="Verdana" pitchFamily="34" charset="0"/>
              </a:rPr>
              <a:t>episodio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psicótico</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emergente</a:t>
            </a:r>
            <a:r>
              <a:rPr lang="en-US" sz="2400" dirty="0">
                <a:solidFill>
                  <a:srgbClr val="333333"/>
                </a:solidFill>
                <a:latin typeface="Calibri Light"/>
                <a:ea typeface="Verdana" pitchFamily="34" charset="0"/>
                <a:cs typeface="Verdana" pitchFamily="34" charset="0"/>
              </a:rPr>
              <a:t> antes que los </a:t>
            </a:r>
            <a:r>
              <a:rPr lang="en-US" sz="2400" dirty="0" err="1">
                <a:solidFill>
                  <a:srgbClr val="333333"/>
                </a:solidFill>
                <a:latin typeface="Calibri Light"/>
                <a:ea typeface="Verdana" pitchFamily="34" charset="0"/>
                <a:cs typeface="Verdana" pitchFamily="34" charset="0"/>
              </a:rPr>
              <a:t>propios</a:t>
            </a:r>
            <a:r>
              <a:rPr lang="en-US" sz="2400" dirty="0">
                <a:solidFill>
                  <a:srgbClr val="333333"/>
                </a:solidFill>
                <a:latin typeface="Calibri Light"/>
                <a:ea typeface="Verdana" pitchFamily="34" charset="0"/>
                <a:cs typeface="Verdana" pitchFamily="34" charset="0"/>
              </a:rPr>
              <a:t> </a:t>
            </a:r>
            <a:r>
              <a:rPr lang="en-US" sz="2400" dirty="0" err="1">
                <a:solidFill>
                  <a:srgbClr val="333333"/>
                </a:solidFill>
                <a:latin typeface="Calibri Light"/>
                <a:ea typeface="Verdana" pitchFamily="34" charset="0"/>
                <a:cs typeface="Verdana" pitchFamily="34" charset="0"/>
              </a:rPr>
              <a:t>pacientes</a:t>
            </a:r>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48</a:t>
            </a:fld>
            <a:endParaRPr lang="de-DE"/>
          </a:p>
        </p:txBody>
      </p:sp>
      <p:pic>
        <p:nvPicPr>
          <p:cNvPr id="9"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487509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en-US" sz="2400" dirty="0" err="1">
                <a:solidFill>
                  <a:srgbClr val="004992"/>
                </a:solidFill>
                <a:latin typeface="Calibri Light"/>
                <a:ea typeface="Verdana" panose="020B0604030504040204" pitchFamily="34" charset="0"/>
                <a:cs typeface="Verdana" panose="020B0604030504040204" pitchFamily="34" charset="0"/>
              </a:rPr>
              <a:t>Recomendación</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Explicar</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los</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síntomas</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mejor</a:t>
            </a:r>
            <a:r>
              <a:rPr lang="en-US" sz="2400" dirty="0">
                <a:solidFill>
                  <a:srgbClr val="004992"/>
                </a:solidFill>
                <a:latin typeface="Calibri Light"/>
                <a:ea typeface="Verdana" panose="020B0604030504040204" pitchFamily="34" charset="0"/>
                <a:cs typeface="Verdana" panose="020B0604030504040204" pitchFamily="34" charset="0"/>
              </a:rPr>
              <a:t> que el </a:t>
            </a:r>
            <a:r>
              <a:rPr lang="en-US" sz="2400" dirty="0" err="1">
                <a:solidFill>
                  <a:srgbClr val="004992"/>
                </a:solidFill>
                <a:latin typeface="Calibri Light"/>
                <a:ea typeface="Verdana" panose="020B0604030504040204" pitchFamily="34" charset="0"/>
                <a:cs typeface="Verdana" panose="020B0604030504040204" pitchFamily="34" charset="0"/>
              </a:rPr>
              <a:t>diagnóstico</a:t>
            </a:r>
            <a:r>
              <a:rPr lang="en-US" sz="2400" dirty="0">
                <a:solidFill>
                  <a:srgbClr val="004992"/>
                </a:solidFill>
                <a:latin typeface="Calibri Light"/>
                <a:ea typeface="Verdana" panose="020B0604030504040204" pitchFamily="34" charset="0"/>
                <a:cs typeface="Verdana" panose="020B0604030504040204" pitchFamily="34" charset="0"/>
              </a:rPr>
              <a:t>.</a:t>
            </a: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49</a:t>
            </a:fld>
            <a:endParaRPr lang="de-DE"/>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en-US" sz="2400" dirty="0" err="1">
                <a:solidFill>
                  <a:srgbClr val="004992"/>
                </a:solidFill>
                <a:latin typeface="Calibri Light"/>
                <a:ea typeface="Verdana" panose="020B0604030504040204" pitchFamily="34" charset="0"/>
                <a:cs typeface="Verdana" panose="020B0604030504040204" pitchFamily="34" charset="0"/>
              </a:rPr>
              <a:t>Recomendación</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Explicar</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los</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síntomas</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mejor</a:t>
            </a:r>
            <a:r>
              <a:rPr lang="en-US" sz="2400" dirty="0">
                <a:solidFill>
                  <a:srgbClr val="004992"/>
                </a:solidFill>
                <a:latin typeface="Calibri Light"/>
                <a:ea typeface="Verdana" panose="020B0604030504040204" pitchFamily="34" charset="0"/>
                <a:cs typeface="Verdana" panose="020B0604030504040204" pitchFamily="34" charset="0"/>
              </a:rPr>
              <a:t> que el </a:t>
            </a:r>
            <a:r>
              <a:rPr lang="en-US" sz="2400" dirty="0" err="1">
                <a:solidFill>
                  <a:srgbClr val="004992"/>
                </a:solidFill>
                <a:latin typeface="Calibri Light"/>
                <a:ea typeface="Verdana" panose="020B0604030504040204" pitchFamily="34" charset="0"/>
                <a:cs typeface="Verdana" panose="020B0604030504040204" pitchFamily="34" charset="0"/>
              </a:rPr>
              <a:t>diagnóstico</a:t>
            </a:r>
            <a:r>
              <a:rPr lang="en-US" sz="2400" dirty="0">
                <a:solidFill>
                  <a:srgbClr val="004992"/>
                </a:solidFill>
                <a:latin typeface="Calibri Light"/>
                <a:ea typeface="Verdana" panose="020B0604030504040204" pitchFamily="34" charset="0"/>
                <a:cs typeface="Verdana" panose="020B0604030504040204" pitchFamily="34" charset="0"/>
              </a:rPr>
              <a:t>.</a:t>
            </a:r>
            <a:endParaRPr 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a:buClr>
                <a:srgbClr val="333333"/>
              </a:buClr>
              <a:buFont typeface="WingDings"/>
              <a:buChar char=""/>
              <a:defRPr/>
            </a:pPr>
            <a:r>
              <a:rPr lang="en-US" sz="2400" dirty="0" err="1">
                <a:solidFill>
                  <a:srgbClr val="333333"/>
                </a:solidFill>
                <a:latin typeface="Calibri Light"/>
                <a:ea typeface="Verdana" panose="020B0604030504040204" pitchFamily="34" charset="0"/>
                <a:cs typeface="Verdana" panose="020B0604030504040204" pitchFamily="34" charset="0"/>
              </a:rPr>
              <a:t>Especialmente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si</a:t>
            </a:r>
            <a:r>
              <a:rPr lang="en-US" sz="2400" dirty="0">
                <a:solidFill>
                  <a:srgbClr val="333333"/>
                </a:solidFill>
                <a:latin typeface="Calibri Light"/>
                <a:ea typeface="Verdana" panose="020B0604030504040204" pitchFamily="34" charset="0"/>
                <a:cs typeface="Verdana" panose="020B0604030504040204" pitchFamily="34" charset="0"/>
              </a:rPr>
              <a:t> no se </a:t>
            </a:r>
            <a:r>
              <a:rPr lang="en-US" sz="2400" dirty="0" err="1">
                <a:solidFill>
                  <a:srgbClr val="333333"/>
                </a:solidFill>
                <a:latin typeface="Calibri Light"/>
                <a:ea typeface="Verdana" panose="020B0604030504040204" pitchFamily="34" charset="0"/>
                <a:cs typeface="Verdana" panose="020B0604030504040204" pitchFamily="34" charset="0"/>
              </a:rPr>
              <a:t>conoce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muy</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bien</a:t>
            </a:r>
            <a:r>
              <a:rPr lang="en-US" sz="2400" dirty="0">
                <a:solidFill>
                  <a:srgbClr val="333333"/>
                </a:solidFill>
                <a:latin typeface="Calibri Light"/>
                <a:ea typeface="Verdana" panose="020B0604030504040204" pitchFamily="34" charset="0"/>
                <a:cs typeface="Verdana" panose="020B0604030504040204" pitchFamily="34" charset="0"/>
              </a:rPr>
              <a:t> a la persona, </a:t>
            </a:r>
            <a:r>
              <a:rPr lang="en-US" sz="2400" dirty="0" err="1">
                <a:solidFill>
                  <a:srgbClr val="333333"/>
                </a:solidFill>
                <a:latin typeface="Calibri Light"/>
                <a:ea typeface="Verdana" panose="020B0604030504040204" pitchFamily="34" charset="0"/>
                <a:cs typeface="Verdana" panose="020B0604030504040204" pitchFamily="34" charset="0"/>
              </a:rPr>
              <a:t>suele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ser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aconsejable</a:t>
            </a:r>
            <a:r>
              <a:rPr lang="en-US" sz="2400" dirty="0">
                <a:solidFill>
                  <a:srgbClr val="333333"/>
                </a:solidFill>
                <a:effectLst>
                  <a:outerShdw blurRad="38100" dist="38100" dir="2700000" algn="tl">
                    <a:srgbClr val="000000">
                      <a:alpha val="43137"/>
                    </a:srgbClr>
                  </a:outerShdw>
                </a:effectLst>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describir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los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síntomas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más</a:t>
            </a:r>
            <a:r>
              <a:rPr lang="en-US" sz="2400" dirty="0">
                <a:solidFill>
                  <a:srgbClr val="333333"/>
                </a:solidFill>
                <a:latin typeface="Calibri Light"/>
                <a:ea typeface="Verdana" panose="020B0604030504040204" pitchFamily="34" charset="0"/>
                <a:cs typeface="Verdana" panose="020B0604030504040204" pitchFamily="34" charset="0"/>
              </a:rPr>
              <a:t> que </a:t>
            </a:r>
            <a:r>
              <a:rPr lang="en-US" sz="2400" dirty="0" err="1">
                <a:solidFill>
                  <a:srgbClr val="333333"/>
                </a:solidFill>
                <a:latin typeface="Calibri Light"/>
                <a:ea typeface="Verdana" panose="020B0604030504040204" pitchFamily="34" charset="0"/>
                <a:cs typeface="Verdana" panose="020B0604030504040204" pitchFamily="34" charset="0"/>
              </a:rPr>
              <a:t>usar</a:t>
            </a:r>
            <a:r>
              <a:rPr lang="en-US" sz="2400" dirty="0">
                <a:solidFill>
                  <a:srgbClr val="333333"/>
                </a:solidFill>
                <a:latin typeface="Calibri Light"/>
                <a:ea typeface="Verdana" panose="020B0604030504040204" pitchFamily="34" charset="0"/>
                <a:cs typeface="Verdana" panose="020B0604030504040204" pitchFamily="34" charset="0"/>
              </a:rPr>
              <a:t> el (</a:t>
            </a:r>
            <a:r>
              <a:rPr lang="en-US" sz="2400" dirty="0" err="1">
                <a:solidFill>
                  <a:srgbClr val="333333"/>
                </a:solidFill>
                <a:latin typeface="Calibri Light"/>
                <a:ea typeface="Verdana" panose="020B0604030504040204" pitchFamily="34" charset="0"/>
                <a:cs typeface="Verdana" panose="020B0604030504040204" pitchFamily="34" charset="0"/>
              </a:rPr>
              <a:t>ambiguo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nombre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esquizofrenia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psicosis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50</a:t>
            </a:fld>
            <a:endParaRPr lang="de-DE"/>
          </a:p>
        </p:txBody>
      </p:sp>
    </p:spTree>
    <p:extLst>
      <p:ext uri="{BB962C8B-B14F-4D97-AF65-F5344CB8AC3E}">
        <p14:creationId xmlns:p14="http://schemas.microsoft.com/office/powerpoint/2010/main" val="9953269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defRPr/>
            </a:pPr>
            <a:r>
              <a:rPr lang="en-US" sz="2400" dirty="0" err="1">
                <a:solidFill>
                  <a:srgbClr val="004992"/>
                </a:solidFill>
                <a:latin typeface="Calibri Light"/>
                <a:ea typeface="Verdana" panose="020B0604030504040204" pitchFamily="34" charset="0"/>
                <a:cs typeface="Verdana" panose="020B0604030504040204" pitchFamily="34" charset="0"/>
              </a:rPr>
              <a:t>Recomendación</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Explicar</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los</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síntomas</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latin typeface="Calibri Light"/>
                <a:ea typeface="Verdana" panose="020B0604030504040204" pitchFamily="34" charset="0"/>
                <a:cs typeface="Verdana" panose="020B0604030504040204" pitchFamily="34" charset="0"/>
              </a:rPr>
              <a:t>mejor</a:t>
            </a:r>
            <a:r>
              <a:rPr lang="en-US" sz="2400" dirty="0">
                <a:solidFill>
                  <a:srgbClr val="004992"/>
                </a:solidFill>
                <a:latin typeface="Calibri Light"/>
                <a:ea typeface="Verdana" panose="020B0604030504040204" pitchFamily="34" charset="0"/>
                <a:cs typeface="Verdana" panose="020B0604030504040204" pitchFamily="34" charset="0"/>
              </a:rPr>
              <a:t> que el </a:t>
            </a:r>
            <a:r>
              <a:rPr lang="en-US" sz="2400" dirty="0" err="1">
                <a:solidFill>
                  <a:srgbClr val="004992"/>
                </a:solidFill>
                <a:latin typeface="Calibri Light"/>
                <a:ea typeface="Verdana" panose="020B0604030504040204" pitchFamily="34" charset="0"/>
                <a:cs typeface="Verdana" panose="020B0604030504040204" pitchFamily="34" charset="0"/>
              </a:rPr>
              <a:t>diagnóstico</a:t>
            </a:r>
            <a:r>
              <a:rPr lang="en-US" sz="2400" dirty="0">
                <a:solidFill>
                  <a:srgbClr val="004992"/>
                </a:solidFill>
                <a:latin typeface="Calibri Light"/>
                <a:ea typeface="Verdana" panose="020B0604030504040204" pitchFamily="34" charset="0"/>
                <a:cs typeface="Verdana" panose="020B0604030504040204" pitchFamily="34" charset="0"/>
              </a:rPr>
              <a:t>.</a:t>
            </a:r>
            <a:endParaRPr 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a:buClr>
                <a:srgbClr val="333333"/>
              </a:buClr>
              <a:buFont typeface="WingDings"/>
              <a:buChar char=""/>
              <a:defRPr/>
            </a:pPr>
            <a:r>
              <a:rPr lang="en-US" sz="2400" dirty="0" err="1">
                <a:solidFill>
                  <a:srgbClr val="333333"/>
                </a:solidFill>
                <a:latin typeface="Calibri Light"/>
                <a:ea typeface="Verdana" panose="020B0604030504040204" pitchFamily="34" charset="0"/>
                <a:cs typeface="Verdana" panose="020B0604030504040204" pitchFamily="34" charset="0"/>
              </a:rPr>
              <a:t>Especialmente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si</a:t>
            </a:r>
            <a:r>
              <a:rPr lang="en-US" sz="2400" dirty="0">
                <a:solidFill>
                  <a:srgbClr val="333333"/>
                </a:solidFill>
                <a:latin typeface="Calibri Light"/>
                <a:ea typeface="Verdana" panose="020B0604030504040204" pitchFamily="34" charset="0"/>
                <a:cs typeface="Verdana" panose="020B0604030504040204" pitchFamily="34" charset="0"/>
              </a:rPr>
              <a:t> no se </a:t>
            </a:r>
            <a:r>
              <a:rPr lang="en-US" sz="2400" dirty="0" err="1">
                <a:solidFill>
                  <a:srgbClr val="333333"/>
                </a:solidFill>
                <a:latin typeface="Calibri Light"/>
                <a:ea typeface="Verdana" panose="020B0604030504040204" pitchFamily="34" charset="0"/>
                <a:cs typeface="Verdana" panose="020B0604030504040204" pitchFamily="34" charset="0"/>
              </a:rPr>
              <a:t>conoce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muy</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bien</a:t>
            </a:r>
            <a:r>
              <a:rPr lang="en-US" sz="2400" dirty="0">
                <a:solidFill>
                  <a:srgbClr val="333333"/>
                </a:solidFill>
                <a:latin typeface="Calibri Light"/>
                <a:ea typeface="Verdana" panose="020B0604030504040204" pitchFamily="34" charset="0"/>
                <a:cs typeface="Verdana" panose="020B0604030504040204" pitchFamily="34" charset="0"/>
              </a:rPr>
              <a:t> a la persona, </a:t>
            </a:r>
            <a:r>
              <a:rPr lang="en-US" sz="2400" dirty="0" err="1">
                <a:solidFill>
                  <a:srgbClr val="333333"/>
                </a:solidFill>
                <a:latin typeface="Calibri Light"/>
                <a:ea typeface="Verdana" panose="020B0604030504040204" pitchFamily="34" charset="0"/>
                <a:cs typeface="Verdana" panose="020B0604030504040204" pitchFamily="34" charset="0"/>
              </a:rPr>
              <a:t>suele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ser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aconsejable</a:t>
            </a:r>
            <a:r>
              <a:rPr lang="en-US" sz="2400" dirty="0">
                <a:solidFill>
                  <a:srgbClr val="333333"/>
                </a:solidFill>
                <a:effectLst>
                  <a:outerShdw blurRad="38100" dist="38100" dir="2700000" algn="tl">
                    <a:srgbClr val="000000">
                      <a:alpha val="43137"/>
                    </a:srgbClr>
                  </a:outerShdw>
                </a:effectLst>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describir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los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síntomas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más</a:t>
            </a:r>
            <a:r>
              <a:rPr lang="en-US" sz="2400" dirty="0">
                <a:solidFill>
                  <a:srgbClr val="333333"/>
                </a:solidFill>
                <a:latin typeface="Calibri Light"/>
                <a:ea typeface="Verdana" panose="020B0604030504040204" pitchFamily="34" charset="0"/>
                <a:cs typeface="Verdana" panose="020B0604030504040204" pitchFamily="34" charset="0"/>
              </a:rPr>
              <a:t> que </a:t>
            </a:r>
            <a:r>
              <a:rPr lang="en-US" sz="2400" dirty="0" err="1">
                <a:solidFill>
                  <a:srgbClr val="333333"/>
                </a:solidFill>
                <a:latin typeface="Calibri Light"/>
                <a:ea typeface="Verdana" panose="020B0604030504040204" pitchFamily="34" charset="0"/>
                <a:cs typeface="Verdana" panose="020B0604030504040204" pitchFamily="34" charset="0"/>
              </a:rPr>
              <a:t>usar</a:t>
            </a:r>
            <a:r>
              <a:rPr lang="en-US" sz="2400" dirty="0">
                <a:solidFill>
                  <a:srgbClr val="333333"/>
                </a:solidFill>
                <a:latin typeface="Calibri Light"/>
                <a:ea typeface="Verdana" panose="020B0604030504040204" pitchFamily="34" charset="0"/>
                <a:cs typeface="Verdana" panose="020B0604030504040204" pitchFamily="34" charset="0"/>
              </a:rPr>
              <a:t> el (</a:t>
            </a:r>
            <a:r>
              <a:rPr lang="en-US" sz="2400" dirty="0" err="1">
                <a:solidFill>
                  <a:srgbClr val="333333"/>
                </a:solidFill>
                <a:latin typeface="Calibri Light"/>
                <a:ea typeface="Verdana" panose="020B0604030504040204" pitchFamily="34" charset="0"/>
                <a:cs typeface="Verdana" panose="020B0604030504040204" pitchFamily="34" charset="0"/>
              </a:rPr>
              <a:t>ambiguo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nombre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esquizofrenia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psicosis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Para </a:t>
            </a:r>
            <a:r>
              <a:rPr lang="en-US" sz="2400" dirty="0" err="1">
                <a:solidFill>
                  <a:srgbClr val="333333"/>
                </a:solidFill>
                <a:latin typeface="Calibri Light"/>
                <a:ea typeface="Verdana" panose="020B0604030504040204" pitchFamily="34" charset="0"/>
                <a:cs typeface="Verdana" panose="020B0604030504040204" pitchFamily="34" charset="0"/>
              </a:rPr>
              <a:t>ser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capaz</a:t>
            </a:r>
            <a:r>
              <a:rPr lang="en-US" sz="2400" dirty="0">
                <a:solidFill>
                  <a:srgbClr val="333333"/>
                </a:solidFill>
                <a:latin typeface="Calibri Light"/>
                <a:ea typeface="Verdana" panose="020B0604030504040204" pitchFamily="34" charset="0"/>
                <a:cs typeface="Verdana" panose="020B0604030504040204" pitchFamily="34" charset="0"/>
              </a:rPr>
              <a:t> de </a:t>
            </a:r>
            <a:r>
              <a:rPr lang="en-US" sz="2400" dirty="0" err="1">
                <a:solidFill>
                  <a:srgbClr val="333333"/>
                </a:solidFill>
                <a:latin typeface="Calibri Light"/>
                <a:ea typeface="Verdana" panose="020B0604030504040204" pitchFamily="34" charset="0"/>
                <a:cs typeface="Verdana" panose="020B0604030504040204" pitchFamily="34" charset="0"/>
              </a:rPr>
              <a:t>explicar</a:t>
            </a:r>
            <a:r>
              <a:rPr lang="en-US" sz="2400" dirty="0">
                <a:solidFill>
                  <a:srgbClr val="333333"/>
                </a:solidFill>
                <a:latin typeface="Calibri Light"/>
                <a:ea typeface="Verdana" panose="020B0604030504040204" pitchFamily="34" charset="0"/>
                <a:cs typeface="Verdana" panose="020B0604030504040204" pitchFamily="34" charset="0"/>
              </a:rPr>
              <a:t> la </a:t>
            </a:r>
            <a:r>
              <a:rPr lang="en-US" sz="2400" dirty="0" err="1">
                <a:solidFill>
                  <a:srgbClr val="333333"/>
                </a:solidFill>
                <a:latin typeface="Calibri Light"/>
                <a:ea typeface="Verdana" panose="020B0604030504040204" pitchFamily="34" charset="0"/>
                <a:cs typeface="Verdana" panose="020B0604030504040204" pitchFamily="34" charset="0"/>
              </a:rPr>
              <a:t>enfermedad</a:t>
            </a:r>
            <a:r>
              <a:rPr lang="en-US" sz="2400" dirty="0">
                <a:solidFill>
                  <a:srgbClr val="333333"/>
                </a:solidFill>
                <a:latin typeface="Calibri Light"/>
                <a:ea typeface="Verdana" panose="020B0604030504040204" pitchFamily="34" charset="0"/>
                <a:cs typeface="Verdana" panose="020B0604030504040204" pitchFamily="34" charset="0"/>
              </a:rPr>
              <a:t> a </a:t>
            </a:r>
            <a:r>
              <a:rPr lang="en-US" sz="2400" dirty="0" err="1">
                <a:solidFill>
                  <a:srgbClr val="333333"/>
                </a:solidFill>
                <a:latin typeface="Calibri Light"/>
                <a:ea typeface="Verdana" panose="020B0604030504040204" pitchFamily="34" charset="0"/>
                <a:cs typeface="Verdana" panose="020B0604030504040204" pitchFamily="34" charset="0"/>
              </a:rPr>
              <a:t>los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demás</a:t>
            </a:r>
            <a:r>
              <a:rPr lang="en-US" sz="2400" dirty="0">
                <a:solidFill>
                  <a:srgbClr val="333333"/>
                </a:solidFill>
                <a:latin typeface="Calibri Light"/>
                <a:ea typeface="Verdana" panose="020B0604030504040204" pitchFamily="34" charset="0"/>
                <a:cs typeface="Verdana" panose="020B0604030504040204" pitchFamily="34" charset="0"/>
              </a:rPr>
              <a:t>, ¡hay que </a:t>
            </a:r>
            <a:r>
              <a:rPr lang="en-US" sz="2400" dirty="0" err="1">
                <a:solidFill>
                  <a:srgbClr val="333333"/>
                </a:solidFill>
                <a:latin typeface="Calibri Light"/>
                <a:ea typeface="Verdana" panose="020B0604030504040204" pitchFamily="34" charset="0"/>
                <a:cs typeface="Verdana" panose="020B0604030504040204" pitchFamily="34" charset="0"/>
              </a:rPr>
              <a:t>volverse</a:t>
            </a:r>
            <a:r>
              <a:rPr lang="en-US" sz="2400" dirty="0">
                <a:solidFill>
                  <a:srgbClr val="333333"/>
                </a:solidFill>
                <a:latin typeface="Calibri Light"/>
                <a:ea typeface="Verdana" panose="020B0604030504040204" pitchFamily="34" charset="0"/>
                <a:cs typeface="Verdana" panose="020B0604030504040204" pitchFamily="34" charset="0"/>
              </a:rPr>
              <a:t> un </a:t>
            </a:r>
            <a:r>
              <a:rPr lang="en-US" sz="2400" dirty="0" err="1">
                <a:solidFill>
                  <a:srgbClr val="333333"/>
                </a:solidFill>
                <a:latin typeface="Calibri Light"/>
                <a:ea typeface="Verdana" panose="020B0604030504040204" pitchFamily="34" charset="0"/>
                <a:cs typeface="Verdana" panose="020B0604030504040204" pitchFamily="34" charset="0"/>
              </a:rPr>
              <a:t>experto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uno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mismo</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51</a:t>
            </a:fld>
            <a:endParaRPr lang="de-DE"/>
          </a:p>
        </p:txBody>
      </p:sp>
    </p:spTree>
    <p:extLst>
      <p:ext uri="{BB962C8B-B14F-4D97-AF65-F5344CB8AC3E}">
        <p14:creationId xmlns:p14="http://schemas.microsoft.com/office/powerpoint/2010/main" val="38487518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p>
          <a:p>
            <a:pPr lvl="0" defTabSz="914400" eaLnBrk="0" fontAlgn="base" hangingPunct="0">
              <a:lnSpc>
                <a:spcPct val="100000"/>
              </a:lnSpc>
              <a:spcBef>
                <a:spcPts val="0"/>
              </a:spcBef>
              <a:buClr>
                <a:srgbClr val="006699"/>
              </a:buClr>
              <a:tabLst>
                <a:tab pos="84138" algn="l"/>
              </a:tabLst>
            </a:pPr>
            <a:r>
              <a:rPr lang="en-US" sz="2400" kern="0" dirty="0">
                <a:solidFill>
                  <a:srgbClr val="333333"/>
                </a:solidFill>
                <a:latin typeface="Calibri Light"/>
                <a:ea typeface="ＭＳ Ｐゴシック"/>
              </a:rPr>
              <a:t>???</a:t>
            </a:r>
            <a:endParaRPr lang="de-DE" sz="2400" i="1"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52</a:t>
            </a:fld>
            <a:endParaRPr 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ＭＳ Ｐゴシック"/>
              </a:rPr>
              <a:t>Alucinaciones</a:t>
            </a:r>
          </a:p>
          <a:p>
            <a:pPr marL="342900" indent="-342900">
              <a:lnSpc>
                <a:spcPct val="100000"/>
              </a:lnSpc>
              <a:spcBef>
                <a:spcPts val="1200"/>
              </a:spcBef>
              <a:buClr>
                <a:srgbClr val="333333"/>
              </a:buClr>
              <a:buFont typeface="WingDings"/>
              <a:buChar char=""/>
            </a:pPr>
            <a:r>
              <a:rPr lang="en-US" sz="2400" b="1" dirty="0" err="1">
                <a:solidFill>
                  <a:srgbClr val="333333"/>
                </a:solidFill>
                <a:latin typeface="Calibri Light"/>
                <a:ea typeface="ＭＳ Ｐゴシック"/>
              </a:rPr>
              <a:t>Delirios</a:t>
            </a:r>
            <a:endParaRPr lang="en-US" sz="2400" b="1"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b="1" dirty="0" err="1">
                <a:solidFill>
                  <a:srgbClr val="333333"/>
                </a:solidFill>
                <a:latin typeface="Calibri Light"/>
                <a:ea typeface="ＭＳ Ｐゴシック"/>
              </a:rPr>
              <a:t>Otros</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síntomas</a:t>
            </a:r>
            <a:r>
              <a:rPr lang="en-US" sz="2400" b="1" dirty="0">
                <a:solidFill>
                  <a:srgbClr val="333333"/>
                </a:solidFill>
                <a:latin typeface="Calibri Light"/>
                <a:ea typeface="ＭＳ Ｐゴシック"/>
              </a:rPr>
              <a:t> (no </a:t>
            </a:r>
            <a:r>
              <a:rPr lang="en-US" sz="2400" b="1" dirty="0" err="1">
                <a:solidFill>
                  <a:srgbClr val="333333"/>
                </a:solidFill>
                <a:latin typeface="Calibri Light"/>
                <a:ea typeface="ＭＳ Ｐゴシック"/>
              </a:rPr>
              <a:t>específicos</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como</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depresión</a:t>
            </a:r>
            <a:r>
              <a:rPr lang="en-US" sz="2400" b="1" dirty="0">
                <a:solidFill>
                  <a:srgbClr val="333333"/>
                </a:solidFill>
                <a:latin typeface="Calibri Light"/>
                <a:ea typeface="ＭＳ Ｐゴシック"/>
              </a:rPr>
              <a:t> (que </a:t>
            </a:r>
            <a:r>
              <a:rPr lang="en-US" sz="2400" b="1" dirty="0" err="1">
                <a:solidFill>
                  <a:srgbClr val="333333"/>
                </a:solidFill>
                <a:latin typeface="Calibri Light"/>
                <a:ea typeface="ＭＳ Ｐゴシック"/>
              </a:rPr>
              <a:t>también</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tiene</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lugar</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en</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otros</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trastornos</a:t>
            </a:r>
            <a:r>
              <a:rPr lang="en-US" sz="2400" b="1" dirty="0">
                <a:solidFill>
                  <a:srgbClr val="333333"/>
                </a:solidFill>
                <a:latin typeface="Calibri Light"/>
                <a:ea typeface="ＭＳ Ｐゴシック"/>
              </a:rPr>
              <a:t>)</a:t>
            </a:r>
            <a:endParaRPr lang="de-DE" sz="2400" i="1"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53</a:t>
            </a:fld>
            <a:endParaRPr 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de-DE" sz="2400" b="1" dirty="0">
                <a:solidFill>
                  <a:srgbClr val="333333"/>
                </a:solidFill>
                <a:latin typeface="Calibri Light"/>
                <a:ea typeface="ＭＳ Ｐゴシック"/>
              </a:rPr>
              <a:t>Alucinación: </a:t>
            </a:r>
            <a:r>
              <a:rPr lang="de-DE" sz="2400" dirty="0">
                <a:solidFill>
                  <a:srgbClr val="333333"/>
                </a:solidFill>
                <a:latin typeface="Calibri Light"/>
                <a:ea typeface="ＭＳ Ｐゴシック"/>
              </a:rPr>
              <a:t>Escuchar, ver o sentir cosas que no están ahí</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Escuchar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voces</a:t>
            </a:r>
            <a:r>
              <a:rPr lang="en-US" sz="2400" dirty="0">
                <a:solidFill>
                  <a:srgbClr val="333333"/>
                </a:solidFill>
                <a:latin typeface="Calibri Light"/>
                <a:ea typeface="ＭＳ Ｐゴシック"/>
              </a:rPr>
              <a:t> que </a:t>
            </a:r>
            <a:r>
              <a:rPr lang="en-US" sz="2400" dirty="0" err="1">
                <a:solidFill>
                  <a:srgbClr val="333333"/>
                </a:solidFill>
                <a:latin typeface="Calibri Light"/>
                <a:ea typeface="ＭＳ Ｐゴシック"/>
              </a:rPr>
              <a:t>insultan</a:t>
            </a:r>
            <a:r>
              <a:rPr lang="en-US" sz="2400" dirty="0">
                <a:solidFill>
                  <a:srgbClr val="333333"/>
                </a:solidFill>
                <a:latin typeface="Calibri Light"/>
                <a:ea typeface="ＭＳ Ｐゴシック"/>
              </a:rPr>
              <a:t>)</a:t>
            </a: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54</a:t>
            </a:fld>
            <a:endParaRPr 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de-DE" sz="2400" b="1" dirty="0">
                <a:solidFill>
                  <a:srgbClr val="333333"/>
                </a:solidFill>
                <a:latin typeface="Calibri Light"/>
                <a:ea typeface="ＭＳ Ｐゴシック"/>
              </a:rPr>
              <a:t>Alucinación: </a:t>
            </a:r>
            <a:r>
              <a:rPr lang="de-DE" sz="2400" dirty="0">
                <a:solidFill>
                  <a:srgbClr val="333333"/>
                </a:solidFill>
                <a:latin typeface="Calibri Light"/>
                <a:ea typeface="ＭＳ Ｐゴシック"/>
              </a:rPr>
              <a:t>Escuchar, ver o sentir cosas que no están ahí</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Escuchar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voces</a:t>
            </a:r>
            <a:r>
              <a:rPr lang="en-US" sz="2400" dirty="0">
                <a:solidFill>
                  <a:srgbClr val="333333"/>
                </a:solidFill>
                <a:latin typeface="Calibri Light"/>
                <a:ea typeface="ＭＳ Ｐゴシック"/>
              </a:rPr>
              <a:t> que </a:t>
            </a:r>
            <a:r>
              <a:rPr lang="en-US" sz="2400" dirty="0" err="1">
                <a:solidFill>
                  <a:srgbClr val="333333"/>
                </a:solidFill>
                <a:latin typeface="Calibri Light"/>
                <a:ea typeface="ＭＳ Ｐゴシック"/>
              </a:rPr>
              <a:t>insultan</a:t>
            </a:r>
            <a:r>
              <a:rPr lang="en-US" sz="2400" dirty="0">
                <a:solidFill>
                  <a:srgbClr val="333333"/>
                </a:solidFill>
                <a:latin typeface="Calibri Light"/>
                <a:ea typeface="ＭＳ Ｐゴシック"/>
              </a:rPr>
              <a:t>)</a:t>
            </a:r>
          </a:p>
          <a:p>
            <a:pPr>
              <a:lnSpc>
                <a:spcPct val="100000"/>
              </a:lnSpc>
              <a:spcBef>
                <a:spcPts val="1200"/>
              </a:spcBef>
            </a:pPr>
            <a:r>
              <a:rPr lang="de-DE" sz="2000" dirty="0">
                <a:solidFill>
                  <a:srgbClr val="004992"/>
                </a:solidFill>
                <a:latin typeface="Calibri Light"/>
                <a:ea typeface="ＭＳ Ｐゴシック"/>
              </a:rPr>
              <a:t>Ejemplo:</a:t>
            </a:r>
          </a:p>
          <a:p>
            <a:pPr>
              <a:lnSpc>
                <a:spcPct val="100000"/>
              </a:lnSpc>
              <a:spcBef>
                <a:spcPts val="1200"/>
              </a:spcBef>
            </a:pPr>
            <a:r>
              <a:rPr lang="en-US" sz="2000" i="1" dirty="0">
                <a:solidFill>
                  <a:srgbClr val="333333"/>
                </a:solidFill>
                <a:latin typeface="Calibri Light"/>
                <a:ea typeface="ＭＳ Ｐゴシック"/>
              </a:rPr>
              <a:t>“</a:t>
            </a:r>
            <a:r>
              <a:rPr lang="de-DE" sz="2000" i="1" dirty="0">
                <a:solidFill>
                  <a:srgbClr val="333333"/>
                </a:solidFill>
                <a:latin typeface="Calibri Light"/>
                <a:ea typeface="ＭＳ Ｐゴシック"/>
              </a:rPr>
              <a:t>Aproximadamente un </a:t>
            </a:r>
            <a:r>
              <a:rPr lang="en-US" sz="2000" i="1" dirty="0">
                <a:solidFill>
                  <a:srgbClr val="333333"/>
                </a:solidFill>
                <a:latin typeface="Calibri Light"/>
                <a:ea typeface="ＭＳ Ｐゴシック"/>
              </a:rPr>
              <a:t>15% de la </a:t>
            </a:r>
            <a:r>
              <a:rPr lang="en-US" sz="2000" i="1" dirty="0" err="1">
                <a:solidFill>
                  <a:srgbClr val="333333"/>
                </a:solidFill>
                <a:latin typeface="Calibri Light"/>
                <a:ea typeface="ＭＳ Ｐゴシック"/>
              </a:rPr>
              <a:t>población</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experimenta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alucinaciones</a:t>
            </a:r>
            <a:r>
              <a:rPr lang="en-US" sz="2000" i="1" dirty="0">
                <a:solidFill>
                  <a:srgbClr val="333333"/>
                </a:solidFill>
                <a:latin typeface="Calibri Light"/>
                <a:ea typeface="ＭＳ Ｐゴシック"/>
              </a:rPr>
              <a:t> sin </a:t>
            </a:r>
            <a:r>
              <a:rPr lang="en-US" sz="2000" i="1" dirty="0" err="1">
                <a:solidFill>
                  <a:srgbClr val="333333"/>
                </a:solidFill>
                <a:latin typeface="Calibri Light"/>
                <a:ea typeface="ＭＳ Ｐゴシック"/>
              </a:rPr>
              <a:t>sufrir</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una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enfermedad</a:t>
            </a:r>
            <a:r>
              <a:rPr lang="en-US" sz="2000" i="1" dirty="0">
                <a:solidFill>
                  <a:srgbClr val="333333"/>
                </a:solidFill>
                <a:latin typeface="Calibri Light"/>
                <a:ea typeface="ＭＳ Ｐゴシック"/>
              </a:rPr>
              <a:t> mental. ¿</a:t>
            </a:r>
            <a:r>
              <a:rPr lang="en-US" sz="2000" i="1" dirty="0" err="1">
                <a:solidFill>
                  <a:srgbClr val="333333"/>
                </a:solidFill>
                <a:latin typeface="Calibri Light"/>
                <a:ea typeface="ＭＳ Ｐゴシック"/>
              </a:rPr>
              <a:t>Cómo</a:t>
            </a:r>
            <a:r>
              <a:rPr lang="en-US" sz="2000" i="1" dirty="0">
                <a:solidFill>
                  <a:srgbClr val="333333"/>
                </a:solidFill>
                <a:latin typeface="Calibri Light"/>
                <a:ea typeface="ＭＳ Ｐゴシック"/>
              </a:rPr>
              <a:t> se </a:t>
            </a:r>
            <a:r>
              <a:rPr lang="en-US" sz="2000" i="1" dirty="0" err="1">
                <a:solidFill>
                  <a:srgbClr val="333333"/>
                </a:solidFill>
                <a:latin typeface="Calibri Light"/>
                <a:ea typeface="ＭＳ Ｐゴシック"/>
              </a:rPr>
              <a:t>explica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esto</a:t>
            </a:r>
            <a:r>
              <a:rPr lang="en-US" sz="2000" i="1" dirty="0">
                <a:solidFill>
                  <a:srgbClr val="333333"/>
                </a:solidFill>
                <a:latin typeface="Calibri Light"/>
                <a:ea typeface="ＭＳ Ｐゴシック"/>
              </a:rPr>
              <a:t>? </a:t>
            </a:r>
            <a:r>
              <a:rPr lang="es-ES" sz="2000" i="1" dirty="0">
                <a:solidFill>
                  <a:srgbClr val="333333"/>
                </a:solidFill>
                <a:latin typeface="Calibri Light"/>
                <a:ea typeface="ＭＳ Ｐゴシック"/>
              </a:rPr>
              <a:t>Es algo comparable a pensar en una melodía pegadiza pero más fuerte, hasta sentir que es real</a:t>
            </a:r>
            <a:r>
              <a:rPr lang="en-US" sz="2000" i="1" dirty="0">
                <a:solidFill>
                  <a:srgbClr val="333333"/>
                </a:solidFill>
                <a:latin typeface="Calibri Light"/>
                <a:ea typeface="ＭＳ Ｐゴシック"/>
              </a:rPr>
              <a:t>. O, </a:t>
            </a:r>
            <a:r>
              <a:rPr lang="en-US" sz="2000" i="1" dirty="0" err="1">
                <a:solidFill>
                  <a:srgbClr val="333333"/>
                </a:solidFill>
                <a:latin typeface="Calibri Light"/>
                <a:ea typeface="ＭＳ Ｐゴシック"/>
              </a:rPr>
              <a:t>escuchar</a:t>
            </a:r>
            <a:r>
              <a:rPr lang="en-US" sz="2000" i="1" dirty="0">
                <a:solidFill>
                  <a:srgbClr val="333333"/>
                </a:solidFill>
                <a:latin typeface="Calibri Light"/>
                <a:ea typeface="ＭＳ Ｐゴシック"/>
              </a:rPr>
              <a:t> el timbre de la </a:t>
            </a:r>
            <a:r>
              <a:rPr lang="en-US" sz="2000" i="1" dirty="0" err="1">
                <a:solidFill>
                  <a:srgbClr val="333333"/>
                </a:solidFill>
                <a:latin typeface="Calibri Light"/>
                <a:ea typeface="ＭＳ Ｐゴシック"/>
              </a:rPr>
              <a:t>puerta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cuando</a:t>
            </a:r>
            <a:r>
              <a:rPr lang="en-US" sz="2000" i="1" dirty="0">
                <a:solidFill>
                  <a:srgbClr val="333333"/>
                </a:solidFill>
                <a:latin typeface="Calibri Light"/>
                <a:ea typeface="ＭＳ Ｐゴシック"/>
              </a:rPr>
              <a:t> se </a:t>
            </a:r>
            <a:r>
              <a:rPr lang="en-US" sz="2000" i="1" dirty="0" err="1">
                <a:solidFill>
                  <a:srgbClr val="333333"/>
                </a:solidFill>
                <a:latin typeface="Calibri Light"/>
                <a:ea typeface="ＭＳ Ｐゴシック"/>
              </a:rPr>
              <a:t>está</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esperando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impaciente</a:t>
            </a:r>
            <a:r>
              <a:rPr lang="en-US" sz="2000" i="1" dirty="0">
                <a:solidFill>
                  <a:srgbClr val="333333"/>
                </a:solidFill>
                <a:latin typeface="Calibri Light"/>
                <a:ea typeface="ＭＳ Ｐゴシック"/>
              </a:rPr>
              <a:t> a </a:t>
            </a:r>
            <a:r>
              <a:rPr lang="en-US" sz="2000" i="1" dirty="0" err="1">
                <a:solidFill>
                  <a:srgbClr val="333333"/>
                </a:solidFill>
                <a:latin typeface="Calibri Light"/>
                <a:ea typeface="ＭＳ Ｐゴシック"/>
              </a:rPr>
              <a:t>alguien</a:t>
            </a:r>
            <a:r>
              <a:rPr lang="en-US" sz="2000" i="1" dirty="0">
                <a:solidFill>
                  <a:srgbClr val="333333"/>
                </a:solidFill>
                <a:latin typeface="Calibri Light"/>
                <a:ea typeface="ＭＳ Ｐゴシック"/>
              </a:rPr>
              <a:t>, sin que </a:t>
            </a:r>
            <a:r>
              <a:rPr lang="en-US" sz="2000" i="1" dirty="0" err="1">
                <a:solidFill>
                  <a:srgbClr val="333333"/>
                </a:solidFill>
                <a:latin typeface="Calibri Light"/>
                <a:ea typeface="ＭＳ Ｐゴシック"/>
              </a:rPr>
              <a:t>en</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realidad</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haya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sonado</a:t>
            </a:r>
            <a:r>
              <a:rPr lang="en-US" sz="2000" i="1" dirty="0">
                <a:solidFill>
                  <a:srgbClr val="333333"/>
                </a:solidFill>
                <a:latin typeface="Calibri Light"/>
                <a:ea typeface="ＭＳ Ｐゴシック"/>
              </a:rPr>
              <a:t>.”</a:t>
            </a:r>
            <a:endParaRPr lang="de-DE" sz="2000" i="1"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55</a:t>
            </a:fld>
            <a:endParaRPr lang="de-DE"/>
          </a:p>
        </p:txBody>
      </p:sp>
    </p:spTree>
    <p:extLst>
      <p:ext uri="{BB962C8B-B14F-4D97-AF65-F5344CB8AC3E}">
        <p14:creationId xmlns:p14="http://schemas.microsoft.com/office/powerpoint/2010/main" val="2183787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400" b="1" dirty="0" err="1">
                <a:solidFill>
                  <a:srgbClr val="333333"/>
                </a:solidFill>
                <a:latin typeface="Calibri Light"/>
                <a:ea typeface="ＭＳ Ｐゴシック"/>
              </a:rPr>
              <a:t>Delirios</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Estar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convencido</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algo</a:t>
            </a:r>
            <a:r>
              <a:rPr lang="en-US" sz="2400" dirty="0">
                <a:solidFill>
                  <a:srgbClr val="333333"/>
                </a:solidFill>
                <a:latin typeface="Calibri Light"/>
                <a:ea typeface="ＭＳ Ｐゴシック"/>
              </a:rPr>
              <a:t> que no </a:t>
            </a:r>
            <a:r>
              <a:rPr lang="en-US" sz="2400" dirty="0" err="1">
                <a:solidFill>
                  <a:srgbClr val="333333"/>
                </a:solidFill>
                <a:latin typeface="Calibri Light"/>
                <a:ea typeface="ＭＳ Ｐゴシック"/>
              </a:rPr>
              <a:t>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verdad</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a:t>
            </a:r>
            <a:r>
              <a:rPr lang="en-US" sz="2400" dirty="0">
                <a:solidFill>
                  <a:srgbClr val="333333"/>
                </a:solidFill>
                <a:latin typeface="Calibri Light"/>
                <a:ea typeface="ＭＳ Ｐゴシック"/>
              </a:rPr>
              <a:t>. Haber </a:t>
            </a:r>
            <a:r>
              <a:rPr lang="en-US" sz="2400" dirty="0" err="1">
                <a:solidFill>
                  <a:srgbClr val="333333"/>
                </a:solidFill>
                <a:latin typeface="Calibri Light"/>
                <a:ea typeface="ＭＳ Ｐゴシック"/>
              </a:rPr>
              <a:t>sido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elegido</a:t>
            </a:r>
            <a:r>
              <a:rPr lang="en-US" sz="2400" dirty="0">
                <a:solidFill>
                  <a:srgbClr val="333333"/>
                </a:solidFill>
                <a:latin typeface="Calibri Light"/>
                <a:ea typeface="ＭＳ Ｐゴシック"/>
              </a:rPr>
              <a:t> para </a:t>
            </a:r>
            <a:r>
              <a:rPr lang="en-US" sz="2400" dirty="0" err="1">
                <a:solidFill>
                  <a:srgbClr val="333333"/>
                </a:solidFill>
                <a:latin typeface="Calibri Light"/>
                <a:ea typeface="ＭＳ Ｐゴシック"/>
              </a:rPr>
              <a:t>salvar</a:t>
            </a:r>
            <a:r>
              <a:rPr lang="en-US" sz="2400" dirty="0">
                <a:solidFill>
                  <a:srgbClr val="333333"/>
                </a:solidFill>
                <a:latin typeface="Calibri Light"/>
                <a:ea typeface="ＭＳ Ｐゴシック"/>
              </a:rPr>
              <a:t> al </a:t>
            </a:r>
            <a:r>
              <a:rPr lang="en-US" sz="2400" dirty="0" err="1">
                <a:solidFill>
                  <a:srgbClr val="333333"/>
                </a:solidFill>
                <a:latin typeface="Calibri Light"/>
                <a:ea typeface="ＭＳ Ｐゴシック"/>
              </a:rPr>
              <a:t>mundo</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ser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perseguido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por</a:t>
            </a:r>
            <a:r>
              <a:rPr lang="en-US" sz="2400" dirty="0">
                <a:solidFill>
                  <a:srgbClr val="333333"/>
                </a:solidFill>
                <a:latin typeface="Calibri Light"/>
                <a:ea typeface="ＭＳ Ｐゴシック"/>
              </a:rPr>
              <a:t> el </a:t>
            </a:r>
            <a:r>
              <a:rPr lang="en-US" sz="2400" dirty="0" err="1">
                <a:solidFill>
                  <a:srgbClr val="333333"/>
                </a:solidFill>
                <a:latin typeface="Calibri Light"/>
                <a:ea typeface="ＭＳ Ｐゴシック"/>
              </a:rPr>
              <a:t>servicio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secreto</a:t>
            </a:r>
            <a:r>
              <a:rPr lang="en-US" sz="2400" dirty="0">
                <a:solidFill>
                  <a:srgbClr val="333333"/>
                </a:solidFill>
                <a:latin typeface="Calibri Light"/>
                <a:ea typeface="ＭＳ Ｐゴシック"/>
              </a:rPr>
              <a:t>)</a:t>
            </a:r>
            <a:endParaRPr lang="en-US" sz="2400" b="1"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56</a:t>
            </a:fld>
            <a:endParaRPr lang="de-DE"/>
          </a:p>
        </p:txBody>
      </p:sp>
    </p:spTree>
    <p:extLst>
      <p:ext uri="{BB962C8B-B14F-4D97-AF65-F5344CB8AC3E}">
        <p14:creationId xmlns:p14="http://schemas.microsoft.com/office/powerpoint/2010/main" val="1887122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400" b="1" dirty="0" err="1">
                <a:solidFill>
                  <a:srgbClr val="333333"/>
                </a:solidFill>
                <a:latin typeface="Calibri Light"/>
                <a:ea typeface="ＭＳ Ｐゴシック"/>
              </a:rPr>
              <a:t>Delirios</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Estar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convencido</a:t>
            </a:r>
            <a:r>
              <a:rPr lang="en-US" sz="2400" dirty="0">
                <a:solidFill>
                  <a:srgbClr val="333333"/>
                </a:solidFill>
                <a:latin typeface="Calibri Light"/>
                <a:ea typeface="ＭＳ Ｐゴシック"/>
              </a:rPr>
              <a:t> de </a:t>
            </a:r>
            <a:r>
              <a:rPr lang="en-US" sz="2400" dirty="0" err="1">
                <a:solidFill>
                  <a:srgbClr val="333333"/>
                </a:solidFill>
                <a:latin typeface="Calibri Light"/>
                <a:ea typeface="ＭＳ Ｐゴシック"/>
              </a:rPr>
              <a:t>algo</a:t>
            </a:r>
            <a:r>
              <a:rPr lang="en-US" sz="2400" dirty="0">
                <a:solidFill>
                  <a:srgbClr val="333333"/>
                </a:solidFill>
                <a:latin typeface="Calibri Light"/>
                <a:ea typeface="ＭＳ Ｐゴシック"/>
              </a:rPr>
              <a:t> que no </a:t>
            </a:r>
            <a:r>
              <a:rPr lang="en-US" sz="2400" dirty="0" err="1">
                <a:solidFill>
                  <a:srgbClr val="333333"/>
                </a:solidFill>
                <a:latin typeface="Calibri Light"/>
                <a:ea typeface="ＭＳ Ｐゴシック"/>
              </a:rPr>
              <a:t>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verdad</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a:t>
            </a:r>
            <a:r>
              <a:rPr lang="en-US" sz="2400" dirty="0">
                <a:solidFill>
                  <a:srgbClr val="333333"/>
                </a:solidFill>
                <a:latin typeface="Calibri Light"/>
                <a:ea typeface="ＭＳ Ｐゴシック"/>
              </a:rPr>
              <a:t>. Haber </a:t>
            </a:r>
            <a:r>
              <a:rPr lang="en-US" sz="2400" dirty="0" err="1">
                <a:solidFill>
                  <a:srgbClr val="333333"/>
                </a:solidFill>
                <a:latin typeface="Calibri Light"/>
                <a:ea typeface="ＭＳ Ｐゴシック"/>
              </a:rPr>
              <a:t>sido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elegido</a:t>
            </a:r>
            <a:r>
              <a:rPr lang="en-US" sz="2400" dirty="0">
                <a:solidFill>
                  <a:srgbClr val="333333"/>
                </a:solidFill>
                <a:latin typeface="Calibri Light"/>
                <a:ea typeface="ＭＳ Ｐゴシック"/>
              </a:rPr>
              <a:t> para </a:t>
            </a:r>
            <a:r>
              <a:rPr lang="en-US" sz="2400" dirty="0" err="1">
                <a:solidFill>
                  <a:srgbClr val="333333"/>
                </a:solidFill>
                <a:latin typeface="Calibri Light"/>
                <a:ea typeface="ＭＳ Ｐゴシック"/>
              </a:rPr>
              <a:t>salvar</a:t>
            </a:r>
            <a:r>
              <a:rPr lang="en-US" sz="2400" dirty="0">
                <a:solidFill>
                  <a:srgbClr val="333333"/>
                </a:solidFill>
                <a:latin typeface="Calibri Light"/>
                <a:ea typeface="ＭＳ Ｐゴシック"/>
              </a:rPr>
              <a:t> al </a:t>
            </a:r>
            <a:r>
              <a:rPr lang="en-US" sz="2400" dirty="0" err="1">
                <a:solidFill>
                  <a:srgbClr val="333333"/>
                </a:solidFill>
                <a:latin typeface="Calibri Light"/>
                <a:ea typeface="ＭＳ Ｐゴシック"/>
              </a:rPr>
              <a:t>mundo</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ser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perseguido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por</a:t>
            </a:r>
            <a:r>
              <a:rPr lang="en-US" sz="2400" dirty="0">
                <a:solidFill>
                  <a:srgbClr val="333333"/>
                </a:solidFill>
                <a:latin typeface="Calibri Light"/>
                <a:ea typeface="ＭＳ Ｐゴシック"/>
              </a:rPr>
              <a:t> el </a:t>
            </a:r>
            <a:r>
              <a:rPr lang="en-US" sz="2400" dirty="0" err="1">
                <a:solidFill>
                  <a:srgbClr val="333333"/>
                </a:solidFill>
                <a:latin typeface="Calibri Light"/>
                <a:ea typeface="ＭＳ Ｐゴシック"/>
              </a:rPr>
              <a:t>servicio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secreto</a:t>
            </a:r>
            <a:r>
              <a:rPr lang="en-US" sz="2400" dirty="0">
                <a:solidFill>
                  <a:srgbClr val="333333"/>
                </a:solidFill>
                <a:latin typeface="Calibri Light"/>
                <a:ea typeface="ＭＳ Ｐゴシック"/>
              </a:rPr>
              <a:t>)</a:t>
            </a:r>
            <a:endParaRPr lang="en-US" sz="2400" b="1" dirty="0">
              <a:solidFill>
                <a:srgbClr val="333333"/>
              </a:solidFill>
              <a:latin typeface="Calibri Light"/>
              <a:ea typeface="ＭＳ Ｐゴシック"/>
            </a:endParaRPr>
          </a:p>
          <a:p>
            <a:pPr lvl="0">
              <a:lnSpc>
                <a:spcPct val="100000"/>
              </a:lnSpc>
              <a:spcBef>
                <a:spcPts val="1200"/>
              </a:spcBef>
            </a:pPr>
            <a:r>
              <a:rPr lang="de-DE" sz="2000" dirty="0">
                <a:solidFill>
                  <a:srgbClr val="004992"/>
                </a:solidFill>
                <a:latin typeface="Calibri Light"/>
                <a:ea typeface="ＭＳ Ｐゴシック"/>
              </a:rPr>
              <a:t>Ejemplo:</a:t>
            </a:r>
          </a:p>
          <a:p>
            <a:pPr lvl="0">
              <a:lnSpc>
                <a:spcPct val="100000"/>
              </a:lnSpc>
              <a:spcBef>
                <a:spcPts val="1200"/>
              </a:spcBef>
            </a:pPr>
            <a:r>
              <a:rPr lang="en-US" sz="2000" i="1" dirty="0">
                <a:solidFill>
                  <a:srgbClr val="333333"/>
                </a:solidFill>
                <a:latin typeface="Calibri Light"/>
                <a:ea typeface="ＭＳ Ｐゴシック"/>
              </a:rPr>
              <a:t>“</a:t>
            </a:r>
            <a:r>
              <a:rPr lang="en-US" sz="2000" i="1" dirty="0" err="1">
                <a:solidFill>
                  <a:srgbClr val="333333"/>
                </a:solidFill>
                <a:latin typeface="Calibri Light"/>
                <a:ea typeface="ＭＳ Ｐゴシック"/>
              </a:rPr>
              <a:t>Casi</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todo</a:t>
            </a:r>
            <a:r>
              <a:rPr lang="en-US" sz="2000" i="1" dirty="0">
                <a:solidFill>
                  <a:srgbClr val="333333"/>
                </a:solidFill>
                <a:latin typeface="Calibri Light"/>
                <a:ea typeface="ＭＳ Ｐゴシック"/>
              </a:rPr>
              <a:t> el </a:t>
            </a:r>
            <a:r>
              <a:rPr lang="en-US" sz="2000" i="1" dirty="0" err="1">
                <a:solidFill>
                  <a:srgbClr val="333333"/>
                </a:solidFill>
                <a:latin typeface="Calibri Light"/>
                <a:ea typeface="ＭＳ Ｐゴシック"/>
              </a:rPr>
              <a:t>mundo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conoce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esos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días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en</a:t>
            </a:r>
            <a:r>
              <a:rPr lang="en-US" sz="2000" i="1" dirty="0">
                <a:solidFill>
                  <a:srgbClr val="333333"/>
                </a:solidFill>
                <a:latin typeface="Calibri Light"/>
                <a:ea typeface="ＭＳ Ｐゴシック"/>
              </a:rPr>
              <a:t> que </a:t>
            </a:r>
            <a:r>
              <a:rPr lang="en-US" sz="2000" i="1" dirty="0" err="1">
                <a:solidFill>
                  <a:srgbClr val="333333"/>
                </a:solidFill>
                <a:latin typeface="Calibri Light"/>
                <a:ea typeface="ＭＳ Ｐゴシック"/>
              </a:rPr>
              <a:t>tienes</a:t>
            </a:r>
            <a:r>
              <a:rPr lang="en-US" sz="2000" i="1" dirty="0">
                <a:solidFill>
                  <a:srgbClr val="333333"/>
                </a:solidFill>
                <a:latin typeface="Calibri Light"/>
                <a:ea typeface="ＭＳ Ｐゴシック"/>
              </a:rPr>
              <a:t> la </a:t>
            </a:r>
            <a:r>
              <a:rPr lang="en-US" sz="2000" i="1" dirty="0" err="1">
                <a:solidFill>
                  <a:srgbClr val="333333"/>
                </a:solidFill>
                <a:latin typeface="Calibri Light"/>
                <a:ea typeface="ＭＳ Ｐゴシック"/>
              </a:rPr>
              <a:t>sensación</a:t>
            </a:r>
            <a:r>
              <a:rPr lang="en-US" sz="2000" i="1" dirty="0">
                <a:solidFill>
                  <a:srgbClr val="333333"/>
                </a:solidFill>
                <a:latin typeface="Calibri Light"/>
                <a:ea typeface="ＭＳ Ｐゴシック"/>
              </a:rPr>
              <a:t> de que el </a:t>
            </a:r>
            <a:r>
              <a:rPr lang="en-US" sz="2000" i="1" dirty="0" err="1">
                <a:solidFill>
                  <a:srgbClr val="333333"/>
                </a:solidFill>
                <a:latin typeface="Calibri Light"/>
                <a:ea typeface="ＭＳ Ｐゴシック"/>
              </a:rPr>
              <a:t>mundo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entero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está</a:t>
            </a:r>
            <a:r>
              <a:rPr lang="en-US" sz="2000" i="1" dirty="0">
                <a:solidFill>
                  <a:srgbClr val="333333"/>
                </a:solidFill>
                <a:latin typeface="Calibri Light"/>
                <a:ea typeface="ＭＳ Ｐゴシック"/>
              </a:rPr>
              <a:t> contra </a:t>
            </a:r>
            <a:r>
              <a:rPr lang="en-US" sz="2000" i="1" dirty="0" err="1">
                <a:solidFill>
                  <a:srgbClr val="333333"/>
                </a:solidFill>
                <a:latin typeface="Calibri Light"/>
                <a:ea typeface="ＭＳ Ｐゴシック"/>
              </a:rPr>
              <a:t>tí</a:t>
            </a:r>
            <a:r>
              <a:rPr lang="en-US" sz="2000" i="1" dirty="0">
                <a:solidFill>
                  <a:srgbClr val="333333"/>
                </a:solidFill>
                <a:latin typeface="Calibri Light"/>
                <a:ea typeface="ＭＳ Ｐゴシック"/>
              </a:rPr>
              <a:t>. O </a:t>
            </a:r>
            <a:r>
              <a:rPr lang="en-US" sz="2000" i="1" dirty="0" err="1">
                <a:solidFill>
                  <a:srgbClr val="333333"/>
                </a:solidFill>
                <a:latin typeface="Calibri Light"/>
                <a:ea typeface="ＭＳ Ｐゴシック"/>
              </a:rPr>
              <a:t>esa</a:t>
            </a:r>
            <a:r>
              <a:rPr lang="en-US" sz="2000" i="1" dirty="0">
                <a:solidFill>
                  <a:srgbClr val="333333"/>
                </a:solidFill>
                <a:latin typeface="Calibri Light"/>
                <a:ea typeface="ＭＳ Ｐゴシック"/>
              </a:rPr>
              <a:t> persona que </a:t>
            </a:r>
            <a:r>
              <a:rPr lang="en-US" sz="2000" i="1" dirty="0" err="1">
                <a:solidFill>
                  <a:srgbClr val="333333"/>
                </a:solidFill>
                <a:latin typeface="Calibri Light"/>
                <a:ea typeface="ＭＳ Ｐゴシック"/>
              </a:rPr>
              <a:t>te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está</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mirando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especialmente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si</a:t>
            </a:r>
            <a:r>
              <a:rPr lang="en-US" sz="2000" i="1" dirty="0">
                <a:solidFill>
                  <a:srgbClr val="333333"/>
                </a:solidFill>
                <a:latin typeface="Calibri Light"/>
                <a:ea typeface="ＭＳ Ｐゴシック"/>
              </a:rPr>
              <a:t> no </a:t>
            </a:r>
            <a:r>
              <a:rPr lang="en-US" sz="2000" i="1" dirty="0" err="1">
                <a:solidFill>
                  <a:srgbClr val="333333"/>
                </a:solidFill>
                <a:latin typeface="Calibri Light"/>
                <a:ea typeface="ＭＳ Ｐゴシック"/>
              </a:rPr>
              <a:t>te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sientes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cómodo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contigo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mismo</a:t>
            </a:r>
            <a:r>
              <a:rPr lang="en-US" sz="2000" i="1" dirty="0">
                <a:solidFill>
                  <a:srgbClr val="333333"/>
                </a:solidFill>
                <a:latin typeface="Calibri Light"/>
                <a:ea typeface="ＭＳ Ｐゴシック"/>
              </a:rPr>
              <a:t>. Para </a:t>
            </a:r>
            <a:r>
              <a:rPr lang="en-US" sz="2000" i="1" dirty="0" err="1">
                <a:solidFill>
                  <a:srgbClr val="333333"/>
                </a:solidFill>
                <a:latin typeface="Calibri Light"/>
                <a:ea typeface="ＭＳ Ｐゴシック"/>
              </a:rPr>
              <a:t>mí</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esta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sensación</a:t>
            </a:r>
            <a:r>
              <a:rPr lang="en-US" sz="2000" i="1" dirty="0">
                <a:solidFill>
                  <a:srgbClr val="333333"/>
                </a:solidFill>
                <a:latin typeface="Calibri Light"/>
                <a:ea typeface="ＭＳ Ｐゴシック"/>
              </a:rPr>
              <a:t> era mucho </a:t>
            </a:r>
            <a:r>
              <a:rPr lang="en-US" sz="2000" i="1" dirty="0" err="1">
                <a:solidFill>
                  <a:srgbClr val="333333"/>
                </a:solidFill>
                <a:latin typeface="Calibri Light"/>
                <a:ea typeface="ＭＳ Ｐゴシック"/>
              </a:rPr>
              <a:t>más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fuerte</a:t>
            </a:r>
            <a:r>
              <a:rPr lang="en-US" sz="2000" i="1" dirty="0">
                <a:solidFill>
                  <a:srgbClr val="333333"/>
                </a:solidFill>
                <a:latin typeface="Calibri Light"/>
                <a:ea typeface="ＭＳ Ｐゴシック"/>
              </a:rPr>
              <a:t>. Durante la </a:t>
            </a:r>
            <a:r>
              <a:rPr lang="en-US" sz="2000" i="1" dirty="0" err="1">
                <a:solidFill>
                  <a:srgbClr val="333333"/>
                </a:solidFill>
                <a:latin typeface="Calibri Light"/>
                <a:ea typeface="ＭＳ Ｐゴシック"/>
              </a:rPr>
              <a:t>época</a:t>
            </a:r>
            <a:r>
              <a:rPr lang="en-US" sz="2000" i="1" dirty="0">
                <a:solidFill>
                  <a:srgbClr val="333333"/>
                </a:solidFill>
                <a:latin typeface="Calibri Light"/>
                <a:ea typeface="ＭＳ Ｐゴシック"/>
              </a:rPr>
              <a:t> de mi </a:t>
            </a:r>
            <a:r>
              <a:rPr lang="en-US" sz="2000" i="1" dirty="0" err="1">
                <a:solidFill>
                  <a:srgbClr val="333333"/>
                </a:solidFill>
                <a:latin typeface="Calibri Light"/>
                <a:ea typeface="ＭＳ Ｐゴシック"/>
              </a:rPr>
              <a:t>enfermedad</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estaba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seguro</a:t>
            </a:r>
            <a:r>
              <a:rPr lang="en-US" sz="2000" i="1" dirty="0">
                <a:solidFill>
                  <a:srgbClr val="333333"/>
                </a:solidFill>
                <a:latin typeface="Calibri Light"/>
                <a:ea typeface="ＭＳ Ｐゴシック"/>
              </a:rPr>
              <a:t> al 100% de que </a:t>
            </a:r>
            <a:r>
              <a:rPr lang="en-US" sz="2000" i="1" dirty="0" err="1">
                <a:solidFill>
                  <a:srgbClr val="333333"/>
                </a:solidFill>
                <a:latin typeface="Calibri Light"/>
                <a:ea typeface="ＭＳ Ｐゴシック"/>
              </a:rPr>
              <a:t>había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ciertas</a:t>
            </a:r>
            <a:r>
              <a:rPr lang="en-US" sz="2000" i="1" dirty="0">
                <a:solidFill>
                  <a:srgbClr val="333333"/>
                </a:solidFill>
                <a:latin typeface="Calibri Light"/>
                <a:ea typeface="ＭＳ Ｐゴシック"/>
              </a:rPr>
              <a:t> personas que me </a:t>
            </a:r>
            <a:r>
              <a:rPr lang="en-US" sz="2000" i="1" dirty="0" err="1">
                <a:solidFill>
                  <a:srgbClr val="333333"/>
                </a:solidFill>
                <a:latin typeface="Calibri Light"/>
                <a:ea typeface="ＭＳ Ｐゴシック"/>
              </a:rPr>
              <a:t>perseguían</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Ahora</a:t>
            </a:r>
            <a:r>
              <a:rPr lang="en-US" sz="2000" i="1" dirty="0">
                <a:solidFill>
                  <a:srgbClr val="333333"/>
                </a:solidFill>
                <a:latin typeface="Calibri Light"/>
                <a:ea typeface="ＭＳ Ｐゴシック"/>
              </a:rPr>
              <a:t> lo </a:t>
            </a:r>
            <a:r>
              <a:rPr lang="en-US" sz="2000" i="1" dirty="0" err="1">
                <a:solidFill>
                  <a:srgbClr val="333333"/>
                </a:solidFill>
                <a:latin typeface="Calibri Light"/>
                <a:ea typeface="ＭＳ Ｐゴシック"/>
              </a:rPr>
              <a:t>veo</a:t>
            </a:r>
            <a:r>
              <a:rPr lang="en-US" sz="2000" i="1" dirty="0">
                <a:solidFill>
                  <a:srgbClr val="333333"/>
                </a:solidFill>
                <a:latin typeface="Calibri Light"/>
                <a:ea typeface="ＭＳ Ｐゴシック"/>
              </a:rPr>
              <a:t> de </a:t>
            </a:r>
            <a:r>
              <a:rPr lang="en-US" sz="2000" i="1" dirty="0" err="1">
                <a:solidFill>
                  <a:srgbClr val="333333"/>
                </a:solidFill>
                <a:latin typeface="Calibri Light"/>
                <a:ea typeface="ＭＳ Ｐゴシック"/>
              </a:rPr>
              <a:t>otra</a:t>
            </a:r>
            <a:r>
              <a:rPr lang="en-US" sz="2000" i="1" dirty="0">
                <a:solidFill>
                  <a:srgbClr val="333333"/>
                </a:solidFill>
                <a:latin typeface="Calibri Light"/>
                <a:ea typeface="ＭＳ Ｐゴシック"/>
              </a:rPr>
              <a:t> forma.</a:t>
            </a:r>
            <a:r>
              <a:rPr lang="en-US" sz="2000" i="1" kern="1200" dirty="0">
                <a:solidFill>
                  <a:srgbClr val="333333"/>
                </a:solidFill>
                <a:latin typeface="Calibri Light"/>
                <a:ea typeface="Verdana" pitchFamily="34" charset="0"/>
                <a:cs typeface="Verdana" pitchFamily="34" charset="0"/>
              </a:rPr>
              <a:t>”</a:t>
            </a:r>
            <a:endParaRPr lang="en-US" sz="2000" i="1" dirty="0">
              <a:solidFill>
                <a:srgbClr val="333333"/>
              </a:solidFill>
              <a:latin typeface="Calibri Light"/>
              <a:ea typeface="ＭＳ Ｐゴシック"/>
            </a:endParaRPr>
          </a:p>
          <a:p>
            <a:pPr lvl="0">
              <a:lnSpc>
                <a:spcPct val="100000"/>
              </a:lnSpc>
              <a:spcBef>
                <a:spcPts val="1200"/>
              </a:spcBef>
            </a:pPr>
            <a:r>
              <a:rPr lang="en-US" sz="2000" i="1" kern="1200" dirty="0">
                <a:solidFill>
                  <a:srgbClr val="333333"/>
                </a:solidFill>
                <a:latin typeface="Calibri Light"/>
                <a:ea typeface="Verdana" pitchFamily="34" charset="0"/>
                <a:cs typeface="Verdana" pitchFamily="34" charset="0"/>
              </a:rPr>
              <a:t>“</a:t>
            </a:r>
            <a:r>
              <a:rPr lang="en-US" sz="2000" i="1" dirty="0" err="1">
                <a:solidFill>
                  <a:srgbClr val="333333"/>
                </a:solidFill>
                <a:latin typeface="Calibri Light"/>
                <a:ea typeface="ＭＳ Ｐゴシック"/>
              </a:rPr>
              <a:t>Casi</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todo</a:t>
            </a:r>
            <a:r>
              <a:rPr lang="en-US" sz="2000" i="1" dirty="0">
                <a:solidFill>
                  <a:srgbClr val="333333"/>
                </a:solidFill>
                <a:latin typeface="Calibri Light"/>
                <a:ea typeface="ＭＳ Ｐゴシック"/>
              </a:rPr>
              <a:t> el </a:t>
            </a:r>
            <a:r>
              <a:rPr lang="en-US" sz="2000" i="1" dirty="0" err="1">
                <a:solidFill>
                  <a:srgbClr val="333333"/>
                </a:solidFill>
                <a:latin typeface="Calibri Light"/>
                <a:ea typeface="ＭＳ Ｐゴシック"/>
              </a:rPr>
              <a:t>mundo</a:t>
            </a:r>
            <a:r>
              <a:rPr lang="en-US" sz="2000" i="1" dirty="0">
                <a:solidFill>
                  <a:srgbClr val="333333"/>
                </a:solidFill>
                <a:latin typeface="Calibri Light"/>
                <a:ea typeface="ＭＳ Ｐゴシック"/>
              </a:rPr>
              <a:t> ha </a:t>
            </a:r>
            <a:r>
              <a:rPr lang="en-US" sz="2000" i="1" dirty="0" err="1">
                <a:solidFill>
                  <a:srgbClr val="333333"/>
                </a:solidFill>
                <a:latin typeface="Calibri Light"/>
                <a:ea typeface="ＭＳ Ｐゴシック"/>
              </a:rPr>
              <a:t>experimentado</a:t>
            </a:r>
            <a:r>
              <a:rPr lang="en-US" sz="2000" i="1" dirty="0">
                <a:solidFill>
                  <a:srgbClr val="333333"/>
                </a:solidFill>
                <a:latin typeface="Calibri Light"/>
                <a:ea typeface="ＭＳ Ｐゴシック"/>
              </a:rPr>
              <a:t> la </a:t>
            </a:r>
            <a:r>
              <a:rPr lang="en-US" sz="2000" i="1" dirty="0" err="1">
                <a:solidFill>
                  <a:srgbClr val="333333"/>
                </a:solidFill>
                <a:latin typeface="Calibri Light"/>
                <a:ea typeface="ＭＳ Ｐゴシック"/>
              </a:rPr>
              <a:t>sensación</a:t>
            </a:r>
            <a:r>
              <a:rPr lang="en-US" sz="2000" i="1" dirty="0">
                <a:solidFill>
                  <a:srgbClr val="333333"/>
                </a:solidFill>
                <a:latin typeface="Calibri Light"/>
                <a:ea typeface="ＭＳ Ｐゴシック"/>
              </a:rPr>
              <a:t> de </a:t>
            </a:r>
            <a:r>
              <a:rPr lang="en-US" sz="2000" i="1" dirty="0" err="1">
                <a:solidFill>
                  <a:srgbClr val="333333"/>
                </a:solidFill>
                <a:latin typeface="Calibri Light"/>
                <a:ea typeface="ＭＳ Ｐゴシック"/>
              </a:rPr>
              <a:t>poder</a:t>
            </a:r>
            <a:r>
              <a:rPr lang="en-US" sz="2000" i="1" dirty="0">
                <a:solidFill>
                  <a:srgbClr val="333333"/>
                </a:solidFill>
                <a:latin typeface="Calibri Light"/>
                <a:ea typeface="ＭＳ Ｐゴシック"/>
              </a:rPr>
              <a:t> con </a:t>
            </a:r>
            <a:r>
              <a:rPr lang="en-US" sz="2000" i="1" dirty="0" err="1">
                <a:solidFill>
                  <a:srgbClr val="333333"/>
                </a:solidFill>
                <a:latin typeface="Calibri Light"/>
                <a:ea typeface="ＭＳ Ｐゴシック"/>
              </a:rPr>
              <a:t>todo</a:t>
            </a:r>
            <a:r>
              <a:rPr lang="en-US" sz="2000" i="1" dirty="0">
                <a:solidFill>
                  <a:srgbClr val="333333"/>
                </a:solidFill>
                <a:latin typeface="Calibri Light"/>
                <a:ea typeface="ＭＳ Ｐゴシック"/>
              </a:rPr>
              <a:t>, y que </a:t>
            </a:r>
            <a:r>
              <a:rPr lang="en-US" sz="2000" i="1" dirty="0" err="1">
                <a:solidFill>
                  <a:srgbClr val="333333"/>
                </a:solidFill>
                <a:latin typeface="Calibri Light"/>
                <a:ea typeface="ＭＳ Ｐゴシック"/>
              </a:rPr>
              <a:t>nadie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va</a:t>
            </a:r>
            <a:r>
              <a:rPr lang="en-US" sz="2000" i="1" dirty="0">
                <a:solidFill>
                  <a:srgbClr val="333333"/>
                </a:solidFill>
                <a:latin typeface="Calibri Light"/>
                <a:ea typeface="ＭＳ Ｐゴシック"/>
              </a:rPr>
              <a:t> a </a:t>
            </a:r>
            <a:r>
              <a:rPr lang="en-US" sz="2000" i="1" dirty="0" err="1">
                <a:solidFill>
                  <a:srgbClr val="333333"/>
                </a:solidFill>
                <a:latin typeface="Calibri Light"/>
                <a:ea typeface="ＭＳ Ｐゴシック"/>
              </a:rPr>
              <a:t>hacer</a:t>
            </a:r>
            <a:r>
              <a:rPr lang="en-US" sz="2000" i="1" dirty="0">
                <a:solidFill>
                  <a:srgbClr val="333333"/>
                </a:solidFill>
                <a:latin typeface="Calibri Light"/>
                <a:ea typeface="ＭＳ Ｐゴシック"/>
              </a:rPr>
              <a:t> las </a:t>
            </a:r>
            <a:r>
              <a:rPr lang="en-US" sz="2000" i="1" dirty="0" err="1">
                <a:solidFill>
                  <a:srgbClr val="333333"/>
                </a:solidFill>
                <a:latin typeface="Calibri Light"/>
                <a:ea typeface="ＭＳ Ｐゴシック"/>
              </a:rPr>
              <a:t>cosas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mejor</a:t>
            </a:r>
            <a:r>
              <a:rPr lang="en-US" sz="2000" i="1" dirty="0">
                <a:solidFill>
                  <a:srgbClr val="333333"/>
                </a:solidFill>
                <a:latin typeface="Calibri Light"/>
                <a:ea typeface="ＭＳ Ｐゴシック"/>
              </a:rPr>
              <a:t> que </a:t>
            </a:r>
            <a:r>
              <a:rPr lang="en-US" sz="2000" i="1" dirty="0" err="1">
                <a:solidFill>
                  <a:srgbClr val="333333"/>
                </a:solidFill>
                <a:latin typeface="Calibri Light"/>
                <a:ea typeface="ＭＳ Ｐゴシック"/>
              </a:rPr>
              <a:t>uno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mismo</a:t>
            </a:r>
            <a:r>
              <a:rPr lang="en-US" sz="2000" i="1" dirty="0">
                <a:solidFill>
                  <a:srgbClr val="333333"/>
                </a:solidFill>
                <a:latin typeface="Calibri Light"/>
                <a:ea typeface="ＭＳ Ｐゴシック"/>
              </a:rPr>
              <a:t>. A mi, </a:t>
            </a:r>
            <a:r>
              <a:rPr lang="en-US" sz="2000" i="1" dirty="0" err="1">
                <a:solidFill>
                  <a:srgbClr val="333333"/>
                </a:solidFill>
                <a:latin typeface="Calibri Light"/>
                <a:ea typeface="ＭＳ Ｐゴシック"/>
              </a:rPr>
              <a:t>este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tipo</a:t>
            </a:r>
            <a:r>
              <a:rPr lang="en-US" sz="2000" i="1" dirty="0">
                <a:solidFill>
                  <a:srgbClr val="333333"/>
                </a:solidFill>
                <a:latin typeface="Calibri Light"/>
                <a:ea typeface="ＭＳ Ｐゴシック"/>
              </a:rPr>
              <a:t> de </a:t>
            </a:r>
            <a:r>
              <a:rPr lang="en-US" sz="2000" i="1" dirty="0" err="1">
                <a:solidFill>
                  <a:srgbClr val="333333"/>
                </a:solidFill>
                <a:latin typeface="Calibri Light"/>
                <a:ea typeface="ＭＳ Ｐゴシック"/>
              </a:rPr>
              <a:t>pesamiento</a:t>
            </a:r>
            <a:r>
              <a:rPr lang="en-US" sz="2000" i="1" dirty="0">
                <a:solidFill>
                  <a:srgbClr val="333333"/>
                </a:solidFill>
                <a:latin typeface="Calibri Light"/>
                <a:ea typeface="ＭＳ Ｐゴシック"/>
              </a:rPr>
              <a:t> me </a:t>
            </a:r>
            <a:r>
              <a:rPr lang="en-US" sz="2000" i="1" dirty="0" err="1">
                <a:solidFill>
                  <a:srgbClr val="333333"/>
                </a:solidFill>
                <a:latin typeface="Calibri Light"/>
                <a:ea typeface="ＭＳ Ｐゴシック"/>
              </a:rPr>
              <a:t>duró</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demasiado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tiempo</a:t>
            </a:r>
            <a:r>
              <a:rPr lang="en-US" sz="2000" i="1" dirty="0">
                <a:solidFill>
                  <a:srgbClr val="333333"/>
                </a:solidFill>
                <a:latin typeface="Calibri Light"/>
                <a:ea typeface="ＭＳ Ｐゴシック"/>
              </a:rPr>
              <a:t> y me </a:t>
            </a:r>
            <a:r>
              <a:rPr lang="en-US" sz="2000" i="1" dirty="0" err="1">
                <a:solidFill>
                  <a:srgbClr val="333333"/>
                </a:solidFill>
                <a:latin typeface="Calibri Light"/>
                <a:ea typeface="ＭＳ Ｐゴシック"/>
              </a:rPr>
              <a:t>condujo</a:t>
            </a:r>
            <a:r>
              <a:rPr lang="en-US" sz="2000" i="1" dirty="0">
                <a:solidFill>
                  <a:srgbClr val="333333"/>
                </a:solidFill>
                <a:latin typeface="Calibri Light"/>
                <a:ea typeface="ＭＳ Ｐゴシック"/>
              </a:rPr>
              <a:t> a </a:t>
            </a:r>
            <a:r>
              <a:rPr lang="en-US" sz="2000" i="1" dirty="0" err="1">
                <a:solidFill>
                  <a:srgbClr val="333333"/>
                </a:solidFill>
                <a:latin typeface="Calibri Light"/>
                <a:ea typeface="ＭＳ Ｐゴシック"/>
              </a:rPr>
              <a:t>distintos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problemas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como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por</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ejemplo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en</a:t>
            </a:r>
            <a:r>
              <a:rPr lang="en-US" sz="2000" i="1" dirty="0">
                <a:solidFill>
                  <a:srgbClr val="333333"/>
                </a:solidFill>
                <a:latin typeface="Calibri Light"/>
                <a:ea typeface="ＭＳ Ｐゴシック"/>
              </a:rPr>
              <a:t> el </a:t>
            </a:r>
            <a:r>
              <a:rPr lang="en-US" sz="2000" i="1" dirty="0" err="1">
                <a:solidFill>
                  <a:srgbClr val="333333"/>
                </a:solidFill>
                <a:latin typeface="Calibri Light"/>
                <a:ea typeface="ＭＳ Ｐゴシック"/>
              </a:rPr>
              <a:t>trabajo</a:t>
            </a:r>
            <a:r>
              <a:rPr lang="en-US" sz="2000" i="1" dirty="0">
                <a:solidFill>
                  <a:srgbClr val="333333"/>
                </a:solidFill>
                <a:latin typeface="Calibri Light"/>
                <a:ea typeface="ＭＳ Ｐゴシック"/>
              </a:rPr>
              <a:t>….</a:t>
            </a:r>
            <a:r>
              <a:rPr lang="en-US" sz="2000" i="1" kern="1200" dirty="0">
                <a:solidFill>
                  <a:srgbClr val="333333"/>
                </a:solidFill>
                <a:latin typeface="Calibri Light"/>
                <a:ea typeface="Verdana" pitchFamily="34" charset="0"/>
                <a:cs typeface="Verdana" pitchFamily="34" charset="0"/>
              </a:rPr>
              <a:t>”</a:t>
            </a:r>
            <a:endParaRPr lang="de-DE" sz="2000" i="1"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57</a:t>
            </a:fld>
            <a:endParaRPr lang="de-DE"/>
          </a:p>
        </p:txBody>
      </p:sp>
    </p:spTree>
    <p:extLst>
      <p:ext uri="{BB962C8B-B14F-4D97-AF65-F5344CB8AC3E}">
        <p14:creationId xmlns:p14="http://schemas.microsoft.com/office/powerpoint/2010/main" val="20302839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400" b="1" dirty="0" err="1">
                <a:solidFill>
                  <a:srgbClr val="333333"/>
                </a:solidFill>
                <a:latin typeface="Calibri Light"/>
                <a:ea typeface="ＭＳ Ｐゴシック"/>
              </a:rPr>
              <a:t>Otros</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síntomas</a:t>
            </a:r>
            <a:r>
              <a:rPr lang="en-US" sz="2400" b="1" dirty="0">
                <a:solidFill>
                  <a:srgbClr val="333333"/>
                </a:solidFill>
                <a:latin typeface="Calibri Light"/>
                <a:ea typeface="ＭＳ Ｐゴシック"/>
              </a:rPr>
              <a:t> (no </a:t>
            </a:r>
            <a:r>
              <a:rPr lang="en-US" sz="2400" b="1" dirty="0" err="1">
                <a:solidFill>
                  <a:srgbClr val="333333"/>
                </a:solidFill>
                <a:latin typeface="Calibri Light"/>
                <a:ea typeface="ＭＳ Ｐゴシック"/>
              </a:rPr>
              <a:t>específicos</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Por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ejemplo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depresión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alteraciones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comunicación</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dificultad</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atención</a:t>
            </a:r>
            <a:endParaRPr lang="en-US" sz="240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58</a:t>
            </a:fld>
            <a:endParaRPr lang="de-DE"/>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en-US" sz="2400" dirty="0">
                <a:solidFill>
                  <a:srgbClr val="004992"/>
                </a:solidFill>
                <a:latin typeface="Calibri Light"/>
                <a:ea typeface="ＭＳ Ｐゴシック"/>
              </a:rPr>
              <a:t>Los </a:t>
            </a:r>
            <a:r>
              <a:rPr lang="en-US" sz="2400" dirty="0" err="1">
                <a:solidFill>
                  <a:srgbClr val="004992"/>
                </a:solidFill>
                <a:latin typeface="Calibri Light"/>
                <a:ea typeface="ＭＳ Ｐゴシック"/>
              </a:rPr>
              <a:t>síntomas</a:t>
            </a:r>
            <a:r>
              <a:rPr lang="en-US" sz="2400" dirty="0">
                <a:solidFill>
                  <a:srgbClr val="004992"/>
                </a:solidFill>
                <a:latin typeface="Calibri Light"/>
                <a:ea typeface="ＭＳ Ｐゴシック"/>
              </a:rPr>
              <a:t> </a:t>
            </a:r>
            <a:r>
              <a:rPr lang="en-US" sz="2400" dirty="0" err="1">
                <a:solidFill>
                  <a:srgbClr val="004992"/>
                </a:solidFill>
                <a:latin typeface="Calibri Light"/>
                <a:ea typeface="ＭＳ Ｐゴシック"/>
              </a:rPr>
              <a:t>principales</a:t>
            </a:r>
            <a:r>
              <a:rPr lang="en-US" sz="2400" dirty="0">
                <a:solidFill>
                  <a:srgbClr val="004992"/>
                </a:solidFill>
                <a:latin typeface="Calibri Light"/>
                <a:ea typeface="ＭＳ Ｐゴシック"/>
              </a:rPr>
              <a:t> de </a:t>
            </a:r>
            <a:r>
              <a:rPr lang="en-US" sz="2400" dirty="0" err="1">
                <a:solidFill>
                  <a:srgbClr val="004992"/>
                </a:solidFill>
                <a:latin typeface="Calibri Light"/>
                <a:ea typeface="ＭＳ Ｐゴシック"/>
              </a:rPr>
              <a:t>psicosis</a:t>
            </a:r>
            <a:r>
              <a:rPr lang="en-US" sz="2400" dirty="0">
                <a:solidFill>
                  <a:srgbClr val="004992"/>
                </a:solidFill>
                <a:latin typeface="Calibri Light"/>
                <a:ea typeface="ＭＳ Ｐゴシック"/>
              </a:rPr>
              <a:t> y </a:t>
            </a:r>
            <a:r>
              <a:rPr lang="en-US" sz="2400" dirty="0" err="1">
                <a:solidFill>
                  <a:srgbClr val="004992"/>
                </a:solidFill>
                <a:latin typeface="Calibri Light"/>
                <a:ea typeface="ＭＳ Ｐゴシック"/>
              </a:rPr>
              <a:t>esquizofrenia</a:t>
            </a:r>
            <a:r>
              <a:rPr lang="en-US" sz="2400" dirty="0">
                <a:solidFill>
                  <a:srgbClr val="004992"/>
                </a:solidFill>
                <a:latin typeface="Calibri Light"/>
                <a:ea typeface="ＭＳ Ｐゴシック"/>
              </a:rPr>
              <a:t>:</a:t>
            </a:r>
            <a:endParaRPr lang="de-DE" sz="2400" dirty="0">
              <a:solidFill>
                <a:srgbClr val="004992"/>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400" b="1" dirty="0" err="1">
                <a:solidFill>
                  <a:srgbClr val="333333"/>
                </a:solidFill>
                <a:latin typeface="Calibri Light"/>
                <a:ea typeface="ＭＳ Ｐゴシック"/>
              </a:rPr>
              <a:t>Otros</a:t>
            </a:r>
            <a:r>
              <a:rPr lang="en-US" sz="2400" b="1" dirty="0">
                <a:solidFill>
                  <a:srgbClr val="333333"/>
                </a:solidFill>
                <a:latin typeface="Calibri Light"/>
                <a:ea typeface="ＭＳ Ｐゴシック"/>
              </a:rPr>
              <a:t> </a:t>
            </a:r>
            <a:r>
              <a:rPr lang="en-US" sz="2400" b="1" dirty="0" err="1">
                <a:solidFill>
                  <a:srgbClr val="333333"/>
                </a:solidFill>
                <a:latin typeface="Calibri Light"/>
                <a:ea typeface="ＭＳ Ｐゴシック"/>
              </a:rPr>
              <a:t>síntomas</a:t>
            </a:r>
            <a:r>
              <a:rPr lang="en-US" sz="2400" b="1" dirty="0">
                <a:solidFill>
                  <a:srgbClr val="333333"/>
                </a:solidFill>
                <a:latin typeface="Calibri Light"/>
                <a:ea typeface="ＭＳ Ｐゴシック"/>
              </a:rPr>
              <a:t> (no </a:t>
            </a:r>
            <a:r>
              <a:rPr lang="en-US" sz="2400" b="1" dirty="0" err="1">
                <a:solidFill>
                  <a:srgbClr val="333333"/>
                </a:solidFill>
                <a:latin typeface="Calibri Light"/>
                <a:ea typeface="ＭＳ Ｐゴシック"/>
              </a:rPr>
              <a:t>específicos</a:t>
            </a:r>
            <a:r>
              <a:rPr lang="en-US" sz="2400" b="1" dirty="0">
                <a:solidFill>
                  <a:srgbClr val="333333"/>
                </a:solidFill>
                <a:latin typeface="Calibri Light"/>
                <a:ea typeface="ＭＳ Ｐゴシック"/>
              </a:rPr>
              <a:t>): </a:t>
            </a:r>
            <a:r>
              <a:rPr lang="en-US" sz="2400" dirty="0" err="1">
                <a:solidFill>
                  <a:srgbClr val="333333"/>
                </a:solidFill>
                <a:latin typeface="Calibri Light"/>
                <a:ea typeface="ＭＳ Ｐゴシック"/>
              </a:rPr>
              <a:t>Por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ejemplo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depresión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alteraciones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comunicación</a:t>
            </a:r>
            <a:r>
              <a:rPr lang="en-US" sz="2400" dirty="0">
                <a:solidFill>
                  <a:srgbClr val="333333"/>
                </a:solidFill>
                <a:latin typeface="Calibri Light"/>
                <a:ea typeface="ＭＳ Ｐゴシック"/>
              </a:rPr>
              <a:t> o </a:t>
            </a:r>
            <a:r>
              <a:rPr lang="en-US" sz="2400" dirty="0" err="1">
                <a:solidFill>
                  <a:srgbClr val="333333"/>
                </a:solidFill>
                <a:latin typeface="Calibri Light"/>
                <a:ea typeface="ＭＳ Ｐゴシック"/>
              </a:rPr>
              <a:t>dificultad</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en</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atención</a:t>
            </a:r>
            <a:endParaRPr lang="en-US" sz="2400" dirty="0">
              <a:solidFill>
                <a:srgbClr val="333333"/>
              </a:solidFill>
              <a:latin typeface="Calibri Light"/>
              <a:ea typeface="ＭＳ Ｐゴシック"/>
            </a:endParaRPr>
          </a:p>
          <a:p>
            <a:pPr lvl="0">
              <a:lnSpc>
                <a:spcPct val="100000"/>
              </a:lnSpc>
              <a:spcBef>
                <a:spcPts val="1200"/>
              </a:spcBef>
            </a:pPr>
            <a:r>
              <a:rPr lang="de-DE" sz="2000" dirty="0">
                <a:solidFill>
                  <a:srgbClr val="004992"/>
                </a:solidFill>
                <a:latin typeface="Calibri Light"/>
                <a:ea typeface="ＭＳ Ｐゴシック"/>
              </a:rPr>
              <a:t>Ejemplo:</a:t>
            </a:r>
          </a:p>
          <a:p>
            <a:pPr lvl="0">
              <a:lnSpc>
                <a:spcPct val="100000"/>
              </a:lnSpc>
              <a:spcBef>
                <a:spcPts val="1200"/>
              </a:spcBef>
            </a:pPr>
            <a:r>
              <a:rPr lang="en-US" sz="2000" i="1" dirty="0">
                <a:solidFill>
                  <a:srgbClr val="333333"/>
                </a:solidFill>
                <a:latin typeface="Calibri Light"/>
                <a:ea typeface="ＭＳ Ｐゴシック"/>
              </a:rPr>
              <a:t>“</a:t>
            </a:r>
            <a:r>
              <a:rPr lang="en-US" sz="2000" i="1" dirty="0" err="1">
                <a:solidFill>
                  <a:srgbClr val="333333"/>
                </a:solidFill>
                <a:latin typeface="Calibri Light"/>
                <a:ea typeface="ＭＳ Ｐゴシック"/>
              </a:rPr>
              <a:t>Todo</a:t>
            </a:r>
            <a:r>
              <a:rPr lang="en-US" sz="2000" i="1" dirty="0">
                <a:solidFill>
                  <a:srgbClr val="333333"/>
                </a:solidFill>
                <a:latin typeface="Calibri Light"/>
                <a:ea typeface="ＭＳ Ｐゴシック"/>
              </a:rPr>
              <a:t> el </a:t>
            </a:r>
            <a:r>
              <a:rPr lang="en-US" sz="2000" i="1" dirty="0" err="1">
                <a:solidFill>
                  <a:srgbClr val="333333"/>
                </a:solidFill>
                <a:latin typeface="Calibri Light"/>
                <a:ea typeface="ＭＳ Ｐゴシック"/>
              </a:rPr>
              <a:t>mundo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tiene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momentos</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en</a:t>
            </a:r>
            <a:r>
              <a:rPr lang="en-US" sz="2000" i="1" dirty="0">
                <a:solidFill>
                  <a:srgbClr val="333333"/>
                </a:solidFill>
                <a:latin typeface="Calibri Light"/>
                <a:ea typeface="ＭＳ Ｐゴシック"/>
              </a:rPr>
              <a:t> que se </a:t>
            </a:r>
            <a:r>
              <a:rPr lang="en-US" sz="2000" i="1" dirty="0" err="1">
                <a:solidFill>
                  <a:srgbClr val="333333"/>
                </a:solidFill>
                <a:latin typeface="Calibri Light"/>
                <a:ea typeface="ＭＳ Ｐゴシック"/>
              </a:rPr>
              <a:t>siente</a:t>
            </a:r>
            <a:r>
              <a:rPr lang="en-US" sz="2000" i="1" dirty="0">
                <a:solidFill>
                  <a:srgbClr val="333333"/>
                </a:solidFill>
                <a:latin typeface="Calibri Light"/>
                <a:ea typeface="ＭＳ Ｐゴシック"/>
              </a:rPr>
              <a:t> triste, sin </a:t>
            </a:r>
            <a:r>
              <a:rPr lang="en-US" sz="2000" i="1" dirty="0" err="1">
                <a:solidFill>
                  <a:srgbClr val="333333"/>
                </a:solidFill>
                <a:latin typeface="Calibri Light"/>
                <a:ea typeface="ＭＳ Ｐゴシック"/>
              </a:rPr>
              <a:t>poder</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hacer</a:t>
            </a:r>
            <a:r>
              <a:rPr lang="en-US" sz="2000" i="1" dirty="0">
                <a:solidFill>
                  <a:srgbClr val="333333"/>
                </a:solidFill>
                <a:latin typeface="Calibri Light"/>
                <a:ea typeface="ＭＳ Ｐゴシック"/>
              </a:rPr>
              <a:t> nada y se </a:t>
            </a:r>
            <a:r>
              <a:rPr lang="en-US" sz="2000" i="1" dirty="0" err="1">
                <a:solidFill>
                  <a:srgbClr val="333333"/>
                </a:solidFill>
                <a:latin typeface="Calibri Light"/>
                <a:ea typeface="ＭＳ Ｐゴシック"/>
              </a:rPr>
              <a:t>retrae</a:t>
            </a:r>
            <a:r>
              <a:rPr lang="en-US" sz="2000" i="1" dirty="0">
                <a:solidFill>
                  <a:srgbClr val="333333"/>
                </a:solidFill>
                <a:latin typeface="Calibri Light"/>
                <a:ea typeface="ＭＳ Ｐゴシック"/>
              </a:rPr>
              <a:t>. Para mi </a:t>
            </a:r>
            <a:r>
              <a:rPr lang="en-US" sz="2000" i="1" dirty="0" err="1">
                <a:solidFill>
                  <a:srgbClr val="333333"/>
                </a:solidFill>
                <a:latin typeface="Calibri Light"/>
                <a:ea typeface="ＭＳ Ｐゴシック"/>
              </a:rPr>
              <a:t>fue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igual</a:t>
            </a:r>
            <a:r>
              <a:rPr lang="en-US" sz="2000" i="1" dirty="0">
                <a:solidFill>
                  <a:srgbClr val="333333"/>
                </a:solidFill>
                <a:latin typeface="Calibri Light"/>
                <a:ea typeface="ＭＳ Ｐゴシック"/>
              </a:rPr>
              <a:t> – </a:t>
            </a:r>
            <a:r>
              <a:rPr lang="en-US" sz="2000" i="1" dirty="0" err="1">
                <a:solidFill>
                  <a:srgbClr val="333333"/>
                </a:solidFill>
                <a:latin typeface="Calibri Light"/>
                <a:ea typeface="ＭＳ Ｐゴシック"/>
              </a:rPr>
              <a:t>excepto</a:t>
            </a:r>
            <a:r>
              <a:rPr lang="en-US" sz="2000" i="1" dirty="0">
                <a:solidFill>
                  <a:srgbClr val="333333"/>
                </a:solidFill>
                <a:latin typeface="Calibri Light"/>
                <a:ea typeface="ＭＳ Ｐゴシック"/>
              </a:rPr>
              <a:t> que </a:t>
            </a:r>
            <a:r>
              <a:rPr lang="en-US" sz="2000" i="1" dirty="0" err="1">
                <a:solidFill>
                  <a:srgbClr val="333333"/>
                </a:solidFill>
                <a:latin typeface="Calibri Light"/>
                <a:ea typeface="ＭＳ Ｐゴシック"/>
              </a:rPr>
              <a:t>esa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tristeza</a:t>
            </a:r>
            <a:r>
              <a:rPr lang="en-US" sz="2000" i="1" dirty="0">
                <a:solidFill>
                  <a:srgbClr val="333333"/>
                </a:solidFill>
                <a:latin typeface="Calibri Light"/>
                <a:ea typeface="ＭＳ Ｐゴシック"/>
              </a:rPr>
              <a:t> me </a:t>
            </a:r>
            <a:r>
              <a:rPr lang="en-US" sz="2000" i="1" dirty="0" err="1">
                <a:solidFill>
                  <a:srgbClr val="333333"/>
                </a:solidFill>
                <a:latin typeface="Calibri Light"/>
                <a:ea typeface="ＭＳ Ｐゴシック"/>
              </a:rPr>
              <a:t>duró</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semanas</a:t>
            </a:r>
            <a:r>
              <a:rPr lang="en-US" sz="2000" i="1" dirty="0">
                <a:solidFill>
                  <a:srgbClr val="333333"/>
                </a:solidFill>
                <a:latin typeface="Calibri Light"/>
                <a:ea typeface="ＭＳ Ｐゴシック"/>
              </a:rPr>
              <a:t> y nada </a:t>
            </a:r>
            <a:r>
              <a:rPr lang="en-US" sz="2000" i="1" dirty="0" err="1">
                <a:solidFill>
                  <a:srgbClr val="333333"/>
                </a:solidFill>
                <a:latin typeface="Calibri Light"/>
                <a:ea typeface="ＭＳ Ｐゴシック"/>
              </a:rPr>
              <a:t>podía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animarme</a:t>
            </a:r>
            <a:r>
              <a:rPr lang="en-US" sz="2000" i="1" dirty="0">
                <a:solidFill>
                  <a:srgbClr val="333333"/>
                </a:solidFill>
                <a:latin typeface="Calibri Light"/>
                <a:ea typeface="ＭＳ Ｐゴシック"/>
              </a:rPr>
              <a:t>. No me </a:t>
            </a:r>
            <a:r>
              <a:rPr lang="en-US" sz="2000" i="1" dirty="0" err="1">
                <a:solidFill>
                  <a:srgbClr val="333333"/>
                </a:solidFill>
                <a:latin typeface="Calibri Light"/>
                <a:ea typeface="ＭＳ Ｐゴシック"/>
              </a:rPr>
              <a:t>sentía</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simplemente</a:t>
            </a:r>
            <a:r>
              <a:rPr lang="en-US" sz="2000" i="1" dirty="0">
                <a:solidFill>
                  <a:srgbClr val="333333"/>
                </a:solidFill>
                <a:latin typeface="Calibri Light"/>
                <a:ea typeface="ＭＳ Ｐゴシック"/>
              </a:rPr>
              <a:t> triste, </a:t>
            </a:r>
            <a:r>
              <a:rPr lang="en-US" sz="2000" i="1" dirty="0" err="1">
                <a:solidFill>
                  <a:srgbClr val="333333"/>
                </a:solidFill>
                <a:latin typeface="Calibri Light"/>
                <a:ea typeface="ＭＳ Ｐゴシック"/>
              </a:rPr>
              <a:t>sino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completamente</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desesperanzado</a:t>
            </a:r>
            <a:r>
              <a:rPr lang="en-US" sz="2000" i="1" dirty="0">
                <a:solidFill>
                  <a:srgbClr val="333333"/>
                </a:solidFill>
                <a:latin typeface="Calibri Light"/>
                <a:ea typeface="ＭＳ Ｐゴシック"/>
              </a:rPr>
              <a:t> e </a:t>
            </a:r>
            <a:r>
              <a:rPr lang="en-US" sz="2000" i="1" dirty="0" err="1">
                <a:solidFill>
                  <a:srgbClr val="333333"/>
                </a:solidFill>
                <a:latin typeface="Calibri Light"/>
                <a:ea typeface="ＭＳ Ｐゴシック"/>
              </a:rPr>
              <a:t>inútil</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En</a:t>
            </a:r>
            <a:r>
              <a:rPr lang="en-US" sz="2000" i="1" dirty="0">
                <a:solidFill>
                  <a:srgbClr val="333333"/>
                </a:solidFill>
                <a:latin typeface="Calibri Light"/>
                <a:ea typeface="ＭＳ Ｐゴシック"/>
              </a:rPr>
              <a:t> ese </a:t>
            </a:r>
            <a:r>
              <a:rPr lang="en-US" sz="2000" i="1" dirty="0" err="1">
                <a:solidFill>
                  <a:srgbClr val="333333"/>
                </a:solidFill>
                <a:latin typeface="Calibri Light"/>
                <a:ea typeface="ＭＳ Ｐゴシック"/>
              </a:rPr>
              <a:t>momento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llegas</a:t>
            </a:r>
            <a:r>
              <a:rPr lang="en-US" sz="2000" i="1" dirty="0">
                <a:solidFill>
                  <a:srgbClr val="333333"/>
                </a:solidFill>
                <a:latin typeface="Calibri Light"/>
                <a:ea typeface="ＭＳ Ｐゴシック"/>
              </a:rPr>
              <a:t> a </a:t>
            </a:r>
            <a:r>
              <a:rPr lang="en-US" sz="2000" i="1" dirty="0" err="1">
                <a:solidFill>
                  <a:srgbClr val="333333"/>
                </a:solidFill>
                <a:latin typeface="Calibri Light"/>
                <a:ea typeface="ＭＳ Ｐゴシック"/>
              </a:rPr>
              <a:t>creer</a:t>
            </a:r>
            <a:r>
              <a:rPr lang="en-US" sz="2000" i="1" dirty="0">
                <a:solidFill>
                  <a:srgbClr val="333333"/>
                </a:solidFill>
                <a:latin typeface="Calibri Light"/>
                <a:ea typeface="ＭＳ Ｐゴシック"/>
              </a:rPr>
              <a:t> que no se </a:t>
            </a:r>
            <a:r>
              <a:rPr lang="en-US" sz="2000" i="1" dirty="0" err="1">
                <a:solidFill>
                  <a:srgbClr val="333333"/>
                </a:solidFill>
                <a:latin typeface="Calibri Light"/>
                <a:ea typeface="ＭＳ Ｐゴシック"/>
              </a:rPr>
              <a:t>va</a:t>
            </a:r>
            <a:r>
              <a:rPr lang="en-US" sz="2000" i="1" dirty="0">
                <a:solidFill>
                  <a:srgbClr val="333333"/>
                </a:solidFill>
                <a:latin typeface="Calibri Light"/>
                <a:ea typeface="ＭＳ Ｐゴシック"/>
              </a:rPr>
              <a:t> a </a:t>
            </a:r>
            <a:r>
              <a:rPr lang="en-US" sz="2000" i="1" dirty="0" err="1">
                <a:solidFill>
                  <a:srgbClr val="333333"/>
                </a:solidFill>
                <a:latin typeface="Calibri Light"/>
                <a:ea typeface="ＭＳ Ｐゴシック"/>
              </a:rPr>
              <a:t>acabar</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nunca</a:t>
            </a:r>
            <a:r>
              <a:rPr lang="en-US" sz="2000" i="1" dirty="0">
                <a:solidFill>
                  <a:srgbClr val="333333"/>
                </a:solidFill>
                <a:latin typeface="Calibri Light"/>
                <a:ea typeface="ＭＳ Ｐゴシック"/>
              </a:rPr>
              <a:t> y que </a:t>
            </a:r>
            <a:r>
              <a:rPr lang="en-US" sz="2000" i="1" dirty="0" err="1">
                <a:solidFill>
                  <a:srgbClr val="333333"/>
                </a:solidFill>
                <a:latin typeface="Calibri Light"/>
                <a:ea typeface="ＭＳ Ｐゴシック"/>
              </a:rPr>
              <a:t>siempre</a:t>
            </a:r>
            <a:r>
              <a:rPr lang="en-US" sz="2000" i="1" dirty="0">
                <a:solidFill>
                  <a:srgbClr val="333333"/>
                </a:solidFill>
                <a:latin typeface="Calibri Light"/>
                <a:ea typeface="ＭＳ Ｐゴシック"/>
              </a:rPr>
              <a:t> ha </a:t>
            </a:r>
            <a:r>
              <a:rPr lang="en-US" sz="2000" i="1" dirty="0" err="1">
                <a:solidFill>
                  <a:srgbClr val="333333"/>
                </a:solidFill>
                <a:latin typeface="Calibri Light"/>
                <a:ea typeface="ＭＳ Ｐゴシック"/>
              </a:rPr>
              <a:t>sido</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así</a:t>
            </a:r>
            <a:r>
              <a:rPr lang="en-US" sz="2000" i="1" dirty="0">
                <a:solidFill>
                  <a:srgbClr val="333333"/>
                </a:solidFill>
                <a:latin typeface="Calibri Light"/>
                <a:ea typeface="ＭＳ Ｐゴシック"/>
              </a:rPr>
              <a:t>. Pero… </a:t>
            </a:r>
            <a:r>
              <a:rPr lang="en-US" sz="2000" i="1" dirty="0" err="1">
                <a:solidFill>
                  <a:srgbClr val="333333"/>
                </a:solidFill>
                <a:latin typeface="Calibri Light"/>
                <a:ea typeface="ＭＳ Ｐゴシック"/>
              </a:rPr>
              <a:t>en</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algún</a:t>
            </a:r>
            <a:r>
              <a:rPr lang="en-US" sz="2000" i="1" dirty="0">
                <a:solidFill>
                  <a:srgbClr val="333333"/>
                </a:solidFill>
                <a:latin typeface="Calibri Light"/>
                <a:ea typeface="ＭＳ Ｐゴシック"/>
              </a:rPr>
              <a:t> </a:t>
            </a:r>
            <a:r>
              <a:rPr lang="en-US" sz="2000" i="1" dirty="0" err="1">
                <a:solidFill>
                  <a:srgbClr val="333333"/>
                </a:solidFill>
                <a:latin typeface="Calibri Light"/>
                <a:ea typeface="ＭＳ Ｐゴシック"/>
              </a:rPr>
              <a:t>momento</a:t>
            </a:r>
            <a:r>
              <a:rPr lang="en-US" sz="2000" i="1" dirty="0">
                <a:solidFill>
                  <a:srgbClr val="333333"/>
                </a:solidFill>
                <a:latin typeface="Calibri Light"/>
                <a:ea typeface="ＭＳ Ｐゴシック"/>
              </a:rPr>
              <a:t> se </a:t>
            </a:r>
            <a:r>
              <a:rPr lang="en-US" sz="2000" i="1" dirty="0" err="1">
                <a:solidFill>
                  <a:srgbClr val="333333"/>
                </a:solidFill>
                <a:latin typeface="Calibri Light"/>
                <a:ea typeface="ＭＳ Ｐゴシック"/>
              </a:rPr>
              <a:t>hizo</a:t>
            </a:r>
            <a:r>
              <a:rPr lang="en-US" sz="2000" i="1" dirty="0">
                <a:solidFill>
                  <a:srgbClr val="333333"/>
                </a:solidFill>
                <a:latin typeface="Calibri Light"/>
                <a:ea typeface="ＭＳ Ｐゴシック"/>
              </a:rPr>
              <a:t> la luz…”</a:t>
            </a:r>
            <a:endParaRPr lang="de-DE" sz="2000" i="1"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59</a:t>
            </a:fld>
            <a:endParaRPr lang="de-DE"/>
          </a:p>
        </p:txBody>
      </p:sp>
    </p:spTree>
    <p:extLst>
      <p:ext uri="{BB962C8B-B14F-4D97-AF65-F5344CB8AC3E}">
        <p14:creationId xmlns:p14="http://schemas.microsoft.com/office/powerpoint/2010/main" val="14548173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Cómo</a:t>
            </a:r>
            <a:r>
              <a:rPr lang="en-US" sz="3600" dirty="0">
                <a:latin typeface="Calibri Light"/>
              </a:rPr>
              <a:t> </a:t>
            </a:r>
            <a:r>
              <a:rPr lang="en-US" sz="3600" dirty="0" err="1">
                <a:latin typeface="Calibri Light"/>
              </a:rPr>
              <a:t>hablar</a:t>
            </a:r>
            <a:r>
              <a:rPr lang="en-US" sz="3600" dirty="0">
                <a:latin typeface="Calibri Light"/>
              </a:rPr>
              <a:t> de mi </a:t>
            </a:r>
            <a:r>
              <a:rPr lang="en-US" sz="3600" dirty="0" err="1">
                <a:latin typeface="Calibri Light"/>
              </a:rPr>
              <a:t>enfermedad</a:t>
            </a:r>
            <a:r>
              <a:rPr lang="en-US" sz="3600" dirty="0">
                <a:latin typeface="Calibri Light"/>
              </a:rPr>
              <a:t>?</a:t>
            </a:r>
            <a:endParaRPr lang="de-DE" sz="3600" dirty="0">
              <a:latin typeface="Calibri Light"/>
            </a:endParaRPr>
          </a:p>
        </p:txBody>
      </p:sp>
      <p:sp>
        <p:nvSpPr>
          <p:cNvPr id="117762" name="Inhaltsplatzhalter 2"/>
          <p:cNvSpPr>
            <a:spLocks noGrp="1"/>
          </p:cNvSpPr>
          <p:nvPr>
            <p:ph idx="1"/>
          </p:nvPr>
        </p:nvSpPr>
        <p:spPr/>
        <p:txBody>
          <a:bodyPr/>
          <a:lstStyle/>
          <a:p>
            <a:r>
              <a:rPr lang="en-US" sz="2400" dirty="0" err="1">
                <a:solidFill>
                  <a:srgbClr val="333333"/>
                </a:solidFill>
                <a:latin typeface="Calibri Light"/>
                <a:ea typeface="ＭＳ Ｐゴシック"/>
              </a:rPr>
              <a:t>Manteniendose</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informado</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sobre</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psicosis</a:t>
            </a:r>
            <a:r>
              <a:rPr lang="en-US" sz="2400" dirty="0">
                <a:solidFill>
                  <a:srgbClr val="333333"/>
                </a:solidFill>
                <a:latin typeface="Calibri Light"/>
                <a:ea typeface="ＭＳ Ｐゴシック"/>
              </a:rPr>
              <a:t>. La </a:t>
            </a:r>
            <a:r>
              <a:rPr lang="en-US" sz="2400" dirty="0" err="1">
                <a:solidFill>
                  <a:srgbClr val="333333"/>
                </a:solidFill>
                <a:latin typeface="Calibri Light"/>
                <a:ea typeface="ＭＳ Ｐゴシック"/>
              </a:rPr>
              <a:t>mejor</a:t>
            </a:r>
            <a:r>
              <a:rPr lang="en-US" sz="2400" dirty="0">
                <a:solidFill>
                  <a:srgbClr val="333333"/>
                </a:solidFill>
                <a:latin typeface="Calibri Light"/>
                <a:ea typeface="ＭＳ Ｐゴシック"/>
              </a:rPr>
              <a:t> forma de </a:t>
            </a:r>
            <a:r>
              <a:rPr lang="en-US" sz="2400" dirty="0" err="1">
                <a:solidFill>
                  <a:srgbClr val="333333"/>
                </a:solidFill>
                <a:latin typeface="Calibri Light"/>
                <a:ea typeface="ＭＳ Ｐゴシック"/>
              </a:rPr>
              <a:t>corregir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falsos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puntos</a:t>
            </a:r>
            <a:r>
              <a:rPr lang="en-US" sz="2400" dirty="0">
                <a:solidFill>
                  <a:srgbClr val="333333"/>
                </a:solidFill>
                <a:latin typeface="Calibri Light"/>
                <a:ea typeface="ＭＳ Ｐゴシック"/>
              </a:rPr>
              <a:t> de vista y </a:t>
            </a:r>
            <a:r>
              <a:rPr lang="en-US" sz="2400" dirty="0" err="1">
                <a:solidFill>
                  <a:srgbClr val="333333"/>
                </a:solidFill>
                <a:latin typeface="Calibri Light"/>
                <a:ea typeface="ＭＳ Ｐゴシック"/>
              </a:rPr>
              <a:t>malentendidos</a:t>
            </a:r>
            <a:r>
              <a:rPr lang="en-US" sz="2400" dirty="0">
                <a:solidFill>
                  <a:srgbClr val="333333"/>
                </a:solidFill>
                <a:latin typeface="Calibri Light"/>
                <a:ea typeface="ＭＳ Ｐゴシック"/>
              </a:rPr>
              <a:t> que </a:t>
            </a:r>
            <a:r>
              <a:rPr lang="en-US" sz="2400" dirty="0" err="1">
                <a:solidFill>
                  <a:srgbClr val="333333"/>
                </a:solidFill>
                <a:latin typeface="Calibri Light"/>
                <a:ea typeface="ＭＳ Ｐゴシック"/>
              </a:rPr>
              <a:t>otras</a:t>
            </a:r>
            <a:r>
              <a:rPr lang="en-US" sz="2400" dirty="0">
                <a:solidFill>
                  <a:srgbClr val="333333"/>
                </a:solidFill>
                <a:latin typeface="Calibri Light"/>
                <a:ea typeface="ＭＳ Ｐゴシック"/>
              </a:rPr>
              <a:t> personas </a:t>
            </a:r>
            <a:r>
              <a:rPr lang="en-US" sz="2400" dirty="0" err="1">
                <a:solidFill>
                  <a:srgbClr val="333333"/>
                </a:solidFill>
                <a:latin typeface="Calibri Light"/>
                <a:ea typeface="ＭＳ Ｐゴシック"/>
              </a:rPr>
              <a:t>puedan</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tener</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es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hablar</a:t>
            </a:r>
            <a:r>
              <a:rPr lang="en-US" sz="2400" dirty="0">
                <a:solidFill>
                  <a:srgbClr val="333333"/>
                </a:solidFill>
                <a:latin typeface="Calibri Light"/>
                <a:ea typeface="ＭＳ Ｐゴシック"/>
              </a:rPr>
              <a:t> con </a:t>
            </a:r>
            <a:r>
              <a:rPr lang="en-US" sz="2400" dirty="0" err="1">
                <a:solidFill>
                  <a:srgbClr val="333333"/>
                </a:solidFill>
                <a:latin typeface="Calibri Light"/>
                <a:ea typeface="ＭＳ Ｐゴシック"/>
              </a:rPr>
              <a:t>ellos</a:t>
            </a:r>
            <a:r>
              <a:rPr lang="en-US" sz="2400" dirty="0">
                <a:solidFill>
                  <a:srgbClr val="333333"/>
                </a:solidFill>
                <a:latin typeface="Calibri Light"/>
                <a:ea typeface="ＭＳ Ｐゴシック"/>
              </a:rPr>
              <a:t> </a:t>
            </a:r>
            <a:r>
              <a:rPr lang="en-US" sz="2400" dirty="0" err="1">
                <a:solidFill>
                  <a:srgbClr val="333333"/>
                </a:solidFill>
                <a:latin typeface="Calibri Light"/>
                <a:ea typeface="ＭＳ Ｐゴシック"/>
              </a:rPr>
              <a:t>acerca</a:t>
            </a:r>
            <a:r>
              <a:rPr lang="en-US" sz="2400" dirty="0">
                <a:solidFill>
                  <a:srgbClr val="333333"/>
                </a:solidFill>
                <a:latin typeface="Calibri Light"/>
                <a:ea typeface="ＭＳ Ｐゴシック"/>
              </a:rPr>
              <a:t> de </a:t>
            </a:r>
            <a:r>
              <a:rPr lang="en-US" sz="2400" err="1">
                <a:solidFill>
                  <a:srgbClr val="333333"/>
                </a:solidFill>
                <a:latin typeface="Calibri Light"/>
                <a:ea typeface="ＭＳ Ｐゴシック"/>
              </a:rPr>
              <a:t>hechos</a:t>
            </a:r>
            <a:r>
              <a:rPr lang="en-US" sz="2400">
                <a:solidFill>
                  <a:srgbClr val="333333"/>
                </a:solidFill>
                <a:latin typeface="Calibri Light"/>
                <a:ea typeface="ＭＳ Ｐゴシック"/>
              </a:rPr>
              <a:t>.</a:t>
            </a:r>
            <a:endParaRPr lang="de-DE" sz="24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60</a:t>
            </a:fld>
            <a:endParaRPr 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p:txBody>
          <a:bodyPr vert="horz" lIns="0" tIns="0" rIns="0" bIns="0" rtlCol="0" anchor="t">
            <a:spAutoFit/>
          </a:bodyPr>
          <a:lstStyle/>
          <a:p>
            <a:pPr defTabSz="914377">
              <a:spcBef>
                <a:spcPts val="0"/>
              </a:spcBef>
            </a:pPr>
            <a:r>
              <a:rPr lang="de-DE" sz="3600" dirty="0">
                <a:solidFill>
                  <a:srgbClr val="004992"/>
                </a:solidFill>
                <a:latin typeface="Calibri Light"/>
              </a:rPr>
              <a:t>Traducción a la vida diaria</a:t>
            </a:r>
          </a:p>
        </p:txBody>
      </p:sp>
      <p:sp>
        <p:nvSpPr>
          <p:cNvPr id="3" name="Inhaltsplatzhalter 2"/>
          <p:cNvSpPr>
            <a:spLocks noGrp="1"/>
          </p:cNvSpPr>
          <p:nvPr>
            <p:ph idx="1"/>
          </p:nvPr>
        </p:nvSpPr>
        <p:spPr>
          <a:extLst>
            <a:ext uri="{FAA26D3D-D897-4be2-8F04-BA451C77F1D7}"/>
          </a:extLst>
        </p:spPr>
        <p:txBody>
          <a:bodyPr/>
          <a:lstStyle/>
          <a:p>
            <a:pPr>
              <a:defRPr/>
            </a:pPr>
            <a:r>
              <a:rPr lang="de-DE" sz="2400" b="1" dirty="0">
                <a:solidFill>
                  <a:srgbClr val="333333"/>
                </a:solidFill>
                <a:latin typeface="Calibri Light"/>
                <a:ea typeface="Verdana" panose="020B0604030504040204" pitchFamily="34" charset="0"/>
                <a:cs typeface="Verdana" panose="020B0604030504040204" pitchFamily="34" charset="0"/>
              </a:rPr>
              <a:t>Metas de aprendizaje:</a:t>
            </a:r>
          </a:p>
          <a:p>
            <a:pPr>
              <a:defRPr/>
            </a:pPr>
            <a:r>
              <a:rPr lang="en-US" sz="2000" dirty="0">
                <a:solidFill>
                  <a:srgbClr val="333333"/>
                </a:solidFill>
                <a:latin typeface="Calibri Light"/>
                <a:ea typeface="Verdana" panose="020B0604030504040204" pitchFamily="34" charset="0"/>
                <a:cs typeface="Verdana" panose="020B0604030504040204" pitchFamily="34" charset="0"/>
              </a:rPr>
              <a:t>Para </a:t>
            </a:r>
            <a:r>
              <a:rPr lang="en-US" sz="2000" dirty="0" err="1">
                <a:solidFill>
                  <a:srgbClr val="333333"/>
                </a:solidFill>
                <a:latin typeface="Calibri Light"/>
                <a:ea typeface="Verdana" panose="020B0604030504040204" pitchFamily="34" charset="0"/>
                <a:cs typeface="Verdana" panose="020B0604030504040204" pitchFamily="34" charset="0"/>
              </a:rPr>
              <a:t>prevenir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los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prejuicios</a:t>
            </a:r>
            <a:r>
              <a:rPr lang="en-US" sz="2000" dirty="0">
                <a:solidFill>
                  <a:srgbClr val="333333"/>
                </a:solidFill>
                <a:latin typeface="Calibri Light"/>
                <a:ea typeface="Verdana" panose="020B0604030504040204" pitchFamily="34" charset="0"/>
                <a:cs typeface="Verdana" panose="020B0604030504040204" pitchFamily="34" charset="0"/>
              </a:rPr>
              <a:t> y la </a:t>
            </a:r>
            <a:r>
              <a:rPr lang="en-US" sz="2000" dirty="0" err="1">
                <a:solidFill>
                  <a:srgbClr val="333333"/>
                </a:solidFill>
                <a:latin typeface="Calibri Light"/>
                <a:ea typeface="Verdana" panose="020B0604030504040204" pitchFamily="34" charset="0"/>
                <a:cs typeface="Verdana" panose="020B0604030504040204" pitchFamily="34" charset="0"/>
              </a:rPr>
              <a:t>estigmatización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importante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hablar</a:t>
            </a:r>
            <a:r>
              <a:rPr lang="en-US" sz="2000" dirty="0">
                <a:solidFill>
                  <a:srgbClr val="333333"/>
                </a:solidFill>
                <a:latin typeface="Calibri Light"/>
                <a:ea typeface="Verdana" panose="020B0604030504040204" pitchFamily="34" charset="0"/>
                <a:cs typeface="Verdana" panose="020B0604030504040204" pitchFamily="34" charset="0"/>
              </a:rPr>
              <a:t> de la </a:t>
            </a:r>
            <a:r>
              <a:rPr lang="en-US" sz="2000" dirty="0" err="1">
                <a:solidFill>
                  <a:srgbClr val="333333"/>
                </a:solidFill>
                <a:latin typeface="Calibri Light"/>
                <a:ea typeface="Verdana" panose="020B0604030504040204" pitchFamily="34" charset="0"/>
                <a:cs typeface="Verdana" panose="020B0604030504040204" pitchFamily="34" charset="0"/>
              </a:rPr>
              <a:t>enfermedad</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adecuadamente</a:t>
            </a:r>
            <a:r>
              <a:rPr lang="en-US" sz="2000" dirty="0">
                <a:solidFill>
                  <a:srgbClr val="333333"/>
                </a:solidFill>
                <a:latin typeface="Calibri Light"/>
                <a:ea typeface="Verdana" panose="020B0604030504040204" pitchFamily="34" charset="0"/>
                <a:cs typeface="Verdana" panose="020B0604030504040204" pitchFamily="34" charset="0"/>
              </a:rPr>
              <a:t> con </a:t>
            </a:r>
            <a:r>
              <a:rPr lang="en-US" sz="2000" dirty="0" err="1">
                <a:solidFill>
                  <a:srgbClr val="333333"/>
                </a:solidFill>
                <a:latin typeface="Calibri Light"/>
                <a:ea typeface="Verdana" panose="020B0604030504040204" pitchFamily="34" charset="0"/>
                <a:cs typeface="Verdana" panose="020B0604030504040204" pitchFamily="34" charset="0"/>
              </a:rPr>
              <a:t>los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demás</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1" indent="-342900">
              <a:spcBef>
                <a:spcPts val="1999"/>
              </a:spcBef>
              <a:spcAft>
                <a:spcPts val="0"/>
              </a:spcAft>
              <a:buClr>
                <a:srgbClr val="333333"/>
              </a:buClr>
              <a:buFont typeface="WingDings"/>
              <a:buChar char=""/>
              <a:defRPr/>
            </a:pPr>
            <a:r>
              <a:rPr lang="de-DE" sz="2000" dirty="0">
                <a:solidFill>
                  <a:srgbClr val="333333"/>
                </a:solidFill>
                <a:latin typeface="Calibri Light"/>
                <a:ea typeface="Verdana" panose="020B0604030504040204" pitchFamily="34" charset="0"/>
                <a:cs typeface="Verdana" panose="020B0604030504040204" pitchFamily="34" charset="0"/>
              </a:rPr>
              <a:t>Los trastornos mentales son frecuentes.</a:t>
            </a:r>
          </a:p>
          <a:p>
            <a:pPr marL="342900" lvl="1" indent="-342900">
              <a:spcBef>
                <a:spcPts val="1999"/>
              </a:spcBef>
              <a:spcAft>
                <a:spcPts val="0"/>
              </a:spcAft>
              <a:buClr>
                <a:srgbClr val="333333"/>
              </a:buClr>
              <a:buFont typeface="WingDings"/>
              <a:buChar char=""/>
              <a:defRPr/>
            </a:pPr>
            <a:r>
              <a:rPr lang="de-DE" sz="2000" dirty="0">
                <a:solidFill>
                  <a:srgbClr val="333333"/>
                </a:solidFill>
                <a:latin typeface="Calibri Light"/>
                <a:ea typeface="Verdana" panose="020B0604030504040204" pitchFamily="34" charset="0"/>
                <a:cs typeface="Verdana" panose="020B0604030504040204" pitchFamily="34" charset="0"/>
              </a:rPr>
              <a:t>No hay porque compartir los detalles del diagnóstico</a:t>
            </a:r>
            <a:r>
              <a:rPr lang="de-DE" sz="2000" dirty="0">
                <a:solidFill>
                  <a:srgbClr val="333333"/>
                </a:solidFill>
                <a:effectLst>
                  <a:outerShdw blurRad="38100" dist="38100" dir="2700000" algn="tl">
                    <a:srgbClr val="000000">
                      <a:alpha val="43137"/>
                    </a:srgbClr>
                  </a:outerShdw>
                </a:effectLst>
                <a:latin typeface="Calibri Light"/>
                <a:ea typeface="Verdana" panose="020B0604030504040204" pitchFamily="34" charset="0"/>
                <a:cs typeface="Verdana" panose="020B0604030504040204" pitchFamily="34" charset="0"/>
              </a:rPr>
              <a:t> </a:t>
            </a:r>
            <a:r>
              <a:rPr lang="de-DE" sz="2000" dirty="0">
                <a:solidFill>
                  <a:srgbClr val="333333"/>
                </a:solidFill>
                <a:latin typeface="Calibri Light"/>
                <a:ea typeface="Verdana" panose="020B0604030504040204" pitchFamily="34" charset="0"/>
                <a:cs typeface="Verdana" panose="020B0604030504040204" pitchFamily="34" charset="0"/>
              </a:rPr>
              <a:t>si no te sientes cómodo hablando de ello.</a:t>
            </a:r>
          </a:p>
          <a:p>
            <a:pPr marL="342900" lvl="1" indent="-342900">
              <a:spcBef>
                <a:spcPts val="1999"/>
              </a:spcBef>
              <a:spcAft>
                <a:spcPts val="0"/>
              </a:spcAft>
              <a:buClr>
                <a:srgbClr val="333333"/>
              </a:buClr>
              <a:buFont typeface="WingDings"/>
              <a:buChar char=""/>
              <a:defRPr/>
            </a:pPr>
            <a:r>
              <a:rPr lang="de-DE" sz="2000" dirty="0">
                <a:solidFill>
                  <a:srgbClr val="333333"/>
                </a:solidFill>
                <a:latin typeface="Calibri Light"/>
                <a:ea typeface="Verdana" panose="020B0604030504040204" pitchFamily="34" charset="0"/>
                <a:cs typeface="Verdana" panose="020B0604030504040204" pitchFamily="34" charset="0"/>
              </a:rPr>
              <a:t>Puede ser útil y además importante hablarle a las personas de confianza sobre el diagnóstico, para apoyo en general y como ayuda en la prevención de recaídas.</a:t>
            </a:r>
          </a:p>
          <a:p>
            <a:pPr marL="342900" lvl="1" indent="-342900">
              <a:spcBef>
                <a:spcPts val="1999"/>
              </a:spcBef>
              <a:spcAft>
                <a:spcPts val="0"/>
              </a:spcAft>
              <a:buClr>
                <a:srgbClr val="333333"/>
              </a:buClr>
              <a:buFont typeface="WingDings"/>
              <a:buChar char=""/>
              <a:defRPr/>
            </a:pPr>
            <a:r>
              <a:rPr lang="en-US" sz="2000" dirty="0">
                <a:solidFill>
                  <a:srgbClr val="333333"/>
                </a:solidFill>
                <a:latin typeface="Calibri Light"/>
                <a:ea typeface="Verdana" panose="020B0604030504040204" pitchFamily="34" charset="0"/>
                <a:cs typeface="Verdana" panose="020B0604030504040204" pitchFamily="34" charset="0"/>
              </a:rPr>
              <a:t>A </a:t>
            </a:r>
            <a:r>
              <a:rPr lang="en-US" sz="2000" dirty="0" err="1">
                <a:solidFill>
                  <a:srgbClr val="333333"/>
                </a:solidFill>
                <a:latin typeface="Calibri Light"/>
                <a:ea typeface="Verdana" panose="020B0604030504040204" pitchFamily="34" charset="0"/>
                <a:cs typeface="Verdana" panose="020B0604030504040204" pitchFamily="34" charset="0"/>
              </a:rPr>
              <a:t>veces</a:t>
            </a:r>
            <a:r>
              <a:rPr lang="en-US" sz="2000" dirty="0">
                <a:solidFill>
                  <a:srgbClr val="333333"/>
                </a:solidFill>
                <a:latin typeface="Calibri Light"/>
                <a:ea typeface="Verdana" panose="020B0604030504040204" pitchFamily="34" charset="0"/>
                <a:cs typeface="Verdana" panose="020B0604030504040204" pitchFamily="34" charset="0"/>
              </a:rPr>
              <a:t> la </a:t>
            </a:r>
            <a:r>
              <a:rPr lang="en-US" sz="2000" dirty="0" err="1">
                <a:solidFill>
                  <a:srgbClr val="333333"/>
                </a:solidFill>
                <a:latin typeface="Calibri Light"/>
                <a:ea typeface="Verdana" panose="020B0604030504040204" pitchFamily="34" charset="0"/>
                <a:cs typeface="Verdana" panose="020B0604030504040204" pitchFamily="34" charset="0"/>
              </a:rPr>
              <a:t>gente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puede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tener</a:t>
            </a:r>
            <a:r>
              <a:rPr lang="en-US" sz="2000" dirty="0">
                <a:solidFill>
                  <a:srgbClr val="333333"/>
                </a:solidFill>
                <a:latin typeface="Calibri Light"/>
                <a:ea typeface="Verdana" panose="020B0604030504040204" pitchFamily="34" charset="0"/>
                <a:cs typeface="Verdana" panose="020B0604030504040204" pitchFamily="34" charset="0"/>
              </a:rPr>
              <a:t> ideas </a:t>
            </a:r>
            <a:r>
              <a:rPr lang="en-US" sz="2000" dirty="0" err="1">
                <a:solidFill>
                  <a:srgbClr val="333333"/>
                </a:solidFill>
                <a:latin typeface="Calibri Light"/>
                <a:ea typeface="Verdana" panose="020B0604030504040204" pitchFamily="34" charset="0"/>
                <a:cs typeface="Verdana" panose="020B0604030504040204" pitchFamily="34" charset="0"/>
              </a:rPr>
              <a:t>inexactas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acerca</a:t>
            </a:r>
            <a:r>
              <a:rPr lang="en-US" sz="2000" dirty="0">
                <a:solidFill>
                  <a:srgbClr val="333333"/>
                </a:solidFill>
                <a:latin typeface="Calibri Light"/>
                <a:ea typeface="Verdana" panose="020B0604030504040204" pitchFamily="34" charset="0"/>
                <a:cs typeface="Verdana" panose="020B0604030504040204" pitchFamily="34" charset="0"/>
              </a:rPr>
              <a:t> de </a:t>
            </a:r>
            <a:r>
              <a:rPr lang="en-US" sz="2000" dirty="0" err="1">
                <a:solidFill>
                  <a:srgbClr val="333333"/>
                </a:solidFill>
                <a:latin typeface="Calibri Light"/>
                <a:ea typeface="Verdana" panose="020B0604030504040204" pitchFamily="34" charset="0"/>
                <a:cs typeface="Verdana" panose="020B0604030504040204" pitchFamily="34" charset="0"/>
              </a:rPr>
              <a:t>una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enfermedad</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Hablar</a:t>
            </a:r>
            <a:r>
              <a:rPr lang="en-US" sz="2000" dirty="0">
                <a:solidFill>
                  <a:srgbClr val="333333"/>
                </a:solidFill>
                <a:latin typeface="Calibri Light"/>
                <a:ea typeface="Verdana" panose="020B0604030504040204" pitchFamily="34" charset="0"/>
                <a:cs typeface="Verdana" panose="020B0604030504040204" pitchFamily="34" charset="0"/>
              </a:rPr>
              <a:t> de </a:t>
            </a:r>
            <a:r>
              <a:rPr lang="en-US" sz="2000" dirty="0" err="1">
                <a:solidFill>
                  <a:srgbClr val="333333"/>
                </a:solidFill>
                <a:latin typeface="Calibri Light"/>
                <a:ea typeface="Verdana" panose="020B0604030504040204" pitchFamily="34" charset="0"/>
                <a:cs typeface="Verdana" panose="020B0604030504040204" pitchFamily="34" charset="0"/>
              </a:rPr>
              <a:t>los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síntomas</a:t>
            </a:r>
            <a:r>
              <a:rPr lang="en-US" sz="2000" dirty="0">
                <a:solidFill>
                  <a:srgbClr val="333333"/>
                </a:solidFill>
                <a:latin typeface="Calibri Light"/>
                <a:ea typeface="Verdana" panose="020B0604030504040204" pitchFamily="34" charset="0"/>
                <a:cs typeface="Verdana" panose="020B0604030504040204" pitchFamily="34" charset="0"/>
              </a:rPr>
              <a:t> (o de </a:t>
            </a:r>
            <a:r>
              <a:rPr lang="en-US" sz="2000" dirty="0" err="1">
                <a:solidFill>
                  <a:srgbClr val="333333"/>
                </a:solidFill>
                <a:latin typeface="Calibri Light"/>
                <a:ea typeface="Verdana" panose="020B0604030504040204" pitchFamily="34" charset="0"/>
                <a:cs typeface="Verdana" panose="020B0604030504040204" pitchFamily="34" charset="0"/>
              </a:rPr>
              <a:t>psicosis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puede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mejor</a:t>
            </a:r>
            <a:r>
              <a:rPr lang="en-US" sz="2000" dirty="0">
                <a:solidFill>
                  <a:srgbClr val="333333"/>
                </a:solidFill>
                <a:latin typeface="Calibri Light"/>
                <a:ea typeface="Verdana" panose="020B0604030504040204" pitchFamily="34" charset="0"/>
                <a:cs typeface="Verdana" panose="020B0604030504040204" pitchFamily="34" charset="0"/>
              </a:rPr>
              <a:t> que </a:t>
            </a:r>
            <a:r>
              <a:rPr lang="en-US" sz="2000" dirty="0" err="1">
                <a:solidFill>
                  <a:srgbClr val="333333"/>
                </a:solidFill>
                <a:latin typeface="Calibri Light"/>
                <a:ea typeface="Verdana" panose="020B0604030504040204" pitchFamily="34" charset="0"/>
                <a:cs typeface="Verdana" panose="020B0604030504040204" pitchFamily="34" charset="0"/>
              </a:rPr>
              <a:t>hablar</a:t>
            </a:r>
            <a:r>
              <a:rPr lang="en-US" sz="2000" dirty="0">
                <a:solidFill>
                  <a:srgbClr val="333333"/>
                </a:solidFill>
                <a:latin typeface="Calibri Light"/>
                <a:ea typeface="Verdana" panose="020B0604030504040204" pitchFamily="34" charset="0"/>
                <a:cs typeface="Verdana" panose="020B0604030504040204" pitchFamily="34" charset="0"/>
              </a:rPr>
              <a:t> de un </a:t>
            </a:r>
            <a:r>
              <a:rPr lang="en-US" sz="2000" dirty="0" err="1">
                <a:solidFill>
                  <a:srgbClr val="333333"/>
                </a:solidFill>
                <a:latin typeface="Calibri Light"/>
                <a:ea typeface="Verdana" panose="020B0604030504040204" pitchFamily="34" charset="0"/>
                <a:cs typeface="Verdana" panose="020B0604030504040204" pitchFamily="34" charset="0"/>
              </a:rPr>
              <a:t>diagnóstico</a:t>
            </a:r>
            <a:r>
              <a:rPr lang="en-US" sz="2000" dirty="0">
                <a:solidFill>
                  <a:srgbClr val="333333"/>
                </a:solidFill>
                <a:latin typeface="Calibri Light"/>
                <a:ea typeface="Verdana" panose="020B0604030504040204" pitchFamily="34" charset="0"/>
                <a:cs typeface="Verdana" panose="020B0604030504040204" pitchFamily="34" charset="0"/>
              </a:rPr>
              <a:t> que les </a:t>
            </a:r>
            <a:r>
              <a:rPr lang="en-US" sz="2000" dirty="0" err="1">
                <a:solidFill>
                  <a:srgbClr val="333333"/>
                </a:solidFill>
                <a:latin typeface="Calibri Light"/>
                <a:ea typeface="Verdana" panose="020B0604030504040204" pitchFamily="34" charset="0"/>
                <a:cs typeface="Verdana" panose="020B0604030504040204" pitchFamily="34" charset="0"/>
              </a:rPr>
              <a:t>confunda</a:t>
            </a:r>
            <a:r>
              <a:rPr lang="en-US" sz="2000" dirty="0">
                <a:solidFill>
                  <a:srgbClr val="333333"/>
                </a:solidFill>
                <a:latin typeface="Calibri Light"/>
                <a:ea typeface="Verdana" panose="020B0604030504040204" pitchFamily="34" charset="0"/>
                <a:cs typeface="Verdana" panose="020B0604030504040204" pitchFamily="34" charset="0"/>
              </a:rPr>
              <a:t>.</a:t>
            </a:r>
            <a:endParaRPr lang="de-DE" sz="20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61</a:t>
            </a:fld>
            <a:endParaRPr 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p:txBody>
          <a:bodyPr vert="horz" lIns="0" tIns="0" rIns="0" bIns="0" rtlCol="0" anchor="t">
            <a:spAutoFit/>
          </a:bodyPr>
          <a:lstStyle/>
          <a:p>
            <a:pPr defTabSz="914377">
              <a:spcBef>
                <a:spcPts val="0"/>
              </a:spcBef>
            </a:pPr>
            <a:r>
              <a:rPr lang="en-US" sz="3600" dirty="0">
                <a:solidFill>
                  <a:srgbClr val="004992"/>
                </a:solidFill>
                <a:latin typeface="Calibri Light"/>
              </a:rPr>
              <a:t>¿</a:t>
            </a:r>
            <a:r>
              <a:rPr lang="en-US" sz="3600" dirty="0" err="1">
                <a:solidFill>
                  <a:srgbClr val="004992"/>
                </a:solidFill>
                <a:latin typeface="Calibri Light"/>
              </a:rPr>
              <a:t>Qué</a:t>
            </a:r>
            <a:r>
              <a:rPr lang="en-US" sz="3600" dirty="0">
                <a:solidFill>
                  <a:srgbClr val="004992"/>
                </a:solidFill>
                <a:latin typeface="Calibri Light"/>
              </a:rPr>
              <a:t> </a:t>
            </a:r>
            <a:r>
              <a:rPr lang="en-US" sz="3600" dirty="0" err="1">
                <a:solidFill>
                  <a:srgbClr val="004992"/>
                </a:solidFill>
                <a:latin typeface="Calibri Light"/>
              </a:rPr>
              <a:t>tiene</a:t>
            </a:r>
            <a:r>
              <a:rPr lang="en-US" sz="3600" dirty="0">
                <a:solidFill>
                  <a:srgbClr val="004992"/>
                </a:solidFill>
                <a:latin typeface="Calibri Light"/>
              </a:rPr>
              <a:t> </a:t>
            </a:r>
            <a:r>
              <a:rPr lang="en-US" sz="3600" dirty="0" err="1">
                <a:solidFill>
                  <a:srgbClr val="004992"/>
                </a:solidFill>
                <a:latin typeface="Calibri Light"/>
              </a:rPr>
              <a:t>esto</a:t>
            </a:r>
            <a:r>
              <a:rPr lang="en-US" sz="3600" dirty="0">
                <a:solidFill>
                  <a:srgbClr val="004992"/>
                </a:solidFill>
                <a:latin typeface="Calibri Light"/>
              </a:rPr>
              <a:t> que </a:t>
            </a:r>
            <a:r>
              <a:rPr lang="en-US" sz="3600" dirty="0" err="1">
                <a:solidFill>
                  <a:srgbClr val="004992"/>
                </a:solidFill>
                <a:latin typeface="Calibri Light"/>
              </a:rPr>
              <a:t>ver</a:t>
            </a:r>
            <a:r>
              <a:rPr lang="en-US" sz="3600" dirty="0">
                <a:solidFill>
                  <a:srgbClr val="004992"/>
                </a:solidFill>
                <a:latin typeface="Calibri Light"/>
              </a:rPr>
              <a:t> con la </a:t>
            </a:r>
            <a:r>
              <a:rPr lang="en-US" sz="3600" dirty="0" err="1">
                <a:solidFill>
                  <a:srgbClr val="004992"/>
                </a:solidFill>
                <a:latin typeface="Calibri Light"/>
              </a:rPr>
              <a:t>psicosis</a:t>
            </a:r>
            <a:r>
              <a:rPr lang="en-US" sz="3600" dirty="0">
                <a:solidFill>
                  <a:srgbClr val="004992"/>
                </a:solidFill>
                <a:latin typeface="Calibri Light"/>
              </a:rPr>
              <a:t>?</a:t>
            </a:r>
            <a:endParaRPr lang="de-DE" sz="3600" dirty="0">
              <a:solidFill>
                <a:srgbClr val="004992"/>
              </a:solidFill>
              <a:latin typeface="Calibri Light"/>
            </a:endParaRPr>
          </a:p>
        </p:txBody>
      </p:sp>
      <p:sp>
        <p:nvSpPr>
          <p:cNvPr id="119810" name="Inhaltsplatzhalter 2"/>
          <p:cNvSpPr>
            <a:spLocks noGrp="1"/>
          </p:cNvSpPr>
          <p:nvPr>
            <p:ph idx="1"/>
          </p:nvPr>
        </p:nvSpPr>
        <p:spPr/>
        <p:txBody>
          <a:bodyPr/>
          <a:lstStyle/>
          <a:p>
            <a:r>
              <a:rPr lang="en-US" sz="2000" dirty="0" err="1">
                <a:solidFill>
                  <a:srgbClr val="333333"/>
                </a:solidFill>
                <a:latin typeface="Calibri Light"/>
                <a:ea typeface="ＭＳ Ｐゴシック"/>
              </a:rPr>
              <a:t>Muchas</a:t>
            </a:r>
            <a:r>
              <a:rPr lang="en-US" sz="2000" dirty="0">
                <a:solidFill>
                  <a:srgbClr val="333333"/>
                </a:solidFill>
                <a:latin typeface="Calibri Light"/>
                <a:ea typeface="ＭＳ Ｐゴシック"/>
              </a:rPr>
              <a:t> personas con </a:t>
            </a:r>
            <a:r>
              <a:rPr lang="en-US" sz="2000" dirty="0" err="1">
                <a:solidFill>
                  <a:srgbClr val="333333"/>
                </a:solidFill>
                <a:latin typeface="Calibri Light"/>
                <a:ea typeface="ＭＳ Ｐゴシック"/>
              </a:rPr>
              <a:t>psicosis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pero</a:t>
            </a:r>
            <a:r>
              <a:rPr lang="en-US" sz="2000" dirty="0">
                <a:solidFill>
                  <a:srgbClr val="333333"/>
                </a:solidFill>
                <a:latin typeface="Calibri Light"/>
                <a:ea typeface="ＭＳ Ｐゴシック"/>
              </a:rPr>
              <a:t> no </a:t>
            </a:r>
            <a:r>
              <a:rPr lang="en-US" sz="2000" dirty="0" err="1">
                <a:solidFill>
                  <a:srgbClr val="333333"/>
                </a:solidFill>
                <a:latin typeface="Calibri Light"/>
                <a:ea typeface="ＭＳ Ｐゴシック"/>
              </a:rPr>
              <a:t>todas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tienen</a:t>
            </a:r>
            <a:r>
              <a:rPr lang="en-US" sz="2000" dirty="0">
                <a:solidFill>
                  <a:srgbClr val="333333"/>
                </a:solidFill>
                <a:latin typeface="Calibri Light"/>
                <a:ea typeface="ＭＳ Ｐゴシック"/>
              </a:rPr>
              <a:t> que </a:t>
            </a:r>
            <a:r>
              <a:rPr lang="en-US" sz="2000" dirty="0" err="1">
                <a:solidFill>
                  <a:srgbClr val="333333"/>
                </a:solidFill>
                <a:latin typeface="Calibri Light"/>
                <a:ea typeface="ＭＳ Ｐゴシック"/>
              </a:rPr>
              <a:t>luchar</a:t>
            </a:r>
            <a:r>
              <a:rPr lang="en-US" sz="2000" dirty="0">
                <a:solidFill>
                  <a:srgbClr val="333333"/>
                </a:solidFill>
                <a:latin typeface="Calibri Light"/>
                <a:ea typeface="ＭＳ Ｐゴシック"/>
              </a:rPr>
              <a:t> contra </a:t>
            </a:r>
            <a:r>
              <a:rPr lang="en-US" sz="2000" dirty="0" err="1">
                <a:solidFill>
                  <a:srgbClr val="333333"/>
                </a:solidFill>
                <a:latin typeface="Calibri Light"/>
                <a:ea typeface="ＭＳ Ｐゴシック"/>
              </a:rPr>
              <a:t>los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prejuicios</a:t>
            </a:r>
            <a:r>
              <a:rPr lang="en-US" sz="2000" dirty="0">
                <a:solidFill>
                  <a:srgbClr val="333333"/>
                </a:solidFill>
                <a:latin typeface="Calibri Light"/>
                <a:ea typeface="ＭＳ Ｐゴシック"/>
              </a:rPr>
              <a:t>. Para </a:t>
            </a:r>
            <a:r>
              <a:rPr lang="en-US" sz="2000" dirty="0" err="1">
                <a:solidFill>
                  <a:srgbClr val="333333"/>
                </a:solidFill>
                <a:latin typeface="Calibri Light"/>
                <a:ea typeface="ＭＳ Ｐゴシック"/>
              </a:rPr>
              <a:t>prevenirlos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puede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ser</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útil</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explicar</a:t>
            </a:r>
            <a:r>
              <a:rPr lang="en-US" sz="2000" dirty="0">
                <a:solidFill>
                  <a:srgbClr val="333333"/>
                </a:solidFill>
                <a:latin typeface="Calibri Light"/>
                <a:ea typeface="ＭＳ Ｐゴシック"/>
              </a:rPr>
              <a:t> la </a:t>
            </a:r>
            <a:r>
              <a:rPr lang="en-US" sz="2000" dirty="0" err="1">
                <a:solidFill>
                  <a:srgbClr val="333333"/>
                </a:solidFill>
                <a:latin typeface="Calibri Light"/>
                <a:ea typeface="ＭＳ Ｐゴシック"/>
              </a:rPr>
              <a:t>enfermedad</a:t>
            </a:r>
            <a:r>
              <a:rPr lang="en-US" sz="2000" dirty="0">
                <a:solidFill>
                  <a:srgbClr val="333333"/>
                </a:solidFill>
                <a:latin typeface="Calibri Light"/>
                <a:ea typeface="ＭＳ Ｐゴシック"/>
              </a:rPr>
              <a:t> a </a:t>
            </a:r>
            <a:r>
              <a:rPr lang="en-US" sz="2000" dirty="0" err="1">
                <a:solidFill>
                  <a:srgbClr val="333333"/>
                </a:solidFill>
                <a:latin typeface="Calibri Light"/>
                <a:ea typeface="ＭＳ Ｐゴシック"/>
              </a:rPr>
              <a:t>otras</a:t>
            </a:r>
            <a:r>
              <a:rPr lang="en-US" sz="2000" dirty="0">
                <a:solidFill>
                  <a:srgbClr val="333333"/>
                </a:solidFill>
                <a:latin typeface="Calibri Light"/>
                <a:ea typeface="ＭＳ Ｐゴシック"/>
              </a:rPr>
              <a:t> personas.</a:t>
            </a:r>
          </a:p>
          <a:p>
            <a:r>
              <a:rPr lang="de-DE" sz="2000" dirty="0">
                <a:solidFill>
                  <a:srgbClr val="004992"/>
                </a:solidFill>
                <a:latin typeface="Calibri Light"/>
                <a:ea typeface="ＭＳ Ｐゴシック"/>
              </a:rPr>
              <a:t>Ejemplo: </a:t>
            </a:r>
            <a:r>
              <a:rPr lang="en-US" sz="2000" dirty="0">
                <a:solidFill>
                  <a:srgbClr val="333333"/>
                </a:solidFill>
                <a:latin typeface="Calibri Light"/>
                <a:ea typeface="ＭＳ Ｐゴシック"/>
              </a:rPr>
              <a:t>Martín </a:t>
            </a:r>
            <a:r>
              <a:rPr lang="en-US" sz="2000" dirty="0" err="1">
                <a:solidFill>
                  <a:srgbClr val="333333"/>
                </a:solidFill>
                <a:latin typeface="Calibri Light"/>
                <a:ea typeface="ＭＳ Ｐゴシック"/>
              </a:rPr>
              <a:t>pasó</a:t>
            </a:r>
            <a:r>
              <a:rPr lang="en-US" sz="2000" dirty="0">
                <a:solidFill>
                  <a:srgbClr val="333333"/>
                </a:solidFill>
                <a:latin typeface="Calibri Light"/>
                <a:ea typeface="ＭＳ Ｐゴシック"/>
              </a:rPr>
              <a:t> un </a:t>
            </a:r>
            <a:r>
              <a:rPr lang="en-US" sz="2000" dirty="0" err="1">
                <a:solidFill>
                  <a:srgbClr val="333333"/>
                </a:solidFill>
                <a:latin typeface="Calibri Light"/>
                <a:ea typeface="ＭＳ Ｐゴシック"/>
              </a:rPr>
              <a:t>tiempo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el hospital </a:t>
            </a:r>
            <a:r>
              <a:rPr lang="en-US" sz="2000" dirty="0" err="1">
                <a:solidFill>
                  <a:srgbClr val="333333"/>
                </a:solidFill>
                <a:latin typeface="Calibri Light"/>
                <a:ea typeface="ＭＳ Ｐゴシック"/>
              </a:rPr>
              <a:t>por</a:t>
            </a:r>
            <a:r>
              <a:rPr lang="en-US" sz="2000" dirty="0">
                <a:solidFill>
                  <a:srgbClr val="333333"/>
                </a:solidFill>
                <a:latin typeface="Calibri Light"/>
                <a:ea typeface="ＭＳ Ｐゴシック"/>
              </a:rPr>
              <a:t> un </a:t>
            </a:r>
            <a:r>
              <a:rPr lang="en-US" sz="2000" dirty="0" err="1">
                <a:solidFill>
                  <a:srgbClr val="333333"/>
                </a:solidFill>
                <a:latin typeface="Calibri Light"/>
                <a:ea typeface="ＭＳ Ｐゴシック"/>
              </a:rPr>
              <a:t>episodo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psicótico</a:t>
            </a:r>
            <a:r>
              <a:rPr lang="en-US" sz="2000" dirty="0">
                <a:solidFill>
                  <a:srgbClr val="333333"/>
                </a:solidFill>
                <a:latin typeface="Calibri Light"/>
                <a:ea typeface="ＭＳ Ｐゴシック"/>
              </a:rPr>
              <a:t>. Hasta la </a:t>
            </a:r>
            <a:r>
              <a:rPr lang="en-US" sz="2000" dirty="0" err="1">
                <a:solidFill>
                  <a:srgbClr val="333333"/>
                </a:solidFill>
                <a:latin typeface="Calibri Light"/>
                <a:ea typeface="ＭＳ Ｐゴシック"/>
              </a:rPr>
              <a:t>fecha</a:t>
            </a:r>
            <a:r>
              <a:rPr lang="en-US" sz="2000" dirty="0">
                <a:solidFill>
                  <a:srgbClr val="333333"/>
                </a:solidFill>
                <a:latin typeface="Calibri Light"/>
                <a:ea typeface="ＭＳ Ｐゴシック"/>
              </a:rPr>
              <a:t>, no le ha </a:t>
            </a:r>
            <a:r>
              <a:rPr lang="en-US" sz="2000" dirty="0" err="1">
                <a:solidFill>
                  <a:srgbClr val="333333"/>
                </a:solidFill>
                <a:latin typeface="Calibri Light"/>
                <a:ea typeface="ＭＳ Ｐゴシック"/>
              </a:rPr>
              <a:t>contado</a:t>
            </a:r>
            <a:r>
              <a:rPr lang="en-US" sz="2000" dirty="0">
                <a:solidFill>
                  <a:srgbClr val="333333"/>
                </a:solidFill>
                <a:latin typeface="Calibri Light"/>
                <a:ea typeface="ＭＳ Ｐゴシック"/>
              </a:rPr>
              <a:t> nada a </a:t>
            </a:r>
            <a:r>
              <a:rPr lang="en-US" sz="2000" dirty="0" err="1">
                <a:solidFill>
                  <a:srgbClr val="333333"/>
                </a:solidFill>
                <a:latin typeface="Calibri Light"/>
                <a:ea typeface="ＭＳ Ｐゴシック"/>
              </a:rPr>
              <a:t>nadie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sobre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sobre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su</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enfermedad</a:t>
            </a:r>
            <a:r>
              <a:rPr lang="en-US" sz="2000" dirty="0">
                <a:solidFill>
                  <a:srgbClr val="333333"/>
                </a:solidFill>
                <a:latin typeface="Calibri Light"/>
                <a:ea typeface="ＭＳ Ｐゴシック"/>
              </a:rPr>
              <a:t> y el </a:t>
            </a:r>
            <a:r>
              <a:rPr lang="en-US" sz="2000" dirty="0" err="1">
                <a:solidFill>
                  <a:srgbClr val="333333"/>
                </a:solidFill>
                <a:latin typeface="Calibri Light"/>
                <a:ea typeface="ＭＳ Ｐゴシック"/>
              </a:rPr>
              <a:t>periodo</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ausencia</a:t>
            </a:r>
            <a:r>
              <a:rPr lang="en-US" sz="2000" dirty="0">
                <a:solidFill>
                  <a:srgbClr val="333333"/>
                </a:solidFill>
                <a:latin typeface="Calibri Light"/>
                <a:ea typeface="ＭＳ Ｐゴシック"/>
              </a:rPr>
              <a:t> le ha </a:t>
            </a:r>
            <a:r>
              <a:rPr lang="en-US" sz="2000" dirty="0" err="1">
                <a:solidFill>
                  <a:srgbClr val="333333"/>
                </a:solidFill>
                <a:latin typeface="Calibri Light"/>
                <a:ea typeface="ＭＳ Ｐゴシック"/>
              </a:rPr>
              <a:t>hecho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estar</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cada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vez</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más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aislado</a:t>
            </a:r>
            <a:r>
              <a:rPr lang="en-US" sz="2000" dirty="0">
                <a:solidFill>
                  <a:srgbClr val="333333"/>
                </a:solidFill>
                <a:latin typeface="Calibri Light"/>
                <a:ea typeface="ＭＳ Ｐゴシック"/>
              </a:rPr>
              <a:t> de la </a:t>
            </a:r>
            <a:r>
              <a:rPr lang="en-US" sz="2000" dirty="0" err="1">
                <a:solidFill>
                  <a:srgbClr val="333333"/>
                </a:solidFill>
                <a:latin typeface="Calibri Light"/>
                <a:ea typeface="ＭＳ Ｐゴシック"/>
              </a:rPr>
              <a:t>gente</a:t>
            </a:r>
            <a:r>
              <a:rPr lang="en-US" sz="2000" dirty="0">
                <a:solidFill>
                  <a:srgbClr val="333333"/>
                </a:solidFill>
                <a:latin typeface="Calibri Light"/>
                <a:ea typeface="ＭＳ Ｐゴシック"/>
              </a:rPr>
              <a:t>.</a:t>
            </a:r>
          </a:p>
          <a:p>
            <a:r>
              <a:rPr lang="de-DE" sz="2000" dirty="0">
                <a:solidFill>
                  <a:srgbClr val="004992"/>
                </a:solidFill>
                <a:latin typeface="Calibri Light"/>
                <a:ea typeface="ＭＳ Ｐゴシック"/>
              </a:rPr>
              <a:t>Antecedentes: </a:t>
            </a:r>
            <a:r>
              <a:rPr lang="de-DE" sz="2000" dirty="0">
                <a:solidFill>
                  <a:srgbClr val="333333"/>
                </a:solidFill>
                <a:latin typeface="Calibri Light"/>
                <a:ea typeface="ＭＳ Ｐゴシック"/>
              </a:rPr>
              <a:t>En el pasado, </a:t>
            </a:r>
            <a:r>
              <a:rPr lang="en-US" sz="2000" dirty="0">
                <a:solidFill>
                  <a:srgbClr val="333333"/>
                </a:solidFill>
                <a:latin typeface="Calibri Light"/>
                <a:ea typeface="ＭＳ Ｐゴシック"/>
              </a:rPr>
              <a:t>Martín </a:t>
            </a:r>
            <a:r>
              <a:rPr lang="en-US" sz="2000" dirty="0" err="1">
                <a:solidFill>
                  <a:srgbClr val="333333"/>
                </a:solidFill>
                <a:latin typeface="Calibri Light"/>
                <a:ea typeface="ＭＳ Ｐゴシック"/>
              </a:rPr>
              <a:t>tuvo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una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experiencia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negativa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cuando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habló</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abiertamente</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su</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psicosis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Cuando</a:t>
            </a:r>
            <a:r>
              <a:rPr lang="en-US" sz="2000" dirty="0">
                <a:solidFill>
                  <a:srgbClr val="333333"/>
                </a:solidFill>
                <a:latin typeface="Calibri Light"/>
                <a:ea typeface="ＭＳ Ｐゴシック"/>
              </a:rPr>
              <a:t> se lo </a:t>
            </a:r>
            <a:r>
              <a:rPr lang="en-US" sz="2000" dirty="0" err="1">
                <a:solidFill>
                  <a:srgbClr val="333333"/>
                </a:solidFill>
                <a:latin typeface="Calibri Light"/>
                <a:ea typeface="ＭＳ Ｐゴシック"/>
              </a:rPr>
              <a:t>contó</a:t>
            </a:r>
            <a:r>
              <a:rPr lang="en-US" sz="2000" dirty="0">
                <a:solidFill>
                  <a:srgbClr val="333333"/>
                </a:solidFill>
                <a:latin typeface="Calibri Light"/>
                <a:ea typeface="ＭＳ Ｐゴシック"/>
              </a:rPr>
              <a:t> a </a:t>
            </a:r>
            <a:r>
              <a:rPr lang="en-US" sz="2000" dirty="0" err="1">
                <a:solidFill>
                  <a:srgbClr val="333333"/>
                </a:solidFill>
                <a:latin typeface="Calibri Light"/>
                <a:ea typeface="ＭＳ Ｐゴシック"/>
              </a:rPr>
              <a:t>su</a:t>
            </a:r>
            <a:r>
              <a:rPr lang="en-US" sz="2000" dirty="0">
                <a:solidFill>
                  <a:srgbClr val="333333"/>
                </a:solidFill>
                <a:latin typeface="Calibri Light"/>
                <a:ea typeface="ＭＳ Ｐゴシック"/>
              </a:rPr>
              <a:t> jefe le </a:t>
            </a:r>
            <a:r>
              <a:rPr lang="en-US" sz="2000" dirty="0" err="1">
                <a:solidFill>
                  <a:srgbClr val="333333"/>
                </a:solidFill>
                <a:latin typeface="Calibri Light"/>
                <a:ea typeface="ＭＳ Ｐゴシック"/>
              </a:rPr>
              <a:t>trasladaron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enseguida</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Por</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todo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esto</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tiene</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miedo</a:t>
            </a:r>
            <a:r>
              <a:rPr lang="en-US" sz="2000" dirty="0">
                <a:solidFill>
                  <a:srgbClr val="333333"/>
                </a:solidFill>
                <a:latin typeface="Calibri Light"/>
                <a:ea typeface="ＭＳ Ｐゴシック"/>
              </a:rPr>
              <a:t> de que </a:t>
            </a:r>
            <a:r>
              <a:rPr lang="en-US" sz="2000" dirty="0" err="1">
                <a:solidFill>
                  <a:srgbClr val="333333"/>
                </a:solidFill>
                <a:latin typeface="Calibri Light"/>
                <a:ea typeface="ＭＳ Ｐゴシック"/>
              </a:rPr>
              <a:t>sus</a:t>
            </a:r>
            <a:r>
              <a:rPr lang="en-US" sz="2000" dirty="0">
                <a:solidFill>
                  <a:srgbClr val="333333"/>
                </a:solidFill>
                <a:latin typeface="Calibri Light"/>
                <a:ea typeface="ＭＳ Ｐゴシック"/>
              </a:rPr>
              <a:t> amigos </a:t>
            </a:r>
            <a:r>
              <a:rPr lang="en-US" sz="2000" dirty="0" err="1">
                <a:solidFill>
                  <a:srgbClr val="333333"/>
                </a:solidFill>
                <a:latin typeface="Calibri Light"/>
                <a:ea typeface="ＭＳ Ｐゴシック"/>
              </a:rPr>
              <a:t>piensen</a:t>
            </a:r>
            <a:r>
              <a:rPr lang="en-US" sz="2000" dirty="0">
                <a:solidFill>
                  <a:srgbClr val="333333"/>
                </a:solidFill>
                <a:latin typeface="Calibri Light"/>
                <a:ea typeface="ＭＳ Ｐゴシック"/>
              </a:rPr>
              <a:t> que </a:t>
            </a:r>
            <a:r>
              <a:rPr lang="en-US" sz="2000" dirty="0" err="1">
                <a:solidFill>
                  <a:srgbClr val="333333"/>
                </a:solidFill>
                <a:latin typeface="Calibri Light"/>
                <a:ea typeface="ＭＳ Ｐゴシック"/>
              </a:rPr>
              <a:t>está</a:t>
            </a:r>
            <a:r>
              <a:rPr lang="en-US" sz="2000" dirty="0">
                <a:solidFill>
                  <a:srgbClr val="333333"/>
                </a:solidFill>
                <a:latin typeface="Calibri Light"/>
                <a:ea typeface="ＭＳ Ｐゴシック"/>
              </a:rPr>
              <a:t> l</a:t>
            </a:r>
            <a:r>
              <a:rPr lang="en-US" sz="2000" i="1" dirty="0">
                <a:solidFill>
                  <a:srgbClr val="333333"/>
                </a:solidFill>
                <a:latin typeface="Calibri Light"/>
                <a:ea typeface="ＭＳ Ｐゴシック"/>
              </a:rPr>
              <a:t>oco</a:t>
            </a:r>
            <a:r>
              <a:rPr lang="en-US" sz="2000" dirty="0">
                <a:solidFill>
                  <a:srgbClr val="333333"/>
                </a:solidFill>
                <a:latin typeface="Calibri Light"/>
                <a:ea typeface="ＭＳ Ｐゴシック"/>
              </a:rPr>
              <a:t> y le den la </a:t>
            </a:r>
            <a:r>
              <a:rPr lang="en-US" sz="2000" dirty="0" err="1">
                <a:solidFill>
                  <a:srgbClr val="333333"/>
                </a:solidFill>
                <a:latin typeface="Calibri Light"/>
                <a:ea typeface="ＭＳ Ｐゴシック"/>
              </a:rPr>
              <a:t>espalda</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r>
              <a:rPr lang="de-DE" sz="2000" dirty="0">
                <a:solidFill>
                  <a:srgbClr val="004992"/>
                </a:solidFill>
                <a:latin typeface="Calibri Light"/>
                <a:ea typeface="ＭＳ Ｐゴシック"/>
              </a:rPr>
              <a:t>Sin </a:t>
            </a:r>
            <a:r>
              <a:rPr lang="de-DE" sz="2000" dirty="0" err="1">
                <a:solidFill>
                  <a:srgbClr val="004992"/>
                </a:solidFill>
                <a:latin typeface="Calibri Light"/>
                <a:ea typeface="ＭＳ Ｐゴシック"/>
              </a:rPr>
              <a:t>embargo</a:t>
            </a:r>
            <a:r>
              <a:rPr lang="de-DE" sz="2000" dirty="0">
                <a:solidFill>
                  <a:srgbClr val="004992"/>
                </a:solidFill>
                <a:latin typeface="Calibri Light"/>
                <a:ea typeface="ＭＳ Ｐゴシック"/>
              </a:rPr>
              <a:t>: </a:t>
            </a:r>
            <a:r>
              <a:rPr lang="de-DE" sz="2000" dirty="0">
                <a:solidFill>
                  <a:srgbClr val="333333"/>
                </a:solidFill>
                <a:latin typeface="Calibri Light"/>
                <a:ea typeface="ＭＳ Ｐゴシック"/>
              </a:rPr>
              <a:t>Durante este ingreso, </a:t>
            </a:r>
            <a:r>
              <a:rPr lang="en-US" sz="2000" dirty="0">
                <a:solidFill>
                  <a:srgbClr val="333333"/>
                </a:solidFill>
                <a:latin typeface="Calibri Light"/>
                <a:ea typeface="ＭＳ Ｐゴシック"/>
              </a:rPr>
              <a:t>Martín </a:t>
            </a:r>
            <a:r>
              <a:rPr lang="en-US" sz="2000" dirty="0" err="1">
                <a:solidFill>
                  <a:srgbClr val="333333"/>
                </a:solidFill>
                <a:latin typeface="Calibri Light"/>
                <a:ea typeface="ＭＳ Ｐゴシック"/>
              </a:rPr>
              <a:t>participó</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el EMC </a:t>
            </a:r>
            <a:r>
              <a:rPr lang="en-US" sz="2000" dirty="0" err="1">
                <a:solidFill>
                  <a:srgbClr val="333333"/>
                </a:solidFill>
                <a:latin typeface="Calibri Light"/>
                <a:ea typeface="ＭＳ Ｐゴシック"/>
              </a:rPr>
              <a:t>además</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en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otras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terapias</a:t>
            </a:r>
            <a:r>
              <a:rPr lang="en-US" sz="2000" dirty="0">
                <a:solidFill>
                  <a:srgbClr val="333333"/>
                </a:solidFill>
                <a:latin typeface="Calibri Light"/>
                <a:ea typeface="ＭＳ Ｐゴシック"/>
              </a:rPr>
              <a:t> y </a:t>
            </a:r>
            <a:r>
              <a:rPr lang="en-US" sz="2000" dirty="0" err="1">
                <a:solidFill>
                  <a:srgbClr val="333333"/>
                </a:solidFill>
                <a:latin typeface="Calibri Light"/>
                <a:ea typeface="ＭＳ Ｐゴシック"/>
              </a:rPr>
              <a:t>actividades</a:t>
            </a:r>
            <a:r>
              <a:rPr lang="en-US" sz="2000" dirty="0">
                <a:solidFill>
                  <a:srgbClr val="333333"/>
                </a:solidFill>
                <a:latin typeface="Calibri Light"/>
                <a:ea typeface="ＭＳ Ｐゴシック"/>
              </a:rPr>
              <a:t> y </a:t>
            </a:r>
            <a:r>
              <a:rPr lang="en-US" sz="2000" dirty="0" err="1">
                <a:solidFill>
                  <a:srgbClr val="333333"/>
                </a:solidFill>
                <a:latin typeface="Calibri Light"/>
                <a:ea typeface="ＭＳ Ｐゴシック"/>
              </a:rPr>
              <a:t>decisió</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dejar</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esconderse</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sus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mejores</a:t>
            </a:r>
            <a:r>
              <a:rPr lang="en-US" sz="2000" dirty="0">
                <a:solidFill>
                  <a:srgbClr val="333333"/>
                </a:solidFill>
                <a:latin typeface="Calibri Light"/>
                <a:ea typeface="ＭＳ Ｐゴシック"/>
              </a:rPr>
              <a:t> amigos. </a:t>
            </a:r>
            <a:r>
              <a:rPr lang="en-US" sz="2000" dirty="0" err="1">
                <a:solidFill>
                  <a:srgbClr val="333333"/>
                </a:solidFill>
                <a:latin typeface="Calibri Light"/>
                <a:ea typeface="ＭＳ Ｐゴシック"/>
              </a:rPr>
              <a:t>Casi</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todos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ellos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respondieron</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razonablemente</a:t>
            </a:r>
            <a:r>
              <a:rPr lang="en-US" sz="2000" dirty="0">
                <a:solidFill>
                  <a:srgbClr val="333333"/>
                </a:solidFill>
                <a:latin typeface="Calibri Light"/>
                <a:ea typeface="ＭＳ Ｐゴシック"/>
              </a:rPr>
              <a:t> a la </a:t>
            </a:r>
            <a:r>
              <a:rPr lang="en-US" sz="2000" dirty="0" err="1">
                <a:solidFill>
                  <a:srgbClr val="333333"/>
                </a:solidFill>
                <a:latin typeface="Calibri Light"/>
                <a:ea typeface="ＭＳ Ｐゴシック"/>
              </a:rPr>
              <a:t>descripción</a:t>
            </a:r>
            <a:r>
              <a:rPr lang="en-US" sz="2000" dirty="0">
                <a:solidFill>
                  <a:srgbClr val="333333"/>
                </a:solidFill>
                <a:latin typeface="Calibri Light"/>
                <a:ea typeface="ＭＳ Ｐゴシック"/>
              </a:rPr>
              <a:t> de Martín de </a:t>
            </a:r>
            <a:r>
              <a:rPr lang="en-US" sz="2000" dirty="0" err="1">
                <a:solidFill>
                  <a:srgbClr val="333333"/>
                </a:solidFill>
                <a:latin typeface="Calibri Light"/>
                <a:ea typeface="ＭＳ Ｐゴシック"/>
              </a:rPr>
              <a:t>sus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síntomas</a:t>
            </a:r>
            <a:r>
              <a:rPr lang="en-US" sz="2000" dirty="0">
                <a:solidFill>
                  <a:srgbClr val="333333"/>
                </a:solidFill>
                <a:latin typeface="Calibri Light"/>
                <a:ea typeface="ＭＳ Ｐゴシック"/>
              </a:rPr>
              <a:t>. Uno de </a:t>
            </a:r>
            <a:r>
              <a:rPr lang="en-US" sz="2000" dirty="0" err="1">
                <a:solidFill>
                  <a:srgbClr val="333333"/>
                </a:solidFill>
                <a:latin typeface="Calibri Light"/>
                <a:ea typeface="ＭＳ Ｐゴシック"/>
              </a:rPr>
              <a:t>ellos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incluso</a:t>
            </a:r>
            <a:r>
              <a:rPr lang="en-US" sz="2000" dirty="0">
                <a:solidFill>
                  <a:srgbClr val="333333"/>
                </a:solidFill>
                <a:latin typeface="Calibri Light"/>
                <a:ea typeface="ＭＳ Ｐゴシック"/>
              </a:rPr>
              <a:t> le </a:t>
            </a:r>
            <a:r>
              <a:rPr lang="en-US" sz="2000" dirty="0" err="1">
                <a:solidFill>
                  <a:srgbClr val="333333"/>
                </a:solidFill>
                <a:latin typeface="Calibri Light"/>
                <a:ea typeface="ＭＳ Ｐゴシック"/>
              </a:rPr>
              <a:t>contó</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sus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propias</a:t>
            </a:r>
            <a:r>
              <a:rPr lang="en-US" sz="2000" dirty="0">
                <a:solidFill>
                  <a:srgbClr val="333333"/>
                </a:solidFill>
                <a:latin typeface="Calibri Light"/>
                <a:ea typeface="ＭＳ Ｐゴシック"/>
              </a:rPr>
              <a:t> </a:t>
            </a:r>
            <a:r>
              <a:rPr lang="en-US" sz="2000" dirty="0" err="1">
                <a:solidFill>
                  <a:srgbClr val="333333"/>
                </a:solidFill>
                <a:latin typeface="Calibri Light"/>
                <a:ea typeface="ＭＳ Ｐゴシック"/>
              </a:rPr>
              <a:t>experiencias</a:t>
            </a:r>
            <a:r>
              <a:rPr lang="en-US" sz="2000" dirty="0">
                <a:solidFill>
                  <a:srgbClr val="333333"/>
                </a:solidFill>
                <a:latin typeface="Calibri Light"/>
                <a:ea typeface="ＭＳ Ｐゴシック"/>
              </a:rPr>
              <a:t> de </a:t>
            </a:r>
            <a:r>
              <a:rPr lang="en-US" sz="2000" dirty="0" err="1">
                <a:solidFill>
                  <a:srgbClr val="333333"/>
                </a:solidFill>
                <a:latin typeface="Calibri Light"/>
                <a:ea typeface="ＭＳ Ｐゴシック"/>
              </a:rPr>
              <a:t>persecución</a:t>
            </a:r>
            <a:r>
              <a:rPr lang="en-US" sz="2000" dirty="0">
                <a:solidFill>
                  <a:srgbClr val="333333"/>
                </a:solidFill>
                <a:latin typeface="Calibri Light"/>
                <a:ea typeface="ＭＳ Ｐゴシック"/>
              </a:rPr>
              <a:t> y </a:t>
            </a:r>
            <a:r>
              <a:rPr lang="en-US" sz="2000" dirty="0" err="1">
                <a:solidFill>
                  <a:srgbClr val="333333"/>
                </a:solidFill>
                <a:latin typeface="Calibri Light"/>
                <a:ea typeface="ＭＳ Ｐゴシック"/>
              </a:rPr>
              <a:t>amenaza</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a:solidFill>
                  <a:srgbClr val="333333"/>
                </a:solidFill>
              </a:rPr>
              <a:t>Entrenamiento Metacognitivo 10 - Enfrentadose a los prejuicios (Estigma)</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59048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s-ES"/>
              <a:t>Entrenamiento Metacognitivo 10 - Enfrentadose a los prejuicios (Estigma)</a:t>
            </a:r>
            <a:endParaRPr lang="de-DE"/>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pPr>
                <a:defRPr/>
              </a:pPr>
              <a:t>64</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482913124"/>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5884</Words>
  <Application>Microsoft Office PowerPoint</Application>
  <PresentationFormat>Benutzerdefiniert</PresentationFormat>
  <Paragraphs>618</Paragraphs>
  <Slides>64</Slides>
  <Notes>45</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64</vt:i4>
      </vt:variant>
    </vt:vector>
  </HeadingPairs>
  <TitlesOfParts>
    <vt:vector size="74" baseType="lpstr">
      <vt:lpstr>Arial</vt:lpstr>
      <vt:lpstr>Calibri</vt:lpstr>
      <vt:lpstr>Calibri Light</vt:lpstr>
      <vt:lpstr>Symbol</vt:lpstr>
      <vt:lpstr>Times New Roman</vt:lpstr>
      <vt:lpstr>Verdana</vt:lpstr>
      <vt:lpstr>WingDings</vt:lpstr>
      <vt:lpstr>WingDings</vt:lpstr>
      <vt:lpstr>Wingdings 2</vt:lpstr>
      <vt:lpstr>UKE_PPT-Vorlage_16zu9</vt:lpstr>
      <vt:lpstr>EMC 10 II – Enfrentadose a los prejuicios (Estigma)</vt:lpstr>
      <vt:lpstr>¿Qué tienen en común las siguientes personas?</vt:lpstr>
      <vt:lpstr>¿Qué tienen en común las siguientes personas?</vt:lpstr>
      <vt:lpstr>¿Qué tienen en común las siguientes personas?</vt:lpstr>
      <vt:lpstr>¿Qué tienen en común las siguientes personas?</vt:lpstr>
      <vt:lpstr>¿Qué tienen en común las siguientes personas?</vt:lpstr>
      <vt:lpstr>¿Qué tienen en común las siguientes personas?</vt:lpstr>
      <vt:lpstr>¿Qué tienen en común las siguientes personas?</vt:lpstr>
      <vt:lpstr>¿Famoso = Perfecto?</vt:lpstr>
      <vt:lpstr>¿Cuáles de estos cuadros son obra de personas con síntomas de psicosis?</vt:lpstr>
      <vt:lpstr>¿Cuáles de estos cuadros se subastaron por los precios más altos?</vt:lpstr>
      <vt:lpstr>¿Cuáles de estos cuadros se subastaron por los precios más altos?</vt:lpstr>
      <vt:lpstr>Edvard Munch</vt:lpstr>
      <vt:lpstr>Steffen Moritz</vt:lpstr>
      <vt:lpstr>Vincent van Gogh</vt:lpstr>
      <vt:lpstr>Ringo Starr (Batería de los Beatles)</vt:lpstr>
      <vt:lpstr>Primera conclusión </vt:lpstr>
      <vt:lpstr>Primera conclusión </vt:lpstr>
      <vt:lpstr>Primera conclusión </vt:lpstr>
      <vt:lpstr>Primera conclusión </vt:lpstr>
      <vt:lpstr>¿Es “normal” tener problemas mentales?</vt:lpstr>
      <vt:lpstr>¿Es “normal” tener problemas mentales?</vt:lpstr>
      <vt:lpstr>¿Es “normal” tener problemas mentales?</vt:lpstr>
      <vt:lpstr>Las creencias especiales no son tan infrecuentes... Frecuencia de experiencias psicóticas en la población</vt:lpstr>
      <vt:lpstr>Las creencias especiales no son tan infrecuentes... Frecuencia de experiencias psicóticas en la población</vt:lpstr>
      <vt:lpstr>Las creencias especiales no son tan infrecuentes... Frecuencia de experiencias psicóticas en la población</vt:lpstr>
      <vt:lpstr>Las creencias especiales no son tan infrecuentes... Frecuencia de experiencias psicóticas en la población</vt:lpstr>
      <vt:lpstr>Las creencias especiales no son tan infrecuentes... Frecuencia de experiencias psicóticas en la población</vt:lpstr>
      <vt:lpstr>Las creencias especiales no son tan infrecuentes... Frecuencia de experiencias psicóticas en la población</vt:lpstr>
      <vt:lpstr>Las creencias especiales no son tan infrecuentes... Frecuencia de experiencias psicóticas en la población</vt:lpstr>
      <vt:lpstr>Las creencias especiales no son tan infrecuentes... Frecuencia de experiencias psicóticas en la población</vt:lpstr>
      <vt:lpstr>Recordad…</vt:lpstr>
      <vt:lpstr>¿Qué es el estigma y qué es el autoestigma?</vt:lpstr>
      <vt:lpstr>¿Qué es el estigma y qué es el autoestigma?</vt:lpstr>
      <vt:lpstr>¿Qué es el estigma y qué es el autoestigma?</vt:lpstr>
      <vt:lpstr>¿Qué es el estigma y qué es el autoestigma?</vt:lpstr>
      <vt:lpstr>Estigma hacia quienes experimentan síntomas psicóticos</vt:lpstr>
      <vt:lpstr>Estigma hacia quienes experimentan síntomas psicóticos</vt:lpstr>
      <vt:lpstr>Estigma hacia quienes experimentan síntomas psicóticos</vt:lpstr>
      <vt:lpstr>Estigma hacia quienes experimentan síntomas psicóticos</vt:lpstr>
      <vt:lpstr>Estigma hacia quienes experimentan síntomas psicóticos</vt:lpstr>
      <vt:lpstr>Estigma hacia quienes experimentan síntomas psicóticos</vt:lpstr>
      <vt:lpstr>Estigma hacia quienes experimentan síntomas psicóticos</vt:lpstr>
      <vt:lpstr>¿Qué relevancia tiene esto?</vt:lpstr>
      <vt:lpstr>¿Qué relevancia tiene esto?</vt:lpstr>
      <vt:lpstr>¿Qué debemos hacer?</vt:lpstr>
      <vt:lpstr>¿Debo informar acerca de mi enfermedad… y cómo?</vt:lpstr>
      <vt:lpstr>¿Debo informar acerca de mi enfermedad… y cómo?</vt:lpstr>
      <vt:lpstr>¿Cómo hablar de mi enfermedad?</vt:lpstr>
      <vt:lpstr>¿Cómo hablar de mi enfermedad?</vt:lpstr>
      <vt:lpstr>¿Cómo hablar de mi enfermedad?</vt:lpstr>
      <vt:lpstr>¿Cómo hablar de mi enfermedad?</vt:lpstr>
      <vt:lpstr>¿Cómo hablar de mi enfermedad?</vt:lpstr>
      <vt:lpstr>¿Cómo hablar de mi enfermedad?</vt:lpstr>
      <vt:lpstr>¿Cómo hablar de mi enfermedad?</vt:lpstr>
      <vt:lpstr>¿Cómo hablar de mi enfermedad?</vt:lpstr>
      <vt:lpstr>¿Cómo hablar de mi enfermedad?</vt:lpstr>
      <vt:lpstr>¿Cómo hablar de mi enfermedad?</vt:lpstr>
      <vt:lpstr>¿Cómo hablar de mi enfermedad?</vt:lpstr>
      <vt:lpstr>¿Cómo hablar de mi enfermedad?</vt:lpstr>
      <vt:lpstr>Traducción a la vida diaria</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1360</cp:revision>
  <dcterms:created xsi:type="dcterms:W3CDTF">2015-05-22T07:54:23Z</dcterms:created>
  <dcterms:modified xsi:type="dcterms:W3CDTF">2022-07-04T08:45:43Z</dcterms:modified>
</cp:coreProperties>
</file>