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 id="2147483764" r:id="rId2"/>
  </p:sldMasterIdLst>
  <p:notesMasterIdLst>
    <p:notesMasterId r:id="rId51"/>
  </p:notesMasterIdLst>
  <p:handoutMasterIdLst>
    <p:handoutMasterId r:id="rId52"/>
  </p:handoutMasterIdLst>
  <p:sldIdLst>
    <p:sldId id="482" r:id="rId3"/>
    <p:sldId id="390" r:id="rId4"/>
    <p:sldId id="391" r:id="rId5"/>
    <p:sldId id="392" r:id="rId6"/>
    <p:sldId id="393" r:id="rId7"/>
    <p:sldId id="388" r:id="rId8"/>
    <p:sldId id="360" r:id="rId9"/>
    <p:sldId id="464" r:id="rId10"/>
    <p:sldId id="463" r:id="rId11"/>
    <p:sldId id="409" r:id="rId12"/>
    <p:sldId id="466" r:id="rId13"/>
    <p:sldId id="465" r:id="rId14"/>
    <p:sldId id="443" r:id="rId15"/>
    <p:sldId id="444" r:id="rId16"/>
    <p:sldId id="468" r:id="rId17"/>
    <p:sldId id="467" r:id="rId18"/>
    <p:sldId id="332" r:id="rId19"/>
    <p:sldId id="436" r:id="rId20"/>
    <p:sldId id="469" r:id="rId21"/>
    <p:sldId id="386" r:id="rId22"/>
    <p:sldId id="437" r:id="rId23"/>
    <p:sldId id="471" r:id="rId24"/>
    <p:sldId id="470" r:id="rId25"/>
    <p:sldId id="395" r:id="rId26"/>
    <p:sldId id="472" r:id="rId27"/>
    <p:sldId id="367" r:id="rId28"/>
    <p:sldId id="340" r:id="rId29"/>
    <p:sldId id="452" r:id="rId30"/>
    <p:sldId id="474" r:id="rId31"/>
    <p:sldId id="473" r:id="rId32"/>
    <p:sldId id="453" r:id="rId33"/>
    <p:sldId id="477" r:id="rId34"/>
    <p:sldId id="476" r:id="rId35"/>
    <p:sldId id="475" r:id="rId36"/>
    <p:sldId id="404" r:id="rId37"/>
    <p:sldId id="478" r:id="rId38"/>
    <p:sldId id="457" r:id="rId39"/>
    <p:sldId id="479" r:id="rId40"/>
    <p:sldId id="461" r:id="rId41"/>
    <p:sldId id="376" r:id="rId42"/>
    <p:sldId id="352" r:id="rId43"/>
    <p:sldId id="389" r:id="rId44"/>
    <p:sldId id="432" r:id="rId45"/>
    <p:sldId id="481" r:id="rId46"/>
    <p:sldId id="480" r:id="rId47"/>
    <p:sldId id="369" r:id="rId48"/>
    <p:sldId id="462" r:id="rId49"/>
    <p:sldId id="414" r:id="rId50"/>
  </p:sldIdLst>
  <p:sldSz cx="12195175" cy="6858000"/>
  <p:notesSz cx="6761163" cy="99425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71" autoAdjust="0"/>
    <p:restoredTop sz="99197" autoAdjust="0"/>
  </p:normalViewPr>
  <p:slideViewPr>
    <p:cSldViewPr>
      <p:cViewPr varScale="1">
        <p:scale>
          <a:sx n="67" d="100"/>
          <a:sy n="67" d="100"/>
        </p:scale>
        <p:origin x="872"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30525" cy="496888"/>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lvl1pPr defTabSz="954542"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3830638" y="0"/>
            <a:ext cx="2930525" cy="496888"/>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lvl1pPr algn="r" defTabSz="954542"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445625"/>
            <a:ext cx="2930525" cy="496888"/>
          </a:xfrm>
          <a:prstGeom prst="rect">
            <a:avLst/>
          </a:prstGeom>
          <a:noFill/>
          <a:ln w="9525">
            <a:noFill/>
            <a:miter lim="800000"/>
            <a:headEnd/>
            <a:tailEnd/>
          </a:ln>
          <a:effectLst/>
        </p:spPr>
        <p:txBody>
          <a:bodyPr vert="horz" wrap="square" lIns="95443" tIns="47721" rIns="95443" bIns="47721" numCol="1" anchor="b" anchorCtr="0" compatLnSpc="1">
            <a:prstTxWarp prst="textNoShape">
              <a:avLst/>
            </a:prstTxWarp>
          </a:bodyPr>
          <a:lstStyle>
            <a:lvl1pPr defTabSz="954542"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3830638" y="9445625"/>
            <a:ext cx="2930525" cy="496888"/>
          </a:xfrm>
          <a:prstGeom prst="rect">
            <a:avLst/>
          </a:prstGeom>
          <a:noFill/>
          <a:ln w="9525">
            <a:noFill/>
            <a:miter lim="800000"/>
            <a:headEnd/>
            <a:tailEnd/>
          </a:ln>
          <a:effectLst/>
        </p:spPr>
        <p:txBody>
          <a:bodyPr vert="horz" wrap="square" lIns="95443" tIns="47721" rIns="95443" bIns="47721" numCol="1" anchor="b" anchorCtr="0" compatLnSpc="1">
            <a:prstTxWarp prst="textNoShape">
              <a:avLst/>
            </a:prstTxWarp>
          </a:bodyPr>
          <a:lstStyle>
            <a:lvl1pPr algn="r" defTabSz="954088" eaLnBrk="1" hangingPunct="1">
              <a:defRPr sz="1300" b="1"/>
            </a:lvl1pPr>
          </a:lstStyle>
          <a:p>
            <a:pPr>
              <a:defRPr/>
            </a:pPr>
            <a:fld id="{A32BC6BD-1127-4A40-916C-B8CCB07214CF}" type="slidenum">
              <a:rPr lang="en-US" altLang="de-DE"/>
              <a:pPr>
                <a:defRPr/>
              </a:pPr>
              <a:t>‹Nr.›</a:t>
            </a:fld>
            <a:endParaRPr lang="en-US" altLang="de-DE"/>
          </a:p>
        </p:txBody>
      </p:sp>
    </p:spTree>
    <p:extLst>
      <p:ext uri="{BB962C8B-B14F-4D97-AF65-F5344CB8AC3E}">
        <p14:creationId xmlns:p14="http://schemas.microsoft.com/office/powerpoint/2010/main" val="3199429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30525" cy="496888"/>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lvl1pPr defTabSz="954542"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3830638" y="0"/>
            <a:ext cx="2930525" cy="496888"/>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lvl1pPr algn="r" defTabSz="954542"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66675" y="746125"/>
            <a:ext cx="6627813"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01700" y="4722813"/>
            <a:ext cx="4957763" cy="4473575"/>
          </a:xfrm>
          <a:prstGeom prst="rect">
            <a:avLst/>
          </a:prstGeom>
          <a:noFill/>
          <a:ln w="9525">
            <a:noFill/>
            <a:miter lim="800000"/>
            <a:headEnd/>
            <a:tailEnd/>
          </a:ln>
          <a:effectLst/>
        </p:spPr>
        <p:txBody>
          <a:bodyPr vert="horz" wrap="square" lIns="95443" tIns="47721" rIns="95443" bIns="4772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445625"/>
            <a:ext cx="2930525" cy="496888"/>
          </a:xfrm>
          <a:prstGeom prst="rect">
            <a:avLst/>
          </a:prstGeom>
          <a:noFill/>
          <a:ln w="9525">
            <a:noFill/>
            <a:miter lim="800000"/>
            <a:headEnd/>
            <a:tailEnd/>
          </a:ln>
          <a:effectLst/>
        </p:spPr>
        <p:txBody>
          <a:bodyPr vert="horz" wrap="square" lIns="95443" tIns="47721" rIns="95443" bIns="47721" numCol="1" anchor="b" anchorCtr="0" compatLnSpc="1">
            <a:prstTxWarp prst="textNoShape">
              <a:avLst/>
            </a:prstTxWarp>
          </a:bodyPr>
          <a:lstStyle>
            <a:lvl1pPr defTabSz="954542"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3830638" y="9445625"/>
            <a:ext cx="2930525" cy="496888"/>
          </a:xfrm>
          <a:prstGeom prst="rect">
            <a:avLst/>
          </a:prstGeom>
          <a:noFill/>
          <a:ln w="9525">
            <a:noFill/>
            <a:miter lim="800000"/>
            <a:headEnd/>
            <a:tailEnd/>
          </a:ln>
          <a:effectLst/>
        </p:spPr>
        <p:txBody>
          <a:bodyPr vert="horz" wrap="square" lIns="95443" tIns="47721" rIns="95443" bIns="47721" numCol="1" anchor="b" anchorCtr="0" compatLnSpc="1">
            <a:prstTxWarp prst="textNoShape">
              <a:avLst/>
            </a:prstTxWarp>
          </a:bodyPr>
          <a:lstStyle>
            <a:lvl1pPr algn="r" defTabSz="954088" eaLnBrk="1" hangingPunct="1">
              <a:defRPr sz="1300" b="1"/>
            </a:lvl1pPr>
          </a:lstStyle>
          <a:p>
            <a:pPr>
              <a:defRPr/>
            </a:pPr>
            <a:fld id="{3D9F3DF5-F20C-40DD-8A77-BF74563E3B0F}" type="slidenum">
              <a:rPr lang="en-US" altLang="de-DE"/>
              <a:pPr>
                <a:defRPr/>
              </a:pPr>
              <a:t>‹Nr.›</a:t>
            </a:fld>
            <a:endParaRPr lang="en-US" altLang="de-DE"/>
          </a:p>
        </p:txBody>
      </p:sp>
    </p:spTree>
    <p:extLst>
      <p:ext uri="{BB962C8B-B14F-4D97-AF65-F5344CB8AC3E}">
        <p14:creationId xmlns:p14="http://schemas.microsoft.com/office/powerpoint/2010/main" val="34463903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575" y="587375"/>
            <a:ext cx="5565775" cy="3130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765433-8E74-484F-8497-6534944888E3}"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66675" y="746125"/>
            <a:ext cx="6627813" cy="3727450"/>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639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150628-34A8-4621-9F4B-87EA3AFD870A}"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66675" y="746125"/>
            <a:ext cx="6627813" cy="3727450"/>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3392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F8BD5D-5B22-4916-A7EA-30E2F206092D}"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66675" y="746125"/>
            <a:ext cx="6627813" cy="3727450"/>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7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331DBD-9D6E-4B8B-AECD-3505C5A8F639}"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66675" y="746125"/>
            <a:ext cx="6627813" cy="3727450"/>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7903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C5F77C-C8B6-4391-8F04-3964DAFFC79B}"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66675" y="746125"/>
            <a:ext cx="6627813" cy="3727450"/>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3420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EEE4B0-953D-4145-936B-1448FBABD2B0}"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66675" y="746125"/>
            <a:ext cx="6627813" cy="3727450"/>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525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EEE4B0-953D-4145-936B-1448FBABD2B0}"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66675" y="746125"/>
            <a:ext cx="6627813" cy="3727450"/>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525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EEE4B0-953D-4145-936B-1448FBABD2B0}"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66675" y="746125"/>
            <a:ext cx="6627813" cy="3727450"/>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525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87DBA-D829-4E6E-AFAA-45479FAA71D4}" type="slidenum">
              <a:rPr lang="en-US" altLang="de-DE" sz="1300" smtClean="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66675" y="746125"/>
            <a:ext cx="6627813" cy="3727450"/>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lIns="88112" tIns="44056" rIns="88112" bIns="4405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13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87DBA-D829-4E6E-AFAA-45479FAA71D4}" type="slidenum">
              <a:rPr lang="en-US" altLang="de-DE" sz="1300" smtClean="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66675" y="746125"/>
            <a:ext cx="6627813" cy="3727450"/>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lIns="88112" tIns="44056" rIns="88112" bIns="4405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13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87DBA-D829-4E6E-AFAA-45479FAA71D4}"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66675" y="746125"/>
            <a:ext cx="6627813" cy="3727450"/>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lIns="88112" tIns="44056" rIns="88112" bIns="4405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13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830638" y="9445625"/>
            <a:ext cx="29305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3" tIns="47721" rIns="95443" bIns="47721" anchor="b"/>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72D1548-1604-4958-B970-CAE68192BE0C}" type="slidenum">
              <a:rPr lang="en-US" altLang="de-DE" sz="1300" b="1"/>
              <a:pPr algn="r" eaLnBrk="1" hangingPunct="1">
                <a:spcBef>
                  <a:spcPct val="0"/>
                </a:spcBef>
              </a:pPr>
              <a:t>13</a:t>
            </a:fld>
            <a:endParaRPr lang="en-US" altLang="de-DE" sz="1300" b="1"/>
          </a:p>
        </p:txBody>
      </p:sp>
      <p:sp>
        <p:nvSpPr>
          <p:cNvPr id="30723" name="Rectangle 2"/>
          <p:cNvSpPr>
            <a:spLocks noGrp="1" noRot="1" noChangeAspect="1" noChangeArrowheads="1" noTextEdit="1"/>
          </p:cNvSpPr>
          <p:nvPr>
            <p:ph type="sldImg"/>
          </p:nvPr>
        </p:nvSpPr>
        <p:spPr>
          <a:xfrm>
            <a:off x="66675" y="746125"/>
            <a:ext cx="6627813" cy="372745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8111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30638" y="9445625"/>
            <a:ext cx="29305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3" tIns="47721" rIns="95443" bIns="47721" anchor="b"/>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E379AFC-EFEA-4CAB-8DE8-23BD6303EE49}" type="slidenum">
              <a:rPr lang="en-US" altLang="de-DE" sz="1300" b="1"/>
              <a:pPr algn="r" eaLnBrk="1" hangingPunct="1">
                <a:spcBef>
                  <a:spcPct val="0"/>
                </a:spcBef>
              </a:pPr>
              <a:t>14</a:t>
            </a:fld>
            <a:endParaRPr lang="en-US" altLang="de-DE" sz="1300" b="1"/>
          </a:p>
        </p:txBody>
      </p:sp>
      <p:sp>
        <p:nvSpPr>
          <p:cNvPr id="36867" name="Rectangle 2"/>
          <p:cNvSpPr>
            <a:spLocks noGrp="1" noRot="1" noChangeAspect="1" noChangeArrowheads="1" noTextEdit="1"/>
          </p:cNvSpPr>
          <p:nvPr>
            <p:ph type="sldImg"/>
          </p:nvPr>
        </p:nvSpPr>
        <p:spPr>
          <a:xfrm>
            <a:off x="66675" y="746125"/>
            <a:ext cx="6627813" cy="3727450"/>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242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30638" y="9445625"/>
            <a:ext cx="29305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3" tIns="47721" rIns="95443" bIns="47721" anchor="b"/>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E379AFC-EFEA-4CAB-8DE8-23BD6303EE49}" type="slidenum">
              <a:rPr lang="en-US" altLang="de-DE" sz="1300" b="1"/>
              <a:pPr algn="r" eaLnBrk="1" hangingPunct="1">
                <a:spcBef>
                  <a:spcPct val="0"/>
                </a:spcBef>
              </a:pPr>
              <a:t>15</a:t>
            </a:fld>
            <a:endParaRPr lang="en-US" altLang="de-DE" sz="1300" b="1"/>
          </a:p>
        </p:txBody>
      </p:sp>
      <p:sp>
        <p:nvSpPr>
          <p:cNvPr id="36867" name="Rectangle 2"/>
          <p:cNvSpPr>
            <a:spLocks noGrp="1" noRot="1" noChangeAspect="1" noChangeArrowheads="1" noTextEdit="1"/>
          </p:cNvSpPr>
          <p:nvPr>
            <p:ph type="sldImg"/>
          </p:nvPr>
        </p:nvSpPr>
        <p:spPr>
          <a:xfrm>
            <a:off x="66675" y="746125"/>
            <a:ext cx="6627813" cy="3727450"/>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242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30638" y="9445625"/>
            <a:ext cx="29305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3" tIns="47721" rIns="95443" bIns="47721" anchor="b"/>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E379AFC-EFEA-4CAB-8DE8-23BD6303EE49}" type="slidenum">
              <a:rPr lang="en-US" altLang="de-DE" sz="1300" b="1"/>
              <a:pPr algn="r" eaLnBrk="1" hangingPunct="1">
                <a:spcBef>
                  <a:spcPct val="0"/>
                </a:spcBef>
              </a:pPr>
              <a:t>16</a:t>
            </a:fld>
            <a:endParaRPr lang="en-US" altLang="de-DE" sz="1300" b="1"/>
          </a:p>
        </p:txBody>
      </p:sp>
      <p:sp>
        <p:nvSpPr>
          <p:cNvPr id="36867" name="Rectangle 2"/>
          <p:cNvSpPr>
            <a:spLocks noGrp="1" noRot="1" noChangeAspect="1" noChangeArrowheads="1" noTextEdit="1"/>
          </p:cNvSpPr>
          <p:nvPr>
            <p:ph type="sldImg"/>
          </p:nvPr>
        </p:nvSpPr>
        <p:spPr>
          <a:xfrm>
            <a:off x="66675" y="746125"/>
            <a:ext cx="6627813" cy="3727450"/>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2426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4D538A-A656-453F-8908-453E970D69DC}"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66675" y="746125"/>
            <a:ext cx="6627813" cy="372745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3006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1173AD-4D84-4E5D-BD95-3840BD744169}" type="slidenum">
              <a:rPr lang="en-US" altLang="de-DE" sz="1300" smtClean="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66675" y="746125"/>
            <a:ext cx="6627813" cy="3727450"/>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229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1173AD-4D84-4E5D-BD95-3840BD744169}" type="slidenum">
              <a:rPr lang="en-US" altLang="de-DE" sz="1300" smtClean="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66675" y="746125"/>
            <a:ext cx="6627813" cy="3727450"/>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8229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86227A-7804-4D75-8E9B-923A16604F05}"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68263" y="746125"/>
            <a:ext cx="6626225" cy="3727450"/>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7610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18B3A0-E408-4A41-A866-199E1A811F16}" type="slidenum">
              <a:rPr lang="en-US" altLang="de-DE" sz="1300" smtClean="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66675" y="746125"/>
            <a:ext cx="6627813" cy="37274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4279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18B3A0-E408-4A41-A866-199E1A811F16}" type="slidenum">
              <a:rPr lang="en-US" altLang="de-DE" sz="1300" smtClean="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66675" y="746125"/>
            <a:ext cx="6627813" cy="37274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42796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18B3A0-E408-4A41-A866-199E1A811F16}"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66675" y="746125"/>
            <a:ext cx="6627813" cy="37274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4279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3D0830-51E6-4AB2-B665-FE91C0399DE6}"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66675" y="746125"/>
            <a:ext cx="6627813" cy="37274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0678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3D0830-51E6-4AB2-B665-FE91C0399DE6}" type="slidenum">
              <a:rPr lang="en-US" altLang="de-DE" sz="1300" smtClean="0"/>
              <a:pPr>
                <a:spcBef>
                  <a:spcPct val="0"/>
                </a:spcBef>
              </a:pPr>
              <a:t>25</a:t>
            </a:fld>
            <a:endParaRPr lang="en-US" altLang="de-DE" sz="1300"/>
          </a:p>
        </p:txBody>
      </p:sp>
      <p:sp>
        <p:nvSpPr>
          <p:cNvPr id="53251" name="Rectangle 2"/>
          <p:cNvSpPr>
            <a:spLocks noGrp="1" noRot="1" noChangeAspect="1" noChangeArrowheads="1" noTextEdit="1"/>
          </p:cNvSpPr>
          <p:nvPr>
            <p:ph type="sldImg"/>
          </p:nvPr>
        </p:nvSpPr>
        <p:spPr>
          <a:xfrm>
            <a:off x="66675" y="746125"/>
            <a:ext cx="6627813" cy="37274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0678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5826CC-8814-46B5-881F-5F77153D68FF}"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66675" y="746125"/>
            <a:ext cx="6627813" cy="372745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4502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7B2A9F-773B-472B-AEA9-BAA6AB6C7531}"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66675" y="746125"/>
            <a:ext cx="6627813" cy="372745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8573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51C5EC-BB81-4A92-97AB-CC2077286988}" type="slidenum">
              <a:rPr lang="en-US" altLang="de-DE" sz="1300" smtClean="0"/>
              <a:pPr>
                <a:spcBef>
                  <a:spcPct val="0"/>
                </a:spcBef>
              </a:pPr>
              <a:t>28</a:t>
            </a:fld>
            <a:endParaRPr lang="en-US" altLang="de-DE" sz="1300"/>
          </a:p>
        </p:txBody>
      </p:sp>
      <p:sp>
        <p:nvSpPr>
          <p:cNvPr id="65539" name="Rectangle 2"/>
          <p:cNvSpPr>
            <a:spLocks noGrp="1" noRot="1" noChangeAspect="1" noChangeArrowheads="1" noTextEdit="1"/>
          </p:cNvSpPr>
          <p:nvPr>
            <p:ph type="sldImg"/>
          </p:nvPr>
        </p:nvSpPr>
        <p:spPr>
          <a:xfrm>
            <a:off x="66675" y="746125"/>
            <a:ext cx="6627813" cy="3727450"/>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5268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51C5EC-BB81-4A92-97AB-CC2077286988}" type="slidenum">
              <a:rPr lang="en-US" altLang="de-DE" sz="1300" smtClean="0"/>
              <a:pPr>
                <a:spcBef>
                  <a:spcPct val="0"/>
                </a:spcBef>
              </a:pPr>
              <a:t>29</a:t>
            </a:fld>
            <a:endParaRPr lang="en-US" altLang="de-DE" sz="1300"/>
          </a:p>
        </p:txBody>
      </p:sp>
      <p:sp>
        <p:nvSpPr>
          <p:cNvPr id="65539" name="Rectangle 2"/>
          <p:cNvSpPr>
            <a:spLocks noGrp="1" noRot="1" noChangeAspect="1" noChangeArrowheads="1" noTextEdit="1"/>
          </p:cNvSpPr>
          <p:nvPr>
            <p:ph type="sldImg"/>
          </p:nvPr>
        </p:nvSpPr>
        <p:spPr>
          <a:xfrm>
            <a:off x="66675" y="746125"/>
            <a:ext cx="6627813" cy="3727450"/>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52685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51C5EC-BB81-4A92-97AB-CC2077286988}"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66675" y="746125"/>
            <a:ext cx="6627813" cy="3727450"/>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5268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28006E-8FDF-415B-AB2F-7FE9B727E520}" type="slidenum">
              <a:rPr lang="en-US" altLang="de-DE" sz="1300" smtClean="0"/>
              <a:pPr>
                <a:spcBef>
                  <a:spcPct val="0"/>
                </a:spcBef>
              </a:pPr>
              <a:t>31</a:t>
            </a:fld>
            <a:endParaRPr lang="en-US" altLang="de-DE" sz="1300"/>
          </a:p>
        </p:txBody>
      </p:sp>
      <p:sp>
        <p:nvSpPr>
          <p:cNvPr id="73731" name="Rectangle 2"/>
          <p:cNvSpPr>
            <a:spLocks noGrp="1" noRot="1" noChangeAspect="1" noChangeArrowheads="1" noTextEdit="1"/>
          </p:cNvSpPr>
          <p:nvPr>
            <p:ph type="sldImg"/>
          </p:nvPr>
        </p:nvSpPr>
        <p:spPr>
          <a:xfrm>
            <a:off x="66675" y="746125"/>
            <a:ext cx="6627813" cy="3727450"/>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79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28006E-8FDF-415B-AB2F-7FE9B727E520}" type="slidenum">
              <a:rPr lang="en-US" altLang="de-DE" sz="1300" smtClean="0"/>
              <a:pPr>
                <a:spcBef>
                  <a:spcPct val="0"/>
                </a:spcBef>
              </a:pPr>
              <a:t>32</a:t>
            </a:fld>
            <a:endParaRPr lang="en-US" altLang="de-DE" sz="1300"/>
          </a:p>
        </p:txBody>
      </p:sp>
      <p:sp>
        <p:nvSpPr>
          <p:cNvPr id="73731" name="Rectangle 2"/>
          <p:cNvSpPr>
            <a:spLocks noGrp="1" noRot="1" noChangeAspect="1" noChangeArrowheads="1" noTextEdit="1"/>
          </p:cNvSpPr>
          <p:nvPr>
            <p:ph type="sldImg"/>
          </p:nvPr>
        </p:nvSpPr>
        <p:spPr>
          <a:xfrm>
            <a:off x="66675" y="746125"/>
            <a:ext cx="6627813" cy="3727450"/>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791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28006E-8FDF-415B-AB2F-7FE9B727E520}" type="slidenum">
              <a:rPr lang="en-US" altLang="de-DE" sz="1300" smtClean="0"/>
              <a:pPr>
                <a:spcBef>
                  <a:spcPct val="0"/>
                </a:spcBef>
              </a:pPr>
              <a:t>33</a:t>
            </a:fld>
            <a:endParaRPr lang="en-US" altLang="de-DE" sz="1300"/>
          </a:p>
        </p:txBody>
      </p:sp>
      <p:sp>
        <p:nvSpPr>
          <p:cNvPr id="73731" name="Rectangle 2"/>
          <p:cNvSpPr>
            <a:spLocks noGrp="1" noRot="1" noChangeAspect="1" noChangeArrowheads="1" noTextEdit="1"/>
          </p:cNvSpPr>
          <p:nvPr>
            <p:ph type="sldImg"/>
          </p:nvPr>
        </p:nvSpPr>
        <p:spPr>
          <a:xfrm>
            <a:off x="66675" y="746125"/>
            <a:ext cx="6627813" cy="3727450"/>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791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28006E-8FDF-415B-AB2F-7FE9B727E520}"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66675" y="746125"/>
            <a:ext cx="6627813" cy="3727450"/>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791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FF9E01-6932-43C7-97A4-FFC65A4197B0}" type="slidenum">
              <a:rPr lang="en-US" altLang="de-DE" sz="1300" smtClean="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66675" y="746125"/>
            <a:ext cx="6627813" cy="372745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2082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FF9E01-6932-43C7-97A4-FFC65A4197B0}" type="slidenum">
              <a:rPr lang="en-US" altLang="de-DE" sz="1300" smtClean="0"/>
              <a:pPr>
                <a:spcBef>
                  <a:spcPct val="0"/>
                </a:spcBef>
              </a:pPr>
              <a:t>36</a:t>
            </a:fld>
            <a:endParaRPr lang="en-US" altLang="de-DE" sz="1300"/>
          </a:p>
        </p:txBody>
      </p:sp>
      <p:sp>
        <p:nvSpPr>
          <p:cNvPr id="75779" name="Rectangle 2"/>
          <p:cNvSpPr>
            <a:spLocks noGrp="1" noRot="1" noChangeAspect="1" noChangeArrowheads="1" noTextEdit="1"/>
          </p:cNvSpPr>
          <p:nvPr>
            <p:ph type="sldImg"/>
          </p:nvPr>
        </p:nvSpPr>
        <p:spPr>
          <a:xfrm>
            <a:off x="66675" y="746125"/>
            <a:ext cx="6627813" cy="372745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2082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5F297-7139-4D2A-A8F9-F5488AC72671}"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66675" y="746125"/>
            <a:ext cx="6627813" cy="372745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78662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E5F297-7139-4D2A-A8F9-F5488AC72671}"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66675" y="746125"/>
            <a:ext cx="6627813" cy="372745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78662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282575" y="587375"/>
            <a:ext cx="5565775" cy="313055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3F3FB6-6B2E-4793-8283-3F5B39EA6524}" type="slidenum">
              <a:rPr lang="en-US" altLang="de-DE" sz="1300" smtClean="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66675" y="746125"/>
            <a:ext cx="6627813" cy="372745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6442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5FA75-A29B-4A97-9385-F780DD791DF6}"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66675" y="746125"/>
            <a:ext cx="6627813" cy="3727450"/>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48400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C7AB5D-E665-494C-8ACB-F2A000F6C1FD}"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66675" y="746125"/>
            <a:ext cx="6627813" cy="3727450"/>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54717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27AA16-60AB-486D-B3A4-EC1E4F59275A}" type="slidenum">
              <a:rPr lang="en-US" altLang="de-DE" sz="1300" smtClean="0"/>
              <a:pPr>
                <a:spcBef>
                  <a:spcPct val="0"/>
                </a:spcBef>
              </a:pPr>
              <a:t>43</a:t>
            </a:fld>
            <a:endParaRPr lang="en-US" altLang="de-DE" sz="1300"/>
          </a:p>
        </p:txBody>
      </p:sp>
      <p:sp>
        <p:nvSpPr>
          <p:cNvPr id="95235" name="Rectangle 2"/>
          <p:cNvSpPr>
            <a:spLocks noGrp="1" noRot="1" noChangeAspect="1" noChangeArrowheads="1" noTextEdit="1"/>
          </p:cNvSpPr>
          <p:nvPr>
            <p:ph type="sldImg"/>
          </p:nvPr>
        </p:nvSpPr>
        <p:spPr>
          <a:xfrm>
            <a:off x="66675" y="746125"/>
            <a:ext cx="6627813" cy="372745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0398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27AA16-60AB-486D-B3A4-EC1E4F59275A}" type="slidenum">
              <a:rPr lang="en-US" altLang="de-DE" sz="1300" smtClean="0"/>
              <a:pPr>
                <a:spcBef>
                  <a:spcPct val="0"/>
                </a:spcBef>
              </a:pPr>
              <a:t>44</a:t>
            </a:fld>
            <a:endParaRPr lang="en-US" altLang="de-DE" sz="1300"/>
          </a:p>
        </p:txBody>
      </p:sp>
      <p:sp>
        <p:nvSpPr>
          <p:cNvPr id="95235" name="Rectangle 2"/>
          <p:cNvSpPr>
            <a:spLocks noGrp="1" noRot="1" noChangeAspect="1" noChangeArrowheads="1" noTextEdit="1"/>
          </p:cNvSpPr>
          <p:nvPr>
            <p:ph type="sldImg"/>
          </p:nvPr>
        </p:nvSpPr>
        <p:spPr>
          <a:xfrm>
            <a:off x="66675" y="746125"/>
            <a:ext cx="6627813" cy="372745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0398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27AA16-60AB-486D-B3A4-EC1E4F59275A}"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66675" y="746125"/>
            <a:ext cx="6627813" cy="372745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20398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BC7908-75FA-402A-BFE8-442BBE0421BC}"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66675" y="746125"/>
            <a:ext cx="6627813" cy="3727450"/>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35236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575" y="587375"/>
            <a:ext cx="5565775" cy="3130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defRPr>
            </a:lvl1pPr>
            <a:lvl2pPr marL="742950" indent="-285750" defTabSz="954088">
              <a:spcBef>
                <a:spcPct val="30000"/>
              </a:spcBef>
              <a:defRPr sz="1200">
                <a:solidFill>
                  <a:schemeClr val="tx1"/>
                </a:solidFill>
                <a:latin typeface="Arial" panose="020B0604020202020204" pitchFamily="34" charset="0"/>
              </a:defRPr>
            </a:lvl2pPr>
            <a:lvl3pPr marL="1143000" indent="-228600" defTabSz="954088">
              <a:spcBef>
                <a:spcPct val="30000"/>
              </a:spcBef>
              <a:defRPr sz="1200">
                <a:solidFill>
                  <a:schemeClr val="tx1"/>
                </a:solidFill>
                <a:latin typeface="Arial" panose="020B0604020202020204" pitchFamily="34" charset="0"/>
              </a:defRPr>
            </a:lvl3pPr>
            <a:lvl4pPr marL="1600200" indent="-228600" defTabSz="954088">
              <a:spcBef>
                <a:spcPct val="30000"/>
              </a:spcBef>
              <a:defRPr sz="1200">
                <a:solidFill>
                  <a:schemeClr val="tx1"/>
                </a:solidFill>
                <a:latin typeface="Arial" panose="020B0604020202020204" pitchFamily="34" charset="0"/>
              </a:defRPr>
            </a:lvl4pPr>
            <a:lvl5pPr marL="2057400" indent="-228600" defTabSz="954088">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079839-37F6-4BB4-9739-791AACA04B1B}" type="slidenum">
              <a:rPr lang="en-US" altLang="de-DE" sz="1300" smtClean="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66675" y="746125"/>
            <a:ext cx="6627813" cy="3727450"/>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93710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sv-SE"/>
              <a:t>Träningsmodul 6 – Att visa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D3E41B0-E6A5-48E1-8E33-A27474C09318}"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sv-SE"/>
              <a:t>Träningsmodul 6 – Att visa empati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sv-SE"/>
              <a:t>Träningsmodul 6 – Att visa empati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sv-SE"/>
              <a:t>Träningsmodul 6 – Att visa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D3E41B0-E6A5-48E1-8E33-A27474C0931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sv-SE"/>
              <a:t>Träningsmodul 6 – Att visa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D3E41B0-E6A5-48E1-8E33-A27474C0931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sv-SE"/>
              <a:t>Träningsmodul 6 – Att visa empati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sv-SE"/>
              <a:t>Träningsmodul 6 – Att visa empati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6597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7666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träning</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a:solidFill>
                  <a:srgbClr val="333333"/>
                </a:solidFill>
                <a:latin typeface="Calibri Light"/>
              </a:rPr>
              <a:t>The use of the pictures in this module has been kindly permitted by artists and copyright holders, respectively. For details (artist, title), please refer to the end of this presentation.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69871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02492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597558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167290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648550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01799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239875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45798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96501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0545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sv-SE"/>
              <a:t>Träningsmodul 6 – Att visa empati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D3E41B0-E6A5-48E1-8E33-A27474C09318}"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544837283"/>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BADE – </a:t>
            </a:r>
            <a:r>
              <a:rPr lang="sv-SE" altLang="ko-KR" dirty="0"/>
              <a:t>Att visa empati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Dahlin &amp; Bergman </a:t>
            </a:r>
            <a:r>
              <a:rPr lang="nl-NL" sz="1600">
                <a:solidFill>
                  <a:srgbClr val="004992"/>
                </a:solidFill>
              </a:rPr>
              <a:t>(2|22)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91599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Vad tittar du efter när du lär känna någon?</a:t>
            </a:r>
            <a:br>
              <a:rPr lang="sv-SE" sz="3600">
                <a:solidFill>
                  <a:srgbClr val="004992"/>
                </a:solidFill>
                <a:latin typeface="+mn-lt"/>
                <a:ea typeface="+mn-ea"/>
                <a:cs typeface="+mn-cs"/>
              </a:rPr>
            </a:br>
            <a:r>
              <a:rPr lang="sv-SE">
                <a:solidFill>
                  <a:srgbClr val="004992"/>
                </a:solidFill>
                <a:latin typeface="+mn-lt"/>
                <a:ea typeface="+mn-ea"/>
                <a:cs typeface="+mn-cs"/>
              </a:rPr>
              <a:t>Hur säker blir din bedömning efter en sådan koll?</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a:t>
            </a:fld>
            <a:endParaRPr lang="de-DE" dirty="0">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Vad tittar du efter när du lär känna någon?</a:t>
            </a:r>
            <a:br>
              <a:rPr lang="sv-SE" sz="3600">
                <a:solidFill>
                  <a:srgbClr val="004992"/>
                </a:solidFill>
                <a:latin typeface="+mn-lt"/>
                <a:ea typeface="+mn-ea"/>
                <a:cs typeface="+mn-cs"/>
              </a:rPr>
            </a:br>
            <a:r>
              <a:rPr lang="sv-SE">
                <a:solidFill>
                  <a:srgbClr val="004992"/>
                </a:solidFill>
                <a:latin typeface="+mn-lt"/>
                <a:ea typeface="+mn-ea"/>
                <a:cs typeface="+mn-cs"/>
              </a:rPr>
              <a:t>Hur säker blir din bedömning efter en sådan koll?</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a:t>
            </a:fld>
            <a:endParaRPr lang="de-DE" dirty="0">
              <a:latin typeface="+mn-lt"/>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händer?</a:t>
            </a:r>
            <a:endParaRPr lang="de-DE" altLang="de-DE" sz="2000" dirty="0">
              <a:latin typeface="Calibri Light"/>
            </a:endParaRPr>
          </a:p>
        </p:txBody>
      </p:sp>
      <p:sp>
        <p:nvSpPr>
          <p:cNvPr id="21"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annat?...</a:t>
            </a:r>
            <a:endParaRPr dirty="0">
              <a:latin typeface="Calibri Light"/>
              <a:cs typeface="Verdana"/>
            </a:endParaRPr>
          </a:p>
        </p:txBody>
      </p:sp>
      <p:sp>
        <p:nvSpPr>
          <p:cNvPr id="24"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kroppspråk/</a:t>
            </a:r>
            <a:br>
              <a:rPr lang="de-DE" altLang="de-DE" sz="2000">
                <a:latin typeface="Calibri Light"/>
              </a:rPr>
            </a:br>
            <a:r>
              <a:rPr lang="de-DE" altLang="de-DE" sz="2000">
                <a:latin typeface="Calibri Light"/>
              </a:rPr>
              <a:t>kroppsställning?</a:t>
            </a:r>
            <a:endParaRPr lang="de-DE" altLang="de-DE" sz="2000" dirty="0">
              <a:latin typeface="Calibri Light"/>
            </a:endParaRPr>
          </a:p>
        </p:txBody>
      </p:sp>
      <p:sp>
        <p:nvSpPr>
          <p:cNvPr id="25"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ögon?</a:t>
            </a:r>
            <a:endParaRPr lang="de-DE" altLang="de-DE" sz="2000" dirty="0">
              <a:latin typeface="Calibri Light"/>
            </a:endParaRPr>
          </a:p>
        </p:txBody>
      </p:sp>
      <p:sp>
        <p:nvSpPr>
          <p:cNvPr id="26"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språk?</a:t>
            </a:r>
            <a:endParaRPr lang="de-DE" altLang="de-DE" sz="2000" dirty="0">
              <a:solidFill>
                <a:srgbClr val="333333"/>
              </a:solidFill>
              <a:latin typeface="Calibri Light"/>
            </a:endParaRPr>
          </a:p>
        </p:txBody>
      </p:sp>
      <p:sp>
        <p:nvSpPr>
          <p:cNvPr id="27"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klädsel?</a:t>
            </a:r>
            <a:endParaRPr lang="de-DE" altLang="de-DE" sz="2000" dirty="0">
              <a:solidFill>
                <a:srgbClr val="333333"/>
              </a:solidFill>
              <a:latin typeface="Calibri Light"/>
            </a:endParaRPr>
          </a:p>
        </p:txBody>
      </p:sp>
      <p:sp>
        <p:nvSpPr>
          <p:cNvPr id="28"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Vilka andra källor till information kan användas?</a:t>
            </a:r>
            <a:br>
              <a:rPr lang="sv-SE" sz="3600">
                <a:solidFill>
                  <a:srgbClr val="004992"/>
                </a:solidFill>
                <a:latin typeface="+mn-lt"/>
                <a:ea typeface="+mn-ea"/>
                <a:cs typeface="+mn-cs"/>
              </a:rPr>
            </a:br>
            <a:r>
              <a:rPr lang="sv-SE">
                <a:solidFill>
                  <a:srgbClr val="004992"/>
                </a:solidFill>
                <a:latin typeface="+mn-lt"/>
                <a:ea typeface="+mn-ea"/>
                <a:cs typeface="+mn-cs"/>
              </a:rPr>
              <a:t>Hur tillförlitliga är dessa?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a:t>
            </a:fld>
            <a:endParaRPr lang="de-DE" dirty="0">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Vilka andra källor till information kan användas?</a:t>
            </a:r>
            <a:br>
              <a:rPr lang="sv-SE" sz="3600">
                <a:solidFill>
                  <a:srgbClr val="004992"/>
                </a:solidFill>
                <a:latin typeface="+mn-lt"/>
                <a:ea typeface="+mn-ea"/>
                <a:cs typeface="+mn-cs"/>
              </a:rPr>
            </a:br>
            <a:r>
              <a:rPr lang="sv-SE">
                <a:solidFill>
                  <a:srgbClr val="004992"/>
                </a:solidFill>
                <a:latin typeface="+mn-lt"/>
                <a:ea typeface="+mn-ea"/>
                <a:cs typeface="+mn-cs"/>
              </a:rPr>
              <a:t>Hur tillförlitliga är dessa?</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sv-SE" altLang="de-DE" sz="2400" dirty="0">
                <a:solidFill>
                  <a:srgbClr val="333333"/>
                </a:solidFill>
              </a:rPr>
              <a:t>tidigare kännedom om personen (rykten): till exempel, en väns kommentar</a:t>
            </a:r>
          </a:p>
          <a:p>
            <a:pPr marL="342900" lvl="0" indent="-342900" defTabSz="914400" fontAlgn="base">
              <a:buClr>
                <a:srgbClr val="333333"/>
              </a:buClr>
              <a:buFont typeface="WingDings"/>
              <a:buChar char=""/>
            </a:pPr>
            <a:r>
              <a:rPr lang="sv-SE" altLang="de-DE" sz="2400" dirty="0">
                <a:solidFill>
                  <a:srgbClr val="333333"/>
                </a:solidFill>
              </a:rPr>
              <a:t>tidigare kännedom om liknande personer/grupper: t.ex. </a:t>
            </a:r>
            <a:r>
              <a:rPr lang="sv-SE" altLang="de-DE" sz="2400" i="1" dirty="0">
                <a:solidFill>
                  <a:srgbClr val="333333"/>
                </a:solidFill>
              </a:rPr>
              <a:t>Rappare</a:t>
            </a:r>
          </a:p>
          <a:p>
            <a:pPr marL="342900" lvl="0" indent="-342900" defTabSz="914400" fontAlgn="base">
              <a:buClr>
                <a:srgbClr val="333333"/>
              </a:buClr>
              <a:buFont typeface="WingDings"/>
              <a:buChar char=""/>
            </a:pPr>
            <a:r>
              <a:rPr lang="sv-SE" altLang="de-DE" sz="2400" dirty="0">
                <a:solidFill>
                  <a:srgbClr val="333333"/>
                </a:solidFill>
              </a:rPr>
              <a:t>“magkänsla”/intuition</a:t>
            </a:r>
          </a:p>
          <a:p>
            <a:pPr marL="342900" lvl="0" indent="-342900" defTabSz="914400" fontAlgn="base">
              <a:buClr>
                <a:srgbClr val="333333"/>
              </a:buClr>
              <a:buFont typeface="WingDings"/>
              <a:buChar char=""/>
            </a:pPr>
            <a:r>
              <a:rPr lang="sv-SE" altLang="de-DE" sz="2400" dirty="0">
                <a:solidFill>
                  <a:srgbClr val="333333"/>
                </a:solidFill>
              </a:rPr>
              <a:t>skrivet material t.ex. från e-mail eller chatt på Internet</a:t>
            </a:r>
            <a:endParaRPr lang="en-US" sz="2400" dirty="0"/>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5</a:t>
            </a:fld>
            <a:endParaRPr lang="de-DE" dirty="0">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z="3600">
                <a:solidFill>
                  <a:srgbClr val="004992"/>
                </a:solidFill>
                <a:latin typeface="+mn-lt"/>
                <a:ea typeface="+mn-ea"/>
                <a:cs typeface="+mn-cs"/>
              </a:rPr>
              <a:t>Fördelar och nackdelar med bestämda sociala kännetecken</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sv-SE" sz="2400" dirty="0">
                <a:solidFill>
                  <a:srgbClr val="333333"/>
                </a:solidFill>
              </a:rPr>
              <a:t>Nu har vi har diskuterat olika aspekter som bidrar till bedömningen av en person. Vilka styrkor och svagheter finns hos dessa kännetecken eller riktmärken?</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6</a:t>
            </a:fld>
            <a:endParaRPr lang="de-DE"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7</a:t>
            </a:fld>
            <a:endParaRPr lang="de-DE" dirty="0">
              <a:latin typeface="+mn-lt"/>
            </a:endParaRPr>
          </a:p>
        </p:txBody>
      </p:sp>
      <p:graphicFrame>
        <p:nvGraphicFramePr>
          <p:cNvPr id="14" name="Group 2"/>
          <p:cNvGraphicFramePr>
            <a:graphicFrameLocks noGrp="1"/>
          </p:cNvGraphicFramePr>
          <p:nvPr>
            <p:extLst>
              <p:ext uri="{D42A27DB-BD31-4B8C-83A1-F6EECF244321}">
                <p14:modId xmlns:p14="http://schemas.microsoft.com/office/powerpoint/2010/main" val="153843325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Språket:</a:t>
                      </a:r>
                    </a:p>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Vad någon säger och hur det sägs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1" i="0" u="none" dirty="0">
                          <a:solidFill>
                            <a:srgbClr val="333333"/>
                          </a:solidFill>
                          <a:latin typeface="+mn-lt"/>
                        </a:rPr>
                        <a:t>Exempel:</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0" i="0" u="none" dirty="0">
                          <a:solidFill>
                            <a:srgbClr val="333333"/>
                          </a:solidFill>
                          <a:latin typeface="+mn-lt"/>
                        </a:rPr>
                        <a:t>Citatet är tillskrivet Marie Antoinette (1755-1793); sarkasm, naivitet, okunskap om livsvillkoren för de fattiga?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a:t>
                      </a:r>
                      <a:r>
                        <a:rPr kumimoji="0" lang="sv-SE"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Arrowheads="1"/>
          </p:cNvSpPr>
          <p:nvPr/>
        </p:nvSpPr>
        <p:spPr bwMode="auto">
          <a:xfrm>
            <a:off x="624979" y="4622264"/>
            <a:ext cx="3383280" cy="82296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sv-SE" altLang="de-DE" sz="1600" b="1">
                <a:solidFill>
                  <a:srgbClr val="333333"/>
                </a:solidFill>
                <a:latin typeface="Calibri Light"/>
              </a:rPr>
              <a:t>Om folket inte har bröd kan de ju äta kakor</a:t>
            </a:r>
            <a:endParaRPr lang="en-US" altLang="de-DE" sz="1600" b="1" dirty="0">
              <a:solidFill>
                <a:srgbClr val="333333"/>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8</a:t>
            </a:fld>
            <a:endParaRPr lang="de-DE" dirty="0">
              <a:latin typeface="+mn-lt"/>
            </a:endParaRPr>
          </a:p>
        </p:txBody>
      </p:sp>
      <p:graphicFrame>
        <p:nvGraphicFramePr>
          <p:cNvPr id="14" name="Group 2"/>
          <p:cNvGraphicFramePr>
            <a:graphicFrameLocks noGrp="1"/>
          </p:cNvGraphicFramePr>
          <p:nvPr>
            <p:extLst>
              <p:ext uri="{D42A27DB-BD31-4B8C-83A1-F6EECF244321}">
                <p14:modId xmlns:p14="http://schemas.microsoft.com/office/powerpoint/2010/main" val="67663791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Språket:</a:t>
                      </a:r>
                    </a:p>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Vad någon säger och hur det sägs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Innehåll:</a:t>
                      </a:r>
                      <a:r>
                        <a:rPr kumimoji="0" lang="sv-SE" sz="2000" b="0" i="0" u="none" strike="noStrike" cap="none" normalizeH="0" baseline="0" dirty="0">
                          <a:ln>
                            <a:noFill/>
                          </a:ln>
                          <a:solidFill>
                            <a:srgbClr val="333333"/>
                          </a:solidFill>
                          <a:effectLst/>
                          <a:latin typeface="Calibri Light"/>
                        </a:rPr>
                        <a:t> Språket är mycket viktigt för direkt kommunikation.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Tonfall:</a:t>
                      </a:r>
                      <a:r>
                        <a:rPr kumimoji="0" lang="sv-SE" sz="2000" b="0" i="0" u="none" strike="noStrike" cap="none" normalizeH="0" baseline="0" dirty="0">
                          <a:ln>
                            <a:noFill/>
                          </a:ln>
                          <a:solidFill>
                            <a:srgbClr val="333333"/>
                          </a:solidFill>
                          <a:effectLst/>
                          <a:latin typeface="Calibri Light"/>
                        </a:rPr>
                        <a:t> Betoningen (sarkastisk, självbelåten), ordval (arrogant, saklig etc.) kan berätta mycket om någon.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1" i="0" u="none" dirty="0">
                          <a:solidFill>
                            <a:srgbClr val="333333"/>
                          </a:solidFill>
                          <a:latin typeface="+mn-lt"/>
                        </a:rPr>
                        <a:t>Exempel:</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0" i="0" u="none" dirty="0">
                          <a:solidFill>
                            <a:srgbClr val="333333"/>
                          </a:solidFill>
                          <a:latin typeface="+mn-lt"/>
                        </a:rPr>
                        <a:t>Citatet är tillskrivet Marie Antoinette (1755-1793); sarkasm, naivitet, okunskap om livsvillkoren för de fattiga?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Varning:</a:t>
                      </a:r>
                      <a:r>
                        <a:rPr kumimoji="0" lang="sv-SE" sz="2000" b="0" i="0" u="none" strike="noStrike" cap="none" normalizeH="0" baseline="0" dirty="0">
                          <a:ln>
                            <a:noFill/>
                          </a:ln>
                          <a:solidFill>
                            <a:srgbClr val="333333"/>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Arrowheads="1"/>
          </p:cNvSpPr>
          <p:nvPr/>
        </p:nvSpPr>
        <p:spPr bwMode="auto">
          <a:xfrm>
            <a:off x="624979" y="4622264"/>
            <a:ext cx="3383280" cy="82296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sv-SE" altLang="de-DE" sz="1600" b="1">
                <a:solidFill>
                  <a:srgbClr val="333333"/>
                </a:solidFill>
                <a:latin typeface="Calibri Light"/>
              </a:rPr>
              <a:t>Om folket inte har bröd kan de ju äta kakor</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2724181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9</a:t>
            </a:fld>
            <a:endParaRPr lang="de-DE" dirty="0">
              <a:latin typeface="+mn-lt"/>
            </a:endParaRPr>
          </a:p>
        </p:txBody>
      </p:sp>
      <p:graphicFrame>
        <p:nvGraphicFramePr>
          <p:cNvPr id="14" name="Group 2"/>
          <p:cNvGraphicFramePr>
            <a:graphicFrameLocks noGrp="1"/>
          </p:cNvGraphicFramePr>
          <p:nvPr>
            <p:extLst>
              <p:ext uri="{D42A27DB-BD31-4B8C-83A1-F6EECF244321}">
                <p14:modId xmlns:p14="http://schemas.microsoft.com/office/powerpoint/2010/main" val="154843369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Språket:</a:t>
                      </a:r>
                    </a:p>
                    <a:p>
                      <a:pPr marL="0" marR="0" lvl="0" indent="0" algn="l" defTabSz="914400" rtl="0" eaLnBrk="1" fontAlgn="base" latinLnBrk="0" hangingPunct="1">
                        <a:lnSpc>
                          <a:spcPct val="100000"/>
                        </a:lnSpc>
                        <a:spcBef>
                          <a:spcPts val="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Vad någon säger och hur det sägs</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Innehåll:</a:t>
                      </a:r>
                      <a:r>
                        <a:rPr kumimoji="0" lang="sv-SE" sz="2000" b="0" i="0" u="none" strike="noStrike" cap="none" normalizeH="0" baseline="0" dirty="0">
                          <a:ln>
                            <a:noFill/>
                          </a:ln>
                          <a:solidFill>
                            <a:srgbClr val="333333"/>
                          </a:solidFill>
                          <a:effectLst/>
                          <a:latin typeface="Calibri Light"/>
                        </a:rPr>
                        <a:t> Språket är mycket viktigt för direkt kommunikation.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Tonfall:</a:t>
                      </a:r>
                      <a:r>
                        <a:rPr kumimoji="0" lang="sv-SE" sz="2000" b="0" i="0" u="none" strike="noStrike" cap="none" normalizeH="0" baseline="0" dirty="0">
                          <a:ln>
                            <a:noFill/>
                          </a:ln>
                          <a:solidFill>
                            <a:srgbClr val="333333"/>
                          </a:solidFill>
                          <a:effectLst/>
                          <a:latin typeface="Calibri Light"/>
                        </a:rPr>
                        <a:t> Betoningen (sarkastisk, självbelåten), ordval (arrogant, saklig etc.) kan berätta mycket om någon.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1" i="0" u="none" dirty="0">
                          <a:solidFill>
                            <a:srgbClr val="333333"/>
                          </a:solidFill>
                          <a:latin typeface="+mn-lt"/>
                        </a:rPr>
                        <a:t>Exempel:</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sv-SE" altLang="de-DE" sz="1800" b="0" i="0" u="none" dirty="0">
                        <a:solidFill>
                          <a:srgbClr val="333333"/>
                        </a:solidFill>
                        <a:latin typeface="+mn-l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sv-SE" altLang="de-DE" sz="1800" b="0" i="0" u="none" dirty="0">
                          <a:solidFill>
                            <a:srgbClr val="333333"/>
                          </a:solidFill>
                          <a:latin typeface="+mn-lt"/>
                        </a:rPr>
                        <a:t>Citatet är tillskrivet Marie Antoinette (1755-1793); sarkasm, naivitet, okunskap om livsvillkoren för de fattiga?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a:t>
                      </a:r>
                      <a:r>
                        <a:rPr kumimoji="0" lang="sv-SE"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Innehåll:</a:t>
                      </a:r>
                      <a:r>
                        <a:rPr kumimoji="0" lang="sv-SE" sz="2000" b="0" i="0" u="none" strike="noStrike" cap="none" normalizeH="0" baseline="0" dirty="0">
                          <a:ln>
                            <a:noFill/>
                          </a:ln>
                          <a:solidFill>
                            <a:srgbClr val="333333"/>
                          </a:solidFill>
                          <a:effectLst/>
                          <a:latin typeface="Calibri Light"/>
                        </a:rPr>
                        <a:t> beroende på t.ex sociala konventioner eller missförstånd är det ofta skillnad på vad en person tänker och vad han/hon faktiskt säger.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1" i="0" u="none" strike="noStrike" cap="none" normalizeH="0" baseline="0" dirty="0">
                          <a:ln>
                            <a:noFill/>
                          </a:ln>
                          <a:solidFill>
                            <a:srgbClr val="333333"/>
                          </a:solidFill>
                          <a:effectLst/>
                          <a:latin typeface="Calibri Light"/>
                        </a:rPr>
                        <a:t>Tonfall:</a:t>
                      </a:r>
                      <a:r>
                        <a:rPr kumimoji="0" lang="sv-SE" sz="2000" b="0" i="0" u="none" strike="noStrike" cap="none" normalizeH="0" baseline="0" dirty="0">
                          <a:ln>
                            <a:noFill/>
                          </a:ln>
                          <a:solidFill>
                            <a:srgbClr val="333333"/>
                          </a:solidFill>
                          <a:effectLst/>
                          <a:latin typeface="Calibri Light"/>
                        </a:rPr>
                        <a:t> En del personer ger uttryck för mycket få känslor när de talar – trots det kan de vara känslofyllda under ytan (gravallvarligt framförd humor, stel mimik vid Parkinsons sjukdom m.m.).</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5"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Arrowheads="1"/>
          </p:cNvSpPr>
          <p:nvPr/>
        </p:nvSpPr>
        <p:spPr bwMode="auto">
          <a:xfrm>
            <a:off x="624979" y="4622264"/>
            <a:ext cx="3383280" cy="82296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sv-SE" altLang="de-DE" sz="1600" b="1">
                <a:solidFill>
                  <a:srgbClr val="333333"/>
                </a:solidFill>
                <a:latin typeface="Calibri Light"/>
              </a:rPr>
              <a:t>Om folket inte har bröd kan de ju äta kakor</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419025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10</a:t>
            </a:fld>
            <a:endParaRPr lang="de-DE" dirty="0">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204255550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Tidigare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kännedom</a:t>
                      </a:r>
                      <a:r>
                        <a:rPr kumimoji="0" lang="en-US" sz="2000" b="0" i="0" u="none" strike="noStrike" cap="none" normalizeH="0" baseline="0" dirty="0">
                          <a:ln>
                            <a:noFill/>
                          </a:ln>
                          <a:solidFill>
                            <a:srgbClr val="333333"/>
                          </a:solidFill>
                          <a:effectLst/>
                          <a:latin typeface="Calibri Light"/>
                        </a:rPr>
                        <a:t> om </a:t>
                      </a:r>
                      <a:r>
                        <a:rPr kumimoji="0" lang="en-US" sz="2000" b="0" i="0" u="none" strike="noStrike" cap="none" normalizeH="0" baseline="0" dirty="0" err="1">
                          <a:ln>
                            <a:noFill/>
                          </a:ln>
                          <a:solidFill>
                            <a:srgbClr val="333333"/>
                          </a:solidFill>
                          <a:effectLst/>
                          <a:latin typeface="Calibri Light"/>
                        </a:rPr>
                        <a:t>personen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a:t>
                      </a:r>
                      <a:r>
                        <a:rPr kumimoji="0" lang="sv-SE"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11</a:t>
            </a:fld>
            <a:endParaRPr lang="de-DE" dirty="0">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211261639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Tidigare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kännedom</a:t>
                      </a:r>
                      <a:r>
                        <a:rPr kumimoji="0" lang="en-US" sz="2000" b="0" i="0" u="none" strike="noStrike" cap="none" normalizeH="0" baseline="0" dirty="0">
                          <a:ln>
                            <a:noFill/>
                          </a:ln>
                          <a:solidFill>
                            <a:srgbClr val="333333"/>
                          </a:solidFill>
                          <a:effectLst/>
                          <a:latin typeface="Calibri Light"/>
                        </a:rPr>
                        <a:t> om </a:t>
                      </a:r>
                      <a:r>
                        <a:rPr kumimoji="0" lang="en-US" sz="2000" b="0" i="0" u="none" strike="noStrike" cap="none" normalizeH="0" baseline="0" dirty="0" err="1">
                          <a:ln>
                            <a:noFill/>
                          </a:ln>
                          <a:solidFill>
                            <a:srgbClr val="333333"/>
                          </a:solidFill>
                          <a:effectLst/>
                          <a:latin typeface="Calibri Light"/>
                        </a:rPr>
                        <a:t>personen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Tidigare kännedom om en person kan underlätta en bedömning. Särskilt om du har mött personen tidigare i en liknande situation.</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Varning:</a:t>
                      </a:r>
                      <a:r>
                        <a:rPr kumimoji="0" lang="sv-SE" sz="2000" b="0" i="0" u="none" strike="noStrike" cap="none" normalizeH="0" baseline="0" dirty="0">
                          <a:ln>
                            <a:noFill/>
                          </a:ln>
                          <a:solidFill>
                            <a:srgbClr val="333333"/>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672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Diskutera fördelar och nackdelar med följande riktmärke för att bedöma en person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12</a:t>
            </a:fld>
            <a:endParaRPr lang="de-DE" dirty="0">
              <a:latin typeface="+mn-lt"/>
            </a:endParaRPr>
          </a:p>
        </p:txBody>
      </p:sp>
      <p:graphicFrame>
        <p:nvGraphicFramePr>
          <p:cNvPr id="10" name="Group 2"/>
          <p:cNvGraphicFramePr>
            <a:graphicFrameLocks noGrp="1"/>
          </p:cNvGraphicFramePr>
          <p:nvPr>
            <p:extLst>
              <p:ext uri="{D42A27DB-BD31-4B8C-83A1-F6EECF244321}">
                <p14:modId xmlns:p14="http://schemas.microsoft.com/office/powerpoint/2010/main" val="418051587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Tidigare kännedom om personen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Tidigare kännedom om en person kan underlätta en bedömning. Särskilt om du har mött personen tidigare i en liknande situation.</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a:ln>
                            <a:noFill/>
                          </a:ln>
                          <a:solidFill>
                            <a:srgbClr val="004992"/>
                          </a:solidFill>
                          <a:effectLst/>
                          <a:latin typeface="Calibri Light"/>
                        </a:rPr>
                        <a:t>Varning: </a:t>
                      </a:r>
                      <a:endParaRPr kumimoji="0" lang="sv-SE" sz="2000" b="0" i="0" u="none" strike="noStrike" cap="none" normalizeH="0" baseline="0" dirty="0">
                        <a:ln>
                          <a:noFill/>
                        </a:ln>
                        <a:solidFill>
                          <a:srgbClr val="004992"/>
                        </a:solidFill>
                        <a:effectLst/>
                        <a:latin typeface="Calibri Light"/>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Personer kan bete sig olika beroende på situationen, sinnestämning eller av tillfälligheter. Vi är aldrig fullständigt lyckliga eller sorgsna, goda eller onda i alla situationer. En person kan vara mycket öppen tillsammans med sin familj men mycket blyg bland sina vänner – eller omvänt. Kanske blir du själv överraskad över hur olika du beter dig i olika situationer.</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506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Diskutera fördelar och nackdelar med följande riktmärke för att bedöma 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13</a:t>
            </a:fld>
            <a:endParaRPr lang="de-DE" dirty="0">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251879957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sv-SE" sz="2000" b="0" i="0" u="none" strike="noStrike" cap="none" normalizeH="0" baseline="0" dirty="0">
                          <a:ln>
                            <a:noFill/>
                          </a:ln>
                          <a:solidFill>
                            <a:srgbClr val="333333"/>
                          </a:solidFill>
                          <a:effectLst/>
                          <a:latin typeface="+mn-lt"/>
                        </a:rPr>
                        <a:t>Det sägs att hundar kan känna av om människor utgör en fara eller ej.</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a:t>
                      </a:r>
                      <a:r>
                        <a:rPr kumimoji="0" lang="sv-SE"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oup 2"/>
          <p:cNvGraphicFramePr>
            <a:graphicFrameLocks noGrp="1"/>
          </p:cNvGraphicFramePr>
          <p:nvPr>
            <p:extLst>
              <p:ext uri="{D42A27DB-BD31-4B8C-83A1-F6EECF244321}">
                <p14:modId xmlns:p14="http://schemas.microsoft.com/office/powerpoint/2010/main" val="317036582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Intuition kan förstås som kunskap baserad på erfarenhet. Instinkten är ibland bättre än förnuftet! Intuition kan förstås som kunskapnktenär ibland bätte än förnuftet!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Varning:</a:t>
                      </a:r>
                      <a:r>
                        <a:rPr kumimoji="0" lang="sv-SE" sz="2000" b="0" i="0" u="none" strike="noStrike" cap="none" normalizeH="0" baseline="0" dirty="0">
                          <a:ln>
                            <a:noFill/>
                          </a:ln>
                          <a:solidFill>
                            <a:srgbClr val="333333"/>
                          </a:solidFill>
                          <a:effectLst/>
                          <a:latin typeface="+mn-l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dirty="0">
                <a:solidFill>
                  <a:srgbClr val="004992"/>
                </a:solidFill>
                <a:latin typeface="+mn-lt"/>
                <a:ea typeface="+mn-ea"/>
                <a:cs typeface="+mn-cs"/>
              </a:rPr>
              <a:t>Diskutera fördelar och nackdelar med följande riktmärke för att bedöma 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14</a:t>
            </a:fld>
            <a:endParaRPr lang="de-DE" dirty="0">
              <a:latin typeface="+mn-lt"/>
            </a:endParaRPr>
          </a:p>
        </p:txBody>
      </p:sp>
      <p:pic>
        <p:nvPicPr>
          <p:cNvPr id="24"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Rädsla</a:t>
            </a:r>
            <a:endParaRPr lang="en-US" altLang="de-DE" sz="1400" dirty="0">
              <a:latin typeface="Calibri Light"/>
            </a:endParaRPr>
          </a:p>
        </p:txBody>
      </p:sp>
      <p:sp>
        <p:nvSpPr>
          <p:cNvPr id="28"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Glädje</a:t>
            </a:r>
            <a:endParaRPr lang="en-US" altLang="de-DE" sz="1400" dirty="0">
              <a:latin typeface="Calibri Light"/>
            </a:endParaRPr>
          </a:p>
        </p:txBody>
      </p:sp>
      <p:sp>
        <p:nvSpPr>
          <p:cNvPr id="29"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t.ex. skräck-filmen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0"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Cirkusbesök</a:t>
            </a:r>
            <a:endParaRPr lang="en-US" altLang="de-DE" sz="1200" dirty="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sv-SE" altLang="de-DE" sz="1400" b="1" dirty="0">
                <a:latin typeface="Calibri Light"/>
              </a:rPr>
              <a:t>Rolig eller skrämmande?</a:t>
            </a:r>
          </a:p>
          <a:p>
            <a:pPr lvl="0" algn="ctr" eaLnBrk="1" hangingPunct="1">
              <a:spcBef>
                <a:spcPts val="0"/>
              </a:spcBef>
              <a:spcAft>
                <a:spcPts val="0"/>
              </a:spcAft>
              <a:buNone/>
            </a:pPr>
            <a:r>
              <a:rPr lang="sv-SE" altLang="de-DE" sz="1400" dirty="0">
                <a:latin typeface="Calibri Light"/>
              </a:rPr>
              <a:t>Beror på humöret!</a:t>
            </a:r>
            <a:endParaRPr lang="en-GB" altLang="de-DE" sz="1400" dirty="0">
              <a:solidFill>
                <a:srgbClr val="333333"/>
              </a:solidFill>
              <a:latin typeface="Calibri Light"/>
            </a:endParaRPr>
          </a:p>
        </p:txBody>
      </p:sp>
      <p:sp>
        <p:nvSpPr>
          <p:cNvPr id="32"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oup 2"/>
          <p:cNvGraphicFramePr>
            <a:graphicFrameLocks noGrp="1"/>
          </p:cNvGraphicFramePr>
          <p:nvPr>
            <p:extLst>
              <p:ext uri="{D42A27DB-BD31-4B8C-83A1-F6EECF244321}">
                <p14:modId xmlns:p14="http://schemas.microsoft.com/office/powerpoint/2010/main" val="372068585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Intuition kan förstås som kunskap baserad på erfarenhet. Instinkten är ibland bättre än förnuftet! Intuition kan förstås som kunskapnktenär ibland bätte än förnuftet!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De känslor man upplever i situationen kan påverka ens uppfattningar och tankar. Exempel:</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sv-SE" sz="2000" b="0" i="0" u="none" strike="noStrike" cap="none" normalizeH="0" baseline="0" dirty="0">
                          <a:ln>
                            <a:noFill/>
                          </a:ln>
                          <a:solidFill>
                            <a:srgbClr val="004992"/>
                          </a:solidFill>
                          <a:effectLst/>
                          <a:latin typeface="Calibri Light"/>
                        </a:rPr>
                        <a:t>Ilska:</a:t>
                      </a:r>
                      <a:r>
                        <a:rPr kumimoji="0" lang="sv-SE" sz="2000" b="0" i="0" u="none" strike="noStrike" cap="none" normalizeH="0" baseline="0" dirty="0">
                          <a:ln>
                            <a:noFill/>
                          </a:ln>
                          <a:solidFill>
                            <a:srgbClr val="333333"/>
                          </a:solidFill>
                          <a:effectLst/>
                          <a:latin typeface="Calibri Light"/>
                        </a:rPr>
                        <a:t> tendens att känna sig missförstådd eller anklagad.</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sv-SE" sz="2000" b="0" i="0" u="none" strike="noStrike" cap="none" normalizeH="0" baseline="0" dirty="0">
                          <a:ln>
                            <a:noFill/>
                          </a:ln>
                          <a:solidFill>
                            <a:srgbClr val="004992"/>
                          </a:solidFill>
                          <a:effectLst/>
                          <a:latin typeface="Calibri Light"/>
                        </a:rPr>
                        <a:t>Depression:</a:t>
                      </a:r>
                      <a:r>
                        <a:rPr kumimoji="0" lang="sv-SE" sz="2000" b="0" i="0" u="none" strike="noStrike" cap="none" normalizeH="0" baseline="0" dirty="0">
                          <a:ln>
                            <a:noFill/>
                          </a:ln>
                          <a:solidFill>
                            <a:srgbClr val="333333"/>
                          </a:solidFill>
                          <a:effectLst/>
                          <a:latin typeface="Calibri Light"/>
                        </a:rPr>
                        <a:t> allt ter sig mer hopplöst än det egentligen är.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dirty="0">
                <a:solidFill>
                  <a:srgbClr val="004992"/>
                </a:solidFill>
                <a:latin typeface="+mn-lt"/>
                <a:ea typeface="+mn-ea"/>
                <a:cs typeface="+mn-cs"/>
              </a:rPr>
              <a:t>Diskutera fördelar och nackdelar med följande riktmärke för att bedöma 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15</a:t>
            </a:fld>
            <a:endParaRPr lang="de-DE" dirty="0">
              <a:latin typeface="+mn-lt"/>
            </a:endParaRPr>
          </a:p>
        </p:txBody>
      </p:sp>
      <p:pic>
        <p:nvPicPr>
          <p:cNvPr id="24"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Rädsla</a:t>
            </a:r>
            <a:endParaRPr lang="en-US" altLang="de-DE" sz="1400" dirty="0">
              <a:latin typeface="Calibri Light"/>
            </a:endParaRPr>
          </a:p>
        </p:txBody>
      </p:sp>
      <p:sp>
        <p:nvSpPr>
          <p:cNvPr id="28"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Glädje</a:t>
            </a:r>
            <a:endParaRPr lang="en-US" altLang="de-DE" sz="1400" dirty="0">
              <a:latin typeface="Calibri Light"/>
            </a:endParaRPr>
          </a:p>
        </p:txBody>
      </p:sp>
      <p:sp>
        <p:nvSpPr>
          <p:cNvPr id="29"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t.ex. skräck-filmen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0"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Cirkusbesök</a:t>
            </a:r>
            <a:endParaRPr lang="en-US" altLang="de-DE" sz="1200" dirty="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sv-SE" altLang="de-DE" sz="1400" b="1" dirty="0">
                <a:latin typeface="Calibri Light"/>
              </a:rPr>
              <a:t>Rolig eller skrämmande?</a:t>
            </a:r>
          </a:p>
          <a:p>
            <a:pPr lvl="0" algn="ctr" eaLnBrk="1" hangingPunct="1">
              <a:spcBef>
                <a:spcPts val="0"/>
              </a:spcBef>
              <a:spcAft>
                <a:spcPts val="0"/>
              </a:spcAft>
              <a:buNone/>
            </a:pPr>
            <a:r>
              <a:rPr lang="sv-SE" altLang="de-DE" sz="1400" dirty="0">
                <a:latin typeface="Calibri Light"/>
              </a:rPr>
              <a:t>Beror på humöret!</a:t>
            </a:r>
            <a:endParaRPr lang="en-GB" altLang="de-DE" sz="1400" dirty="0">
              <a:solidFill>
                <a:srgbClr val="333333"/>
              </a:solidFill>
              <a:latin typeface="Calibri Light"/>
            </a:endParaRPr>
          </a:p>
        </p:txBody>
      </p:sp>
      <p:sp>
        <p:nvSpPr>
          <p:cNvPr id="32"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201817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oup 2"/>
          <p:cNvGraphicFramePr>
            <a:graphicFrameLocks noGrp="1"/>
          </p:cNvGraphicFramePr>
          <p:nvPr>
            <p:extLst>
              <p:ext uri="{D42A27DB-BD31-4B8C-83A1-F6EECF244321}">
                <p14:modId xmlns:p14="http://schemas.microsoft.com/office/powerpoint/2010/main" val="396961863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Viktig ledtråd: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Intuition kan förstås som kunskap baserad på erfarenhet. Instinkten är ibland bättre än förnuftet! Intuition kan förstås som kunskapnktenär ibland bätte än förnuftet!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sv-SE" sz="2000" b="0" i="0" u="none" strike="noStrike" cap="none" normalizeH="0" baseline="0" dirty="0">
                          <a:ln>
                            <a:noFill/>
                          </a:ln>
                          <a:solidFill>
                            <a:srgbClr val="004992"/>
                          </a:solidFill>
                          <a:effectLst/>
                          <a:latin typeface="Calibri Light"/>
                        </a:rPr>
                        <a:t>Varning: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De känslor man upplever i situationen kan påverka ens uppfattningar och tankar. Exempel:</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sv-SE" sz="2000" b="0" i="0" u="none" strike="noStrike" cap="none" normalizeH="0" baseline="0" dirty="0">
                          <a:ln>
                            <a:noFill/>
                          </a:ln>
                          <a:solidFill>
                            <a:srgbClr val="004992"/>
                          </a:solidFill>
                          <a:effectLst/>
                          <a:latin typeface="Calibri Light"/>
                        </a:rPr>
                        <a:t>Ilska:</a:t>
                      </a:r>
                      <a:r>
                        <a:rPr kumimoji="0" lang="sv-SE" sz="2000" b="0" i="0" u="none" strike="noStrike" cap="none" normalizeH="0" baseline="0" dirty="0">
                          <a:ln>
                            <a:noFill/>
                          </a:ln>
                          <a:solidFill>
                            <a:srgbClr val="333333"/>
                          </a:solidFill>
                          <a:effectLst/>
                          <a:latin typeface="Calibri Light"/>
                        </a:rPr>
                        <a:t> tendens att känna sig missförstådd eller anklagad.</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sv-SE" sz="2000" b="0" i="0" u="none" strike="noStrike" cap="none" normalizeH="0" baseline="0" dirty="0">
                          <a:ln>
                            <a:noFill/>
                          </a:ln>
                          <a:solidFill>
                            <a:srgbClr val="004992"/>
                          </a:solidFill>
                          <a:effectLst/>
                          <a:latin typeface="Calibri Light"/>
                        </a:rPr>
                        <a:t>Depression:</a:t>
                      </a:r>
                      <a:r>
                        <a:rPr kumimoji="0" lang="sv-SE" sz="2000" b="0" i="0" u="none" strike="noStrike" cap="none" normalizeH="0" baseline="0" dirty="0">
                          <a:ln>
                            <a:noFill/>
                          </a:ln>
                          <a:solidFill>
                            <a:srgbClr val="333333"/>
                          </a:solidFill>
                          <a:effectLst/>
                          <a:latin typeface="Calibri Light"/>
                        </a:rPr>
                        <a:t> allt ter sig mer hopplöst än det egentligen är.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sv-SE" sz="2000" b="0" i="0" u="none" strike="noStrike" cap="none" normalizeH="0" baseline="0" dirty="0">
                          <a:ln>
                            <a:noFill/>
                          </a:ln>
                          <a:solidFill>
                            <a:srgbClr val="333333"/>
                          </a:solidFill>
                          <a:effectLst/>
                          <a:latin typeface="Calibri Light"/>
                        </a:rPr>
                        <a:t>Vi bör lyssna till våra instinkter, men inte lita blint på dem.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dirty="0">
                <a:solidFill>
                  <a:srgbClr val="004992"/>
                </a:solidFill>
                <a:latin typeface="+mn-lt"/>
                <a:ea typeface="+mn-ea"/>
                <a:cs typeface="+mn-cs"/>
              </a:rPr>
              <a:t>Diskutera fördelar och nackdelar med följande riktmärke för att bedöma 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16</a:t>
            </a:fld>
            <a:endParaRPr lang="de-DE" dirty="0">
              <a:latin typeface="+mn-lt"/>
            </a:endParaRPr>
          </a:p>
        </p:txBody>
      </p:sp>
      <p:pic>
        <p:nvPicPr>
          <p:cNvPr id="24"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Rädsla</a:t>
            </a:r>
            <a:endParaRPr lang="en-US" altLang="de-DE" sz="1400" dirty="0">
              <a:latin typeface="Calibri Light"/>
            </a:endParaRPr>
          </a:p>
        </p:txBody>
      </p:sp>
      <p:sp>
        <p:nvSpPr>
          <p:cNvPr id="28"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     </a:t>
            </a:r>
            <a:r>
              <a:rPr lang="en-US" altLang="de-DE" sz="1400" dirty="0" err="1">
                <a:latin typeface="Calibri Light"/>
              </a:rPr>
              <a:t>Glädje</a:t>
            </a:r>
            <a:endParaRPr lang="en-US" altLang="de-DE" sz="1400" dirty="0">
              <a:latin typeface="Calibri Light"/>
            </a:endParaRPr>
          </a:p>
        </p:txBody>
      </p:sp>
      <p:sp>
        <p:nvSpPr>
          <p:cNvPr id="29"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t.ex. skräck-filmen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0"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Cirkusbesök</a:t>
            </a:r>
            <a:endParaRPr lang="en-US" altLang="de-DE" sz="1200" dirty="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sv-SE" altLang="de-DE" sz="1400" b="1" dirty="0">
                <a:latin typeface="Calibri Light"/>
              </a:rPr>
              <a:t>Rolig eller skrämmande?</a:t>
            </a:r>
          </a:p>
          <a:p>
            <a:pPr lvl="0" algn="ctr" eaLnBrk="1" hangingPunct="1">
              <a:spcBef>
                <a:spcPts val="0"/>
              </a:spcBef>
              <a:spcAft>
                <a:spcPts val="0"/>
              </a:spcAft>
              <a:buNone/>
            </a:pPr>
            <a:r>
              <a:rPr lang="sv-SE" altLang="de-DE" sz="1400" dirty="0">
                <a:latin typeface="Calibri Light"/>
              </a:rPr>
              <a:t>Beror på humöret!</a:t>
            </a:r>
            <a:endParaRPr lang="en-GB" altLang="de-DE" sz="1400" dirty="0">
              <a:solidFill>
                <a:srgbClr val="333333"/>
              </a:solidFill>
              <a:latin typeface="Calibri Light"/>
            </a:endParaRPr>
          </a:p>
        </p:txBody>
      </p:sp>
      <p:sp>
        <p:nvSpPr>
          <p:cNvPr id="32"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160444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Hur det verkar vara… - och realiteten!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sv-SE" sz="2400" dirty="0">
                <a:solidFill>
                  <a:srgbClr val="004992"/>
                </a:solidFill>
              </a:rPr>
              <a:t>Inget av dessa riktmärken (t.ex. språket) kan man lita på var för sig!</a:t>
            </a:r>
          </a:p>
          <a:p>
            <a:pPr lvl="0" defTabSz="914400" fontAlgn="base"/>
            <a:r>
              <a:rPr lang="sv-SE" sz="2400" i="1" dirty="0">
                <a:solidFill>
                  <a:srgbClr val="333333"/>
                </a:solidFill>
              </a:rPr>
              <a:t>Alla aspekter måste beaktas!</a:t>
            </a:r>
            <a:br>
              <a:rPr lang="sv-SE" sz="2400" i="1" dirty="0">
                <a:solidFill>
                  <a:srgbClr val="333333"/>
                </a:solidFill>
              </a:rPr>
            </a:br>
            <a:r>
              <a:rPr lang="sv-SE" sz="2400" dirty="0">
                <a:solidFill>
                  <a:srgbClr val="333333"/>
                </a:solidFill>
              </a:rPr>
              <a:t>Tillsammans hjälper de oss att bedöma en komplex situation…</a:t>
            </a: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17</a:t>
            </a:fld>
            <a:endParaRPr lang="de-DE"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sv-SE" sz="2400" dirty="0">
                <a:solidFill>
                  <a:srgbClr val="333333"/>
                </a:solidFill>
              </a:rPr>
              <a:t>Studier visar att många </a:t>
            </a:r>
            <a:r>
              <a:rPr lang="en-US" sz="2400" dirty="0">
                <a:solidFill>
                  <a:srgbClr val="333333"/>
                </a:solidFill>
              </a:rPr>
              <a:t>(</a:t>
            </a:r>
            <a:r>
              <a:rPr lang="sv-SE" sz="2400" dirty="0">
                <a:solidFill>
                  <a:srgbClr val="333333"/>
                </a:solidFill>
              </a:rPr>
              <a:t>men inte alla!</a:t>
            </a:r>
            <a:r>
              <a:rPr lang="en-US" sz="2400" dirty="0">
                <a:solidFill>
                  <a:srgbClr val="333333"/>
                </a:solidFill>
              </a:rPr>
              <a:t>)</a:t>
            </a:r>
            <a:r>
              <a:rPr lang="sv-SE" sz="2400" dirty="0">
                <a:solidFill>
                  <a:srgbClr val="333333"/>
                </a:solidFill>
              </a:rPr>
              <a:t> personer med psykiatrisk problematik (speciellt psykos) har problem med följande:</a:t>
            </a:r>
          </a:p>
          <a:p>
            <a:pPr marL="342900" lvl="0" indent="-342900" defTabSz="914400" fontAlgn="base">
              <a:buClr>
                <a:srgbClr val="333333"/>
              </a:buClr>
              <a:buFont typeface="WingDings"/>
              <a:buChar char=""/>
              <a:tabLst>
                <a:tab pos="361950" algn="l"/>
              </a:tabLst>
              <a:defRPr/>
            </a:pPr>
            <a:r>
              <a:rPr lang="sv-SE" sz="2400" dirty="0">
                <a:solidFill>
                  <a:srgbClr val="004992"/>
                </a:solidFill>
              </a:rPr>
              <a:t>Svårigheter att tolka ansiktsuttryck hos andra (t.ex. sorg, glädje).</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18</a:t>
            </a:fld>
            <a:endParaRPr lang="de-DE"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Varför tar vi upp detta?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sv-SE" sz="2400" dirty="0">
                <a:solidFill>
                  <a:srgbClr val="333333"/>
                </a:solidFill>
              </a:rPr>
              <a:t>Studier visar att många </a:t>
            </a:r>
            <a:r>
              <a:rPr lang="en-US" sz="2400" dirty="0">
                <a:solidFill>
                  <a:srgbClr val="333333"/>
                </a:solidFill>
              </a:rPr>
              <a:t>(</a:t>
            </a:r>
            <a:r>
              <a:rPr lang="sv-SE" sz="2400" dirty="0">
                <a:solidFill>
                  <a:srgbClr val="333333"/>
                </a:solidFill>
              </a:rPr>
              <a:t>men inte alla!</a:t>
            </a:r>
            <a:r>
              <a:rPr lang="en-US" sz="2400" dirty="0">
                <a:solidFill>
                  <a:srgbClr val="333333"/>
                </a:solidFill>
              </a:rPr>
              <a:t>)</a:t>
            </a:r>
            <a:r>
              <a:rPr lang="sv-SE" sz="2400" dirty="0">
                <a:solidFill>
                  <a:srgbClr val="333333"/>
                </a:solidFill>
              </a:rPr>
              <a:t> personer med psykiatrisk problematik (speciellt psykos) har problem med följande:</a:t>
            </a:r>
          </a:p>
          <a:p>
            <a:pPr marL="342900" lvl="0" indent="-342900" defTabSz="914400" fontAlgn="base">
              <a:buClr>
                <a:srgbClr val="333333"/>
              </a:buClr>
              <a:buFont typeface="WingDings"/>
              <a:buChar char=""/>
              <a:tabLst>
                <a:tab pos="361950" algn="l"/>
              </a:tabLst>
              <a:defRPr/>
            </a:pPr>
            <a:r>
              <a:rPr lang="sv-SE" sz="2400" dirty="0">
                <a:solidFill>
                  <a:srgbClr val="004992"/>
                </a:solidFill>
              </a:rPr>
              <a:t>Svårigheter att tolka ansiktsuttryck hos andra (t.ex. sorg, glädje).</a:t>
            </a:r>
          </a:p>
          <a:p>
            <a:pPr marL="342900" lvl="0" indent="-342900" defTabSz="914400" fontAlgn="base">
              <a:buClr>
                <a:srgbClr val="333333"/>
              </a:buClr>
              <a:buFont typeface="WingDings"/>
              <a:buChar char=""/>
              <a:tabLst>
                <a:tab pos="361950" algn="l"/>
              </a:tabLst>
              <a:defRPr/>
            </a:pPr>
            <a:r>
              <a:rPr lang="sv-SE" sz="2400" dirty="0">
                <a:solidFill>
                  <a:srgbClr val="004992"/>
                </a:solidFill>
              </a:rPr>
              <a:t>Svårigheter att se varför en person gör något och att förutse vad denne kommer att göra härnäst.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rPr>
              <a:pPr/>
              <a:t>19</a:t>
            </a:fld>
            <a:endParaRPr lang="de-DE" dirty="0">
              <a:latin typeface="+mn-lt"/>
            </a:endParaRPr>
          </a:p>
        </p:txBody>
      </p:sp>
    </p:spTree>
    <p:extLst>
      <p:ext uri="{BB962C8B-B14F-4D97-AF65-F5344CB8AC3E}">
        <p14:creationId xmlns:p14="http://schemas.microsoft.com/office/powerpoint/2010/main" val="2456015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Empatisvårigheter under psykos ökar antalet feltolkningar - exempel</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20</a:t>
            </a:fld>
            <a:endParaRPr lang="de-DE" dirty="0">
              <a:latin typeface="+mn-lt"/>
            </a:endParaRPr>
          </a:p>
        </p:txBody>
      </p:sp>
      <p:sp>
        <p:nvSpPr>
          <p:cNvPr id="5" name="Rechteck 1"/>
          <p:cNvSpPr>
            <a:spLocks noChangeArrowheads="1"/>
          </p:cNvSpPr>
          <p:nvPr/>
        </p:nvSpPr>
        <p:spPr bwMode="auto">
          <a:xfrm>
            <a:off x="408955" y="6021288"/>
            <a:ext cx="113760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cs typeface="Times New Roman" charset="0"/>
              </a:defRPr>
            </a:lvl1pPr>
            <a:lvl2pPr marL="742950" indent="-285750" eaLnBrk="0" hangingPunct="0">
              <a:spcBef>
                <a:spcPct val="20000"/>
              </a:spcBef>
              <a:buClr>
                <a:srgbClr val="336699"/>
              </a:buClr>
              <a:buChar char="•"/>
              <a:defRPr sz="2800">
                <a:solidFill>
                  <a:schemeClr val="tx1"/>
                </a:solidFill>
                <a:latin typeface="Verdana" pitchFamily="34" charset="0"/>
                <a:cs typeface="Times New Roman" charset="0"/>
              </a:defRPr>
            </a:lvl2pPr>
            <a:lvl3pPr marL="1143000" indent="-228600" eaLnBrk="0" hangingPunct="0">
              <a:spcBef>
                <a:spcPct val="20000"/>
              </a:spcBef>
              <a:buClr>
                <a:srgbClr val="336699"/>
              </a:buClr>
              <a:buChar char="•"/>
              <a:defRPr sz="2400">
                <a:solidFill>
                  <a:schemeClr val="tx1"/>
                </a:solidFill>
                <a:latin typeface="Verdana" pitchFamily="34" charset="0"/>
                <a:cs typeface="Times New Roman" charset="0"/>
              </a:defRPr>
            </a:lvl3pPr>
            <a:lvl4pPr marL="1600200" indent="-228600" eaLnBrk="0" hangingPunct="0">
              <a:spcBef>
                <a:spcPct val="20000"/>
              </a:spcBef>
              <a:buClr>
                <a:srgbClr val="336699"/>
              </a:buClr>
              <a:buChar char="•"/>
              <a:defRPr sz="2000">
                <a:solidFill>
                  <a:schemeClr val="tx1"/>
                </a:solidFill>
                <a:latin typeface="Verdana" pitchFamily="34" charset="0"/>
                <a:cs typeface="Times New Roman" charset="0"/>
              </a:defRPr>
            </a:lvl4pPr>
            <a:lvl5pPr marL="2057400" indent="-228600" eaLnBrk="0" hangingPunct="0">
              <a:spcBef>
                <a:spcPct val="20000"/>
              </a:spcBef>
              <a:buClr>
                <a:srgbClr val="336699"/>
              </a:buClr>
              <a:buChar char="•"/>
              <a:defRPr sz="2000">
                <a:solidFill>
                  <a:schemeClr val="tx1"/>
                </a:solidFill>
                <a:latin typeface="Verdana" pitchFamily="34"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9pPr>
          </a:lstStyle>
          <a:p>
            <a:pPr algn="ctr" eaLnBrk="1" fontAlgn="auto" hangingPunct="1">
              <a:spcBef>
                <a:spcPct val="0"/>
              </a:spcBef>
              <a:spcAft>
                <a:spcPts val="0"/>
              </a:spcAft>
              <a:buClrTx/>
              <a:buFontTx/>
              <a:buNone/>
              <a:defRPr/>
            </a:pPr>
            <a:r>
              <a:rPr lang="en-US" altLang="de-DE" sz="2000" kern="0" dirty="0" err="1">
                <a:solidFill>
                  <a:srgbClr val="004992"/>
                </a:solidFill>
                <a:latin typeface="+mn-lt"/>
                <a:cs typeface="+mn-cs"/>
              </a:rPr>
              <a:t>Har</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någon</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ett</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personligt</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exempel</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på</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något</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liknande</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som</a:t>
            </a:r>
            <a:r>
              <a:rPr lang="en-US" altLang="de-DE" sz="2000" kern="0" dirty="0">
                <a:solidFill>
                  <a:srgbClr val="004992"/>
                </a:solidFill>
                <a:latin typeface="+mn-lt"/>
                <a:cs typeface="+mn-cs"/>
              </a:rPr>
              <a:t> vi </a:t>
            </a:r>
            <a:r>
              <a:rPr lang="en-US" altLang="de-DE" sz="2000" kern="0" dirty="0" err="1">
                <a:solidFill>
                  <a:srgbClr val="004992"/>
                </a:solidFill>
                <a:latin typeface="+mn-lt"/>
                <a:cs typeface="+mn-cs"/>
              </a:rPr>
              <a:t>kan</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få</a:t>
            </a:r>
            <a:r>
              <a:rPr lang="en-US" altLang="de-DE" sz="2000" kern="0" dirty="0">
                <a:solidFill>
                  <a:srgbClr val="004992"/>
                </a:solidFill>
                <a:latin typeface="+mn-lt"/>
                <a:cs typeface="+mn-cs"/>
              </a:rPr>
              <a:t> </a:t>
            </a:r>
            <a:r>
              <a:rPr lang="en-US" altLang="de-DE" sz="2000" kern="0" dirty="0" err="1">
                <a:solidFill>
                  <a:srgbClr val="004992"/>
                </a:solidFill>
                <a:latin typeface="+mn-lt"/>
                <a:cs typeface="+mn-cs"/>
              </a:rPr>
              <a:t>höra</a:t>
            </a:r>
            <a:r>
              <a:rPr lang="en-US" altLang="de-DE" sz="2000" kern="0" dirty="0">
                <a:solidFill>
                  <a:srgbClr val="004992"/>
                </a:solidFill>
                <a:latin typeface="+mn-lt"/>
                <a:cs typeface="+mn-cs"/>
              </a:rPr>
              <a:t>?  </a:t>
            </a:r>
            <a:endParaRPr lang="de-DE" altLang="de-DE" sz="2000" kern="0" dirty="0">
              <a:solidFill>
                <a:srgbClr val="004992"/>
              </a:solidFill>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739603740"/>
              </p:ext>
            </p:extLst>
          </p:nvPr>
        </p:nvGraphicFramePr>
        <p:xfrm>
          <a:off x="408954" y="2203705"/>
          <a:ext cx="11376000" cy="356616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Händelse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Tolkning vid psykos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Andra förklaringar</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En man på bussen tittar på dig länge.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Förföljaren avslöjar sig till sist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Du drar till dig uppmärksamhet genom ett iögonfallande uppträdande. (t.ex. att bära solglasögon)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Chefen klagar på dina misstag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Du är övertygad om att du kommer att bli sparkad</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Chefen överreagerade men tänker inte sparka dig – han är ofta butter</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En vän läser en nyhetsartikel om dåliga skolresultat.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a:ln>
                            <a:noFill/>
                          </a:ln>
                          <a:solidFill>
                            <a:srgbClr val="333333"/>
                          </a:solidFill>
                          <a:effectLst/>
                          <a:latin typeface="Calibri Light"/>
                        </a:rPr>
                        <a:t>Han anspelar på att du fick dåliga skolresultat som barn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000" b="0" i="0" u="none" strike="noStrike" cap="none" normalizeH="0" baseline="0" dirty="0">
                          <a:ln>
                            <a:noFill/>
                          </a:ln>
                          <a:solidFill>
                            <a:srgbClr val="333333"/>
                          </a:solidFill>
                          <a:effectLst/>
                          <a:latin typeface="Calibri Light"/>
                        </a:rPr>
                        <a:t>Ett rent sammanträffande - </a:t>
                      </a:r>
                      <a:r>
                        <a:rPr kumimoji="0" lang="sv-SE" sz="2000" b="0" i="0" u="none" strike="noStrike" cap="none" normalizeH="0" baseline="0">
                          <a:ln>
                            <a:noFill/>
                          </a:ln>
                          <a:solidFill>
                            <a:srgbClr val="333333"/>
                          </a:solidFill>
                          <a:effectLst/>
                          <a:latin typeface="Calibri Light"/>
                        </a:rPr>
                        <a:t>vännen är nyhetsintresserad </a:t>
                      </a:r>
                      <a:r>
                        <a:rPr kumimoji="0" lang="sv-SE" sz="2000" b="0" i="0" u="none" strike="noStrike" cap="none" normalizeH="0" baseline="0" dirty="0">
                          <a:ln>
                            <a:noFill/>
                          </a:ln>
                          <a:solidFill>
                            <a:srgbClr val="333333"/>
                          </a:solidFill>
                          <a:effectLst/>
                          <a:latin typeface="Calibri Light"/>
                        </a:rPr>
                        <a:t>men känner inte till dina skolproblem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v-SE" sz="2400" dirty="0">
                <a:solidFill>
                  <a:srgbClr val="333333"/>
                </a:solidFill>
              </a:rPr>
              <a:t>Ni kommer att få titta på några serieteckningar.</a:t>
            </a:r>
          </a:p>
          <a:p>
            <a:pPr marL="342900" lvl="0" indent="-342900" defTabSz="914400" fontAlgn="base">
              <a:buClr>
                <a:srgbClr val="333333"/>
              </a:buClr>
              <a:buFont typeface="WingDings"/>
              <a:buChar char=""/>
              <a:defRPr/>
            </a:pPr>
            <a:r>
              <a:rPr lang="sv-SE" sz="2400" dirty="0">
                <a:solidFill>
                  <a:srgbClr val="333333"/>
                </a:solidFill>
              </a:rPr>
              <a:t>Diskutera vad personerna på bilderna tänker om varandra.</a:t>
            </a: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21</a:t>
            </a:fld>
            <a:endParaRPr lang="de-DE"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v-SE" sz="2400" dirty="0">
                <a:solidFill>
                  <a:srgbClr val="333333"/>
                </a:solidFill>
              </a:rPr>
              <a:t>Ni kommer att få titta på några serieteckningar.</a:t>
            </a:r>
          </a:p>
          <a:p>
            <a:pPr marL="342900" lvl="0" indent="-342900" defTabSz="914400" fontAlgn="base">
              <a:buClr>
                <a:srgbClr val="333333"/>
              </a:buClr>
              <a:buFont typeface="WingDings"/>
              <a:buChar char=""/>
              <a:defRPr/>
            </a:pPr>
            <a:r>
              <a:rPr lang="sv-SE" sz="2400" dirty="0">
                <a:solidFill>
                  <a:srgbClr val="333333"/>
                </a:solidFill>
              </a:rPr>
              <a:t>Diskutera vad personerna på bilderna tänker om varandra.</a:t>
            </a:r>
          </a:p>
          <a:p>
            <a:pPr lvl="0" defTabSz="914400" fontAlgn="base">
              <a:defRPr/>
            </a:pPr>
            <a:r>
              <a:rPr lang="sv-SE" sz="2400" b="1" dirty="0">
                <a:solidFill>
                  <a:srgbClr val="004992"/>
                </a:solidFill>
              </a:rPr>
              <a:t>Viktigt</a:t>
            </a:r>
          </a:p>
          <a:p>
            <a:pPr marL="342900" lvl="0" indent="-342900" defTabSz="914400" fontAlgn="base">
              <a:buClr>
                <a:srgbClr val="333333"/>
              </a:buClr>
              <a:buFont typeface="WingDings"/>
              <a:buChar char=""/>
              <a:defRPr/>
            </a:pPr>
            <a:r>
              <a:rPr lang="sv-SE" sz="2400" dirty="0">
                <a:solidFill>
                  <a:srgbClr val="333333"/>
                </a:solidFill>
              </a:rPr>
              <a:t>Tänk på att skilja mellan den information som </a:t>
            </a:r>
            <a:r>
              <a:rPr lang="sv-SE" sz="2400" i="1" dirty="0">
                <a:solidFill>
                  <a:srgbClr val="333333"/>
                </a:solidFill>
              </a:rPr>
              <a:t>ni</a:t>
            </a:r>
            <a:r>
              <a:rPr lang="sv-SE" sz="2400" dirty="0">
                <a:solidFill>
                  <a:srgbClr val="333333"/>
                </a:solidFill>
              </a:rPr>
              <a:t> har och den information som karaktärerna har om varandra!</a:t>
            </a: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22</a:t>
            </a:fld>
            <a:endParaRPr lang="de-DE" dirty="0">
              <a:latin typeface="+mn-lt"/>
            </a:endParaRPr>
          </a:p>
        </p:txBody>
      </p:sp>
    </p:spTree>
    <p:extLst>
      <p:ext uri="{BB962C8B-B14F-4D97-AF65-F5344CB8AC3E}">
        <p14:creationId xmlns:p14="http://schemas.microsoft.com/office/powerpoint/2010/main" val="616115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Övning</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sv-SE" sz="2400" dirty="0">
                <a:solidFill>
                  <a:srgbClr val="333333"/>
                </a:solidFill>
              </a:rPr>
              <a:t>Ni kommer att få titta på några serieteckningar.</a:t>
            </a:r>
          </a:p>
          <a:p>
            <a:pPr marL="342900" lvl="0" indent="-342900" defTabSz="914400" fontAlgn="base">
              <a:buClr>
                <a:srgbClr val="333333"/>
              </a:buClr>
              <a:buFont typeface="WingDings"/>
              <a:buChar char=""/>
              <a:defRPr/>
            </a:pPr>
            <a:r>
              <a:rPr lang="sv-SE" sz="2400" dirty="0">
                <a:solidFill>
                  <a:srgbClr val="333333"/>
                </a:solidFill>
              </a:rPr>
              <a:t>Diskutera vad personerna på bilderna tänker om varandra.</a:t>
            </a:r>
          </a:p>
          <a:p>
            <a:pPr lvl="0" defTabSz="914400" fontAlgn="base">
              <a:defRPr/>
            </a:pPr>
            <a:r>
              <a:rPr lang="sv-SE" sz="2400" b="1" dirty="0">
                <a:solidFill>
                  <a:srgbClr val="004992"/>
                </a:solidFill>
              </a:rPr>
              <a:t>Viktigt</a:t>
            </a:r>
          </a:p>
          <a:p>
            <a:pPr marL="342900" lvl="0" indent="-342900" defTabSz="914400" fontAlgn="base">
              <a:buClr>
                <a:srgbClr val="333333"/>
              </a:buClr>
              <a:buFont typeface="WingDings"/>
              <a:buChar char=""/>
              <a:defRPr/>
            </a:pPr>
            <a:r>
              <a:rPr lang="sv-SE" sz="2400" dirty="0">
                <a:solidFill>
                  <a:srgbClr val="333333"/>
                </a:solidFill>
              </a:rPr>
              <a:t>Tänk på att skilja mellan den information som </a:t>
            </a:r>
            <a:r>
              <a:rPr lang="sv-SE" sz="2400" i="1" dirty="0">
                <a:solidFill>
                  <a:srgbClr val="333333"/>
                </a:solidFill>
              </a:rPr>
              <a:t>ni</a:t>
            </a:r>
            <a:r>
              <a:rPr lang="sv-SE" sz="2400" dirty="0">
                <a:solidFill>
                  <a:srgbClr val="333333"/>
                </a:solidFill>
              </a:rPr>
              <a:t> har och den information som karaktärerna har om varandra!</a:t>
            </a:r>
          </a:p>
          <a:p>
            <a:pPr marL="342900" lvl="0" indent="-342900" defTabSz="914400" fontAlgn="base">
              <a:buClr>
                <a:srgbClr val="333333"/>
              </a:buClr>
              <a:buFont typeface="WingDings"/>
              <a:buChar char=""/>
              <a:defRPr/>
            </a:pPr>
            <a:r>
              <a:rPr lang="sv-SE" sz="2400" dirty="0">
                <a:solidFill>
                  <a:srgbClr val="333333"/>
                </a:solidFill>
              </a:rPr>
              <a:t>Vilken tilläggsinformation behövs för att besvara på frågan?</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23</a:t>
            </a:fld>
            <a:endParaRPr lang="de-DE" dirty="0">
              <a:latin typeface="+mn-lt"/>
            </a:endParaRPr>
          </a:p>
        </p:txBody>
      </p:sp>
    </p:spTree>
    <p:extLst>
      <p:ext uri="{BB962C8B-B14F-4D97-AF65-F5344CB8AC3E}">
        <p14:creationId xmlns:p14="http://schemas.microsoft.com/office/powerpoint/2010/main" val="3738955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24</a:t>
            </a:fld>
            <a:endParaRPr lang="de-DE" dirty="0">
              <a:latin typeface="+mn-lt"/>
            </a:endParaRPr>
          </a:p>
        </p:txBody>
      </p:sp>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sv-SE" altLang="de-DE" sz="2400">
                <a:solidFill>
                  <a:srgbClr val="004992"/>
                </a:solidFill>
                <a:latin typeface="Calibri Light"/>
              </a:rPr>
              <a:t>Vad tror du flickan ger sin mormor i present när hon fyller år nästa gång?</a:t>
            </a:r>
          </a:p>
          <a:p>
            <a:pPr algn="ctr" eaLnBrk="1" hangingPunct="1">
              <a:spcBef>
                <a:spcPts val="0"/>
              </a:spcBef>
              <a:spcAft>
                <a:spcPts val="0"/>
              </a:spcAft>
              <a:buNone/>
            </a:pPr>
            <a:r>
              <a:rPr lang="sv-SE" altLang="de-DE" sz="2400">
                <a:solidFill>
                  <a:srgbClr val="004992"/>
                </a:solidFill>
                <a:latin typeface="Calibri Light"/>
              </a:rPr>
              <a:t>Kommer mormor att bli glad?</a:t>
            </a:r>
            <a:endParaRPr lang="de-DE" altLang="de-DE" sz="2400" dirty="0">
              <a:solidFill>
                <a:srgbClr val="004992"/>
              </a:solidFill>
              <a:latin typeface="Calibri Ligh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Choklad! Härligt, </a:t>
            </a:r>
          </a:p>
          <a:p>
            <a:pPr algn="ctr" eaLnBrk="1" hangingPunct="1">
              <a:spcBef>
                <a:spcPct val="0"/>
              </a:spcBef>
              <a:buFontTx/>
              <a:buNone/>
            </a:pPr>
            <a:r>
              <a:rPr lang="de-DE" altLang="de-DE" sz="1400" b="1">
                <a:solidFill>
                  <a:srgbClr val="000000"/>
                </a:solidFill>
                <a:latin typeface="Calibri Light"/>
              </a:rPr>
              <a:t>Tack!</a:t>
            </a:r>
            <a:endParaRPr lang="de-DE" altLang="de-DE" sz="1400" b="1" dirty="0">
              <a:solidFill>
                <a:srgbClr val="000000"/>
              </a:solidFill>
              <a:latin typeface="Calibri Light"/>
            </a:endParaRPr>
          </a:p>
        </p:txBody>
      </p:sp>
      <p:pic>
        <p:nvPicPr>
          <p:cNvPr id="19"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6"/>
          <p:cNvSpPr txBox="1">
            <a:spLocks noChangeArrowheads="1"/>
          </p:cNvSpPr>
          <p:nvPr/>
        </p:nvSpPr>
        <p:spPr bwMode="auto">
          <a:xfrm>
            <a:off x="6457627" y="2348880"/>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Choklad som är så äckligt..</a:t>
            </a:r>
            <a:endParaRPr lang="de-DE" altLang="de-DE" sz="1400" b="1" dirty="0">
              <a:solidFill>
                <a:srgbClr val="000000"/>
              </a:solidFill>
              <a:latin typeface="Calibri Light"/>
            </a:endParaRPr>
          </a:p>
        </p:txBody>
      </p:sp>
      <p:sp>
        <p:nvSpPr>
          <p:cNvPr id="15"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25</a:t>
            </a:fld>
            <a:endParaRPr lang="de-DE" dirty="0">
              <a:latin typeface="+mn-lt"/>
            </a:endParaRPr>
          </a:p>
        </p:txBody>
      </p:sp>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sv-SE" altLang="de-DE" sz="2400">
                <a:solidFill>
                  <a:srgbClr val="004992"/>
                </a:solidFill>
                <a:latin typeface="Calibri Light"/>
              </a:rPr>
              <a:t>Vad tror du flickan ger sin mormor i present när hon fyller år nästa gång?</a:t>
            </a:r>
          </a:p>
          <a:p>
            <a:pPr algn="ctr" eaLnBrk="1" hangingPunct="1">
              <a:spcBef>
                <a:spcPts val="0"/>
              </a:spcBef>
              <a:spcAft>
                <a:spcPts val="0"/>
              </a:spcAft>
              <a:buNone/>
            </a:pPr>
            <a:r>
              <a:rPr lang="sv-SE" altLang="de-DE" sz="2400">
                <a:solidFill>
                  <a:srgbClr val="004992"/>
                </a:solidFill>
                <a:latin typeface="Calibri Light"/>
              </a:rPr>
              <a:t>Kommer mormor att bli glad?</a:t>
            </a:r>
            <a:endParaRPr lang="de-DE" altLang="de-DE" sz="2400" dirty="0">
              <a:solidFill>
                <a:srgbClr val="004992"/>
              </a:solidFill>
              <a:latin typeface="Calibri Ligh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Choklad! Härligt, </a:t>
            </a:r>
          </a:p>
          <a:p>
            <a:pPr algn="ctr" eaLnBrk="1" hangingPunct="1">
              <a:spcBef>
                <a:spcPct val="0"/>
              </a:spcBef>
              <a:buFontTx/>
              <a:buNone/>
            </a:pPr>
            <a:r>
              <a:rPr lang="de-DE" altLang="de-DE" sz="1400" b="1">
                <a:solidFill>
                  <a:srgbClr val="000000"/>
                </a:solidFill>
                <a:latin typeface="Calibri Light"/>
              </a:rPr>
              <a:t>Tack!</a:t>
            </a:r>
            <a:endParaRPr lang="de-DE" altLang="de-DE" sz="1400" b="1" dirty="0">
              <a:solidFill>
                <a:srgbClr val="000000"/>
              </a:solidFill>
              <a:latin typeface="Calibri Light"/>
            </a:endParaRPr>
          </a:p>
        </p:txBody>
      </p:sp>
      <p:pic>
        <p:nvPicPr>
          <p:cNvPr id="19"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6"/>
          <p:cNvSpPr txBox="1">
            <a:spLocks noChangeArrowheads="1"/>
          </p:cNvSpPr>
          <p:nvPr/>
        </p:nvSpPr>
        <p:spPr bwMode="auto">
          <a:xfrm>
            <a:off x="6457627" y="2348880"/>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Choklad som är så äckligt..</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322182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15791"/>
          </a:xfrm>
        </p:spPr>
        <p:txBody>
          <a:bodyPr vert="horz" lIns="0" tIns="0" rIns="0" bIns="0" rtlCol="0" anchor="t">
            <a:spAutoFit/>
          </a:bodyPr>
          <a:lstStyle/>
          <a:p>
            <a:pPr lvl="0" defTabSz="914400" fontAlgn="base">
              <a:lnSpc>
                <a:spcPct val="105000"/>
              </a:lnSpc>
              <a:spcBef>
                <a:spcPts val="1999"/>
              </a:spcBef>
            </a:pPr>
            <a:r>
              <a:rPr lang="sv-SE" sz="3600">
                <a:solidFill>
                  <a:srgbClr val="004992"/>
                </a:solidFill>
                <a:latin typeface="+mn-lt"/>
                <a:ea typeface="+mn-ea"/>
                <a:cs typeface="+mn-cs"/>
              </a:rPr>
              <a:t>Mormors födelsedag</a:t>
            </a:r>
            <a:br>
              <a:rPr lang="sv-SE" sz="3600">
                <a:solidFill>
                  <a:srgbClr val="004992"/>
                </a:solidFill>
                <a:latin typeface="+mn-lt"/>
                <a:ea typeface="+mn-ea"/>
                <a:cs typeface="+mn-cs"/>
              </a:rPr>
            </a:br>
            <a:r>
              <a:rPr lang="sv-SE">
                <a:solidFill>
                  <a:srgbClr val="004992"/>
                </a:solidFill>
                <a:latin typeface="+mn-lt"/>
                <a:ea typeface="+mn-ea"/>
                <a:cs typeface="+mn-cs"/>
              </a:rPr>
              <a:t>Vad har flickan troligen med sig till mormor nästa år?</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26</a:t>
            </a:fld>
            <a:endParaRPr lang="de-DE" dirty="0">
              <a:latin typeface="+mn-lt"/>
            </a:endParaRPr>
          </a:p>
        </p:txBody>
      </p:sp>
      <p:sp>
        <p:nvSpPr>
          <p:cNvPr id="19" name="Caption_16"/>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sv-SE" altLang="de-DE" sz="2000" b="1" dirty="0">
                <a:solidFill>
                  <a:srgbClr val="004992"/>
                </a:solidFill>
                <a:latin typeface="Calibri Light"/>
              </a:rPr>
              <a:t>Troligt: </a:t>
            </a:r>
            <a:r>
              <a:rPr lang="sv-SE" altLang="de-DE" sz="2000" dirty="0">
                <a:solidFill>
                  <a:srgbClr val="333333"/>
                </a:solidFill>
                <a:latin typeface="Calibri Light"/>
              </a:rPr>
              <a:t>Hon tar med sig choklad igen för att mormor blev så glad förra gången.</a:t>
            </a:r>
          </a:p>
          <a:p>
            <a:pPr eaLnBrk="1" hangingPunct="1">
              <a:spcBef>
                <a:spcPts val="1200"/>
              </a:spcBef>
              <a:spcAft>
                <a:spcPts val="0"/>
              </a:spcAft>
              <a:buNone/>
            </a:pPr>
            <a:r>
              <a:rPr lang="sv-SE" altLang="de-DE" sz="2000" b="1" dirty="0">
                <a:solidFill>
                  <a:srgbClr val="004992"/>
                </a:solidFill>
                <a:latin typeface="Calibri Light"/>
              </a:rPr>
              <a:t>Osannolikt: </a:t>
            </a:r>
            <a:r>
              <a:rPr lang="sv-SE" altLang="de-DE" sz="2000" dirty="0">
                <a:solidFill>
                  <a:srgbClr val="333333"/>
                </a:solidFill>
                <a:latin typeface="Calibri Light"/>
              </a:rPr>
              <a:t>Flickan märkte av att hennes mormor ogillar choklad och därför tar hon med sig något annat på hennes födelsedag.</a:t>
            </a:r>
            <a:endParaRPr lang="de-DE" altLang="de-DE" sz="2000" dirty="0">
              <a:solidFill>
                <a:srgbClr val="333333"/>
              </a:solidFill>
              <a:latin typeface="Calibri Light"/>
            </a:endParaRPr>
          </a:p>
        </p:txBody>
      </p:sp>
      <p:pic>
        <p:nvPicPr>
          <p:cNvPr id="2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Choklad! Härligt, </a:t>
            </a:r>
          </a:p>
          <a:p>
            <a:pPr algn="ctr" eaLnBrk="1" hangingPunct="1">
              <a:spcBef>
                <a:spcPct val="0"/>
              </a:spcBef>
              <a:buFontTx/>
              <a:buNone/>
            </a:pPr>
            <a:r>
              <a:rPr lang="de-DE" altLang="de-DE" sz="1400" b="1">
                <a:solidFill>
                  <a:srgbClr val="000000"/>
                </a:solidFill>
                <a:latin typeface="Calibri Light"/>
              </a:rPr>
              <a:t>Tack!</a:t>
            </a:r>
            <a:endParaRPr lang="de-DE" altLang="de-DE" sz="1400" b="1" dirty="0">
              <a:solidFill>
                <a:srgbClr val="000000"/>
              </a:solidFill>
              <a:latin typeface="Calibri Light"/>
            </a:endParaRPr>
          </a:p>
        </p:txBody>
      </p:sp>
      <p:pic>
        <p:nvPicPr>
          <p:cNvPr id="26"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16"/>
          <p:cNvSpPr txBox="1">
            <a:spLocks noChangeArrowheads="1"/>
          </p:cNvSpPr>
          <p:nvPr/>
        </p:nvSpPr>
        <p:spPr bwMode="auto">
          <a:xfrm>
            <a:off x="6457627" y="2348880"/>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Choklad som är så äckligt..</a:t>
            </a:r>
            <a:endParaRPr lang="de-DE" altLang="de-DE" sz="1400" b="1" dirty="0">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 fortsätter!</a:t>
            </a: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27</a:t>
            </a:fld>
            <a:endParaRPr lang="de-DE" dirty="0">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28</a:t>
            </a:fld>
            <a:endParaRPr lang="de-DE" dirty="0">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sv-SE" sz="2400" spc="-10">
                <a:solidFill>
                  <a:srgbClr val="004992"/>
                </a:solidFill>
                <a:latin typeface="Calibri Light"/>
                <a:cs typeface="Verdana"/>
              </a:rPr>
              <a:t>Är hennes chef oförstående? </a:t>
            </a:r>
          </a:p>
          <a:p>
            <a:pPr algn="ctr" eaLnBrk="1" fontAlgn="auto" hangingPunct="1">
              <a:lnSpc>
                <a:spcPct val="105000"/>
              </a:lnSpc>
              <a:spcBef>
                <a:spcPts val="0"/>
              </a:spcBef>
              <a:spcAft>
                <a:spcPts val="0"/>
              </a:spcAft>
              <a:defRPr/>
            </a:pPr>
            <a:r>
              <a:rPr lang="sv-SE" sz="2400" spc="-10">
                <a:solidFill>
                  <a:srgbClr val="004992"/>
                </a:solidFill>
                <a:latin typeface="Calibri Light"/>
                <a:cs typeface="Verdana"/>
              </a:rPr>
              <a:t>Behövs det mer information för att svara på frågan?</a:t>
            </a:r>
            <a:endParaRPr sz="2400" dirty="0">
              <a:solidFill>
                <a:srgbClr val="004992"/>
              </a:solidFill>
              <a:latin typeface="Calibri Light"/>
              <a:cs typeface="Verdana"/>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0" rIns="0" bIns="0" anchor="ctr" anchorCtr="0">
            <a:noAutofit/>
          </a:bodyPr>
          <a:lstStyle/>
          <a:p>
            <a:pPr algn="ctr" eaLnBrk="1" fontAlgn="auto" hangingPunct="1">
              <a:spcBef>
                <a:spcPts val="0"/>
              </a:spcBef>
              <a:spcAft>
                <a:spcPts val="0"/>
              </a:spcAft>
              <a:defRPr/>
            </a:pPr>
            <a:r>
              <a:rPr lang="en-US" sz="1200" dirty="0">
                <a:latin typeface="Calibri Light"/>
                <a:cs typeface="Verdana"/>
              </a:rPr>
              <a:t>Jag </a:t>
            </a:r>
            <a:r>
              <a:rPr lang="en-US" sz="1200" dirty="0" err="1">
                <a:latin typeface="Calibri Light"/>
                <a:cs typeface="Verdana"/>
              </a:rPr>
              <a:t>är</a:t>
            </a:r>
            <a:r>
              <a:rPr lang="en-US" sz="1200" dirty="0">
                <a:latin typeface="Calibri Light"/>
                <a:cs typeface="Verdana"/>
              </a:rPr>
              <a:t> </a:t>
            </a:r>
            <a:r>
              <a:rPr lang="en-US" sz="1200" dirty="0" err="1">
                <a:latin typeface="Calibri Light"/>
                <a:cs typeface="Verdana"/>
              </a:rPr>
              <a:t>verkligen</a:t>
            </a:r>
            <a:r>
              <a:rPr lang="en-US" sz="1200" dirty="0">
                <a:latin typeface="Calibri Light"/>
                <a:cs typeface="Verdana"/>
              </a:rPr>
              <a:t> </a:t>
            </a:r>
          </a:p>
          <a:p>
            <a:pPr algn="ctr" eaLnBrk="1" fontAlgn="auto" hangingPunct="1">
              <a:spcBef>
                <a:spcPts val="0"/>
              </a:spcBef>
              <a:spcAft>
                <a:spcPts val="0"/>
              </a:spcAft>
              <a:defRPr/>
            </a:pPr>
            <a:r>
              <a:rPr lang="en-US" sz="1200" dirty="0" err="1">
                <a:latin typeface="Calibri Light"/>
                <a:cs typeface="Verdana"/>
              </a:rPr>
              <a:t>ledsen</a:t>
            </a:r>
            <a:r>
              <a:rPr lang="en-US" sz="1200" dirty="0">
                <a:latin typeface="Calibri Light"/>
                <a:cs typeface="Verdana"/>
              </a:rPr>
              <a:t>!</a:t>
            </a:r>
            <a:endParaRPr sz="1200" dirty="0">
              <a:latin typeface="Calibri Light"/>
              <a:cs typeface="Verdana"/>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sv-SE" altLang="de-DE" sz="1200">
                <a:latin typeface="Calibri Light"/>
                <a:ea typeface="Verdana" panose="020B0604030504040204" pitchFamily="34" charset="0"/>
                <a:cs typeface="Verdana" panose="020B0604030504040204" pitchFamily="34" charset="0"/>
              </a:rPr>
              <a:t>Hur skall jag kunna tänka på jobbet nu?</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sv-SE" altLang="de-DE" sz="1200" dirty="0">
                <a:latin typeface="Calibri Light"/>
                <a:ea typeface="Verdana" panose="020B0604030504040204" pitchFamily="34" charset="0"/>
                <a:cs typeface="Verdana" panose="020B0604030504040204" pitchFamily="34" charset="0"/>
              </a:rPr>
              <a:t>Det här accepterar jag inte!</a:t>
            </a:r>
            <a:endParaRPr lang="de-DE" altLang="de-DE" sz="1200" dirty="0">
              <a:latin typeface="Calibri Light"/>
              <a:ea typeface="Verdana" panose="020B0604030504040204" pitchFamily="34" charset="0"/>
              <a:cs typeface="Verdana" panose="020B0604030504040204" pitchFamily="34" charset="0"/>
            </a:endParaRPr>
          </a:p>
        </p:txBody>
      </p:sp>
      <p:sp>
        <p:nvSpPr>
          <p:cNvPr id="21"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29</a:t>
            </a:fld>
            <a:endParaRPr lang="de-DE" dirty="0">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sv-SE" sz="2400" spc="-10">
                <a:solidFill>
                  <a:srgbClr val="004992"/>
                </a:solidFill>
                <a:latin typeface="Calibri Light"/>
                <a:cs typeface="Verdana"/>
              </a:rPr>
              <a:t>Är hennes chef oförstående? </a:t>
            </a:r>
          </a:p>
          <a:p>
            <a:pPr algn="ctr" eaLnBrk="1" fontAlgn="auto" hangingPunct="1">
              <a:lnSpc>
                <a:spcPct val="105000"/>
              </a:lnSpc>
              <a:spcBef>
                <a:spcPts val="0"/>
              </a:spcBef>
              <a:spcAft>
                <a:spcPts val="0"/>
              </a:spcAft>
              <a:defRPr/>
            </a:pPr>
            <a:r>
              <a:rPr lang="sv-SE" sz="2400" spc="-10">
                <a:solidFill>
                  <a:srgbClr val="004992"/>
                </a:solidFill>
                <a:latin typeface="Calibri Light"/>
                <a:cs typeface="Verdana"/>
              </a:rPr>
              <a:t>Behövs det mer information för att svara på frågan?</a:t>
            </a:r>
            <a:endParaRPr sz="2400" dirty="0">
              <a:solidFill>
                <a:srgbClr val="004992"/>
              </a:solidFill>
              <a:latin typeface="Calibri Light"/>
              <a:cs typeface="Verdana"/>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0" rIns="0" bIns="0" anchor="ctr" anchorCtr="0">
            <a:noAutofit/>
          </a:bodyPr>
          <a:lstStyle/>
          <a:p>
            <a:pPr algn="ctr" eaLnBrk="1" fontAlgn="auto" hangingPunct="1">
              <a:spcBef>
                <a:spcPts val="0"/>
              </a:spcBef>
              <a:spcAft>
                <a:spcPts val="0"/>
              </a:spcAft>
              <a:defRPr/>
            </a:pPr>
            <a:r>
              <a:rPr lang="en-US" sz="1200" dirty="0">
                <a:latin typeface="Calibri Light"/>
                <a:cs typeface="Verdana"/>
              </a:rPr>
              <a:t>Jag </a:t>
            </a:r>
            <a:r>
              <a:rPr lang="en-US" sz="1200" dirty="0" err="1">
                <a:latin typeface="Calibri Light"/>
                <a:cs typeface="Verdana"/>
              </a:rPr>
              <a:t>är</a:t>
            </a:r>
            <a:r>
              <a:rPr lang="en-US" sz="1200" dirty="0">
                <a:latin typeface="Calibri Light"/>
                <a:cs typeface="Verdana"/>
              </a:rPr>
              <a:t> </a:t>
            </a:r>
            <a:r>
              <a:rPr lang="en-US" sz="1200" dirty="0" err="1">
                <a:latin typeface="Calibri Light"/>
                <a:cs typeface="Verdana"/>
              </a:rPr>
              <a:t>verkligen</a:t>
            </a:r>
            <a:r>
              <a:rPr lang="en-US" sz="1200" dirty="0">
                <a:latin typeface="Calibri Light"/>
                <a:cs typeface="Verdana"/>
              </a:rPr>
              <a:t> </a:t>
            </a:r>
          </a:p>
          <a:p>
            <a:pPr algn="ctr" eaLnBrk="1" fontAlgn="auto" hangingPunct="1">
              <a:spcBef>
                <a:spcPts val="0"/>
              </a:spcBef>
              <a:spcAft>
                <a:spcPts val="0"/>
              </a:spcAft>
              <a:defRPr/>
            </a:pPr>
            <a:r>
              <a:rPr lang="en-US" sz="1200" dirty="0" err="1">
                <a:latin typeface="Calibri Light"/>
                <a:cs typeface="Verdana"/>
              </a:rPr>
              <a:t>ledsen</a:t>
            </a:r>
            <a:r>
              <a:rPr lang="en-US" sz="1200" dirty="0">
                <a:latin typeface="Calibri Light"/>
                <a:cs typeface="Verdana"/>
              </a:rPr>
              <a:t>!</a:t>
            </a:r>
            <a:endParaRPr sz="1200" dirty="0">
              <a:latin typeface="Calibri Light"/>
              <a:cs typeface="Verdana"/>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sv-SE" altLang="de-DE" sz="1200">
                <a:latin typeface="Calibri Light"/>
                <a:ea typeface="Verdana" panose="020B0604030504040204" pitchFamily="34" charset="0"/>
                <a:cs typeface="Verdana" panose="020B0604030504040204" pitchFamily="34" charset="0"/>
              </a:rPr>
              <a:t>Hur skall jag kunna tänka på jobbet nu?</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sv-SE" altLang="de-DE" sz="1200" dirty="0">
                <a:latin typeface="Calibri Light"/>
                <a:ea typeface="Verdana" panose="020B0604030504040204" pitchFamily="34" charset="0"/>
                <a:cs typeface="Verdana" panose="020B0604030504040204" pitchFamily="34" charset="0"/>
              </a:rPr>
              <a:t>Det här accepterar jag inte!</a:t>
            </a:r>
            <a:endParaRPr lang="de-DE" altLang="de-DE" sz="1200" dirty="0">
              <a:latin typeface="Calibri Light"/>
              <a:ea typeface="Verdana" panose="020B0604030504040204" pitchFamily="34" charset="0"/>
              <a:cs typeface="Verdana" panose="020B0604030504040204" pitchFamily="34" charset="0"/>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669571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30</a:t>
            </a:fld>
            <a:endParaRPr lang="de-DE" dirty="0">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sv-SE" sz="2400" spc="-10">
                <a:solidFill>
                  <a:srgbClr val="004992"/>
                </a:solidFill>
                <a:latin typeface="Calibri Light"/>
                <a:cs typeface="Verdana"/>
              </a:rPr>
              <a:t>Är hennes chef oförstående? </a:t>
            </a:r>
          </a:p>
          <a:p>
            <a:pPr algn="ctr" eaLnBrk="1" fontAlgn="auto" hangingPunct="1">
              <a:lnSpc>
                <a:spcPct val="105000"/>
              </a:lnSpc>
              <a:spcBef>
                <a:spcPts val="0"/>
              </a:spcBef>
              <a:spcAft>
                <a:spcPts val="0"/>
              </a:spcAft>
              <a:defRPr/>
            </a:pPr>
            <a:r>
              <a:rPr lang="sv-SE" sz="2400" spc="-10">
                <a:solidFill>
                  <a:srgbClr val="004992"/>
                </a:solidFill>
                <a:latin typeface="Calibri Light"/>
                <a:cs typeface="Verdana"/>
              </a:rPr>
              <a:t>Behövs det mer information för att svara på frågan?</a:t>
            </a:r>
            <a:endParaRPr sz="2400" dirty="0">
              <a:solidFill>
                <a:srgbClr val="004992"/>
              </a:solidFill>
              <a:latin typeface="Calibri Light"/>
              <a:cs typeface="Verdana"/>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0" rIns="0" bIns="0" anchor="ctr" anchorCtr="0">
            <a:noAutofit/>
          </a:bodyPr>
          <a:lstStyle/>
          <a:p>
            <a:pPr algn="ctr" eaLnBrk="1" fontAlgn="auto" hangingPunct="1">
              <a:spcBef>
                <a:spcPts val="0"/>
              </a:spcBef>
              <a:spcAft>
                <a:spcPts val="0"/>
              </a:spcAft>
              <a:defRPr/>
            </a:pPr>
            <a:r>
              <a:rPr lang="en-US" sz="1200" dirty="0">
                <a:latin typeface="Calibri Light"/>
                <a:cs typeface="Verdana"/>
              </a:rPr>
              <a:t>Jag </a:t>
            </a:r>
            <a:r>
              <a:rPr lang="en-US" sz="1200" dirty="0" err="1">
                <a:latin typeface="Calibri Light"/>
                <a:cs typeface="Verdana"/>
              </a:rPr>
              <a:t>är</a:t>
            </a:r>
            <a:r>
              <a:rPr lang="en-US" sz="1200" dirty="0">
                <a:latin typeface="Calibri Light"/>
                <a:cs typeface="Verdana"/>
              </a:rPr>
              <a:t> </a:t>
            </a:r>
            <a:r>
              <a:rPr lang="en-US" sz="1200" dirty="0" err="1">
                <a:latin typeface="Calibri Light"/>
                <a:cs typeface="Verdana"/>
              </a:rPr>
              <a:t>verkligen</a:t>
            </a:r>
            <a:r>
              <a:rPr lang="en-US" sz="1200" dirty="0">
                <a:latin typeface="Calibri Light"/>
                <a:cs typeface="Verdana"/>
              </a:rPr>
              <a:t> </a:t>
            </a:r>
          </a:p>
          <a:p>
            <a:pPr algn="ctr" eaLnBrk="1" fontAlgn="auto" hangingPunct="1">
              <a:spcBef>
                <a:spcPts val="0"/>
              </a:spcBef>
              <a:spcAft>
                <a:spcPts val="0"/>
              </a:spcAft>
              <a:defRPr/>
            </a:pPr>
            <a:r>
              <a:rPr lang="en-US" sz="1200" dirty="0" err="1">
                <a:latin typeface="Calibri Light"/>
                <a:cs typeface="Verdana"/>
              </a:rPr>
              <a:t>ledsen</a:t>
            </a:r>
            <a:r>
              <a:rPr lang="en-US" sz="1200" dirty="0">
                <a:latin typeface="Calibri Light"/>
                <a:cs typeface="Verdana"/>
              </a:rPr>
              <a:t>!</a:t>
            </a:r>
            <a:endParaRPr sz="1200" dirty="0">
              <a:latin typeface="Calibri Light"/>
              <a:cs typeface="Verdana"/>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sv-SE" altLang="de-DE" sz="1200">
                <a:latin typeface="Calibri Light"/>
                <a:ea typeface="Verdana" panose="020B0604030504040204" pitchFamily="34" charset="0"/>
                <a:cs typeface="Verdana" panose="020B0604030504040204" pitchFamily="34" charset="0"/>
              </a:rPr>
              <a:t>Hur skall jag kunna tänka på jobbet nu?</a:t>
            </a:r>
            <a:endParaRPr lang="de-DE" altLang="de-DE" sz="1200" dirty="0">
              <a:latin typeface="Calibri Light"/>
              <a:ea typeface="Verdana" panose="020B0604030504040204" pitchFamily="34" charset="0"/>
              <a:cs typeface="Verdana" panose="020B0604030504040204" pitchFamily="34" charset="0"/>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sv-SE" altLang="de-DE" sz="1200" dirty="0">
                <a:latin typeface="Calibri Light"/>
                <a:ea typeface="Verdana" panose="020B0604030504040204" pitchFamily="34" charset="0"/>
                <a:cs typeface="Verdana" panose="020B0604030504040204" pitchFamily="34" charset="0"/>
              </a:rPr>
              <a:t>Det här accepterar jag inte!</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20453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31</a:t>
            </a:fld>
            <a:endParaRPr lang="de-DE" dirty="0">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sv-SE" altLang="de-DE" sz="2400">
                <a:solidFill>
                  <a:srgbClr val="004992"/>
                </a:solidFill>
                <a:latin typeface="Calibri Light"/>
              </a:rPr>
              <a:t>Vad tror du att polisen tänker?... Har han rätt?</a:t>
            </a:r>
            <a:endParaRPr lang="de-DE" altLang="de-DE" sz="2400" dirty="0">
              <a:solidFill>
                <a:srgbClr val="004992"/>
              </a:solidFill>
              <a:latin typeface="Calibri Light"/>
            </a:endParaRPr>
          </a:p>
        </p:txBody>
      </p:sp>
      <p:sp>
        <p:nvSpPr>
          <p:cNvPr id="11"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32</a:t>
            </a:fld>
            <a:endParaRPr lang="de-DE" dirty="0">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sv-SE" altLang="de-DE" sz="2400">
                <a:solidFill>
                  <a:srgbClr val="004992"/>
                </a:solidFill>
                <a:latin typeface="Calibri Light"/>
              </a:rPr>
              <a:t>Vad tror du att polisen tänker?... Har han rätt?</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123602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33</a:t>
            </a:fld>
            <a:endParaRPr lang="de-DE" dirty="0">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sv-SE" altLang="de-DE" sz="2400">
                <a:solidFill>
                  <a:srgbClr val="004992"/>
                </a:solidFill>
                <a:latin typeface="Calibri Light"/>
              </a:rPr>
              <a:t>Vad tror du att polisen tänker?... Har han rätt?</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27806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34</a:t>
            </a:fld>
            <a:endParaRPr lang="de-DE" dirty="0">
              <a:latin typeface="+mn-lt"/>
            </a:endParaRPr>
          </a:p>
        </p:txBody>
      </p:sp>
      <p:pic>
        <p:nvPicPr>
          <p:cNvPr id="9"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sv-SE" altLang="de-DE" sz="2400">
                <a:solidFill>
                  <a:srgbClr val="004992"/>
                </a:solidFill>
                <a:latin typeface="Calibri Light"/>
              </a:rPr>
              <a:t>Vad tror du att polisen tänker?... Har han rätt?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871879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35</a:t>
            </a:fld>
            <a:endParaRPr lang="de-DE" dirty="0">
              <a:latin typeface="+mn-lt"/>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Blir banktjänstemannen rädd?</a:t>
            </a:r>
            <a:endParaRPr sz="2400" dirty="0">
              <a:solidFill>
                <a:srgbClr val="004992"/>
              </a:solidFill>
              <a:latin typeface="Calibri Light"/>
              <a:cs typeface="Verdana"/>
            </a:endParaRPr>
          </a:p>
        </p:txBody>
      </p:sp>
      <p:sp>
        <p:nvSpPr>
          <p:cNvPr id="2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31" name="Caption_23"/>
          <p:cNvSpPr>
            <a:spLocks/>
          </p:cNvSpPr>
          <p:nvPr/>
        </p:nvSpPr>
        <p:spPr bwMode="auto">
          <a:xfrm>
            <a:off x="6478587" y="3886200"/>
            <a:ext cx="1188720" cy="734150"/>
          </a:xfrm>
          <a:prstGeom prst="wedgeEllipseCallout">
            <a:avLst>
              <a:gd name="adj1" fmla="val -7480"/>
              <a:gd name="adj2" fmla="val 74338"/>
            </a:avLst>
          </a:prstGeom>
          <a:solidFill>
            <a:schemeClr val="bg1"/>
          </a:solidFill>
          <a:ln w="9144">
            <a:solidFill>
              <a:srgbClr val="000000"/>
            </a:solidFill>
            <a:round/>
            <a:headEnd/>
            <a:tailEnd/>
          </a:ln>
        </p:spPr>
        <p:txBody>
          <a:bodyPr lIns="0" tIns="0" rIns="0" bIns="0" anchor="ctr" anchorCtr="0"/>
          <a:lstStyle/>
          <a:p>
            <a:pPr algn="ctr"/>
            <a:r>
              <a:rPr lang="sv-SE" altLang="de-DE" sz="1100" b="1">
                <a:latin typeface="Calibri Light"/>
                <a:cs typeface="Arial" panose="020B0604020202020204" pitchFamily="34" charset="0"/>
              </a:rPr>
              <a:t>Ge mig pengarna annars skjuter jag...</a:t>
            </a:r>
            <a:endParaRPr lang="de-DE" altLang="de-DE" sz="1100" dirty="0">
              <a:latin typeface="Calibri Light"/>
              <a:cs typeface="Arial" panose="020B0604020202020204" pitchFamily="34" charset="0"/>
            </a:endParaRPr>
          </a:p>
        </p:txBody>
      </p:sp>
      <p:sp>
        <p:nvSpPr>
          <p:cNvPr id="32" name="Caption_24"/>
          <p:cNvSpPr/>
          <p:nvPr/>
        </p:nvSpPr>
        <p:spPr bwMode="gray">
          <a:xfrm>
            <a:off x="7088187" y="1063752"/>
            <a:ext cx="109728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Ha det så roligt, unge man...</a:t>
            </a:r>
            <a:endParaRPr lang="en-GB" altLang="de-DE" sz="1100" b="1" dirty="0">
              <a:solidFill>
                <a:sysClr val="windowText" lastClr="000000"/>
              </a:solidFill>
              <a:latin typeface="Calibri Light"/>
            </a:endParaRPr>
          </a:p>
        </p:txBody>
      </p:sp>
      <p:sp>
        <p:nvSpPr>
          <p:cNvPr id="34"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Leksaker</a:t>
            </a:r>
            <a:endParaRPr lang="en-US" sz="1600" b="1" spc="600" dirty="0">
              <a:ln w="19050">
                <a:solidFill>
                  <a:srgbClr val="000000"/>
                </a:solidFill>
              </a:ln>
              <a:solidFill>
                <a:schemeClr val="tx1"/>
              </a:solidFill>
              <a:latin typeface="+mj-lt"/>
            </a:endParaRPr>
          </a:p>
        </p:txBody>
      </p:sp>
      <p:pic>
        <p:nvPicPr>
          <p:cNvPr id="2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36"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7"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8"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rPr>
              <a:pPr/>
              <a:t>36</a:t>
            </a:fld>
            <a:endParaRPr lang="de-DE" dirty="0">
              <a:latin typeface="+mn-lt"/>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Blir banktjänstemannen rädd?</a:t>
            </a:r>
            <a:endParaRPr sz="2400" dirty="0">
              <a:solidFill>
                <a:srgbClr val="004992"/>
              </a:solidFill>
              <a:latin typeface="Calibri Light"/>
              <a:cs typeface="Verdana"/>
            </a:endParaRPr>
          </a:p>
        </p:txBody>
      </p:sp>
      <p:sp>
        <p:nvSpPr>
          <p:cNvPr id="2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31" name="Caption_23"/>
          <p:cNvSpPr>
            <a:spLocks/>
          </p:cNvSpPr>
          <p:nvPr/>
        </p:nvSpPr>
        <p:spPr bwMode="auto">
          <a:xfrm>
            <a:off x="6478587" y="3886200"/>
            <a:ext cx="1188720" cy="734150"/>
          </a:xfrm>
          <a:prstGeom prst="wedgeEllipseCallout">
            <a:avLst>
              <a:gd name="adj1" fmla="val -7480"/>
              <a:gd name="adj2" fmla="val 74338"/>
            </a:avLst>
          </a:prstGeom>
          <a:solidFill>
            <a:schemeClr val="bg1"/>
          </a:solidFill>
          <a:ln w="9144">
            <a:solidFill>
              <a:srgbClr val="000000"/>
            </a:solidFill>
            <a:round/>
            <a:headEnd/>
            <a:tailEnd/>
          </a:ln>
        </p:spPr>
        <p:txBody>
          <a:bodyPr lIns="0" tIns="0" rIns="0" bIns="0" anchor="ctr" anchorCtr="0"/>
          <a:lstStyle/>
          <a:p>
            <a:pPr algn="ctr"/>
            <a:r>
              <a:rPr lang="sv-SE" altLang="de-DE" sz="1100" b="1">
                <a:latin typeface="Calibri Light"/>
                <a:cs typeface="Arial" panose="020B0604020202020204" pitchFamily="34" charset="0"/>
              </a:rPr>
              <a:t>Ge mig pengarna annars skjuter jag...</a:t>
            </a:r>
            <a:endParaRPr lang="de-DE" altLang="de-DE" sz="1100" dirty="0">
              <a:latin typeface="Calibri Light"/>
              <a:cs typeface="Arial" panose="020B0604020202020204" pitchFamily="34" charset="0"/>
            </a:endParaRPr>
          </a:p>
        </p:txBody>
      </p:sp>
      <p:sp>
        <p:nvSpPr>
          <p:cNvPr id="32" name="Caption_24"/>
          <p:cNvSpPr/>
          <p:nvPr/>
        </p:nvSpPr>
        <p:spPr bwMode="gray">
          <a:xfrm>
            <a:off x="7088187" y="1063752"/>
            <a:ext cx="109728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Ha det så roligt, unge man...</a:t>
            </a:r>
            <a:endParaRPr lang="en-GB" altLang="de-DE" sz="1100" b="1" dirty="0">
              <a:solidFill>
                <a:sysClr val="windowText" lastClr="000000"/>
              </a:solidFill>
              <a:latin typeface="Calibri Light"/>
            </a:endParaRPr>
          </a:p>
        </p:txBody>
      </p:sp>
      <p:sp>
        <p:nvSpPr>
          <p:cNvPr id="34"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Leksaker</a:t>
            </a:r>
            <a:endParaRPr lang="en-US" sz="1600" b="1" spc="600" dirty="0">
              <a:ln w="19050">
                <a:solidFill>
                  <a:srgbClr val="000000"/>
                </a:solidFill>
              </a:ln>
              <a:solidFill>
                <a:schemeClr val="tx1"/>
              </a:solidFill>
              <a:latin typeface="+mj-lt"/>
            </a:endParaRPr>
          </a:p>
        </p:txBody>
      </p:sp>
      <p:pic>
        <p:nvPicPr>
          <p:cNvPr id="2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
        <p:nvSpPr>
          <p:cNvPr id="17" name="Textfeld 16">
            <a:extLst>
              <a:ext uri="{FF2B5EF4-FFF2-40B4-BE49-F238E27FC236}">
                <a16:creationId xmlns:a16="http://schemas.microsoft.com/office/drawing/2014/main" id="{E1466085-77F1-4E61-B72F-5344EAA5BC4A}"/>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50,-</a:t>
            </a:r>
          </a:p>
        </p:txBody>
      </p:sp>
    </p:spTree>
    <p:extLst>
      <p:ext uri="{BB962C8B-B14F-4D97-AF65-F5344CB8AC3E}">
        <p14:creationId xmlns:p14="http://schemas.microsoft.com/office/powerpoint/2010/main" val="19044660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37</a:t>
            </a:fld>
            <a:endParaRPr lang="de-DE" dirty="0">
              <a:latin typeface="+mn-lt"/>
            </a:endParaRPr>
          </a:p>
        </p:txBody>
      </p:sp>
      <p:pic>
        <p:nvPicPr>
          <p:cNvPr id="1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sv-SE" sz="2400" spc="-5">
                <a:solidFill>
                  <a:srgbClr val="004992"/>
                </a:solidFill>
                <a:latin typeface="Calibri Light"/>
                <a:cs typeface="Verdana"/>
              </a:rPr>
              <a:t>Kommer pappan och hans son att ta en båttur? </a:t>
            </a:r>
            <a:endParaRPr sz="2400" dirty="0">
              <a:solidFill>
                <a:srgbClr val="004992"/>
              </a:solidFill>
              <a:latin typeface="Calibri Light"/>
              <a:cs typeface="Verdana"/>
            </a:endParaRPr>
          </a:p>
        </p:txBody>
      </p:sp>
      <p:sp>
        <p:nvSpPr>
          <p:cNvPr id="16"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Caption_14"/>
          <p:cNvSpPr>
            <a:spLocks/>
          </p:cNvSpPr>
          <p:nvPr/>
        </p:nvSpPr>
        <p:spPr bwMode="auto">
          <a:xfrm>
            <a:off x="4009355" y="5138928"/>
            <a:ext cx="164592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sv-SE" sz="1100" b="1" spc="-5" dirty="0">
                <a:solidFill>
                  <a:srgbClr val="333333"/>
                </a:solidFill>
                <a:latin typeface="Calibri Light"/>
                <a:cs typeface="Arial"/>
              </a:rPr>
              <a:t>Varning! </a:t>
            </a:r>
          </a:p>
          <a:p>
            <a:pPr algn="ctr" eaLnBrk="1" fontAlgn="auto" hangingPunct="1">
              <a:spcBef>
                <a:spcPts val="0"/>
              </a:spcBef>
              <a:spcAft>
                <a:spcPts val="0"/>
              </a:spcAft>
              <a:defRPr/>
            </a:pPr>
            <a:r>
              <a:rPr lang="sv-SE" sz="1100" b="1" spc="-5" dirty="0">
                <a:solidFill>
                  <a:srgbClr val="333333"/>
                </a:solidFill>
                <a:latin typeface="Calibri Light"/>
                <a:cs typeface="Arial"/>
              </a:rPr>
              <a:t>En storm närmar sig kusten! </a:t>
            </a:r>
          </a:p>
          <a:p>
            <a:pPr algn="ctr" eaLnBrk="1" fontAlgn="auto" hangingPunct="1">
              <a:spcBef>
                <a:spcPts val="0"/>
              </a:spcBef>
              <a:spcAft>
                <a:spcPts val="0"/>
              </a:spcAft>
              <a:defRPr/>
            </a:pPr>
            <a:r>
              <a:rPr lang="sv-SE" sz="1100" b="1" spc="-5" dirty="0">
                <a:solidFill>
                  <a:srgbClr val="333333"/>
                </a:solidFill>
                <a:latin typeface="Calibri Light"/>
                <a:cs typeface="Arial"/>
              </a:rPr>
              <a:t>Lämna stranden!</a:t>
            </a:r>
            <a:endParaRPr lang="en-US" sz="1100" b="1" spc="-5" dirty="0">
              <a:solidFill>
                <a:srgbClr val="333333"/>
              </a:solidFill>
              <a:latin typeface="Calibri Light"/>
              <a:cs typeface="Arial"/>
            </a:endParaRPr>
          </a:p>
        </p:txBody>
      </p:sp>
      <p:sp>
        <p:nvSpPr>
          <p:cNvPr id="18"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38</a:t>
            </a:fld>
            <a:endParaRPr lang="de-DE" dirty="0">
              <a:latin typeface="+mn-lt"/>
            </a:endParaRPr>
          </a:p>
        </p:txBody>
      </p:sp>
      <p:pic>
        <p:nvPicPr>
          <p:cNvPr id="1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sv-SE" sz="2400" spc="-5">
                <a:solidFill>
                  <a:srgbClr val="004992"/>
                </a:solidFill>
                <a:latin typeface="Calibri Light"/>
                <a:cs typeface="Verdana"/>
              </a:rPr>
              <a:t>Kommer pappan och hans son att ta en båttur? </a:t>
            </a:r>
            <a:endParaRPr sz="2400" dirty="0">
              <a:solidFill>
                <a:srgbClr val="004992"/>
              </a:solidFill>
              <a:latin typeface="Calibri Light"/>
              <a:cs typeface="Verdana"/>
            </a:endParaRPr>
          </a:p>
        </p:txBody>
      </p:sp>
      <p:sp>
        <p:nvSpPr>
          <p:cNvPr id="16"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Caption_14"/>
          <p:cNvSpPr>
            <a:spLocks/>
          </p:cNvSpPr>
          <p:nvPr/>
        </p:nvSpPr>
        <p:spPr bwMode="auto">
          <a:xfrm>
            <a:off x="4009355" y="5138928"/>
            <a:ext cx="164592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sv-SE" sz="1100" b="1" spc="-5" dirty="0">
                <a:solidFill>
                  <a:srgbClr val="333333"/>
                </a:solidFill>
                <a:latin typeface="Calibri Light"/>
                <a:cs typeface="Arial"/>
              </a:rPr>
              <a:t>Varning! </a:t>
            </a:r>
          </a:p>
          <a:p>
            <a:pPr algn="ctr" eaLnBrk="1" fontAlgn="auto" hangingPunct="1">
              <a:spcBef>
                <a:spcPts val="0"/>
              </a:spcBef>
              <a:spcAft>
                <a:spcPts val="0"/>
              </a:spcAft>
              <a:defRPr/>
            </a:pPr>
            <a:r>
              <a:rPr lang="sv-SE" sz="1100" b="1" spc="-5" dirty="0">
                <a:solidFill>
                  <a:srgbClr val="333333"/>
                </a:solidFill>
                <a:latin typeface="Calibri Light"/>
                <a:cs typeface="Arial"/>
              </a:rPr>
              <a:t>En storm närmar sig kusten! </a:t>
            </a:r>
          </a:p>
          <a:p>
            <a:pPr algn="ctr" eaLnBrk="1" fontAlgn="auto" hangingPunct="1">
              <a:spcBef>
                <a:spcPts val="0"/>
              </a:spcBef>
              <a:spcAft>
                <a:spcPts val="0"/>
              </a:spcAft>
              <a:defRPr/>
            </a:pPr>
            <a:r>
              <a:rPr lang="sv-SE" sz="1100" b="1" spc="-5" dirty="0">
                <a:solidFill>
                  <a:srgbClr val="333333"/>
                </a:solidFill>
                <a:latin typeface="Calibri Light"/>
                <a:cs typeface="Arial"/>
              </a:rPr>
              <a:t>Lämna stranden!</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25364507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Valfritt</a:t>
            </a:r>
            <a:r>
              <a:rPr lang="en-US" altLang="ko-KR" sz="3600" spc="-5" dirty="0">
                <a:latin typeface="+mn-lt"/>
                <a:ea typeface="+mn-ea"/>
                <a:cs typeface="+mn-cs"/>
              </a:rPr>
              <a:t>: </a:t>
            </a:r>
            <a:r>
              <a:rPr lang="en-US" altLang="ko-KR" sz="3600" spc="-5" dirty="0" err="1">
                <a:latin typeface="+mn-lt"/>
                <a:ea typeface="+mn-ea"/>
                <a:cs typeface="+mn-cs"/>
              </a:rPr>
              <a:t>Filmklipp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sv-SE" altLang="ko-KR" sz="2400" dirty="0">
                <a:solidFill>
                  <a:srgbClr val="004992"/>
                </a:solidFill>
              </a:rPr>
              <a:t>Valfritt: Filmklipp som handlar om dagens ämne finns på följande webbadress</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sv-SE" altLang="ko-KR" sz="2400" dirty="0">
                <a:solidFill>
                  <a:srgbClr val="333333"/>
                </a:solidFill>
              </a:rPr>
              <a:t>Efter videon kanske ni bör diskutera hur det anknyter till dagens ämne</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39</a:t>
            </a:fld>
            <a:endParaRPr lang="de-DE" dirty="0">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err="1">
                <a:solidFill>
                  <a:srgbClr val="333333"/>
                </a:solidFill>
                <a:latin typeface="+mn-lt"/>
              </a:rPr>
              <a:t>för</a:t>
            </a:r>
            <a:r>
              <a:rPr lang="en-US" altLang="ko-KR" i="1" spc="-5" dirty="0">
                <a:solidFill>
                  <a:srgbClr val="333333"/>
                </a:solidFill>
                <a:latin typeface="+mn-lt"/>
              </a:rPr>
              <a:t> </a:t>
            </a:r>
            <a:r>
              <a:rPr lang="en-US" altLang="ko-KR" i="1" spc="-5" dirty="0" err="1">
                <a:solidFill>
                  <a:srgbClr val="333333"/>
                </a:solidFill>
                <a:latin typeface="+mn-lt"/>
              </a:rPr>
              <a:t>tränare</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sv-SE" altLang="ko-KR" dirty="0">
                <a:solidFill>
                  <a:srgbClr val="333333"/>
                </a:solidFill>
                <a:latin typeface="+mn-lt"/>
              </a:rPr>
              <a:t>En del filmklipp innhåller ett språk som är passande för all publik eller för olika kulturer. Titta noggrannt igenom innan visning för andra.</a:t>
            </a:r>
            <a:r>
              <a:rPr lang="de-DE" dirty="0">
                <a:solidFill>
                  <a:srgbClr val="333333"/>
                </a:solidFill>
                <a:latin typeface="+mn-lt"/>
              </a:rPr>
              <a:t>]</a:t>
            </a:r>
          </a:p>
        </p:txBody>
      </p:sp>
      <p:grpSp>
        <p:nvGrpSpPr>
          <p:cNvPr id="21" name="Gruppieren 13"/>
          <p:cNvGrpSpPr/>
          <p:nvPr/>
        </p:nvGrpSpPr>
        <p:grpSpPr>
          <a:xfrm>
            <a:off x="9875318" y="4383231"/>
            <a:ext cx="1838137" cy="1828164"/>
            <a:chOff x="7152612" y="4870093"/>
            <a:chExt cx="1838137" cy="1828164"/>
          </a:xfrm>
        </p:grpSpPr>
        <p:sp>
          <p:nvSpPr>
            <p:cNvPr id="27"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304606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40</a:t>
            </a:fld>
            <a:endParaRPr lang="de-DE" dirty="0">
              <a:latin typeface="+mn-lt"/>
            </a:endParaRPr>
          </a:p>
        </p:txBody>
      </p:sp>
      <p:pic>
        <p:nvPicPr>
          <p:cNvPr id="9"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sv-SE" sz="2400" spc="-5">
                <a:solidFill>
                  <a:srgbClr val="004992"/>
                </a:solidFill>
                <a:latin typeface="Calibri Light"/>
                <a:cs typeface="Verdana"/>
              </a:rPr>
              <a:t>Var tror John att Mary såg glassbilen senast? Vid lekparken eller vid kyrkan?</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41</a:t>
            </a:fld>
            <a:endParaRPr lang="de-DE" dirty="0">
              <a:latin typeface="+mn-lt"/>
            </a:endParaRPr>
          </a:p>
        </p:txBody>
      </p:sp>
      <p:pic>
        <p:nvPicPr>
          <p:cNvPr id="11"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sv-SE" altLang="de-DE" sz="2400">
                <a:solidFill>
                  <a:srgbClr val="004992"/>
                </a:solidFill>
                <a:latin typeface="Calibri Light"/>
              </a:rPr>
              <a:t>Vad tror du att mamman tänker... Har hon rätt?</a:t>
            </a:r>
            <a:endParaRPr lang="de-DE" altLang="de-DE" sz="2400" dirty="0">
              <a:solidFill>
                <a:srgbClr val="004992"/>
              </a:solidFill>
              <a:latin typeface="Calibri Light"/>
            </a:endParaRPr>
          </a:p>
        </p:txBody>
      </p:sp>
      <p:sp>
        <p:nvSpPr>
          <p:cNvPr id="13"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sv-SE" altLang="de-DE" sz="1200" b="1">
                <a:latin typeface="Calibri Light"/>
                <a:cs typeface="Arial" panose="020B0604020202020204" pitchFamily="34" charset="0"/>
              </a:rPr>
              <a:t>Kan vi äta? Mamma ...jag är jättehungrig!</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42</a:t>
            </a:fld>
            <a:endParaRPr lang="de-DE" dirty="0">
              <a:latin typeface="+mn-lt"/>
            </a:endParaRPr>
          </a:p>
        </p:txBody>
      </p:sp>
      <p:sp>
        <p:nvSpPr>
          <p:cNvPr id="2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sv-SE" altLang="de-DE" sz="2400">
                <a:solidFill>
                  <a:srgbClr val="004992"/>
                </a:solidFill>
                <a:latin typeface="Calibri Light"/>
                <a:ea typeface="Verdana" panose="020B0604030504040204" pitchFamily="34" charset="0"/>
                <a:cs typeface="Verdana" panose="020B0604030504040204" pitchFamily="34" charset="0"/>
              </a:rPr>
              <a:t>Varför var batteriet tomt första gången? </a:t>
            </a:r>
            <a:br>
              <a:rPr lang="sv-SE" altLang="de-DE" sz="2400">
                <a:solidFill>
                  <a:srgbClr val="004992"/>
                </a:solidFill>
                <a:latin typeface="Calibri Light"/>
                <a:ea typeface="Verdana" panose="020B0604030504040204" pitchFamily="34" charset="0"/>
                <a:cs typeface="Verdana" panose="020B0604030504040204" pitchFamily="34" charset="0"/>
              </a:rPr>
            </a:br>
            <a:r>
              <a:rPr lang="sv-SE" altLang="de-DE" sz="2400">
                <a:solidFill>
                  <a:srgbClr val="004992"/>
                </a:solidFill>
                <a:latin typeface="Calibri Light"/>
                <a:ea typeface="Verdana" panose="020B0604030504040204" pitchFamily="34" charset="0"/>
                <a:cs typeface="Verdana" panose="020B0604030504040204" pitchFamily="34" charset="0"/>
              </a:rPr>
              <a:t>…och andra gången? Hur kan bilägaren ha tolkat situationen?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5"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Batteri</a:t>
            </a:r>
            <a:endParaRPr sz="1000" dirty="0">
              <a:latin typeface="Calibri Light"/>
              <a:cs typeface="Arial"/>
            </a:endParaRPr>
          </a:p>
        </p:txBody>
      </p:sp>
      <p:sp>
        <p:nvSpPr>
          <p:cNvPr id="26"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Batteri</a:t>
            </a:r>
            <a:endParaRPr sz="1000" dirty="0">
              <a:latin typeface="Calibri Light"/>
              <a:cs typeface="Arial"/>
            </a:endParaRPr>
          </a:p>
        </p:txBody>
      </p:sp>
      <p:sp>
        <p:nvSpPr>
          <p:cNvPr id="27"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sv-SE" altLang="de-DE" sz="1000" b="1">
                <a:solidFill>
                  <a:srgbClr val="333333"/>
                </a:solidFill>
                <a:latin typeface="Calibri Light"/>
                <a:ea typeface="Verdana" panose="020B0604030504040204" pitchFamily="34" charset="0"/>
                <a:cs typeface="Verdana" panose="020B0604030504040204" pitchFamily="34" charset="0"/>
              </a:rPr>
              <a:t>Vill klaga på att min granne ovanför...</a:t>
            </a:r>
            <a:endParaRPr lang="en-US" sz="1000" b="1" dirty="0">
              <a:solidFill>
                <a:srgbClr val="333333"/>
              </a:solidFill>
            </a:endParaRPr>
          </a:p>
        </p:txBody>
      </p:sp>
      <p:sp>
        <p:nvSpPr>
          <p:cNvPr id="23"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23"/>
          <p:cNvSpPr txBox="1"/>
          <p:nvPr/>
        </p:nvSpPr>
        <p:spPr>
          <a:xfrm rot="-60000">
            <a:off x="6097594" y="3501806"/>
            <a:ext cx="320040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sv-SE" sz="1000" b="1">
                <a:latin typeface="Calibri Light"/>
                <a:cs typeface="Arial"/>
              </a:rPr>
              <a:t>Två veckor senare, efter flytten till en annan lägenhet</a:t>
            </a:r>
            <a:endParaRPr sz="1000" b="1" dirty="0">
              <a:latin typeface="Calibri Light"/>
              <a:cs typeface="Arial"/>
            </a:endParaRPr>
          </a:p>
        </p:txBody>
      </p:sp>
      <p:sp>
        <p:nvSpPr>
          <p:cNvPr id="21"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Till hyresvärden</a:t>
            </a:r>
            <a:endParaRPr lang="en-US" sz="1100" b="1" spc="-30" dirty="0">
              <a:solidFill>
                <a:srgbClr val="333333"/>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000000"/>
              </a:buClr>
              <a:buFont typeface="WingDings"/>
              <a:buChar char=""/>
            </a:pPr>
            <a:r>
              <a:rPr lang="sv-SE" altLang="de-DE" sz="2400" dirty="0">
                <a:solidFill>
                  <a:srgbClr val="004992"/>
                </a:solidFill>
              </a:rPr>
              <a:t>Många missförstånd och konflikter uppkommer på grund av att människor inte har samma kunskap och information </a:t>
            </a:r>
            <a:r>
              <a:rPr lang="sv-SE" altLang="de-DE" sz="2400" dirty="0">
                <a:solidFill>
                  <a:srgbClr val="333333"/>
                </a:solidFill>
              </a:rPr>
              <a:t>(exempel: om du mår dåligt men inte talar om det för dina vänner kan du inte förvänta dig att de kommer att visa dig särskild hänsyn!)</a:t>
            </a:r>
            <a:endParaRPr lang="en-US" sz="2400" dirty="0"/>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43</a:t>
            </a:fld>
            <a:endParaRPr lang="de-DE" dirty="0">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000000"/>
              </a:buClr>
              <a:buFont typeface="WingDings"/>
              <a:buChar char=""/>
            </a:pPr>
            <a:r>
              <a:rPr lang="sv-SE" altLang="de-DE" sz="2400" dirty="0">
                <a:solidFill>
                  <a:srgbClr val="004992"/>
                </a:solidFill>
              </a:rPr>
              <a:t>Många missförstånd och konflikter uppkommer på grund av att människor inte har samma kunskap och information </a:t>
            </a:r>
            <a:r>
              <a:rPr lang="sv-SE" altLang="de-DE" sz="2400" dirty="0">
                <a:solidFill>
                  <a:srgbClr val="333333"/>
                </a:solidFill>
              </a:rPr>
              <a:t>(exempel: om du mår dåligt men inte talar om det för dina vänner kan du inte förvänta dig att de kommer att visa dig särskild hänsyn!)</a:t>
            </a:r>
          </a:p>
          <a:p>
            <a:pPr marL="342900" lvl="0" indent="-342900" defTabSz="914400" fontAlgn="base">
              <a:buClr>
                <a:srgbClr val="333333"/>
              </a:buClr>
              <a:buFont typeface="WingDings"/>
              <a:buChar char=""/>
            </a:pPr>
            <a:r>
              <a:rPr lang="sv-SE" altLang="de-DE" sz="2400" dirty="0">
                <a:solidFill>
                  <a:srgbClr val="333333"/>
                </a:solidFill>
              </a:rPr>
              <a:t>Bedöm komplexa sociala situationer från olika perspektiv och använd all tillgänglig information. Ju mer information som har använts, desto troligare att bedömningen blir </a:t>
            </a:r>
            <a:r>
              <a:rPr lang="sv-SE" altLang="de-DE" sz="2400">
                <a:solidFill>
                  <a:srgbClr val="333333"/>
                </a:solidFill>
              </a:rPr>
              <a:t>riktig.</a:t>
            </a:r>
            <a:endParaRPr lang="en-US" sz="2400" dirty="0"/>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44</a:t>
            </a:fld>
            <a:endParaRPr lang="de-DE" dirty="0">
              <a:latin typeface="+mn-lt"/>
            </a:endParaRPr>
          </a:p>
        </p:txBody>
      </p:sp>
    </p:spTree>
    <p:extLst>
      <p:ext uri="{BB962C8B-B14F-4D97-AF65-F5344CB8AC3E}">
        <p14:creationId xmlns:p14="http://schemas.microsoft.com/office/powerpoint/2010/main" val="25646378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Tillämpning i vardagslivet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Inlärningsmål:</a:t>
            </a:r>
          </a:p>
          <a:p>
            <a:pPr marL="342900" lvl="0" indent="-342900" defTabSz="914400" fontAlgn="base">
              <a:buClr>
                <a:srgbClr val="000000"/>
              </a:buClr>
              <a:buFont typeface="WingDings"/>
              <a:buChar char=""/>
            </a:pPr>
            <a:r>
              <a:rPr lang="sv-SE" altLang="de-DE" sz="2400" dirty="0">
                <a:solidFill>
                  <a:srgbClr val="004992"/>
                </a:solidFill>
              </a:rPr>
              <a:t>Många missförstånd och konflikter uppkommer på grund av att människor inte har samma kunskap och information </a:t>
            </a:r>
            <a:r>
              <a:rPr lang="sv-SE" altLang="de-DE" sz="2400" dirty="0">
                <a:solidFill>
                  <a:srgbClr val="333333"/>
                </a:solidFill>
              </a:rPr>
              <a:t>(exempel: om du mår dåligt men inte talar om det för dina vänner kan du inte förvänta dig att de kommer att visa dig särskild hänsyn!)</a:t>
            </a:r>
          </a:p>
          <a:p>
            <a:pPr marL="342900" lvl="0" indent="-342900" defTabSz="914400" fontAlgn="base">
              <a:buClr>
                <a:srgbClr val="333333"/>
              </a:buClr>
              <a:buFont typeface="WingDings"/>
              <a:buChar char=""/>
            </a:pPr>
            <a:r>
              <a:rPr lang="sv-SE" altLang="de-DE" sz="2400" dirty="0">
                <a:solidFill>
                  <a:srgbClr val="333333"/>
                </a:solidFill>
              </a:rPr>
              <a:t>Bedöm komplexa sociala situationer från olika perspektiv och använd all tillgänglig information. Ju mer information som har använts, desto troligare att bedömningen blir riktig.</a:t>
            </a:r>
          </a:p>
          <a:p>
            <a:pPr marL="342900" lvl="0" indent="-342900" defTabSz="914400" fontAlgn="base">
              <a:buClr>
                <a:srgbClr val="333333"/>
              </a:buClr>
              <a:buFont typeface="WingDings"/>
              <a:buChar char=""/>
            </a:pPr>
            <a:r>
              <a:rPr lang="sv-SE" altLang="de-DE" sz="2400" dirty="0">
                <a:solidFill>
                  <a:srgbClr val="333333"/>
                </a:solidFill>
              </a:rPr>
              <a:t>Varning: Den känsla som vi bär för tillfället påverkar hur vi uppfattar omgivningen (t.ex. hur du bedömer en person).</a:t>
            </a:r>
            <a:endParaRPr lang="en-US" sz="2400" dirty="0"/>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45</a:t>
            </a:fld>
            <a:endParaRPr lang="de-DE" dirty="0">
              <a:latin typeface="+mn-lt"/>
            </a:endParaRPr>
          </a:p>
        </p:txBody>
      </p:sp>
    </p:spTree>
    <p:extLst>
      <p:ext uri="{BB962C8B-B14F-4D97-AF65-F5344CB8AC3E}">
        <p14:creationId xmlns:p14="http://schemas.microsoft.com/office/powerpoint/2010/main" val="24532997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latin typeface="+mn-lt"/>
                <a:ea typeface="+mn-ea"/>
                <a:cs typeface="+mn-cs"/>
              </a:rPr>
              <a:t>Hur hänger detta ihop med psykos?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v-SE" altLang="de-DE" sz="2400" dirty="0">
                <a:solidFill>
                  <a:srgbClr val="333333"/>
                </a:solidFill>
              </a:rPr>
              <a:t>Under en psykos finns det risk att man misstolkar eller övertolkar ansiktsuttryck och handlingar.</a:t>
            </a:r>
          </a:p>
          <a:p>
            <a:pPr lvl="0" defTabSz="914400" fontAlgn="base">
              <a:lnSpc>
                <a:spcPct val="100000"/>
              </a:lnSpc>
              <a:spcBef>
                <a:spcPts val="1200"/>
              </a:spcBef>
            </a:pPr>
            <a:r>
              <a:rPr lang="sv-SE" altLang="de-DE" sz="2400" dirty="0">
                <a:solidFill>
                  <a:srgbClr val="004992"/>
                </a:solidFill>
              </a:rPr>
              <a:t>Exempel: </a:t>
            </a:r>
            <a:r>
              <a:rPr lang="sv-SE" altLang="de-DE" sz="2400" dirty="0">
                <a:solidFill>
                  <a:srgbClr val="333333"/>
                </a:solidFill>
              </a:rPr>
              <a:t>Mattias känner sig hånad!</a:t>
            </a:r>
          </a:p>
          <a:p>
            <a:pPr lvl="0" defTabSz="914400" fontAlgn="base">
              <a:lnSpc>
                <a:spcPct val="100000"/>
              </a:lnSpc>
              <a:spcBef>
                <a:spcPts val="1200"/>
              </a:spcBef>
            </a:pPr>
            <a:r>
              <a:rPr lang="sv-SE" altLang="de-DE" sz="2400" dirty="0">
                <a:solidFill>
                  <a:srgbClr val="004992"/>
                </a:solidFill>
              </a:rPr>
              <a:t>Bakgrund: </a:t>
            </a:r>
            <a:r>
              <a:rPr lang="sv-SE" altLang="de-DE" sz="2400" dirty="0">
                <a:solidFill>
                  <a:srgbClr val="333333"/>
                </a:solidFill>
              </a:rPr>
              <a:t>Mattias går genom tullen in i ankomsthallen på flygplatsen. I ankomsthallen står människor och tittar i hans riktning. Två av dom börjar att skratta högt.</a:t>
            </a:r>
          </a:p>
          <a:p>
            <a:pPr lvl="0" defTabSz="914400" fontAlgn="base">
              <a:lnSpc>
                <a:spcPct val="100000"/>
              </a:lnSpc>
              <a:spcBef>
                <a:spcPts val="1200"/>
              </a:spcBef>
            </a:pPr>
            <a:r>
              <a:rPr lang="en-AU" altLang="de-DE" sz="2400" dirty="0">
                <a:solidFill>
                  <a:srgbClr val="004992"/>
                </a:solidFill>
              </a:rPr>
              <a:t>Men: </a:t>
            </a:r>
            <a:r>
              <a:rPr lang="sv-SE" altLang="de-DE" sz="2400" dirty="0">
                <a:solidFill>
                  <a:srgbClr val="333333"/>
                </a:solidFill>
              </a:rPr>
              <a:t>Alla som väntar på att få hämta någon från flyget kollar självklart in alla de som anländer. De två som skrattar har troligen inte sett varandra på länge och de pratar om vad som hänt under semestern. En annan förklaring kan vara att Mattias fortfarande bär den fåniga sombreron som han köpte i Mexico.</a:t>
            </a:r>
          </a:p>
          <a:p>
            <a:pPr lvl="0" defTabSz="914400" fontAlgn="base">
              <a:lnSpc>
                <a:spcPct val="100000"/>
              </a:lnSpc>
              <a:spcBef>
                <a:spcPts val="1200"/>
              </a:spcBef>
            </a:pPr>
            <a:r>
              <a:rPr lang="sv-SE" altLang="de-DE" sz="2400" dirty="0">
                <a:solidFill>
                  <a:srgbClr val="333333"/>
                </a:solidFill>
              </a:rPr>
              <a:t>Alla gör vi misstag! – Prova alltid nya perspektiv.</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46</a:t>
            </a:fld>
            <a:endParaRPr lang="de-DE" dirty="0">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Tack </a:t>
            </a:r>
            <a:r>
              <a:rPr lang="en-US" altLang="ko-KR" sz="3600" dirty="0" err="1">
                <a:latin typeface="+mn-lt"/>
                <a:ea typeface="+mn-ea"/>
                <a:cs typeface="+mn-cs"/>
              </a:rPr>
              <a:t>för</a:t>
            </a:r>
            <a:r>
              <a:rPr lang="en-US" altLang="ko-KR" sz="3600" dirty="0">
                <a:latin typeface="+mn-lt"/>
                <a:ea typeface="+mn-ea"/>
                <a:cs typeface="+mn-cs"/>
              </a:rPr>
              <a:t> </a:t>
            </a:r>
            <a:r>
              <a:rPr lang="en-US" altLang="ko-KR" sz="3600" dirty="0" err="1">
                <a:latin typeface="+mn-lt"/>
                <a:ea typeface="+mn-ea"/>
                <a:cs typeface="+mn-cs"/>
              </a:rPr>
              <a:t>er</a:t>
            </a:r>
            <a:r>
              <a:rPr lang="en-US" altLang="ko-KR" sz="3600" dirty="0">
                <a:latin typeface="+mn-lt"/>
                <a:ea typeface="+mn-ea"/>
                <a:cs typeface="+mn-cs"/>
              </a:rPr>
              <a:t> </a:t>
            </a:r>
            <a:r>
              <a:rPr lang="en-US" altLang="ko-KR" sz="3600" dirty="0" err="1">
                <a:latin typeface="+mn-lt"/>
                <a:ea typeface="+mn-ea"/>
                <a:cs typeface="+mn-cs"/>
              </a:rPr>
              <a:t>uppmärksamhet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för</a:t>
            </a:r>
            <a:r>
              <a:rPr lang="en-US" altLang="ko-KR" i="1" dirty="0">
                <a:solidFill>
                  <a:srgbClr val="004992"/>
                </a:solidFill>
              </a:rPr>
              <a:t> </a:t>
            </a:r>
            <a:r>
              <a:rPr lang="en-US" altLang="ko-KR" i="1" dirty="0" err="1">
                <a:solidFill>
                  <a:srgbClr val="004992"/>
                </a:solidFill>
              </a:rPr>
              <a:t>tränare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Dela ut arbetsblad. Presentera vår app COGITO (ladda ner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47</a:t>
            </a:fld>
            <a:endParaRPr lang="de-DE" dirty="0">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9825780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v-SE">
                <a:latin typeface="+mn-lt"/>
              </a:rPr>
              <a:t>Träningsmodul 6 – Att visa empati II</a:t>
            </a:r>
            <a:endParaRPr lang="de-DE" dirty="0">
              <a:latin typeface="+mn-l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rPr>
              <a:pPr/>
              <a:t>48</a:t>
            </a:fld>
            <a:endParaRPr lang="de-DE" dirty="0">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274796068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3162</Words>
  <Application>Microsoft Office PowerPoint</Application>
  <PresentationFormat>Benutzerdefiniert</PresentationFormat>
  <Paragraphs>495</Paragraphs>
  <Slides>48</Slides>
  <Notes>48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48</vt:i4>
      </vt:variant>
    </vt:vector>
  </HeadingPairs>
  <TitlesOfParts>
    <vt:vector size="55" baseType="lpstr">
      <vt:lpstr>Arial</vt:lpstr>
      <vt:lpstr>Calibri Light</vt:lpstr>
      <vt:lpstr>Symbol</vt:lpstr>
      <vt:lpstr>Verdana</vt:lpstr>
      <vt:lpstr>WingDings</vt:lpstr>
      <vt:lpstr>UKE_PPT-Vorlage_16zu9</vt:lpstr>
      <vt:lpstr>1_UKE_PPT-Vorlage_16zu9</vt:lpstr>
      <vt:lpstr>MCT 6 A BADE – Att visa empati II</vt:lpstr>
      <vt:lpstr>Vad tittar du efter när du lär känna någon? Hur säker blir din bedömning efter en sådan koll?</vt:lpstr>
      <vt:lpstr>Vad tittar du efter när du lär känna någon? Hur säker blir din bedömning efter en sådan koll?</vt:lpstr>
      <vt:lpstr>Vilka andra källor till information kan användas? Hur tillförlitliga är dessa?</vt:lpstr>
      <vt:lpstr>Vilka andra källor till information kan användas? Hur tillförlitliga är dessa?</vt:lpstr>
      <vt:lpstr>Fördelar och nackdelar med bestämda sociala kännetecken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Diskutera fördelar och nackdelar med följande riktmärke för att bedöma en person</vt:lpstr>
      <vt:lpstr>Hur det verkar vara… - och realiteten!</vt:lpstr>
      <vt:lpstr>Varför tar vi upp detta?</vt:lpstr>
      <vt:lpstr>Varför tar vi upp detta?</vt:lpstr>
      <vt:lpstr>Empatisvårigheter under psykos ökar antalet feltolkningar - exempel</vt:lpstr>
      <vt:lpstr>Övning</vt:lpstr>
      <vt:lpstr>Övning</vt:lpstr>
      <vt:lpstr>Övning</vt:lpstr>
      <vt:lpstr>PowerPoint-Präsentation</vt:lpstr>
      <vt:lpstr>PowerPoint-Präsentation</vt:lpstr>
      <vt:lpstr>Mormors födelsedag Vad har flickan troligen med sig till mormor nästa år?</vt:lpstr>
      <vt:lpstr>Vi fortsätter!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Valfritt: Filmklipp</vt:lpstr>
      <vt:lpstr>PowerPoint-Präsentation</vt:lpstr>
      <vt:lpstr>PowerPoint-Präsentation</vt:lpstr>
      <vt:lpstr>PowerPoint-Präsentation</vt:lpstr>
      <vt:lpstr>Tillämpning i vardagslivet</vt:lpstr>
      <vt:lpstr>Tillämpning i vardagslivet</vt:lpstr>
      <vt:lpstr>Tillämpning i vardagslivet</vt:lpstr>
      <vt:lpstr>Hur hänger detta ihop med psykos?</vt:lpstr>
      <vt:lpstr>Tack för er uppmärksamhet!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340</cp:revision>
  <dcterms:created xsi:type="dcterms:W3CDTF">2004-06-30T16:15:23Z</dcterms:created>
  <dcterms:modified xsi:type="dcterms:W3CDTF">2022-02-02T14:52:59Z</dcterms:modified>
</cp:coreProperties>
</file>