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1"/>
    <p:sldMasterId id="2147483824" r:id="rId2"/>
  </p:sldMasterIdLst>
  <p:notesMasterIdLst>
    <p:notesMasterId r:id="rId58"/>
  </p:notesMasterIdLst>
  <p:handoutMasterIdLst>
    <p:handoutMasterId r:id="rId59"/>
  </p:handoutMasterIdLst>
  <p:sldIdLst>
    <p:sldId id="432" r:id="rId3"/>
    <p:sldId id="311" r:id="rId4"/>
    <p:sldId id="312" r:id="rId5"/>
    <p:sldId id="374" r:id="rId6"/>
    <p:sldId id="408" r:id="rId7"/>
    <p:sldId id="407" r:id="rId8"/>
    <p:sldId id="406" r:id="rId9"/>
    <p:sldId id="321" r:id="rId10"/>
    <p:sldId id="352" r:id="rId11"/>
    <p:sldId id="410" r:id="rId12"/>
    <p:sldId id="409" r:id="rId13"/>
    <p:sldId id="351" r:id="rId14"/>
    <p:sldId id="411" r:id="rId15"/>
    <p:sldId id="353" r:id="rId16"/>
    <p:sldId id="413" r:id="rId17"/>
    <p:sldId id="412" r:id="rId18"/>
    <p:sldId id="355" r:id="rId19"/>
    <p:sldId id="357" r:id="rId20"/>
    <p:sldId id="415" r:id="rId21"/>
    <p:sldId id="414" r:id="rId22"/>
    <p:sldId id="328" r:id="rId23"/>
    <p:sldId id="358" r:id="rId24"/>
    <p:sldId id="417" r:id="rId25"/>
    <p:sldId id="416" r:id="rId26"/>
    <p:sldId id="375" r:id="rId27"/>
    <p:sldId id="418" r:id="rId28"/>
    <p:sldId id="392" r:id="rId29"/>
    <p:sldId id="388" r:id="rId30"/>
    <p:sldId id="389" r:id="rId31"/>
    <p:sldId id="390" r:id="rId32"/>
    <p:sldId id="391" r:id="rId33"/>
    <p:sldId id="359" r:id="rId34"/>
    <p:sldId id="419" r:id="rId35"/>
    <p:sldId id="404" r:id="rId36"/>
    <p:sldId id="360" r:id="rId37"/>
    <p:sldId id="380" r:id="rId38"/>
    <p:sldId id="421" r:id="rId39"/>
    <p:sldId id="420" r:id="rId40"/>
    <p:sldId id="364" r:id="rId41"/>
    <p:sldId id="423" r:id="rId42"/>
    <p:sldId id="422" r:id="rId43"/>
    <p:sldId id="367" r:id="rId44"/>
    <p:sldId id="426" r:id="rId45"/>
    <p:sldId id="425" r:id="rId46"/>
    <p:sldId id="424" r:id="rId47"/>
    <p:sldId id="370" r:id="rId48"/>
    <p:sldId id="429" r:id="rId49"/>
    <p:sldId id="428" r:id="rId50"/>
    <p:sldId id="427" r:id="rId51"/>
    <p:sldId id="397" r:id="rId52"/>
    <p:sldId id="431" r:id="rId53"/>
    <p:sldId id="430" r:id="rId54"/>
    <p:sldId id="405" r:id="rId55"/>
    <p:sldId id="394" r:id="rId56"/>
    <p:sldId id="395"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50" autoAdjust="0"/>
    <p:restoredTop sz="99741" autoAdjust="0"/>
  </p:normalViewPr>
  <p:slideViewPr>
    <p:cSldViewPr>
      <p:cViewPr varScale="1">
        <p:scale>
          <a:sx n="67" d="100"/>
          <a:sy n="67" d="100"/>
        </p:scale>
        <p:origin x="884" y="52"/>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FF7C462-4EC6-4584-B405-8F142F3E3998}" type="slidenum">
              <a:rPr lang="en-GB" altLang="de-DE"/>
              <a:pPr/>
              <a:t>‹Nr.›</a:t>
            </a:fld>
            <a:endParaRPr lang="en-GB" altLang="de-DE"/>
          </a:p>
        </p:txBody>
      </p:sp>
    </p:spTree>
    <p:extLst>
      <p:ext uri="{BB962C8B-B14F-4D97-AF65-F5344CB8AC3E}">
        <p14:creationId xmlns:p14="http://schemas.microsoft.com/office/powerpoint/2010/main" val="510263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p>
        </p:txBody>
      </p:sp>
      <p:sp>
        <p:nvSpPr>
          <p:cNvPr id="7475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478A373-D3AE-436E-B902-6744DDD83793}" type="slidenum">
              <a:rPr lang="de-DE" altLang="de-DE"/>
              <a:pPr/>
              <a:t>‹Nr.›</a:t>
            </a:fld>
            <a:endParaRPr lang="de-DE" altLang="de-DE"/>
          </a:p>
        </p:txBody>
      </p:sp>
    </p:spTree>
    <p:extLst>
      <p:ext uri="{BB962C8B-B14F-4D97-AF65-F5344CB8AC3E}">
        <p14:creationId xmlns:p14="http://schemas.microsoft.com/office/powerpoint/2010/main" val="18467927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3E3576-D992-41D7-89F3-17451AACF754}" type="slidenum">
              <a:rPr lang="de-DE" altLang="de-DE" sz="1300"/>
              <a:pPr eaLnBrk="1" hangingPunct="1">
                <a:spcBef>
                  <a:spcPct val="0"/>
                </a:spcBef>
              </a:pPr>
              <a:t>2</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8769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E29DD4-5C34-45C7-806D-0C7EF2EFCCC2}" type="slidenum">
              <a:rPr lang="de-DE" altLang="de-DE" sz="1300"/>
              <a:pPr eaLnBrk="1" hangingPunct="1">
                <a:spcBef>
                  <a:spcPct val="0"/>
                </a:spcBef>
              </a:pPr>
              <a:t>3</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3253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296102-AF34-42FF-BE99-540933D643FB}" type="slidenum">
              <a:rPr lang="de-DE" altLang="de-DE" sz="1300"/>
              <a:pPr eaLnBrk="1" hangingPunct="1">
                <a:spcBef>
                  <a:spcPct val="0"/>
                </a:spcBef>
              </a:pPr>
              <a:t>4</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219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296102-AF34-42FF-BE99-540933D643FB}" type="slidenum">
              <a:rPr lang="de-DE" altLang="de-DE" sz="1300"/>
              <a:pPr eaLnBrk="1" hangingPunct="1">
                <a:spcBef>
                  <a:spcPct val="0"/>
                </a:spcBef>
              </a:pPr>
              <a:t>5</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219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296102-AF34-42FF-BE99-540933D643FB}" type="slidenum">
              <a:rPr lang="de-DE" altLang="de-DE" sz="1300"/>
              <a:pPr eaLnBrk="1" hangingPunct="1">
                <a:spcBef>
                  <a:spcPct val="0"/>
                </a:spcBef>
              </a:pPr>
              <a:t>6</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219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296102-AF34-42FF-BE99-540933D643FB}" type="slidenum">
              <a:rPr lang="de-DE" altLang="de-DE" sz="1300"/>
              <a:pPr eaLnBrk="1" hangingPunct="1">
                <a:spcBef>
                  <a:spcPct val="0"/>
                </a:spcBef>
              </a:pPr>
              <a:t>7</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219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C109EC-D0D6-485B-8854-FC9CD9FB0801}" type="slidenum">
              <a:rPr lang="de-DE" altLang="de-DE" sz="1300"/>
              <a:pPr eaLnBrk="1" hangingPunct="1">
                <a:spcBef>
                  <a:spcPct val="0"/>
                </a:spcBef>
              </a:pPr>
              <a:t>8</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398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EB2C0E-281F-4EB7-88D3-86DCC7989F4A}" type="slidenum">
              <a:rPr lang="de-DE" altLang="de-DE" sz="1300"/>
              <a:pPr eaLnBrk="1" hangingPunct="1">
                <a:spcBef>
                  <a:spcPct val="0"/>
                </a:spcBef>
              </a:pPr>
              <a:t>9</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8776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EB2C0E-281F-4EB7-88D3-86DCC7989F4A}" type="slidenum">
              <a:rPr lang="de-DE" altLang="de-DE" sz="1300"/>
              <a:pPr eaLnBrk="1" hangingPunct="1">
                <a:spcBef>
                  <a:spcPct val="0"/>
                </a:spcBef>
              </a:pPr>
              <a:t>10</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8776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EB2C0E-281F-4EB7-88D3-86DCC7989F4A}" type="slidenum">
              <a:rPr lang="de-DE" altLang="de-DE" sz="1300"/>
              <a:pPr eaLnBrk="1" hangingPunct="1">
                <a:spcBef>
                  <a:spcPct val="0"/>
                </a:spcBef>
              </a:pPr>
              <a:t>11</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8776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5CB48E-A0F4-43F6-8804-1076ABDFB026}" type="slidenum">
              <a:rPr lang="de-DE" altLang="de-DE" sz="1300"/>
              <a:pPr eaLnBrk="1" hangingPunct="1">
                <a:spcBef>
                  <a:spcPct val="0"/>
                </a:spcBef>
              </a:pPr>
              <a:t>12</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6500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7D5661-5412-4406-8082-91D9433773FB}" type="slidenum">
              <a:rPr lang="de-DE" altLang="de-DE" sz="1300"/>
              <a:pPr eaLnBrk="1" hangingPunct="1">
                <a:spcBef>
                  <a:spcPct val="0"/>
                </a:spcBef>
              </a:pPr>
              <a:t>14</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432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7D5661-5412-4406-8082-91D9433773FB}" type="slidenum">
              <a:rPr lang="de-DE" altLang="de-DE" sz="1300"/>
              <a:pPr eaLnBrk="1" hangingPunct="1">
                <a:spcBef>
                  <a:spcPct val="0"/>
                </a:spcBef>
              </a:pPr>
              <a:t>15</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432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7D5661-5412-4406-8082-91D9433773FB}" type="slidenum">
              <a:rPr lang="de-DE" altLang="de-DE" sz="1300"/>
              <a:pPr eaLnBrk="1" hangingPunct="1">
                <a:spcBef>
                  <a:spcPct val="0"/>
                </a:spcBef>
              </a:pPr>
              <a:t>16</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432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F860F8-B3CE-40DD-9F67-E59A83412352}" type="slidenum">
              <a:rPr lang="de-DE" altLang="de-DE" sz="1300"/>
              <a:pPr eaLnBrk="1" hangingPunct="1">
                <a:spcBef>
                  <a:spcPct val="0"/>
                </a:spcBef>
              </a:pPr>
              <a:t>17</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5236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DFD5EC-5E03-4337-8E9E-D17CE409457D}" type="slidenum">
              <a:rPr lang="de-DE" altLang="de-DE" sz="1300"/>
              <a:pPr eaLnBrk="1" hangingPunct="1">
                <a:spcBef>
                  <a:spcPct val="0"/>
                </a:spcBef>
              </a:pPr>
              <a:t>18</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698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DFD5EC-5E03-4337-8E9E-D17CE409457D}" type="slidenum">
              <a:rPr lang="de-DE" altLang="de-DE" sz="1300"/>
              <a:pPr eaLnBrk="1" hangingPunct="1">
                <a:spcBef>
                  <a:spcPct val="0"/>
                </a:spcBef>
              </a:pPr>
              <a:t>19</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698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DFD5EC-5E03-4337-8E9E-D17CE409457D}" type="slidenum">
              <a:rPr lang="de-DE" altLang="de-DE" sz="1300"/>
              <a:pPr eaLnBrk="1" hangingPunct="1">
                <a:spcBef>
                  <a:spcPct val="0"/>
                </a:spcBef>
              </a:pPr>
              <a:t>20</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698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639885-37BB-44DD-993C-B33D25B19240}" type="slidenum">
              <a:rPr lang="de-DE" altLang="de-DE" sz="1300"/>
              <a:pPr eaLnBrk="1" hangingPunct="1">
                <a:spcBef>
                  <a:spcPct val="0"/>
                </a:spcBef>
              </a:pPr>
              <a:t>21</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1931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13A7D4-4BDB-43FB-A642-19011CB204FC}" type="slidenum">
              <a:rPr lang="de-DE" altLang="de-DE" sz="1300"/>
              <a:pPr eaLnBrk="1" hangingPunct="1">
                <a:spcBef>
                  <a:spcPct val="0"/>
                </a:spcBef>
              </a:pPr>
              <a:t>22</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8532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13A7D4-4BDB-43FB-A642-19011CB204FC}" type="slidenum">
              <a:rPr lang="de-DE" altLang="de-DE" sz="1300"/>
              <a:pPr eaLnBrk="1" hangingPunct="1">
                <a:spcBef>
                  <a:spcPct val="0"/>
                </a:spcBef>
              </a:pPr>
              <a:t>23</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8532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13A7D4-4BDB-43FB-A642-19011CB204FC}" type="slidenum">
              <a:rPr lang="de-DE" altLang="de-DE" sz="1300"/>
              <a:pPr eaLnBrk="1" hangingPunct="1">
                <a:spcBef>
                  <a:spcPct val="0"/>
                </a:spcBef>
              </a:pPr>
              <a:t>24</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8532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168C6D-C5B8-4FE8-896F-2945F01EEAD4}" type="slidenum">
              <a:rPr lang="de-DE" altLang="de-DE" sz="1300"/>
              <a:pPr eaLnBrk="1" hangingPunct="1">
                <a:spcBef>
                  <a:spcPct val="0"/>
                </a:spcBef>
              </a:pPr>
              <a:t>25</a:t>
            </a:fld>
            <a:endParaRPr lang="de-DE" altLang="de-DE" sz="1300"/>
          </a:p>
        </p:txBody>
      </p:sp>
      <p:sp>
        <p:nvSpPr>
          <p:cNvPr id="101379" name="Rectangle 3074"/>
          <p:cNvSpPr>
            <a:spLocks noGrp="1" noRot="1" noChangeAspect="1" noChangeArrowheads="1" noTextEdit="1"/>
          </p:cNvSpPr>
          <p:nvPr>
            <p:ph type="sldImg"/>
          </p:nvPr>
        </p:nvSpPr>
        <p:spPr>
          <a:xfrm>
            <a:off x="138113" y="768350"/>
            <a:ext cx="6823075" cy="3836988"/>
          </a:xfrm>
          <a:ln/>
        </p:spPr>
      </p:sp>
      <p:sp>
        <p:nvSpPr>
          <p:cNvPr id="10138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20314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168C6D-C5B8-4FE8-896F-2945F01EEAD4}" type="slidenum">
              <a:rPr lang="de-DE" altLang="de-DE" sz="1300"/>
              <a:pPr eaLnBrk="1" hangingPunct="1">
                <a:spcBef>
                  <a:spcPct val="0"/>
                </a:spcBef>
              </a:pPr>
              <a:t>26</a:t>
            </a:fld>
            <a:endParaRPr lang="de-DE" altLang="de-DE" sz="1300"/>
          </a:p>
        </p:txBody>
      </p:sp>
      <p:sp>
        <p:nvSpPr>
          <p:cNvPr id="101379" name="Rectangle 3074"/>
          <p:cNvSpPr>
            <a:spLocks noGrp="1" noRot="1" noChangeAspect="1" noChangeArrowheads="1" noTextEdit="1"/>
          </p:cNvSpPr>
          <p:nvPr>
            <p:ph type="sldImg"/>
          </p:nvPr>
        </p:nvSpPr>
        <p:spPr>
          <a:xfrm>
            <a:off x="138113" y="768350"/>
            <a:ext cx="6823075" cy="3836988"/>
          </a:xfrm>
          <a:ln/>
        </p:spPr>
      </p:sp>
      <p:sp>
        <p:nvSpPr>
          <p:cNvPr id="10138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2031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005E85-33A7-4AC7-A37D-78447FBA2A8F}" type="slidenum">
              <a:rPr lang="de-DE" altLang="de-DE" sz="1300"/>
              <a:pPr eaLnBrk="1" hangingPunct="1">
                <a:spcBef>
                  <a:spcPct val="0"/>
                </a:spcBef>
              </a:pPr>
              <a:t>27</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8268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0C0EA6-A73F-4116-AB39-DB471BD75D09}" type="slidenum">
              <a:rPr lang="de-DE" altLang="de-DE" sz="1300"/>
              <a:pPr eaLnBrk="1" hangingPunct="1">
                <a:spcBef>
                  <a:spcPct val="0"/>
                </a:spcBef>
              </a:pPr>
              <a:t>28</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94366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98BC7C-FA0D-416E-9DA1-70CA40262539}" type="slidenum">
              <a:rPr lang="de-DE" altLang="de-DE" sz="1300"/>
              <a:pPr eaLnBrk="1" hangingPunct="1">
                <a:spcBef>
                  <a:spcPct val="0"/>
                </a:spcBef>
              </a:pPr>
              <a:t>29</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2047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67573A-D33D-4D2E-BA16-AB9CE40EDCC2}" type="slidenum">
              <a:rPr lang="de-DE" altLang="de-DE" sz="1300"/>
              <a:pPr eaLnBrk="1" hangingPunct="1">
                <a:spcBef>
                  <a:spcPct val="0"/>
                </a:spcBef>
              </a:pPr>
              <a:t>30</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62820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D6C5E9-6E1D-4660-83DC-97428F5EAA01}" type="slidenum">
              <a:rPr lang="de-DE" altLang="de-DE" sz="1300"/>
              <a:pPr eaLnBrk="1" hangingPunct="1">
                <a:spcBef>
                  <a:spcPct val="0"/>
                </a:spcBef>
              </a:pPr>
              <a:t>31</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86340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75D94D-91FD-47BD-AAEB-BBC3697E75A4}" type="slidenum">
              <a:rPr lang="de-DE" altLang="de-DE" sz="1300"/>
              <a:pPr eaLnBrk="1" hangingPunct="1">
                <a:spcBef>
                  <a:spcPct val="0"/>
                </a:spcBef>
              </a:pPr>
              <a:t>32</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15287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75D94D-91FD-47BD-AAEB-BBC3697E75A4}" type="slidenum">
              <a:rPr lang="de-DE" altLang="de-DE" sz="1300"/>
              <a:pPr eaLnBrk="1" hangingPunct="1">
                <a:spcBef>
                  <a:spcPct val="0"/>
                </a:spcBef>
              </a:pPr>
              <a:t>33</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1528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FAA512-F8F3-42C6-B755-57E57C748500}" type="slidenum">
              <a:rPr lang="de-DE" altLang="de-DE" sz="1300"/>
              <a:pPr eaLnBrk="1" hangingPunct="1">
                <a:spcBef>
                  <a:spcPct val="0"/>
                </a:spcBef>
              </a:pPr>
              <a:t>35</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84212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19F56E-830E-4067-98B4-6266A2F2DDE9}" type="slidenum">
              <a:rPr lang="de-DE" altLang="de-DE" sz="1300"/>
              <a:pPr eaLnBrk="1" hangingPunct="1">
                <a:spcBef>
                  <a:spcPct val="0"/>
                </a:spcBef>
              </a:pPr>
              <a:t>36</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084268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19F56E-830E-4067-98B4-6266A2F2DDE9}" type="slidenum">
              <a:rPr lang="de-DE" altLang="de-DE" sz="1300"/>
              <a:pPr eaLnBrk="1" hangingPunct="1">
                <a:spcBef>
                  <a:spcPct val="0"/>
                </a:spcBef>
              </a:pPr>
              <a:t>37</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084268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19F56E-830E-4067-98B4-6266A2F2DDE9}" type="slidenum">
              <a:rPr lang="de-DE" altLang="de-DE" sz="1300"/>
              <a:pPr eaLnBrk="1" hangingPunct="1">
                <a:spcBef>
                  <a:spcPct val="0"/>
                </a:spcBef>
              </a:pPr>
              <a:t>38</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084268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5B0AB8-880F-4BC3-A6F2-9581C7D179BC}" type="slidenum">
              <a:rPr lang="de-DE" altLang="de-DE" sz="1300"/>
              <a:pPr eaLnBrk="1" hangingPunct="1">
                <a:spcBef>
                  <a:spcPct val="0"/>
                </a:spcBef>
              </a:pPr>
              <a:t>39</a:t>
            </a:fld>
            <a:endParaRPr lang="de-DE"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04059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5B0AB8-880F-4BC3-A6F2-9581C7D179BC}" type="slidenum">
              <a:rPr lang="de-DE" altLang="de-DE" sz="1300"/>
              <a:pPr eaLnBrk="1" hangingPunct="1">
                <a:spcBef>
                  <a:spcPct val="0"/>
                </a:spcBef>
              </a:pPr>
              <a:t>40</a:t>
            </a:fld>
            <a:endParaRPr lang="de-DE"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0405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5B0AB8-880F-4BC3-A6F2-9581C7D179BC}" type="slidenum">
              <a:rPr lang="de-DE" altLang="de-DE" sz="1300"/>
              <a:pPr eaLnBrk="1" hangingPunct="1">
                <a:spcBef>
                  <a:spcPct val="0"/>
                </a:spcBef>
              </a:pPr>
              <a:t>41</a:t>
            </a:fld>
            <a:endParaRPr lang="de-DE"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0405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79B323-67EA-48D0-8EEA-4B9DB806E922}" type="slidenum">
              <a:rPr lang="de-DE" altLang="de-DE" sz="1300"/>
              <a:pPr eaLnBrk="1" hangingPunct="1">
                <a:spcBef>
                  <a:spcPct val="0"/>
                </a:spcBef>
              </a:pPr>
              <a:t>42</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06747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79B323-67EA-48D0-8EEA-4B9DB806E922}" type="slidenum">
              <a:rPr lang="de-DE" altLang="de-DE" sz="1300"/>
              <a:pPr eaLnBrk="1" hangingPunct="1">
                <a:spcBef>
                  <a:spcPct val="0"/>
                </a:spcBef>
              </a:pPr>
              <a:t>43</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06747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79B323-67EA-48D0-8EEA-4B9DB806E922}" type="slidenum">
              <a:rPr lang="de-DE" altLang="de-DE" sz="1300"/>
              <a:pPr eaLnBrk="1" hangingPunct="1">
                <a:spcBef>
                  <a:spcPct val="0"/>
                </a:spcBef>
              </a:pPr>
              <a:t>44</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06747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79B323-67EA-48D0-8EEA-4B9DB806E922}" type="slidenum">
              <a:rPr lang="de-DE" altLang="de-DE" sz="1300"/>
              <a:pPr eaLnBrk="1" hangingPunct="1">
                <a:spcBef>
                  <a:spcPct val="0"/>
                </a:spcBef>
              </a:pPr>
              <a:t>45</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06747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575679-B175-4629-9943-2D3FD69E2075}" type="slidenum">
              <a:rPr lang="de-DE" altLang="de-DE" sz="1300"/>
              <a:pPr eaLnBrk="1" hangingPunct="1">
                <a:spcBef>
                  <a:spcPct val="0"/>
                </a:spcBef>
              </a:pPr>
              <a:t>46</a:t>
            </a:fld>
            <a:endParaRPr lang="de-DE"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27261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575679-B175-4629-9943-2D3FD69E2075}" type="slidenum">
              <a:rPr lang="de-DE" altLang="de-DE" sz="1300"/>
              <a:pPr eaLnBrk="1" hangingPunct="1">
                <a:spcBef>
                  <a:spcPct val="0"/>
                </a:spcBef>
              </a:pPr>
              <a:t>47</a:t>
            </a:fld>
            <a:endParaRPr lang="de-DE"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27261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575679-B175-4629-9943-2D3FD69E2075}" type="slidenum">
              <a:rPr lang="de-DE" altLang="de-DE" sz="1300"/>
              <a:pPr eaLnBrk="1" hangingPunct="1">
                <a:spcBef>
                  <a:spcPct val="0"/>
                </a:spcBef>
              </a:pPr>
              <a:t>48</a:t>
            </a:fld>
            <a:endParaRPr lang="de-DE"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27261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575679-B175-4629-9943-2D3FD69E2075}" type="slidenum">
              <a:rPr lang="de-DE" altLang="de-DE" sz="1300"/>
              <a:pPr eaLnBrk="1" hangingPunct="1">
                <a:spcBef>
                  <a:spcPct val="0"/>
                </a:spcBef>
              </a:pPr>
              <a:t>49</a:t>
            </a:fld>
            <a:endParaRPr lang="de-DE"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27261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5474CB-02D9-4AB5-A584-C26376E0C810}" type="slidenum">
              <a:rPr lang="de-DE" altLang="de-DE" sz="1300"/>
              <a:pPr eaLnBrk="1" hangingPunct="1">
                <a:spcBef>
                  <a:spcPct val="0"/>
                </a:spcBef>
              </a:pPr>
              <a:t>50</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45949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5474CB-02D9-4AB5-A584-C26376E0C810}" type="slidenum">
              <a:rPr lang="de-DE" altLang="de-DE" sz="1300"/>
              <a:pPr eaLnBrk="1" hangingPunct="1">
                <a:spcBef>
                  <a:spcPct val="0"/>
                </a:spcBef>
              </a:pPr>
              <a:t>51</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45949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5474CB-02D9-4AB5-A584-C26376E0C810}" type="slidenum">
              <a:rPr lang="de-DE" altLang="de-DE" sz="1300"/>
              <a:pPr eaLnBrk="1" hangingPunct="1">
                <a:spcBef>
                  <a:spcPct val="0"/>
                </a:spcBef>
              </a:pPr>
              <a:t>52</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45949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D37BAD-AF9B-422A-B529-A33ED3258483}" type="slidenum">
              <a:rPr lang="de-DE" altLang="de-DE" sz="1300"/>
              <a:pPr eaLnBrk="1" hangingPunct="1">
                <a:spcBef>
                  <a:spcPct val="0"/>
                </a:spcBef>
              </a:pPr>
              <a:t>54</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645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98EDF4-3E60-43C8-AB81-144468AC7E11}" type="slidenum">
              <a:rPr lang="de-DE" altLang="de-DE" sz="1300"/>
              <a:pPr eaLnBrk="1" hangingPunct="1">
                <a:spcBef>
                  <a:spcPct val="0"/>
                </a:spcBef>
              </a:pPr>
              <a:t>55</a:t>
            </a:fld>
            <a:endParaRPr lang="de-DE"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275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8 – Självkänsla och sinnesstämning</a:t>
            </a:r>
            <a:endParaRPr lang="de-DE"/>
          </a:p>
        </p:txBody>
      </p:sp>
      <p:sp>
        <p:nvSpPr>
          <p:cNvPr id="4" name="Slide Number Placeholder 3"/>
          <p:cNvSpPr>
            <a:spLocks noGrp="1"/>
          </p:cNvSpPr>
          <p:nvPr>
            <p:ph type="sldNum" sz="quarter" idx="12"/>
          </p:nvPr>
        </p:nvSpPr>
        <p:spPr bwMode="gray"/>
        <p:txBody>
          <a:bodyPr/>
          <a:lstStyle>
            <a:lvl1pPr>
              <a:defRPr b="0"/>
            </a:lvl1pPr>
          </a:lstStyle>
          <a:p>
            <a:fld id="{4968EE0A-410A-4C78-8920-8836BCD06CC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sv-SE"/>
              <a:t>Träningsmodul 8 – Självkänsla och sinnesstämning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CFA9B00-276D-4555-BBC3-F95A4812811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bwMode="gray"/>
        <p:txBody>
          <a:bodyPr/>
          <a:lstStyle>
            <a:lvl1pPr>
              <a:defRPr b="0"/>
            </a:lvl1pPr>
          </a:lstStyle>
          <a:p>
            <a:fld id="{EF0CD0B8-2711-40FE-9B01-9290C65D4AD5}"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bwMode="gray"/>
        <p:txBody>
          <a:bodyPr/>
          <a:lstStyle>
            <a:lvl1pPr>
              <a:defRPr b="0"/>
            </a:lvl1pPr>
          </a:lstStyle>
          <a:p>
            <a:fld id="{4968EE0A-410A-4C78-8920-8836BCD06CC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bwMode="gray"/>
        <p:txBody>
          <a:bodyPr/>
          <a:lstStyle>
            <a:lvl1pPr>
              <a:defRPr b="0"/>
            </a:lvl1pPr>
          </a:lstStyle>
          <a:p>
            <a:fld id="{4968EE0A-410A-4C78-8920-8836BCD06CC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bwMode="gray"/>
        <p:txBody>
          <a:bodyPr/>
          <a:lstStyle>
            <a:lvl1pPr>
              <a:defRPr b="0"/>
            </a:lvl1pPr>
          </a:lstStyle>
          <a:p>
            <a:fld id="{DCFBE0E5-8F42-4D58-9039-B7C0AF4D121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8 – Självkänsla och sinnesstämning</a:t>
            </a:r>
            <a:endParaRPr lang="de-DE"/>
          </a:p>
        </p:txBody>
      </p:sp>
      <p:sp>
        <p:nvSpPr>
          <p:cNvPr id="4" name="Slide Number Placeholder 3"/>
          <p:cNvSpPr>
            <a:spLocks noGrp="1"/>
          </p:cNvSpPr>
          <p:nvPr>
            <p:ph type="sldNum" sz="quarter" idx="12"/>
          </p:nvPr>
        </p:nvSpPr>
        <p:spPr bwMode="gray"/>
        <p:txBody>
          <a:bodyPr/>
          <a:lstStyle>
            <a:lvl1pPr>
              <a:defRPr b="0"/>
            </a:lvl1pPr>
          </a:lstStyle>
          <a:p>
            <a:fld id="{5EE57FDC-2DFD-499E-BD7C-E93BDE0C677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864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7145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604789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758711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5585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960313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784122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490846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6462364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95732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64960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328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8 – Självkänsla och sinnesstämning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968EE0A-410A-4C78-8920-8836BCD06CC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55911601"/>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A – </a:t>
            </a:r>
            <a:r>
              <a:rPr lang="sv-SE" altLang="ko-KR"/>
              <a:t>Självkänsla och sinnesstämning</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a:solidFill>
                  <a:srgbClr val="004992"/>
                </a:solidFill>
              </a:rPr>
              <a:t>© Moritz, </a:t>
            </a:r>
            <a:r>
              <a:rPr lang="pt-BR" sz="1600" dirty="0">
                <a:solidFill>
                  <a:srgbClr val="004992"/>
                </a:solidFill>
              </a:rPr>
              <a:t>Woodward, Dahlin &amp; Bergman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51640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Symptom </a:t>
            </a:r>
            <a:r>
              <a:rPr lang="en-US" sz="3600" dirty="0" err="1">
                <a:solidFill>
                  <a:srgbClr val="004992"/>
                </a:solidFill>
                <a:latin typeface="+mn-lt"/>
                <a:ea typeface="+mn-ea"/>
                <a:cs typeface="+mn-cs"/>
              </a:rPr>
              <a:t>på</a:t>
            </a:r>
            <a:r>
              <a:rPr lang="en-US" sz="3600" dirty="0">
                <a:solidFill>
                  <a:srgbClr val="004992"/>
                </a:solidFill>
                <a:latin typeface="+mn-lt"/>
                <a:ea typeface="+mn-ea"/>
                <a:cs typeface="+mn-cs"/>
              </a:rPr>
              <a:t> depression?</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DCFBE0E5-8F42-4D58-9039-B7C0AF4D121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Symptom på depression?</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Nedstämdhet, dyster sinnesstämning</a:t>
            </a:r>
          </a:p>
          <a:p>
            <a:pPr marL="457200" lvl="0" indent="-457200" defTabSz="914400" fontAlgn="base">
              <a:buFont typeface="+mj-lt"/>
              <a:buAutoNum type="arabicPeriod"/>
            </a:pPr>
            <a:r>
              <a:rPr lang="de-DE" altLang="de-DE" sz="2400" dirty="0">
                <a:solidFill>
                  <a:srgbClr val="333333"/>
                </a:solidFill>
              </a:rPr>
              <a:t>Minskad energi och motivation</a:t>
            </a:r>
          </a:p>
          <a:p>
            <a:pPr marL="457200" lvl="0" indent="-457200" defTabSz="914400" fontAlgn="base">
              <a:buFont typeface="+mj-lt"/>
              <a:buAutoNum type="arabicPeriod"/>
            </a:pPr>
            <a:r>
              <a:rPr lang="de-DE" altLang="de-DE" sz="2400" dirty="0">
                <a:solidFill>
                  <a:srgbClr val="333333"/>
                </a:solidFill>
              </a:rPr>
              <a:t>Låg självkänlsa, rädsla att bli avvisad</a:t>
            </a:r>
          </a:p>
          <a:p>
            <a:pPr marL="457200" lvl="0" indent="-457200" defTabSz="914400" fontAlgn="base">
              <a:buFont typeface="+mj-lt"/>
              <a:buAutoNum type="arabicPeriod"/>
            </a:pPr>
            <a:r>
              <a:rPr lang="de-DE" altLang="de-DE" sz="2400" dirty="0">
                <a:solidFill>
                  <a:srgbClr val="333333"/>
                </a:solidFill>
              </a:rPr>
              <a:t>Rädslor (t.ex. inför framtiden)</a:t>
            </a:r>
          </a:p>
          <a:p>
            <a:pPr marL="457200" lvl="0" indent="-457200" defTabSz="914400" fontAlgn="base">
              <a:buFont typeface="+mj-lt"/>
              <a:buAutoNum type="arabicPeriod"/>
            </a:pPr>
            <a:r>
              <a:rPr lang="de-DE" altLang="de-DE" sz="2400" dirty="0">
                <a:solidFill>
                  <a:srgbClr val="333333"/>
                </a:solidFill>
              </a:rPr>
              <a:t>Sömnstörningar, värk</a:t>
            </a:r>
          </a:p>
          <a:p>
            <a:pPr marL="457200" lvl="0" indent="-457200" defTabSz="914400" fontAlgn="base">
              <a:buFont typeface="+mj-lt"/>
              <a:buAutoNum type="arabicPeriod"/>
            </a:pPr>
            <a:r>
              <a:rPr lang="de-DE" altLang="de-DE" sz="2400" dirty="0">
                <a:solidFill>
                  <a:srgbClr val="333333"/>
                </a:solidFill>
              </a:rPr>
              <a:t>Kognitiva problem (problem med koncentrationsförmåga och minne)</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0CFA9B00-276D-4555-BBC3-F95A48128111}"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81" name="Rectangle 1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Medfött eller förvärvat?</a:t>
            </a:r>
          </a:p>
        </p:txBody>
      </p:sp>
      <p:sp>
        <p:nvSpPr>
          <p:cNvPr id="24580" name="Rectangle 11"/>
          <p:cNvSpPr>
            <a:spLocks noGrp="1" noChangeArrowheads="1"/>
          </p:cNvSpPr>
          <p:nvPr>
            <p:ph idx="1"/>
          </p:nvPr>
        </p:nvSpPr>
        <p:spPr>
          <a:xfrm>
            <a:off x="408955" y="2204864"/>
            <a:ext cx="9144000" cy="4248000"/>
          </a:xfrm>
          <a:noFill/>
        </p:spPr>
        <p:txBody>
          <a:bodyPr>
            <a:noAutofit/>
          </a:bodyPr>
          <a:lstStyle/>
          <a:p>
            <a:pPr eaLnBrk="1" hangingPunct="1"/>
            <a:r>
              <a:rPr lang="de-DE" altLang="de-DE" sz="2400" dirty="0" err="1">
                <a:solidFill>
                  <a:srgbClr val="333333"/>
                </a:solidFill>
              </a:rPr>
              <a:t>Är</a:t>
            </a:r>
            <a:r>
              <a:rPr lang="de-DE" altLang="de-DE" sz="2400" dirty="0">
                <a:solidFill>
                  <a:srgbClr val="333333"/>
                </a:solidFill>
              </a:rPr>
              <a:t> </a:t>
            </a:r>
            <a:r>
              <a:rPr lang="de-DE" altLang="de-DE" sz="2400" dirty="0" err="1">
                <a:solidFill>
                  <a:srgbClr val="333333"/>
                </a:solidFill>
              </a:rPr>
              <a:t>vår</a:t>
            </a:r>
            <a:r>
              <a:rPr lang="de-DE" altLang="de-DE" sz="2400" dirty="0">
                <a:solidFill>
                  <a:srgbClr val="333333"/>
                </a:solidFill>
              </a:rPr>
              <a:t> </a:t>
            </a:r>
            <a:r>
              <a:rPr lang="de-DE" altLang="de-DE" sz="2400" dirty="0" err="1">
                <a:solidFill>
                  <a:srgbClr val="333333"/>
                </a:solidFill>
              </a:rPr>
              <a:t>sinnesstämning</a:t>
            </a:r>
            <a:r>
              <a:rPr lang="de-DE" altLang="de-DE" sz="2400" dirty="0">
                <a:solidFill>
                  <a:srgbClr val="333333"/>
                </a:solidFill>
              </a:rPr>
              <a:t> </a:t>
            </a:r>
            <a:r>
              <a:rPr lang="de-DE" altLang="de-DE" sz="2400" dirty="0" err="1">
                <a:solidFill>
                  <a:srgbClr val="333333"/>
                </a:solidFill>
              </a:rPr>
              <a:t>förutbestämd</a:t>
            </a:r>
            <a:r>
              <a:rPr lang="de-DE" altLang="de-DE" sz="2400" dirty="0">
                <a:solidFill>
                  <a:srgbClr val="333333"/>
                </a:solidFill>
              </a:rPr>
              <a:t>? Kan den förändras över tid?</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81" name="Rectangle 1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Medfött eller förvärvat?</a:t>
            </a:r>
          </a:p>
        </p:txBody>
      </p:sp>
      <p:sp>
        <p:nvSpPr>
          <p:cNvPr id="24580" name="Rectangle 11"/>
          <p:cNvSpPr>
            <a:spLocks noGrp="1" noChangeArrowheads="1"/>
          </p:cNvSpPr>
          <p:nvPr>
            <p:ph idx="1"/>
          </p:nvPr>
        </p:nvSpPr>
        <p:spPr>
          <a:xfrm>
            <a:off x="408955" y="2204864"/>
            <a:ext cx="9144000" cy="4248000"/>
          </a:xfrm>
          <a:noFill/>
        </p:spPr>
        <p:txBody>
          <a:bodyPr>
            <a:noAutofit/>
          </a:bodyPr>
          <a:lstStyle/>
          <a:p>
            <a:pPr eaLnBrk="1" hangingPunct="1"/>
            <a:r>
              <a:rPr lang="de-DE" altLang="de-DE" sz="2400" dirty="0" err="1">
                <a:solidFill>
                  <a:srgbClr val="333333"/>
                </a:solidFill>
              </a:rPr>
              <a:t>Är</a:t>
            </a:r>
            <a:r>
              <a:rPr lang="de-DE" altLang="de-DE" sz="2400" dirty="0">
                <a:solidFill>
                  <a:srgbClr val="333333"/>
                </a:solidFill>
              </a:rPr>
              <a:t> </a:t>
            </a:r>
            <a:r>
              <a:rPr lang="de-DE" altLang="de-DE" sz="2400" dirty="0" err="1">
                <a:solidFill>
                  <a:srgbClr val="333333"/>
                </a:solidFill>
              </a:rPr>
              <a:t>vår</a:t>
            </a:r>
            <a:r>
              <a:rPr lang="de-DE" altLang="de-DE" sz="2400" dirty="0">
                <a:solidFill>
                  <a:srgbClr val="333333"/>
                </a:solidFill>
              </a:rPr>
              <a:t> </a:t>
            </a:r>
            <a:r>
              <a:rPr lang="de-DE" altLang="de-DE" sz="2400" dirty="0" err="1">
                <a:solidFill>
                  <a:srgbClr val="333333"/>
                </a:solidFill>
              </a:rPr>
              <a:t>sinnesstämning</a:t>
            </a:r>
            <a:r>
              <a:rPr lang="de-DE" altLang="de-DE" sz="2400" dirty="0">
                <a:solidFill>
                  <a:srgbClr val="333333"/>
                </a:solidFill>
              </a:rPr>
              <a:t> </a:t>
            </a:r>
            <a:r>
              <a:rPr lang="de-DE" altLang="de-DE" sz="2400" dirty="0" err="1">
                <a:solidFill>
                  <a:srgbClr val="333333"/>
                </a:solidFill>
              </a:rPr>
              <a:t>förutbestämd</a:t>
            </a:r>
            <a:r>
              <a:rPr lang="de-DE" altLang="de-DE" sz="2400" dirty="0">
                <a:solidFill>
                  <a:srgbClr val="333333"/>
                </a:solidFill>
              </a:rPr>
              <a:t>? Kan den </a:t>
            </a:r>
            <a:r>
              <a:rPr lang="de-DE" altLang="de-DE" sz="2400" dirty="0" err="1">
                <a:solidFill>
                  <a:srgbClr val="333333"/>
                </a:solidFill>
              </a:rPr>
              <a:t>förändras</a:t>
            </a:r>
            <a:r>
              <a:rPr lang="de-DE" altLang="de-DE" sz="2400" dirty="0">
                <a:solidFill>
                  <a:srgbClr val="333333"/>
                </a:solidFill>
              </a:rPr>
              <a:t> </a:t>
            </a:r>
            <a:r>
              <a:rPr lang="de-DE" altLang="de-DE" sz="2400" dirty="0" err="1">
                <a:solidFill>
                  <a:srgbClr val="333333"/>
                </a:solidFill>
              </a:rPr>
              <a:t>över</a:t>
            </a:r>
            <a:r>
              <a:rPr lang="de-DE" altLang="de-DE" sz="2400" dirty="0">
                <a:solidFill>
                  <a:srgbClr val="333333"/>
                </a:solidFill>
              </a:rPr>
              <a:t> </a:t>
            </a:r>
            <a:r>
              <a:rPr lang="de-DE" altLang="de-DE" sz="2400" dirty="0" err="1">
                <a:solidFill>
                  <a:srgbClr val="333333"/>
                </a:solidFill>
              </a:rPr>
              <a:t>tid</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Arv</a:t>
            </a:r>
            <a:r>
              <a:rPr lang="en-CA" altLang="de-DE" sz="2400">
                <a:solidFill>
                  <a:srgbClr val="004992"/>
                </a:solidFill>
              </a:rPr>
              <a:t>”</a:t>
            </a:r>
            <a:r>
              <a:rPr lang="de-DE" altLang="de-DE" sz="2400">
                <a:solidFill>
                  <a:srgbClr val="004992"/>
                </a:solidFill>
              </a:rPr>
              <a:t>: </a:t>
            </a:r>
            <a:r>
              <a:rPr lang="de-DE" altLang="de-DE" sz="2400" dirty="0">
                <a:solidFill>
                  <a:srgbClr val="333333"/>
                </a:solidFill>
              </a:rPr>
              <a:t>Det finns bevis för en genetisk disposition för depressiva tankemönster och låg </a:t>
            </a:r>
            <a:r>
              <a:rPr lang="de-DE" altLang="de-DE" sz="2400">
                <a:solidFill>
                  <a:srgbClr val="333333"/>
                </a:solidFill>
              </a:rPr>
              <a:t>självkänsla.</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5</a:t>
            </a:fld>
            <a:endParaRPr lang="de-DE" altLang="de-DE"/>
          </a:p>
        </p:txBody>
      </p:sp>
    </p:spTree>
    <p:extLst>
      <p:ext uri="{BB962C8B-B14F-4D97-AF65-F5344CB8AC3E}">
        <p14:creationId xmlns:p14="http://schemas.microsoft.com/office/powerpoint/2010/main" val="851102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81" name="Rectangle 1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Medfött eller förvärvat?</a:t>
            </a:r>
          </a:p>
        </p:txBody>
      </p:sp>
      <p:sp>
        <p:nvSpPr>
          <p:cNvPr id="24580" name="Rectangle 11"/>
          <p:cNvSpPr>
            <a:spLocks noGrp="1" noChangeArrowheads="1"/>
          </p:cNvSpPr>
          <p:nvPr>
            <p:ph idx="1"/>
          </p:nvPr>
        </p:nvSpPr>
        <p:spPr>
          <a:xfrm>
            <a:off x="408955" y="2204864"/>
            <a:ext cx="9144000" cy="4248000"/>
          </a:xfrm>
          <a:noFill/>
        </p:spPr>
        <p:txBody>
          <a:bodyPr>
            <a:noAutofit/>
          </a:bodyPr>
          <a:lstStyle/>
          <a:p>
            <a:pPr eaLnBrk="1" hangingPunct="1"/>
            <a:r>
              <a:rPr lang="de-DE" altLang="de-DE" sz="2400" dirty="0" err="1">
                <a:solidFill>
                  <a:srgbClr val="333333"/>
                </a:solidFill>
              </a:rPr>
              <a:t>Är</a:t>
            </a:r>
            <a:r>
              <a:rPr lang="de-DE" altLang="de-DE" sz="2400" dirty="0">
                <a:solidFill>
                  <a:srgbClr val="333333"/>
                </a:solidFill>
              </a:rPr>
              <a:t> </a:t>
            </a:r>
            <a:r>
              <a:rPr lang="de-DE" altLang="de-DE" sz="2400" dirty="0" err="1">
                <a:solidFill>
                  <a:srgbClr val="333333"/>
                </a:solidFill>
              </a:rPr>
              <a:t>vår</a:t>
            </a:r>
            <a:r>
              <a:rPr lang="de-DE" altLang="de-DE" sz="2400" dirty="0">
                <a:solidFill>
                  <a:srgbClr val="333333"/>
                </a:solidFill>
              </a:rPr>
              <a:t> </a:t>
            </a:r>
            <a:r>
              <a:rPr lang="de-DE" altLang="de-DE" sz="2400" dirty="0" err="1">
                <a:solidFill>
                  <a:srgbClr val="333333"/>
                </a:solidFill>
              </a:rPr>
              <a:t>sinnesstämning</a:t>
            </a:r>
            <a:r>
              <a:rPr lang="de-DE" altLang="de-DE" sz="2400" dirty="0">
                <a:solidFill>
                  <a:srgbClr val="333333"/>
                </a:solidFill>
              </a:rPr>
              <a:t> </a:t>
            </a:r>
            <a:r>
              <a:rPr lang="de-DE" altLang="de-DE" sz="2400" dirty="0" err="1">
                <a:solidFill>
                  <a:srgbClr val="333333"/>
                </a:solidFill>
              </a:rPr>
              <a:t>förutbestämd</a:t>
            </a:r>
            <a:r>
              <a:rPr lang="de-DE" altLang="de-DE" sz="2400" dirty="0">
                <a:solidFill>
                  <a:srgbClr val="333333"/>
                </a:solidFill>
              </a:rPr>
              <a:t>? Kan den </a:t>
            </a:r>
            <a:r>
              <a:rPr lang="de-DE" altLang="de-DE" sz="2400" dirty="0" err="1">
                <a:solidFill>
                  <a:srgbClr val="333333"/>
                </a:solidFill>
              </a:rPr>
              <a:t>förändras</a:t>
            </a:r>
            <a:r>
              <a:rPr lang="de-DE" altLang="de-DE" sz="2400" dirty="0">
                <a:solidFill>
                  <a:srgbClr val="333333"/>
                </a:solidFill>
              </a:rPr>
              <a:t> </a:t>
            </a:r>
            <a:r>
              <a:rPr lang="de-DE" altLang="de-DE" sz="2400" dirty="0" err="1">
                <a:solidFill>
                  <a:srgbClr val="333333"/>
                </a:solidFill>
              </a:rPr>
              <a:t>över</a:t>
            </a:r>
            <a:r>
              <a:rPr lang="de-DE" altLang="de-DE" sz="2400" dirty="0">
                <a:solidFill>
                  <a:srgbClr val="333333"/>
                </a:solidFill>
              </a:rPr>
              <a:t> </a:t>
            </a:r>
            <a:r>
              <a:rPr lang="de-DE" altLang="de-DE" sz="2400" dirty="0" err="1">
                <a:solidFill>
                  <a:srgbClr val="333333"/>
                </a:solidFill>
              </a:rPr>
              <a:t>tid</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Arv</a:t>
            </a:r>
            <a:r>
              <a:rPr lang="en-CA" altLang="de-DE" sz="2400">
                <a:solidFill>
                  <a:srgbClr val="004992"/>
                </a:solidFill>
              </a:rPr>
              <a:t>”</a:t>
            </a:r>
            <a:r>
              <a:rPr lang="de-DE" altLang="de-DE" sz="2400">
                <a:solidFill>
                  <a:srgbClr val="004992"/>
                </a:solidFill>
              </a:rPr>
              <a:t>: </a:t>
            </a:r>
            <a:r>
              <a:rPr lang="de-DE" altLang="de-DE" sz="2400" dirty="0">
                <a:solidFill>
                  <a:srgbClr val="333333"/>
                </a:solidFill>
              </a:rPr>
              <a:t>Det finns bevis för en genetisk disposition för depressiva tankemönster och låg självkänsla.</a:t>
            </a:r>
          </a:p>
          <a:p>
            <a:pPr marL="342900" indent="-342900" eaLnBrk="1" hangingPunct="1">
              <a:buClr>
                <a:srgbClr val="000000"/>
              </a:buClr>
              <a:buFont typeface="WingDings"/>
              <a:buChar char=""/>
            </a:pPr>
            <a:r>
              <a:rPr lang="en-CA" altLang="de-DE" sz="2400">
                <a:solidFill>
                  <a:srgbClr val="004992"/>
                </a:solidFill>
              </a:rPr>
              <a:t>“</a:t>
            </a:r>
            <a:r>
              <a:rPr lang="de-DE" altLang="de-DE" sz="2400">
                <a:solidFill>
                  <a:srgbClr val="004992"/>
                </a:solidFill>
              </a:rPr>
              <a:t>Miljö</a:t>
            </a:r>
            <a:r>
              <a:rPr lang="en-CA" altLang="de-DE" sz="2400">
                <a:solidFill>
                  <a:srgbClr val="004992"/>
                </a:solidFill>
              </a:rPr>
              <a:t>”</a:t>
            </a:r>
            <a:r>
              <a:rPr lang="de-DE" altLang="de-DE" sz="2400">
                <a:solidFill>
                  <a:srgbClr val="004992"/>
                </a:solidFill>
              </a:rPr>
              <a:t>: </a:t>
            </a:r>
            <a:r>
              <a:rPr lang="de-DE" altLang="de-DE" sz="2400" dirty="0">
                <a:solidFill>
                  <a:srgbClr val="333333"/>
                </a:solidFill>
              </a:rPr>
              <a:t>Kritiska eller försummande föräldrar samt traumatiska händelser i livet kan leda till en negativ </a:t>
            </a:r>
            <a:r>
              <a:rPr lang="de-DE" altLang="de-DE" sz="2400">
                <a:solidFill>
                  <a:srgbClr val="333333"/>
                </a:solidFill>
              </a:rPr>
              <a:t>självbild.</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6</a:t>
            </a:fld>
            <a:endParaRPr lang="de-DE" altLang="de-DE"/>
          </a:p>
        </p:txBody>
      </p:sp>
    </p:spTree>
    <p:extLst>
      <p:ext uri="{BB962C8B-B14F-4D97-AF65-F5344CB8AC3E}">
        <p14:creationId xmlns:p14="http://schemas.microsoft.com/office/powerpoint/2010/main" val="2692192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81" name="Rectangle 1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Medfött eller förvärvat?</a:t>
            </a:r>
          </a:p>
        </p:txBody>
      </p:sp>
      <p:sp>
        <p:nvSpPr>
          <p:cNvPr id="24580" name="Rectangle 11"/>
          <p:cNvSpPr>
            <a:spLocks noGrp="1" noChangeArrowheads="1"/>
          </p:cNvSpPr>
          <p:nvPr>
            <p:ph idx="1"/>
          </p:nvPr>
        </p:nvSpPr>
        <p:spPr>
          <a:xfrm>
            <a:off x="408955" y="2204864"/>
            <a:ext cx="9144000" cy="4248000"/>
          </a:xfrm>
          <a:noFill/>
        </p:spPr>
        <p:txBody>
          <a:bodyPr>
            <a:noAutofit/>
          </a:bodyPr>
          <a:lstStyle/>
          <a:p>
            <a:pPr eaLnBrk="1" hangingPunct="1"/>
            <a:r>
              <a:rPr lang="de-DE" altLang="de-DE" sz="2400" dirty="0" err="1">
                <a:solidFill>
                  <a:srgbClr val="333333"/>
                </a:solidFill>
              </a:rPr>
              <a:t>Är</a:t>
            </a:r>
            <a:r>
              <a:rPr lang="de-DE" altLang="de-DE" sz="2400" dirty="0">
                <a:solidFill>
                  <a:srgbClr val="333333"/>
                </a:solidFill>
              </a:rPr>
              <a:t> </a:t>
            </a:r>
            <a:r>
              <a:rPr lang="de-DE" altLang="de-DE" sz="2400" dirty="0" err="1">
                <a:solidFill>
                  <a:srgbClr val="333333"/>
                </a:solidFill>
              </a:rPr>
              <a:t>vår</a:t>
            </a:r>
            <a:r>
              <a:rPr lang="de-DE" altLang="de-DE" sz="2400" dirty="0">
                <a:solidFill>
                  <a:srgbClr val="333333"/>
                </a:solidFill>
              </a:rPr>
              <a:t> </a:t>
            </a:r>
            <a:r>
              <a:rPr lang="de-DE" altLang="de-DE" sz="2400" dirty="0" err="1">
                <a:solidFill>
                  <a:srgbClr val="333333"/>
                </a:solidFill>
              </a:rPr>
              <a:t>sinnesstämning</a:t>
            </a:r>
            <a:r>
              <a:rPr lang="de-DE" altLang="de-DE" sz="2400" dirty="0">
                <a:solidFill>
                  <a:srgbClr val="333333"/>
                </a:solidFill>
              </a:rPr>
              <a:t> </a:t>
            </a:r>
            <a:r>
              <a:rPr lang="de-DE" altLang="de-DE" sz="2400" dirty="0" err="1">
                <a:solidFill>
                  <a:srgbClr val="333333"/>
                </a:solidFill>
              </a:rPr>
              <a:t>förutbestämd</a:t>
            </a:r>
            <a:r>
              <a:rPr lang="de-DE" altLang="de-DE" sz="2400" dirty="0">
                <a:solidFill>
                  <a:srgbClr val="333333"/>
                </a:solidFill>
              </a:rPr>
              <a:t>? Kan den </a:t>
            </a:r>
            <a:r>
              <a:rPr lang="de-DE" altLang="de-DE" sz="2400" dirty="0" err="1">
                <a:solidFill>
                  <a:srgbClr val="333333"/>
                </a:solidFill>
              </a:rPr>
              <a:t>förändras</a:t>
            </a:r>
            <a:r>
              <a:rPr lang="de-DE" altLang="de-DE" sz="2400" dirty="0">
                <a:solidFill>
                  <a:srgbClr val="333333"/>
                </a:solidFill>
              </a:rPr>
              <a:t> </a:t>
            </a:r>
            <a:r>
              <a:rPr lang="de-DE" altLang="de-DE" sz="2400" dirty="0" err="1">
                <a:solidFill>
                  <a:srgbClr val="333333"/>
                </a:solidFill>
              </a:rPr>
              <a:t>över</a:t>
            </a:r>
            <a:r>
              <a:rPr lang="de-DE" altLang="de-DE" sz="2400" dirty="0">
                <a:solidFill>
                  <a:srgbClr val="333333"/>
                </a:solidFill>
              </a:rPr>
              <a:t> </a:t>
            </a:r>
            <a:r>
              <a:rPr lang="de-DE" altLang="de-DE" sz="2400" dirty="0" err="1">
                <a:solidFill>
                  <a:srgbClr val="333333"/>
                </a:solidFill>
              </a:rPr>
              <a:t>tid</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Arv</a:t>
            </a:r>
            <a:r>
              <a:rPr lang="en-CA" altLang="de-DE" sz="2400">
                <a:solidFill>
                  <a:srgbClr val="004992"/>
                </a:solidFill>
              </a:rPr>
              <a:t>”</a:t>
            </a:r>
            <a:r>
              <a:rPr lang="de-DE" altLang="de-DE" sz="2400">
                <a:solidFill>
                  <a:srgbClr val="004992"/>
                </a:solidFill>
              </a:rPr>
              <a:t>: </a:t>
            </a:r>
            <a:r>
              <a:rPr lang="de-DE" altLang="de-DE" sz="2400" dirty="0">
                <a:solidFill>
                  <a:srgbClr val="333333"/>
                </a:solidFill>
              </a:rPr>
              <a:t>Det finns bevis för en genetisk disposition för depressiva tankemönster och låg självkänsla.</a:t>
            </a:r>
          </a:p>
          <a:p>
            <a:pPr marL="342900" indent="-342900" eaLnBrk="1" hangingPunct="1">
              <a:buClr>
                <a:srgbClr val="000000"/>
              </a:buClr>
              <a:buFont typeface="WingDings"/>
              <a:buChar char=""/>
            </a:pPr>
            <a:r>
              <a:rPr lang="en-CA" altLang="de-DE" sz="2400">
                <a:solidFill>
                  <a:srgbClr val="004992"/>
                </a:solidFill>
              </a:rPr>
              <a:t>“</a:t>
            </a:r>
            <a:r>
              <a:rPr lang="de-DE" altLang="de-DE" sz="2400">
                <a:solidFill>
                  <a:srgbClr val="004992"/>
                </a:solidFill>
              </a:rPr>
              <a:t>Miljö</a:t>
            </a:r>
            <a:r>
              <a:rPr lang="en-CA" altLang="de-DE" sz="2400">
                <a:solidFill>
                  <a:srgbClr val="004992"/>
                </a:solidFill>
              </a:rPr>
              <a:t>”</a:t>
            </a:r>
            <a:r>
              <a:rPr lang="de-DE" altLang="de-DE" sz="2400">
                <a:solidFill>
                  <a:srgbClr val="004992"/>
                </a:solidFill>
              </a:rPr>
              <a:t>: </a:t>
            </a:r>
            <a:r>
              <a:rPr lang="de-DE" altLang="de-DE" sz="2400" dirty="0">
                <a:solidFill>
                  <a:srgbClr val="333333"/>
                </a:solidFill>
              </a:rPr>
              <a:t>Kritiska eller försummande föräldrar samt traumatiska händelser i livet kan leda till en negativ självbild.</a:t>
            </a:r>
          </a:p>
          <a:p>
            <a:pPr lvl="0" defTabSz="914400" fontAlgn="base"/>
            <a:r>
              <a:rPr lang="de-DE" altLang="de-DE" sz="2400" b="1" dirty="0">
                <a:solidFill>
                  <a:srgbClr val="004992"/>
                </a:solidFill>
              </a:rPr>
              <a:t>MEN</a:t>
            </a:r>
            <a:r>
              <a:rPr lang="de-DE" altLang="de-DE" sz="2400" dirty="0">
                <a:solidFill>
                  <a:srgbClr val="004992"/>
                </a:solidFill>
              </a:rPr>
              <a:t>: depressiva tankemönster kan förändras. Depression är inte ett ofrånkomligt öde!</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7</a:t>
            </a:fld>
            <a:endParaRPr lang="de-DE" altLang="de-DE"/>
          </a:p>
        </p:txBody>
      </p:sp>
    </p:spTree>
    <p:extLst>
      <p:ext uri="{BB962C8B-B14F-4D97-AF65-F5344CB8AC3E}">
        <p14:creationId xmlns:p14="http://schemas.microsoft.com/office/powerpoint/2010/main" val="1357701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Personer</a:t>
            </a:r>
            <a:r>
              <a:rPr lang="en-US" altLang="de-DE" sz="2400" dirty="0">
                <a:solidFill>
                  <a:srgbClr val="333333"/>
                </a:solidFill>
              </a:rPr>
              <a:t> med </a:t>
            </a:r>
            <a:r>
              <a:rPr lang="de-DE" altLang="de-DE" sz="2400" dirty="0">
                <a:solidFill>
                  <a:srgbClr val="333333"/>
                </a:solidFill>
              </a:rPr>
              <a:t>psykisk ohälsa har ofta förvrängda tankemönster, så kallade </a:t>
            </a:r>
            <a:r>
              <a:rPr lang="de-DE" altLang="de-DE" sz="2400" dirty="0">
                <a:solidFill>
                  <a:srgbClr val="004992"/>
                </a:solidFill>
              </a:rPr>
              <a:t>tankefällor</a:t>
            </a:r>
            <a:r>
              <a:rPr lang="de-DE" altLang="de-DE" sz="2400" dirty="0">
                <a:solidFill>
                  <a:srgbClr val="333333"/>
                </a:solidFill>
              </a:rPr>
              <a:t>,</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leda</a:t>
            </a:r>
            <a:r>
              <a:rPr lang="en-US" altLang="de-DE" sz="2400" dirty="0">
                <a:solidFill>
                  <a:srgbClr val="004992"/>
                </a:solidFill>
              </a:rPr>
              <a:t> till depression</a:t>
            </a:r>
            <a:r>
              <a:rPr lang="en-US" altLang="de-DE" sz="2400" dirty="0">
                <a:solidFill>
                  <a:srgbClr val="333333"/>
                </a:solidFill>
              </a:rPr>
              <a:t>.</a:t>
            </a:r>
          </a:p>
          <a:p>
            <a:pPr lvl="0" defTabSz="914400" fontAlgn="base"/>
            <a:r>
              <a:rPr lang="en-US" altLang="de-DE" sz="2400" dirty="0" err="1">
                <a:solidFill>
                  <a:srgbClr val="333333"/>
                </a:solidFill>
              </a:rPr>
              <a:t>Genom</a:t>
            </a:r>
            <a:r>
              <a:rPr lang="en-US" altLang="de-DE" sz="2400" dirty="0">
                <a:solidFill>
                  <a:srgbClr val="333333"/>
                </a:solidFill>
              </a:rPr>
              <a:t> </a:t>
            </a:r>
            <a:r>
              <a:rPr lang="en-US" altLang="de-DE" sz="2400" dirty="0" err="1">
                <a:solidFill>
                  <a:srgbClr val="333333"/>
                </a:solidFill>
              </a:rPr>
              <a:t>intens</a:t>
            </a:r>
            <a:r>
              <a:rPr lang="de-DE" altLang="de-DE" sz="2400" dirty="0">
                <a:solidFill>
                  <a:srgbClr val="333333"/>
                </a:solidFill>
              </a:rPr>
              <a:t>iv</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fortlöpande</a:t>
            </a:r>
            <a:r>
              <a:rPr lang="en-US" altLang="de-DE" sz="2400" dirty="0">
                <a:solidFill>
                  <a:srgbClr val="333333"/>
                </a:solidFill>
              </a:rPr>
              <a:t> </a:t>
            </a:r>
            <a:r>
              <a:rPr lang="en-US" altLang="de-DE" sz="2400" dirty="0" err="1">
                <a:solidFill>
                  <a:srgbClr val="333333"/>
                </a:solidFill>
              </a:rPr>
              <a:t>träning</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vi </a:t>
            </a:r>
            <a:r>
              <a:rPr lang="en-US" altLang="de-DE" sz="2400" dirty="0" err="1">
                <a:solidFill>
                  <a:srgbClr val="333333"/>
                </a:solidFill>
              </a:rPr>
              <a:t>lära</a:t>
            </a:r>
            <a:r>
              <a:rPr lang="en-US" altLang="de-DE" sz="2400" dirty="0">
                <a:solidFill>
                  <a:srgbClr val="333333"/>
                </a:solidFill>
              </a:rPr>
              <a:t> </a:t>
            </a:r>
            <a:r>
              <a:rPr lang="en-US" altLang="de-DE" sz="2400" dirty="0" err="1">
                <a:solidFill>
                  <a:srgbClr val="333333"/>
                </a:solidFill>
              </a:rPr>
              <a:t>oss</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004992"/>
                </a:solidFill>
              </a:rPr>
              <a:t>ifrågasätta</a:t>
            </a:r>
            <a:r>
              <a:rPr lang="en-US" altLang="de-DE" sz="2400" dirty="0">
                <a:solidFill>
                  <a:srgbClr val="004992"/>
                </a:solidFill>
              </a:rPr>
              <a:t> </a:t>
            </a:r>
            <a:r>
              <a:rPr lang="en-US" altLang="de-DE" sz="2400" dirty="0" err="1">
                <a:solidFill>
                  <a:srgbClr val="004992"/>
                </a:solidFill>
              </a:rPr>
              <a:t>och</a:t>
            </a:r>
            <a:r>
              <a:rPr lang="en-US" altLang="de-DE" sz="2400" dirty="0">
                <a:solidFill>
                  <a:srgbClr val="004992"/>
                </a:solidFill>
              </a:rPr>
              <a:t> </a:t>
            </a:r>
            <a:r>
              <a:rPr lang="en-US" altLang="de-DE" sz="2400" dirty="0" err="1">
                <a:solidFill>
                  <a:srgbClr val="004992"/>
                </a:solidFill>
              </a:rPr>
              <a:t>förändra</a:t>
            </a:r>
            <a:r>
              <a:rPr lang="en-US" altLang="de-DE" sz="2400" dirty="0">
                <a:solidFill>
                  <a:srgbClr val="004992"/>
                </a:solidFill>
              </a:rPr>
              <a:t> </a:t>
            </a:r>
            <a:r>
              <a:rPr lang="en-US" altLang="de-DE" sz="2400" dirty="0" err="1">
                <a:solidFill>
                  <a:srgbClr val="333333"/>
                </a:solidFill>
              </a:rPr>
              <a:t>våra</a:t>
            </a:r>
            <a:r>
              <a:rPr lang="en-US" altLang="de-DE" sz="2400" dirty="0">
                <a:solidFill>
                  <a:srgbClr val="333333"/>
                </a:solidFill>
              </a:rPr>
              <a:t> </a:t>
            </a:r>
            <a:r>
              <a:rPr lang="en-US" altLang="de-DE" sz="2400" dirty="0" err="1">
                <a:solidFill>
                  <a:srgbClr val="333333"/>
                </a:solidFill>
              </a:rPr>
              <a:t>tankefällor</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6" name="Slide Number Placeholder 5"/>
          <p:cNvSpPr>
            <a:spLocks noGrp="1"/>
          </p:cNvSpPr>
          <p:nvPr>
            <p:ph type="sldNum" sz="quarter" idx="12"/>
          </p:nvPr>
        </p:nvSpPr>
        <p:spPr/>
        <p:txBody>
          <a:bodyPr/>
          <a:lstStyle/>
          <a:p>
            <a:fld id="{0CFA9B00-276D-4555-BBC3-F95A48128111}"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a:solidFill>
                  <a:srgbClr val="004992"/>
                </a:solidFill>
                <a:latin typeface="+mn-lt"/>
                <a:ea typeface="+mn-ea"/>
                <a:cs typeface="+mn-cs"/>
              </a:rPr>
              <a:t>Psykos &amp; Depression</a:t>
            </a:r>
            <a:br>
              <a:rPr lang="sv-SE" sz="3600">
                <a:solidFill>
                  <a:srgbClr val="004992"/>
                </a:solidFill>
                <a:latin typeface="+mn-lt"/>
                <a:ea typeface="+mn-ea"/>
                <a:cs typeface="+mn-cs"/>
              </a:rPr>
            </a:br>
            <a:r>
              <a:rPr lang="sv-SE">
                <a:solidFill>
                  <a:srgbClr val="004992"/>
                </a:solidFill>
                <a:latin typeface="+mn-lt"/>
                <a:ea typeface="+mn-ea"/>
                <a:cs typeface="+mn-cs"/>
              </a:rPr>
              <a:t>Hur vanföreställningar kan påverka självkänslan</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8359351"/>
              </p:ext>
            </p:extLst>
          </p:nvPr>
        </p:nvGraphicFramePr>
        <p:xfrm>
          <a:off x="408955" y="2276872"/>
          <a:ext cx="8686800" cy="408736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04088">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effekter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Kortsiktiga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6" name="Slide Number Placeholder 5"/>
          <p:cNvSpPr>
            <a:spLocks noGrp="1"/>
          </p:cNvSpPr>
          <p:nvPr>
            <p:ph type="sldNum" sz="quarter" idx="12"/>
          </p:nvPr>
        </p:nvSpPr>
        <p:spPr/>
        <p:txBody>
          <a:bodyPr/>
          <a:lstStyle/>
          <a:p>
            <a:fld id="{DCFBE0E5-8F42-4D58-9039-B7C0AF4D121E}"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a:solidFill>
                  <a:srgbClr val="004992"/>
                </a:solidFill>
                <a:latin typeface="+mn-lt"/>
                <a:ea typeface="+mn-ea"/>
                <a:cs typeface="+mn-cs"/>
              </a:rPr>
              <a:t>Psykos &amp; Depression</a:t>
            </a:r>
            <a:br>
              <a:rPr lang="sv-SE" sz="3600">
                <a:solidFill>
                  <a:srgbClr val="004992"/>
                </a:solidFill>
                <a:latin typeface="+mn-lt"/>
                <a:ea typeface="+mn-ea"/>
                <a:cs typeface="+mn-cs"/>
              </a:rPr>
            </a:br>
            <a:r>
              <a:rPr lang="sv-SE">
                <a:solidFill>
                  <a:srgbClr val="004992"/>
                </a:solidFill>
                <a:latin typeface="+mn-lt"/>
                <a:ea typeface="+mn-ea"/>
                <a:cs typeface="+mn-cs"/>
              </a:rPr>
              <a:t>Hur vanföreställningar kan påverka självkänslan</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087587903"/>
              </p:ext>
            </p:extLst>
          </p:nvPr>
        </p:nvGraphicFramePr>
        <p:xfrm>
          <a:off x="408955" y="2276872"/>
          <a:ext cx="8686800" cy="408736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04088">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effekter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Kortsiktiga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Under pågående psykos: konstant upplevelse av hot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Under pågående psykos: röster som trakasserar och förolämpar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Efter psykos: skamkänslor, negativ syn på framtiden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6" name="Slide Number Placeholder 5"/>
          <p:cNvSpPr>
            <a:spLocks noGrp="1"/>
          </p:cNvSpPr>
          <p:nvPr>
            <p:ph type="sldNum" sz="quarter" idx="12"/>
          </p:nvPr>
        </p:nvSpPr>
        <p:spPr/>
        <p:txBody>
          <a:bodyPr/>
          <a:lstStyle/>
          <a:p>
            <a:fld id="{DCFBE0E5-8F42-4D58-9039-B7C0AF4D121E}" type="slidenum">
              <a:rPr lang="de-DE" altLang="de-DE" smtClean="0"/>
              <a:pPr/>
              <a:t>10</a:t>
            </a:fld>
            <a:endParaRPr lang="de-DE" altLang="de-DE"/>
          </a:p>
        </p:txBody>
      </p:sp>
    </p:spTree>
    <p:extLst>
      <p:ext uri="{BB962C8B-B14F-4D97-AF65-F5344CB8AC3E}">
        <p14:creationId xmlns:p14="http://schemas.microsoft.com/office/powerpoint/2010/main" val="3164164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a:solidFill>
                  <a:srgbClr val="004992"/>
                </a:solidFill>
                <a:latin typeface="+mn-lt"/>
                <a:ea typeface="+mn-ea"/>
                <a:cs typeface="+mn-cs"/>
              </a:rPr>
              <a:t>Psykos &amp; Depression</a:t>
            </a:r>
            <a:br>
              <a:rPr lang="sv-SE" sz="3600">
                <a:solidFill>
                  <a:srgbClr val="004992"/>
                </a:solidFill>
                <a:latin typeface="+mn-lt"/>
                <a:ea typeface="+mn-ea"/>
                <a:cs typeface="+mn-cs"/>
              </a:rPr>
            </a:br>
            <a:r>
              <a:rPr lang="sv-SE">
                <a:solidFill>
                  <a:srgbClr val="004992"/>
                </a:solidFill>
                <a:latin typeface="+mn-lt"/>
                <a:ea typeface="+mn-ea"/>
                <a:cs typeface="+mn-cs"/>
              </a:rPr>
              <a:t>Hur vanföreställningar kan påverka självkänslan</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075236928"/>
              </p:ext>
            </p:extLst>
          </p:nvPr>
        </p:nvGraphicFramePr>
        <p:xfrm>
          <a:off x="408955" y="2276872"/>
          <a:ext cx="8686800" cy="408736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04088">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effekter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Kortsiktiga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Under pågående psykos: konstant upplevelse av hot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Under pågående psykos: kick, spänning, “någonting händer äntligen”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Under pågående psykos: röster som trakasserar och förolämpar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Under pågående psykos: smickrande röster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Efter psykos: skamkänslor, negativ syn på framtiden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Vid vanföreställningar om storhet: upplevelse av makt, talang, särskild betydelse eller livsöde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6" name="Slide Number Placeholder 5"/>
          <p:cNvSpPr>
            <a:spLocks noGrp="1"/>
          </p:cNvSpPr>
          <p:nvPr>
            <p:ph type="sldNum" sz="quarter" idx="12"/>
          </p:nvPr>
        </p:nvSpPr>
        <p:spPr/>
        <p:txBody>
          <a:bodyPr/>
          <a:lstStyle/>
          <a:p>
            <a:fld id="{DCFBE0E5-8F42-4D58-9039-B7C0AF4D121E}" type="slidenum">
              <a:rPr lang="de-DE" altLang="de-DE" smtClean="0"/>
              <a:pPr/>
              <a:t>11</a:t>
            </a:fld>
            <a:endParaRPr lang="de-DE" altLang="de-DE"/>
          </a:p>
        </p:txBody>
      </p:sp>
    </p:spTree>
    <p:extLst>
      <p:ext uri="{BB962C8B-B14F-4D97-AF65-F5344CB8AC3E}">
        <p14:creationId xmlns:p14="http://schemas.microsoft.com/office/powerpoint/2010/main" val="264852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a:solidFill>
                  <a:srgbClr val="004992"/>
                </a:solidFill>
                <a:latin typeface="+mn-lt"/>
                <a:ea typeface="+mn-ea"/>
                <a:cs typeface="+mn-cs"/>
              </a:rPr>
              <a:t>Psykos &amp; Depression</a:t>
            </a:r>
            <a:br>
              <a:rPr lang="sv-SE" sz="3600">
                <a:solidFill>
                  <a:srgbClr val="004992"/>
                </a:solidFill>
                <a:latin typeface="+mn-lt"/>
                <a:ea typeface="+mn-ea"/>
                <a:cs typeface="+mn-cs"/>
              </a:rPr>
            </a:br>
            <a:r>
              <a:rPr lang="sv-SE">
                <a:solidFill>
                  <a:srgbClr val="004992"/>
                </a:solidFill>
                <a:latin typeface="+mn-lt"/>
                <a:ea typeface="+mn-ea"/>
                <a:cs typeface="+mn-cs"/>
              </a:rPr>
              <a:t>Hur vanföreställningar kan påverka självkänslan</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9144000" cy="4248000"/>
          </a:xfrm>
        </p:spPr>
        <p:txBody>
          <a:bodyPr/>
          <a:lstStyle/>
          <a:p>
            <a:pPr lvl="0" defTabSz="914400" fontAlgn="base">
              <a:buClr>
                <a:srgbClr val="004992"/>
              </a:buClr>
              <a:defRPr/>
            </a:pPr>
            <a:r>
              <a:rPr lang="de-DE" sz="2000" b="1" i="1" dirty="0">
                <a:solidFill>
                  <a:srgbClr val="333333"/>
                </a:solidFill>
              </a:rPr>
              <a:t>Kortsiktiga positiva effekter </a:t>
            </a:r>
            <a:r>
              <a:rPr lang="de-DE" sz="2000" dirty="0">
                <a:solidFill>
                  <a:srgbClr val="333333"/>
                </a:solidFill>
              </a:rPr>
              <a:t>på självkänslan vid en psykos överskuggas generellt av de </a:t>
            </a:r>
            <a:r>
              <a:rPr lang="de-DE" sz="2000" b="1" i="1" dirty="0">
                <a:solidFill>
                  <a:srgbClr val="333333"/>
                </a:solidFill>
              </a:rPr>
              <a:t>långsiktiga negativa konsekvenserna</a:t>
            </a:r>
            <a:r>
              <a:rPr lang="de-DE" sz="2000" dirty="0">
                <a:solidFill>
                  <a:srgbClr val="333333"/>
                </a:solidFill>
              </a:rPr>
              <a:t> vid en psykos, exempel:</a:t>
            </a:r>
          </a:p>
          <a:p>
            <a:pPr marL="342900" lvl="0" indent="-342900" defTabSz="914400" fontAlgn="base">
              <a:buClr>
                <a:srgbClr val="333333"/>
              </a:buClr>
              <a:buFont typeface="WingDings"/>
              <a:buChar char=""/>
              <a:defRPr/>
            </a:pPr>
            <a:r>
              <a:rPr lang="de-DE" sz="2000" dirty="0">
                <a:solidFill>
                  <a:srgbClr val="333333"/>
                </a:solidFill>
              </a:rPr>
              <a:t>skulder: när patienten haft en föreställning om att vara mycket rik och berömd</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ensamhet: ibland drar sig vänner undan</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arbetssituation: förlust av arbetet på grund av olämpligt beteende på kontoret</a:t>
            </a:r>
          </a:p>
          <a:p>
            <a:pPr lvl="0" defTabSz="914400" fontAlgn="base">
              <a:defRPr/>
            </a:pPr>
            <a:r>
              <a:rPr lang="de-DE" sz="2000" dirty="0">
                <a:solidFill>
                  <a:srgbClr val="333333"/>
                </a:solidFill>
              </a:rPr>
              <a:t>Det är riskfyllt att avbryta sin medicinering utan att diskutera saken med sin läkare först. De psykotiska upplevelserna och den starka rädslan som ofta är förhärskande vid en psykos kan komma tillbaka!</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latin typeface="Calibri Light"/>
              </a:rPr>
              <a:t>... viele wichtige Erinnerungen gehen ebenfalls verloren </a:t>
            </a:r>
            <a:br>
              <a:rPr lang="de-DE" dirty="0">
                <a:solidFill>
                  <a:schemeClr val="bg1"/>
                </a:solidFill>
                <a:latin typeface="Calibri Light"/>
              </a:rPr>
            </a:br>
            <a:r>
              <a:rPr lang="de-DE" dirty="0">
                <a:solidFill>
                  <a:schemeClr val="bg1"/>
                </a:solidFill>
                <a:latin typeface="Calibri Light"/>
              </a:rPr>
              <a:t>(Termine, Urlaubserinnerungen,  Schulwissen ...).</a:t>
            </a:r>
            <a:endParaRPr lang="de-DE" b="1" dirty="0">
              <a:solidFill>
                <a:schemeClr val="bg1"/>
              </a:solidFill>
              <a:latin typeface="Calibri Ligh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sv-SE" sz="3600" dirty="0">
                <a:solidFill>
                  <a:srgbClr val="333333"/>
                </a:solidFill>
                <a:latin typeface="Calibri Light"/>
              </a:rPr>
              <a:t>Vilka tankefällor är typiska för människor med </a:t>
            </a:r>
            <a:r>
              <a:rPr lang="sv-SE" sz="3600" dirty="0">
                <a:solidFill>
                  <a:srgbClr val="004992"/>
                </a:solidFill>
                <a:latin typeface="Calibri Light"/>
              </a:rPr>
              <a:t>depression </a:t>
            </a:r>
            <a:r>
              <a:rPr lang="sv-SE" sz="3600" dirty="0">
                <a:solidFill>
                  <a:srgbClr val="333333"/>
                </a:solidFill>
                <a:latin typeface="Calibri Light"/>
              </a:rPr>
              <a:t>och </a:t>
            </a:r>
            <a:r>
              <a:rPr lang="sv-SE" sz="3600" dirty="0">
                <a:solidFill>
                  <a:srgbClr val="004992"/>
                </a:solidFill>
                <a:latin typeface="Calibri Light"/>
              </a:rPr>
              <a:t>låg självkänsla</a:t>
            </a:r>
            <a:r>
              <a:rPr lang="sv-SE" sz="3600" dirty="0">
                <a:solidFill>
                  <a:srgbClr val="333333"/>
                </a:solidFill>
                <a:latin typeface="Calibri Light"/>
              </a:rPr>
              <a:t>?</a:t>
            </a:r>
            <a:endParaRPr lang="de-DE" sz="3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sv-SE"/>
              <a:t>Träningsmodul 8 – Självkänsla och sinnesstämning</a:t>
            </a:r>
            <a:endParaRPr lang="de-DE"/>
          </a:p>
        </p:txBody>
      </p:sp>
      <p:sp>
        <p:nvSpPr>
          <p:cNvPr id="4" name="Slide Number Placeholder 3"/>
          <p:cNvSpPr>
            <a:spLocks noGrp="1"/>
          </p:cNvSpPr>
          <p:nvPr>
            <p:ph type="sldNum" sz="quarter" idx="12"/>
          </p:nvPr>
        </p:nvSpPr>
        <p:spPr/>
        <p:txBody>
          <a:bodyPr/>
          <a:lstStyle/>
          <a:p>
            <a:fld id="{0CFA9B00-276D-4555-BBC3-F95A48128111}" type="slidenum">
              <a:rPr lang="de-DE" altLang="de-DE" smtClean="0"/>
              <a:pPr/>
              <a:t>13</a:t>
            </a:fld>
            <a:endParaRPr lang="de-DE" altLang="de-DE"/>
          </a:p>
        </p:txBody>
      </p:sp>
    </p:spTree>
    <p:extLst>
      <p:ext uri="{BB962C8B-B14F-4D97-AF65-F5344CB8AC3E}">
        <p14:creationId xmlns:p14="http://schemas.microsoft.com/office/powerpoint/2010/main" val="2288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1. Övergeneralisering</a:t>
            </a:r>
            <a:br>
              <a:rPr lang="sv-SE" altLang="de-DE" sz="3600">
                <a:solidFill>
                  <a:srgbClr val="004992"/>
                </a:solidFill>
                <a:latin typeface="+mn-lt"/>
                <a:ea typeface="+mn-ea"/>
                <a:cs typeface="+mn-cs"/>
              </a:rPr>
            </a:br>
            <a:r>
              <a:rPr lang="sv-SE" altLang="de-DE">
                <a:solidFill>
                  <a:srgbClr val="004992"/>
                </a:solidFill>
                <a:latin typeface="+mn-lt"/>
                <a:ea typeface="+mn-ea"/>
                <a:cs typeface="+mn-cs"/>
              </a:rPr>
              <a:t>Kan situationen värderas på ett mer realistiskt och hjälpsamt sätt?</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33530937"/>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Falsk</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generalisering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värdering</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använder ett utländskt ord felaktigt; du läser en bok som du inte förstår.</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så </a:t>
                      </a:r>
                      <a:r>
                        <a:rPr kumimoji="0" lang="sv-SE" sz="2000" b="1" i="1" u="none" strike="noStrike" cap="none" normalizeH="0" baseline="0">
                          <a:ln>
                            <a:noFill/>
                          </a:ln>
                          <a:solidFill>
                            <a:srgbClr val="333333"/>
                          </a:solidFill>
                          <a:effectLst/>
                          <a:latin typeface="Calibri Light"/>
                        </a:rPr>
                        <a:t>korkad!”</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Underkänd tenta.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en </a:t>
                      </a:r>
                      <a:r>
                        <a:rPr kumimoji="0" lang="sv-SE" sz="2000" b="1" i="1" u="none" strike="noStrike" cap="none" normalizeH="0" baseline="0">
                          <a:ln>
                            <a:noFill/>
                          </a:ln>
                          <a:solidFill>
                            <a:srgbClr val="333333"/>
                          </a:solidFill>
                          <a:effectLst/>
                          <a:latin typeface="Calibri Light"/>
                        </a:rPr>
                        <a:t>förlorare!”</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 </a:t>
                      </a:r>
                      <a:r>
                        <a:rPr kumimoji="0" lang="en-US" sz="2000" b="0" i="0" u="none" strike="noStrike" cap="none" normalizeH="0" baseline="0" dirty="0" err="1">
                          <a:ln>
                            <a:noFill/>
                          </a:ln>
                          <a:solidFill>
                            <a:srgbClr val="333333"/>
                          </a:solidFill>
                          <a:effectLst/>
                          <a:latin typeface="Calibri Light"/>
                        </a:rPr>
                        <a:t>får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kritik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diskussion</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a:t>
                      </a:r>
                      <a:r>
                        <a:rPr kumimoji="0" lang="sv-SE" sz="2000" b="1" i="1" u="none" strike="noStrike" cap="none" normalizeH="0" baseline="0">
                          <a:ln>
                            <a:noFill/>
                          </a:ln>
                          <a:solidFill>
                            <a:srgbClr val="333333"/>
                          </a:solidFill>
                          <a:effectLst/>
                          <a:latin typeface="Calibri Light"/>
                        </a:rPr>
                        <a:t>värdelös!”</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1. Övergeneralisering</a:t>
            </a:r>
            <a:br>
              <a:rPr lang="sv-SE" altLang="de-DE" sz="3600">
                <a:solidFill>
                  <a:srgbClr val="004992"/>
                </a:solidFill>
                <a:latin typeface="+mn-lt"/>
                <a:ea typeface="+mn-ea"/>
                <a:cs typeface="+mn-cs"/>
              </a:rPr>
            </a:br>
            <a:r>
              <a:rPr lang="sv-SE" altLang="de-DE">
                <a:solidFill>
                  <a:srgbClr val="004992"/>
                </a:solidFill>
                <a:latin typeface="+mn-lt"/>
                <a:ea typeface="+mn-ea"/>
                <a:cs typeface="+mn-cs"/>
              </a:rPr>
              <a:t>Kan situationen värderas på ett mer realistiskt och hjälpsamt sätt?</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168347831"/>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Falsk</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generalisering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värdering</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använder ett utländskt ord felaktigt; du läser en bok som du inte förstår.</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så </a:t>
                      </a:r>
                      <a:r>
                        <a:rPr kumimoji="0" lang="sv-SE" sz="2000" b="1" i="1" u="none" strike="noStrike" cap="none" normalizeH="0" baseline="0">
                          <a:ln>
                            <a:noFill/>
                          </a:ln>
                          <a:solidFill>
                            <a:srgbClr val="333333"/>
                          </a:solidFill>
                          <a:effectLst/>
                          <a:latin typeface="Calibri Light"/>
                        </a:rPr>
                        <a:t>korkad!”</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“Ingen är perfekt”</a:t>
                      </a:r>
                      <a:endParaRPr kumimoji="0" lang="sv-SE"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“Är </a:t>
                      </a:r>
                      <a:r>
                        <a:rPr kumimoji="0" lang="sv-SE" sz="2000" b="0" i="0" u="none" strike="noStrike" cap="none" normalizeH="0" baseline="0" dirty="0">
                          <a:ln>
                            <a:noFill/>
                          </a:ln>
                          <a:solidFill>
                            <a:srgbClr val="333333"/>
                          </a:solidFill>
                          <a:effectLst/>
                          <a:latin typeface="Calibri Light"/>
                        </a:rPr>
                        <a:t>jag verkligen intresserad av </a:t>
                      </a:r>
                      <a:r>
                        <a:rPr kumimoji="0" lang="sv-SE" sz="2000" b="0" i="0" u="none" strike="noStrike" cap="none" normalizeH="0" baseline="0">
                          <a:ln>
                            <a:noFill/>
                          </a:ln>
                          <a:solidFill>
                            <a:srgbClr val="333333"/>
                          </a:solidFill>
                          <a:effectLst/>
                          <a:latin typeface="Calibri Light"/>
                        </a:rPr>
                        <a:t>boken?”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Underkänd tenta.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en </a:t>
                      </a:r>
                      <a:r>
                        <a:rPr kumimoji="0" lang="sv-SE" sz="2000" b="1" i="1" u="none" strike="noStrike" cap="none" normalizeH="0" baseline="0">
                          <a:ln>
                            <a:noFill/>
                          </a:ln>
                          <a:solidFill>
                            <a:srgbClr val="333333"/>
                          </a:solidFill>
                          <a:effectLst/>
                          <a:latin typeface="Calibri Light"/>
                        </a:rPr>
                        <a:t>förlorare!”</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“Nästa </a:t>
                      </a:r>
                      <a:r>
                        <a:rPr kumimoji="0" lang="sv-SE" sz="2000" b="0" i="0" u="none" strike="noStrike" cap="none" normalizeH="0" baseline="0" dirty="0">
                          <a:ln>
                            <a:noFill/>
                          </a:ln>
                          <a:solidFill>
                            <a:srgbClr val="333333"/>
                          </a:solidFill>
                          <a:effectLst/>
                          <a:latin typeface="Calibri Light"/>
                        </a:rPr>
                        <a:t>gång ska jag läsa på </a:t>
                      </a:r>
                      <a:r>
                        <a:rPr kumimoji="0" lang="sv-SE" sz="2000" b="0" i="0" u="none" strike="noStrike" cap="none" normalizeH="0" baseline="0">
                          <a:ln>
                            <a:noFill/>
                          </a:ln>
                          <a:solidFill>
                            <a:srgbClr val="333333"/>
                          </a:solidFill>
                          <a:effectLst/>
                          <a:latin typeface="Calibri Light"/>
                        </a:rPr>
                        <a:t>bättre.”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 </a:t>
                      </a:r>
                      <a:r>
                        <a:rPr kumimoji="0" lang="en-US" sz="2000" b="0" i="0" u="none" strike="noStrike" cap="none" normalizeH="0" baseline="0" dirty="0" err="1">
                          <a:ln>
                            <a:noFill/>
                          </a:ln>
                          <a:solidFill>
                            <a:srgbClr val="333333"/>
                          </a:solidFill>
                          <a:effectLst/>
                          <a:latin typeface="Calibri Light"/>
                        </a:rPr>
                        <a:t>får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kritik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diskussion</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a:t>
                      </a:r>
                      <a:r>
                        <a:rPr kumimoji="0" lang="sv-SE" sz="2000" b="1" i="1" u="none" strike="noStrike" cap="none" normalizeH="0" baseline="0">
                          <a:ln>
                            <a:noFill/>
                          </a:ln>
                          <a:solidFill>
                            <a:srgbClr val="333333"/>
                          </a:solidFill>
                          <a:effectLst/>
                          <a:latin typeface="Calibri Light"/>
                        </a:rPr>
                        <a:t>värdelös!”</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“Den </a:t>
                      </a:r>
                      <a:r>
                        <a:rPr kumimoji="0" lang="sv-SE" sz="2000" b="0" i="0" u="none" strike="noStrike" cap="none" normalizeH="0" baseline="0" dirty="0">
                          <a:ln>
                            <a:noFill/>
                          </a:ln>
                          <a:solidFill>
                            <a:srgbClr val="333333"/>
                          </a:solidFill>
                          <a:effectLst/>
                          <a:latin typeface="Calibri Light"/>
                        </a:rPr>
                        <a:t>andre kan har rätt, jag kanske kan lära mig </a:t>
                      </a:r>
                      <a:r>
                        <a:rPr kumimoji="0" lang="sv-SE" sz="2000" b="0" i="0" u="none" strike="noStrike" cap="none" normalizeH="0" baseline="0">
                          <a:ln>
                            <a:noFill/>
                          </a:ln>
                          <a:solidFill>
                            <a:srgbClr val="333333"/>
                          </a:solidFill>
                          <a:effectLst/>
                          <a:latin typeface="Calibri Light"/>
                        </a:rPr>
                        <a:t>någonting.”</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15</a:t>
            </a:fld>
            <a:endParaRPr lang="de-DE" altLang="de-DE"/>
          </a:p>
        </p:txBody>
      </p:sp>
    </p:spTree>
    <p:extLst>
      <p:ext uri="{BB962C8B-B14F-4D97-AF65-F5344CB8AC3E}">
        <p14:creationId xmlns:p14="http://schemas.microsoft.com/office/powerpoint/2010/main" val="1489121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1. Övergeneralisering</a:t>
            </a:r>
            <a:br>
              <a:rPr lang="sv-SE" altLang="de-DE" sz="3600">
                <a:solidFill>
                  <a:srgbClr val="004992"/>
                </a:solidFill>
                <a:latin typeface="+mn-lt"/>
                <a:ea typeface="+mn-ea"/>
                <a:cs typeface="+mn-cs"/>
              </a:rPr>
            </a:br>
            <a:r>
              <a:rPr lang="sv-SE" altLang="de-DE">
                <a:solidFill>
                  <a:srgbClr val="004992"/>
                </a:solidFill>
                <a:latin typeface="+mn-lt"/>
                <a:ea typeface="+mn-ea"/>
                <a:cs typeface="+mn-cs"/>
              </a:rPr>
              <a:t>Kan situationen värderas på ett mer realistiskt och hjälpsamt sätt?</a:t>
            </a:r>
            <a:endParaRPr lang="de-DE" altLang="de-DE">
              <a:solidFill>
                <a:srgbClr val="004992"/>
              </a:solidFill>
              <a:latin typeface="+mn-lt"/>
              <a:ea typeface="+mn-ea"/>
              <a:cs typeface="+mn-cs"/>
            </a:endParaRPr>
          </a:p>
        </p:txBody>
      </p:sp>
      <p:sp>
        <p:nvSpPr>
          <p:cNvPr id="33812" name="Rectangle 22"/>
          <p:cNvSpPr>
            <a:spLocks noChangeArrowheads="1"/>
          </p:cNvSpPr>
          <p:nvPr/>
        </p:nvSpPr>
        <p:spPr bwMode="auto">
          <a:xfrm>
            <a:off x="408955" y="5949280"/>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dirty="0" err="1">
                <a:solidFill>
                  <a:srgbClr val="004992"/>
                </a:solidFill>
                <a:latin typeface="+mn-lt"/>
              </a:rPr>
              <a:t>Att</a:t>
            </a:r>
            <a:r>
              <a:rPr lang="en-US" altLang="de-DE" sz="2000" b="0" dirty="0">
                <a:solidFill>
                  <a:srgbClr val="004992"/>
                </a:solidFill>
                <a:latin typeface="+mn-lt"/>
              </a:rPr>
              <a:t> </a:t>
            </a:r>
            <a:r>
              <a:rPr lang="en-US" altLang="de-DE" sz="2000" b="0" dirty="0" err="1">
                <a:solidFill>
                  <a:srgbClr val="004992"/>
                </a:solidFill>
                <a:latin typeface="+mn-lt"/>
              </a:rPr>
              <a:t>fela</a:t>
            </a:r>
            <a:r>
              <a:rPr lang="en-US" altLang="de-DE" sz="2000" b="0" dirty="0">
                <a:solidFill>
                  <a:srgbClr val="004992"/>
                </a:solidFill>
                <a:latin typeface="+mn-lt"/>
              </a:rPr>
              <a:t> </a:t>
            </a:r>
            <a:r>
              <a:rPr lang="en-US" altLang="de-DE" sz="2000" b="0" dirty="0" err="1">
                <a:solidFill>
                  <a:srgbClr val="004992"/>
                </a:solidFill>
                <a:latin typeface="+mn-lt"/>
              </a:rPr>
              <a:t>är</a:t>
            </a:r>
            <a:r>
              <a:rPr lang="en-US" altLang="de-DE" sz="2000" b="0" dirty="0">
                <a:solidFill>
                  <a:srgbClr val="004992"/>
                </a:solidFill>
                <a:latin typeface="+mn-lt"/>
              </a:rPr>
              <a:t> </a:t>
            </a:r>
            <a:r>
              <a:rPr lang="en-US" altLang="de-DE" sz="2000" b="0" dirty="0" err="1">
                <a:solidFill>
                  <a:srgbClr val="004992"/>
                </a:solidFill>
                <a:latin typeface="+mn-lt"/>
              </a:rPr>
              <a:t>mänskligt</a:t>
            </a:r>
            <a:r>
              <a:rPr lang="en-US" altLang="de-DE" sz="2000" b="0" dirty="0">
                <a:solidFill>
                  <a:srgbClr val="004992"/>
                </a:solidFill>
                <a:latin typeface="+mn-lt"/>
              </a:rPr>
              <a:t>:</a:t>
            </a:r>
            <a:r>
              <a:rPr lang="en-US" altLang="de-DE" sz="2000" b="0" dirty="0">
                <a:solidFill>
                  <a:srgbClr val="333333"/>
                </a:solidFill>
                <a:latin typeface="+mn-lt"/>
              </a:rPr>
              <a:t> Ingen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perfekt</a:t>
            </a:r>
            <a:r>
              <a:rPr lang="en-US" altLang="de-DE" sz="2000" b="0" dirty="0">
                <a:solidFill>
                  <a:srgbClr val="333333"/>
                </a:solidFill>
                <a:latin typeface="+mn-lt"/>
              </a:rPr>
              <a:t>! Om du </a:t>
            </a:r>
            <a:r>
              <a:rPr lang="en-US" altLang="de-DE" sz="2000" b="0" dirty="0" err="1">
                <a:solidFill>
                  <a:srgbClr val="333333"/>
                </a:solidFill>
                <a:latin typeface="+mn-lt"/>
              </a:rPr>
              <a:t>stammar</a:t>
            </a:r>
            <a:r>
              <a:rPr lang="en-US" altLang="de-DE" sz="2000" b="0" dirty="0">
                <a:solidFill>
                  <a:srgbClr val="333333"/>
                </a:solidFill>
                <a:latin typeface="+mn-lt"/>
              </a:rPr>
              <a:t> </a:t>
            </a:r>
            <a:r>
              <a:rPr lang="en-US" altLang="de-DE" sz="2000" b="0" dirty="0" err="1">
                <a:solidFill>
                  <a:srgbClr val="333333"/>
                </a:solidFill>
                <a:latin typeface="+mn-lt"/>
              </a:rPr>
              <a:t>då</a:t>
            </a:r>
            <a:r>
              <a:rPr lang="en-US" altLang="de-DE" sz="2000" b="0" dirty="0">
                <a:solidFill>
                  <a:srgbClr val="333333"/>
                </a:solidFill>
                <a:latin typeface="+mn-lt"/>
              </a:rPr>
              <a:t> </a:t>
            </a:r>
            <a:r>
              <a:rPr lang="en-US" altLang="de-DE" sz="2000" b="0" dirty="0" err="1">
                <a:solidFill>
                  <a:srgbClr val="333333"/>
                </a:solidFill>
                <a:latin typeface="+mn-lt"/>
              </a:rPr>
              <a:t>och</a:t>
            </a:r>
            <a:r>
              <a:rPr lang="en-US" altLang="de-DE" sz="2000" b="0" dirty="0">
                <a:solidFill>
                  <a:srgbClr val="333333"/>
                </a:solidFill>
                <a:latin typeface="+mn-lt"/>
              </a:rPr>
              <a:t> </a:t>
            </a:r>
            <a:r>
              <a:rPr lang="en-US" altLang="de-DE" sz="2000" b="0" dirty="0" err="1">
                <a:solidFill>
                  <a:srgbClr val="333333"/>
                </a:solidFill>
                <a:latin typeface="+mn-lt"/>
              </a:rPr>
              <a:t>då</a:t>
            </a:r>
            <a:r>
              <a:rPr lang="en-US" altLang="de-DE" sz="2000" b="0" dirty="0">
                <a:solidFill>
                  <a:srgbClr val="333333"/>
                </a:solidFill>
                <a:latin typeface="+mn-lt"/>
              </a:rPr>
              <a:t> </a:t>
            </a:r>
            <a:r>
              <a:rPr lang="en-US" altLang="de-DE" sz="2000" b="0" dirty="0" err="1">
                <a:solidFill>
                  <a:srgbClr val="333333"/>
                </a:solidFill>
                <a:latin typeface="+mn-lt"/>
              </a:rPr>
              <a:t>betyder</a:t>
            </a:r>
            <a:r>
              <a:rPr lang="en-US" altLang="de-DE" sz="2000" b="0" dirty="0">
                <a:solidFill>
                  <a:srgbClr val="333333"/>
                </a:solidFill>
                <a:latin typeface="+mn-lt"/>
              </a:rPr>
              <a:t> </a:t>
            </a:r>
            <a:r>
              <a:rPr lang="en-US" altLang="de-DE" sz="2000" b="0" dirty="0" err="1">
                <a:solidFill>
                  <a:srgbClr val="333333"/>
                </a:solidFill>
                <a:latin typeface="+mn-lt"/>
              </a:rPr>
              <a:t>det</a:t>
            </a:r>
            <a:r>
              <a:rPr lang="en-US" altLang="de-DE" sz="2000" b="0" dirty="0">
                <a:solidFill>
                  <a:srgbClr val="333333"/>
                </a:solidFill>
                <a:latin typeface="+mn-lt"/>
              </a:rPr>
              <a:t> </a:t>
            </a:r>
            <a:r>
              <a:rPr lang="en-US" altLang="de-DE" sz="2000" b="0" dirty="0" err="1">
                <a:solidFill>
                  <a:srgbClr val="333333"/>
                </a:solidFill>
                <a:latin typeface="+mn-lt"/>
              </a:rPr>
              <a:t>inte</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du </a:t>
            </a:r>
            <a:r>
              <a:rPr lang="en-US" altLang="de-DE" sz="2000" b="0" dirty="0" err="1">
                <a:solidFill>
                  <a:srgbClr val="333333"/>
                </a:solidFill>
                <a:latin typeface="+mn-lt"/>
              </a:rPr>
              <a:t>inte</a:t>
            </a:r>
            <a:r>
              <a:rPr lang="en-US" altLang="de-DE" sz="2000" b="0" dirty="0">
                <a:solidFill>
                  <a:srgbClr val="333333"/>
                </a:solidFill>
                <a:latin typeface="+mn-lt"/>
              </a:rPr>
              <a:t> </a:t>
            </a:r>
            <a:r>
              <a:rPr lang="en-US" altLang="de-DE" sz="2000" b="0" dirty="0" err="1">
                <a:solidFill>
                  <a:srgbClr val="333333"/>
                </a:solidFill>
                <a:latin typeface="+mn-lt"/>
              </a:rPr>
              <a:t>kan</a:t>
            </a:r>
            <a:r>
              <a:rPr lang="en-US" altLang="de-DE" sz="2000" b="0" dirty="0">
                <a:solidFill>
                  <a:srgbClr val="333333"/>
                </a:solidFill>
                <a:latin typeface="+mn-lt"/>
              </a:rPr>
              <a:t> </a:t>
            </a:r>
            <a:r>
              <a:rPr lang="en-US" altLang="de-DE" sz="2000" b="0" dirty="0" err="1">
                <a:solidFill>
                  <a:srgbClr val="333333"/>
                </a:solidFill>
                <a:latin typeface="+mn-lt"/>
              </a:rPr>
              <a:t>uttrycka</a:t>
            </a:r>
            <a:r>
              <a:rPr lang="en-US" altLang="de-DE" sz="2000" b="0" dirty="0">
                <a:solidFill>
                  <a:srgbClr val="333333"/>
                </a:solidFill>
                <a:latin typeface="+mn-lt"/>
              </a:rPr>
              <a:t> dig. </a:t>
            </a:r>
            <a:r>
              <a:rPr lang="en-US" altLang="de-DE" sz="2000" b="0" dirty="0" err="1">
                <a:solidFill>
                  <a:srgbClr val="333333"/>
                </a:solidFill>
                <a:latin typeface="+mn-lt"/>
              </a:rPr>
              <a:t>Även</a:t>
            </a:r>
            <a:r>
              <a:rPr lang="en-US" altLang="de-DE" sz="2000" b="0" dirty="0">
                <a:solidFill>
                  <a:srgbClr val="333333"/>
                </a:solidFill>
                <a:latin typeface="+mn-lt"/>
              </a:rPr>
              <a:t> om du </a:t>
            </a:r>
            <a:r>
              <a:rPr lang="en-US" altLang="de-DE" sz="2000" b="0" dirty="0" err="1">
                <a:solidFill>
                  <a:srgbClr val="333333"/>
                </a:solidFill>
                <a:latin typeface="+mn-lt"/>
              </a:rPr>
              <a:t>gör</a:t>
            </a:r>
            <a:r>
              <a:rPr lang="en-US" altLang="de-DE" sz="2000" b="0" dirty="0">
                <a:solidFill>
                  <a:srgbClr val="333333"/>
                </a:solidFill>
                <a:latin typeface="+mn-lt"/>
              </a:rPr>
              <a:t> </a:t>
            </a:r>
            <a:r>
              <a:rPr lang="en-US" altLang="de-DE" sz="2000" b="0" dirty="0" err="1">
                <a:solidFill>
                  <a:srgbClr val="333333"/>
                </a:solidFill>
                <a:latin typeface="+mn-lt"/>
              </a:rPr>
              <a:t>misstag</a:t>
            </a:r>
            <a:r>
              <a:rPr lang="en-US" altLang="de-DE" sz="2000" b="0" dirty="0">
                <a:solidFill>
                  <a:srgbClr val="333333"/>
                </a:solidFill>
                <a:latin typeface="+mn-lt"/>
              </a:rPr>
              <a:t> </a:t>
            </a:r>
            <a:r>
              <a:rPr lang="en-US" altLang="de-DE" sz="2000" b="0" dirty="0" err="1">
                <a:solidFill>
                  <a:srgbClr val="333333"/>
                </a:solidFill>
                <a:latin typeface="+mn-lt"/>
              </a:rPr>
              <a:t>ibland</a:t>
            </a:r>
            <a:r>
              <a:rPr lang="en-US" altLang="de-DE" sz="2000" b="0" dirty="0">
                <a:solidFill>
                  <a:srgbClr val="333333"/>
                </a:solidFill>
                <a:latin typeface="+mn-lt"/>
              </a:rPr>
              <a:t> </a:t>
            </a:r>
            <a:r>
              <a:rPr lang="en-US" altLang="de-DE" sz="2000" b="0" dirty="0" err="1">
                <a:solidFill>
                  <a:srgbClr val="333333"/>
                </a:solidFill>
                <a:latin typeface="+mn-lt"/>
              </a:rPr>
              <a:t>betyder</a:t>
            </a:r>
            <a:r>
              <a:rPr lang="en-US" altLang="de-DE" sz="2000" b="0" dirty="0">
                <a:solidFill>
                  <a:srgbClr val="333333"/>
                </a:solidFill>
                <a:latin typeface="+mn-lt"/>
              </a:rPr>
              <a:t> </a:t>
            </a:r>
            <a:r>
              <a:rPr lang="en-US" altLang="de-DE" sz="2000" b="0" dirty="0" err="1">
                <a:solidFill>
                  <a:srgbClr val="333333"/>
                </a:solidFill>
                <a:latin typeface="+mn-lt"/>
              </a:rPr>
              <a:t>det</a:t>
            </a:r>
            <a:r>
              <a:rPr lang="en-US" altLang="de-DE" sz="2000" b="0" dirty="0">
                <a:solidFill>
                  <a:srgbClr val="333333"/>
                </a:solidFill>
                <a:latin typeface="+mn-lt"/>
              </a:rPr>
              <a:t> </a:t>
            </a:r>
            <a:r>
              <a:rPr lang="en-US" altLang="de-DE" sz="2000" b="0" dirty="0" err="1">
                <a:solidFill>
                  <a:srgbClr val="333333"/>
                </a:solidFill>
                <a:latin typeface="+mn-lt"/>
              </a:rPr>
              <a:t>inte</a:t>
            </a:r>
            <a:r>
              <a:rPr lang="en-US" altLang="de-DE" sz="2000" b="0" dirty="0">
                <a:solidFill>
                  <a:srgbClr val="333333"/>
                </a:solidFill>
                <a:latin typeface="+mn-lt"/>
              </a:rPr>
              <a:t> </a:t>
            </a:r>
            <a:r>
              <a:rPr lang="en-US" altLang="de-DE" sz="2000" b="0" dirty="0" err="1">
                <a:solidFill>
                  <a:srgbClr val="333333"/>
                </a:solidFill>
                <a:latin typeface="+mn-lt"/>
              </a:rPr>
              <a:t>att</a:t>
            </a:r>
            <a:r>
              <a:rPr lang="en-US" altLang="de-DE" sz="2000" b="0" dirty="0">
                <a:solidFill>
                  <a:srgbClr val="333333"/>
                </a:solidFill>
                <a:latin typeface="+mn-lt"/>
              </a:rPr>
              <a:t> du </a:t>
            </a:r>
            <a:r>
              <a:rPr lang="en-US" altLang="de-DE" sz="2000" b="0" dirty="0" err="1">
                <a:solidFill>
                  <a:srgbClr val="333333"/>
                </a:solidFill>
                <a:latin typeface="+mn-lt"/>
              </a:rPr>
              <a:t>är</a:t>
            </a:r>
            <a:r>
              <a:rPr lang="en-US" altLang="de-DE" sz="2000" b="0" dirty="0">
                <a:solidFill>
                  <a:srgbClr val="333333"/>
                </a:solidFill>
                <a:latin typeface="+mn-lt"/>
              </a:rPr>
              <a:t> </a:t>
            </a:r>
            <a:r>
              <a:rPr lang="en-US" altLang="de-DE" sz="2000" b="0" dirty="0" err="1">
                <a:solidFill>
                  <a:srgbClr val="333333"/>
                </a:solidFill>
                <a:latin typeface="+mn-lt"/>
              </a:rPr>
              <a:t>slarvig</a:t>
            </a:r>
            <a:r>
              <a:rPr lang="en-US" altLang="de-DE" sz="2000" b="0" dirty="0">
                <a:solidFill>
                  <a:srgbClr val="333333"/>
                </a:solidFill>
                <a:latin typeface="+mn-lt"/>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056138969"/>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Falsk</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generalisering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värdering</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använder ett utländskt ord felaktigt; du läser en bok som du inte förstår.</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så </a:t>
                      </a:r>
                      <a:r>
                        <a:rPr kumimoji="0" lang="sv-SE" sz="2000" b="1" i="1" u="none" strike="noStrike" cap="none" normalizeH="0" baseline="0">
                          <a:ln>
                            <a:noFill/>
                          </a:ln>
                          <a:solidFill>
                            <a:srgbClr val="333333"/>
                          </a:solidFill>
                          <a:effectLst/>
                          <a:latin typeface="Calibri Light"/>
                        </a:rPr>
                        <a:t>korkad!”</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“Ingen är perfekt”</a:t>
                      </a:r>
                      <a:endParaRPr kumimoji="0" lang="sv-SE"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“Är </a:t>
                      </a:r>
                      <a:r>
                        <a:rPr kumimoji="0" lang="sv-SE" sz="2000" b="0" i="0" u="none" strike="noStrike" cap="none" normalizeH="0" baseline="0" dirty="0">
                          <a:ln>
                            <a:noFill/>
                          </a:ln>
                          <a:solidFill>
                            <a:srgbClr val="333333"/>
                          </a:solidFill>
                          <a:effectLst/>
                          <a:latin typeface="Calibri Light"/>
                        </a:rPr>
                        <a:t>jag verkligen intresserad av </a:t>
                      </a:r>
                      <a:r>
                        <a:rPr kumimoji="0" lang="sv-SE" sz="2000" b="0" i="0" u="none" strike="noStrike" cap="none" normalizeH="0" baseline="0">
                          <a:ln>
                            <a:noFill/>
                          </a:ln>
                          <a:solidFill>
                            <a:srgbClr val="333333"/>
                          </a:solidFill>
                          <a:effectLst/>
                          <a:latin typeface="Calibri Light"/>
                        </a:rPr>
                        <a:t>boken?”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Underkänd tenta.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en </a:t>
                      </a:r>
                      <a:r>
                        <a:rPr kumimoji="0" lang="sv-SE" sz="2000" b="1" i="1" u="none" strike="noStrike" cap="none" normalizeH="0" baseline="0">
                          <a:ln>
                            <a:noFill/>
                          </a:ln>
                          <a:solidFill>
                            <a:srgbClr val="333333"/>
                          </a:solidFill>
                          <a:effectLst/>
                          <a:latin typeface="Calibri Light"/>
                        </a:rPr>
                        <a:t>förlorare!”</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“Nästa </a:t>
                      </a:r>
                      <a:r>
                        <a:rPr kumimoji="0" lang="sv-SE" sz="2000" b="0" i="0" u="none" strike="noStrike" cap="none" normalizeH="0" baseline="0" dirty="0">
                          <a:ln>
                            <a:noFill/>
                          </a:ln>
                          <a:solidFill>
                            <a:srgbClr val="333333"/>
                          </a:solidFill>
                          <a:effectLst/>
                          <a:latin typeface="Calibri Light"/>
                        </a:rPr>
                        <a:t>gång ska jag läsa på </a:t>
                      </a:r>
                      <a:r>
                        <a:rPr kumimoji="0" lang="sv-SE" sz="2000" b="0" i="0" u="none" strike="noStrike" cap="none" normalizeH="0" baseline="0">
                          <a:ln>
                            <a:noFill/>
                          </a:ln>
                          <a:solidFill>
                            <a:srgbClr val="333333"/>
                          </a:solidFill>
                          <a:effectLst/>
                          <a:latin typeface="Calibri Light"/>
                        </a:rPr>
                        <a:t>bättre.”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 </a:t>
                      </a:r>
                      <a:r>
                        <a:rPr kumimoji="0" lang="en-US" sz="2000" b="0" i="0" u="none" strike="noStrike" cap="none" normalizeH="0" baseline="0" dirty="0" err="1">
                          <a:ln>
                            <a:noFill/>
                          </a:ln>
                          <a:solidFill>
                            <a:srgbClr val="333333"/>
                          </a:solidFill>
                          <a:effectLst/>
                          <a:latin typeface="Calibri Light"/>
                        </a:rPr>
                        <a:t>får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kritik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diskussion</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är </a:t>
                      </a:r>
                      <a:r>
                        <a:rPr kumimoji="0" lang="sv-SE" sz="2000" b="1" i="1" u="none" strike="noStrike" cap="none" normalizeH="0" baseline="0">
                          <a:ln>
                            <a:noFill/>
                          </a:ln>
                          <a:solidFill>
                            <a:srgbClr val="333333"/>
                          </a:solidFill>
                          <a:effectLst/>
                          <a:latin typeface="Calibri Light"/>
                        </a:rPr>
                        <a:t>värdelös!”</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“Den </a:t>
                      </a:r>
                      <a:r>
                        <a:rPr kumimoji="0" lang="sv-SE" sz="2000" b="0" i="0" u="none" strike="noStrike" cap="none" normalizeH="0" baseline="0" dirty="0">
                          <a:ln>
                            <a:noFill/>
                          </a:ln>
                          <a:solidFill>
                            <a:srgbClr val="333333"/>
                          </a:solidFill>
                          <a:effectLst/>
                          <a:latin typeface="Calibri Light"/>
                        </a:rPr>
                        <a:t>andre kan har rätt, jag kanske kan lära mig </a:t>
                      </a:r>
                      <a:r>
                        <a:rPr kumimoji="0" lang="sv-SE" sz="2000" b="0" i="0" u="none" strike="noStrike" cap="none" normalizeH="0" baseline="0">
                          <a:ln>
                            <a:noFill/>
                          </a:ln>
                          <a:solidFill>
                            <a:srgbClr val="333333"/>
                          </a:solidFill>
                          <a:effectLst/>
                          <a:latin typeface="Calibri Light"/>
                        </a:rPr>
                        <a:t>någonting.”</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16</a:t>
            </a:fld>
            <a:endParaRPr lang="de-DE" altLang="de-DE"/>
          </a:p>
        </p:txBody>
      </p:sp>
    </p:spTree>
    <p:extLst>
      <p:ext uri="{BB962C8B-B14F-4D97-AF65-F5344CB8AC3E}">
        <p14:creationId xmlns:p14="http://schemas.microsoft.com/office/powerpoint/2010/main" val="2677629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Dra inte slutsatsen att allting är dåligt på grund av en negativ händelse!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GB" altLang="de-DE" sz="2400">
                <a:solidFill>
                  <a:srgbClr val="333333"/>
                </a:solidFill>
              </a:rPr>
              <a:t>Varje</a:t>
            </a:r>
            <a:r>
              <a:rPr lang="en-GB" altLang="de-DE" sz="2400" dirty="0">
                <a:solidFill>
                  <a:srgbClr val="333333"/>
                </a:solidFill>
              </a:rPr>
              <a:t> </a:t>
            </a:r>
            <a:r>
              <a:rPr lang="en-GB" altLang="de-DE" sz="2400" dirty="0" err="1">
                <a:solidFill>
                  <a:srgbClr val="333333"/>
                </a:solidFill>
              </a:rPr>
              <a:t>människa</a:t>
            </a:r>
            <a:r>
              <a:rPr lang="en-GB" altLang="de-DE" sz="2400" dirty="0">
                <a:solidFill>
                  <a:srgbClr val="333333"/>
                </a:solidFill>
              </a:rPr>
              <a:t> </a:t>
            </a:r>
            <a:r>
              <a:rPr lang="en-GB" altLang="de-DE" sz="2400" dirty="0" err="1">
                <a:solidFill>
                  <a:srgbClr val="333333"/>
                </a:solidFill>
              </a:rPr>
              <a:t>är</a:t>
            </a:r>
            <a:r>
              <a:rPr lang="en-GB" altLang="de-DE" sz="2400" dirty="0">
                <a:solidFill>
                  <a:srgbClr val="333333"/>
                </a:solidFill>
              </a:rPr>
              <a:t> </a:t>
            </a:r>
            <a:r>
              <a:rPr lang="en-GB" altLang="de-DE" sz="2400" dirty="0" err="1">
                <a:solidFill>
                  <a:srgbClr val="333333"/>
                </a:solidFill>
              </a:rPr>
              <a:t>komplex</a:t>
            </a:r>
            <a:r>
              <a:rPr lang="en-GB" altLang="de-DE" sz="2400" dirty="0">
                <a:solidFill>
                  <a:srgbClr val="333333"/>
                </a:solidFill>
              </a:rPr>
              <a:t> – </a:t>
            </a:r>
            <a:r>
              <a:rPr lang="en-GB" altLang="de-DE" sz="2400" dirty="0" err="1">
                <a:solidFill>
                  <a:srgbClr val="333333"/>
                </a:solidFill>
              </a:rPr>
              <a:t>liksom</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mosaik</a:t>
            </a:r>
            <a:r>
              <a:rPr lang="en-GB" altLang="de-DE" sz="2400" dirty="0">
                <a:solidFill>
                  <a:srgbClr val="333333"/>
                </a:solidFill>
              </a:rPr>
              <a:t>: vi </a:t>
            </a:r>
            <a:r>
              <a:rPr lang="en-GB" altLang="de-DE" sz="2400" dirty="0" err="1">
                <a:solidFill>
                  <a:srgbClr val="333333"/>
                </a:solidFill>
              </a:rPr>
              <a:t>består</a:t>
            </a:r>
            <a:r>
              <a:rPr lang="en-GB" altLang="de-DE" sz="2400" dirty="0">
                <a:solidFill>
                  <a:srgbClr val="333333"/>
                </a:solidFill>
              </a:rPr>
              <a:t> </a:t>
            </a:r>
            <a:r>
              <a:rPr lang="en-GB" altLang="de-DE" sz="2400" dirty="0" err="1">
                <a:solidFill>
                  <a:srgbClr val="333333"/>
                </a:solidFill>
              </a:rPr>
              <a:t>av</a:t>
            </a:r>
            <a:r>
              <a:rPr lang="en-GB" altLang="de-DE" sz="2400" dirty="0">
                <a:solidFill>
                  <a:srgbClr val="333333"/>
                </a:solidFill>
              </a:rPr>
              <a:t> </a:t>
            </a:r>
            <a:r>
              <a:rPr lang="en-GB" altLang="de-DE" sz="2400" dirty="0" err="1">
                <a:solidFill>
                  <a:srgbClr val="333333"/>
                </a:solidFill>
              </a:rPr>
              <a:t>många</a:t>
            </a:r>
            <a:r>
              <a:rPr lang="en-GB" altLang="de-DE" sz="2400" dirty="0">
                <a:solidFill>
                  <a:srgbClr val="333333"/>
                </a:solidFill>
              </a:rPr>
              <a:t> </a:t>
            </a:r>
            <a:r>
              <a:rPr lang="en-GB" altLang="de-DE" sz="2400" dirty="0" err="1">
                <a:solidFill>
                  <a:srgbClr val="333333"/>
                </a:solidFill>
              </a:rPr>
              <a:t>små</a:t>
            </a:r>
            <a:r>
              <a:rPr lang="en-GB" altLang="de-DE" sz="2400" dirty="0">
                <a:solidFill>
                  <a:srgbClr val="333333"/>
                </a:solidFill>
              </a:rPr>
              <a:t> </a:t>
            </a:r>
            <a:r>
              <a:rPr lang="en-GB" altLang="de-DE" sz="2400" dirty="0" err="1">
                <a:solidFill>
                  <a:srgbClr val="333333"/>
                </a:solidFill>
              </a:rPr>
              <a:t>delar</a:t>
            </a:r>
            <a:r>
              <a:rPr lang="en-GB" altLang="de-DE" sz="2400" dirty="0">
                <a:solidFill>
                  <a:srgbClr val="333333"/>
                </a:solidFill>
              </a:rPr>
              <a:t> </a:t>
            </a:r>
            <a:r>
              <a:rPr lang="en-GB" altLang="de-DE" sz="2400" dirty="0" err="1">
                <a:solidFill>
                  <a:srgbClr val="333333"/>
                </a:solidFill>
              </a:rPr>
              <a:t>som</a:t>
            </a:r>
            <a:r>
              <a:rPr lang="en-GB" altLang="de-DE" sz="2400" dirty="0">
                <a:solidFill>
                  <a:srgbClr val="333333"/>
                </a:solidFill>
              </a:rPr>
              <a:t> </a:t>
            </a:r>
            <a:r>
              <a:rPr lang="en-GB" altLang="de-DE" sz="2400" dirty="0" err="1">
                <a:solidFill>
                  <a:srgbClr val="333333"/>
                </a:solidFill>
              </a:rPr>
              <a:t>är</a:t>
            </a:r>
            <a:r>
              <a:rPr lang="en-GB" altLang="de-DE" sz="2400" dirty="0">
                <a:solidFill>
                  <a:srgbClr val="333333"/>
                </a:solidFill>
              </a:rPr>
              <a:t> </a:t>
            </a:r>
            <a:r>
              <a:rPr lang="en-GB" altLang="de-DE" sz="2400" dirty="0" err="1">
                <a:solidFill>
                  <a:srgbClr val="333333"/>
                </a:solidFill>
              </a:rPr>
              <a:t>både</a:t>
            </a:r>
            <a:r>
              <a:rPr lang="en-GB" altLang="de-DE" sz="2400" dirty="0">
                <a:solidFill>
                  <a:srgbClr val="333333"/>
                </a:solidFill>
              </a:rPr>
              <a:t> bra </a:t>
            </a:r>
            <a:r>
              <a:rPr lang="en-GB" altLang="de-DE" sz="2400" dirty="0" err="1">
                <a:solidFill>
                  <a:srgbClr val="333333"/>
                </a:solidFill>
              </a:rPr>
              <a:t>och</a:t>
            </a:r>
            <a:r>
              <a:rPr lang="en-GB" altLang="de-DE" sz="2400" dirty="0">
                <a:solidFill>
                  <a:srgbClr val="333333"/>
                </a:solidFill>
              </a:rPr>
              <a:t> </a:t>
            </a:r>
            <a:r>
              <a:rPr lang="en-GB" altLang="de-DE" sz="2400" dirty="0" err="1">
                <a:solidFill>
                  <a:srgbClr val="333333"/>
                </a:solidFill>
              </a:rPr>
              <a:t>dåliga</a:t>
            </a:r>
            <a:r>
              <a:rPr lang="en-GB" altLang="de-DE" sz="2400" dirty="0">
                <a:solidFill>
                  <a:srgbClr val="333333"/>
                </a:solidFill>
              </a:rPr>
              <a:t>.</a:t>
            </a:r>
            <a:endParaRPr lang="de-DE" altLang="de-DE" sz="2400" dirty="0">
              <a:solidFill>
                <a:srgbClr val="333333"/>
              </a:solidFill>
            </a:endParaRPr>
          </a:p>
          <a:p>
            <a:pPr lvl="0" defTabSz="914400" fontAlgn="base"/>
            <a:r>
              <a:rPr lang="en-GB" altLang="de-DE" sz="2400" dirty="0" err="1">
                <a:solidFill>
                  <a:srgbClr val="333333"/>
                </a:solidFill>
              </a:rPr>
              <a:t>Det</a:t>
            </a:r>
            <a:r>
              <a:rPr lang="en-GB" altLang="de-DE" sz="2400" dirty="0">
                <a:solidFill>
                  <a:srgbClr val="333333"/>
                </a:solidFill>
              </a:rPr>
              <a:t> </a:t>
            </a:r>
            <a:r>
              <a:rPr lang="en-GB" altLang="de-DE" sz="2400" dirty="0" err="1">
                <a:solidFill>
                  <a:srgbClr val="333333"/>
                </a:solidFill>
              </a:rPr>
              <a:t>finns</a:t>
            </a:r>
            <a:r>
              <a:rPr lang="en-GB" altLang="de-DE" sz="2400" dirty="0">
                <a:solidFill>
                  <a:srgbClr val="333333"/>
                </a:solidFill>
              </a:rPr>
              <a:t> </a:t>
            </a:r>
            <a:r>
              <a:rPr lang="en-GB" altLang="de-DE" sz="2400" dirty="0" err="1">
                <a:solidFill>
                  <a:srgbClr val="333333"/>
                </a:solidFill>
              </a:rPr>
              <a:t>också</a:t>
            </a:r>
            <a:r>
              <a:rPr lang="en-GB" altLang="de-DE" sz="2400" dirty="0">
                <a:solidFill>
                  <a:srgbClr val="333333"/>
                </a:solidFill>
              </a:rPr>
              <a:t> </a:t>
            </a:r>
            <a:r>
              <a:rPr lang="en-GB" altLang="de-DE" sz="2400" dirty="0" err="1">
                <a:solidFill>
                  <a:srgbClr val="333333"/>
                </a:solidFill>
              </a:rPr>
              <a:t>mycket</a:t>
            </a:r>
            <a:r>
              <a:rPr lang="en-GB" altLang="de-DE" sz="2400" dirty="0">
                <a:solidFill>
                  <a:srgbClr val="333333"/>
                </a:solidFill>
              </a:rPr>
              <a:t> </a:t>
            </a:r>
            <a:r>
              <a:rPr lang="en-GB" altLang="de-DE" sz="2400" dirty="0" err="1">
                <a:solidFill>
                  <a:srgbClr val="333333"/>
                </a:solidFill>
              </a:rPr>
              <a:t>olika</a:t>
            </a:r>
            <a:r>
              <a:rPr lang="en-GB" altLang="de-DE" sz="2400" dirty="0">
                <a:solidFill>
                  <a:srgbClr val="333333"/>
                </a:solidFill>
              </a:rPr>
              <a:t> </a:t>
            </a:r>
            <a:r>
              <a:rPr lang="en-GB" altLang="de-DE" sz="2400" dirty="0" err="1">
                <a:solidFill>
                  <a:srgbClr val="333333"/>
                </a:solidFill>
              </a:rPr>
              <a:t>sätt</a:t>
            </a:r>
            <a:r>
              <a:rPr lang="en-GB" altLang="de-DE" sz="2400" dirty="0">
                <a:solidFill>
                  <a:srgbClr val="333333"/>
                </a:solidFill>
              </a:rPr>
              <a:t> </a:t>
            </a:r>
            <a:r>
              <a:rPr lang="en-GB" altLang="de-DE" sz="2400" dirty="0" err="1">
                <a:solidFill>
                  <a:srgbClr val="333333"/>
                </a:solidFill>
              </a:rPr>
              <a:t>att</a:t>
            </a:r>
            <a:r>
              <a:rPr lang="en-GB" altLang="de-DE" sz="2400" dirty="0">
                <a:solidFill>
                  <a:srgbClr val="333333"/>
                </a:solidFill>
              </a:rPr>
              <a:t> </a:t>
            </a:r>
            <a:r>
              <a:rPr lang="en-GB" altLang="de-DE" sz="2400" dirty="0" err="1">
                <a:solidFill>
                  <a:srgbClr val="333333"/>
                </a:solidFill>
              </a:rPr>
              <a:t>beskriva</a:t>
            </a:r>
            <a:r>
              <a:rPr lang="en-GB" altLang="de-DE" sz="2400" dirty="0">
                <a:solidFill>
                  <a:srgbClr val="333333"/>
                </a:solidFill>
              </a:rPr>
              <a:t> </a:t>
            </a:r>
            <a:r>
              <a:rPr lang="en-GB" altLang="de-DE" sz="2400" dirty="0" err="1">
                <a:solidFill>
                  <a:srgbClr val="333333"/>
                </a:solidFill>
              </a:rPr>
              <a:t>mänskliga</a:t>
            </a:r>
            <a:r>
              <a:rPr lang="en-GB" altLang="de-DE" sz="2400" dirty="0">
                <a:solidFill>
                  <a:srgbClr val="333333"/>
                </a:solidFill>
              </a:rPr>
              <a:t> </a:t>
            </a:r>
            <a:r>
              <a:rPr lang="en-GB" altLang="de-DE" sz="2400" dirty="0" err="1">
                <a:solidFill>
                  <a:srgbClr val="333333"/>
                </a:solidFill>
              </a:rPr>
              <a:t>egenskaper</a:t>
            </a:r>
            <a:r>
              <a:rPr lang="en-GB" altLang="de-DE" sz="2400" dirty="0">
                <a:solidFill>
                  <a:srgbClr val="333333"/>
                </a:solidFill>
              </a:rPr>
              <a:t> </a:t>
            </a:r>
            <a:r>
              <a:rPr lang="en-GB" altLang="de-DE" sz="2400" dirty="0" err="1">
                <a:solidFill>
                  <a:srgbClr val="333333"/>
                </a:solidFill>
              </a:rPr>
              <a:t>på</a:t>
            </a:r>
            <a:r>
              <a:rPr lang="en-GB"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004992"/>
                </a:solidFill>
              </a:rPr>
              <a:t>Vad är attraktivt?</a:t>
            </a:r>
            <a:r>
              <a:rPr lang="de-DE" altLang="de-DE" sz="2400" dirty="0">
                <a:solidFill>
                  <a:srgbClr val="333333"/>
                </a:solidFill>
              </a:rPr>
              <a:t> </a:t>
            </a:r>
            <a:r>
              <a:rPr lang="en-GB" altLang="de-DE" sz="2400" dirty="0" err="1">
                <a:solidFill>
                  <a:srgbClr val="333333"/>
                </a:solidFill>
              </a:rPr>
              <a:t>Inre</a:t>
            </a:r>
            <a:r>
              <a:rPr lang="en-GB" altLang="de-DE" sz="2400" dirty="0">
                <a:solidFill>
                  <a:srgbClr val="333333"/>
                </a:solidFill>
              </a:rPr>
              <a:t>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yttre</a:t>
            </a:r>
            <a:r>
              <a:rPr lang="en-GB" altLang="de-DE" sz="2400" dirty="0">
                <a:solidFill>
                  <a:srgbClr val="333333"/>
                </a:solidFill>
              </a:rPr>
              <a:t> </a:t>
            </a:r>
            <a:r>
              <a:rPr lang="en-GB" altLang="de-DE" sz="2400" dirty="0" err="1">
                <a:solidFill>
                  <a:srgbClr val="333333"/>
                </a:solidFill>
              </a:rPr>
              <a:t>skönhet</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perfekt</a:t>
            </a:r>
            <a:r>
              <a:rPr lang="en-GB" altLang="de-DE" sz="2400" dirty="0">
                <a:solidFill>
                  <a:srgbClr val="333333"/>
                </a:solidFill>
              </a:rPr>
              <a:t> </a:t>
            </a:r>
            <a:r>
              <a:rPr lang="en-GB" altLang="de-DE" sz="2400" dirty="0" err="1">
                <a:solidFill>
                  <a:srgbClr val="333333"/>
                </a:solidFill>
              </a:rPr>
              <a:t>kropp</a:t>
            </a:r>
            <a:r>
              <a:rPr lang="en-GB"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004992"/>
                </a:solidFill>
              </a:rPr>
              <a:t>Vad är framgång?</a:t>
            </a:r>
            <a:r>
              <a:rPr lang="de-DE" altLang="de-DE" sz="2400" dirty="0">
                <a:solidFill>
                  <a:srgbClr val="333333"/>
                </a:solidFill>
              </a:rPr>
              <a:t> </a:t>
            </a:r>
            <a:r>
              <a:rPr lang="en-GB" altLang="de-DE" sz="2400" dirty="0" err="1">
                <a:solidFill>
                  <a:srgbClr val="333333"/>
                </a:solidFill>
              </a:rPr>
              <a:t>Karriär</a:t>
            </a:r>
            <a:r>
              <a:rPr lang="en-GB" altLang="de-DE" sz="2400" dirty="0">
                <a:solidFill>
                  <a:srgbClr val="333333"/>
                </a:solidFill>
              </a:rPr>
              <a:t>, </a:t>
            </a:r>
            <a:r>
              <a:rPr lang="en-GB" altLang="de-DE" sz="2400" dirty="0" err="1">
                <a:solidFill>
                  <a:srgbClr val="333333"/>
                </a:solidFill>
              </a:rPr>
              <a:t>många</a:t>
            </a:r>
            <a:r>
              <a:rPr lang="en-GB" altLang="de-DE" sz="2400" dirty="0">
                <a:solidFill>
                  <a:srgbClr val="333333"/>
                </a:solidFill>
              </a:rPr>
              <a:t> </a:t>
            </a:r>
            <a:r>
              <a:rPr lang="en-GB" altLang="de-DE" sz="2400" dirty="0" err="1">
                <a:solidFill>
                  <a:srgbClr val="333333"/>
                </a:solidFill>
              </a:rPr>
              <a:t>vänner</a:t>
            </a:r>
            <a:r>
              <a:rPr lang="en-GB" altLang="de-DE" sz="2400" dirty="0">
                <a:solidFill>
                  <a:srgbClr val="333333"/>
                </a:solidFill>
              </a:rPr>
              <a:t>, </a:t>
            </a:r>
            <a:r>
              <a:rPr lang="en-GB" altLang="de-DE" sz="2400" dirty="0" err="1">
                <a:solidFill>
                  <a:srgbClr val="333333"/>
                </a:solidFill>
              </a:rPr>
              <a:t>att</a:t>
            </a:r>
            <a:r>
              <a:rPr lang="en-GB" altLang="de-DE" sz="2400" dirty="0">
                <a:solidFill>
                  <a:srgbClr val="333333"/>
                </a:solidFill>
              </a:rPr>
              <a:t> </a:t>
            </a:r>
            <a:r>
              <a:rPr lang="en-GB" altLang="de-DE" sz="2400" dirty="0" err="1">
                <a:solidFill>
                  <a:srgbClr val="333333"/>
                </a:solidFill>
              </a:rPr>
              <a:t>vara</a:t>
            </a:r>
            <a:r>
              <a:rPr lang="en-GB" altLang="de-DE" sz="2400" dirty="0">
                <a:solidFill>
                  <a:srgbClr val="333333"/>
                </a:solidFill>
              </a:rPr>
              <a:t> </a:t>
            </a:r>
            <a:r>
              <a:rPr lang="en-GB" altLang="de-DE" sz="2400" dirty="0" err="1">
                <a:solidFill>
                  <a:srgbClr val="333333"/>
                </a:solidFill>
              </a:rPr>
              <a:t>nöjd</a:t>
            </a:r>
            <a:r>
              <a:rPr lang="en-GB" altLang="de-DE" sz="2400" dirty="0">
                <a:solidFill>
                  <a:srgbClr val="333333"/>
                </a:solidFill>
              </a:rPr>
              <a:t> med sig </a:t>
            </a:r>
            <a:r>
              <a:rPr lang="en-GB" altLang="de-DE" sz="2400" dirty="0" err="1">
                <a:solidFill>
                  <a:srgbClr val="333333"/>
                </a:solidFill>
              </a:rPr>
              <a:t>själv</a:t>
            </a:r>
            <a:r>
              <a:rPr lang="en-GB" altLang="de-DE" sz="2400" dirty="0">
                <a:solidFill>
                  <a:srgbClr val="333333"/>
                </a:solidFill>
              </a:rPr>
              <a:t> </a:t>
            </a:r>
            <a:r>
              <a:rPr lang="en-GB" altLang="de-DE" sz="2400" dirty="0" err="1">
                <a:solidFill>
                  <a:srgbClr val="333333"/>
                </a:solidFill>
              </a:rPr>
              <a:t>och</a:t>
            </a:r>
            <a:r>
              <a:rPr lang="en-GB" altLang="de-DE" sz="2400" dirty="0">
                <a:solidFill>
                  <a:srgbClr val="333333"/>
                </a:solidFill>
              </a:rPr>
              <a:t> </a:t>
            </a:r>
            <a:r>
              <a:rPr lang="en-GB" altLang="de-DE" sz="2400" dirty="0" err="1">
                <a:solidFill>
                  <a:srgbClr val="333333"/>
                </a:solidFill>
              </a:rPr>
              <a:t>sitt</a:t>
            </a:r>
            <a:r>
              <a:rPr lang="en-GB" altLang="de-DE" sz="2400" dirty="0">
                <a:solidFill>
                  <a:srgbClr val="333333"/>
                </a:solidFill>
              </a:rPr>
              <a:t> liv???</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dirty="0">
                <a:solidFill>
                  <a:srgbClr val="004992"/>
                </a:solidFill>
                <a:latin typeface="+mn-lt"/>
                <a:ea typeface="+mn-ea"/>
                <a:cs typeface="+mn-cs"/>
              </a:rPr>
              <a:t>2. Selektiv uppmärksamhet</a:t>
            </a:r>
            <a:br>
              <a:rPr lang="sv-SE" sz="3600" dirty="0">
                <a:solidFill>
                  <a:srgbClr val="004992"/>
                </a:solidFill>
                <a:latin typeface="+mn-lt"/>
                <a:ea typeface="+mn-ea"/>
                <a:cs typeface="+mn-cs"/>
              </a:rPr>
            </a:br>
            <a:r>
              <a:rPr lang="sv-SE" dirty="0">
                <a:solidFill>
                  <a:srgbClr val="004992"/>
                </a:solidFill>
                <a:latin typeface="+mn-lt"/>
                <a:ea typeface="+mn-ea"/>
                <a:cs typeface="+mn-cs"/>
              </a:rPr>
              <a:t>Kan situationen värderas på ett mer realistiskt och hjälpsamt</a:t>
            </a:r>
            <a:br>
              <a:rPr lang="sv-SE" dirty="0">
                <a:solidFill>
                  <a:srgbClr val="004992"/>
                </a:solidFill>
                <a:latin typeface="+mn-lt"/>
                <a:ea typeface="+mn-ea"/>
                <a:cs typeface="+mn-cs"/>
              </a:rPr>
            </a:br>
            <a:r>
              <a:rPr lang="sv-SE" dirty="0">
                <a:solidFill>
                  <a:srgbClr val="004992"/>
                </a:solidFill>
                <a:latin typeface="+mn-lt"/>
                <a:ea typeface="+mn-ea"/>
                <a:cs typeface="+mn-cs"/>
              </a:rPr>
              <a:t>sätt?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18</a:t>
            </a:fld>
            <a:endParaRPr lang="de-DE" altLang="de-DE"/>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61986453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 bedömning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Helhetsperspektiv</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En god vän kommer inte till din födelsedagsfest.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Besvikelse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ser en grupp människor som tittar åt ditt håll.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“De skrattar åt mig.”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dirty="0">
                <a:solidFill>
                  <a:srgbClr val="004992"/>
                </a:solidFill>
                <a:latin typeface="+mn-lt"/>
                <a:ea typeface="+mn-ea"/>
                <a:cs typeface="+mn-cs"/>
              </a:rPr>
              <a:t>2. Selektiv uppmärksamhet</a:t>
            </a:r>
            <a:br>
              <a:rPr lang="sv-SE" sz="3600" dirty="0">
                <a:solidFill>
                  <a:srgbClr val="004992"/>
                </a:solidFill>
                <a:latin typeface="+mn-lt"/>
                <a:ea typeface="+mn-ea"/>
                <a:cs typeface="+mn-cs"/>
              </a:rPr>
            </a:br>
            <a:r>
              <a:rPr lang="sv-SE" dirty="0">
                <a:solidFill>
                  <a:srgbClr val="004992"/>
                </a:solidFill>
                <a:latin typeface="+mn-lt"/>
                <a:ea typeface="+mn-ea"/>
                <a:cs typeface="+mn-cs"/>
              </a:rPr>
              <a:t>Kan situationen värderas på ett mer realistiskt och hjälpsamt</a:t>
            </a:r>
            <a:br>
              <a:rPr lang="sv-SE" dirty="0">
                <a:solidFill>
                  <a:srgbClr val="004992"/>
                </a:solidFill>
                <a:latin typeface="+mn-lt"/>
                <a:ea typeface="+mn-ea"/>
                <a:cs typeface="+mn-cs"/>
              </a:rPr>
            </a:br>
            <a:r>
              <a:rPr lang="sv-SE" dirty="0">
                <a:solidFill>
                  <a:srgbClr val="004992"/>
                </a:solidFill>
                <a:latin typeface="+mn-lt"/>
                <a:ea typeface="+mn-ea"/>
                <a:cs typeface="+mn-cs"/>
              </a:rPr>
              <a:t>sätt?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19</a:t>
            </a:fld>
            <a:endParaRPr lang="de-DE" altLang="de-DE"/>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663966468"/>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 bedömning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Helhetsperspektiv</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En god vän kommer inte till din födelsedagsfest.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Besvikelse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Lyckad fest. </a:t>
                      </a:r>
                      <a:r>
                        <a:rPr kumimoji="0" lang="sv-SE" sz="2000" b="0" i="0" u="none" strike="noStrike" cap="none" normalizeH="0" baseline="0">
                          <a:ln>
                            <a:noFill/>
                          </a:ln>
                          <a:solidFill>
                            <a:srgbClr val="333333"/>
                          </a:solidFill>
                          <a:effectLst/>
                          <a:latin typeface="Calibri Light"/>
                        </a:rPr>
                        <a:t>Min andra vänner kom och det var en mycket trevlig kväll.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ser en grupp människor som tittar åt ditt håll.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“De skrattar åt mig.”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450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dirty="0">
                <a:solidFill>
                  <a:srgbClr val="004992"/>
                </a:solidFill>
                <a:latin typeface="+mn-lt"/>
                <a:ea typeface="+mn-ea"/>
                <a:cs typeface="+mn-cs"/>
              </a:rPr>
              <a:t>2. Selektiv uppmärksamhet</a:t>
            </a:r>
            <a:br>
              <a:rPr lang="sv-SE" sz="3600" dirty="0">
                <a:solidFill>
                  <a:srgbClr val="004992"/>
                </a:solidFill>
                <a:latin typeface="+mn-lt"/>
                <a:ea typeface="+mn-ea"/>
                <a:cs typeface="+mn-cs"/>
              </a:rPr>
            </a:br>
            <a:r>
              <a:rPr lang="sv-SE" dirty="0">
                <a:solidFill>
                  <a:srgbClr val="004992"/>
                </a:solidFill>
                <a:latin typeface="+mn-lt"/>
                <a:ea typeface="+mn-ea"/>
                <a:cs typeface="+mn-cs"/>
              </a:rPr>
              <a:t>Kan situationen värderas på ett mer realistiskt och hjälpsamt</a:t>
            </a:r>
            <a:br>
              <a:rPr lang="sv-SE" dirty="0">
                <a:solidFill>
                  <a:srgbClr val="004992"/>
                </a:solidFill>
                <a:latin typeface="+mn-lt"/>
                <a:ea typeface="+mn-ea"/>
                <a:cs typeface="+mn-cs"/>
              </a:rPr>
            </a:br>
            <a:r>
              <a:rPr lang="sv-SE" dirty="0">
                <a:solidFill>
                  <a:srgbClr val="004992"/>
                </a:solidFill>
                <a:latin typeface="+mn-lt"/>
                <a:ea typeface="+mn-ea"/>
                <a:cs typeface="+mn-cs"/>
              </a:rPr>
              <a:t>sätt?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20</a:t>
            </a:fld>
            <a:endParaRPr lang="de-DE" altLang="de-DE"/>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051316584"/>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 bedömning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Helhetsperspektiv</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En god vän kommer inte till din födelsedagsfest.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Besvikelse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Lyckad fest. Min andra vänner kom och det var en mycket trevlig kväll.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ser en grupp människor som tittar åt ditt håll.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“De skrattar åt mig.”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Det är en slump att de tittar hitåt, eller kanske de tror att jag är någon annan.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46030"/>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sv-SE" altLang="de-DE" sz="2000" b="0">
                <a:solidFill>
                  <a:srgbClr val="004992"/>
                </a:solidFill>
                <a:latin typeface="Calibri Light"/>
              </a:rPr>
              <a:t>“Tankeläsning”: </a:t>
            </a:r>
            <a:r>
              <a:rPr lang="sv-SE" altLang="de-DE" sz="2000" b="0" dirty="0">
                <a:solidFill>
                  <a:srgbClr val="333333"/>
                </a:solidFill>
                <a:latin typeface="Calibri Light"/>
              </a:rPr>
              <a:t>Undvik att övertolka andras beteende. En situation kan ha flera olika förklaringar! 	</a:t>
            </a:r>
            <a:endParaRPr lang="en-US" altLang="de-DE" sz="2000" b="0" dirty="0">
              <a:solidFill>
                <a:srgbClr val="333333"/>
              </a:solidFill>
              <a:latin typeface="Calibri Light"/>
            </a:endParaRPr>
          </a:p>
        </p:txBody>
      </p:sp>
    </p:spTree>
    <p:extLst>
      <p:ext uri="{BB962C8B-B14F-4D97-AF65-F5344CB8AC3E}">
        <p14:creationId xmlns:p14="http://schemas.microsoft.com/office/powerpoint/2010/main" val="2857179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3. När den egna måttstocken är den enda måttstocken</a:t>
            </a:r>
            <a:endParaRPr lang="de-DE" altLang="de-DE" sz="3600">
              <a:latin typeface="+mn-lt"/>
              <a:ea typeface="+mn-ea"/>
              <a:cs typeface="+mn-cs"/>
            </a:endParaRPr>
          </a:p>
        </p:txBody>
      </p:sp>
      <p:sp>
        <p:nvSpPr>
          <p:cNvPr id="38915" name="Rectangle 3"/>
          <p:cNvSpPr>
            <a:spLocks noGrp="1" noChangeArrowheads="1"/>
          </p:cNvSpPr>
          <p:nvPr>
            <p:ph idx="1"/>
          </p:nvPr>
        </p:nvSpPr>
        <p:spPr/>
        <p:txBody>
          <a:bodyPr>
            <a:noAutofit/>
          </a:bodyPr>
          <a:lstStyle/>
          <a:p>
            <a:pPr eaLnBrk="1" hangingPunct="1"/>
            <a:r>
              <a:rPr lang="de-DE" altLang="de-DE" sz="2400" dirty="0">
                <a:solidFill>
                  <a:srgbClr val="004992"/>
                </a:solidFill>
              </a:rPr>
              <a:t>Det är skillnad mellan hur du bedömer dig själv och hur andra bedömer dig!</a:t>
            </a:r>
          </a:p>
          <a:p>
            <a:pPr marL="342900" lvl="1" indent="-342900" eaLnBrk="1" hangingPunct="1">
              <a:spcBef>
                <a:spcPts val="1999"/>
              </a:spcBef>
              <a:spcAft>
                <a:spcPts val="0"/>
              </a:spcAft>
              <a:buClr>
                <a:srgbClr val="333333"/>
              </a:buClr>
              <a:buFont typeface="WingDings"/>
              <a:buChar char=""/>
            </a:pPr>
            <a:r>
              <a:rPr lang="de-DE" altLang="de-DE" sz="2400" dirty="0">
                <a:solidFill>
                  <a:srgbClr val="333333"/>
                </a:solidFill>
                <a:latin typeface="+mn-lt"/>
              </a:rPr>
              <a:t>Om du betraktar dig själv som värdelös, ful och så vidare betyder det ändå inte att andra uppfattar dig på det viset.</a:t>
            </a:r>
          </a:p>
          <a:p>
            <a:pPr marL="342900" lvl="1" indent="-342900" eaLnBrk="1" hangingPunct="1">
              <a:spcBef>
                <a:spcPts val="1999"/>
              </a:spcBef>
              <a:spcAft>
                <a:spcPts val="0"/>
              </a:spcAft>
              <a:buClr>
                <a:srgbClr val="333333"/>
              </a:buClr>
              <a:buFont typeface="WingDings"/>
              <a:buChar char=""/>
            </a:pPr>
            <a:r>
              <a:rPr lang="de-DE" altLang="de-DE" sz="2400" dirty="0">
                <a:solidFill>
                  <a:srgbClr val="333333"/>
                </a:solidFill>
                <a:latin typeface="+mn-lt"/>
              </a:rPr>
              <a:t>Det finns ofta flera åsikter, bedömningar och preferenser. Det är inte säkert att en annan person har samma uppfattning som du om t.ex. intelligens, utseende.</a:t>
            </a:r>
          </a:p>
        </p:txBody>
      </p:sp>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dirty="0">
                <a:solidFill>
                  <a:srgbClr val="004992"/>
                </a:solidFill>
                <a:latin typeface="+mn-lt"/>
                <a:ea typeface="+mn-ea"/>
                <a:cs typeface="+mn-cs"/>
              </a:rPr>
              <a:t>4. Diskvalificering av det positiva, okritisk acceptans av det negativa!</a:t>
            </a:r>
            <a:br>
              <a:rPr lang="sv-SE" sz="3600" dirty="0">
                <a:solidFill>
                  <a:srgbClr val="004992"/>
                </a:solidFill>
                <a:latin typeface="+mn-lt"/>
                <a:ea typeface="+mn-ea"/>
                <a:cs typeface="+mn-cs"/>
              </a:rPr>
            </a:br>
            <a:r>
              <a:rPr lang="sv-SE" dirty="0">
                <a:solidFill>
                  <a:srgbClr val="004992"/>
                </a:solidFill>
                <a:latin typeface="+mn-lt"/>
                <a:ea typeface="+mn-ea"/>
                <a:cs typeface="+mn-cs"/>
              </a:rPr>
              <a:t>Kan situationen värderas på ett mer realistiskt och hjälpsamt sätt?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22</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62247402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bedömning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bedömning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får beröm för din prestation.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“Hon/han </a:t>
                      </a:r>
                      <a:r>
                        <a:rPr kumimoji="0" lang="sv-SE" sz="2000" b="1" i="1" u="none" strike="noStrike" cap="none" normalizeH="0" baseline="0" dirty="0">
                          <a:ln>
                            <a:noFill/>
                          </a:ln>
                          <a:solidFill>
                            <a:srgbClr val="333333"/>
                          </a:solidFill>
                          <a:effectLst/>
                          <a:latin typeface="Calibri Light"/>
                        </a:rPr>
                        <a:t>är oärlig och försöker bara att </a:t>
                      </a:r>
                      <a:r>
                        <a:rPr kumimoji="0" lang="sv-SE" sz="2000" b="1" i="1" u="none" strike="noStrike" cap="none" normalizeH="0" baseline="0">
                          <a:ln>
                            <a:noFill/>
                          </a:ln>
                          <a:solidFill>
                            <a:srgbClr val="333333"/>
                          </a:solidFill>
                          <a:effectLst/>
                          <a:latin typeface="Calibri Light"/>
                        </a:rPr>
                        <a:t>smickra mig”; “Det </a:t>
                      </a:r>
                      <a:r>
                        <a:rPr kumimoji="0" lang="sv-SE" sz="2000" b="1" i="1" u="none" strike="noStrike" cap="none" normalizeH="0" baseline="0" dirty="0">
                          <a:ln>
                            <a:noFill/>
                          </a:ln>
                          <a:solidFill>
                            <a:srgbClr val="333333"/>
                          </a:solidFill>
                          <a:effectLst/>
                          <a:latin typeface="Calibri Light"/>
                        </a:rPr>
                        <a:t>är bara hon/han som tycker </a:t>
                      </a:r>
                      <a:r>
                        <a:rPr kumimoji="0" lang="sv-SE" sz="2000" b="1" i="1" u="none" strike="noStrike" cap="none" normalizeH="0" baseline="0">
                          <a:ln>
                            <a:noFill/>
                          </a:ln>
                          <a:solidFill>
                            <a:srgbClr val="333333"/>
                          </a:solidFill>
                          <a:effectLst/>
                          <a:latin typeface="Calibri Light"/>
                        </a:rPr>
                        <a:t>så...”</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Du får 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har blivit avslöjad, jag är </a:t>
                      </a:r>
                      <a:r>
                        <a:rPr kumimoji="0" lang="sv-SE" sz="2000" b="1" i="1" u="none" strike="noStrike" cap="none" normalizeH="0" baseline="0">
                          <a:ln>
                            <a:noFill/>
                          </a:ln>
                          <a:solidFill>
                            <a:srgbClr val="333333"/>
                          </a:solidFill>
                          <a:effectLst/>
                          <a:latin typeface="Calibri Light"/>
                        </a:rPr>
                        <a:t>värdelös...”</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dirty="0">
                <a:solidFill>
                  <a:srgbClr val="004992"/>
                </a:solidFill>
                <a:latin typeface="+mn-lt"/>
                <a:ea typeface="+mn-ea"/>
                <a:cs typeface="+mn-cs"/>
              </a:rPr>
              <a:t>4. Diskvalificering av det positiva, okritisk acceptans av det negativa!</a:t>
            </a:r>
            <a:br>
              <a:rPr lang="sv-SE" sz="3600" dirty="0">
                <a:solidFill>
                  <a:srgbClr val="004992"/>
                </a:solidFill>
                <a:latin typeface="+mn-lt"/>
                <a:ea typeface="+mn-ea"/>
                <a:cs typeface="+mn-cs"/>
              </a:rPr>
            </a:br>
            <a:r>
              <a:rPr lang="sv-SE" dirty="0">
                <a:solidFill>
                  <a:srgbClr val="004992"/>
                </a:solidFill>
                <a:latin typeface="+mn-lt"/>
                <a:ea typeface="+mn-ea"/>
                <a:cs typeface="+mn-cs"/>
              </a:rPr>
              <a:t>Kan situationen värderas på ett mer realistiskt och hjälpsamt sätt?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23</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787927939"/>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bedömning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bedömning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får beröm för din prestation.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“Hon/han </a:t>
                      </a:r>
                      <a:r>
                        <a:rPr kumimoji="0" lang="sv-SE" sz="2000" b="1" i="1" u="none" strike="noStrike" cap="none" normalizeH="0" baseline="0" dirty="0">
                          <a:ln>
                            <a:noFill/>
                          </a:ln>
                          <a:solidFill>
                            <a:srgbClr val="333333"/>
                          </a:solidFill>
                          <a:effectLst/>
                          <a:latin typeface="Calibri Light"/>
                        </a:rPr>
                        <a:t>är oärlig och försöker bara att </a:t>
                      </a:r>
                      <a:r>
                        <a:rPr kumimoji="0" lang="sv-SE" sz="2000" b="1" i="1" u="none" strike="noStrike" cap="none" normalizeH="0" baseline="0">
                          <a:ln>
                            <a:noFill/>
                          </a:ln>
                          <a:solidFill>
                            <a:srgbClr val="333333"/>
                          </a:solidFill>
                          <a:effectLst/>
                          <a:latin typeface="Calibri Light"/>
                        </a:rPr>
                        <a:t>smickra mig”; “Det </a:t>
                      </a:r>
                      <a:r>
                        <a:rPr kumimoji="0" lang="sv-SE" sz="2000" b="1" i="1" u="none" strike="noStrike" cap="none" normalizeH="0" baseline="0" dirty="0">
                          <a:ln>
                            <a:noFill/>
                          </a:ln>
                          <a:solidFill>
                            <a:srgbClr val="333333"/>
                          </a:solidFill>
                          <a:effectLst/>
                          <a:latin typeface="Calibri Light"/>
                        </a:rPr>
                        <a:t>är bara hon/han som tycker </a:t>
                      </a:r>
                      <a:r>
                        <a:rPr kumimoji="0" lang="sv-SE" sz="2000" b="1" i="1" u="none" strike="noStrike" cap="none" normalizeH="0" baseline="0">
                          <a:ln>
                            <a:noFill/>
                          </a:ln>
                          <a:solidFill>
                            <a:srgbClr val="333333"/>
                          </a:solidFill>
                          <a:effectLst/>
                          <a:latin typeface="Calibri Light"/>
                        </a:rPr>
                        <a:t>så...”</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“Vad </a:t>
                      </a:r>
                      <a:r>
                        <a:rPr kumimoji="0" lang="sv-SE" sz="2000" b="0" i="0" u="none" strike="noStrike" cap="none" normalizeH="0" baseline="0" dirty="0">
                          <a:ln>
                            <a:noFill/>
                          </a:ln>
                          <a:solidFill>
                            <a:srgbClr val="333333"/>
                          </a:solidFill>
                          <a:effectLst/>
                          <a:latin typeface="Calibri Light"/>
                        </a:rPr>
                        <a:t>kul att någon uppmärksammar min </a:t>
                      </a:r>
                      <a:r>
                        <a:rPr kumimoji="0" lang="sv-SE" sz="2000" b="0" i="0" u="none" strike="noStrike" cap="none" normalizeH="0" baseline="0">
                          <a:ln>
                            <a:noFill/>
                          </a:ln>
                          <a:solidFill>
                            <a:srgbClr val="333333"/>
                          </a:solidFill>
                          <a:effectLst/>
                          <a:latin typeface="Calibri Light"/>
                        </a:rPr>
                        <a:t>insats!”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Du får 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har blivit avslöjad, jag är </a:t>
                      </a:r>
                      <a:r>
                        <a:rPr kumimoji="0" lang="sv-SE" sz="2000" b="1" i="1" u="none" strike="noStrike" cap="none" normalizeH="0" baseline="0">
                          <a:ln>
                            <a:noFill/>
                          </a:ln>
                          <a:solidFill>
                            <a:srgbClr val="333333"/>
                          </a:solidFill>
                          <a:effectLst/>
                          <a:latin typeface="Calibri Light"/>
                        </a:rPr>
                        <a:t>värdelös...”</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78170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dirty="0">
                <a:solidFill>
                  <a:srgbClr val="004992"/>
                </a:solidFill>
                <a:latin typeface="+mn-lt"/>
                <a:ea typeface="+mn-ea"/>
                <a:cs typeface="+mn-cs"/>
              </a:rPr>
              <a:t>4. Diskvalificering av det positiva, okritisk acceptans av det negativa!</a:t>
            </a:r>
            <a:br>
              <a:rPr lang="sv-SE" sz="3600" dirty="0">
                <a:solidFill>
                  <a:srgbClr val="004992"/>
                </a:solidFill>
                <a:latin typeface="+mn-lt"/>
                <a:ea typeface="+mn-ea"/>
                <a:cs typeface="+mn-cs"/>
              </a:rPr>
            </a:br>
            <a:r>
              <a:rPr lang="sv-SE" dirty="0">
                <a:solidFill>
                  <a:srgbClr val="004992"/>
                </a:solidFill>
                <a:latin typeface="+mn-lt"/>
                <a:ea typeface="+mn-ea"/>
                <a:cs typeface="+mn-cs"/>
              </a:rPr>
              <a:t>Kan situationen värderas på ett mer realistiskt och hjälpsamt sätt?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24</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12037146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Situation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bedömning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bedömning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får beröm för din prestation.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“Hon/han </a:t>
                      </a:r>
                      <a:r>
                        <a:rPr kumimoji="0" lang="sv-SE" sz="2000" b="1" i="1" u="none" strike="noStrike" cap="none" normalizeH="0" baseline="0" dirty="0">
                          <a:ln>
                            <a:noFill/>
                          </a:ln>
                          <a:solidFill>
                            <a:srgbClr val="333333"/>
                          </a:solidFill>
                          <a:effectLst/>
                          <a:latin typeface="Calibri Light"/>
                        </a:rPr>
                        <a:t>är oärlig och försöker bara att </a:t>
                      </a:r>
                      <a:r>
                        <a:rPr kumimoji="0" lang="sv-SE" sz="2000" b="1" i="1" u="none" strike="noStrike" cap="none" normalizeH="0" baseline="0">
                          <a:ln>
                            <a:noFill/>
                          </a:ln>
                          <a:solidFill>
                            <a:srgbClr val="333333"/>
                          </a:solidFill>
                          <a:effectLst/>
                          <a:latin typeface="Calibri Light"/>
                        </a:rPr>
                        <a:t>smickra mig”; “Det </a:t>
                      </a:r>
                      <a:r>
                        <a:rPr kumimoji="0" lang="sv-SE" sz="2000" b="1" i="1" u="none" strike="noStrike" cap="none" normalizeH="0" baseline="0" dirty="0">
                          <a:ln>
                            <a:noFill/>
                          </a:ln>
                          <a:solidFill>
                            <a:srgbClr val="333333"/>
                          </a:solidFill>
                          <a:effectLst/>
                          <a:latin typeface="Calibri Light"/>
                        </a:rPr>
                        <a:t>är bara hon/han som tycker </a:t>
                      </a:r>
                      <a:r>
                        <a:rPr kumimoji="0" lang="sv-SE" sz="2000" b="1" i="1" u="none" strike="noStrike" cap="none" normalizeH="0" baseline="0">
                          <a:ln>
                            <a:noFill/>
                          </a:ln>
                          <a:solidFill>
                            <a:srgbClr val="333333"/>
                          </a:solidFill>
                          <a:effectLst/>
                          <a:latin typeface="Calibri Light"/>
                        </a:rPr>
                        <a:t>så...”</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“Vad </a:t>
                      </a:r>
                      <a:r>
                        <a:rPr kumimoji="0" lang="sv-SE" sz="2000" b="0" i="0" u="none" strike="noStrike" cap="none" normalizeH="0" baseline="0" dirty="0">
                          <a:ln>
                            <a:noFill/>
                          </a:ln>
                          <a:solidFill>
                            <a:srgbClr val="333333"/>
                          </a:solidFill>
                          <a:effectLst/>
                          <a:latin typeface="Calibri Light"/>
                        </a:rPr>
                        <a:t>kul att någon uppmärksammar min </a:t>
                      </a:r>
                      <a:r>
                        <a:rPr kumimoji="0" lang="sv-SE" sz="2000" b="0" i="0" u="none" strike="noStrike" cap="none" normalizeH="0" baseline="0">
                          <a:ln>
                            <a:noFill/>
                          </a:ln>
                          <a:solidFill>
                            <a:srgbClr val="333333"/>
                          </a:solidFill>
                          <a:effectLst/>
                          <a:latin typeface="Calibri Light"/>
                        </a:rPr>
                        <a:t>insats!”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Du får 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har blivit avslöjad, jag är </a:t>
                      </a:r>
                      <a:r>
                        <a:rPr kumimoji="0" lang="sv-SE" sz="2000" b="1" i="1" u="none" strike="noStrike" cap="none" normalizeH="0" baseline="0">
                          <a:ln>
                            <a:noFill/>
                          </a:ln>
                          <a:solidFill>
                            <a:srgbClr val="333333"/>
                          </a:solidFill>
                          <a:effectLst/>
                          <a:latin typeface="Calibri Light"/>
                        </a:rPr>
                        <a:t>värdelös...”</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“Hon/han </a:t>
                      </a:r>
                      <a:r>
                        <a:rPr kumimoji="0" lang="sv-SE" sz="2000" b="0" i="0" u="none" strike="noStrike" cap="none" normalizeH="0" baseline="0" dirty="0">
                          <a:ln>
                            <a:noFill/>
                          </a:ln>
                          <a:solidFill>
                            <a:srgbClr val="333333"/>
                          </a:solidFill>
                          <a:effectLst/>
                          <a:latin typeface="Calibri Light"/>
                        </a:rPr>
                        <a:t>kan ha haft en dålig </a:t>
                      </a:r>
                      <a:r>
                        <a:rPr kumimoji="0" lang="sv-SE" sz="2000" b="0" i="0" u="none" strike="noStrike" cap="none" normalizeH="0" baseline="0">
                          <a:ln>
                            <a:noFill/>
                          </a:ln>
                          <a:solidFill>
                            <a:srgbClr val="333333"/>
                          </a:solidFill>
                          <a:effectLst/>
                          <a:latin typeface="Calibri Light"/>
                        </a:rPr>
                        <a:t>dag.”; “Kan </a:t>
                      </a:r>
                      <a:r>
                        <a:rPr kumimoji="0" lang="sv-SE" sz="2000" b="0" i="0" u="none" strike="noStrike" cap="none" normalizeH="0" baseline="0" dirty="0">
                          <a:ln>
                            <a:noFill/>
                          </a:ln>
                          <a:solidFill>
                            <a:srgbClr val="333333"/>
                          </a:solidFill>
                          <a:effectLst/>
                          <a:latin typeface="Calibri Light"/>
                        </a:rPr>
                        <a:t>jag lära mig något av den här </a:t>
                      </a:r>
                      <a:r>
                        <a:rPr kumimoji="0" lang="sv-SE" sz="2000" b="0" i="0" u="none" strike="noStrike" cap="none" normalizeH="0" baseline="0">
                          <a:ln>
                            <a:noFill/>
                          </a:ln>
                          <a:solidFill>
                            <a:srgbClr val="333333"/>
                          </a:solidFill>
                          <a:effectLst/>
                          <a:latin typeface="Calibri Light"/>
                        </a:rPr>
                        <a:t>kritiken?”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28530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5" name="Rectangle 18"/>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dirty="0">
                <a:solidFill>
                  <a:srgbClr val="004992"/>
                </a:solidFill>
                <a:latin typeface="+mn-lt"/>
                <a:ea typeface="+mn-ea"/>
                <a:cs typeface="+mn-cs"/>
              </a:rPr>
              <a:t>5</a:t>
            </a:r>
            <a:r>
              <a:rPr lang="sv-SE" altLang="de-DE" sz="3600">
                <a:solidFill>
                  <a:srgbClr val="004992"/>
                </a:solidFill>
                <a:latin typeface="+mn-lt"/>
                <a:ea typeface="+mn-ea"/>
                <a:cs typeface="+mn-cs"/>
              </a:rPr>
              <a:t>. “Allt eller intet-tänkande”, </a:t>
            </a:r>
            <a:r>
              <a:rPr lang="sv-SE" altLang="de-DE" sz="3600" dirty="0">
                <a:solidFill>
                  <a:srgbClr val="004992"/>
                </a:solidFill>
                <a:latin typeface="+mn-lt"/>
                <a:ea typeface="+mn-ea"/>
                <a:cs typeface="+mn-cs"/>
              </a:rPr>
              <a:t>Katastroftankar</a:t>
            </a:r>
            <a:br>
              <a:rPr lang="sv-SE" altLang="de-DE" sz="3600" dirty="0">
                <a:solidFill>
                  <a:srgbClr val="004992"/>
                </a:solidFill>
                <a:latin typeface="+mn-lt"/>
                <a:ea typeface="+mn-ea"/>
                <a:cs typeface="+mn-cs"/>
              </a:rPr>
            </a:br>
            <a:r>
              <a:rPr lang="sv-SE" altLang="de-DE" dirty="0">
                <a:solidFill>
                  <a:srgbClr val="004992"/>
                </a:solidFill>
                <a:latin typeface="+mn-lt"/>
                <a:ea typeface="+mn-ea"/>
                <a:cs typeface="+mn-cs"/>
              </a:rPr>
              <a:t>Kan situationen värderas på ett mer realistiskt och hjälpsamt sätt?</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17980926"/>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uppfattning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bedömning</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upptäcker en mörk fläck på huden.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“Det </a:t>
                      </a:r>
                      <a:r>
                        <a:rPr kumimoji="0" lang="sv-SE" sz="2000" b="1" i="1" u="none" strike="noStrike" cap="none" normalizeH="0" baseline="0" dirty="0">
                          <a:ln>
                            <a:noFill/>
                          </a:ln>
                          <a:solidFill>
                            <a:srgbClr val="333333"/>
                          </a:solidFill>
                          <a:effectLst/>
                          <a:latin typeface="Calibri Light"/>
                        </a:rPr>
                        <a:t>är cancer, jag kommer </a:t>
                      </a:r>
                      <a:r>
                        <a:rPr kumimoji="0" lang="sv-SE" sz="2000" b="1" i="1" u="none" strike="noStrike" cap="none" normalizeH="0" baseline="0">
                          <a:ln>
                            <a:noFill/>
                          </a:ln>
                          <a:solidFill>
                            <a:srgbClr val="333333"/>
                          </a:solidFill>
                          <a:effectLst/>
                          <a:latin typeface="Calibri Light"/>
                        </a:rPr>
                        <a:t>att dö”</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5" name="Rectangle 18"/>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dirty="0">
                <a:solidFill>
                  <a:srgbClr val="004992"/>
                </a:solidFill>
                <a:latin typeface="+mn-lt"/>
                <a:ea typeface="+mn-ea"/>
                <a:cs typeface="+mn-cs"/>
              </a:rPr>
              <a:t>5</a:t>
            </a:r>
            <a:r>
              <a:rPr lang="sv-SE" altLang="de-DE" sz="3600">
                <a:solidFill>
                  <a:srgbClr val="004992"/>
                </a:solidFill>
                <a:latin typeface="+mn-lt"/>
                <a:ea typeface="+mn-ea"/>
                <a:cs typeface="+mn-cs"/>
              </a:rPr>
              <a:t>. “Allt eller intet-tänkande”, </a:t>
            </a:r>
            <a:r>
              <a:rPr lang="sv-SE" altLang="de-DE" sz="3600" dirty="0">
                <a:solidFill>
                  <a:srgbClr val="004992"/>
                </a:solidFill>
                <a:latin typeface="+mn-lt"/>
                <a:ea typeface="+mn-ea"/>
                <a:cs typeface="+mn-cs"/>
              </a:rPr>
              <a:t>Katastroftankar</a:t>
            </a:r>
            <a:br>
              <a:rPr lang="sv-SE" altLang="de-DE" sz="3600" dirty="0">
                <a:solidFill>
                  <a:srgbClr val="004992"/>
                </a:solidFill>
                <a:latin typeface="+mn-lt"/>
                <a:ea typeface="+mn-ea"/>
                <a:cs typeface="+mn-cs"/>
              </a:rPr>
            </a:br>
            <a:r>
              <a:rPr lang="sv-SE" altLang="de-DE" dirty="0">
                <a:solidFill>
                  <a:srgbClr val="004992"/>
                </a:solidFill>
                <a:latin typeface="+mn-lt"/>
                <a:ea typeface="+mn-ea"/>
                <a:cs typeface="+mn-cs"/>
              </a:rPr>
              <a:t>Kan situationen värderas på ett mer realistiskt och hjälpsamt sätt?</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525051032"/>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Situation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uppfattning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bedömning</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upptäcker en mörk fläck på huden.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“Det </a:t>
                      </a:r>
                      <a:r>
                        <a:rPr kumimoji="0" lang="sv-SE" sz="2000" b="1" i="1" u="none" strike="noStrike" cap="none" normalizeH="0" baseline="0" dirty="0">
                          <a:ln>
                            <a:noFill/>
                          </a:ln>
                          <a:solidFill>
                            <a:srgbClr val="333333"/>
                          </a:solidFill>
                          <a:effectLst/>
                          <a:latin typeface="Calibri Light"/>
                        </a:rPr>
                        <a:t>är cancer, jag kommer </a:t>
                      </a:r>
                      <a:r>
                        <a:rPr kumimoji="0" lang="sv-SE" sz="2000" b="1" i="1" u="none" strike="noStrike" cap="none" normalizeH="0" baseline="0">
                          <a:ln>
                            <a:noFill/>
                          </a:ln>
                          <a:solidFill>
                            <a:srgbClr val="333333"/>
                          </a:solidFill>
                          <a:effectLst/>
                          <a:latin typeface="Calibri Light"/>
                        </a:rPr>
                        <a:t>att dö”</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Fråga någon annan eller konsultera en läkare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26</a:t>
            </a:fld>
            <a:endParaRPr lang="de-DE" altLang="de-DE"/>
          </a:p>
        </p:txBody>
      </p:sp>
    </p:spTree>
    <p:extLst>
      <p:ext uri="{BB962C8B-B14F-4D97-AF65-F5344CB8AC3E}">
        <p14:creationId xmlns:p14="http://schemas.microsoft.com/office/powerpoint/2010/main" val="2644376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6. När man försöker kämpa mot sina tankar</a:t>
            </a:r>
            <a:br>
              <a:rPr lang="sv-SE" altLang="de-DE" sz="3600">
                <a:solidFill>
                  <a:srgbClr val="004992"/>
                </a:solidFill>
                <a:latin typeface="+mn-lt"/>
                <a:ea typeface="+mn-ea"/>
                <a:cs typeface="+mn-cs"/>
              </a:rPr>
            </a:br>
            <a:r>
              <a:rPr lang="sv-SE" altLang="de-DE">
                <a:solidFill>
                  <a:srgbClr val="004992"/>
                </a:solidFill>
                <a:latin typeface="+mn-lt"/>
                <a:ea typeface="+mn-ea"/>
                <a:cs typeface="+mn-cs"/>
              </a:rPr>
              <a:t>Finns det ett mer konstruktivt sätt?</a:t>
            </a:r>
            <a:endParaRPr lang="de-DE" altLang="de-DE">
              <a:solidFill>
                <a:srgbClr val="004992"/>
              </a:solidFill>
              <a:latin typeface="+mn-lt"/>
              <a:ea typeface="+mn-ea"/>
              <a:cs typeface="+mn-cs"/>
            </a:endParaRPr>
          </a:p>
        </p:txBody>
      </p:sp>
      <p:sp>
        <p:nvSpPr>
          <p:cNvPr id="45075" name="Text Box 83"/>
          <p:cNvSpPr txBox="1">
            <a:spLocks noChangeArrowheads="1"/>
          </p:cNvSpPr>
          <p:nvPr/>
        </p:nvSpPr>
        <p:spPr bwMode="auto">
          <a:xfrm>
            <a:off x="5714372" y="3443288"/>
            <a:ext cx="497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333333"/>
                </a:solidFill>
                <a:latin typeface="+mn-lt"/>
              </a:rPr>
              <a:t>???</a:t>
            </a:r>
          </a:p>
        </p:txBody>
      </p:sp>
      <p:graphicFrame>
        <p:nvGraphicFramePr>
          <p:cNvPr id="10"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87185807"/>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Situation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Problematisk bedömning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Positiv/konstruktiv bedömning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har återkommande negativa tankar (t.ex. “Du är värdelös”, “Idiot”, “Vad korkad du är”).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får inte tänka </a:t>
                      </a:r>
                      <a:r>
                        <a:rPr kumimoji="0" lang="sv-SE" sz="2000" b="1" i="1" u="none" strike="noStrike" cap="none" normalizeH="0" baseline="0">
                          <a:ln>
                            <a:noFill/>
                          </a:ln>
                          <a:solidFill>
                            <a:srgbClr val="333333"/>
                          </a:solidFill>
                          <a:effectLst/>
                          <a:latin typeface="Calibri Light"/>
                        </a:rPr>
                        <a:t>så här” </a:t>
                      </a:r>
                      <a:r>
                        <a:rPr kumimoji="0" lang="sv-SE" sz="2000" b="1" i="1" u="none" strike="noStrike" cap="none" normalizeH="0" baseline="0" dirty="0">
                          <a:ln>
                            <a:noFill/>
                          </a:ln>
                          <a:solidFill>
                            <a:srgbClr val="333333"/>
                          </a:solidFill>
                          <a:effectLst/>
                          <a:latin typeface="Calibri Light"/>
                        </a:rPr>
                        <a:t>…fungerar </a:t>
                      </a:r>
                      <a:r>
                        <a:rPr kumimoji="0" lang="sv-SE" sz="2000" b="1" i="1" u="none" strike="noStrike" cap="none" normalizeH="0" baseline="0">
                          <a:ln>
                            <a:noFill/>
                          </a:ln>
                          <a:solidFill>
                            <a:srgbClr val="333333"/>
                          </a:solidFill>
                          <a:effectLst/>
                          <a:latin typeface="Calibri Light"/>
                        </a:rPr>
                        <a:t>inte (</a:t>
                      </a:r>
                      <a:r>
                        <a:rPr kumimoji="0" lang="sv-SE" sz="2000" b="1" i="1" u="none" strike="noStrike" cap="none" normalizeH="0" baseline="0">
                          <a:ln>
                            <a:noFill/>
                          </a:ln>
                          <a:solidFill>
                            <a:srgbClr val="333333"/>
                          </a:solidFill>
                          <a:effectLst/>
                          <a:latin typeface="Times New Roman"/>
                          <a:sym typeface="Wingdings" panose="05000000000000000000" pitchFamily="2" charset="2"/>
                        </a:rPr>
                        <a:t>→</a:t>
                      </a:r>
                      <a:r>
                        <a:rPr kumimoji="0" lang="sv-SE" sz="2000" b="1" i="1" u="none" strike="noStrike" cap="none" normalizeH="0" baseline="0">
                          <a:ln>
                            <a:noFill/>
                          </a:ln>
                          <a:solidFill>
                            <a:srgbClr val="333333"/>
                          </a:solidFill>
                          <a:effectLst/>
                          <a:latin typeface="Calibri Light"/>
                        </a:rPr>
                        <a:t> </a:t>
                      </a:r>
                      <a:r>
                        <a:rPr kumimoji="0" lang="sv-SE" sz="2000" b="1" i="1" u="none" strike="noStrike" cap="none" normalizeH="0" baseline="0" dirty="0">
                          <a:ln>
                            <a:noFill/>
                          </a:ln>
                          <a:solidFill>
                            <a:srgbClr val="333333"/>
                          </a:solidFill>
                          <a:effectLst/>
                          <a:latin typeface="Calibri Light"/>
                        </a:rPr>
                        <a:t>se nästa övning).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6. När man försöker kämpa mot sina tankar</a:t>
            </a:r>
            <a:br>
              <a:rPr lang="sv-SE" altLang="de-DE" sz="3600">
                <a:solidFill>
                  <a:srgbClr val="004992"/>
                </a:solidFill>
                <a:latin typeface="+mn-lt"/>
                <a:ea typeface="+mn-ea"/>
                <a:cs typeface="+mn-cs"/>
              </a:rPr>
            </a:br>
            <a:r>
              <a:rPr lang="sv-SE" altLang="de-DE">
                <a:solidFill>
                  <a:srgbClr val="004992"/>
                </a:solidFill>
                <a:latin typeface="+mn-lt"/>
                <a:ea typeface="+mn-ea"/>
                <a:cs typeface="+mn-cs"/>
              </a:rPr>
              <a:t>Finns det ett mer konstruktivt sätt?</a:t>
            </a:r>
            <a:endParaRPr lang="de-DE"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464048069"/>
              </p:ext>
            </p:extLst>
          </p:nvPr>
        </p:nvGraphicFramePr>
        <p:xfrm>
          <a:off x="408955" y="2636912"/>
          <a:ext cx="11376000" cy="2804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Situation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Problematisk bedömning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Positiv/konstruktiv bedömning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Du har återkommande negativa tankar (t.ex. “Du är värdelös”, “Idiot”, “Vad korkad du är”).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“Jag </a:t>
                      </a:r>
                      <a:r>
                        <a:rPr kumimoji="0" lang="sv-SE" sz="2000" b="1" i="1" u="none" strike="noStrike" cap="none" normalizeH="0" baseline="0" dirty="0">
                          <a:ln>
                            <a:noFill/>
                          </a:ln>
                          <a:solidFill>
                            <a:srgbClr val="333333"/>
                          </a:solidFill>
                          <a:effectLst/>
                          <a:latin typeface="Calibri Light"/>
                        </a:rPr>
                        <a:t>får inte tänka </a:t>
                      </a:r>
                      <a:r>
                        <a:rPr kumimoji="0" lang="sv-SE" sz="2000" b="1" i="1" u="none" strike="noStrike" cap="none" normalizeH="0" baseline="0">
                          <a:ln>
                            <a:noFill/>
                          </a:ln>
                          <a:solidFill>
                            <a:srgbClr val="333333"/>
                          </a:solidFill>
                          <a:effectLst/>
                          <a:latin typeface="Calibri Light"/>
                        </a:rPr>
                        <a:t>så här” </a:t>
                      </a:r>
                      <a:r>
                        <a:rPr kumimoji="0" lang="sv-SE" sz="2000" b="1" i="1" u="none" strike="noStrike" cap="none" normalizeH="0" baseline="0" dirty="0">
                          <a:ln>
                            <a:noFill/>
                          </a:ln>
                          <a:solidFill>
                            <a:srgbClr val="333333"/>
                          </a:solidFill>
                          <a:effectLst/>
                          <a:latin typeface="Calibri Light"/>
                        </a:rPr>
                        <a:t>…fungerar </a:t>
                      </a:r>
                      <a:r>
                        <a:rPr kumimoji="0" lang="sv-SE" sz="2000" b="1" i="1" u="none" strike="noStrike" cap="none" normalizeH="0" baseline="0">
                          <a:ln>
                            <a:noFill/>
                          </a:ln>
                          <a:solidFill>
                            <a:srgbClr val="333333"/>
                          </a:solidFill>
                          <a:effectLst/>
                          <a:latin typeface="Calibri Light"/>
                        </a:rPr>
                        <a:t>inte (</a:t>
                      </a:r>
                      <a:r>
                        <a:rPr kumimoji="0" lang="sv-SE" sz="2000" b="1" i="1" u="none" strike="noStrike" cap="none" normalizeH="0" baseline="0">
                          <a:ln>
                            <a:noFill/>
                          </a:ln>
                          <a:solidFill>
                            <a:srgbClr val="333333"/>
                          </a:solidFill>
                          <a:effectLst/>
                          <a:latin typeface="Times New Roman"/>
                          <a:sym typeface="Wingdings" panose="05000000000000000000" pitchFamily="2" charset="2"/>
                        </a:rPr>
                        <a:t>→</a:t>
                      </a:r>
                      <a:r>
                        <a:rPr kumimoji="0" lang="sv-SE" sz="2000" b="1" i="1" u="none" strike="noStrike" cap="none" normalizeH="0" baseline="0">
                          <a:ln>
                            <a:noFill/>
                          </a:ln>
                          <a:solidFill>
                            <a:srgbClr val="333333"/>
                          </a:solidFill>
                          <a:effectLst/>
                          <a:latin typeface="Calibri Light"/>
                          <a:sym typeface="Wingdings" panose="05000000000000000000" pitchFamily="2" charset="2"/>
                        </a:rPr>
                        <a:t> </a:t>
                      </a:r>
                      <a:r>
                        <a:rPr kumimoji="0" lang="sv-SE" sz="2000" b="1" i="1" u="none" strike="noStrike" cap="none" normalizeH="0" baseline="0" dirty="0">
                          <a:ln>
                            <a:noFill/>
                          </a:ln>
                          <a:solidFill>
                            <a:srgbClr val="333333"/>
                          </a:solidFill>
                          <a:effectLst/>
                          <a:latin typeface="Calibri Light"/>
                        </a:rPr>
                        <a:t>se nästa övning).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Ställ frågor till dig själv för att se om dina tankar är befogade. Vad talar emot dessa tankar?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Distrahera dig själv genom att ägna dig åt någonting du tycker om.</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DCFBE0E5-8F42-4D58-9039-B7C0AF4D121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dirty="0">
                <a:solidFill>
                  <a:srgbClr val="004992"/>
                </a:solidFill>
                <a:latin typeface="+mn-lt"/>
                <a:ea typeface="+mn-ea"/>
                <a:cs typeface="+mn-cs"/>
              </a:rPr>
              <a:t>6. När man försöker kämpa mot sina tankar</a:t>
            </a:r>
            <a:br>
              <a:rPr lang="sv-SE" altLang="de-DE" sz="3600" dirty="0">
                <a:solidFill>
                  <a:srgbClr val="004992"/>
                </a:solidFill>
                <a:latin typeface="+mn-lt"/>
                <a:ea typeface="+mn-ea"/>
                <a:cs typeface="+mn-cs"/>
              </a:rPr>
            </a:br>
            <a:r>
              <a:rPr lang="sv-SE" altLang="de-DE" dirty="0">
                <a:solidFill>
                  <a:srgbClr val="004992"/>
                </a:solidFill>
                <a:latin typeface="+mn-lt"/>
                <a:ea typeface="+mn-ea"/>
                <a:cs typeface="+mn-cs"/>
              </a:rPr>
              <a:t>Övning</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sv-SE" sz="2400" dirty="0">
                <a:solidFill>
                  <a:srgbClr val="333333"/>
                </a:solidFill>
              </a:rPr>
              <a:t>Det är inte möjligt att medvetet tränga bort upprörande tankar. När man anstränger sig för att inte tänka på någonting ökar istället dessa tankar.</a:t>
            </a:r>
          </a:p>
          <a:p>
            <a:r>
              <a:rPr lang="sv-SE" sz="2400" dirty="0">
                <a:solidFill>
                  <a:srgbClr val="333333"/>
                </a:solidFill>
              </a:rPr>
              <a:t>Försök! </a:t>
            </a:r>
            <a:br>
              <a:rPr lang="sv-SE" sz="2400" dirty="0">
                <a:solidFill>
                  <a:srgbClr val="333333"/>
                </a:solidFill>
              </a:rPr>
            </a:br>
            <a:r>
              <a:rPr lang="sv-SE" sz="2400" dirty="0">
                <a:solidFill>
                  <a:srgbClr val="004992"/>
                </a:solidFill>
              </a:rPr>
              <a:t>Tänk inte på en elefant!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6" name="Slide Number Placeholder 5"/>
          <p:cNvSpPr>
            <a:spLocks noGrp="1"/>
          </p:cNvSpPr>
          <p:nvPr>
            <p:ph type="sldNum" sz="quarter" idx="12"/>
          </p:nvPr>
        </p:nvSpPr>
        <p:spPr/>
        <p:txBody>
          <a:bodyPr/>
          <a:lstStyle/>
          <a:p>
            <a:fld id="{0CFA9B00-276D-4555-BBC3-F95A48128111}"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dirty="0">
                <a:solidFill>
                  <a:srgbClr val="004992"/>
                </a:solidFill>
                <a:latin typeface="+mn-lt"/>
                <a:ea typeface="+mn-ea"/>
                <a:cs typeface="+mn-cs"/>
              </a:rPr>
              <a:t>6. När man försöker kämpa mot sina tankar</a:t>
            </a:r>
            <a:br>
              <a:rPr lang="sv-SE" altLang="de-DE" sz="3600" dirty="0">
                <a:solidFill>
                  <a:srgbClr val="004992"/>
                </a:solidFill>
                <a:latin typeface="+mn-lt"/>
                <a:ea typeface="+mn-ea"/>
                <a:cs typeface="+mn-cs"/>
              </a:rPr>
            </a:br>
            <a:r>
              <a:rPr lang="sv-SE" altLang="de-DE" dirty="0">
                <a:solidFill>
                  <a:srgbClr val="004992"/>
                </a:solidFill>
                <a:latin typeface="+mn-lt"/>
                <a:ea typeface="+mn-ea"/>
                <a:cs typeface="+mn-cs"/>
              </a:rPr>
              <a:t>Fungerar det? Nej!</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sv-SE" sz="2400" dirty="0">
                <a:solidFill>
                  <a:srgbClr val="333333"/>
                </a:solidFill>
              </a:rPr>
              <a:t>De flesta av er tänkte nog på en elefant och/eller någonting som man förknippar med en elefant (t.ex. zoo, safari, Afrika</a:t>
            </a:r>
            <a:r>
              <a:rPr lang="sv-SE" sz="2400">
                <a:solidFill>
                  <a:srgbClr val="333333"/>
                </a:solidFill>
              </a:rPr>
              <a:t>) </a:t>
            </a:r>
          </a:p>
          <a:p>
            <a:r>
              <a:rPr lang="sv-SE" sz="2400">
                <a:solidFill>
                  <a:srgbClr val="333333"/>
                </a:solidFill>
              </a:rPr>
              <a:t>Den </a:t>
            </a:r>
            <a:r>
              <a:rPr lang="sv-SE" sz="2400" dirty="0">
                <a:solidFill>
                  <a:srgbClr val="333333"/>
                </a:solidFill>
              </a:rPr>
              <a:t>här effekten blir ännu starkare när man medvetet försöker att tränga bort upprörande tankar (t.ex</a:t>
            </a:r>
            <a:r>
              <a:rPr lang="sv-SE" sz="2400">
                <a:solidFill>
                  <a:srgbClr val="333333"/>
                </a:solidFill>
              </a:rPr>
              <a:t>. “jag är värdelös”). </a:t>
            </a:r>
            <a:r>
              <a:rPr lang="sv-SE" sz="2400" dirty="0">
                <a:solidFill>
                  <a:srgbClr val="333333"/>
                </a:solidFill>
              </a:rPr>
              <a:t>Sådana tankar kan bli så starka att de verkar underliga eller okontrollerbara!</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8" name="Slide Number Placeholder 7"/>
          <p:cNvSpPr>
            <a:spLocks noGrp="1"/>
          </p:cNvSpPr>
          <p:nvPr>
            <p:ph type="sldNum" sz="quarter" idx="12"/>
          </p:nvPr>
        </p:nvSpPr>
        <p:spPr/>
        <p:txBody>
          <a:bodyPr/>
          <a:lstStyle/>
          <a:p>
            <a:fld id="{0CFA9B00-276D-4555-BBC3-F95A48128111}"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Hur kan man göra istället?</a:t>
            </a:r>
            <a:endParaRPr lang="de-DE" altLang="de-DE" sz="3600">
              <a:latin typeface="+mn-lt"/>
              <a:ea typeface="+mn-ea"/>
              <a:cs typeface="+mn-cs"/>
            </a:endParaRPr>
          </a:p>
        </p:txBody>
      </p:sp>
      <p:sp>
        <p:nvSpPr>
          <p:cNvPr id="49155" name="Rectangle 3"/>
          <p:cNvSpPr>
            <a:spLocks noGrp="1" noChangeArrowheads="1"/>
          </p:cNvSpPr>
          <p:nvPr>
            <p:ph idx="1"/>
          </p:nvPr>
        </p:nvSpPr>
        <p:spPr/>
        <p:txBody>
          <a:bodyPr>
            <a:noAutofit/>
          </a:bodyPr>
          <a:lstStyle/>
          <a:p>
            <a:pPr eaLnBrk="1" hangingPunct="1"/>
            <a:r>
              <a:rPr lang="de-DE" altLang="de-DE" sz="2400" dirty="0">
                <a:solidFill>
                  <a:srgbClr val="333333"/>
                </a:solidFill>
              </a:rPr>
              <a:t>Om du besväras av negativa tankar, försök inte aktivt att trycka bort dem (då ökar de bara). Observera istället det som sker i ditt inre utan att gripa in - liksom en besökare på zoo som betraktar ett farligt djur på säkert avstånd.</a:t>
            </a:r>
          </a:p>
          <a:p>
            <a:pPr eaLnBrk="1" hangingPunct="1"/>
            <a:r>
              <a:rPr lang="de-DE" altLang="de-DE" sz="2400" dirty="0">
                <a:solidFill>
                  <a:srgbClr val="004992"/>
                </a:solidFill>
              </a:rPr>
              <a:t>Tankarna lättar då nästan automatiskt.</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7. Andra typer av tankefällor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Jämförelse</a:t>
            </a:r>
            <a:r>
              <a:rPr lang="en-US" altLang="de-DE" sz="2000" b="1" dirty="0">
                <a:solidFill>
                  <a:srgbClr val="004992"/>
                </a:solidFill>
              </a:rPr>
              <a:t> med </a:t>
            </a:r>
            <a:r>
              <a:rPr lang="en-US" altLang="de-DE" sz="2000" b="1" dirty="0" err="1">
                <a:solidFill>
                  <a:srgbClr val="004992"/>
                </a:solidFill>
              </a:rPr>
              <a:t>andra</a:t>
            </a:r>
            <a:r>
              <a:rPr lang="en-US" altLang="de-DE" sz="2000" b="1" dirty="0">
                <a:solidFill>
                  <a:srgbClr val="004992"/>
                </a:solidFill>
              </a:rPr>
              <a:t>:</a:t>
            </a:r>
            <a:endParaRPr lang="de-DE" altLang="de-DE" sz="2000" b="1" dirty="0">
              <a:solidFill>
                <a:srgbClr val="004992"/>
              </a:solidFill>
              <a:latin typeface="+mj-lt"/>
            </a:endParaRPr>
          </a:p>
          <a:p>
            <a:pPr marL="342900" lvl="0" indent="-342900" defTabSz="914400">
              <a:lnSpc>
                <a:spcPct val="100000"/>
              </a:lnSpc>
              <a:spcBef>
                <a:spcPts val="1200"/>
              </a:spcBef>
              <a:buFont typeface="Arial" panose="020B0604020202020204" pitchFamily="34" charset="0"/>
              <a:buChar char="•"/>
            </a:pPr>
            <a:r>
              <a:rPr lang="en-US" altLang="de-DE" sz="2000" dirty="0" err="1">
                <a:solidFill>
                  <a:srgbClr val="333333"/>
                </a:solidFill>
                <a:latin typeface="+mn-lt"/>
              </a:rPr>
              <a:t>Jämför</a:t>
            </a:r>
            <a:r>
              <a:rPr lang="en-US" altLang="de-DE" sz="2000" dirty="0">
                <a:solidFill>
                  <a:srgbClr val="333333"/>
                </a:solidFill>
                <a:latin typeface="+mn-lt"/>
              </a:rPr>
              <a:t> dig </a:t>
            </a:r>
            <a:r>
              <a:rPr lang="en-US" altLang="de-DE" sz="2000" dirty="0" err="1">
                <a:solidFill>
                  <a:srgbClr val="333333"/>
                </a:solidFill>
                <a:latin typeface="+mn-lt"/>
              </a:rPr>
              <a:t>inte</a:t>
            </a:r>
            <a:r>
              <a:rPr lang="en-US" altLang="de-DE" sz="2000" dirty="0">
                <a:solidFill>
                  <a:srgbClr val="333333"/>
                </a:solidFill>
                <a:latin typeface="+mn-lt"/>
              </a:rPr>
              <a:t> </a:t>
            </a:r>
            <a:r>
              <a:rPr lang="en-US" altLang="de-DE" sz="2000" dirty="0" err="1">
                <a:solidFill>
                  <a:srgbClr val="333333"/>
                </a:solidFill>
                <a:latin typeface="+mn-lt"/>
              </a:rPr>
              <a:t>för</a:t>
            </a:r>
            <a:r>
              <a:rPr lang="en-US" altLang="de-DE" sz="2000" dirty="0">
                <a:solidFill>
                  <a:srgbClr val="333333"/>
                </a:solidFill>
                <a:latin typeface="+mn-lt"/>
              </a:rPr>
              <a:t> </a:t>
            </a:r>
            <a:r>
              <a:rPr lang="en-US" altLang="de-DE" sz="2000" dirty="0" err="1">
                <a:solidFill>
                  <a:srgbClr val="333333"/>
                </a:solidFill>
                <a:latin typeface="+mn-lt"/>
              </a:rPr>
              <a:t>mycket</a:t>
            </a:r>
            <a:r>
              <a:rPr lang="en-US" altLang="de-DE" sz="2000" dirty="0">
                <a:solidFill>
                  <a:srgbClr val="333333"/>
                </a:solidFill>
                <a:latin typeface="+mn-lt"/>
              </a:rPr>
              <a:t> med </a:t>
            </a:r>
            <a:r>
              <a:rPr lang="en-US" altLang="de-DE" sz="2000" dirty="0" err="1">
                <a:solidFill>
                  <a:srgbClr val="333333"/>
                </a:solidFill>
                <a:latin typeface="+mn-lt"/>
              </a:rPr>
              <a:t>andra</a:t>
            </a:r>
            <a:r>
              <a:rPr lang="en-US" altLang="de-DE" sz="2000" dirty="0">
                <a:solidFill>
                  <a:srgbClr val="333333"/>
                </a:solidFill>
                <a:latin typeface="+mn-lt"/>
              </a:rPr>
              <a:t>!</a:t>
            </a:r>
          </a:p>
          <a:p>
            <a:pPr marL="342900" lvl="0" indent="-342900" defTabSz="914400">
              <a:lnSpc>
                <a:spcPct val="100000"/>
              </a:lnSpc>
              <a:spcBef>
                <a:spcPts val="1200"/>
              </a:spcBef>
              <a:buFont typeface="Arial" panose="020B0604020202020204" pitchFamily="34" charset="0"/>
              <a:buChar char="•"/>
            </a:pPr>
            <a:r>
              <a:rPr lang="en-US" altLang="de-DE" sz="2000" dirty="0">
                <a:solidFill>
                  <a:srgbClr val="333333"/>
                </a:solidFill>
                <a:latin typeface="+mn-lt"/>
              </a:rPr>
              <a:t>Det </a:t>
            </a:r>
            <a:r>
              <a:rPr lang="en-US" altLang="de-DE" sz="2000" dirty="0" err="1">
                <a:solidFill>
                  <a:srgbClr val="333333"/>
                </a:solidFill>
                <a:latin typeface="+mn-lt"/>
              </a:rPr>
              <a:t>kommer</a:t>
            </a:r>
            <a:r>
              <a:rPr lang="en-US" altLang="de-DE" sz="2000" dirty="0">
                <a:solidFill>
                  <a:srgbClr val="333333"/>
                </a:solidFill>
                <a:latin typeface="+mn-lt"/>
              </a:rPr>
              <a:t> </a:t>
            </a:r>
            <a:r>
              <a:rPr lang="en-US" altLang="de-DE" sz="2000" dirty="0" err="1">
                <a:solidFill>
                  <a:srgbClr val="333333"/>
                </a:solidFill>
                <a:latin typeface="+mn-lt"/>
              </a:rPr>
              <a:t>alltid</a:t>
            </a:r>
            <a:r>
              <a:rPr lang="en-US" altLang="de-DE" sz="2000" dirty="0">
                <a:solidFill>
                  <a:srgbClr val="333333"/>
                </a:solidFill>
                <a:latin typeface="+mn-lt"/>
              </a:rPr>
              <a:t> </a:t>
            </a:r>
            <a:r>
              <a:rPr lang="en-US" altLang="de-DE" sz="2000" dirty="0" err="1">
                <a:solidFill>
                  <a:srgbClr val="333333"/>
                </a:solidFill>
                <a:latin typeface="+mn-lt"/>
              </a:rPr>
              <a:t>att</a:t>
            </a:r>
            <a:r>
              <a:rPr lang="en-US" altLang="de-DE" sz="2000" dirty="0">
                <a:solidFill>
                  <a:srgbClr val="333333"/>
                </a:solidFill>
                <a:latin typeface="+mn-lt"/>
              </a:rPr>
              <a:t> </a:t>
            </a:r>
            <a:r>
              <a:rPr lang="en-US" altLang="de-DE" sz="2000" dirty="0" err="1">
                <a:solidFill>
                  <a:srgbClr val="333333"/>
                </a:solidFill>
                <a:latin typeface="+mn-lt"/>
              </a:rPr>
              <a:t>finnas</a:t>
            </a:r>
            <a:r>
              <a:rPr lang="en-US" altLang="de-DE" sz="2000" dirty="0">
                <a:solidFill>
                  <a:srgbClr val="333333"/>
                </a:solidFill>
                <a:latin typeface="+mn-lt"/>
              </a:rPr>
              <a:t> </a:t>
            </a:r>
            <a:r>
              <a:rPr lang="en-US" altLang="de-DE" sz="2000" dirty="0" err="1">
                <a:solidFill>
                  <a:srgbClr val="333333"/>
                </a:solidFill>
                <a:latin typeface="+mn-lt"/>
              </a:rPr>
              <a:t>snyggare</a:t>
            </a:r>
            <a:r>
              <a:rPr lang="en-US" altLang="de-DE" sz="2000" dirty="0">
                <a:solidFill>
                  <a:srgbClr val="333333"/>
                </a:solidFill>
                <a:latin typeface="+mn-lt"/>
              </a:rPr>
              <a:t>, </a:t>
            </a:r>
            <a:r>
              <a:rPr lang="en-US" altLang="de-DE" sz="2000" dirty="0" err="1">
                <a:solidFill>
                  <a:srgbClr val="333333"/>
                </a:solidFill>
                <a:latin typeface="+mn-lt"/>
              </a:rPr>
              <a:t>mer</a:t>
            </a:r>
            <a:r>
              <a:rPr lang="en-US" altLang="de-DE" sz="2000" dirty="0">
                <a:solidFill>
                  <a:srgbClr val="333333"/>
                </a:solidFill>
                <a:latin typeface="+mn-lt"/>
              </a:rPr>
              <a:t> </a:t>
            </a:r>
            <a:r>
              <a:rPr lang="en-US" altLang="de-DE" sz="2000" dirty="0" err="1">
                <a:solidFill>
                  <a:srgbClr val="333333"/>
                </a:solidFill>
                <a:latin typeface="+mn-lt"/>
              </a:rPr>
              <a:t>framgångsrika</a:t>
            </a:r>
            <a:r>
              <a:rPr lang="en-US" altLang="de-DE" sz="2000" dirty="0">
                <a:solidFill>
                  <a:srgbClr val="333333"/>
                </a:solidFill>
                <a:latin typeface="+mn-lt"/>
              </a:rPr>
              <a:t> </a:t>
            </a:r>
            <a:r>
              <a:rPr lang="en-US" altLang="de-DE" sz="2000" dirty="0" err="1">
                <a:solidFill>
                  <a:srgbClr val="333333"/>
                </a:solidFill>
                <a:latin typeface="+mn-lt"/>
              </a:rPr>
              <a:t>och</a:t>
            </a:r>
            <a:r>
              <a:rPr lang="en-US" altLang="de-DE" sz="2000" dirty="0">
                <a:solidFill>
                  <a:srgbClr val="333333"/>
                </a:solidFill>
                <a:latin typeface="+mn-lt"/>
              </a:rPr>
              <a:t> </a:t>
            </a:r>
            <a:r>
              <a:rPr lang="en-US" altLang="de-DE" sz="2000" dirty="0" err="1">
                <a:solidFill>
                  <a:srgbClr val="333333"/>
                </a:solidFill>
                <a:latin typeface="+mn-lt"/>
              </a:rPr>
              <a:t>mer</a:t>
            </a:r>
            <a:r>
              <a:rPr lang="en-US" altLang="de-DE" sz="2000" dirty="0">
                <a:solidFill>
                  <a:srgbClr val="333333"/>
                </a:solidFill>
                <a:latin typeface="+mn-lt"/>
              </a:rPr>
              <a:t> </a:t>
            </a:r>
            <a:r>
              <a:rPr lang="en-US" altLang="de-DE" sz="2000" dirty="0" err="1">
                <a:solidFill>
                  <a:srgbClr val="333333"/>
                </a:solidFill>
                <a:latin typeface="+mn-lt"/>
              </a:rPr>
              <a:t>populära</a:t>
            </a:r>
            <a:r>
              <a:rPr lang="en-US" altLang="de-DE" sz="2000" dirty="0">
                <a:solidFill>
                  <a:srgbClr val="333333"/>
                </a:solidFill>
                <a:latin typeface="+mn-lt"/>
              </a:rPr>
              <a:t> </a:t>
            </a:r>
            <a:r>
              <a:rPr lang="en-US" altLang="de-DE" sz="2000" dirty="0" err="1">
                <a:solidFill>
                  <a:srgbClr val="333333"/>
                </a:solidFill>
                <a:latin typeface="+mn-lt"/>
              </a:rPr>
              <a:t>människor</a:t>
            </a:r>
            <a:r>
              <a:rPr lang="en-US" altLang="de-DE" sz="2000" dirty="0">
                <a:solidFill>
                  <a:srgbClr val="333333"/>
                </a:solidFill>
                <a:latin typeface="+mn-lt"/>
              </a:rPr>
              <a:t>. Om du </a:t>
            </a:r>
            <a:r>
              <a:rPr lang="en-US" altLang="de-DE" sz="2000" dirty="0" err="1">
                <a:solidFill>
                  <a:srgbClr val="333333"/>
                </a:solidFill>
                <a:latin typeface="+mn-lt"/>
              </a:rPr>
              <a:t>tittar</a:t>
            </a:r>
            <a:r>
              <a:rPr lang="en-US" altLang="de-DE" sz="2000" dirty="0">
                <a:solidFill>
                  <a:srgbClr val="333333"/>
                </a:solidFill>
                <a:latin typeface="+mn-lt"/>
              </a:rPr>
              <a:t> </a:t>
            </a:r>
            <a:r>
              <a:rPr lang="en-US" altLang="de-DE" sz="2000" dirty="0" err="1">
                <a:solidFill>
                  <a:srgbClr val="333333"/>
                </a:solidFill>
                <a:latin typeface="+mn-lt"/>
              </a:rPr>
              <a:t>närmare</a:t>
            </a:r>
            <a:r>
              <a:rPr lang="en-US" altLang="de-DE" sz="2000" dirty="0">
                <a:solidFill>
                  <a:srgbClr val="333333"/>
                </a:solidFill>
                <a:latin typeface="+mn-lt"/>
              </a:rPr>
              <a:t> </a:t>
            </a:r>
            <a:r>
              <a:rPr lang="en-US" altLang="de-DE" sz="2000" dirty="0" err="1">
                <a:solidFill>
                  <a:srgbClr val="333333"/>
                </a:solidFill>
                <a:latin typeface="+mn-lt"/>
              </a:rPr>
              <a:t>på</a:t>
            </a:r>
            <a:r>
              <a:rPr lang="en-US" altLang="de-DE" sz="2000" dirty="0">
                <a:solidFill>
                  <a:srgbClr val="333333"/>
                </a:solidFill>
                <a:latin typeface="+mn-lt"/>
              </a:rPr>
              <a:t> </a:t>
            </a:r>
            <a:r>
              <a:rPr lang="en-US" altLang="de-DE" sz="2000" dirty="0" err="1">
                <a:solidFill>
                  <a:srgbClr val="333333"/>
                </a:solidFill>
                <a:latin typeface="+mn-lt"/>
              </a:rPr>
              <a:t>dessa</a:t>
            </a:r>
            <a:r>
              <a:rPr lang="en-US" altLang="de-DE" sz="2000" dirty="0">
                <a:solidFill>
                  <a:srgbClr val="333333"/>
                </a:solidFill>
                <a:latin typeface="+mn-lt"/>
              </a:rPr>
              <a:t> </a:t>
            </a:r>
            <a:r>
              <a:rPr lang="en-US" altLang="de-DE" sz="2000" dirty="0" err="1">
                <a:solidFill>
                  <a:srgbClr val="333333"/>
                </a:solidFill>
                <a:latin typeface="+mn-lt"/>
              </a:rPr>
              <a:t>lyckostar</a:t>
            </a:r>
            <a:r>
              <a:rPr lang="en-US" altLang="de-DE" sz="2000" dirty="0">
                <a:solidFill>
                  <a:srgbClr val="333333"/>
                </a:solidFill>
                <a:latin typeface="+mn-lt"/>
              </a:rPr>
              <a:t>, </a:t>
            </a:r>
            <a:r>
              <a:rPr lang="en-US" altLang="de-DE" sz="2000" dirty="0" err="1">
                <a:solidFill>
                  <a:srgbClr val="333333"/>
                </a:solidFill>
                <a:latin typeface="+mn-lt"/>
              </a:rPr>
              <a:t>kommer</a:t>
            </a:r>
            <a:r>
              <a:rPr lang="en-US" altLang="de-DE" sz="2000" dirty="0">
                <a:solidFill>
                  <a:srgbClr val="333333"/>
                </a:solidFill>
                <a:latin typeface="+mn-lt"/>
              </a:rPr>
              <a:t> du </a:t>
            </a:r>
            <a:r>
              <a:rPr lang="en-US" altLang="de-DE" sz="2000" dirty="0" err="1">
                <a:solidFill>
                  <a:srgbClr val="333333"/>
                </a:solidFill>
                <a:latin typeface="+mn-lt"/>
              </a:rPr>
              <a:t>märka</a:t>
            </a:r>
            <a:r>
              <a:rPr lang="en-US" altLang="de-DE" sz="2000" dirty="0">
                <a:solidFill>
                  <a:srgbClr val="333333"/>
                </a:solidFill>
                <a:latin typeface="+mn-lt"/>
              </a:rPr>
              <a:t> </a:t>
            </a:r>
            <a:r>
              <a:rPr lang="en-US" altLang="de-DE" sz="2000" dirty="0" err="1">
                <a:solidFill>
                  <a:srgbClr val="333333"/>
                </a:solidFill>
                <a:latin typeface="+mn-lt"/>
              </a:rPr>
              <a:t>att</a:t>
            </a:r>
            <a:r>
              <a:rPr lang="en-US" altLang="de-DE" sz="2000" dirty="0">
                <a:solidFill>
                  <a:srgbClr val="333333"/>
                </a:solidFill>
                <a:latin typeface="+mn-lt"/>
              </a:rPr>
              <a:t> </a:t>
            </a:r>
            <a:r>
              <a:rPr lang="en-US" altLang="de-DE" sz="2000" dirty="0" err="1">
                <a:solidFill>
                  <a:srgbClr val="333333"/>
                </a:solidFill>
                <a:latin typeface="+mn-lt"/>
              </a:rPr>
              <a:t>även</a:t>
            </a:r>
            <a:r>
              <a:rPr lang="en-US" altLang="de-DE" sz="2000" dirty="0">
                <a:solidFill>
                  <a:srgbClr val="333333"/>
                </a:solidFill>
                <a:latin typeface="+mn-lt"/>
              </a:rPr>
              <a:t> de </a:t>
            </a:r>
            <a:r>
              <a:rPr lang="en-US" altLang="de-DE" sz="2000" dirty="0" err="1">
                <a:solidFill>
                  <a:srgbClr val="333333"/>
                </a:solidFill>
                <a:latin typeface="+mn-lt"/>
              </a:rPr>
              <a:t>har</a:t>
            </a:r>
            <a:r>
              <a:rPr lang="en-US" altLang="de-DE" sz="2000" dirty="0">
                <a:solidFill>
                  <a:srgbClr val="333333"/>
                </a:solidFill>
                <a:latin typeface="+mn-lt"/>
              </a:rPr>
              <a:t> </a:t>
            </a:r>
            <a:r>
              <a:rPr lang="en-US" altLang="de-DE" sz="2000" dirty="0" err="1">
                <a:solidFill>
                  <a:srgbClr val="333333"/>
                </a:solidFill>
                <a:latin typeface="+mn-lt"/>
              </a:rPr>
              <a:t>sina</a:t>
            </a:r>
            <a:r>
              <a:rPr lang="en-US" altLang="de-DE" sz="2000" dirty="0">
                <a:solidFill>
                  <a:srgbClr val="333333"/>
                </a:solidFill>
                <a:latin typeface="+mn-lt"/>
              </a:rPr>
              <a:t> </a:t>
            </a:r>
            <a:r>
              <a:rPr lang="en-US" altLang="de-DE" sz="2000" dirty="0" err="1">
                <a:solidFill>
                  <a:srgbClr val="333333"/>
                </a:solidFill>
                <a:latin typeface="+mn-lt"/>
              </a:rPr>
              <a:t>svaga</a:t>
            </a:r>
            <a:r>
              <a:rPr lang="en-US" altLang="de-DE" sz="2000" dirty="0">
                <a:solidFill>
                  <a:srgbClr val="333333"/>
                </a:solidFill>
                <a:latin typeface="+mn-lt"/>
              </a:rPr>
              <a:t> </a:t>
            </a:r>
            <a:r>
              <a:rPr lang="en-US" altLang="de-DE" sz="2000" dirty="0" err="1">
                <a:solidFill>
                  <a:srgbClr val="333333"/>
                </a:solidFill>
                <a:latin typeface="+mn-lt"/>
              </a:rPr>
              <a:t>sidor</a:t>
            </a:r>
            <a:r>
              <a:rPr lang="en-US" altLang="de-DE" sz="2000" dirty="0">
                <a:solidFill>
                  <a:srgbClr val="333333"/>
                </a:solidFill>
                <a:latin typeface="+mn-lt"/>
              </a:rPr>
              <a:t> </a:t>
            </a:r>
            <a:r>
              <a:rPr lang="en-US" altLang="de-DE" sz="2000" dirty="0" err="1">
                <a:solidFill>
                  <a:srgbClr val="333333"/>
                </a:solidFill>
                <a:latin typeface="+mn-lt"/>
              </a:rPr>
              <a:t>och</a:t>
            </a:r>
            <a:r>
              <a:rPr lang="en-US" altLang="de-DE" sz="2000" dirty="0">
                <a:solidFill>
                  <a:srgbClr val="333333"/>
                </a:solidFill>
                <a:latin typeface="+mn-lt"/>
              </a:rPr>
              <a:t> problem!</a:t>
            </a:r>
          </a:p>
        </p:txBody>
      </p:sp>
      <p:sp>
        <p:nvSpPr>
          <p:cNvPr id="9" name="Footer Placeholder 8"/>
          <p:cNvSpPr>
            <a:spLocks noGrp="1"/>
          </p:cNvSpPr>
          <p:nvPr>
            <p:ph type="ftr" sz="quarter" idx="11"/>
          </p:nvPr>
        </p:nvSpPr>
        <p:spPr/>
        <p:txBody>
          <a:bodyPr/>
          <a:lstStyle/>
          <a:p>
            <a:pPr>
              <a:defRPr/>
            </a:pPr>
            <a:r>
              <a:rPr lang="sv-SE"/>
              <a:t>Träningsmodul 8 – Självkänsla och sinnesstämning</a:t>
            </a:r>
            <a:endParaRPr lang="de-DE"/>
          </a:p>
        </p:txBody>
      </p:sp>
      <p:sp>
        <p:nvSpPr>
          <p:cNvPr id="10" name="Slide Number Placeholder 9"/>
          <p:cNvSpPr>
            <a:spLocks noGrp="1"/>
          </p:cNvSpPr>
          <p:nvPr>
            <p:ph type="sldNum" sz="quarter" idx="12"/>
          </p:nvPr>
        </p:nvSpPr>
        <p:spPr/>
        <p:txBody>
          <a:bodyPr/>
          <a:lstStyle/>
          <a:p>
            <a:fld id="{0CFA9B00-276D-4555-BBC3-F95A48128111}"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7. Andra typer av tankefällor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Jämförelse</a:t>
            </a:r>
            <a:r>
              <a:rPr lang="en-US" altLang="de-DE" sz="2000" b="1" dirty="0">
                <a:solidFill>
                  <a:srgbClr val="004992"/>
                </a:solidFill>
              </a:rPr>
              <a:t> med </a:t>
            </a:r>
            <a:r>
              <a:rPr lang="en-US" altLang="de-DE" sz="2000" b="1" dirty="0" err="1">
                <a:solidFill>
                  <a:srgbClr val="004992"/>
                </a:solidFill>
              </a:rPr>
              <a:t>andra</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Arial" panose="020B0604020202020204" pitchFamily="34" charset="0"/>
              <a:buChar char="•"/>
            </a:pPr>
            <a:r>
              <a:rPr lang="en-US" altLang="de-DE" sz="2000" dirty="0" err="1">
                <a:solidFill>
                  <a:srgbClr val="333333"/>
                </a:solidFill>
                <a:latin typeface="+mn-lt"/>
              </a:rPr>
              <a:t>Jämför</a:t>
            </a:r>
            <a:r>
              <a:rPr lang="en-US" altLang="de-DE" sz="2000" dirty="0">
                <a:solidFill>
                  <a:srgbClr val="333333"/>
                </a:solidFill>
                <a:latin typeface="+mn-lt"/>
              </a:rPr>
              <a:t> dig </a:t>
            </a:r>
            <a:r>
              <a:rPr lang="en-US" altLang="de-DE" sz="2000" dirty="0" err="1">
                <a:solidFill>
                  <a:srgbClr val="333333"/>
                </a:solidFill>
                <a:latin typeface="+mn-lt"/>
              </a:rPr>
              <a:t>inte</a:t>
            </a:r>
            <a:r>
              <a:rPr lang="en-US" altLang="de-DE" sz="2000" dirty="0">
                <a:solidFill>
                  <a:srgbClr val="333333"/>
                </a:solidFill>
                <a:latin typeface="+mn-lt"/>
              </a:rPr>
              <a:t> </a:t>
            </a:r>
            <a:r>
              <a:rPr lang="en-US" altLang="de-DE" sz="2000" dirty="0" err="1">
                <a:solidFill>
                  <a:srgbClr val="333333"/>
                </a:solidFill>
                <a:latin typeface="+mn-lt"/>
              </a:rPr>
              <a:t>för</a:t>
            </a:r>
            <a:r>
              <a:rPr lang="en-US" altLang="de-DE" sz="2000" dirty="0">
                <a:solidFill>
                  <a:srgbClr val="333333"/>
                </a:solidFill>
                <a:latin typeface="+mn-lt"/>
              </a:rPr>
              <a:t> </a:t>
            </a:r>
            <a:r>
              <a:rPr lang="en-US" altLang="de-DE" sz="2000" dirty="0" err="1">
                <a:solidFill>
                  <a:srgbClr val="333333"/>
                </a:solidFill>
                <a:latin typeface="+mn-lt"/>
              </a:rPr>
              <a:t>mycket</a:t>
            </a:r>
            <a:r>
              <a:rPr lang="en-US" altLang="de-DE" sz="2000" dirty="0">
                <a:solidFill>
                  <a:srgbClr val="333333"/>
                </a:solidFill>
                <a:latin typeface="+mn-lt"/>
              </a:rPr>
              <a:t> med </a:t>
            </a:r>
            <a:r>
              <a:rPr lang="en-US" altLang="de-DE" sz="2000" dirty="0" err="1">
                <a:solidFill>
                  <a:srgbClr val="333333"/>
                </a:solidFill>
                <a:latin typeface="+mn-lt"/>
              </a:rPr>
              <a:t>andra</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Arial" panose="020B0604020202020204" pitchFamily="34" charset="0"/>
              <a:buChar char="•"/>
            </a:pPr>
            <a:r>
              <a:rPr lang="en-US" altLang="de-DE" sz="2000" dirty="0">
                <a:solidFill>
                  <a:srgbClr val="333333"/>
                </a:solidFill>
                <a:latin typeface="+mn-lt"/>
              </a:rPr>
              <a:t>Det </a:t>
            </a:r>
            <a:r>
              <a:rPr lang="en-US" altLang="de-DE" sz="2000" dirty="0" err="1">
                <a:solidFill>
                  <a:srgbClr val="333333"/>
                </a:solidFill>
                <a:latin typeface="+mn-lt"/>
              </a:rPr>
              <a:t>kommer</a:t>
            </a:r>
            <a:r>
              <a:rPr lang="en-US" altLang="de-DE" sz="2000" dirty="0">
                <a:solidFill>
                  <a:srgbClr val="333333"/>
                </a:solidFill>
                <a:latin typeface="+mn-lt"/>
              </a:rPr>
              <a:t> </a:t>
            </a:r>
            <a:r>
              <a:rPr lang="en-US" altLang="de-DE" sz="2000" dirty="0" err="1">
                <a:solidFill>
                  <a:srgbClr val="333333"/>
                </a:solidFill>
                <a:latin typeface="+mn-lt"/>
              </a:rPr>
              <a:t>alltid</a:t>
            </a:r>
            <a:r>
              <a:rPr lang="en-US" altLang="de-DE" sz="2000" dirty="0">
                <a:solidFill>
                  <a:srgbClr val="333333"/>
                </a:solidFill>
                <a:latin typeface="+mn-lt"/>
              </a:rPr>
              <a:t> </a:t>
            </a:r>
            <a:r>
              <a:rPr lang="en-US" altLang="de-DE" sz="2000" dirty="0" err="1">
                <a:solidFill>
                  <a:srgbClr val="333333"/>
                </a:solidFill>
                <a:latin typeface="+mn-lt"/>
              </a:rPr>
              <a:t>att</a:t>
            </a:r>
            <a:r>
              <a:rPr lang="en-US" altLang="de-DE" sz="2000" dirty="0">
                <a:solidFill>
                  <a:srgbClr val="333333"/>
                </a:solidFill>
                <a:latin typeface="+mn-lt"/>
              </a:rPr>
              <a:t> </a:t>
            </a:r>
            <a:r>
              <a:rPr lang="en-US" altLang="de-DE" sz="2000" dirty="0" err="1">
                <a:solidFill>
                  <a:srgbClr val="333333"/>
                </a:solidFill>
                <a:latin typeface="+mn-lt"/>
              </a:rPr>
              <a:t>finnas</a:t>
            </a:r>
            <a:r>
              <a:rPr lang="en-US" altLang="de-DE" sz="2000" dirty="0">
                <a:solidFill>
                  <a:srgbClr val="333333"/>
                </a:solidFill>
                <a:latin typeface="+mn-lt"/>
              </a:rPr>
              <a:t> </a:t>
            </a:r>
            <a:r>
              <a:rPr lang="en-US" altLang="de-DE" sz="2000" dirty="0" err="1">
                <a:solidFill>
                  <a:srgbClr val="333333"/>
                </a:solidFill>
                <a:latin typeface="+mn-lt"/>
              </a:rPr>
              <a:t>snyggare</a:t>
            </a:r>
            <a:r>
              <a:rPr lang="en-US" altLang="de-DE" sz="2000" dirty="0">
                <a:solidFill>
                  <a:srgbClr val="333333"/>
                </a:solidFill>
                <a:latin typeface="+mn-lt"/>
              </a:rPr>
              <a:t>, </a:t>
            </a:r>
            <a:r>
              <a:rPr lang="en-US" altLang="de-DE" sz="2000" dirty="0" err="1">
                <a:solidFill>
                  <a:srgbClr val="333333"/>
                </a:solidFill>
                <a:latin typeface="+mn-lt"/>
              </a:rPr>
              <a:t>mer</a:t>
            </a:r>
            <a:r>
              <a:rPr lang="en-US" altLang="de-DE" sz="2000" dirty="0">
                <a:solidFill>
                  <a:srgbClr val="333333"/>
                </a:solidFill>
                <a:latin typeface="+mn-lt"/>
              </a:rPr>
              <a:t> </a:t>
            </a:r>
            <a:r>
              <a:rPr lang="en-US" altLang="de-DE" sz="2000" dirty="0" err="1">
                <a:solidFill>
                  <a:srgbClr val="333333"/>
                </a:solidFill>
                <a:latin typeface="+mn-lt"/>
              </a:rPr>
              <a:t>framgångsrika</a:t>
            </a:r>
            <a:r>
              <a:rPr lang="en-US" altLang="de-DE" sz="2000" dirty="0">
                <a:solidFill>
                  <a:srgbClr val="333333"/>
                </a:solidFill>
                <a:latin typeface="+mn-lt"/>
              </a:rPr>
              <a:t> </a:t>
            </a:r>
            <a:r>
              <a:rPr lang="en-US" altLang="de-DE" sz="2000" dirty="0" err="1">
                <a:solidFill>
                  <a:srgbClr val="333333"/>
                </a:solidFill>
                <a:latin typeface="+mn-lt"/>
              </a:rPr>
              <a:t>och</a:t>
            </a:r>
            <a:r>
              <a:rPr lang="en-US" altLang="de-DE" sz="2000" dirty="0">
                <a:solidFill>
                  <a:srgbClr val="333333"/>
                </a:solidFill>
                <a:latin typeface="+mn-lt"/>
              </a:rPr>
              <a:t> </a:t>
            </a:r>
            <a:r>
              <a:rPr lang="en-US" altLang="de-DE" sz="2000" dirty="0" err="1">
                <a:solidFill>
                  <a:srgbClr val="333333"/>
                </a:solidFill>
                <a:latin typeface="+mn-lt"/>
              </a:rPr>
              <a:t>mer</a:t>
            </a:r>
            <a:r>
              <a:rPr lang="en-US" altLang="de-DE" sz="2000" dirty="0">
                <a:solidFill>
                  <a:srgbClr val="333333"/>
                </a:solidFill>
                <a:latin typeface="+mn-lt"/>
              </a:rPr>
              <a:t> </a:t>
            </a:r>
            <a:r>
              <a:rPr lang="en-US" altLang="de-DE" sz="2000" dirty="0" err="1">
                <a:solidFill>
                  <a:srgbClr val="333333"/>
                </a:solidFill>
                <a:latin typeface="+mn-lt"/>
              </a:rPr>
              <a:t>populära</a:t>
            </a:r>
            <a:r>
              <a:rPr lang="en-US" altLang="de-DE" sz="2000" dirty="0">
                <a:solidFill>
                  <a:srgbClr val="333333"/>
                </a:solidFill>
                <a:latin typeface="+mn-lt"/>
              </a:rPr>
              <a:t> </a:t>
            </a:r>
            <a:r>
              <a:rPr lang="en-US" altLang="de-DE" sz="2000" dirty="0" err="1">
                <a:solidFill>
                  <a:srgbClr val="333333"/>
                </a:solidFill>
                <a:latin typeface="+mn-lt"/>
              </a:rPr>
              <a:t>människor</a:t>
            </a:r>
            <a:r>
              <a:rPr lang="en-US" altLang="de-DE" sz="2000" dirty="0">
                <a:solidFill>
                  <a:srgbClr val="333333"/>
                </a:solidFill>
                <a:latin typeface="+mn-lt"/>
              </a:rPr>
              <a:t>. Om du </a:t>
            </a:r>
            <a:r>
              <a:rPr lang="en-US" altLang="de-DE" sz="2000" dirty="0" err="1">
                <a:solidFill>
                  <a:srgbClr val="333333"/>
                </a:solidFill>
                <a:latin typeface="+mn-lt"/>
              </a:rPr>
              <a:t>tittar</a:t>
            </a:r>
            <a:r>
              <a:rPr lang="en-US" altLang="de-DE" sz="2000" dirty="0">
                <a:solidFill>
                  <a:srgbClr val="333333"/>
                </a:solidFill>
                <a:latin typeface="+mn-lt"/>
              </a:rPr>
              <a:t> </a:t>
            </a:r>
            <a:r>
              <a:rPr lang="en-US" altLang="de-DE" sz="2000" dirty="0" err="1">
                <a:solidFill>
                  <a:srgbClr val="333333"/>
                </a:solidFill>
                <a:latin typeface="+mn-lt"/>
              </a:rPr>
              <a:t>närmare</a:t>
            </a:r>
            <a:r>
              <a:rPr lang="en-US" altLang="de-DE" sz="2000" dirty="0">
                <a:solidFill>
                  <a:srgbClr val="333333"/>
                </a:solidFill>
                <a:latin typeface="+mn-lt"/>
              </a:rPr>
              <a:t> </a:t>
            </a:r>
            <a:r>
              <a:rPr lang="en-US" altLang="de-DE" sz="2000" dirty="0" err="1">
                <a:solidFill>
                  <a:srgbClr val="333333"/>
                </a:solidFill>
                <a:latin typeface="+mn-lt"/>
              </a:rPr>
              <a:t>på</a:t>
            </a:r>
            <a:r>
              <a:rPr lang="en-US" altLang="de-DE" sz="2000" dirty="0">
                <a:solidFill>
                  <a:srgbClr val="333333"/>
                </a:solidFill>
                <a:latin typeface="+mn-lt"/>
              </a:rPr>
              <a:t> </a:t>
            </a:r>
            <a:r>
              <a:rPr lang="en-US" altLang="de-DE" sz="2000" dirty="0" err="1">
                <a:solidFill>
                  <a:srgbClr val="333333"/>
                </a:solidFill>
                <a:latin typeface="+mn-lt"/>
              </a:rPr>
              <a:t>dessa</a:t>
            </a:r>
            <a:r>
              <a:rPr lang="en-US" altLang="de-DE" sz="2000" dirty="0">
                <a:solidFill>
                  <a:srgbClr val="333333"/>
                </a:solidFill>
                <a:latin typeface="+mn-lt"/>
              </a:rPr>
              <a:t> </a:t>
            </a:r>
            <a:r>
              <a:rPr lang="en-US" altLang="de-DE" sz="2000" dirty="0" err="1">
                <a:solidFill>
                  <a:srgbClr val="333333"/>
                </a:solidFill>
                <a:latin typeface="+mn-lt"/>
              </a:rPr>
              <a:t>lyckostar</a:t>
            </a:r>
            <a:r>
              <a:rPr lang="en-US" altLang="de-DE" sz="2000" dirty="0">
                <a:solidFill>
                  <a:srgbClr val="333333"/>
                </a:solidFill>
                <a:latin typeface="+mn-lt"/>
              </a:rPr>
              <a:t>, </a:t>
            </a:r>
            <a:r>
              <a:rPr lang="en-US" altLang="de-DE" sz="2000" dirty="0" err="1">
                <a:solidFill>
                  <a:srgbClr val="333333"/>
                </a:solidFill>
                <a:latin typeface="+mn-lt"/>
              </a:rPr>
              <a:t>kommer</a:t>
            </a:r>
            <a:r>
              <a:rPr lang="en-US" altLang="de-DE" sz="2000" dirty="0">
                <a:solidFill>
                  <a:srgbClr val="333333"/>
                </a:solidFill>
                <a:latin typeface="+mn-lt"/>
              </a:rPr>
              <a:t> du </a:t>
            </a:r>
            <a:r>
              <a:rPr lang="en-US" altLang="de-DE" sz="2000" dirty="0" err="1">
                <a:solidFill>
                  <a:srgbClr val="333333"/>
                </a:solidFill>
                <a:latin typeface="+mn-lt"/>
              </a:rPr>
              <a:t>märka</a:t>
            </a:r>
            <a:r>
              <a:rPr lang="en-US" altLang="de-DE" sz="2000" dirty="0">
                <a:solidFill>
                  <a:srgbClr val="333333"/>
                </a:solidFill>
                <a:latin typeface="+mn-lt"/>
              </a:rPr>
              <a:t> </a:t>
            </a:r>
            <a:r>
              <a:rPr lang="en-US" altLang="de-DE" sz="2000" dirty="0" err="1">
                <a:solidFill>
                  <a:srgbClr val="333333"/>
                </a:solidFill>
                <a:latin typeface="+mn-lt"/>
              </a:rPr>
              <a:t>att</a:t>
            </a:r>
            <a:r>
              <a:rPr lang="en-US" altLang="de-DE" sz="2000" dirty="0">
                <a:solidFill>
                  <a:srgbClr val="333333"/>
                </a:solidFill>
                <a:latin typeface="+mn-lt"/>
              </a:rPr>
              <a:t> </a:t>
            </a:r>
            <a:r>
              <a:rPr lang="en-US" altLang="de-DE" sz="2000" dirty="0" err="1">
                <a:solidFill>
                  <a:srgbClr val="333333"/>
                </a:solidFill>
                <a:latin typeface="+mn-lt"/>
              </a:rPr>
              <a:t>även</a:t>
            </a:r>
            <a:r>
              <a:rPr lang="en-US" altLang="de-DE" sz="2000" dirty="0">
                <a:solidFill>
                  <a:srgbClr val="333333"/>
                </a:solidFill>
                <a:latin typeface="+mn-lt"/>
              </a:rPr>
              <a:t> de </a:t>
            </a:r>
            <a:r>
              <a:rPr lang="en-US" altLang="de-DE" sz="2000" dirty="0" err="1">
                <a:solidFill>
                  <a:srgbClr val="333333"/>
                </a:solidFill>
                <a:latin typeface="+mn-lt"/>
              </a:rPr>
              <a:t>har</a:t>
            </a:r>
            <a:r>
              <a:rPr lang="en-US" altLang="de-DE" sz="2000" dirty="0">
                <a:solidFill>
                  <a:srgbClr val="333333"/>
                </a:solidFill>
                <a:latin typeface="+mn-lt"/>
              </a:rPr>
              <a:t> </a:t>
            </a:r>
            <a:r>
              <a:rPr lang="en-US" altLang="de-DE" sz="2000" dirty="0" err="1">
                <a:solidFill>
                  <a:srgbClr val="333333"/>
                </a:solidFill>
                <a:latin typeface="+mn-lt"/>
              </a:rPr>
              <a:t>sina</a:t>
            </a:r>
            <a:r>
              <a:rPr lang="en-US" altLang="de-DE" sz="2000" dirty="0">
                <a:solidFill>
                  <a:srgbClr val="333333"/>
                </a:solidFill>
                <a:latin typeface="+mn-lt"/>
              </a:rPr>
              <a:t> </a:t>
            </a:r>
            <a:r>
              <a:rPr lang="en-US" altLang="de-DE" sz="2000" dirty="0" err="1">
                <a:solidFill>
                  <a:srgbClr val="333333"/>
                </a:solidFill>
                <a:latin typeface="+mn-lt"/>
              </a:rPr>
              <a:t>svaga</a:t>
            </a:r>
            <a:r>
              <a:rPr lang="en-US" altLang="de-DE" sz="2000" dirty="0">
                <a:solidFill>
                  <a:srgbClr val="333333"/>
                </a:solidFill>
                <a:latin typeface="+mn-lt"/>
              </a:rPr>
              <a:t> </a:t>
            </a:r>
            <a:r>
              <a:rPr lang="en-US" altLang="de-DE" sz="2000" dirty="0" err="1">
                <a:solidFill>
                  <a:srgbClr val="333333"/>
                </a:solidFill>
                <a:latin typeface="+mn-lt"/>
              </a:rPr>
              <a:t>sidor</a:t>
            </a:r>
            <a:r>
              <a:rPr lang="en-US" altLang="de-DE" sz="2000" dirty="0">
                <a:solidFill>
                  <a:srgbClr val="333333"/>
                </a:solidFill>
                <a:latin typeface="+mn-lt"/>
              </a:rPr>
              <a:t> </a:t>
            </a:r>
            <a:r>
              <a:rPr lang="en-US" altLang="de-DE" sz="2000" dirty="0" err="1">
                <a:solidFill>
                  <a:srgbClr val="333333"/>
                </a:solidFill>
                <a:latin typeface="+mn-lt"/>
              </a:rPr>
              <a:t>och</a:t>
            </a:r>
            <a:r>
              <a:rPr lang="en-US" altLang="de-DE" sz="2000" dirty="0">
                <a:solidFill>
                  <a:srgbClr val="333333"/>
                </a:solidFill>
                <a:latin typeface="+mn-lt"/>
              </a:rPr>
              <a:t> problem!</a:t>
            </a:r>
          </a:p>
          <a:p>
            <a:pPr lvl="0" defTabSz="914400"/>
            <a:r>
              <a:rPr lang="en-US" altLang="de-DE" sz="2000" b="1" dirty="0" err="1">
                <a:solidFill>
                  <a:srgbClr val="004992"/>
                </a:solidFill>
              </a:rPr>
              <a:t>Absoluta</a:t>
            </a:r>
            <a:r>
              <a:rPr lang="en-US" altLang="de-DE" sz="2000" b="1" dirty="0">
                <a:solidFill>
                  <a:srgbClr val="004992"/>
                </a:solidFill>
              </a:rPr>
              <a:t> </a:t>
            </a:r>
            <a:r>
              <a:rPr lang="en-US" altLang="de-DE" sz="2000" b="1" dirty="0" err="1">
                <a:solidFill>
                  <a:srgbClr val="004992"/>
                </a:solidFill>
              </a:rPr>
              <a:t>krav</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Arial" panose="020B0604020202020204" pitchFamily="34" charset="0"/>
              <a:buChar char="•"/>
            </a:pPr>
            <a:r>
              <a:rPr lang="en-US" altLang="de-DE" sz="2000" dirty="0" err="1">
                <a:solidFill>
                  <a:srgbClr val="333333"/>
                </a:solidFill>
                <a:latin typeface="+mn-lt"/>
              </a:rPr>
              <a:t>Ställ</a:t>
            </a:r>
            <a:r>
              <a:rPr lang="en-US" altLang="de-DE" sz="2000" b="1" dirty="0">
                <a:solidFill>
                  <a:srgbClr val="333333"/>
                </a:solidFill>
                <a:latin typeface="+mn-lt"/>
              </a:rPr>
              <a:t> </a:t>
            </a:r>
            <a:r>
              <a:rPr lang="en-US" altLang="de-DE" sz="2000" b="1" dirty="0" err="1">
                <a:solidFill>
                  <a:srgbClr val="333333"/>
                </a:solidFill>
                <a:latin typeface="+mn-lt"/>
              </a:rPr>
              <a:t>inte</a:t>
            </a:r>
            <a:r>
              <a:rPr lang="en-US" altLang="de-DE" sz="2000" dirty="0">
                <a:solidFill>
                  <a:srgbClr val="333333"/>
                </a:solidFill>
                <a:latin typeface="+mn-lt"/>
              </a:rPr>
              <a:t> </a:t>
            </a:r>
            <a:r>
              <a:rPr lang="de-DE" altLang="de-DE" sz="2000" dirty="0">
                <a:solidFill>
                  <a:srgbClr val="333333"/>
                </a:solidFill>
                <a:latin typeface="+mn-lt"/>
              </a:rPr>
              <a:t>för höga krav på dig själv </a:t>
            </a:r>
            <a:r>
              <a:rPr lang="de-DE" altLang="de-DE" sz="2000" dirty="0" err="1">
                <a:solidFill>
                  <a:srgbClr val="333333"/>
                </a:solidFill>
                <a:latin typeface="+mn-lt"/>
              </a:rPr>
              <a:t>såsom</a:t>
            </a:r>
            <a:r>
              <a:rPr lang="en-US" altLang="de-DE" sz="2000" dirty="0">
                <a:solidFill>
                  <a:srgbClr val="333333"/>
                </a:solidFill>
                <a:latin typeface="+mn-lt"/>
              </a:rPr>
              <a:t>:</a:t>
            </a: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“Jag </a:t>
            </a:r>
            <a:r>
              <a:rPr lang="en-US" altLang="de-DE" sz="2000" dirty="0" err="1">
                <a:solidFill>
                  <a:srgbClr val="333333"/>
                </a:solidFill>
                <a:latin typeface="+mn-lt"/>
              </a:rPr>
              <a:t>måste</a:t>
            </a:r>
            <a:r>
              <a:rPr lang="en-US" altLang="de-DE" sz="2000" dirty="0">
                <a:solidFill>
                  <a:srgbClr val="333333"/>
                </a:solidFill>
                <a:latin typeface="+mn-lt"/>
              </a:rPr>
              <a:t> </a:t>
            </a:r>
            <a:r>
              <a:rPr lang="en-US" altLang="de-DE" sz="2000" dirty="0" err="1">
                <a:solidFill>
                  <a:srgbClr val="333333"/>
                </a:solidFill>
                <a:latin typeface="+mn-lt"/>
              </a:rPr>
              <a:t>alltid</a:t>
            </a:r>
            <a:r>
              <a:rPr lang="en-US" altLang="de-DE" sz="2000" dirty="0">
                <a:solidFill>
                  <a:srgbClr val="333333"/>
                </a:solidFill>
                <a:latin typeface="+mn-lt"/>
              </a:rPr>
              <a:t> se bra </a:t>
            </a:r>
            <a:r>
              <a:rPr lang="en-US" altLang="de-DE" sz="2000" dirty="0" err="1">
                <a:solidFill>
                  <a:srgbClr val="333333"/>
                </a:solidFill>
                <a:latin typeface="+mn-lt"/>
              </a:rPr>
              <a:t>ut</a:t>
            </a:r>
            <a:r>
              <a:rPr lang="en-US" altLang="de-DE" sz="2000" dirty="0">
                <a:solidFill>
                  <a:srgbClr val="333333"/>
                </a:solidFill>
                <a:latin typeface="+mn-lt"/>
              </a:rPr>
              <a:t>”</a:t>
            </a: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“Jag </a:t>
            </a:r>
            <a:r>
              <a:rPr lang="en-US" altLang="de-DE" sz="2000" dirty="0" err="1">
                <a:solidFill>
                  <a:srgbClr val="333333"/>
                </a:solidFill>
                <a:latin typeface="+mn-lt"/>
              </a:rPr>
              <a:t>måste</a:t>
            </a:r>
            <a:r>
              <a:rPr lang="en-US" altLang="de-DE" sz="2000" dirty="0">
                <a:solidFill>
                  <a:srgbClr val="333333"/>
                </a:solidFill>
                <a:latin typeface="+mn-lt"/>
              </a:rPr>
              <a:t> </a:t>
            </a:r>
            <a:r>
              <a:rPr lang="en-US" altLang="de-DE" sz="2000" dirty="0" err="1">
                <a:solidFill>
                  <a:srgbClr val="333333"/>
                </a:solidFill>
                <a:latin typeface="+mn-lt"/>
              </a:rPr>
              <a:t>alltid</a:t>
            </a:r>
            <a:r>
              <a:rPr lang="en-US" altLang="de-DE" sz="2000" dirty="0">
                <a:solidFill>
                  <a:srgbClr val="333333"/>
                </a:solidFill>
                <a:latin typeface="+mn-lt"/>
              </a:rPr>
              <a:t> </a:t>
            </a:r>
            <a:r>
              <a:rPr lang="en-US" altLang="de-DE" sz="2000" dirty="0" err="1">
                <a:solidFill>
                  <a:srgbClr val="333333"/>
                </a:solidFill>
                <a:latin typeface="+mn-lt"/>
              </a:rPr>
              <a:t>verka</a:t>
            </a:r>
            <a:r>
              <a:rPr lang="en-US" altLang="de-DE" sz="2000" dirty="0">
                <a:solidFill>
                  <a:srgbClr val="333333"/>
                </a:solidFill>
                <a:latin typeface="+mn-lt"/>
              </a:rPr>
              <a:t> smart”</a:t>
            </a:r>
            <a:endParaRPr lang="de-DE" altLang="de-DE"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“Jag </a:t>
            </a:r>
            <a:r>
              <a:rPr lang="en-US" altLang="de-DE" sz="2000" dirty="0" err="1">
                <a:solidFill>
                  <a:srgbClr val="333333"/>
                </a:solidFill>
                <a:latin typeface="+mn-lt"/>
              </a:rPr>
              <a:t>måste</a:t>
            </a:r>
            <a:r>
              <a:rPr lang="en-US" altLang="de-DE" sz="2000" dirty="0">
                <a:solidFill>
                  <a:srgbClr val="333333"/>
                </a:solidFill>
                <a:latin typeface="+mn-lt"/>
              </a:rPr>
              <a:t> </a:t>
            </a:r>
            <a:r>
              <a:rPr lang="en-US" altLang="de-DE" sz="2000" dirty="0" err="1">
                <a:solidFill>
                  <a:srgbClr val="333333"/>
                </a:solidFill>
                <a:latin typeface="+mn-lt"/>
              </a:rPr>
              <a:t>alltid</a:t>
            </a:r>
            <a:r>
              <a:rPr lang="en-US" altLang="de-DE" sz="2000" dirty="0">
                <a:solidFill>
                  <a:srgbClr val="333333"/>
                </a:solidFill>
                <a:latin typeface="+mn-lt"/>
              </a:rPr>
              <a:t> </a:t>
            </a:r>
            <a:r>
              <a:rPr lang="en-US" altLang="de-DE" sz="2000" dirty="0" err="1">
                <a:solidFill>
                  <a:srgbClr val="333333"/>
                </a:solidFill>
                <a:latin typeface="+mn-lt"/>
              </a:rPr>
              <a:t>vara</a:t>
            </a:r>
            <a:r>
              <a:rPr lang="en-US" altLang="de-DE" sz="2000" dirty="0">
                <a:solidFill>
                  <a:srgbClr val="333333"/>
                </a:solidFill>
                <a:latin typeface="+mn-lt"/>
              </a:rPr>
              <a:t> </a:t>
            </a:r>
            <a:r>
              <a:rPr lang="en-US" altLang="de-DE" sz="2000" dirty="0" err="1">
                <a:solidFill>
                  <a:srgbClr val="333333"/>
                </a:solidFill>
                <a:latin typeface="+mn-lt"/>
              </a:rPr>
              <a:t>rolig</a:t>
            </a:r>
            <a:r>
              <a:rPr lang="en-US" altLang="de-DE" sz="2000" dirty="0">
                <a:solidFill>
                  <a:srgbClr val="333333"/>
                </a:solidFill>
                <a:latin typeface="+mn-lt"/>
              </a:rPr>
              <a:t>”</a:t>
            </a:r>
            <a:endParaRPr lang="en-US" sz="2000" dirty="0">
              <a:latin typeface="+mn-lt"/>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sv-SE"/>
              <a:t>Träningsmodul 8 – Självkänsla och sinnesstämning</a:t>
            </a:r>
            <a:endParaRPr lang="de-DE"/>
          </a:p>
        </p:txBody>
      </p:sp>
      <p:sp>
        <p:nvSpPr>
          <p:cNvPr id="10" name="Slide Number Placeholder 9"/>
          <p:cNvSpPr>
            <a:spLocks noGrp="1"/>
          </p:cNvSpPr>
          <p:nvPr>
            <p:ph type="sldNum" sz="quarter" idx="12"/>
          </p:nvPr>
        </p:nvSpPr>
        <p:spPr/>
        <p:txBody>
          <a:bodyPr/>
          <a:lstStyle/>
          <a:p>
            <a:fld id="{0CFA9B00-276D-4555-BBC3-F95A48128111}" type="slidenum">
              <a:rPr lang="de-DE" altLang="de-DE" smtClean="0"/>
              <a:pPr/>
              <a:t>33</a:t>
            </a:fld>
            <a:endParaRPr lang="de-DE" altLang="de-DE"/>
          </a:p>
        </p:txBody>
      </p:sp>
    </p:spTree>
    <p:extLst>
      <p:ext uri="{BB962C8B-B14F-4D97-AF65-F5344CB8AC3E}">
        <p14:creationId xmlns:p14="http://schemas.microsoft.com/office/powerpoint/2010/main" val="3614679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för</a:t>
            </a:r>
            <a:r>
              <a:rPr lang="en-US" altLang="ko-KR" b="0" i="1" spc="-5" dirty="0">
                <a:solidFill>
                  <a:srgbClr val="333333"/>
                </a:solidFill>
                <a:latin typeface="+mn-lt"/>
              </a:rPr>
              <a:t> </a:t>
            </a:r>
            <a:r>
              <a:rPr lang="en-US" altLang="ko-KR" b="0" i="1" spc="-5" dirty="0" err="1">
                <a:solidFill>
                  <a:srgbClr val="333333"/>
                </a:solidFill>
                <a:latin typeface="+mn-lt"/>
              </a:rPr>
              <a:t>tränare</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sv-SE" altLang="ko-KR" b="0" dirty="0">
                <a:solidFill>
                  <a:srgbClr val="333333"/>
                </a:solidFill>
                <a:latin typeface="+mn-lt"/>
              </a:rPr>
              <a:t>En del filmklipp innhåller ett språk som är passande för all publik eller för olika kulturer. Titta noggrannt igenom innan visning för andra.</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6" name="Slide Number Placeholder 5"/>
          <p:cNvSpPr>
            <a:spLocks noGrp="1"/>
          </p:cNvSpPr>
          <p:nvPr>
            <p:ph type="sldNum" sz="quarter" idx="12"/>
          </p:nvPr>
        </p:nvSpPr>
        <p:spPr/>
        <p:txBody>
          <a:bodyPr/>
          <a:lstStyle/>
          <a:p>
            <a:fld id="{0CFA9B00-276D-4555-BBC3-F95A48128111}" type="slidenum">
              <a:rPr lang="de-DE" altLang="de-DE" smtClean="0"/>
              <a:pPr/>
              <a:t>34</a:t>
            </a:fld>
            <a:endParaRPr lang="de-DE" altLang="de-DE"/>
          </a:p>
        </p:txBody>
      </p:sp>
    </p:spTree>
    <p:extLst>
      <p:ext uri="{BB962C8B-B14F-4D97-AF65-F5344CB8AC3E}">
        <p14:creationId xmlns:p14="http://schemas.microsoft.com/office/powerpoint/2010/main" val="20370336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1033"/>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 medveten om dina starka sidor</a:t>
            </a:r>
            <a:endParaRPr lang="en-US" altLang="de-DE" sz="3600">
              <a:latin typeface="+mn-lt"/>
              <a:ea typeface="+mn-ea"/>
              <a:cs typeface="+mn-cs"/>
            </a:endParaRPr>
          </a:p>
        </p:txBody>
      </p:sp>
      <p:sp>
        <p:nvSpPr>
          <p:cNvPr id="35842"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en-US" sz="2400" dirty="0" err="1">
                <a:solidFill>
                  <a:srgbClr val="333333"/>
                </a:solidFill>
              </a:rPr>
              <a:t>Fokusera</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dina</a:t>
            </a:r>
            <a:r>
              <a:rPr lang="en-US" sz="2400" dirty="0">
                <a:solidFill>
                  <a:srgbClr val="333333"/>
                </a:solidFill>
              </a:rPr>
              <a:t> </a:t>
            </a:r>
            <a:r>
              <a:rPr lang="en-US" sz="2400" dirty="0" err="1">
                <a:solidFill>
                  <a:srgbClr val="333333"/>
                </a:solidFill>
              </a:rPr>
              <a:t>styrkor</a:t>
            </a:r>
            <a:r>
              <a:rPr lang="en-US" sz="2400" dirty="0">
                <a:solidFill>
                  <a:srgbClr val="333333"/>
                </a:solidFill>
              </a:rPr>
              <a:t> </a:t>
            </a:r>
            <a:r>
              <a:rPr lang="en-US" sz="2400" dirty="0" err="1">
                <a:solidFill>
                  <a:srgbClr val="333333"/>
                </a:solidFill>
              </a:rPr>
              <a:t>istället</a:t>
            </a:r>
            <a:r>
              <a:rPr lang="en-US" sz="2400" dirty="0">
                <a:solidFill>
                  <a:srgbClr val="333333"/>
                </a:solidFill>
              </a:rPr>
              <a:t> </a:t>
            </a:r>
            <a:r>
              <a:rPr lang="en-US" sz="2400" dirty="0" err="1">
                <a:solidFill>
                  <a:srgbClr val="333333"/>
                </a:solidFill>
              </a:rPr>
              <a:t>för</a:t>
            </a:r>
            <a:r>
              <a:rPr lang="en-US" sz="2400" dirty="0">
                <a:solidFill>
                  <a:srgbClr val="333333"/>
                </a:solidFill>
              </a:rPr>
              <a:t> </a:t>
            </a:r>
            <a:r>
              <a:rPr lang="en-US" sz="2400" dirty="0" err="1">
                <a:solidFill>
                  <a:srgbClr val="333333"/>
                </a:solidFill>
              </a:rPr>
              <a:t>dina</a:t>
            </a:r>
            <a:r>
              <a:rPr lang="en-US" sz="2400" dirty="0">
                <a:solidFill>
                  <a:srgbClr val="333333"/>
                </a:solidFill>
              </a:rPr>
              <a:t> </a:t>
            </a:r>
            <a:r>
              <a:rPr lang="en-US" sz="2400" dirty="0" err="1">
                <a:solidFill>
                  <a:srgbClr val="333333"/>
                </a:solidFill>
              </a:rPr>
              <a:t>svagheter</a:t>
            </a:r>
            <a:r>
              <a:rPr lang="en-US" sz="2400" dirty="0">
                <a:solidFill>
                  <a:srgbClr val="333333"/>
                </a:solidFill>
              </a:rPr>
              <a:t>.</a:t>
            </a:r>
          </a:p>
          <a:p>
            <a:pPr marL="342900" indent="-342900" eaLnBrk="1" hangingPunct="1">
              <a:buClr>
                <a:srgbClr val="333333"/>
              </a:buClr>
              <a:buFont typeface="WingDings"/>
              <a:buChar char=""/>
              <a:defRPr/>
            </a:pPr>
            <a:r>
              <a:rPr lang="en-US" sz="2400" dirty="0" err="1">
                <a:solidFill>
                  <a:srgbClr val="333333"/>
                </a:solidFill>
              </a:rPr>
              <a:t>Varje</a:t>
            </a:r>
            <a:r>
              <a:rPr lang="en-US" sz="2400" dirty="0">
                <a:solidFill>
                  <a:srgbClr val="333333"/>
                </a:solidFill>
              </a:rPr>
              <a:t> </a:t>
            </a:r>
            <a:r>
              <a:rPr lang="en-US" sz="2400" dirty="0" err="1">
                <a:solidFill>
                  <a:srgbClr val="333333"/>
                </a:solidFill>
              </a:rPr>
              <a:t>människa</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starka</a:t>
            </a:r>
            <a:r>
              <a:rPr lang="en-US" sz="2400" dirty="0">
                <a:solidFill>
                  <a:srgbClr val="333333"/>
                </a:solidFill>
              </a:rPr>
              <a:t> </a:t>
            </a:r>
            <a:r>
              <a:rPr lang="en-US" sz="2400" dirty="0" err="1">
                <a:solidFill>
                  <a:srgbClr val="333333"/>
                </a:solidFill>
              </a:rPr>
              <a:t>sidor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inte</a:t>
            </a:r>
            <a:r>
              <a:rPr lang="en-US" sz="2400" dirty="0">
                <a:solidFill>
                  <a:srgbClr val="333333"/>
                </a:solidFill>
              </a:rPr>
              <a:t> </a:t>
            </a:r>
            <a:r>
              <a:rPr lang="en-US" sz="2400" dirty="0" err="1">
                <a:solidFill>
                  <a:srgbClr val="333333"/>
                </a:solidFill>
              </a:rPr>
              <a:t>delas</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alla</a:t>
            </a:r>
            <a:r>
              <a:rPr lang="en-US" sz="2400" dirty="0">
                <a:solidFill>
                  <a:srgbClr val="333333"/>
                </a:solidFill>
              </a:rPr>
              <a:t> </a:t>
            </a:r>
            <a:r>
              <a:rPr lang="en-US" sz="2400" dirty="0" err="1">
                <a:solidFill>
                  <a:srgbClr val="333333"/>
                </a:solidFill>
              </a:rPr>
              <a:t>andra</a:t>
            </a:r>
            <a:r>
              <a:rPr lang="en-US" sz="2400" dirty="0">
                <a:solidFill>
                  <a:srgbClr val="333333"/>
                </a:solidFill>
              </a:rPr>
              <a:t> </a:t>
            </a:r>
            <a:r>
              <a:rPr lang="en-US" sz="2400" dirty="0" err="1">
                <a:solidFill>
                  <a:srgbClr val="333333"/>
                </a:solidFill>
              </a:rPr>
              <a:t>och</a:t>
            </a:r>
            <a:br>
              <a:rPr lang="en-US" sz="2400" dirty="0">
                <a:solidFill>
                  <a:srgbClr val="333333"/>
                </a:solidFill>
              </a:rPr>
            </a:br>
            <a:r>
              <a:rPr lang="en-US" sz="2400" dirty="0" err="1">
                <a:solidFill>
                  <a:srgbClr val="333333"/>
                </a:solidFill>
              </a:rPr>
              <a:t>som</a:t>
            </a:r>
            <a:r>
              <a:rPr lang="en-US" sz="2400" dirty="0">
                <a:solidFill>
                  <a:srgbClr val="333333"/>
                </a:solidFill>
              </a:rPr>
              <a:t> hon/</a:t>
            </a:r>
            <a:r>
              <a:rPr lang="en-US" sz="2400" dirty="0" err="1">
                <a:solidFill>
                  <a:srgbClr val="333333"/>
                </a:solidFill>
              </a:rPr>
              <a:t>han</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vara</a:t>
            </a:r>
            <a:r>
              <a:rPr lang="en-US" sz="2400" dirty="0">
                <a:solidFill>
                  <a:srgbClr val="333333"/>
                </a:solidFill>
              </a:rPr>
              <a:t> </a:t>
            </a:r>
            <a:r>
              <a:rPr lang="en-US" sz="2400" dirty="0" err="1">
                <a:solidFill>
                  <a:srgbClr val="333333"/>
                </a:solidFill>
              </a:rPr>
              <a:t>stolt</a:t>
            </a:r>
            <a:r>
              <a:rPr lang="en-US" sz="2400" dirty="0">
                <a:solidFill>
                  <a:srgbClr val="333333"/>
                </a:solidFill>
              </a:rPr>
              <a:t> </a:t>
            </a:r>
            <a:r>
              <a:rPr lang="en-US" sz="2400" dirty="0" err="1">
                <a:solidFill>
                  <a:srgbClr val="333333"/>
                </a:solidFill>
              </a:rPr>
              <a:t>över</a:t>
            </a:r>
            <a:br>
              <a:rPr lang="en-US" sz="2400" dirty="0">
                <a:solidFill>
                  <a:srgbClr val="333333"/>
                </a:solidFill>
              </a:rPr>
            </a:br>
            <a:r>
              <a:rPr lang="en-US" sz="2400" i="1" dirty="0">
                <a:solidFill>
                  <a:srgbClr val="004992"/>
                </a:solidFill>
              </a:rPr>
              <a:t>…</a:t>
            </a:r>
            <a:r>
              <a:rPr lang="en-US" sz="2400" i="1" dirty="0" err="1">
                <a:solidFill>
                  <a:srgbClr val="004992"/>
                </a:solidFill>
              </a:rPr>
              <a:t>det</a:t>
            </a:r>
            <a:r>
              <a:rPr lang="en-US" sz="2400" i="1" dirty="0">
                <a:solidFill>
                  <a:srgbClr val="004992"/>
                </a:solidFill>
              </a:rPr>
              <a:t> </a:t>
            </a:r>
            <a:r>
              <a:rPr lang="en-US" sz="2400" i="1" dirty="0" err="1">
                <a:solidFill>
                  <a:srgbClr val="004992"/>
                </a:solidFill>
              </a:rPr>
              <a:t>behöver</a:t>
            </a:r>
            <a:r>
              <a:rPr lang="en-US" sz="2400" i="1" dirty="0">
                <a:solidFill>
                  <a:srgbClr val="004992"/>
                </a:solidFill>
              </a:rPr>
              <a:t> </a:t>
            </a:r>
            <a:r>
              <a:rPr lang="en-US" sz="2400" i="1" dirty="0" err="1">
                <a:solidFill>
                  <a:srgbClr val="004992"/>
                </a:solidFill>
              </a:rPr>
              <a:t>inte</a:t>
            </a:r>
            <a:r>
              <a:rPr lang="en-US" sz="2400" i="1" dirty="0">
                <a:solidFill>
                  <a:srgbClr val="004992"/>
                </a:solidFill>
              </a:rPr>
              <a:t> </a:t>
            </a:r>
            <a:r>
              <a:rPr lang="en-US" sz="2400" i="1" dirty="0" err="1">
                <a:solidFill>
                  <a:srgbClr val="004992"/>
                </a:solidFill>
              </a:rPr>
              <a:t>handla</a:t>
            </a:r>
            <a:r>
              <a:rPr lang="en-US" sz="2400" i="1" dirty="0">
                <a:solidFill>
                  <a:srgbClr val="004992"/>
                </a:solidFill>
              </a:rPr>
              <a:t> om </a:t>
            </a:r>
            <a:r>
              <a:rPr lang="en-US" sz="2400" i="1" dirty="0" err="1">
                <a:solidFill>
                  <a:srgbClr val="004992"/>
                </a:solidFill>
              </a:rPr>
              <a:t>världsrekord</a:t>
            </a:r>
            <a:r>
              <a:rPr lang="en-US" sz="2400" i="1" dirty="0">
                <a:solidFill>
                  <a:srgbClr val="004992"/>
                </a:solidFill>
              </a:rPr>
              <a:t> </a:t>
            </a:r>
            <a:r>
              <a:rPr lang="en-US" sz="2400" i="1" dirty="0" err="1">
                <a:solidFill>
                  <a:srgbClr val="004992"/>
                </a:solidFill>
              </a:rPr>
              <a:t>eller</a:t>
            </a:r>
            <a:r>
              <a:rPr lang="en-US" sz="2400" i="1" dirty="0">
                <a:solidFill>
                  <a:srgbClr val="004992"/>
                </a:solidFill>
              </a:rPr>
              <a:t> </a:t>
            </a:r>
            <a:r>
              <a:rPr lang="en-US" sz="2400" i="1" dirty="0" err="1">
                <a:solidFill>
                  <a:srgbClr val="004992"/>
                </a:solidFill>
              </a:rPr>
              <a:t>berömda</a:t>
            </a:r>
            <a:r>
              <a:rPr lang="en-US" sz="2400" i="1" dirty="0">
                <a:solidFill>
                  <a:srgbClr val="004992"/>
                </a:solidFill>
              </a:rPr>
              <a:t> </a:t>
            </a:r>
            <a:r>
              <a:rPr lang="en-US" sz="2400" i="1" dirty="0" err="1">
                <a:solidFill>
                  <a:srgbClr val="004992"/>
                </a:solidFill>
              </a:rPr>
              <a:t>uppfinningar</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10"/>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 medveten om dina starka sidor</a:t>
            </a:r>
            <a:endParaRPr lang="en-US" altLang="de-DE" sz="3600">
              <a:latin typeface="+mn-lt"/>
              <a:ea typeface="+mn-ea"/>
              <a:cs typeface="+mn-cs"/>
            </a:endParaRPr>
          </a:p>
        </p:txBody>
      </p:sp>
      <p:sp>
        <p:nvSpPr>
          <p:cNvPr id="56322" name="Rectangle 2"/>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de-DE" altLang="de-DE" sz="2400" dirty="0">
                <a:solidFill>
                  <a:srgbClr val="004992"/>
                </a:solidFill>
              </a:rPr>
              <a:t>Fundera över dina styrkor</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Vilka</a:t>
            </a:r>
            <a:r>
              <a:rPr lang="en-US" altLang="de-DE" sz="2400" i="1" dirty="0">
                <a:solidFill>
                  <a:srgbClr val="333333"/>
                </a:solidFill>
              </a:rPr>
              <a:t> </a:t>
            </a:r>
            <a:r>
              <a:rPr lang="en-US" altLang="de-DE" sz="2400" i="1" dirty="0" err="1">
                <a:solidFill>
                  <a:srgbClr val="333333"/>
                </a:solidFill>
              </a:rPr>
              <a:t>förmågor</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jag? </a:t>
            </a:r>
            <a:r>
              <a:rPr lang="en-US" altLang="de-DE" sz="2400" i="1" dirty="0" err="1">
                <a:solidFill>
                  <a:srgbClr val="333333"/>
                </a:solidFill>
              </a:rPr>
              <a:t>Vad</a:t>
            </a:r>
            <a:r>
              <a:rPr lang="en-US" altLang="de-DE" sz="2400" i="1" dirty="0">
                <a:solidFill>
                  <a:srgbClr val="333333"/>
                </a:solidFill>
              </a:rPr>
              <a:t> </a:t>
            </a:r>
            <a:r>
              <a:rPr lang="en-US" altLang="de-DE" sz="2400" i="1" dirty="0" err="1">
                <a:solidFill>
                  <a:srgbClr val="333333"/>
                </a:solidFill>
              </a:rPr>
              <a:t>brukar</a:t>
            </a:r>
            <a:r>
              <a:rPr lang="en-US" altLang="de-DE" sz="2400" i="1" dirty="0">
                <a:solidFill>
                  <a:srgbClr val="333333"/>
                </a:solidFill>
              </a:rPr>
              <a:t> jag </a:t>
            </a:r>
            <a:r>
              <a:rPr lang="en-US" altLang="de-DE" sz="2400" i="1" dirty="0" err="1">
                <a:solidFill>
                  <a:srgbClr val="333333"/>
                </a:solidFill>
              </a:rPr>
              <a:t>få</a:t>
            </a:r>
            <a:r>
              <a:rPr lang="en-US" altLang="de-DE" sz="2400" i="1" dirty="0">
                <a:solidFill>
                  <a:srgbClr val="333333"/>
                </a:solidFill>
              </a:rPr>
              <a:t> </a:t>
            </a:r>
            <a:r>
              <a:rPr lang="en-US" altLang="de-DE" sz="2400" i="1" dirty="0" err="1">
                <a:solidFill>
                  <a:srgbClr val="333333"/>
                </a:solidFill>
              </a:rPr>
              <a:t>komplimanger</a:t>
            </a:r>
            <a:r>
              <a:rPr lang="en-US" altLang="de-DE" sz="2400" i="1" dirty="0">
                <a:solidFill>
                  <a:srgbClr val="333333"/>
                </a:solidFill>
              </a:rPr>
              <a:t> </a:t>
            </a:r>
            <a:r>
              <a:rPr lang="de-DE" altLang="de-DE" sz="2400" i="1" dirty="0">
                <a:solidFill>
                  <a:srgbClr val="333333"/>
                </a:solidFill>
              </a:rPr>
              <a:t>för</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t.ex. Jag är händig...</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10"/>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 medveten om dina starka sidor</a:t>
            </a:r>
            <a:endParaRPr lang="en-US" altLang="de-DE" sz="3600">
              <a:latin typeface="+mn-lt"/>
              <a:ea typeface="+mn-ea"/>
              <a:cs typeface="+mn-cs"/>
            </a:endParaRPr>
          </a:p>
        </p:txBody>
      </p:sp>
      <p:sp>
        <p:nvSpPr>
          <p:cNvPr id="56322" name="Rectangle 2"/>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de-DE" altLang="de-DE" sz="2400" dirty="0">
                <a:solidFill>
                  <a:srgbClr val="004992"/>
                </a:solidFill>
              </a:rPr>
              <a:t>Fundera över dina styrkor</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Vilka</a:t>
            </a:r>
            <a:r>
              <a:rPr lang="en-US" altLang="de-DE" sz="2400" i="1" dirty="0">
                <a:solidFill>
                  <a:srgbClr val="333333"/>
                </a:solidFill>
              </a:rPr>
              <a:t> </a:t>
            </a:r>
            <a:r>
              <a:rPr lang="en-US" altLang="de-DE" sz="2400" i="1" dirty="0" err="1">
                <a:solidFill>
                  <a:srgbClr val="333333"/>
                </a:solidFill>
              </a:rPr>
              <a:t>förmågor</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jag? </a:t>
            </a:r>
            <a:r>
              <a:rPr lang="en-US" altLang="de-DE" sz="2400" i="1" dirty="0" err="1">
                <a:solidFill>
                  <a:srgbClr val="333333"/>
                </a:solidFill>
              </a:rPr>
              <a:t>Vad</a:t>
            </a:r>
            <a:r>
              <a:rPr lang="en-US" altLang="de-DE" sz="2400" i="1" dirty="0">
                <a:solidFill>
                  <a:srgbClr val="333333"/>
                </a:solidFill>
              </a:rPr>
              <a:t> </a:t>
            </a:r>
            <a:r>
              <a:rPr lang="en-US" altLang="de-DE" sz="2400" i="1" dirty="0" err="1">
                <a:solidFill>
                  <a:srgbClr val="333333"/>
                </a:solidFill>
              </a:rPr>
              <a:t>brukar</a:t>
            </a:r>
            <a:r>
              <a:rPr lang="en-US" altLang="de-DE" sz="2400" i="1" dirty="0">
                <a:solidFill>
                  <a:srgbClr val="333333"/>
                </a:solidFill>
              </a:rPr>
              <a:t> jag </a:t>
            </a:r>
            <a:r>
              <a:rPr lang="en-US" altLang="de-DE" sz="2400" i="1" dirty="0" err="1">
                <a:solidFill>
                  <a:srgbClr val="333333"/>
                </a:solidFill>
              </a:rPr>
              <a:t>få</a:t>
            </a:r>
            <a:r>
              <a:rPr lang="en-US" altLang="de-DE" sz="2400" i="1" dirty="0">
                <a:solidFill>
                  <a:srgbClr val="333333"/>
                </a:solidFill>
              </a:rPr>
              <a:t> </a:t>
            </a:r>
            <a:r>
              <a:rPr lang="en-US" altLang="de-DE" sz="2400" i="1" dirty="0" err="1">
                <a:solidFill>
                  <a:srgbClr val="333333"/>
                </a:solidFill>
              </a:rPr>
              <a:t>komplimanger</a:t>
            </a:r>
            <a:r>
              <a:rPr lang="en-US" altLang="de-DE" sz="2400" i="1" dirty="0">
                <a:solidFill>
                  <a:srgbClr val="333333"/>
                </a:solidFill>
              </a:rPr>
              <a:t> </a:t>
            </a:r>
            <a:r>
              <a:rPr lang="de-DE" altLang="de-DE" sz="2400" i="1" dirty="0">
                <a:solidFill>
                  <a:srgbClr val="333333"/>
                </a:solidFill>
              </a:rPr>
              <a:t>för</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t.ex. Jag är händig...</a:t>
            </a:r>
            <a:endParaRPr lang="en-US" altLang="de-DE" sz="2400" i="1" dirty="0">
              <a:solidFill>
                <a:srgbClr val="333333"/>
              </a:solidFill>
            </a:endParaRPr>
          </a:p>
          <a:p>
            <a:pPr marL="609600" indent="-609600" eaLnBrk="1" hangingPunct="1">
              <a:buFont typeface="Wingdings" panose="05000000000000000000" pitchFamily="2" charset="2"/>
              <a:buAutoNum type="arabicPeriod" startAt="2"/>
            </a:pPr>
            <a:r>
              <a:rPr lang="en-US" altLang="de-DE" sz="2400" dirty="0" err="1">
                <a:solidFill>
                  <a:srgbClr val="004992"/>
                </a:solidFill>
              </a:rPr>
              <a:t>Föreställ</a:t>
            </a:r>
            <a:r>
              <a:rPr lang="en-US" altLang="de-DE" sz="2400" dirty="0">
                <a:solidFill>
                  <a:srgbClr val="004992"/>
                </a:solidFill>
              </a:rPr>
              <a:t> dig </a:t>
            </a:r>
            <a:r>
              <a:rPr lang="en-US" altLang="de-DE" sz="2400" dirty="0" err="1">
                <a:solidFill>
                  <a:srgbClr val="004992"/>
                </a:solidFill>
              </a:rPr>
              <a:t>specifika</a:t>
            </a:r>
            <a:r>
              <a:rPr lang="en-US" altLang="de-DE" sz="2400" dirty="0">
                <a:solidFill>
                  <a:srgbClr val="004992"/>
                </a:solidFill>
              </a:rPr>
              <a:t> </a:t>
            </a:r>
            <a:r>
              <a:rPr lang="en-US" altLang="de-DE" sz="2400" dirty="0" err="1">
                <a:solidFill>
                  <a:srgbClr val="004992"/>
                </a:solidFill>
              </a:rPr>
              <a:t>situationer</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n-US" altLang="de-DE" sz="2400" i="1" dirty="0" err="1">
                <a:solidFill>
                  <a:srgbClr val="333333"/>
                </a:solidFill>
              </a:rPr>
              <a:t>När</a:t>
            </a:r>
            <a:r>
              <a:rPr lang="en-US" altLang="de-DE" sz="2400" i="1" dirty="0">
                <a:solidFill>
                  <a:srgbClr val="333333"/>
                </a:solidFill>
              </a:rPr>
              <a:t> </a:t>
            </a:r>
            <a:r>
              <a:rPr lang="en-US" altLang="de-DE" sz="2400" i="1" dirty="0" err="1">
                <a:solidFill>
                  <a:srgbClr val="333333"/>
                </a:solidFill>
              </a:rPr>
              <a:t>och</a:t>
            </a:r>
            <a:r>
              <a:rPr lang="en-US" altLang="de-DE" sz="2400" i="1" dirty="0">
                <a:solidFill>
                  <a:srgbClr val="333333"/>
                </a:solidFill>
              </a:rPr>
              <a:t> </a:t>
            </a:r>
            <a:r>
              <a:rPr lang="en-US" altLang="de-DE" sz="2400" i="1" dirty="0" err="1">
                <a:solidFill>
                  <a:srgbClr val="333333"/>
                </a:solidFill>
              </a:rPr>
              <a:t>var</a:t>
            </a:r>
            <a:r>
              <a:rPr lang="en-US" altLang="de-DE" sz="2400" i="1" dirty="0">
                <a:solidFill>
                  <a:srgbClr val="333333"/>
                </a:solidFill>
              </a:rPr>
              <a:t>? </a:t>
            </a:r>
            <a:r>
              <a:rPr lang="en-US" altLang="de-DE" sz="2400" i="1" dirty="0" err="1">
                <a:solidFill>
                  <a:srgbClr val="333333"/>
                </a:solidFill>
              </a:rPr>
              <a:t>Vad</a:t>
            </a:r>
            <a:r>
              <a:rPr lang="en-US" altLang="de-DE" sz="2400" i="1" dirty="0">
                <a:solidFill>
                  <a:srgbClr val="333333"/>
                </a:solidFill>
              </a:rPr>
              <a:t> </a:t>
            </a:r>
            <a:r>
              <a:rPr lang="en-US" altLang="de-DE" sz="2400" i="1" dirty="0" err="1">
                <a:solidFill>
                  <a:srgbClr val="333333"/>
                </a:solidFill>
              </a:rPr>
              <a:t>gjorde</a:t>
            </a:r>
            <a:r>
              <a:rPr lang="en-US" altLang="de-DE" sz="2400" i="1" dirty="0">
                <a:solidFill>
                  <a:srgbClr val="333333"/>
                </a:solidFill>
              </a:rPr>
              <a:t> jag? </a:t>
            </a:r>
            <a:r>
              <a:rPr lang="en-US" altLang="de-DE" sz="2400" i="1" dirty="0" err="1">
                <a:solidFill>
                  <a:srgbClr val="333333"/>
                </a:solidFill>
              </a:rPr>
              <a:t>Vem</a:t>
            </a:r>
            <a:r>
              <a:rPr lang="en-US" altLang="de-DE" sz="2400" i="1" dirty="0">
                <a:solidFill>
                  <a:srgbClr val="333333"/>
                </a:solidFill>
              </a:rPr>
              <a:t> </a:t>
            </a:r>
            <a:r>
              <a:rPr lang="en-US" altLang="de-DE" sz="2400" i="1" dirty="0" err="1">
                <a:solidFill>
                  <a:srgbClr val="333333"/>
                </a:solidFill>
              </a:rPr>
              <a:t>uppmärksammade</a:t>
            </a:r>
            <a:r>
              <a:rPr lang="en-US" altLang="de-DE" sz="2400" i="1" dirty="0">
                <a:solidFill>
                  <a:srgbClr val="333333"/>
                </a:solidFill>
              </a:rPr>
              <a:t> </a:t>
            </a:r>
            <a:r>
              <a:rPr lang="en-US" altLang="de-DE" sz="2400" i="1" dirty="0" err="1">
                <a:solidFill>
                  <a:srgbClr val="333333"/>
                </a:solidFill>
              </a:rPr>
              <a:t>det</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t.ex. Förra veckan hjälpte jag en vän att inreda sin lägenhet. Hon hade stor glädje av mina tips och </a:t>
            </a:r>
            <a:r>
              <a:rPr lang="de-DE" altLang="de-DE" sz="1600" i="1">
                <a:solidFill>
                  <a:srgbClr val="333333"/>
                </a:solidFill>
              </a:rPr>
              <a:t>råd…</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37</a:t>
            </a:fld>
            <a:endParaRPr lang="de-DE" altLang="de-DE"/>
          </a:p>
        </p:txBody>
      </p:sp>
    </p:spTree>
    <p:extLst>
      <p:ext uri="{BB962C8B-B14F-4D97-AF65-F5344CB8AC3E}">
        <p14:creationId xmlns:p14="http://schemas.microsoft.com/office/powerpoint/2010/main" val="2264619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10"/>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 medveten om dina starka sidor</a:t>
            </a:r>
            <a:endParaRPr lang="en-US" altLang="de-DE" sz="3600">
              <a:latin typeface="+mn-lt"/>
              <a:ea typeface="+mn-ea"/>
              <a:cs typeface="+mn-cs"/>
            </a:endParaRPr>
          </a:p>
        </p:txBody>
      </p:sp>
      <p:sp>
        <p:nvSpPr>
          <p:cNvPr id="56322" name="Rectangle 2"/>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de-DE" altLang="de-DE" sz="2400" dirty="0">
                <a:solidFill>
                  <a:srgbClr val="004992"/>
                </a:solidFill>
              </a:rPr>
              <a:t>Fundera över dina styrkor</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Vilka</a:t>
            </a:r>
            <a:r>
              <a:rPr lang="en-US" altLang="de-DE" sz="2400" i="1" dirty="0">
                <a:solidFill>
                  <a:srgbClr val="333333"/>
                </a:solidFill>
              </a:rPr>
              <a:t> </a:t>
            </a:r>
            <a:r>
              <a:rPr lang="en-US" altLang="de-DE" sz="2400" i="1" dirty="0" err="1">
                <a:solidFill>
                  <a:srgbClr val="333333"/>
                </a:solidFill>
              </a:rPr>
              <a:t>förmågor</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jag? </a:t>
            </a:r>
            <a:r>
              <a:rPr lang="en-US" altLang="de-DE" sz="2400" i="1" dirty="0" err="1">
                <a:solidFill>
                  <a:srgbClr val="333333"/>
                </a:solidFill>
              </a:rPr>
              <a:t>Vad</a:t>
            </a:r>
            <a:r>
              <a:rPr lang="en-US" altLang="de-DE" sz="2400" i="1" dirty="0">
                <a:solidFill>
                  <a:srgbClr val="333333"/>
                </a:solidFill>
              </a:rPr>
              <a:t> </a:t>
            </a:r>
            <a:r>
              <a:rPr lang="en-US" altLang="de-DE" sz="2400" i="1" dirty="0" err="1">
                <a:solidFill>
                  <a:srgbClr val="333333"/>
                </a:solidFill>
              </a:rPr>
              <a:t>brukar</a:t>
            </a:r>
            <a:r>
              <a:rPr lang="en-US" altLang="de-DE" sz="2400" i="1" dirty="0">
                <a:solidFill>
                  <a:srgbClr val="333333"/>
                </a:solidFill>
              </a:rPr>
              <a:t> jag </a:t>
            </a:r>
            <a:r>
              <a:rPr lang="en-US" altLang="de-DE" sz="2400" i="1" dirty="0" err="1">
                <a:solidFill>
                  <a:srgbClr val="333333"/>
                </a:solidFill>
              </a:rPr>
              <a:t>få</a:t>
            </a:r>
            <a:r>
              <a:rPr lang="en-US" altLang="de-DE" sz="2400" i="1" dirty="0">
                <a:solidFill>
                  <a:srgbClr val="333333"/>
                </a:solidFill>
              </a:rPr>
              <a:t> </a:t>
            </a:r>
            <a:r>
              <a:rPr lang="en-US" altLang="de-DE" sz="2400" i="1" dirty="0" err="1">
                <a:solidFill>
                  <a:srgbClr val="333333"/>
                </a:solidFill>
              </a:rPr>
              <a:t>komplimanger</a:t>
            </a:r>
            <a:r>
              <a:rPr lang="en-US" altLang="de-DE" sz="2400" i="1" dirty="0">
                <a:solidFill>
                  <a:srgbClr val="333333"/>
                </a:solidFill>
              </a:rPr>
              <a:t> </a:t>
            </a:r>
            <a:r>
              <a:rPr lang="de-DE" altLang="de-DE" sz="2400" i="1" dirty="0">
                <a:solidFill>
                  <a:srgbClr val="333333"/>
                </a:solidFill>
              </a:rPr>
              <a:t>för</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t.ex. Jag är händig...</a:t>
            </a:r>
            <a:endParaRPr lang="en-US" altLang="de-DE" sz="2400" i="1" dirty="0">
              <a:solidFill>
                <a:srgbClr val="333333"/>
              </a:solidFill>
            </a:endParaRPr>
          </a:p>
          <a:p>
            <a:pPr marL="609600" indent="-609600" eaLnBrk="1" hangingPunct="1">
              <a:buFont typeface="Wingdings" panose="05000000000000000000" pitchFamily="2" charset="2"/>
              <a:buAutoNum type="arabicPeriod" startAt="2"/>
            </a:pPr>
            <a:r>
              <a:rPr lang="en-US" altLang="de-DE" sz="2400" dirty="0" err="1">
                <a:solidFill>
                  <a:srgbClr val="004992"/>
                </a:solidFill>
              </a:rPr>
              <a:t>Föreställ</a:t>
            </a:r>
            <a:r>
              <a:rPr lang="en-US" altLang="de-DE" sz="2400" dirty="0">
                <a:solidFill>
                  <a:srgbClr val="004992"/>
                </a:solidFill>
              </a:rPr>
              <a:t> dig </a:t>
            </a:r>
            <a:r>
              <a:rPr lang="en-US" altLang="de-DE" sz="2400" dirty="0" err="1">
                <a:solidFill>
                  <a:srgbClr val="004992"/>
                </a:solidFill>
              </a:rPr>
              <a:t>specifika</a:t>
            </a:r>
            <a:r>
              <a:rPr lang="en-US" altLang="de-DE" sz="2400" dirty="0">
                <a:solidFill>
                  <a:srgbClr val="004992"/>
                </a:solidFill>
              </a:rPr>
              <a:t> </a:t>
            </a:r>
            <a:r>
              <a:rPr lang="en-US" altLang="de-DE" sz="2400" dirty="0" err="1">
                <a:solidFill>
                  <a:srgbClr val="004992"/>
                </a:solidFill>
              </a:rPr>
              <a:t>situationer</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n-US" altLang="de-DE" sz="2400" i="1" dirty="0" err="1">
                <a:solidFill>
                  <a:srgbClr val="333333"/>
                </a:solidFill>
              </a:rPr>
              <a:t>När</a:t>
            </a:r>
            <a:r>
              <a:rPr lang="en-US" altLang="de-DE" sz="2400" i="1" dirty="0">
                <a:solidFill>
                  <a:srgbClr val="333333"/>
                </a:solidFill>
              </a:rPr>
              <a:t> </a:t>
            </a:r>
            <a:r>
              <a:rPr lang="en-US" altLang="de-DE" sz="2400" i="1" dirty="0" err="1">
                <a:solidFill>
                  <a:srgbClr val="333333"/>
                </a:solidFill>
              </a:rPr>
              <a:t>och</a:t>
            </a:r>
            <a:r>
              <a:rPr lang="en-US" altLang="de-DE" sz="2400" i="1" dirty="0">
                <a:solidFill>
                  <a:srgbClr val="333333"/>
                </a:solidFill>
              </a:rPr>
              <a:t> </a:t>
            </a:r>
            <a:r>
              <a:rPr lang="en-US" altLang="de-DE" sz="2400" i="1" dirty="0" err="1">
                <a:solidFill>
                  <a:srgbClr val="333333"/>
                </a:solidFill>
              </a:rPr>
              <a:t>var</a:t>
            </a:r>
            <a:r>
              <a:rPr lang="en-US" altLang="de-DE" sz="2400" i="1" dirty="0">
                <a:solidFill>
                  <a:srgbClr val="333333"/>
                </a:solidFill>
              </a:rPr>
              <a:t>? </a:t>
            </a:r>
            <a:r>
              <a:rPr lang="en-US" altLang="de-DE" sz="2400" i="1" dirty="0" err="1">
                <a:solidFill>
                  <a:srgbClr val="333333"/>
                </a:solidFill>
              </a:rPr>
              <a:t>Vad</a:t>
            </a:r>
            <a:r>
              <a:rPr lang="en-US" altLang="de-DE" sz="2400" i="1" dirty="0">
                <a:solidFill>
                  <a:srgbClr val="333333"/>
                </a:solidFill>
              </a:rPr>
              <a:t> </a:t>
            </a:r>
            <a:r>
              <a:rPr lang="en-US" altLang="de-DE" sz="2400" i="1" dirty="0" err="1">
                <a:solidFill>
                  <a:srgbClr val="333333"/>
                </a:solidFill>
              </a:rPr>
              <a:t>gjorde</a:t>
            </a:r>
            <a:r>
              <a:rPr lang="en-US" altLang="de-DE" sz="2400" i="1" dirty="0">
                <a:solidFill>
                  <a:srgbClr val="333333"/>
                </a:solidFill>
              </a:rPr>
              <a:t> jag? </a:t>
            </a:r>
            <a:r>
              <a:rPr lang="en-US" altLang="de-DE" sz="2400" i="1" dirty="0" err="1">
                <a:solidFill>
                  <a:srgbClr val="333333"/>
                </a:solidFill>
              </a:rPr>
              <a:t>Vem</a:t>
            </a:r>
            <a:r>
              <a:rPr lang="en-US" altLang="de-DE" sz="2400" i="1" dirty="0">
                <a:solidFill>
                  <a:srgbClr val="333333"/>
                </a:solidFill>
              </a:rPr>
              <a:t> </a:t>
            </a:r>
            <a:r>
              <a:rPr lang="en-US" altLang="de-DE" sz="2400" i="1" dirty="0" err="1">
                <a:solidFill>
                  <a:srgbClr val="333333"/>
                </a:solidFill>
              </a:rPr>
              <a:t>uppmärksammade</a:t>
            </a:r>
            <a:r>
              <a:rPr lang="en-US" altLang="de-DE" sz="2400" i="1" dirty="0">
                <a:solidFill>
                  <a:srgbClr val="333333"/>
                </a:solidFill>
              </a:rPr>
              <a:t> </a:t>
            </a:r>
            <a:r>
              <a:rPr lang="en-US" altLang="de-DE" sz="2400" i="1" dirty="0" err="1">
                <a:solidFill>
                  <a:srgbClr val="333333"/>
                </a:solidFill>
              </a:rPr>
              <a:t>det</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t.ex. Förra veckan hjälpte jag en vän att inreda sin lägenhet. Hon hade stor glädje av mina tips och råd…</a:t>
            </a:r>
            <a:endParaRPr lang="en-US" altLang="de-DE" sz="2400" i="1" dirty="0">
              <a:solidFill>
                <a:srgbClr val="333333"/>
              </a:solidFill>
            </a:endParaRPr>
          </a:p>
          <a:p>
            <a:pPr marL="609600" indent="-609600" eaLnBrk="1" hangingPunct="1">
              <a:buFont typeface="Wingdings" panose="05000000000000000000" pitchFamily="2" charset="2"/>
              <a:buAutoNum type="arabicPeriod" startAt="3"/>
            </a:pPr>
            <a:r>
              <a:rPr lang="en-US" altLang="de-DE" sz="2400" dirty="0" err="1">
                <a:solidFill>
                  <a:srgbClr val="004992"/>
                </a:solidFill>
              </a:rPr>
              <a:t>Skriv</a:t>
            </a:r>
            <a:r>
              <a:rPr lang="en-US" altLang="de-DE" sz="2400" dirty="0">
                <a:solidFill>
                  <a:srgbClr val="004992"/>
                </a:solidFill>
              </a:rPr>
              <a:t> </a:t>
            </a:r>
            <a:r>
              <a:rPr lang="en-US" altLang="de-DE" sz="2400" dirty="0" err="1">
                <a:solidFill>
                  <a:srgbClr val="004992"/>
                </a:solidFill>
              </a:rPr>
              <a:t>ner</a:t>
            </a:r>
            <a:r>
              <a:rPr lang="en-US" altLang="de-DE" sz="2400" dirty="0">
                <a:solidFill>
                  <a:srgbClr val="004992"/>
                </a:solidFill>
              </a:rPr>
              <a:t>!</a:t>
            </a:r>
            <a:br>
              <a:rPr lang="en-US" altLang="de-DE" sz="2400" dirty="0">
                <a:solidFill>
                  <a:srgbClr val="004992"/>
                </a:solidFill>
              </a:rPr>
            </a:br>
            <a:r>
              <a:rPr lang="de-DE" altLang="de-DE" sz="2400" i="1" dirty="0">
                <a:solidFill>
                  <a:srgbClr val="333333"/>
                </a:solidFill>
              </a:rPr>
              <a:t>Läs igenom regelbundet</a:t>
            </a:r>
            <a:r>
              <a:rPr lang="en-US" altLang="de-DE" sz="2400" i="1" dirty="0">
                <a:solidFill>
                  <a:srgbClr val="333333"/>
                </a:solidFill>
              </a:rPr>
              <a:t> </a:t>
            </a:r>
            <a:r>
              <a:rPr lang="en-US" altLang="de-DE" sz="2400" i="1" dirty="0" err="1">
                <a:solidFill>
                  <a:srgbClr val="333333"/>
                </a:solidFill>
              </a:rPr>
              <a:t>och</a:t>
            </a:r>
            <a:r>
              <a:rPr lang="en-US" altLang="de-DE" sz="2400" i="1" dirty="0">
                <a:solidFill>
                  <a:srgbClr val="333333"/>
                </a:solidFill>
              </a:rPr>
              <a:t> </a:t>
            </a:r>
            <a:r>
              <a:rPr lang="en-US" altLang="de-DE" sz="2400" i="1" dirty="0" err="1">
                <a:solidFill>
                  <a:srgbClr val="333333"/>
                </a:solidFill>
              </a:rPr>
              <a:t>fyll</a:t>
            </a:r>
            <a:r>
              <a:rPr lang="en-US" altLang="de-DE" sz="2400" i="1" dirty="0">
                <a:solidFill>
                  <a:srgbClr val="333333"/>
                </a:solidFill>
              </a:rPr>
              <a:t> </a:t>
            </a:r>
            <a:r>
              <a:rPr lang="en-US" altLang="de-DE" sz="2400" i="1" dirty="0" err="1">
                <a:solidFill>
                  <a:srgbClr val="333333"/>
                </a:solidFill>
              </a:rPr>
              <a:t>på</a:t>
            </a:r>
            <a:r>
              <a:rPr lang="en-US" altLang="de-DE" sz="2400" i="1" dirty="0">
                <a:solidFill>
                  <a:srgbClr val="333333"/>
                </a:solidFill>
              </a:rPr>
              <a:t> </a:t>
            </a:r>
            <a:r>
              <a:rPr lang="en-US" altLang="de-DE" sz="2400" i="1" dirty="0" err="1">
                <a:solidFill>
                  <a:srgbClr val="333333"/>
                </a:solidFill>
              </a:rPr>
              <a:t>listan</a:t>
            </a:r>
            <a:r>
              <a:rPr lang="en-US" altLang="de-DE" sz="2400" i="1" dirty="0">
                <a:solidFill>
                  <a:srgbClr val="333333"/>
                </a:solidFill>
              </a:rPr>
              <a:t>. </a:t>
            </a:r>
            <a:r>
              <a:rPr lang="en-US" altLang="de-DE" sz="2400" i="1" dirty="0" err="1">
                <a:solidFill>
                  <a:srgbClr val="333333"/>
                </a:solidFill>
              </a:rPr>
              <a:t>Erinra</a:t>
            </a:r>
            <a:r>
              <a:rPr lang="en-US" altLang="de-DE" sz="2400" i="1" dirty="0">
                <a:solidFill>
                  <a:srgbClr val="333333"/>
                </a:solidFill>
              </a:rPr>
              <a:t> dig </a:t>
            </a:r>
            <a:r>
              <a:rPr lang="en-US" altLang="de-DE" sz="2400" i="1" dirty="0" err="1">
                <a:solidFill>
                  <a:srgbClr val="333333"/>
                </a:solidFill>
              </a:rPr>
              <a:t>dessa</a:t>
            </a:r>
            <a:r>
              <a:rPr lang="en-US" altLang="de-DE" sz="2400" i="1" dirty="0">
                <a:solidFill>
                  <a:srgbClr val="333333"/>
                </a:solidFill>
              </a:rPr>
              <a:t> </a:t>
            </a:r>
            <a:r>
              <a:rPr lang="en-US" altLang="de-DE" sz="2400" i="1" dirty="0" err="1">
                <a:solidFill>
                  <a:srgbClr val="333333"/>
                </a:solidFill>
              </a:rPr>
              <a:t>minnen</a:t>
            </a:r>
            <a:r>
              <a:rPr lang="en-US" altLang="de-DE" sz="2400" i="1" dirty="0">
                <a:solidFill>
                  <a:srgbClr val="333333"/>
                </a:solidFill>
              </a:rPr>
              <a:t> </a:t>
            </a:r>
            <a:r>
              <a:rPr lang="en-US" altLang="de-DE" sz="2400" i="1" dirty="0" err="1">
                <a:solidFill>
                  <a:srgbClr val="333333"/>
                </a:solidFill>
              </a:rPr>
              <a:t>i</a:t>
            </a:r>
            <a:r>
              <a:rPr lang="en-US" altLang="de-DE" sz="2400" i="1" dirty="0">
                <a:solidFill>
                  <a:srgbClr val="333333"/>
                </a:solidFill>
              </a:rPr>
              <a:t> </a:t>
            </a:r>
            <a:r>
              <a:rPr lang="en-US" altLang="de-DE" sz="2400" i="1" dirty="0" err="1">
                <a:solidFill>
                  <a:srgbClr val="333333"/>
                </a:solidFill>
              </a:rPr>
              <a:t>en</a:t>
            </a:r>
            <a:r>
              <a:rPr lang="en-US" altLang="de-DE" sz="2400" i="1" dirty="0">
                <a:solidFill>
                  <a:srgbClr val="333333"/>
                </a:solidFill>
              </a:rPr>
              <a:t> </a:t>
            </a:r>
            <a:r>
              <a:rPr lang="en-US" altLang="de-DE" sz="2400" i="1" dirty="0" err="1">
                <a:solidFill>
                  <a:srgbClr val="333333"/>
                </a:solidFill>
              </a:rPr>
              <a:t>krissituation</a:t>
            </a:r>
            <a:r>
              <a:rPr lang="en-US" altLang="de-DE" sz="2400" i="1" dirty="0">
                <a:solidFill>
                  <a:srgbClr val="333333"/>
                </a:solidFill>
              </a:rPr>
              <a:t> (</a:t>
            </a:r>
            <a:r>
              <a:rPr lang="en-US" altLang="de-DE" sz="2400" i="1" dirty="0" err="1">
                <a:solidFill>
                  <a:srgbClr val="333333"/>
                </a:solidFill>
              </a:rPr>
              <a:t>t.ex</a:t>
            </a:r>
            <a:r>
              <a:rPr lang="en-US" altLang="de-DE" sz="2400" i="1" dirty="0">
                <a:solidFill>
                  <a:srgbClr val="333333"/>
                </a:solidFill>
              </a:rPr>
              <a:t>. om du </a:t>
            </a:r>
            <a:r>
              <a:rPr lang="en-US" altLang="de-DE" sz="2400" i="1" dirty="0" err="1">
                <a:solidFill>
                  <a:srgbClr val="333333"/>
                </a:solidFill>
              </a:rPr>
              <a:t>tänker</a:t>
            </a:r>
            <a:r>
              <a:rPr lang="en-US" altLang="de-DE" sz="2400" i="1" dirty="0">
                <a:solidFill>
                  <a:srgbClr val="333333"/>
                </a:solidFill>
              </a:rPr>
              <a:t> </a:t>
            </a:r>
            <a:r>
              <a:rPr lang="en-US" altLang="de-DE" sz="2400" i="1" dirty="0" err="1">
                <a:solidFill>
                  <a:srgbClr val="333333"/>
                </a:solidFill>
              </a:rPr>
              <a:t>att</a:t>
            </a:r>
            <a:r>
              <a:rPr lang="en-US" altLang="de-DE" sz="2400" i="1" dirty="0">
                <a:solidFill>
                  <a:srgbClr val="333333"/>
                </a:solidFill>
              </a:rPr>
              <a:t> du </a:t>
            </a:r>
            <a:r>
              <a:rPr lang="en-US" altLang="de-DE" sz="2400" i="1" dirty="0" err="1">
                <a:solidFill>
                  <a:srgbClr val="333333"/>
                </a:solidFill>
              </a:rPr>
              <a:t>är</a:t>
            </a:r>
            <a:r>
              <a:rPr lang="en-US" altLang="de-DE" sz="2400" i="1" dirty="0">
                <a:solidFill>
                  <a:srgbClr val="333333"/>
                </a:solidFill>
              </a:rPr>
              <a:t> </a:t>
            </a:r>
            <a:r>
              <a:rPr lang="en-US" altLang="de-DE" sz="2400" i="1" dirty="0" err="1">
                <a:solidFill>
                  <a:srgbClr val="333333"/>
                </a:solidFill>
              </a:rPr>
              <a:t>värdelös</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Skriv ner saker som du gjort bra, komplimanger som du har fått o.s.v. </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sv-SE"/>
              <a:t>Träningsmodul 8 – Självkänsla och sinnesstämning</a:t>
            </a:r>
            <a:endParaRPr lang="de-DE"/>
          </a:p>
        </p:txBody>
      </p:sp>
      <p:sp>
        <p:nvSpPr>
          <p:cNvPr id="5" name="Slide Number Placeholder 4"/>
          <p:cNvSpPr>
            <a:spLocks noGrp="1"/>
          </p:cNvSpPr>
          <p:nvPr>
            <p:ph type="sldNum" sz="quarter" idx="12"/>
          </p:nvPr>
        </p:nvSpPr>
        <p:spPr/>
        <p:txBody>
          <a:bodyPr/>
          <a:lstStyle/>
          <a:p>
            <a:fld id="{0CFA9B00-276D-4555-BBC3-F95A48128111}" type="slidenum">
              <a:rPr lang="de-DE" altLang="de-DE" smtClean="0"/>
              <a:pPr/>
              <a:t>38</a:t>
            </a:fld>
            <a:endParaRPr lang="de-DE" altLang="de-DE"/>
          </a:p>
        </p:txBody>
      </p:sp>
    </p:spTree>
    <p:extLst>
      <p:ext uri="{BB962C8B-B14F-4D97-AF65-F5344CB8AC3E}">
        <p14:creationId xmlns:p14="http://schemas.microsoft.com/office/powerpoint/2010/main" val="3704461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Råd för att förbättra självkänsla och sinnesstämning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Varje kväll kan du skriva ner några</a:t>
            </a:r>
            <a:r>
              <a:rPr lang="en-US" altLang="de-DE" sz="2400" dirty="0">
                <a:solidFill>
                  <a:srgbClr val="333333"/>
                </a:solidFill>
              </a:rPr>
              <a:t> </a:t>
            </a:r>
            <a:r>
              <a:rPr lang="en-US" altLang="de-DE" sz="2400" dirty="0" err="1">
                <a:solidFill>
                  <a:srgbClr val="333333"/>
                </a:solidFill>
              </a:rPr>
              <a:t>positiva</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med </a:t>
            </a:r>
            <a:r>
              <a:rPr lang="en-US" altLang="de-DE" sz="2400" dirty="0" err="1">
                <a:solidFill>
                  <a:srgbClr val="333333"/>
                </a:solidFill>
              </a:rPr>
              <a:t>dagen</a:t>
            </a:r>
            <a:r>
              <a:rPr lang="en-US" altLang="de-DE" sz="2400" dirty="0">
                <a:solidFill>
                  <a:srgbClr val="333333"/>
                </a:solidFill>
              </a:rPr>
              <a:t> (</a:t>
            </a:r>
            <a:r>
              <a:rPr lang="en-US" altLang="de-DE" sz="2400" dirty="0" err="1">
                <a:solidFill>
                  <a:srgbClr val="333333"/>
                </a:solidFill>
              </a:rPr>
              <a:t>upp</a:t>
            </a:r>
            <a:r>
              <a:rPr lang="en-US" altLang="de-DE" sz="2400" dirty="0">
                <a:solidFill>
                  <a:srgbClr val="333333"/>
                </a:solidFill>
              </a:rPr>
              <a:t> till fem </a:t>
            </a:r>
            <a:r>
              <a:rPr lang="en-US" altLang="de-DE" sz="2400" dirty="0" err="1">
                <a:solidFill>
                  <a:srgbClr val="333333"/>
                </a:solidFill>
              </a:rPr>
              <a:t>stycken</a:t>
            </a:r>
            <a:r>
              <a:rPr lang="en-US" altLang="de-DE" sz="2400" dirty="0">
                <a:solidFill>
                  <a:srgbClr val="333333"/>
                </a:solidFill>
              </a:rPr>
              <a:t>). </a:t>
            </a: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a:t>
            </a:r>
            <a:r>
              <a:rPr lang="en-US" altLang="de-DE" sz="2400" err="1">
                <a:solidFill>
                  <a:srgbClr val="333333"/>
                </a:solidFill>
              </a:rPr>
              <a:t>en</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Råd för att förbättra självkänsla och sinnesstämning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Varje kväll kan du skriva ner några</a:t>
            </a:r>
            <a:r>
              <a:rPr lang="en-US" altLang="de-DE" sz="2400" dirty="0">
                <a:solidFill>
                  <a:srgbClr val="333333"/>
                </a:solidFill>
              </a:rPr>
              <a:t> </a:t>
            </a:r>
            <a:r>
              <a:rPr lang="en-US" altLang="de-DE" sz="2400" dirty="0" err="1">
                <a:solidFill>
                  <a:srgbClr val="333333"/>
                </a:solidFill>
              </a:rPr>
              <a:t>positiva</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med </a:t>
            </a:r>
            <a:r>
              <a:rPr lang="en-US" altLang="de-DE" sz="2400" dirty="0" err="1">
                <a:solidFill>
                  <a:srgbClr val="333333"/>
                </a:solidFill>
              </a:rPr>
              <a:t>dagen</a:t>
            </a:r>
            <a:r>
              <a:rPr lang="en-US" altLang="de-DE" sz="2400" dirty="0">
                <a:solidFill>
                  <a:srgbClr val="333333"/>
                </a:solidFill>
              </a:rPr>
              <a:t> (</a:t>
            </a:r>
            <a:r>
              <a:rPr lang="en-US" altLang="de-DE" sz="2400" dirty="0" err="1">
                <a:solidFill>
                  <a:srgbClr val="333333"/>
                </a:solidFill>
              </a:rPr>
              <a:t>upp</a:t>
            </a:r>
            <a:r>
              <a:rPr lang="en-US" altLang="de-DE" sz="2400" dirty="0">
                <a:solidFill>
                  <a:srgbClr val="333333"/>
                </a:solidFill>
              </a:rPr>
              <a:t> till fem </a:t>
            </a:r>
            <a:r>
              <a:rPr lang="en-US" altLang="de-DE" sz="2400" dirty="0" err="1">
                <a:solidFill>
                  <a:srgbClr val="333333"/>
                </a:solidFill>
              </a:rPr>
              <a:t>stycken</a:t>
            </a:r>
            <a:r>
              <a:rPr lang="en-US" altLang="de-DE" sz="2400" dirty="0">
                <a:solidFill>
                  <a:srgbClr val="333333"/>
                </a:solidFill>
              </a:rPr>
              <a:t>). </a:t>
            </a: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dig </a:t>
            </a:r>
            <a:r>
              <a:rPr lang="en-US" altLang="de-DE" sz="2400" dirty="0" err="1">
                <a:solidFill>
                  <a:srgbClr val="333333"/>
                </a:solidFill>
              </a:rPr>
              <a:t>själv</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spegeln</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säg</a:t>
            </a:r>
            <a:r>
              <a:rPr lang="en-US" altLang="de-DE" sz="2400">
                <a:solidFill>
                  <a:srgbClr val="333333"/>
                </a:solidFill>
              </a:rPr>
              <a:t>: “Jag </a:t>
            </a:r>
            <a:r>
              <a:rPr lang="en-US" altLang="de-DE" sz="2400" dirty="0" err="1">
                <a:solidFill>
                  <a:srgbClr val="333333"/>
                </a:solidFill>
              </a:rPr>
              <a:t>gillar</a:t>
            </a:r>
            <a:r>
              <a:rPr lang="en-US" altLang="de-DE" sz="2400" dirty="0">
                <a:solidFill>
                  <a:srgbClr val="333333"/>
                </a:solidFill>
              </a:rPr>
              <a:t> </a:t>
            </a:r>
            <a:r>
              <a:rPr lang="en-US" altLang="de-DE" sz="2400" err="1">
                <a:solidFill>
                  <a:srgbClr val="333333"/>
                </a:solidFill>
              </a:rPr>
              <a:t>mig</a:t>
            </a:r>
            <a:r>
              <a:rPr lang="en-US" altLang="de-DE" sz="2400">
                <a:solidFill>
                  <a:srgbClr val="333333"/>
                </a:solidFill>
              </a:rPr>
              <a:t> själv” </a:t>
            </a:r>
            <a:r>
              <a:rPr lang="en-US" altLang="de-DE" sz="2400" err="1">
                <a:solidFill>
                  <a:srgbClr val="333333"/>
                </a:solidFill>
              </a:rPr>
              <a:t>eller</a:t>
            </a:r>
            <a:r>
              <a:rPr lang="en-US" altLang="de-DE" sz="2400">
                <a:solidFill>
                  <a:srgbClr val="333333"/>
                </a:solidFill>
              </a:rPr>
              <a:t> “Jag </a:t>
            </a:r>
            <a:r>
              <a:rPr lang="en-US" altLang="de-DE" sz="2400" dirty="0" err="1">
                <a:solidFill>
                  <a:srgbClr val="333333"/>
                </a:solidFill>
              </a:rPr>
              <a:t>tycker</a:t>
            </a:r>
            <a:r>
              <a:rPr lang="en-US" altLang="de-DE" sz="2400" dirty="0">
                <a:solidFill>
                  <a:srgbClr val="333333"/>
                </a:solidFill>
              </a:rPr>
              <a:t> om </a:t>
            </a:r>
            <a:r>
              <a:rPr lang="en-US" altLang="de-DE" sz="2400">
                <a:solidFill>
                  <a:srgbClr val="333333"/>
                </a:solidFill>
              </a:rPr>
              <a:t>dig!” </a:t>
            </a:r>
            <a:r>
              <a:rPr lang="en-US" altLang="de-DE" sz="2400" dirty="0">
                <a:solidFill>
                  <a:srgbClr val="333333"/>
                </a:solidFill>
              </a:rPr>
              <a:t>(Till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början</a:t>
            </a:r>
            <a:r>
              <a:rPr lang="en-US" altLang="de-DE" sz="2400" dirty="0">
                <a:solidFill>
                  <a:srgbClr val="333333"/>
                </a:solidFill>
              </a:rPr>
              <a:t> </a:t>
            </a:r>
            <a:r>
              <a:rPr lang="en-US" altLang="de-DE" sz="2400" dirty="0" err="1">
                <a:solidFill>
                  <a:srgbClr val="333333"/>
                </a:solidFill>
              </a:rPr>
              <a:t>kanske</a:t>
            </a:r>
            <a:r>
              <a:rPr lang="en-US" altLang="de-DE" sz="2400" dirty="0">
                <a:solidFill>
                  <a:srgbClr val="333333"/>
                </a:solidFill>
              </a:rPr>
              <a:t> du </a:t>
            </a:r>
            <a:r>
              <a:rPr lang="en-US" altLang="de-DE" sz="2400" dirty="0" err="1">
                <a:solidFill>
                  <a:srgbClr val="333333"/>
                </a:solidFill>
              </a:rPr>
              <a:t>känner</a:t>
            </a:r>
            <a:r>
              <a:rPr lang="en-US" altLang="de-DE" sz="2400" dirty="0">
                <a:solidFill>
                  <a:srgbClr val="333333"/>
                </a:solidFill>
              </a:rPr>
              <a:t> dig lite </a:t>
            </a:r>
            <a:r>
              <a:rPr lang="en-US" altLang="de-DE" sz="2400" dirty="0" err="1">
                <a:solidFill>
                  <a:srgbClr val="333333"/>
                </a:solidFill>
              </a:rPr>
              <a:t>fånig</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err="1">
                <a:solidFill>
                  <a:srgbClr val="333333"/>
                </a:solidFill>
              </a:rPr>
              <a:t>ändå</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40</a:t>
            </a:fld>
            <a:endParaRPr lang="de-DE" altLang="de-DE"/>
          </a:p>
        </p:txBody>
      </p:sp>
    </p:spTree>
    <p:extLst>
      <p:ext uri="{BB962C8B-B14F-4D97-AF65-F5344CB8AC3E}">
        <p14:creationId xmlns:p14="http://schemas.microsoft.com/office/powerpoint/2010/main" val="23458811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Råd för att förbättra självkänsla och sinnesstämning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Varje kväll kan du skriva ner några</a:t>
            </a:r>
            <a:r>
              <a:rPr lang="en-US" altLang="de-DE" sz="2400" dirty="0">
                <a:solidFill>
                  <a:srgbClr val="333333"/>
                </a:solidFill>
              </a:rPr>
              <a:t> </a:t>
            </a:r>
            <a:r>
              <a:rPr lang="en-US" altLang="de-DE" sz="2400" dirty="0" err="1">
                <a:solidFill>
                  <a:srgbClr val="333333"/>
                </a:solidFill>
              </a:rPr>
              <a:t>positiva</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med </a:t>
            </a:r>
            <a:r>
              <a:rPr lang="en-US" altLang="de-DE" sz="2400" dirty="0" err="1">
                <a:solidFill>
                  <a:srgbClr val="333333"/>
                </a:solidFill>
              </a:rPr>
              <a:t>dagen</a:t>
            </a:r>
            <a:r>
              <a:rPr lang="en-US" altLang="de-DE" sz="2400" dirty="0">
                <a:solidFill>
                  <a:srgbClr val="333333"/>
                </a:solidFill>
              </a:rPr>
              <a:t> (</a:t>
            </a:r>
            <a:r>
              <a:rPr lang="en-US" altLang="de-DE" sz="2400" dirty="0" err="1">
                <a:solidFill>
                  <a:srgbClr val="333333"/>
                </a:solidFill>
              </a:rPr>
              <a:t>upp</a:t>
            </a:r>
            <a:r>
              <a:rPr lang="en-US" altLang="de-DE" sz="2400" dirty="0">
                <a:solidFill>
                  <a:srgbClr val="333333"/>
                </a:solidFill>
              </a:rPr>
              <a:t> till fem </a:t>
            </a:r>
            <a:r>
              <a:rPr lang="en-US" altLang="de-DE" sz="2400" dirty="0" err="1">
                <a:solidFill>
                  <a:srgbClr val="333333"/>
                </a:solidFill>
              </a:rPr>
              <a:t>stycken</a:t>
            </a:r>
            <a:r>
              <a:rPr lang="en-US" altLang="de-DE" sz="2400" dirty="0">
                <a:solidFill>
                  <a:srgbClr val="333333"/>
                </a:solidFill>
              </a:rPr>
              <a:t>). </a:t>
            </a: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dig </a:t>
            </a:r>
            <a:r>
              <a:rPr lang="en-US" altLang="de-DE" sz="2400" dirty="0" err="1">
                <a:solidFill>
                  <a:srgbClr val="333333"/>
                </a:solidFill>
              </a:rPr>
              <a:t>själv</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spegeln</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säg</a:t>
            </a:r>
            <a:r>
              <a:rPr lang="en-US" altLang="de-DE" sz="2400">
                <a:solidFill>
                  <a:srgbClr val="333333"/>
                </a:solidFill>
              </a:rPr>
              <a:t>: “Jag </a:t>
            </a:r>
            <a:r>
              <a:rPr lang="en-US" altLang="de-DE" sz="2400" dirty="0" err="1">
                <a:solidFill>
                  <a:srgbClr val="333333"/>
                </a:solidFill>
              </a:rPr>
              <a:t>gillar</a:t>
            </a:r>
            <a:r>
              <a:rPr lang="en-US" altLang="de-DE" sz="2400" dirty="0">
                <a:solidFill>
                  <a:srgbClr val="333333"/>
                </a:solidFill>
              </a:rPr>
              <a:t> </a:t>
            </a:r>
            <a:r>
              <a:rPr lang="en-US" altLang="de-DE" sz="2400" err="1">
                <a:solidFill>
                  <a:srgbClr val="333333"/>
                </a:solidFill>
              </a:rPr>
              <a:t>mig</a:t>
            </a:r>
            <a:r>
              <a:rPr lang="en-US" altLang="de-DE" sz="2400">
                <a:solidFill>
                  <a:srgbClr val="333333"/>
                </a:solidFill>
              </a:rPr>
              <a:t> själv” </a:t>
            </a:r>
            <a:r>
              <a:rPr lang="en-US" altLang="de-DE" sz="2400" err="1">
                <a:solidFill>
                  <a:srgbClr val="333333"/>
                </a:solidFill>
              </a:rPr>
              <a:t>eller</a:t>
            </a:r>
            <a:r>
              <a:rPr lang="en-US" altLang="de-DE" sz="2400">
                <a:solidFill>
                  <a:srgbClr val="333333"/>
                </a:solidFill>
              </a:rPr>
              <a:t> “Jag </a:t>
            </a:r>
            <a:r>
              <a:rPr lang="en-US" altLang="de-DE" sz="2400" dirty="0" err="1">
                <a:solidFill>
                  <a:srgbClr val="333333"/>
                </a:solidFill>
              </a:rPr>
              <a:t>tycker</a:t>
            </a:r>
            <a:r>
              <a:rPr lang="en-US" altLang="de-DE" sz="2400" dirty="0">
                <a:solidFill>
                  <a:srgbClr val="333333"/>
                </a:solidFill>
              </a:rPr>
              <a:t> om </a:t>
            </a:r>
            <a:r>
              <a:rPr lang="en-US" altLang="de-DE" sz="2400">
                <a:solidFill>
                  <a:srgbClr val="333333"/>
                </a:solidFill>
              </a:rPr>
              <a:t>dig!” </a:t>
            </a:r>
            <a:r>
              <a:rPr lang="en-US" altLang="de-DE" sz="2400" dirty="0">
                <a:solidFill>
                  <a:srgbClr val="333333"/>
                </a:solidFill>
              </a:rPr>
              <a:t>(Till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början</a:t>
            </a:r>
            <a:r>
              <a:rPr lang="en-US" altLang="de-DE" sz="2400" dirty="0">
                <a:solidFill>
                  <a:srgbClr val="333333"/>
                </a:solidFill>
              </a:rPr>
              <a:t> </a:t>
            </a:r>
            <a:r>
              <a:rPr lang="en-US" altLang="de-DE" sz="2400" dirty="0" err="1">
                <a:solidFill>
                  <a:srgbClr val="333333"/>
                </a:solidFill>
              </a:rPr>
              <a:t>kanske</a:t>
            </a:r>
            <a:r>
              <a:rPr lang="en-US" altLang="de-DE" sz="2400" dirty="0">
                <a:solidFill>
                  <a:srgbClr val="333333"/>
                </a:solidFill>
              </a:rPr>
              <a:t> du </a:t>
            </a:r>
            <a:r>
              <a:rPr lang="en-US" altLang="de-DE" sz="2400" dirty="0" err="1">
                <a:solidFill>
                  <a:srgbClr val="333333"/>
                </a:solidFill>
              </a:rPr>
              <a:t>känner</a:t>
            </a:r>
            <a:r>
              <a:rPr lang="en-US" altLang="de-DE" sz="2400" dirty="0">
                <a:solidFill>
                  <a:srgbClr val="333333"/>
                </a:solidFill>
              </a:rPr>
              <a:t> dig lite </a:t>
            </a:r>
            <a:r>
              <a:rPr lang="en-US" altLang="de-DE" sz="2400" dirty="0" err="1">
                <a:solidFill>
                  <a:srgbClr val="333333"/>
                </a:solidFill>
              </a:rPr>
              <a:t>fånig</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ändå</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Acceptera</a:t>
            </a:r>
            <a:r>
              <a:rPr lang="en-US" altLang="de-DE" sz="2400" dirty="0">
                <a:solidFill>
                  <a:srgbClr val="333333"/>
                </a:solidFill>
              </a:rPr>
              <a:t> </a:t>
            </a:r>
            <a:r>
              <a:rPr lang="en-US" altLang="de-DE" sz="2400" dirty="0" err="1">
                <a:solidFill>
                  <a:srgbClr val="333333"/>
                </a:solidFill>
              </a:rPr>
              <a:t>komplimanger</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skriv</a:t>
            </a:r>
            <a:r>
              <a:rPr lang="en-US" altLang="de-DE" sz="2400" dirty="0">
                <a:solidFill>
                  <a:srgbClr val="333333"/>
                </a:solidFill>
              </a:rPr>
              <a:t> </a:t>
            </a:r>
            <a:r>
              <a:rPr lang="en-US" altLang="de-DE" sz="2400" dirty="0" err="1">
                <a:solidFill>
                  <a:srgbClr val="333333"/>
                </a:solidFill>
              </a:rPr>
              <a:t>ner</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de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användas</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resurser</a:t>
            </a:r>
            <a:r>
              <a:rPr lang="en-US" altLang="de-DE" sz="2400" dirty="0">
                <a:solidFill>
                  <a:srgbClr val="333333"/>
                </a:solidFill>
              </a:rPr>
              <a:t> </a:t>
            </a:r>
            <a:r>
              <a:rPr lang="en-US" altLang="de-DE" sz="2400" dirty="0" err="1">
                <a:solidFill>
                  <a:srgbClr val="333333"/>
                </a:solidFill>
              </a:rPr>
              <a:t>när</a:t>
            </a:r>
            <a:r>
              <a:rPr lang="en-US" altLang="de-DE" sz="2400" dirty="0">
                <a:solidFill>
                  <a:srgbClr val="333333"/>
                </a:solidFill>
              </a:rPr>
              <a:t> du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jobbigt</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41</a:t>
            </a:fld>
            <a:endParaRPr lang="de-DE" altLang="de-DE"/>
          </a:p>
        </p:txBody>
      </p:sp>
    </p:spTree>
    <p:extLst>
      <p:ext uri="{BB962C8B-B14F-4D97-AF65-F5344CB8AC3E}">
        <p14:creationId xmlns:p14="http://schemas.microsoft.com/office/powerpoint/2010/main" val="10537621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Råd för att förbättra självkänsla och sinnesstämning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minnas</a:t>
            </a:r>
            <a:r>
              <a:rPr lang="en-US" altLang="de-DE" sz="2400" dirty="0">
                <a:solidFill>
                  <a:srgbClr val="333333"/>
                </a:solidFill>
              </a:rPr>
              <a:t> </a:t>
            </a:r>
            <a:r>
              <a:rPr lang="en-US" altLang="de-DE" sz="2400" dirty="0" err="1">
                <a:solidFill>
                  <a:srgbClr val="333333"/>
                </a:solidFill>
              </a:rPr>
              <a:t>situationer</a:t>
            </a:r>
            <a:r>
              <a:rPr lang="en-US" altLang="de-DE" sz="2400" dirty="0">
                <a:solidFill>
                  <a:srgbClr val="333333"/>
                </a:solidFill>
              </a:rPr>
              <a:t> </a:t>
            </a:r>
            <a:r>
              <a:rPr lang="en-US" altLang="de-DE" sz="2400" dirty="0" err="1">
                <a:solidFill>
                  <a:srgbClr val="333333"/>
                </a:solidFill>
              </a:rPr>
              <a:t>där</a:t>
            </a:r>
            <a:r>
              <a:rPr lang="en-US" altLang="de-DE" sz="2400" dirty="0">
                <a:solidFill>
                  <a:srgbClr val="333333"/>
                </a:solidFill>
              </a:rPr>
              <a:t> du </a:t>
            </a:r>
            <a:r>
              <a:rPr lang="en-US" altLang="de-DE" sz="2400" dirty="0" err="1">
                <a:solidFill>
                  <a:srgbClr val="333333"/>
                </a:solidFill>
              </a:rPr>
              <a:t>verkligen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mått</a:t>
            </a:r>
            <a:r>
              <a:rPr lang="en-US" altLang="de-DE" sz="2400" dirty="0">
                <a:solidFill>
                  <a:srgbClr val="333333"/>
                </a:solidFill>
              </a:rPr>
              <a:t> bra.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komma</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med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dina</a:t>
            </a:r>
            <a:r>
              <a:rPr lang="en-US" altLang="de-DE" sz="2400" dirty="0">
                <a:solidFill>
                  <a:srgbClr val="333333"/>
                </a:solidFill>
              </a:rPr>
              <a:t> </a:t>
            </a:r>
            <a:r>
              <a:rPr lang="en-US" altLang="de-DE" sz="2400" dirty="0" err="1">
                <a:solidFill>
                  <a:srgbClr val="333333"/>
                </a:solidFill>
              </a:rPr>
              <a:t>sinnen</a:t>
            </a:r>
            <a:r>
              <a:rPr lang="en-US" altLang="de-DE" sz="2400" dirty="0">
                <a:solidFill>
                  <a:srgbClr val="333333"/>
                </a:solidFill>
              </a:rPr>
              <a:t> (</a:t>
            </a:r>
            <a:r>
              <a:rPr lang="en-US" altLang="de-DE" sz="2400" dirty="0" err="1">
                <a:solidFill>
                  <a:srgbClr val="333333"/>
                </a:solidFill>
              </a:rPr>
              <a:t>syn</a:t>
            </a:r>
            <a:r>
              <a:rPr lang="en-US" altLang="de-DE" sz="2400" dirty="0">
                <a:solidFill>
                  <a:srgbClr val="333333"/>
                </a:solidFill>
              </a:rPr>
              <a:t>, </a:t>
            </a:r>
            <a:r>
              <a:rPr lang="en-US" altLang="de-DE" sz="2400" dirty="0" err="1">
                <a:solidFill>
                  <a:srgbClr val="333333"/>
                </a:solidFill>
              </a:rPr>
              <a:t>känsel</a:t>
            </a:r>
            <a:r>
              <a:rPr lang="en-US" altLang="de-DE" sz="2400" dirty="0">
                <a:solidFill>
                  <a:srgbClr val="333333"/>
                </a:solidFill>
              </a:rPr>
              <a:t>, </a:t>
            </a:r>
            <a:r>
              <a:rPr lang="en-US" altLang="de-DE" sz="2400" dirty="0" err="1">
                <a:solidFill>
                  <a:srgbClr val="333333"/>
                </a:solidFill>
              </a:rPr>
              <a:t>lukt</a:t>
            </a:r>
            <a:r>
              <a:rPr lang="en-US" altLang="de-DE" sz="2400" dirty="0">
                <a:solidFill>
                  <a:srgbClr val="333333"/>
                </a:solidFill>
              </a:rPr>
              <a:t>...), du </a:t>
            </a:r>
            <a:r>
              <a:rPr lang="en-US" altLang="de-DE" sz="2400" dirty="0" err="1">
                <a:solidFill>
                  <a:srgbClr val="333333"/>
                </a:solidFill>
              </a:rPr>
              <a:t>kan</a:t>
            </a:r>
            <a:r>
              <a:rPr lang="en-US" altLang="de-DE" sz="2400" dirty="0">
                <a:solidFill>
                  <a:srgbClr val="333333"/>
                </a:solidFill>
              </a:rPr>
              <a:t> ta </a:t>
            </a:r>
            <a:r>
              <a:rPr lang="en-US" altLang="de-DE" sz="2400" dirty="0" err="1">
                <a:solidFill>
                  <a:srgbClr val="333333"/>
                </a:solidFill>
              </a:rPr>
              <a:t>hjälp</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till </a:t>
            </a:r>
            <a:r>
              <a:rPr lang="en-US" altLang="de-DE" sz="2400" dirty="0" err="1">
                <a:solidFill>
                  <a:srgbClr val="333333"/>
                </a:solidFill>
              </a:rPr>
              <a:t>exempel</a:t>
            </a:r>
            <a:r>
              <a:rPr lang="en-US" altLang="de-DE" sz="2400" dirty="0">
                <a:solidFill>
                  <a:srgbClr val="333333"/>
                </a:solidFill>
              </a:rPr>
              <a:t> </a:t>
            </a:r>
            <a:r>
              <a:rPr lang="en-US" altLang="de-DE" sz="2400" err="1">
                <a:solidFill>
                  <a:srgbClr val="333333"/>
                </a:solidFill>
              </a:rPr>
              <a:t>fotografier</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Råd för att förbättra självkänsla och sinnesstämning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minnas</a:t>
            </a:r>
            <a:r>
              <a:rPr lang="en-US" altLang="de-DE" sz="2400" dirty="0">
                <a:solidFill>
                  <a:srgbClr val="333333"/>
                </a:solidFill>
              </a:rPr>
              <a:t> </a:t>
            </a:r>
            <a:r>
              <a:rPr lang="en-US" altLang="de-DE" sz="2400" dirty="0" err="1">
                <a:solidFill>
                  <a:srgbClr val="333333"/>
                </a:solidFill>
              </a:rPr>
              <a:t>situationer</a:t>
            </a:r>
            <a:r>
              <a:rPr lang="en-US" altLang="de-DE" sz="2400" dirty="0">
                <a:solidFill>
                  <a:srgbClr val="333333"/>
                </a:solidFill>
              </a:rPr>
              <a:t> </a:t>
            </a:r>
            <a:r>
              <a:rPr lang="en-US" altLang="de-DE" sz="2400" dirty="0" err="1">
                <a:solidFill>
                  <a:srgbClr val="333333"/>
                </a:solidFill>
              </a:rPr>
              <a:t>där</a:t>
            </a:r>
            <a:r>
              <a:rPr lang="en-US" altLang="de-DE" sz="2400" dirty="0">
                <a:solidFill>
                  <a:srgbClr val="333333"/>
                </a:solidFill>
              </a:rPr>
              <a:t> du </a:t>
            </a:r>
            <a:r>
              <a:rPr lang="en-US" altLang="de-DE" sz="2400" dirty="0" err="1">
                <a:solidFill>
                  <a:srgbClr val="333333"/>
                </a:solidFill>
              </a:rPr>
              <a:t>verkligen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mått</a:t>
            </a:r>
            <a:r>
              <a:rPr lang="en-US" altLang="de-DE" sz="2400" dirty="0">
                <a:solidFill>
                  <a:srgbClr val="333333"/>
                </a:solidFill>
              </a:rPr>
              <a:t> bra.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komma</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med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dina</a:t>
            </a:r>
            <a:r>
              <a:rPr lang="en-US" altLang="de-DE" sz="2400" dirty="0">
                <a:solidFill>
                  <a:srgbClr val="333333"/>
                </a:solidFill>
              </a:rPr>
              <a:t> </a:t>
            </a:r>
            <a:r>
              <a:rPr lang="en-US" altLang="de-DE" sz="2400" dirty="0" err="1">
                <a:solidFill>
                  <a:srgbClr val="333333"/>
                </a:solidFill>
              </a:rPr>
              <a:t>sinnen</a:t>
            </a:r>
            <a:r>
              <a:rPr lang="en-US" altLang="de-DE" sz="2400" dirty="0">
                <a:solidFill>
                  <a:srgbClr val="333333"/>
                </a:solidFill>
              </a:rPr>
              <a:t> (</a:t>
            </a:r>
            <a:r>
              <a:rPr lang="en-US" altLang="de-DE" sz="2400" dirty="0" err="1">
                <a:solidFill>
                  <a:srgbClr val="333333"/>
                </a:solidFill>
              </a:rPr>
              <a:t>syn</a:t>
            </a:r>
            <a:r>
              <a:rPr lang="en-US" altLang="de-DE" sz="2400" dirty="0">
                <a:solidFill>
                  <a:srgbClr val="333333"/>
                </a:solidFill>
              </a:rPr>
              <a:t>, </a:t>
            </a:r>
            <a:r>
              <a:rPr lang="en-US" altLang="de-DE" sz="2400" dirty="0" err="1">
                <a:solidFill>
                  <a:srgbClr val="333333"/>
                </a:solidFill>
              </a:rPr>
              <a:t>känsel</a:t>
            </a:r>
            <a:r>
              <a:rPr lang="en-US" altLang="de-DE" sz="2400" dirty="0">
                <a:solidFill>
                  <a:srgbClr val="333333"/>
                </a:solidFill>
              </a:rPr>
              <a:t>, </a:t>
            </a:r>
            <a:r>
              <a:rPr lang="en-US" altLang="de-DE" sz="2400" dirty="0" err="1">
                <a:solidFill>
                  <a:srgbClr val="333333"/>
                </a:solidFill>
              </a:rPr>
              <a:t>lukt</a:t>
            </a:r>
            <a:r>
              <a:rPr lang="en-US" altLang="de-DE" sz="2400" dirty="0">
                <a:solidFill>
                  <a:srgbClr val="333333"/>
                </a:solidFill>
              </a:rPr>
              <a:t>...), du </a:t>
            </a:r>
            <a:r>
              <a:rPr lang="en-US" altLang="de-DE" sz="2400" dirty="0" err="1">
                <a:solidFill>
                  <a:srgbClr val="333333"/>
                </a:solidFill>
              </a:rPr>
              <a:t>kan</a:t>
            </a:r>
            <a:r>
              <a:rPr lang="en-US" altLang="de-DE" sz="2400" dirty="0">
                <a:solidFill>
                  <a:srgbClr val="333333"/>
                </a:solidFill>
              </a:rPr>
              <a:t> ta </a:t>
            </a:r>
            <a:r>
              <a:rPr lang="en-US" altLang="de-DE" sz="2400" dirty="0" err="1">
                <a:solidFill>
                  <a:srgbClr val="333333"/>
                </a:solidFill>
              </a:rPr>
              <a:t>hjälp</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till </a:t>
            </a:r>
            <a:r>
              <a:rPr lang="en-US" altLang="de-DE" sz="2400" dirty="0" err="1">
                <a:solidFill>
                  <a:srgbClr val="333333"/>
                </a:solidFill>
              </a:rPr>
              <a:t>exempel</a:t>
            </a:r>
            <a:r>
              <a:rPr lang="en-US" altLang="de-DE" sz="2400" dirty="0">
                <a:solidFill>
                  <a:srgbClr val="333333"/>
                </a:solidFill>
              </a:rPr>
              <a:t> </a:t>
            </a:r>
            <a:r>
              <a:rPr lang="en-US" altLang="de-DE" sz="2400" dirty="0" err="1">
                <a:solidFill>
                  <a:srgbClr val="333333"/>
                </a:solidFill>
              </a:rPr>
              <a:t>fotografier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Gör</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du </a:t>
            </a:r>
            <a:r>
              <a:rPr lang="en-US" altLang="de-DE" sz="2400" dirty="0" err="1">
                <a:solidFill>
                  <a:srgbClr val="333333"/>
                </a:solidFill>
              </a:rPr>
              <a:t>tycker</a:t>
            </a:r>
            <a:r>
              <a:rPr lang="en-US" altLang="de-DE" sz="2400" dirty="0">
                <a:solidFill>
                  <a:srgbClr val="333333"/>
                </a:solidFill>
              </a:rPr>
              <a:t> om – </a:t>
            </a:r>
            <a:r>
              <a:rPr lang="en-US" altLang="de-DE" sz="2400" dirty="0" err="1">
                <a:solidFill>
                  <a:srgbClr val="333333"/>
                </a:solidFill>
              </a:rPr>
              <a:t>gärna</a:t>
            </a:r>
            <a:r>
              <a:rPr lang="en-US" altLang="de-DE" sz="2400" dirty="0">
                <a:solidFill>
                  <a:srgbClr val="333333"/>
                </a:solidFill>
              </a:rPr>
              <a:t> med </a:t>
            </a:r>
            <a:r>
              <a:rPr lang="en-US" altLang="de-DE" sz="2400" dirty="0" err="1">
                <a:solidFill>
                  <a:srgbClr val="333333"/>
                </a:solidFill>
              </a:rPr>
              <a:t>andra</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se </a:t>
            </a:r>
            <a:r>
              <a:rPr lang="en-US" altLang="de-DE" sz="2400" dirty="0" err="1">
                <a:solidFill>
                  <a:srgbClr val="333333"/>
                </a:solidFill>
              </a:rPr>
              <a:t>på</a:t>
            </a:r>
            <a:r>
              <a:rPr lang="en-US" altLang="de-DE" sz="2400" dirty="0">
                <a:solidFill>
                  <a:srgbClr val="333333"/>
                </a:solidFill>
              </a:rPr>
              <a:t> film, </a:t>
            </a: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a:solidFill>
                  <a:srgbClr val="333333"/>
                </a:solidFill>
              </a:rPr>
              <a:t>café).</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43</a:t>
            </a:fld>
            <a:endParaRPr lang="de-DE" altLang="de-DE"/>
          </a:p>
        </p:txBody>
      </p:sp>
    </p:spTree>
    <p:extLst>
      <p:ext uri="{BB962C8B-B14F-4D97-AF65-F5344CB8AC3E}">
        <p14:creationId xmlns:p14="http://schemas.microsoft.com/office/powerpoint/2010/main" val="42507992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Råd för att förbättra självkänsla och sinnesstämning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minnas</a:t>
            </a:r>
            <a:r>
              <a:rPr lang="en-US" altLang="de-DE" sz="2400" dirty="0">
                <a:solidFill>
                  <a:srgbClr val="333333"/>
                </a:solidFill>
              </a:rPr>
              <a:t> </a:t>
            </a:r>
            <a:r>
              <a:rPr lang="en-US" altLang="de-DE" sz="2400" dirty="0" err="1">
                <a:solidFill>
                  <a:srgbClr val="333333"/>
                </a:solidFill>
              </a:rPr>
              <a:t>situationer</a:t>
            </a:r>
            <a:r>
              <a:rPr lang="en-US" altLang="de-DE" sz="2400" dirty="0">
                <a:solidFill>
                  <a:srgbClr val="333333"/>
                </a:solidFill>
              </a:rPr>
              <a:t> </a:t>
            </a:r>
            <a:r>
              <a:rPr lang="en-US" altLang="de-DE" sz="2400" dirty="0" err="1">
                <a:solidFill>
                  <a:srgbClr val="333333"/>
                </a:solidFill>
              </a:rPr>
              <a:t>där</a:t>
            </a:r>
            <a:r>
              <a:rPr lang="en-US" altLang="de-DE" sz="2400" dirty="0">
                <a:solidFill>
                  <a:srgbClr val="333333"/>
                </a:solidFill>
              </a:rPr>
              <a:t> du </a:t>
            </a:r>
            <a:r>
              <a:rPr lang="en-US" altLang="de-DE" sz="2400" dirty="0" err="1">
                <a:solidFill>
                  <a:srgbClr val="333333"/>
                </a:solidFill>
              </a:rPr>
              <a:t>verkligen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mått</a:t>
            </a:r>
            <a:r>
              <a:rPr lang="en-US" altLang="de-DE" sz="2400" dirty="0">
                <a:solidFill>
                  <a:srgbClr val="333333"/>
                </a:solidFill>
              </a:rPr>
              <a:t> bra.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komma</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med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dina</a:t>
            </a:r>
            <a:r>
              <a:rPr lang="en-US" altLang="de-DE" sz="2400" dirty="0">
                <a:solidFill>
                  <a:srgbClr val="333333"/>
                </a:solidFill>
              </a:rPr>
              <a:t> </a:t>
            </a:r>
            <a:r>
              <a:rPr lang="en-US" altLang="de-DE" sz="2400" dirty="0" err="1">
                <a:solidFill>
                  <a:srgbClr val="333333"/>
                </a:solidFill>
              </a:rPr>
              <a:t>sinnen</a:t>
            </a:r>
            <a:r>
              <a:rPr lang="en-US" altLang="de-DE" sz="2400" dirty="0">
                <a:solidFill>
                  <a:srgbClr val="333333"/>
                </a:solidFill>
              </a:rPr>
              <a:t> (</a:t>
            </a:r>
            <a:r>
              <a:rPr lang="en-US" altLang="de-DE" sz="2400" dirty="0" err="1">
                <a:solidFill>
                  <a:srgbClr val="333333"/>
                </a:solidFill>
              </a:rPr>
              <a:t>syn</a:t>
            </a:r>
            <a:r>
              <a:rPr lang="en-US" altLang="de-DE" sz="2400" dirty="0">
                <a:solidFill>
                  <a:srgbClr val="333333"/>
                </a:solidFill>
              </a:rPr>
              <a:t>, </a:t>
            </a:r>
            <a:r>
              <a:rPr lang="en-US" altLang="de-DE" sz="2400" dirty="0" err="1">
                <a:solidFill>
                  <a:srgbClr val="333333"/>
                </a:solidFill>
              </a:rPr>
              <a:t>känsel</a:t>
            </a:r>
            <a:r>
              <a:rPr lang="en-US" altLang="de-DE" sz="2400" dirty="0">
                <a:solidFill>
                  <a:srgbClr val="333333"/>
                </a:solidFill>
              </a:rPr>
              <a:t>, </a:t>
            </a:r>
            <a:r>
              <a:rPr lang="en-US" altLang="de-DE" sz="2400" dirty="0" err="1">
                <a:solidFill>
                  <a:srgbClr val="333333"/>
                </a:solidFill>
              </a:rPr>
              <a:t>lukt</a:t>
            </a:r>
            <a:r>
              <a:rPr lang="en-US" altLang="de-DE" sz="2400" dirty="0">
                <a:solidFill>
                  <a:srgbClr val="333333"/>
                </a:solidFill>
              </a:rPr>
              <a:t>...), du </a:t>
            </a:r>
            <a:r>
              <a:rPr lang="en-US" altLang="de-DE" sz="2400" dirty="0" err="1">
                <a:solidFill>
                  <a:srgbClr val="333333"/>
                </a:solidFill>
              </a:rPr>
              <a:t>kan</a:t>
            </a:r>
            <a:r>
              <a:rPr lang="en-US" altLang="de-DE" sz="2400" dirty="0">
                <a:solidFill>
                  <a:srgbClr val="333333"/>
                </a:solidFill>
              </a:rPr>
              <a:t> ta </a:t>
            </a:r>
            <a:r>
              <a:rPr lang="en-US" altLang="de-DE" sz="2400" dirty="0" err="1">
                <a:solidFill>
                  <a:srgbClr val="333333"/>
                </a:solidFill>
              </a:rPr>
              <a:t>hjälp</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till </a:t>
            </a:r>
            <a:r>
              <a:rPr lang="en-US" altLang="de-DE" sz="2400" dirty="0" err="1">
                <a:solidFill>
                  <a:srgbClr val="333333"/>
                </a:solidFill>
              </a:rPr>
              <a:t>exempel</a:t>
            </a:r>
            <a:r>
              <a:rPr lang="en-US" altLang="de-DE" sz="2400" dirty="0">
                <a:solidFill>
                  <a:srgbClr val="333333"/>
                </a:solidFill>
              </a:rPr>
              <a:t> </a:t>
            </a:r>
            <a:r>
              <a:rPr lang="en-US" altLang="de-DE" sz="2400" dirty="0" err="1">
                <a:solidFill>
                  <a:srgbClr val="333333"/>
                </a:solidFill>
              </a:rPr>
              <a:t>fotografier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Gör</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du </a:t>
            </a:r>
            <a:r>
              <a:rPr lang="en-US" altLang="de-DE" sz="2400" dirty="0" err="1">
                <a:solidFill>
                  <a:srgbClr val="333333"/>
                </a:solidFill>
              </a:rPr>
              <a:t>tycker</a:t>
            </a:r>
            <a:r>
              <a:rPr lang="en-US" altLang="de-DE" sz="2400" dirty="0">
                <a:solidFill>
                  <a:srgbClr val="333333"/>
                </a:solidFill>
              </a:rPr>
              <a:t> om – </a:t>
            </a:r>
            <a:r>
              <a:rPr lang="en-US" altLang="de-DE" sz="2400" dirty="0" err="1">
                <a:solidFill>
                  <a:srgbClr val="333333"/>
                </a:solidFill>
              </a:rPr>
              <a:t>gärna</a:t>
            </a:r>
            <a:r>
              <a:rPr lang="en-US" altLang="de-DE" sz="2400" dirty="0">
                <a:solidFill>
                  <a:srgbClr val="333333"/>
                </a:solidFill>
              </a:rPr>
              <a:t> med </a:t>
            </a:r>
            <a:r>
              <a:rPr lang="en-US" altLang="de-DE" sz="2400" dirty="0" err="1">
                <a:solidFill>
                  <a:srgbClr val="333333"/>
                </a:solidFill>
              </a:rPr>
              <a:t>andra</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se </a:t>
            </a:r>
            <a:r>
              <a:rPr lang="en-US" altLang="de-DE" sz="2400" dirty="0" err="1">
                <a:solidFill>
                  <a:srgbClr val="333333"/>
                </a:solidFill>
              </a:rPr>
              <a:t>på</a:t>
            </a:r>
            <a:r>
              <a:rPr lang="en-US" altLang="de-DE" sz="2400" dirty="0">
                <a:solidFill>
                  <a:srgbClr val="333333"/>
                </a:solidFill>
              </a:rPr>
              <a:t> film, </a:t>
            </a: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café).</a:t>
            </a:r>
          </a:p>
          <a:p>
            <a:pPr marL="342900" lvl="0" indent="-342900" defTabSz="914400" fontAlgn="base">
              <a:buClr>
                <a:srgbClr val="333333"/>
              </a:buClr>
              <a:buFont typeface="WingDings"/>
              <a:buChar char=""/>
            </a:pPr>
            <a:r>
              <a:rPr lang="en-US" altLang="de-DE" sz="2400" dirty="0" err="1">
                <a:solidFill>
                  <a:srgbClr val="333333"/>
                </a:solidFill>
              </a:rPr>
              <a:t>Träna</a:t>
            </a:r>
            <a:r>
              <a:rPr lang="en-US" altLang="de-DE" sz="2400" dirty="0">
                <a:solidFill>
                  <a:srgbClr val="333333"/>
                </a:solidFill>
              </a:rPr>
              <a:t> (</a:t>
            </a:r>
            <a:r>
              <a:rPr lang="en-US" altLang="de-DE" sz="2400" dirty="0" err="1">
                <a:solidFill>
                  <a:srgbClr val="333333"/>
                </a:solidFill>
              </a:rPr>
              <a:t>minst</a:t>
            </a:r>
            <a:r>
              <a:rPr lang="en-US" altLang="de-DE" sz="2400" dirty="0">
                <a:solidFill>
                  <a:srgbClr val="333333"/>
                </a:solidFill>
              </a:rPr>
              <a:t> 20 </a:t>
            </a:r>
            <a:r>
              <a:rPr lang="en-US" altLang="de-DE" sz="2400" dirty="0" err="1">
                <a:solidFill>
                  <a:srgbClr val="333333"/>
                </a:solidFill>
              </a:rPr>
              <a:t>minuter</a:t>
            </a:r>
            <a:r>
              <a:rPr lang="en-US" altLang="de-DE" sz="2400" dirty="0">
                <a:solidFill>
                  <a:srgbClr val="333333"/>
                </a:solidFill>
              </a:rPr>
              <a:t>) – </a:t>
            </a:r>
            <a:r>
              <a:rPr lang="en-US" altLang="de-DE" sz="2400" dirty="0" err="1">
                <a:solidFill>
                  <a:srgbClr val="333333"/>
                </a:solidFill>
              </a:rPr>
              <a:t>gärna</a:t>
            </a:r>
            <a:r>
              <a:rPr lang="en-US" altLang="de-DE" sz="2400" dirty="0">
                <a:solidFill>
                  <a:srgbClr val="333333"/>
                </a:solidFill>
              </a:rPr>
              <a:t> </a:t>
            </a:r>
            <a:r>
              <a:rPr lang="en-US" altLang="de-DE" sz="2400" dirty="0" err="1">
                <a:solidFill>
                  <a:srgbClr val="333333"/>
                </a:solidFill>
              </a:rPr>
              <a:t>konditionsträning</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löpning</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err="1">
                <a:solidFill>
                  <a:srgbClr val="333333"/>
                </a:solidFill>
              </a:rPr>
              <a:t>långpromenad</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44</a:t>
            </a:fld>
            <a:endParaRPr lang="de-DE" altLang="de-DE"/>
          </a:p>
        </p:txBody>
      </p:sp>
    </p:spTree>
    <p:extLst>
      <p:ext uri="{BB962C8B-B14F-4D97-AF65-F5344CB8AC3E}">
        <p14:creationId xmlns:p14="http://schemas.microsoft.com/office/powerpoint/2010/main" val="891041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Råd för att förbättra självkänsla och sinnesstämning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minnas</a:t>
            </a:r>
            <a:r>
              <a:rPr lang="en-US" altLang="de-DE" sz="2400" dirty="0">
                <a:solidFill>
                  <a:srgbClr val="333333"/>
                </a:solidFill>
              </a:rPr>
              <a:t> </a:t>
            </a:r>
            <a:r>
              <a:rPr lang="en-US" altLang="de-DE" sz="2400" dirty="0" err="1">
                <a:solidFill>
                  <a:srgbClr val="333333"/>
                </a:solidFill>
              </a:rPr>
              <a:t>situationer</a:t>
            </a:r>
            <a:r>
              <a:rPr lang="en-US" altLang="de-DE" sz="2400" dirty="0">
                <a:solidFill>
                  <a:srgbClr val="333333"/>
                </a:solidFill>
              </a:rPr>
              <a:t> </a:t>
            </a:r>
            <a:r>
              <a:rPr lang="en-US" altLang="de-DE" sz="2400" dirty="0" err="1">
                <a:solidFill>
                  <a:srgbClr val="333333"/>
                </a:solidFill>
              </a:rPr>
              <a:t>där</a:t>
            </a:r>
            <a:r>
              <a:rPr lang="en-US" altLang="de-DE" sz="2400" dirty="0">
                <a:solidFill>
                  <a:srgbClr val="333333"/>
                </a:solidFill>
              </a:rPr>
              <a:t> du </a:t>
            </a:r>
            <a:r>
              <a:rPr lang="en-US" altLang="de-DE" sz="2400" dirty="0" err="1">
                <a:solidFill>
                  <a:srgbClr val="333333"/>
                </a:solidFill>
              </a:rPr>
              <a:t>verkligen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mått</a:t>
            </a:r>
            <a:r>
              <a:rPr lang="en-US" altLang="de-DE" sz="2400" dirty="0">
                <a:solidFill>
                  <a:srgbClr val="333333"/>
                </a:solidFill>
              </a:rPr>
              <a:t> bra.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komma</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med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dina</a:t>
            </a:r>
            <a:r>
              <a:rPr lang="en-US" altLang="de-DE" sz="2400" dirty="0">
                <a:solidFill>
                  <a:srgbClr val="333333"/>
                </a:solidFill>
              </a:rPr>
              <a:t> </a:t>
            </a:r>
            <a:r>
              <a:rPr lang="en-US" altLang="de-DE" sz="2400" dirty="0" err="1">
                <a:solidFill>
                  <a:srgbClr val="333333"/>
                </a:solidFill>
              </a:rPr>
              <a:t>sinnen</a:t>
            </a:r>
            <a:r>
              <a:rPr lang="en-US" altLang="de-DE" sz="2400" dirty="0">
                <a:solidFill>
                  <a:srgbClr val="333333"/>
                </a:solidFill>
              </a:rPr>
              <a:t> (</a:t>
            </a:r>
            <a:r>
              <a:rPr lang="en-US" altLang="de-DE" sz="2400" dirty="0" err="1">
                <a:solidFill>
                  <a:srgbClr val="333333"/>
                </a:solidFill>
              </a:rPr>
              <a:t>syn</a:t>
            </a:r>
            <a:r>
              <a:rPr lang="en-US" altLang="de-DE" sz="2400" dirty="0">
                <a:solidFill>
                  <a:srgbClr val="333333"/>
                </a:solidFill>
              </a:rPr>
              <a:t>, </a:t>
            </a:r>
            <a:r>
              <a:rPr lang="en-US" altLang="de-DE" sz="2400" dirty="0" err="1">
                <a:solidFill>
                  <a:srgbClr val="333333"/>
                </a:solidFill>
              </a:rPr>
              <a:t>känsel</a:t>
            </a:r>
            <a:r>
              <a:rPr lang="en-US" altLang="de-DE" sz="2400" dirty="0">
                <a:solidFill>
                  <a:srgbClr val="333333"/>
                </a:solidFill>
              </a:rPr>
              <a:t>, </a:t>
            </a:r>
            <a:r>
              <a:rPr lang="en-US" altLang="de-DE" sz="2400" dirty="0" err="1">
                <a:solidFill>
                  <a:srgbClr val="333333"/>
                </a:solidFill>
              </a:rPr>
              <a:t>lukt</a:t>
            </a:r>
            <a:r>
              <a:rPr lang="en-US" altLang="de-DE" sz="2400" dirty="0">
                <a:solidFill>
                  <a:srgbClr val="333333"/>
                </a:solidFill>
              </a:rPr>
              <a:t>...), du </a:t>
            </a:r>
            <a:r>
              <a:rPr lang="en-US" altLang="de-DE" sz="2400" dirty="0" err="1">
                <a:solidFill>
                  <a:srgbClr val="333333"/>
                </a:solidFill>
              </a:rPr>
              <a:t>kan</a:t>
            </a:r>
            <a:r>
              <a:rPr lang="en-US" altLang="de-DE" sz="2400" dirty="0">
                <a:solidFill>
                  <a:srgbClr val="333333"/>
                </a:solidFill>
              </a:rPr>
              <a:t> ta </a:t>
            </a:r>
            <a:r>
              <a:rPr lang="en-US" altLang="de-DE" sz="2400" dirty="0" err="1">
                <a:solidFill>
                  <a:srgbClr val="333333"/>
                </a:solidFill>
              </a:rPr>
              <a:t>hjälp</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till </a:t>
            </a:r>
            <a:r>
              <a:rPr lang="en-US" altLang="de-DE" sz="2400" dirty="0" err="1">
                <a:solidFill>
                  <a:srgbClr val="333333"/>
                </a:solidFill>
              </a:rPr>
              <a:t>exempel</a:t>
            </a:r>
            <a:r>
              <a:rPr lang="en-US" altLang="de-DE" sz="2400" dirty="0">
                <a:solidFill>
                  <a:srgbClr val="333333"/>
                </a:solidFill>
              </a:rPr>
              <a:t> </a:t>
            </a:r>
            <a:r>
              <a:rPr lang="en-US" altLang="de-DE" sz="2400" dirty="0" err="1">
                <a:solidFill>
                  <a:srgbClr val="333333"/>
                </a:solidFill>
              </a:rPr>
              <a:t>fotografier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Gör</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du </a:t>
            </a:r>
            <a:r>
              <a:rPr lang="en-US" altLang="de-DE" sz="2400" dirty="0" err="1">
                <a:solidFill>
                  <a:srgbClr val="333333"/>
                </a:solidFill>
              </a:rPr>
              <a:t>tycker</a:t>
            </a:r>
            <a:r>
              <a:rPr lang="en-US" altLang="de-DE" sz="2400" dirty="0">
                <a:solidFill>
                  <a:srgbClr val="333333"/>
                </a:solidFill>
              </a:rPr>
              <a:t> om – </a:t>
            </a:r>
            <a:r>
              <a:rPr lang="en-US" altLang="de-DE" sz="2400" dirty="0" err="1">
                <a:solidFill>
                  <a:srgbClr val="333333"/>
                </a:solidFill>
              </a:rPr>
              <a:t>gärna</a:t>
            </a:r>
            <a:r>
              <a:rPr lang="en-US" altLang="de-DE" sz="2400" dirty="0">
                <a:solidFill>
                  <a:srgbClr val="333333"/>
                </a:solidFill>
              </a:rPr>
              <a:t> med </a:t>
            </a:r>
            <a:r>
              <a:rPr lang="en-US" altLang="de-DE" sz="2400" dirty="0" err="1">
                <a:solidFill>
                  <a:srgbClr val="333333"/>
                </a:solidFill>
              </a:rPr>
              <a:t>andra</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se </a:t>
            </a:r>
            <a:r>
              <a:rPr lang="en-US" altLang="de-DE" sz="2400" dirty="0" err="1">
                <a:solidFill>
                  <a:srgbClr val="333333"/>
                </a:solidFill>
              </a:rPr>
              <a:t>på</a:t>
            </a:r>
            <a:r>
              <a:rPr lang="en-US" altLang="de-DE" sz="2400" dirty="0">
                <a:solidFill>
                  <a:srgbClr val="333333"/>
                </a:solidFill>
              </a:rPr>
              <a:t> film, </a:t>
            </a: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café).</a:t>
            </a:r>
          </a:p>
          <a:p>
            <a:pPr marL="342900" lvl="0" indent="-342900" defTabSz="914400" fontAlgn="base">
              <a:buClr>
                <a:srgbClr val="333333"/>
              </a:buClr>
              <a:buFont typeface="WingDings"/>
              <a:buChar char=""/>
            </a:pPr>
            <a:r>
              <a:rPr lang="en-US" altLang="de-DE" sz="2400" dirty="0" err="1">
                <a:solidFill>
                  <a:srgbClr val="333333"/>
                </a:solidFill>
              </a:rPr>
              <a:t>Träna</a:t>
            </a:r>
            <a:r>
              <a:rPr lang="en-US" altLang="de-DE" sz="2400" dirty="0">
                <a:solidFill>
                  <a:srgbClr val="333333"/>
                </a:solidFill>
              </a:rPr>
              <a:t> (</a:t>
            </a:r>
            <a:r>
              <a:rPr lang="en-US" altLang="de-DE" sz="2400" dirty="0" err="1">
                <a:solidFill>
                  <a:srgbClr val="333333"/>
                </a:solidFill>
              </a:rPr>
              <a:t>minst</a:t>
            </a:r>
            <a:r>
              <a:rPr lang="en-US" altLang="de-DE" sz="2400" dirty="0">
                <a:solidFill>
                  <a:srgbClr val="333333"/>
                </a:solidFill>
              </a:rPr>
              <a:t> 20 </a:t>
            </a:r>
            <a:r>
              <a:rPr lang="en-US" altLang="de-DE" sz="2400" dirty="0" err="1">
                <a:solidFill>
                  <a:srgbClr val="333333"/>
                </a:solidFill>
              </a:rPr>
              <a:t>minuter</a:t>
            </a:r>
            <a:r>
              <a:rPr lang="en-US" altLang="de-DE" sz="2400" dirty="0">
                <a:solidFill>
                  <a:srgbClr val="333333"/>
                </a:solidFill>
              </a:rPr>
              <a:t>) – </a:t>
            </a:r>
            <a:r>
              <a:rPr lang="en-US" altLang="de-DE" sz="2400" dirty="0" err="1">
                <a:solidFill>
                  <a:srgbClr val="333333"/>
                </a:solidFill>
              </a:rPr>
              <a:t>gärna</a:t>
            </a:r>
            <a:r>
              <a:rPr lang="en-US" altLang="de-DE" sz="2400" dirty="0">
                <a:solidFill>
                  <a:srgbClr val="333333"/>
                </a:solidFill>
              </a:rPr>
              <a:t> </a:t>
            </a:r>
            <a:r>
              <a:rPr lang="en-US" altLang="de-DE" sz="2400" dirty="0" err="1">
                <a:solidFill>
                  <a:srgbClr val="333333"/>
                </a:solidFill>
              </a:rPr>
              <a:t>konditionsträning</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löpning</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långpromenad</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Lyssna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din </a:t>
            </a:r>
            <a:r>
              <a:rPr lang="en-US" altLang="de-DE" sz="2400" dirty="0" err="1">
                <a:solidFill>
                  <a:srgbClr val="333333"/>
                </a:solidFill>
              </a:rPr>
              <a:t>favoritmusik</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9" name="Slide Number Placeholder 8"/>
          <p:cNvSpPr>
            <a:spLocks noGrp="1"/>
          </p:cNvSpPr>
          <p:nvPr>
            <p:ph type="sldNum" sz="quarter" idx="12"/>
          </p:nvPr>
        </p:nvSpPr>
        <p:spPr/>
        <p:txBody>
          <a:bodyPr/>
          <a:lstStyle/>
          <a:p>
            <a:fld id="{0CFA9B00-276D-4555-BBC3-F95A48128111}" type="slidenum">
              <a:rPr lang="de-DE" altLang="de-DE" smtClean="0"/>
              <a:pPr/>
              <a:t>45</a:t>
            </a:fld>
            <a:endParaRPr lang="de-DE" altLang="de-DE"/>
          </a:p>
        </p:txBody>
      </p:sp>
    </p:spTree>
    <p:extLst>
      <p:ext uri="{BB962C8B-B14F-4D97-AF65-F5344CB8AC3E}">
        <p14:creationId xmlns:p14="http://schemas.microsoft.com/office/powerpoint/2010/main" val="805207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GB" altLang="de-DE" sz="2400" dirty="0">
                <a:solidFill>
                  <a:srgbClr val="333333"/>
                </a:solidFill>
              </a:rPr>
              <a:t>Depression </a:t>
            </a:r>
            <a:r>
              <a:rPr lang="en-GB" altLang="de-DE" sz="2400" dirty="0" err="1">
                <a:solidFill>
                  <a:srgbClr val="333333"/>
                </a:solidFill>
              </a:rPr>
              <a:t>är</a:t>
            </a:r>
            <a:r>
              <a:rPr lang="en-GB" altLang="de-DE" sz="2400" dirty="0">
                <a:solidFill>
                  <a:srgbClr val="333333"/>
                </a:solidFill>
              </a:rPr>
              <a:t> </a:t>
            </a:r>
            <a:r>
              <a:rPr lang="en-GB" altLang="de-DE" sz="2400" dirty="0" err="1">
                <a:solidFill>
                  <a:srgbClr val="333333"/>
                </a:solidFill>
              </a:rPr>
              <a:t>inte</a:t>
            </a:r>
            <a:r>
              <a:rPr lang="en-GB" altLang="de-DE" sz="2400" dirty="0">
                <a:solidFill>
                  <a:srgbClr val="333333"/>
                </a:solidFill>
              </a:rPr>
              <a:t> </a:t>
            </a:r>
            <a:r>
              <a:rPr lang="en-GB" altLang="de-DE" sz="2400" dirty="0" err="1">
                <a:solidFill>
                  <a:srgbClr val="333333"/>
                </a:solidFill>
              </a:rPr>
              <a:t>ett</a:t>
            </a:r>
            <a:r>
              <a:rPr lang="en-GB" altLang="de-DE" sz="2400" dirty="0">
                <a:solidFill>
                  <a:srgbClr val="333333"/>
                </a:solidFill>
              </a:rPr>
              <a:t> </a:t>
            </a:r>
            <a:r>
              <a:rPr lang="en-GB" altLang="de-DE" sz="2400" dirty="0" err="1">
                <a:solidFill>
                  <a:srgbClr val="333333"/>
                </a:solidFill>
              </a:rPr>
              <a:t>ofrånkomligt</a:t>
            </a:r>
            <a:r>
              <a:rPr lang="en-GB" altLang="de-DE" sz="2400" dirty="0">
                <a:solidFill>
                  <a:srgbClr val="333333"/>
                </a:solidFill>
              </a:rPr>
              <a:t> </a:t>
            </a:r>
            <a:r>
              <a:rPr lang="en-GB" altLang="de-DE" sz="2400" dirty="0" err="1">
                <a:solidFill>
                  <a:srgbClr val="333333"/>
                </a:solidFill>
              </a:rPr>
              <a:t>öde</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0CFA9B00-276D-4555-BBC3-F95A48128111}"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GB" altLang="de-DE" sz="2400" dirty="0">
                <a:solidFill>
                  <a:srgbClr val="333333"/>
                </a:solidFill>
              </a:rPr>
              <a:t>Depression </a:t>
            </a:r>
            <a:r>
              <a:rPr lang="en-GB" altLang="de-DE" sz="2400" dirty="0" err="1">
                <a:solidFill>
                  <a:srgbClr val="333333"/>
                </a:solidFill>
              </a:rPr>
              <a:t>är</a:t>
            </a:r>
            <a:r>
              <a:rPr lang="en-GB" altLang="de-DE" sz="2400" dirty="0">
                <a:solidFill>
                  <a:srgbClr val="333333"/>
                </a:solidFill>
              </a:rPr>
              <a:t> </a:t>
            </a:r>
            <a:r>
              <a:rPr lang="en-GB" altLang="de-DE" sz="2400" dirty="0" err="1">
                <a:solidFill>
                  <a:srgbClr val="333333"/>
                </a:solidFill>
              </a:rPr>
              <a:t>inte</a:t>
            </a:r>
            <a:r>
              <a:rPr lang="en-GB" altLang="de-DE" sz="2400" dirty="0">
                <a:solidFill>
                  <a:srgbClr val="333333"/>
                </a:solidFill>
              </a:rPr>
              <a:t> </a:t>
            </a:r>
            <a:r>
              <a:rPr lang="en-GB" altLang="de-DE" sz="2400" dirty="0" err="1">
                <a:solidFill>
                  <a:srgbClr val="333333"/>
                </a:solidFill>
              </a:rPr>
              <a:t>ett</a:t>
            </a:r>
            <a:r>
              <a:rPr lang="en-GB" altLang="de-DE" sz="2400" dirty="0">
                <a:solidFill>
                  <a:srgbClr val="333333"/>
                </a:solidFill>
              </a:rPr>
              <a:t> </a:t>
            </a:r>
            <a:r>
              <a:rPr lang="en-GB" altLang="de-DE" sz="2400" dirty="0" err="1">
                <a:solidFill>
                  <a:srgbClr val="333333"/>
                </a:solidFill>
              </a:rPr>
              <a:t>ofrånkomligt</a:t>
            </a:r>
            <a:r>
              <a:rPr lang="en-GB" altLang="de-DE" sz="2400" dirty="0">
                <a:solidFill>
                  <a:srgbClr val="333333"/>
                </a:solidFill>
              </a:rPr>
              <a:t> </a:t>
            </a:r>
            <a:r>
              <a:rPr lang="en-GB" altLang="de-DE" sz="2400" dirty="0" err="1">
                <a:solidFill>
                  <a:srgbClr val="333333"/>
                </a:solidFill>
              </a:rPr>
              <a:t>öde</a:t>
            </a:r>
            <a:r>
              <a:rPr lang="en-GB"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Uppmärksamma typiska depressiva</a:t>
            </a:r>
            <a:r>
              <a:rPr lang="en-GB" altLang="de-DE" sz="2400" dirty="0">
                <a:solidFill>
                  <a:srgbClr val="333333"/>
                </a:solidFill>
              </a:rPr>
              <a:t> </a:t>
            </a:r>
            <a:r>
              <a:rPr lang="en-GB" altLang="de-DE" sz="2400" dirty="0" err="1">
                <a:solidFill>
                  <a:srgbClr val="333333"/>
                </a:solidFill>
              </a:rPr>
              <a:t>tankemönster</a:t>
            </a:r>
            <a:r>
              <a:rPr lang="en-GB" altLang="de-DE" sz="2400" dirty="0">
                <a:solidFill>
                  <a:srgbClr val="333333"/>
                </a:solidFill>
              </a:rPr>
              <a:t> </a:t>
            </a:r>
            <a:r>
              <a:rPr lang="en-GB" altLang="de-DE" sz="2400" dirty="0" err="1">
                <a:solidFill>
                  <a:srgbClr val="333333"/>
                </a:solidFill>
              </a:rPr>
              <a:t>och</a:t>
            </a:r>
            <a:r>
              <a:rPr lang="en-GB" altLang="de-DE" sz="2400" dirty="0">
                <a:solidFill>
                  <a:srgbClr val="333333"/>
                </a:solidFill>
              </a:rPr>
              <a:t> </a:t>
            </a:r>
            <a:r>
              <a:rPr lang="en-GB" altLang="de-DE" sz="2400" dirty="0" err="1">
                <a:solidFill>
                  <a:srgbClr val="333333"/>
                </a:solidFill>
              </a:rPr>
              <a:t>försök</a:t>
            </a:r>
            <a:r>
              <a:rPr lang="en-GB" altLang="de-DE" sz="2400" dirty="0">
                <a:solidFill>
                  <a:srgbClr val="333333"/>
                </a:solidFill>
              </a:rPr>
              <a:t> </a:t>
            </a:r>
            <a:r>
              <a:rPr lang="en-GB" altLang="de-DE" sz="2400" dirty="0" err="1">
                <a:solidFill>
                  <a:srgbClr val="333333"/>
                </a:solidFill>
              </a:rPr>
              <a:t>att</a:t>
            </a:r>
            <a:r>
              <a:rPr lang="en-GB" altLang="de-DE" sz="2400" dirty="0">
                <a:solidFill>
                  <a:srgbClr val="333333"/>
                </a:solidFill>
              </a:rPr>
              <a:t> </a:t>
            </a:r>
            <a:r>
              <a:rPr lang="en-GB" altLang="de-DE" sz="2400" dirty="0" err="1">
                <a:solidFill>
                  <a:srgbClr val="333333"/>
                </a:solidFill>
              </a:rPr>
              <a:t>förändra</a:t>
            </a:r>
            <a:r>
              <a:rPr lang="en-GB" altLang="de-DE" sz="2400" dirty="0">
                <a:solidFill>
                  <a:srgbClr val="333333"/>
                </a:solidFill>
              </a:rPr>
              <a:t> </a:t>
            </a:r>
            <a:r>
              <a:rPr lang="en-GB" altLang="de-DE" sz="2400" err="1">
                <a:solidFill>
                  <a:srgbClr val="333333"/>
                </a:solidFill>
              </a:rPr>
              <a:t>dem</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0CFA9B00-276D-4555-BBC3-F95A48128111}" type="slidenum">
              <a:rPr lang="de-DE" altLang="de-DE" smtClean="0"/>
              <a:pPr/>
              <a:t>47</a:t>
            </a:fld>
            <a:endParaRPr lang="de-DE" altLang="de-DE"/>
          </a:p>
        </p:txBody>
      </p:sp>
    </p:spTree>
    <p:extLst>
      <p:ext uri="{BB962C8B-B14F-4D97-AF65-F5344CB8AC3E}">
        <p14:creationId xmlns:p14="http://schemas.microsoft.com/office/powerpoint/2010/main" val="6908123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GB" altLang="de-DE" sz="2400" dirty="0">
                <a:solidFill>
                  <a:srgbClr val="333333"/>
                </a:solidFill>
              </a:rPr>
              <a:t>Depression </a:t>
            </a:r>
            <a:r>
              <a:rPr lang="en-GB" altLang="de-DE" sz="2400" dirty="0" err="1">
                <a:solidFill>
                  <a:srgbClr val="333333"/>
                </a:solidFill>
              </a:rPr>
              <a:t>är</a:t>
            </a:r>
            <a:r>
              <a:rPr lang="en-GB" altLang="de-DE" sz="2400" dirty="0">
                <a:solidFill>
                  <a:srgbClr val="333333"/>
                </a:solidFill>
              </a:rPr>
              <a:t> </a:t>
            </a:r>
            <a:r>
              <a:rPr lang="en-GB" altLang="de-DE" sz="2400" dirty="0" err="1">
                <a:solidFill>
                  <a:srgbClr val="333333"/>
                </a:solidFill>
              </a:rPr>
              <a:t>inte</a:t>
            </a:r>
            <a:r>
              <a:rPr lang="en-GB" altLang="de-DE" sz="2400" dirty="0">
                <a:solidFill>
                  <a:srgbClr val="333333"/>
                </a:solidFill>
              </a:rPr>
              <a:t> </a:t>
            </a:r>
            <a:r>
              <a:rPr lang="en-GB" altLang="de-DE" sz="2400" dirty="0" err="1">
                <a:solidFill>
                  <a:srgbClr val="333333"/>
                </a:solidFill>
              </a:rPr>
              <a:t>ett</a:t>
            </a:r>
            <a:r>
              <a:rPr lang="en-GB" altLang="de-DE" sz="2400" dirty="0">
                <a:solidFill>
                  <a:srgbClr val="333333"/>
                </a:solidFill>
              </a:rPr>
              <a:t> </a:t>
            </a:r>
            <a:r>
              <a:rPr lang="en-GB" altLang="de-DE" sz="2400" dirty="0" err="1">
                <a:solidFill>
                  <a:srgbClr val="333333"/>
                </a:solidFill>
              </a:rPr>
              <a:t>ofrånkomligt</a:t>
            </a:r>
            <a:r>
              <a:rPr lang="en-GB" altLang="de-DE" sz="2400" dirty="0">
                <a:solidFill>
                  <a:srgbClr val="333333"/>
                </a:solidFill>
              </a:rPr>
              <a:t> </a:t>
            </a:r>
            <a:r>
              <a:rPr lang="en-GB" altLang="de-DE" sz="2400" dirty="0" err="1">
                <a:solidFill>
                  <a:srgbClr val="333333"/>
                </a:solidFill>
              </a:rPr>
              <a:t>öde</a:t>
            </a:r>
            <a:r>
              <a:rPr lang="en-GB"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Uppmärksamma typiska depressiva</a:t>
            </a:r>
            <a:r>
              <a:rPr lang="en-GB" altLang="de-DE" sz="2400" dirty="0">
                <a:solidFill>
                  <a:srgbClr val="333333"/>
                </a:solidFill>
              </a:rPr>
              <a:t> </a:t>
            </a:r>
            <a:r>
              <a:rPr lang="en-GB" altLang="de-DE" sz="2400" dirty="0" err="1">
                <a:solidFill>
                  <a:srgbClr val="333333"/>
                </a:solidFill>
              </a:rPr>
              <a:t>tankemönster</a:t>
            </a:r>
            <a:r>
              <a:rPr lang="en-GB" altLang="de-DE" sz="2400" dirty="0">
                <a:solidFill>
                  <a:srgbClr val="333333"/>
                </a:solidFill>
              </a:rPr>
              <a:t> </a:t>
            </a:r>
            <a:r>
              <a:rPr lang="en-GB" altLang="de-DE" sz="2400" dirty="0" err="1">
                <a:solidFill>
                  <a:srgbClr val="333333"/>
                </a:solidFill>
              </a:rPr>
              <a:t>och</a:t>
            </a:r>
            <a:r>
              <a:rPr lang="en-GB" altLang="de-DE" sz="2400" dirty="0">
                <a:solidFill>
                  <a:srgbClr val="333333"/>
                </a:solidFill>
              </a:rPr>
              <a:t> </a:t>
            </a:r>
            <a:r>
              <a:rPr lang="en-GB" altLang="de-DE" sz="2400" dirty="0" err="1">
                <a:solidFill>
                  <a:srgbClr val="333333"/>
                </a:solidFill>
              </a:rPr>
              <a:t>försök</a:t>
            </a:r>
            <a:r>
              <a:rPr lang="en-GB" altLang="de-DE" sz="2400" dirty="0">
                <a:solidFill>
                  <a:srgbClr val="333333"/>
                </a:solidFill>
              </a:rPr>
              <a:t> </a:t>
            </a:r>
            <a:r>
              <a:rPr lang="en-GB" altLang="de-DE" sz="2400" dirty="0" err="1">
                <a:solidFill>
                  <a:srgbClr val="333333"/>
                </a:solidFill>
              </a:rPr>
              <a:t>att</a:t>
            </a:r>
            <a:r>
              <a:rPr lang="en-GB" altLang="de-DE" sz="2400" dirty="0">
                <a:solidFill>
                  <a:srgbClr val="333333"/>
                </a:solidFill>
              </a:rPr>
              <a:t> </a:t>
            </a:r>
            <a:r>
              <a:rPr lang="en-GB" altLang="de-DE" sz="2400" dirty="0" err="1">
                <a:solidFill>
                  <a:srgbClr val="333333"/>
                </a:solidFill>
              </a:rPr>
              <a:t>förändra</a:t>
            </a:r>
            <a:r>
              <a:rPr lang="en-GB" altLang="de-DE" sz="2400" dirty="0">
                <a:solidFill>
                  <a:srgbClr val="333333"/>
                </a:solidFill>
              </a:rPr>
              <a:t> </a:t>
            </a:r>
            <a:r>
              <a:rPr lang="en-GB" altLang="de-DE" sz="2400" dirty="0" err="1">
                <a:solidFill>
                  <a:srgbClr val="333333"/>
                </a:solidFill>
              </a:rPr>
              <a:t>dem.</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Använd några av de givna råden</a:t>
            </a:r>
            <a:r>
              <a:rPr lang="en-US" altLang="de-DE" sz="2400" dirty="0">
                <a:solidFill>
                  <a:srgbClr val="333333"/>
                </a:solidFill>
              </a:rPr>
              <a:t> </a:t>
            </a:r>
            <a:r>
              <a:rPr lang="de-DE" altLang="de-DE" sz="2400" dirty="0">
                <a:solidFill>
                  <a:srgbClr val="333333"/>
                </a:solidFill>
              </a:rPr>
              <a:t>regelbundet för att förbättra</a:t>
            </a:r>
            <a:r>
              <a:rPr lang="en-US" altLang="de-DE" sz="2400" dirty="0">
                <a:solidFill>
                  <a:srgbClr val="333333"/>
                </a:solidFill>
              </a:rPr>
              <a:t> </a:t>
            </a:r>
            <a:r>
              <a:rPr lang="en-US" altLang="de-DE" sz="2400" dirty="0" err="1">
                <a:solidFill>
                  <a:srgbClr val="333333"/>
                </a:solidFill>
              </a:rPr>
              <a:t>låg</a:t>
            </a:r>
            <a:r>
              <a:rPr lang="en-US" altLang="de-DE" sz="2400" dirty="0">
                <a:solidFill>
                  <a:srgbClr val="333333"/>
                </a:solidFill>
              </a:rPr>
              <a:t> </a:t>
            </a:r>
            <a:r>
              <a:rPr lang="en-US" altLang="de-DE" sz="2400" dirty="0" err="1">
                <a:solidFill>
                  <a:srgbClr val="333333"/>
                </a:solidFill>
              </a:rPr>
              <a:t>självkänsla</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dyster</a:t>
            </a:r>
            <a:r>
              <a:rPr lang="en-US" altLang="de-DE" sz="2400" dirty="0">
                <a:solidFill>
                  <a:srgbClr val="333333"/>
                </a:solidFill>
              </a:rPr>
              <a:t> </a:t>
            </a:r>
            <a:r>
              <a:rPr lang="en-US" altLang="de-DE" sz="2400" err="1">
                <a:solidFill>
                  <a:srgbClr val="333333"/>
                </a:solidFill>
              </a:rPr>
              <a:t>sinnesstämning</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0CFA9B00-276D-4555-BBC3-F95A48128111}" type="slidenum">
              <a:rPr lang="de-DE" altLang="de-DE" smtClean="0"/>
              <a:pPr/>
              <a:t>48</a:t>
            </a:fld>
            <a:endParaRPr lang="de-DE" altLang="de-DE"/>
          </a:p>
        </p:txBody>
      </p:sp>
    </p:spTree>
    <p:extLst>
      <p:ext uri="{BB962C8B-B14F-4D97-AF65-F5344CB8AC3E}">
        <p14:creationId xmlns:p14="http://schemas.microsoft.com/office/powerpoint/2010/main" val="23261316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GB" altLang="de-DE" sz="2400" dirty="0">
                <a:solidFill>
                  <a:srgbClr val="333333"/>
                </a:solidFill>
              </a:rPr>
              <a:t>Depression </a:t>
            </a:r>
            <a:r>
              <a:rPr lang="en-GB" altLang="de-DE" sz="2400" dirty="0" err="1">
                <a:solidFill>
                  <a:srgbClr val="333333"/>
                </a:solidFill>
              </a:rPr>
              <a:t>är</a:t>
            </a:r>
            <a:r>
              <a:rPr lang="en-GB" altLang="de-DE" sz="2400" dirty="0">
                <a:solidFill>
                  <a:srgbClr val="333333"/>
                </a:solidFill>
              </a:rPr>
              <a:t> </a:t>
            </a:r>
            <a:r>
              <a:rPr lang="en-GB" altLang="de-DE" sz="2400" dirty="0" err="1">
                <a:solidFill>
                  <a:srgbClr val="333333"/>
                </a:solidFill>
              </a:rPr>
              <a:t>inte</a:t>
            </a:r>
            <a:r>
              <a:rPr lang="en-GB" altLang="de-DE" sz="2400" dirty="0">
                <a:solidFill>
                  <a:srgbClr val="333333"/>
                </a:solidFill>
              </a:rPr>
              <a:t> </a:t>
            </a:r>
            <a:r>
              <a:rPr lang="en-GB" altLang="de-DE" sz="2400" dirty="0" err="1">
                <a:solidFill>
                  <a:srgbClr val="333333"/>
                </a:solidFill>
              </a:rPr>
              <a:t>ett</a:t>
            </a:r>
            <a:r>
              <a:rPr lang="en-GB" altLang="de-DE" sz="2400" dirty="0">
                <a:solidFill>
                  <a:srgbClr val="333333"/>
                </a:solidFill>
              </a:rPr>
              <a:t> </a:t>
            </a:r>
            <a:r>
              <a:rPr lang="en-GB" altLang="de-DE" sz="2400" dirty="0" err="1">
                <a:solidFill>
                  <a:srgbClr val="333333"/>
                </a:solidFill>
              </a:rPr>
              <a:t>ofrånkomligt</a:t>
            </a:r>
            <a:r>
              <a:rPr lang="en-GB" altLang="de-DE" sz="2400" dirty="0">
                <a:solidFill>
                  <a:srgbClr val="333333"/>
                </a:solidFill>
              </a:rPr>
              <a:t> </a:t>
            </a:r>
            <a:r>
              <a:rPr lang="en-GB" altLang="de-DE" sz="2400" dirty="0" err="1">
                <a:solidFill>
                  <a:srgbClr val="333333"/>
                </a:solidFill>
              </a:rPr>
              <a:t>öde</a:t>
            </a:r>
            <a:r>
              <a:rPr lang="en-GB"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Uppmärksamma typiska depressiva</a:t>
            </a:r>
            <a:r>
              <a:rPr lang="en-GB" altLang="de-DE" sz="2400" dirty="0">
                <a:solidFill>
                  <a:srgbClr val="333333"/>
                </a:solidFill>
              </a:rPr>
              <a:t> </a:t>
            </a:r>
            <a:r>
              <a:rPr lang="en-GB" altLang="de-DE" sz="2400" dirty="0" err="1">
                <a:solidFill>
                  <a:srgbClr val="333333"/>
                </a:solidFill>
              </a:rPr>
              <a:t>tankemönster</a:t>
            </a:r>
            <a:r>
              <a:rPr lang="en-GB" altLang="de-DE" sz="2400" dirty="0">
                <a:solidFill>
                  <a:srgbClr val="333333"/>
                </a:solidFill>
              </a:rPr>
              <a:t> </a:t>
            </a:r>
            <a:r>
              <a:rPr lang="en-GB" altLang="de-DE" sz="2400" dirty="0" err="1">
                <a:solidFill>
                  <a:srgbClr val="333333"/>
                </a:solidFill>
              </a:rPr>
              <a:t>och</a:t>
            </a:r>
            <a:r>
              <a:rPr lang="en-GB" altLang="de-DE" sz="2400" dirty="0">
                <a:solidFill>
                  <a:srgbClr val="333333"/>
                </a:solidFill>
              </a:rPr>
              <a:t> </a:t>
            </a:r>
            <a:r>
              <a:rPr lang="en-GB" altLang="de-DE" sz="2400" dirty="0" err="1">
                <a:solidFill>
                  <a:srgbClr val="333333"/>
                </a:solidFill>
              </a:rPr>
              <a:t>försök</a:t>
            </a:r>
            <a:r>
              <a:rPr lang="en-GB" altLang="de-DE" sz="2400" dirty="0">
                <a:solidFill>
                  <a:srgbClr val="333333"/>
                </a:solidFill>
              </a:rPr>
              <a:t> </a:t>
            </a:r>
            <a:r>
              <a:rPr lang="en-GB" altLang="de-DE" sz="2400" dirty="0" err="1">
                <a:solidFill>
                  <a:srgbClr val="333333"/>
                </a:solidFill>
              </a:rPr>
              <a:t>att</a:t>
            </a:r>
            <a:r>
              <a:rPr lang="en-GB" altLang="de-DE" sz="2400" dirty="0">
                <a:solidFill>
                  <a:srgbClr val="333333"/>
                </a:solidFill>
              </a:rPr>
              <a:t> </a:t>
            </a:r>
            <a:r>
              <a:rPr lang="en-GB" altLang="de-DE" sz="2400" dirty="0" err="1">
                <a:solidFill>
                  <a:srgbClr val="333333"/>
                </a:solidFill>
              </a:rPr>
              <a:t>förändra</a:t>
            </a:r>
            <a:r>
              <a:rPr lang="en-GB" altLang="de-DE" sz="2400" dirty="0">
                <a:solidFill>
                  <a:srgbClr val="333333"/>
                </a:solidFill>
              </a:rPr>
              <a:t> </a:t>
            </a:r>
            <a:r>
              <a:rPr lang="en-GB" altLang="de-DE" sz="2400" dirty="0" err="1">
                <a:solidFill>
                  <a:srgbClr val="333333"/>
                </a:solidFill>
              </a:rPr>
              <a:t>dem.</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Använd några av de givna råden</a:t>
            </a:r>
            <a:r>
              <a:rPr lang="en-US" altLang="de-DE" sz="2400" dirty="0">
                <a:solidFill>
                  <a:srgbClr val="333333"/>
                </a:solidFill>
              </a:rPr>
              <a:t> </a:t>
            </a:r>
            <a:r>
              <a:rPr lang="de-DE" altLang="de-DE" sz="2400" dirty="0">
                <a:solidFill>
                  <a:srgbClr val="333333"/>
                </a:solidFill>
              </a:rPr>
              <a:t>regelbundet för att förbättra</a:t>
            </a:r>
            <a:r>
              <a:rPr lang="en-US" altLang="de-DE" sz="2400" dirty="0">
                <a:solidFill>
                  <a:srgbClr val="333333"/>
                </a:solidFill>
              </a:rPr>
              <a:t> </a:t>
            </a:r>
            <a:r>
              <a:rPr lang="en-US" altLang="de-DE" sz="2400" dirty="0" err="1">
                <a:solidFill>
                  <a:srgbClr val="333333"/>
                </a:solidFill>
              </a:rPr>
              <a:t>låg</a:t>
            </a:r>
            <a:r>
              <a:rPr lang="en-US" altLang="de-DE" sz="2400" dirty="0">
                <a:solidFill>
                  <a:srgbClr val="333333"/>
                </a:solidFill>
              </a:rPr>
              <a:t> </a:t>
            </a:r>
            <a:r>
              <a:rPr lang="en-US" altLang="de-DE" sz="2400" dirty="0" err="1">
                <a:solidFill>
                  <a:srgbClr val="333333"/>
                </a:solidFill>
              </a:rPr>
              <a:t>självkänsla</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dyster</a:t>
            </a:r>
            <a:r>
              <a:rPr lang="en-US" altLang="de-DE" sz="2400" dirty="0">
                <a:solidFill>
                  <a:srgbClr val="333333"/>
                </a:solidFill>
              </a:rPr>
              <a:t> </a:t>
            </a:r>
            <a:r>
              <a:rPr lang="en-US" altLang="de-DE" sz="2400" dirty="0" err="1">
                <a:solidFill>
                  <a:srgbClr val="333333"/>
                </a:solidFill>
              </a:rPr>
              <a:t>sinnesstämning</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Kontakta</a:t>
            </a:r>
            <a:r>
              <a:rPr lang="en-US" altLang="de-DE" sz="2400" dirty="0">
                <a:solidFill>
                  <a:srgbClr val="333333"/>
                </a:solidFill>
              </a:rPr>
              <a:t> </a:t>
            </a:r>
            <a:r>
              <a:rPr lang="en-US" altLang="de-DE" sz="2400" dirty="0" err="1">
                <a:solidFill>
                  <a:srgbClr val="333333"/>
                </a:solidFill>
              </a:rPr>
              <a:t>psykolog</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psykiater</a:t>
            </a:r>
            <a:r>
              <a:rPr lang="en-US" altLang="de-DE" sz="2400" dirty="0">
                <a:solidFill>
                  <a:srgbClr val="333333"/>
                </a:solidFill>
              </a:rPr>
              <a:t> vid </a:t>
            </a:r>
            <a:r>
              <a:rPr lang="en-US" altLang="de-DE" sz="2400" dirty="0" err="1">
                <a:solidFill>
                  <a:srgbClr val="333333"/>
                </a:solidFill>
              </a:rPr>
              <a:t>svåra</a:t>
            </a:r>
            <a:r>
              <a:rPr lang="en-US" altLang="de-DE" sz="2400" dirty="0">
                <a:solidFill>
                  <a:srgbClr val="333333"/>
                </a:solidFill>
              </a:rPr>
              <a:t> </a:t>
            </a:r>
            <a:r>
              <a:rPr lang="en-US" altLang="de-DE" sz="2400" dirty="0" err="1">
                <a:solidFill>
                  <a:srgbClr val="333333"/>
                </a:solidFill>
              </a:rPr>
              <a:t>depressiva</a:t>
            </a:r>
            <a:r>
              <a:rPr lang="en-US" altLang="de-DE" sz="2400" dirty="0">
                <a:solidFill>
                  <a:srgbClr val="333333"/>
                </a:solidFill>
              </a:rPr>
              <a:t> symptom.</a:t>
            </a:r>
            <a:endParaRPr lang="en-US" sz="2400" dirty="0"/>
          </a:p>
        </p:txBody>
      </p:sp>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0CFA9B00-276D-4555-BBC3-F95A48128111}" type="slidenum">
              <a:rPr lang="de-DE" altLang="de-DE" smtClean="0"/>
              <a:pPr/>
              <a:t>49</a:t>
            </a:fld>
            <a:endParaRPr lang="de-DE" altLang="de-DE"/>
          </a:p>
        </p:txBody>
      </p:sp>
    </p:spTree>
    <p:extLst>
      <p:ext uri="{BB962C8B-B14F-4D97-AF65-F5344CB8AC3E}">
        <p14:creationId xmlns:p14="http://schemas.microsoft.com/office/powerpoint/2010/main" val="36618581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err="1">
                <a:solidFill>
                  <a:srgbClr val="333333"/>
                </a:solidFill>
              </a:rPr>
              <a:t>Många</a:t>
            </a:r>
            <a:r>
              <a:rPr lang="en-AU" altLang="de-DE" sz="2000" dirty="0">
                <a:solidFill>
                  <a:srgbClr val="333333"/>
                </a:solidFill>
              </a:rPr>
              <a:t> </a:t>
            </a:r>
            <a:r>
              <a:rPr lang="en-AU" altLang="de-DE" sz="2000" dirty="0" err="1">
                <a:solidFill>
                  <a:srgbClr val="333333"/>
                </a:solidFill>
              </a:rPr>
              <a:t>personer</a:t>
            </a:r>
            <a:r>
              <a:rPr lang="en-AU" altLang="de-DE" sz="2000" dirty="0">
                <a:solidFill>
                  <a:srgbClr val="333333"/>
                </a:solidFill>
              </a:rPr>
              <a:t> med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låg</a:t>
            </a:r>
            <a:r>
              <a:rPr lang="en-AU" altLang="de-DE" sz="2000" dirty="0">
                <a:solidFill>
                  <a:srgbClr val="333333"/>
                </a:solidFill>
              </a:rPr>
              <a:t> </a:t>
            </a:r>
            <a:r>
              <a:rPr lang="en-AU" altLang="de-DE" sz="2000" dirty="0" err="1">
                <a:solidFill>
                  <a:srgbClr val="333333"/>
                </a:solidFill>
              </a:rPr>
              <a:t>självkänsla</a:t>
            </a:r>
            <a:r>
              <a:rPr lang="en-AU" altLang="de-DE" sz="2000" dirty="0">
                <a:solidFill>
                  <a:srgbClr val="333333"/>
                </a:solidFill>
              </a:rPr>
              <a:t>, </a:t>
            </a:r>
            <a:r>
              <a:rPr lang="en-AU" altLang="de-DE" sz="2000" dirty="0" err="1">
                <a:solidFill>
                  <a:srgbClr val="333333"/>
                </a:solidFill>
              </a:rPr>
              <a:t>framförallt</a:t>
            </a:r>
            <a:r>
              <a:rPr lang="en-AU" altLang="de-DE" sz="2000" dirty="0">
                <a:solidFill>
                  <a:srgbClr val="333333"/>
                </a:solidFill>
              </a:rPr>
              <a:t> precis </a:t>
            </a:r>
            <a:r>
              <a:rPr lang="en-AU" altLang="de-DE" sz="2000" dirty="0" err="1">
                <a:solidFill>
                  <a:srgbClr val="333333"/>
                </a:solidFill>
              </a:rPr>
              <a:t>efter</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psykosepisod</a:t>
            </a:r>
            <a:r>
              <a:rPr lang="en-AU" altLang="de-DE" sz="2000" dirty="0">
                <a:solidFill>
                  <a:srgbClr val="333333"/>
                </a:solidFill>
              </a:rPr>
              <a:t> (</a:t>
            </a:r>
            <a:r>
              <a:rPr lang="en-AU" altLang="de-DE" sz="2000" dirty="0" err="1">
                <a:solidFill>
                  <a:srgbClr val="333333"/>
                </a:solidFill>
              </a:rPr>
              <a:t>t.ex</a:t>
            </a:r>
            <a:r>
              <a:rPr lang="en-AU" altLang="de-DE" sz="2000" dirty="0">
                <a:solidFill>
                  <a:srgbClr val="333333"/>
                </a:solidFill>
              </a:rPr>
              <a:t>. </a:t>
            </a:r>
            <a:r>
              <a:rPr lang="en-AU" altLang="de-DE" sz="2000" dirty="0" err="1">
                <a:solidFill>
                  <a:srgbClr val="333333"/>
                </a:solidFill>
              </a:rPr>
              <a:t>skam</a:t>
            </a:r>
            <a:r>
              <a:rPr lang="en-AU" altLang="de-DE" sz="2000" dirty="0">
                <a:solidFill>
                  <a:srgbClr val="333333"/>
                </a:solidFill>
              </a:rPr>
              <a:t>, </a:t>
            </a:r>
            <a:r>
              <a:rPr lang="en-AU" altLang="de-DE" sz="2000" dirty="0" err="1">
                <a:solidFill>
                  <a:srgbClr val="333333"/>
                </a:solidFill>
              </a:rPr>
              <a:t>rädsla</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förlora</a:t>
            </a:r>
            <a:r>
              <a:rPr lang="en-AU" altLang="de-DE" sz="2000" dirty="0">
                <a:solidFill>
                  <a:srgbClr val="333333"/>
                </a:solidFill>
              </a:rPr>
              <a:t> </a:t>
            </a:r>
            <a:r>
              <a:rPr lang="en-AU" altLang="de-DE" sz="2000" dirty="0" err="1">
                <a:solidFill>
                  <a:srgbClr val="333333"/>
                </a:solidFill>
              </a:rPr>
              <a:t>vänner</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0CFA9B00-276D-4555-BBC3-F95A48128111}"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err="1">
                <a:solidFill>
                  <a:srgbClr val="333333"/>
                </a:solidFill>
              </a:rPr>
              <a:t>Många</a:t>
            </a:r>
            <a:r>
              <a:rPr lang="en-AU" altLang="de-DE" sz="2000" dirty="0">
                <a:solidFill>
                  <a:srgbClr val="333333"/>
                </a:solidFill>
              </a:rPr>
              <a:t> </a:t>
            </a:r>
            <a:r>
              <a:rPr lang="en-AU" altLang="de-DE" sz="2000" dirty="0" err="1">
                <a:solidFill>
                  <a:srgbClr val="333333"/>
                </a:solidFill>
              </a:rPr>
              <a:t>personer</a:t>
            </a:r>
            <a:r>
              <a:rPr lang="en-AU" altLang="de-DE" sz="2000" dirty="0">
                <a:solidFill>
                  <a:srgbClr val="333333"/>
                </a:solidFill>
              </a:rPr>
              <a:t> med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låg</a:t>
            </a:r>
            <a:r>
              <a:rPr lang="en-AU" altLang="de-DE" sz="2000" dirty="0">
                <a:solidFill>
                  <a:srgbClr val="333333"/>
                </a:solidFill>
              </a:rPr>
              <a:t> </a:t>
            </a:r>
            <a:r>
              <a:rPr lang="en-AU" altLang="de-DE" sz="2000" dirty="0" err="1">
                <a:solidFill>
                  <a:srgbClr val="333333"/>
                </a:solidFill>
              </a:rPr>
              <a:t>självkänsla</a:t>
            </a:r>
            <a:r>
              <a:rPr lang="en-AU" altLang="de-DE" sz="2000" dirty="0">
                <a:solidFill>
                  <a:srgbClr val="333333"/>
                </a:solidFill>
              </a:rPr>
              <a:t>, </a:t>
            </a:r>
            <a:r>
              <a:rPr lang="en-AU" altLang="de-DE" sz="2000" dirty="0" err="1">
                <a:solidFill>
                  <a:srgbClr val="333333"/>
                </a:solidFill>
              </a:rPr>
              <a:t>framförallt</a:t>
            </a:r>
            <a:r>
              <a:rPr lang="en-AU" altLang="de-DE" sz="2000" dirty="0">
                <a:solidFill>
                  <a:srgbClr val="333333"/>
                </a:solidFill>
              </a:rPr>
              <a:t> precis </a:t>
            </a:r>
            <a:r>
              <a:rPr lang="en-AU" altLang="de-DE" sz="2000" dirty="0" err="1">
                <a:solidFill>
                  <a:srgbClr val="333333"/>
                </a:solidFill>
              </a:rPr>
              <a:t>efter</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psykosepisod</a:t>
            </a:r>
            <a:r>
              <a:rPr lang="en-AU" altLang="de-DE" sz="2000" dirty="0">
                <a:solidFill>
                  <a:srgbClr val="333333"/>
                </a:solidFill>
              </a:rPr>
              <a:t> (</a:t>
            </a:r>
            <a:r>
              <a:rPr lang="en-AU" altLang="de-DE" sz="2000" dirty="0" err="1">
                <a:solidFill>
                  <a:srgbClr val="333333"/>
                </a:solidFill>
              </a:rPr>
              <a:t>t.ex</a:t>
            </a:r>
            <a:r>
              <a:rPr lang="en-AU" altLang="de-DE" sz="2000" dirty="0">
                <a:solidFill>
                  <a:srgbClr val="333333"/>
                </a:solidFill>
              </a:rPr>
              <a:t>. </a:t>
            </a:r>
            <a:r>
              <a:rPr lang="en-AU" altLang="de-DE" sz="2000" dirty="0" err="1">
                <a:solidFill>
                  <a:srgbClr val="333333"/>
                </a:solidFill>
              </a:rPr>
              <a:t>skam</a:t>
            </a:r>
            <a:r>
              <a:rPr lang="en-AU" altLang="de-DE" sz="2000" dirty="0">
                <a:solidFill>
                  <a:srgbClr val="333333"/>
                </a:solidFill>
              </a:rPr>
              <a:t>, </a:t>
            </a:r>
            <a:r>
              <a:rPr lang="en-AU" altLang="de-DE" sz="2000" dirty="0" err="1">
                <a:solidFill>
                  <a:srgbClr val="333333"/>
                </a:solidFill>
              </a:rPr>
              <a:t>rädsla</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förlora</a:t>
            </a:r>
            <a:r>
              <a:rPr lang="en-AU" altLang="de-DE" sz="2000" dirty="0">
                <a:solidFill>
                  <a:srgbClr val="333333"/>
                </a:solidFill>
              </a:rPr>
              <a:t> </a:t>
            </a:r>
            <a:r>
              <a:rPr lang="en-AU" altLang="de-DE" sz="2000" dirty="0" err="1">
                <a:solidFill>
                  <a:srgbClr val="333333"/>
                </a:solidFill>
              </a:rPr>
              <a:t>vänner</a:t>
            </a:r>
            <a:r>
              <a:rPr lang="en-AU" altLang="de-DE" sz="2000" dirty="0">
                <a:solidFill>
                  <a:srgbClr val="333333"/>
                </a:solidFill>
              </a:rPr>
              <a:t>).</a:t>
            </a:r>
          </a:p>
          <a:p>
            <a:pPr lvl="0" defTabSz="914400" fontAlgn="base">
              <a:lnSpc>
                <a:spcPct val="100000"/>
              </a:lnSpc>
              <a:spcBef>
                <a:spcPts val="1200"/>
              </a:spcBef>
            </a:pPr>
            <a:r>
              <a:rPr lang="en-AU" altLang="de-DE" sz="2000" dirty="0">
                <a:solidFill>
                  <a:srgbClr val="333333"/>
                </a:solidFill>
              </a:rPr>
              <a:t>Vid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akut</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berättar</a:t>
            </a:r>
            <a:r>
              <a:rPr lang="en-AU" altLang="de-DE" sz="2000" dirty="0">
                <a:solidFill>
                  <a:srgbClr val="333333"/>
                </a:solidFill>
              </a:rPr>
              <a:t> </a:t>
            </a:r>
            <a:r>
              <a:rPr lang="en-AU" altLang="de-DE" sz="2000" dirty="0" err="1">
                <a:solidFill>
                  <a:srgbClr val="333333"/>
                </a:solidFill>
              </a:rPr>
              <a:t>många</a:t>
            </a:r>
            <a:r>
              <a:rPr lang="en-AU" altLang="de-DE" sz="2000" dirty="0">
                <a:solidFill>
                  <a:srgbClr val="333333"/>
                </a:solidFill>
              </a:rPr>
              <a:t> om </a:t>
            </a:r>
            <a:r>
              <a:rPr lang="en-AU" altLang="de-DE" sz="2000" dirty="0" err="1">
                <a:solidFill>
                  <a:srgbClr val="333333"/>
                </a:solidFill>
              </a:rPr>
              <a:t>att</a:t>
            </a:r>
            <a:r>
              <a:rPr lang="en-AU" altLang="de-DE" sz="2000" dirty="0">
                <a:solidFill>
                  <a:srgbClr val="333333"/>
                </a:solidFill>
              </a:rPr>
              <a:t> de </a:t>
            </a:r>
            <a:r>
              <a:rPr lang="en-AU" altLang="de-DE" sz="2000" dirty="0" err="1">
                <a:solidFill>
                  <a:srgbClr val="333333"/>
                </a:solidFill>
              </a:rPr>
              <a:t>känt</a:t>
            </a:r>
            <a:r>
              <a:rPr lang="en-AU" altLang="de-DE" sz="2000" dirty="0">
                <a:solidFill>
                  <a:srgbClr val="333333"/>
                </a:solidFill>
              </a:rPr>
              <a:t> </a:t>
            </a:r>
            <a:r>
              <a:rPr lang="en-AU" altLang="de-DE" sz="2000" dirty="0" err="1">
                <a:solidFill>
                  <a:srgbClr val="333333"/>
                </a:solidFill>
              </a:rPr>
              <a:t>rädsla</a:t>
            </a:r>
            <a:r>
              <a:rPr lang="en-AU" altLang="de-DE" sz="2000" dirty="0">
                <a:solidFill>
                  <a:srgbClr val="333333"/>
                </a:solidFill>
              </a:rPr>
              <a:t> men </a:t>
            </a:r>
            <a:r>
              <a:rPr lang="en-AU" altLang="de-DE" sz="2000" dirty="0" err="1">
                <a:solidFill>
                  <a:srgbClr val="333333"/>
                </a:solidFill>
              </a:rPr>
              <a:t>också</a:t>
            </a:r>
            <a:r>
              <a:rPr lang="en-AU" altLang="de-DE" sz="2000" dirty="0">
                <a:solidFill>
                  <a:srgbClr val="333333"/>
                </a:solidFill>
              </a:rPr>
              <a:t> </a:t>
            </a:r>
            <a:r>
              <a:rPr lang="en-AU" altLang="de-DE" sz="2000" dirty="0" err="1">
                <a:solidFill>
                  <a:srgbClr val="333333"/>
                </a:solidFill>
              </a:rPr>
              <a:t>andra</a:t>
            </a:r>
            <a:r>
              <a:rPr lang="en-AU" altLang="de-DE" sz="2000" dirty="0">
                <a:solidFill>
                  <a:srgbClr val="333333"/>
                </a:solidFill>
              </a:rPr>
              <a:t> </a:t>
            </a:r>
            <a:r>
              <a:rPr lang="en-AU" altLang="de-DE" sz="2000" dirty="0" err="1">
                <a:solidFill>
                  <a:srgbClr val="333333"/>
                </a:solidFill>
              </a:rPr>
              <a:t>känslor</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AU" altLang="de-DE" sz="2000" err="1">
                <a:solidFill>
                  <a:srgbClr val="004992"/>
                </a:solidFill>
              </a:rPr>
              <a:t>Spänning</a:t>
            </a:r>
            <a:r>
              <a:rPr lang="en-AU" altLang="de-DE" sz="2000">
                <a:solidFill>
                  <a:srgbClr val="004992"/>
                </a:solidFill>
              </a:rPr>
              <a:t> (“äntligen </a:t>
            </a:r>
            <a:r>
              <a:rPr lang="en-AU" altLang="de-DE" sz="2000" err="1">
                <a:solidFill>
                  <a:srgbClr val="004992"/>
                </a:solidFill>
              </a:rPr>
              <a:t>händer</a:t>
            </a:r>
            <a:r>
              <a:rPr lang="en-AU" altLang="de-DE" sz="2000">
                <a:solidFill>
                  <a:srgbClr val="004992"/>
                </a:solidFill>
              </a:rPr>
              <a:t> någonting”)</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AU" altLang="de-DE" sz="2000" dirty="0" err="1">
                <a:solidFill>
                  <a:srgbClr val="004992"/>
                </a:solidFill>
              </a:rPr>
              <a:t>Känsla</a:t>
            </a:r>
            <a:r>
              <a:rPr lang="en-AU" altLang="de-DE" sz="2000" dirty="0">
                <a:solidFill>
                  <a:srgbClr val="004992"/>
                </a:solidFill>
              </a:rPr>
              <a:t> </a:t>
            </a:r>
            <a:r>
              <a:rPr lang="en-AU" altLang="de-DE" sz="2000" dirty="0" err="1">
                <a:solidFill>
                  <a:srgbClr val="004992"/>
                </a:solidFill>
              </a:rPr>
              <a:t>av</a:t>
            </a:r>
            <a:r>
              <a:rPr lang="en-AU" altLang="de-DE" sz="2000" dirty="0">
                <a:solidFill>
                  <a:srgbClr val="004992"/>
                </a:solidFill>
              </a:rPr>
              <a:t> </a:t>
            </a:r>
            <a:r>
              <a:rPr lang="en-AU" altLang="de-DE" sz="2000" dirty="0" err="1">
                <a:solidFill>
                  <a:srgbClr val="004992"/>
                </a:solidFill>
              </a:rPr>
              <a:t>att</a:t>
            </a:r>
            <a:r>
              <a:rPr lang="en-AU" altLang="de-DE" sz="2000" dirty="0">
                <a:solidFill>
                  <a:srgbClr val="004992"/>
                </a:solidFill>
              </a:rPr>
              <a:t> </a:t>
            </a:r>
            <a:r>
              <a:rPr lang="en-AU" altLang="de-DE" sz="2000" dirty="0" err="1">
                <a:solidFill>
                  <a:srgbClr val="004992"/>
                </a:solidFill>
              </a:rPr>
              <a:t>vara</a:t>
            </a:r>
            <a:r>
              <a:rPr lang="en-AU" altLang="de-DE" sz="2000" dirty="0">
                <a:solidFill>
                  <a:srgbClr val="004992"/>
                </a:solidFill>
              </a:rPr>
              <a:t> </a:t>
            </a:r>
            <a:r>
              <a:rPr lang="en-AU" altLang="de-DE" sz="2000" err="1">
                <a:solidFill>
                  <a:srgbClr val="004992"/>
                </a:solidFill>
              </a:rPr>
              <a:t>utvald</a:t>
            </a:r>
            <a:r>
              <a:rPr lang="en-AU" altLang="de-DE" sz="2000">
                <a:solidFill>
                  <a:srgbClr val="004992"/>
                </a:solidFill>
              </a:rPr>
              <a:t> (“jag </a:t>
            </a:r>
            <a:r>
              <a:rPr lang="en-AU" altLang="de-DE" sz="2000" dirty="0" err="1">
                <a:solidFill>
                  <a:srgbClr val="004992"/>
                </a:solidFill>
              </a:rPr>
              <a:t>är</a:t>
            </a:r>
            <a:r>
              <a:rPr lang="en-AU" altLang="de-DE" sz="2000" dirty="0">
                <a:solidFill>
                  <a:srgbClr val="004992"/>
                </a:solidFill>
              </a:rPr>
              <a:t> </a:t>
            </a:r>
            <a:r>
              <a:rPr lang="en-AU" altLang="de-DE" sz="2000" dirty="0" err="1">
                <a:solidFill>
                  <a:srgbClr val="004992"/>
                </a:solidFill>
              </a:rPr>
              <a:t>viktig</a:t>
            </a:r>
            <a:r>
              <a:rPr lang="en-AU" altLang="de-DE" sz="2000" dirty="0">
                <a:solidFill>
                  <a:srgbClr val="004992"/>
                </a:solidFill>
              </a:rPr>
              <a:t>, </a:t>
            </a:r>
            <a:r>
              <a:rPr lang="en-AU" altLang="de-DE" sz="2000" dirty="0" err="1">
                <a:solidFill>
                  <a:srgbClr val="004992"/>
                </a:solidFill>
              </a:rPr>
              <a:t>har</a:t>
            </a:r>
            <a:r>
              <a:rPr lang="en-AU" altLang="de-DE" sz="2000" dirty="0">
                <a:solidFill>
                  <a:srgbClr val="004992"/>
                </a:solidFill>
              </a:rPr>
              <a:t> </a:t>
            </a:r>
            <a:r>
              <a:rPr lang="en-AU" altLang="de-DE" sz="2000" err="1">
                <a:solidFill>
                  <a:srgbClr val="004992"/>
                </a:solidFill>
              </a:rPr>
              <a:t>en</a:t>
            </a:r>
            <a:r>
              <a:rPr lang="en-AU" altLang="de-DE" sz="2000">
                <a:solidFill>
                  <a:srgbClr val="004992"/>
                </a:solidFill>
              </a:rPr>
              <a:t> uppgift”)</a:t>
            </a:r>
            <a:endParaRPr lang="en-AU" altLang="de-DE" sz="2000" dirty="0">
              <a:solidFill>
                <a:srgbClr val="004992"/>
              </a:solidFill>
            </a:endParaRPr>
          </a:p>
        </p:txBody>
      </p:sp>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0CFA9B00-276D-4555-BBC3-F95A48128111}" type="slidenum">
              <a:rPr lang="de-DE" altLang="de-DE" smtClean="0"/>
              <a:pPr/>
              <a:t>51</a:t>
            </a:fld>
            <a:endParaRPr lang="de-DE" altLang="de-DE"/>
          </a:p>
        </p:txBody>
      </p:sp>
    </p:spTree>
    <p:extLst>
      <p:ext uri="{BB962C8B-B14F-4D97-AF65-F5344CB8AC3E}">
        <p14:creationId xmlns:p14="http://schemas.microsoft.com/office/powerpoint/2010/main" val="1091397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err="1">
                <a:solidFill>
                  <a:srgbClr val="333333"/>
                </a:solidFill>
              </a:rPr>
              <a:t>Många</a:t>
            </a:r>
            <a:r>
              <a:rPr lang="en-AU" altLang="de-DE" sz="2000" dirty="0">
                <a:solidFill>
                  <a:srgbClr val="333333"/>
                </a:solidFill>
              </a:rPr>
              <a:t> </a:t>
            </a:r>
            <a:r>
              <a:rPr lang="en-AU" altLang="de-DE" sz="2000" dirty="0" err="1">
                <a:solidFill>
                  <a:srgbClr val="333333"/>
                </a:solidFill>
              </a:rPr>
              <a:t>personer</a:t>
            </a:r>
            <a:r>
              <a:rPr lang="en-AU" altLang="de-DE" sz="2000" dirty="0">
                <a:solidFill>
                  <a:srgbClr val="333333"/>
                </a:solidFill>
              </a:rPr>
              <a:t> med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låg</a:t>
            </a:r>
            <a:r>
              <a:rPr lang="en-AU" altLang="de-DE" sz="2000" dirty="0">
                <a:solidFill>
                  <a:srgbClr val="333333"/>
                </a:solidFill>
              </a:rPr>
              <a:t> </a:t>
            </a:r>
            <a:r>
              <a:rPr lang="en-AU" altLang="de-DE" sz="2000" dirty="0" err="1">
                <a:solidFill>
                  <a:srgbClr val="333333"/>
                </a:solidFill>
              </a:rPr>
              <a:t>självkänsla</a:t>
            </a:r>
            <a:r>
              <a:rPr lang="en-AU" altLang="de-DE" sz="2000" dirty="0">
                <a:solidFill>
                  <a:srgbClr val="333333"/>
                </a:solidFill>
              </a:rPr>
              <a:t>, </a:t>
            </a:r>
            <a:r>
              <a:rPr lang="en-AU" altLang="de-DE" sz="2000" dirty="0" err="1">
                <a:solidFill>
                  <a:srgbClr val="333333"/>
                </a:solidFill>
              </a:rPr>
              <a:t>framförallt</a:t>
            </a:r>
            <a:r>
              <a:rPr lang="en-AU" altLang="de-DE" sz="2000" dirty="0">
                <a:solidFill>
                  <a:srgbClr val="333333"/>
                </a:solidFill>
              </a:rPr>
              <a:t> precis </a:t>
            </a:r>
            <a:r>
              <a:rPr lang="en-AU" altLang="de-DE" sz="2000" dirty="0" err="1">
                <a:solidFill>
                  <a:srgbClr val="333333"/>
                </a:solidFill>
              </a:rPr>
              <a:t>efter</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psykosepisod</a:t>
            </a:r>
            <a:r>
              <a:rPr lang="en-AU" altLang="de-DE" sz="2000" dirty="0">
                <a:solidFill>
                  <a:srgbClr val="333333"/>
                </a:solidFill>
              </a:rPr>
              <a:t> (</a:t>
            </a:r>
            <a:r>
              <a:rPr lang="en-AU" altLang="de-DE" sz="2000" dirty="0" err="1">
                <a:solidFill>
                  <a:srgbClr val="333333"/>
                </a:solidFill>
              </a:rPr>
              <a:t>t.ex</a:t>
            </a:r>
            <a:r>
              <a:rPr lang="en-AU" altLang="de-DE" sz="2000" dirty="0">
                <a:solidFill>
                  <a:srgbClr val="333333"/>
                </a:solidFill>
              </a:rPr>
              <a:t>. </a:t>
            </a:r>
            <a:r>
              <a:rPr lang="en-AU" altLang="de-DE" sz="2000" dirty="0" err="1">
                <a:solidFill>
                  <a:srgbClr val="333333"/>
                </a:solidFill>
              </a:rPr>
              <a:t>skam</a:t>
            </a:r>
            <a:r>
              <a:rPr lang="en-AU" altLang="de-DE" sz="2000" dirty="0">
                <a:solidFill>
                  <a:srgbClr val="333333"/>
                </a:solidFill>
              </a:rPr>
              <a:t>, </a:t>
            </a:r>
            <a:r>
              <a:rPr lang="en-AU" altLang="de-DE" sz="2000" dirty="0" err="1">
                <a:solidFill>
                  <a:srgbClr val="333333"/>
                </a:solidFill>
              </a:rPr>
              <a:t>rädsla</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förlora</a:t>
            </a:r>
            <a:r>
              <a:rPr lang="en-AU" altLang="de-DE" sz="2000" dirty="0">
                <a:solidFill>
                  <a:srgbClr val="333333"/>
                </a:solidFill>
              </a:rPr>
              <a:t> </a:t>
            </a:r>
            <a:r>
              <a:rPr lang="en-AU" altLang="de-DE" sz="2000" dirty="0" err="1">
                <a:solidFill>
                  <a:srgbClr val="333333"/>
                </a:solidFill>
              </a:rPr>
              <a:t>vänner</a:t>
            </a:r>
            <a:r>
              <a:rPr lang="en-AU" altLang="de-DE" sz="2000" dirty="0">
                <a:solidFill>
                  <a:srgbClr val="333333"/>
                </a:solidFill>
              </a:rPr>
              <a:t>).</a:t>
            </a:r>
          </a:p>
          <a:p>
            <a:pPr lvl="0" defTabSz="914400" fontAlgn="base">
              <a:lnSpc>
                <a:spcPct val="100000"/>
              </a:lnSpc>
              <a:spcBef>
                <a:spcPts val="1200"/>
              </a:spcBef>
            </a:pPr>
            <a:r>
              <a:rPr lang="en-AU" altLang="de-DE" sz="2000" dirty="0">
                <a:solidFill>
                  <a:srgbClr val="333333"/>
                </a:solidFill>
              </a:rPr>
              <a:t>Vid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akut</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berättar</a:t>
            </a:r>
            <a:r>
              <a:rPr lang="en-AU" altLang="de-DE" sz="2000" dirty="0">
                <a:solidFill>
                  <a:srgbClr val="333333"/>
                </a:solidFill>
              </a:rPr>
              <a:t> </a:t>
            </a:r>
            <a:r>
              <a:rPr lang="en-AU" altLang="de-DE" sz="2000" dirty="0" err="1">
                <a:solidFill>
                  <a:srgbClr val="333333"/>
                </a:solidFill>
              </a:rPr>
              <a:t>många</a:t>
            </a:r>
            <a:r>
              <a:rPr lang="en-AU" altLang="de-DE" sz="2000" dirty="0">
                <a:solidFill>
                  <a:srgbClr val="333333"/>
                </a:solidFill>
              </a:rPr>
              <a:t> om </a:t>
            </a:r>
            <a:r>
              <a:rPr lang="en-AU" altLang="de-DE" sz="2000" dirty="0" err="1">
                <a:solidFill>
                  <a:srgbClr val="333333"/>
                </a:solidFill>
              </a:rPr>
              <a:t>att</a:t>
            </a:r>
            <a:r>
              <a:rPr lang="en-AU" altLang="de-DE" sz="2000" dirty="0">
                <a:solidFill>
                  <a:srgbClr val="333333"/>
                </a:solidFill>
              </a:rPr>
              <a:t> de </a:t>
            </a:r>
            <a:r>
              <a:rPr lang="en-AU" altLang="de-DE" sz="2000" dirty="0" err="1">
                <a:solidFill>
                  <a:srgbClr val="333333"/>
                </a:solidFill>
              </a:rPr>
              <a:t>känt</a:t>
            </a:r>
            <a:r>
              <a:rPr lang="en-AU" altLang="de-DE" sz="2000" dirty="0">
                <a:solidFill>
                  <a:srgbClr val="333333"/>
                </a:solidFill>
              </a:rPr>
              <a:t> </a:t>
            </a:r>
            <a:r>
              <a:rPr lang="en-AU" altLang="de-DE" sz="2000" dirty="0" err="1">
                <a:solidFill>
                  <a:srgbClr val="333333"/>
                </a:solidFill>
              </a:rPr>
              <a:t>rädsla</a:t>
            </a:r>
            <a:r>
              <a:rPr lang="en-AU" altLang="de-DE" sz="2000" dirty="0">
                <a:solidFill>
                  <a:srgbClr val="333333"/>
                </a:solidFill>
              </a:rPr>
              <a:t> men </a:t>
            </a:r>
            <a:r>
              <a:rPr lang="en-AU" altLang="de-DE" sz="2000" dirty="0" err="1">
                <a:solidFill>
                  <a:srgbClr val="333333"/>
                </a:solidFill>
              </a:rPr>
              <a:t>också</a:t>
            </a:r>
            <a:r>
              <a:rPr lang="en-AU" altLang="de-DE" sz="2000" dirty="0">
                <a:solidFill>
                  <a:srgbClr val="333333"/>
                </a:solidFill>
              </a:rPr>
              <a:t> </a:t>
            </a:r>
            <a:r>
              <a:rPr lang="en-AU" altLang="de-DE" sz="2000" dirty="0" err="1">
                <a:solidFill>
                  <a:srgbClr val="333333"/>
                </a:solidFill>
              </a:rPr>
              <a:t>andra</a:t>
            </a:r>
            <a:r>
              <a:rPr lang="en-AU" altLang="de-DE" sz="2000" dirty="0">
                <a:solidFill>
                  <a:srgbClr val="333333"/>
                </a:solidFill>
              </a:rPr>
              <a:t> </a:t>
            </a:r>
            <a:r>
              <a:rPr lang="en-AU" altLang="de-DE" sz="2000" dirty="0" err="1">
                <a:solidFill>
                  <a:srgbClr val="333333"/>
                </a:solidFill>
              </a:rPr>
              <a:t>känslor</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AU" altLang="de-DE" sz="2000" err="1">
                <a:solidFill>
                  <a:srgbClr val="004992"/>
                </a:solidFill>
              </a:rPr>
              <a:t>Spänning</a:t>
            </a:r>
            <a:r>
              <a:rPr lang="en-AU" altLang="de-DE" sz="2000">
                <a:solidFill>
                  <a:srgbClr val="004992"/>
                </a:solidFill>
              </a:rPr>
              <a:t> (“äntligen </a:t>
            </a:r>
            <a:r>
              <a:rPr lang="en-AU" altLang="de-DE" sz="2000" err="1">
                <a:solidFill>
                  <a:srgbClr val="004992"/>
                </a:solidFill>
              </a:rPr>
              <a:t>händer</a:t>
            </a:r>
            <a:r>
              <a:rPr lang="en-AU" altLang="de-DE" sz="2000">
                <a:solidFill>
                  <a:srgbClr val="004992"/>
                </a:solidFill>
              </a:rPr>
              <a:t> någonting”)</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AU" altLang="de-DE" sz="2000" dirty="0" err="1">
                <a:solidFill>
                  <a:srgbClr val="004992"/>
                </a:solidFill>
              </a:rPr>
              <a:t>Känsla</a:t>
            </a:r>
            <a:r>
              <a:rPr lang="en-AU" altLang="de-DE" sz="2000" dirty="0">
                <a:solidFill>
                  <a:srgbClr val="004992"/>
                </a:solidFill>
              </a:rPr>
              <a:t> </a:t>
            </a:r>
            <a:r>
              <a:rPr lang="en-AU" altLang="de-DE" sz="2000" dirty="0" err="1">
                <a:solidFill>
                  <a:srgbClr val="004992"/>
                </a:solidFill>
              </a:rPr>
              <a:t>av</a:t>
            </a:r>
            <a:r>
              <a:rPr lang="en-AU" altLang="de-DE" sz="2000" dirty="0">
                <a:solidFill>
                  <a:srgbClr val="004992"/>
                </a:solidFill>
              </a:rPr>
              <a:t> </a:t>
            </a:r>
            <a:r>
              <a:rPr lang="en-AU" altLang="de-DE" sz="2000" dirty="0" err="1">
                <a:solidFill>
                  <a:srgbClr val="004992"/>
                </a:solidFill>
              </a:rPr>
              <a:t>att</a:t>
            </a:r>
            <a:r>
              <a:rPr lang="en-AU" altLang="de-DE" sz="2000" dirty="0">
                <a:solidFill>
                  <a:srgbClr val="004992"/>
                </a:solidFill>
              </a:rPr>
              <a:t> </a:t>
            </a:r>
            <a:r>
              <a:rPr lang="en-AU" altLang="de-DE" sz="2000" dirty="0" err="1">
                <a:solidFill>
                  <a:srgbClr val="004992"/>
                </a:solidFill>
              </a:rPr>
              <a:t>vara</a:t>
            </a:r>
            <a:r>
              <a:rPr lang="en-AU" altLang="de-DE" sz="2000" dirty="0">
                <a:solidFill>
                  <a:srgbClr val="004992"/>
                </a:solidFill>
              </a:rPr>
              <a:t> </a:t>
            </a:r>
            <a:r>
              <a:rPr lang="en-AU" altLang="de-DE" sz="2000" err="1">
                <a:solidFill>
                  <a:srgbClr val="004992"/>
                </a:solidFill>
              </a:rPr>
              <a:t>utvald</a:t>
            </a:r>
            <a:r>
              <a:rPr lang="en-AU" altLang="de-DE" sz="2000">
                <a:solidFill>
                  <a:srgbClr val="004992"/>
                </a:solidFill>
              </a:rPr>
              <a:t> (“jag </a:t>
            </a:r>
            <a:r>
              <a:rPr lang="en-AU" altLang="de-DE" sz="2000" dirty="0" err="1">
                <a:solidFill>
                  <a:srgbClr val="004992"/>
                </a:solidFill>
              </a:rPr>
              <a:t>är</a:t>
            </a:r>
            <a:r>
              <a:rPr lang="en-AU" altLang="de-DE" sz="2000" dirty="0">
                <a:solidFill>
                  <a:srgbClr val="004992"/>
                </a:solidFill>
              </a:rPr>
              <a:t> </a:t>
            </a:r>
            <a:r>
              <a:rPr lang="en-AU" altLang="de-DE" sz="2000" dirty="0" err="1">
                <a:solidFill>
                  <a:srgbClr val="004992"/>
                </a:solidFill>
              </a:rPr>
              <a:t>viktig</a:t>
            </a:r>
            <a:r>
              <a:rPr lang="en-AU" altLang="de-DE" sz="2000" dirty="0">
                <a:solidFill>
                  <a:srgbClr val="004992"/>
                </a:solidFill>
              </a:rPr>
              <a:t>, </a:t>
            </a:r>
            <a:r>
              <a:rPr lang="en-AU" altLang="de-DE" sz="2000" dirty="0" err="1">
                <a:solidFill>
                  <a:srgbClr val="004992"/>
                </a:solidFill>
              </a:rPr>
              <a:t>har</a:t>
            </a:r>
            <a:r>
              <a:rPr lang="en-AU" altLang="de-DE" sz="2000" dirty="0">
                <a:solidFill>
                  <a:srgbClr val="004992"/>
                </a:solidFill>
              </a:rPr>
              <a:t> </a:t>
            </a:r>
            <a:r>
              <a:rPr lang="en-AU" altLang="de-DE" sz="2000" err="1">
                <a:solidFill>
                  <a:srgbClr val="004992"/>
                </a:solidFill>
              </a:rPr>
              <a:t>en</a:t>
            </a:r>
            <a:r>
              <a:rPr lang="en-AU" altLang="de-DE" sz="2000">
                <a:solidFill>
                  <a:srgbClr val="004992"/>
                </a:solidFill>
              </a:rPr>
              <a:t> uppgift”)</a:t>
            </a:r>
            <a:endParaRPr lang="en-AU" altLang="de-DE" sz="2000" dirty="0">
              <a:solidFill>
                <a:srgbClr val="004992"/>
              </a:solidFill>
            </a:endParaRPr>
          </a:p>
          <a:p>
            <a:pPr lvl="0" defTabSz="914400" fontAlgn="base">
              <a:lnSpc>
                <a:spcPct val="100000"/>
              </a:lnSpc>
              <a:spcBef>
                <a:spcPts val="1200"/>
              </a:spcBef>
            </a:pPr>
            <a:r>
              <a:rPr lang="en-AU" altLang="de-DE" sz="2000" dirty="0" err="1">
                <a:solidFill>
                  <a:srgbClr val="004992"/>
                </a:solidFill>
              </a:rPr>
              <a:t>Exempel</a:t>
            </a:r>
            <a:r>
              <a:rPr lang="en-AU" altLang="de-DE" sz="2000" dirty="0">
                <a:solidFill>
                  <a:srgbClr val="004992"/>
                </a:solidFill>
              </a:rPr>
              <a:t>: </a:t>
            </a:r>
            <a:r>
              <a:rPr lang="en-AU" altLang="de-DE" sz="2000" dirty="0">
                <a:solidFill>
                  <a:srgbClr val="333333"/>
                </a:solidFill>
              </a:rPr>
              <a:t>Bill </a:t>
            </a:r>
            <a:r>
              <a:rPr lang="en-AU" altLang="de-DE" sz="2000" dirty="0" err="1">
                <a:solidFill>
                  <a:srgbClr val="333333"/>
                </a:solidFill>
              </a:rPr>
              <a:t>upplever</a:t>
            </a:r>
            <a:r>
              <a:rPr lang="en-AU" altLang="de-DE" sz="2000" dirty="0">
                <a:solidFill>
                  <a:srgbClr val="333333"/>
                </a:solidFill>
              </a:rPr>
              <a:t> sig </a:t>
            </a:r>
            <a:r>
              <a:rPr lang="en-AU" altLang="de-DE" sz="2000" dirty="0" err="1">
                <a:solidFill>
                  <a:srgbClr val="333333"/>
                </a:solidFill>
              </a:rPr>
              <a:t>förföljd</a:t>
            </a:r>
            <a:r>
              <a:rPr lang="en-AU" altLang="de-DE" sz="2000" dirty="0">
                <a:solidFill>
                  <a:srgbClr val="333333"/>
                </a:solidFill>
              </a:rPr>
              <a:t> </a:t>
            </a:r>
            <a:r>
              <a:rPr lang="en-AU" altLang="de-DE" sz="2000" dirty="0" err="1">
                <a:solidFill>
                  <a:srgbClr val="333333"/>
                </a:solidFill>
              </a:rPr>
              <a:t>av</a:t>
            </a:r>
            <a:r>
              <a:rPr lang="en-AU" altLang="de-DE" sz="2000" dirty="0">
                <a:solidFill>
                  <a:srgbClr val="333333"/>
                </a:solidFill>
              </a:rPr>
              <a:t> SÄPO. </a:t>
            </a:r>
            <a:r>
              <a:rPr lang="en-AU" altLang="de-DE" sz="2000" dirty="0" err="1">
                <a:solidFill>
                  <a:srgbClr val="333333"/>
                </a:solidFill>
              </a:rPr>
              <a:t>När</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a:t>
            </a:r>
            <a:r>
              <a:rPr lang="en-AU" altLang="de-DE" sz="2000" dirty="0" err="1">
                <a:solidFill>
                  <a:srgbClr val="333333"/>
                </a:solidFill>
              </a:rPr>
              <a:t>pendlat</a:t>
            </a:r>
            <a:r>
              <a:rPr lang="en-AU" altLang="de-DE" sz="2000" dirty="0">
                <a:solidFill>
                  <a:srgbClr val="333333"/>
                </a:solidFill>
              </a:rPr>
              <a:t> till </a:t>
            </a:r>
            <a:r>
              <a:rPr lang="en-AU" altLang="de-DE" sz="2000" dirty="0" err="1">
                <a:solidFill>
                  <a:srgbClr val="333333"/>
                </a:solidFill>
              </a:rPr>
              <a:t>jobbet</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samma</a:t>
            </a:r>
            <a:r>
              <a:rPr lang="en-AU" altLang="de-DE" sz="2000" dirty="0">
                <a:solidFill>
                  <a:srgbClr val="333333"/>
                </a:solidFill>
              </a:rPr>
              <a:t> man </a:t>
            </a:r>
            <a:r>
              <a:rPr lang="en-AU" altLang="de-DE" sz="2000" dirty="0" err="1">
                <a:solidFill>
                  <a:srgbClr val="333333"/>
                </a:solidFill>
              </a:rPr>
              <a:t>stigit</a:t>
            </a:r>
            <a:r>
              <a:rPr lang="en-AU" altLang="de-DE" sz="2000" dirty="0">
                <a:solidFill>
                  <a:srgbClr val="333333"/>
                </a:solidFill>
              </a:rPr>
              <a:t> in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tågkupé</a:t>
            </a:r>
            <a:r>
              <a:rPr lang="en-AU" altLang="de-DE" sz="2000" dirty="0">
                <a:solidFill>
                  <a:srgbClr val="333333"/>
                </a:solidFill>
              </a:rPr>
              <a:t> </a:t>
            </a:r>
            <a:r>
              <a:rPr lang="en-AU" altLang="de-DE" sz="2000" dirty="0" err="1">
                <a:solidFill>
                  <a:srgbClr val="333333"/>
                </a:solidFill>
              </a:rPr>
              <a:t>tre</a:t>
            </a:r>
            <a:r>
              <a:rPr lang="en-AU" altLang="de-DE" sz="2000" dirty="0">
                <a:solidFill>
                  <a:srgbClr val="333333"/>
                </a:solidFill>
              </a:rPr>
              <a:t> </a:t>
            </a:r>
            <a:r>
              <a:rPr lang="en-AU" altLang="de-DE" sz="2000" dirty="0" err="1">
                <a:solidFill>
                  <a:srgbClr val="333333"/>
                </a:solidFill>
              </a:rPr>
              <a:t>dagar</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rad.</a:t>
            </a:r>
          </a:p>
          <a:p>
            <a:pPr lvl="0" defTabSz="914400" fontAlgn="base">
              <a:lnSpc>
                <a:spcPct val="100000"/>
              </a:lnSpc>
              <a:spcBef>
                <a:spcPts val="1200"/>
              </a:spcBef>
            </a:pPr>
            <a:r>
              <a:rPr lang="en-AU" altLang="de-DE" sz="2000" dirty="0" err="1">
                <a:solidFill>
                  <a:srgbClr val="004992"/>
                </a:solidFill>
              </a:rPr>
              <a:t>Känslor</a:t>
            </a:r>
            <a:r>
              <a:rPr lang="en-AU" altLang="de-DE" sz="2000" dirty="0">
                <a:solidFill>
                  <a:srgbClr val="004992"/>
                </a:solidFill>
              </a:rPr>
              <a:t>: </a:t>
            </a:r>
            <a:r>
              <a:rPr lang="en-AU" altLang="de-DE" sz="2000" dirty="0">
                <a:solidFill>
                  <a:srgbClr val="333333"/>
                </a:solidFill>
              </a:rPr>
              <a:t>Bill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rädd</a:t>
            </a:r>
            <a:r>
              <a:rPr lang="en-AU" altLang="de-DE" sz="2000" dirty="0">
                <a:solidFill>
                  <a:srgbClr val="333333"/>
                </a:solidFill>
              </a:rPr>
              <a:t> </a:t>
            </a:r>
            <a:r>
              <a:rPr lang="en-AU" altLang="de-DE" sz="2000" dirty="0" err="1">
                <a:solidFill>
                  <a:srgbClr val="333333"/>
                </a:solidFill>
              </a:rPr>
              <a:t>och</a:t>
            </a:r>
            <a:r>
              <a:rPr lang="en-AU" altLang="de-DE" sz="2000" dirty="0">
                <a:solidFill>
                  <a:srgbClr val="333333"/>
                </a:solidFill>
              </a:rPr>
              <a:t> </a:t>
            </a:r>
            <a:r>
              <a:rPr lang="en-AU" altLang="de-DE" sz="2000" dirty="0" err="1">
                <a:solidFill>
                  <a:srgbClr val="333333"/>
                </a:solidFill>
              </a:rPr>
              <a:t>känner</a:t>
            </a:r>
            <a:r>
              <a:rPr lang="en-AU" altLang="de-DE" sz="2000" dirty="0">
                <a:solidFill>
                  <a:srgbClr val="333333"/>
                </a:solidFill>
              </a:rPr>
              <a:t> sig </a:t>
            </a:r>
            <a:r>
              <a:rPr lang="en-AU" altLang="de-DE" sz="2000" dirty="0" err="1">
                <a:solidFill>
                  <a:srgbClr val="333333"/>
                </a:solidFill>
              </a:rPr>
              <a:t>hotad</a:t>
            </a:r>
            <a:r>
              <a:rPr lang="en-AU" altLang="de-DE" sz="2000" dirty="0">
                <a:solidFill>
                  <a:srgbClr val="333333"/>
                </a:solidFill>
              </a:rPr>
              <a:t>. Men </a:t>
            </a:r>
            <a:r>
              <a:rPr lang="en-AU" altLang="de-DE" sz="2000" dirty="0" err="1">
                <a:solidFill>
                  <a:srgbClr val="333333"/>
                </a:solidFill>
              </a:rPr>
              <a:t>även</a:t>
            </a:r>
            <a:r>
              <a:rPr lang="en-AU" altLang="de-DE" sz="2000">
                <a:solidFill>
                  <a:srgbClr val="333333"/>
                </a:solidFill>
              </a:rPr>
              <a:t>: “De </a:t>
            </a:r>
            <a:r>
              <a:rPr lang="en-AU" altLang="de-DE" sz="2000" dirty="0" err="1">
                <a:solidFill>
                  <a:srgbClr val="333333"/>
                </a:solidFill>
              </a:rPr>
              <a:t>verkar</a:t>
            </a:r>
            <a:r>
              <a:rPr lang="en-AU" altLang="de-DE" sz="2000" dirty="0">
                <a:solidFill>
                  <a:srgbClr val="333333"/>
                </a:solidFill>
              </a:rPr>
              <a:t> </a:t>
            </a:r>
            <a:r>
              <a:rPr lang="en-AU" altLang="de-DE" sz="2000" dirty="0" err="1">
                <a:solidFill>
                  <a:srgbClr val="333333"/>
                </a:solidFill>
              </a:rPr>
              <a:t>vilja</a:t>
            </a:r>
            <a:r>
              <a:rPr lang="en-AU" altLang="de-DE" sz="2000" dirty="0">
                <a:solidFill>
                  <a:srgbClr val="333333"/>
                </a:solidFill>
              </a:rPr>
              <a:t> </a:t>
            </a:r>
            <a:r>
              <a:rPr lang="en-AU" altLang="de-DE" sz="2000" dirty="0" err="1">
                <a:solidFill>
                  <a:srgbClr val="333333"/>
                </a:solidFill>
              </a:rPr>
              <a:t>få</a:t>
            </a:r>
            <a:r>
              <a:rPr lang="en-AU" altLang="de-DE" sz="2000" dirty="0">
                <a:solidFill>
                  <a:srgbClr val="333333"/>
                </a:solidFill>
              </a:rPr>
              <a:t> </a:t>
            </a:r>
            <a:r>
              <a:rPr lang="en-AU" altLang="de-DE" sz="2000" dirty="0" err="1">
                <a:solidFill>
                  <a:srgbClr val="333333"/>
                </a:solidFill>
              </a:rPr>
              <a:t>över</a:t>
            </a:r>
            <a:r>
              <a:rPr lang="en-AU" altLang="de-DE" sz="2000" dirty="0">
                <a:solidFill>
                  <a:srgbClr val="333333"/>
                </a:solidFill>
              </a:rPr>
              <a:t> </a:t>
            </a:r>
            <a:r>
              <a:rPr lang="en-AU" altLang="de-DE" sz="2000" dirty="0" err="1">
                <a:solidFill>
                  <a:srgbClr val="333333"/>
                </a:solidFill>
              </a:rPr>
              <a:t>mig</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deras</a:t>
            </a:r>
            <a:r>
              <a:rPr lang="en-AU" altLang="de-DE" sz="2000" dirty="0">
                <a:solidFill>
                  <a:srgbClr val="333333"/>
                </a:solidFill>
              </a:rPr>
              <a:t> </a:t>
            </a:r>
            <a:r>
              <a:rPr lang="en-AU" altLang="de-DE" sz="2000" dirty="0" err="1">
                <a:solidFill>
                  <a:srgbClr val="333333"/>
                </a:solidFill>
              </a:rPr>
              <a:t>sida</a:t>
            </a:r>
            <a:r>
              <a:rPr lang="en-AU" altLang="de-DE" sz="2000" dirty="0">
                <a:solidFill>
                  <a:srgbClr val="333333"/>
                </a:solidFill>
              </a:rPr>
              <a:t>, jag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speciella</a:t>
            </a:r>
            <a:r>
              <a:rPr lang="en-AU" altLang="de-DE" sz="2000" dirty="0">
                <a:solidFill>
                  <a:srgbClr val="333333"/>
                </a:solidFill>
              </a:rPr>
              <a:t> </a:t>
            </a:r>
            <a:r>
              <a:rPr lang="en-AU" altLang="de-DE" sz="2000" dirty="0" err="1">
                <a:solidFill>
                  <a:srgbClr val="333333"/>
                </a:solidFill>
              </a:rPr>
              <a:t>talanger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de </a:t>
            </a:r>
            <a:r>
              <a:rPr lang="en-AU" altLang="de-DE" sz="2000" dirty="0" err="1">
                <a:solidFill>
                  <a:srgbClr val="333333"/>
                </a:solidFill>
              </a:rPr>
              <a:t>är</a:t>
            </a:r>
            <a:r>
              <a:rPr lang="en-AU" altLang="de-DE" sz="2000" dirty="0">
                <a:solidFill>
                  <a:srgbClr val="333333"/>
                </a:solidFill>
              </a:rPr>
              <a:t> ute </a:t>
            </a:r>
            <a:r>
              <a:rPr lang="en-AU" altLang="de-DE" sz="2000" err="1">
                <a:solidFill>
                  <a:srgbClr val="333333"/>
                </a:solidFill>
              </a:rPr>
              <a:t>efter</a:t>
            </a:r>
            <a:r>
              <a:rPr lang="en-AU" altLang="de-DE" sz="2000">
                <a:solidFill>
                  <a:srgbClr val="333333"/>
                </a:solidFill>
              </a:rPr>
              <a:t>.</a:t>
            </a:r>
            <a:r>
              <a:rPr lang="en-US" altLang="de-DE" sz="2000">
                <a:solidFill>
                  <a:srgbClr val="333333"/>
                </a:solidFill>
              </a:rPr>
              <a:t>”</a:t>
            </a:r>
            <a:endParaRPr lang="en-AU" altLang="de-DE" sz="2000" dirty="0">
              <a:solidFill>
                <a:srgbClr val="333333"/>
              </a:solidFill>
            </a:endParaRPr>
          </a:p>
          <a:p>
            <a:pPr lvl="0" defTabSz="914400" fontAlgn="base">
              <a:lnSpc>
                <a:spcPct val="100000"/>
              </a:lnSpc>
              <a:spcBef>
                <a:spcPts val="1200"/>
              </a:spcBef>
            </a:pPr>
            <a:r>
              <a:rPr lang="en-AU" altLang="de-DE" sz="2000" dirty="0">
                <a:solidFill>
                  <a:srgbClr val="004992"/>
                </a:solidFill>
              </a:rPr>
              <a:t>Men: </a:t>
            </a:r>
            <a:r>
              <a:rPr lang="en-AU" altLang="de-DE" sz="2000" dirty="0" err="1">
                <a:solidFill>
                  <a:srgbClr val="333333"/>
                </a:solidFill>
              </a:rPr>
              <a:t>Ett</a:t>
            </a:r>
            <a:r>
              <a:rPr lang="en-AU" altLang="de-DE" sz="2000" dirty="0">
                <a:solidFill>
                  <a:srgbClr val="333333"/>
                </a:solidFill>
              </a:rPr>
              <a:t> rent </a:t>
            </a:r>
            <a:r>
              <a:rPr lang="en-AU" altLang="de-DE" sz="2000" dirty="0" err="1">
                <a:solidFill>
                  <a:srgbClr val="333333"/>
                </a:solidFill>
              </a:rPr>
              <a:t>sammanträffande</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de </a:t>
            </a:r>
            <a:r>
              <a:rPr lang="en-AU" altLang="de-DE" sz="2000" dirty="0" err="1">
                <a:solidFill>
                  <a:srgbClr val="333333"/>
                </a:solidFill>
              </a:rPr>
              <a:t>båda</a:t>
            </a:r>
            <a:r>
              <a:rPr lang="en-AU" altLang="de-DE" sz="2000" dirty="0">
                <a:solidFill>
                  <a:srgbClr val="333333"/>
                </a:solidFill>
              </a:rPr>
              <a:t> </a:t>
            </a:r>
            <a:r>
              <a:rPr lang="en-AU" altLang="de-DE" sz="2000" dirty="0" err="1">
                <a:solidFill>
                  <a:srgbClr val="333333"/>
                </a:solidFill>
              </a:rPr>
              <a:t>männen</a:t>
            </a:r>
            <a:r>
              <a:rPr lang="en-AU" altLang="de-DE" sz="2000" dirty="0">
                <a:solidFill>
                  <a:srgbClr val="333333"/>
                </a:solidFill>
              </a:rPr>
              <a:t> </a:t>
            </a:r>
            <a:r>
              <a:rPr lang="en-AU" altLang="de-DE" sz="2000" dirty="0" err="1">
                <a:solidFill>
                  <a:srgbClr val="333333"/>
                </a:solidFill>
              </a:rPr>
              <a:t>råkar</a:t>
            </a:r>
            <a:r>
              <a:rPr lang="en-AU" altLang="de-DE" sz="2000" dirty="0">
                <a:solidFill>
                  <a:srgbClr val="333333"/>
                </a:solidFill>
              </a:rPr>
              <a:t> </a:t>
            </a:r>
            <a:r>
              <a:rPr lang="en-AU" altLang="de-DE" sz="2000" dirty="0" err="1">
                <a:solidFill>
                  <a:srgbClr val="333333"/>
                </a:solidFill>
              </a:rPr>
              <a:t>sätta</a:t>
            </a:r>
            <a:r>
              <a:rPr lang="en-AU" altLang="de-DE" sz="2000" dirty="0">
                <a:solidFill>
                  <a:srgbClr val="333333"/>
                </a:solidFill>
              </a:rPr>
              <a:t> sig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samma</a:t>
            </a:r>
            <a:r>
              <a:rPr lang="en-AU" altLang="de-DE" sz="2000" dirty="0">
                <a:solidFill>
                  <a:srgbClr val="333333"/>
                </a:solidFill>
              </a:rPr>
              <a:t> </a:t>
            </a:r>
            <a:r>
              <a:rPr lang="en-AU" altLang="de-DE" sz="2000" dirty="0" err="1">
                <a:solidFill>
                  <a:srgbClr val="333333"/>
                </a:solidFill>
              </a:rPr>
              <a:t>tågkupé</a:t>
            </a:r>
            <a:r>
              <a:rPr lang="en-AU" altLang="de-DE" sz="2000" dirty="0">
                <a:solidFill>
                  <a:srgbClr val="333333"/>
                </a:solidFill>
              </a:rPr>
              <a:t> </a:t>
            </a:r>
            <a:r>
              <a:rPr lang="en-AU" altLang="de-DE" sz="2000" dirty="0" err="1">
                <a:solidFill>
                  <a:srgbClr val="333333"/>
                </a:solidFill>
              </a:rPr>
              <a:t>när</a:t>
            </a:r>
            <a:r>
              <a:rPr lang="en-AU" altLang="de-DE" sz="2000" dirty="0">
                <a:solidFill>
                  <a:srgbClr val="333333"/>
                </a:solidFill>
              </a:rPr>
              <a:t> de </a:t>
            </a:r>
            <a:r>
              <a:rPr lang="en-AU" altLang="de-DE" sz="2000" dirty="0" err="1">
                <a:solidFill>
                  <a:srgbClr val="333333"/>
                </a:solidFill>
              </a:rPr>
              <a:t>båda</a:t>
            </a:r>
            <a:r>
              <a:rPr lang="en-AU" altLang="de-DE" sz="2000" dirty="0">
                <a:solidFill>
                  <a:srgbClr val="333333"/>
                </a:solidFill>
              </a:rPr>
              <a:t> </a:t>
            </a:r>
            <a:r>
              <a:rPr lang="en-AU" altLang="de-DE" sz="2000" dirty="0" err="1">
                <a:solidFill>
                  <a:srgbClr val="333333"/>
                </a:solidFill>
              </a:rPr>
              <a:t>pendlar</a:t>
            </a:r>
            <a:r>
              <a:rPr lang="en-AU" altLang="de-DE" sz="2000" dirty="0">
                <a:solidFill>
                  <a:srgbClr val="333333"/>
                </a:solidFill>
              </a:rPr>
              <a:t> till </a:t>
            </a:r>
            <a:r>
              <a:rPr lang="en-AU" altLang="de-DE" sz="2000" dirty="0" err="1">
                <a:solidFill>
                  <a:srgbClr val="333333"/>
                </a:solidFill>
              </a:rPr>
              <a:t>arbetet</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0CFA9B00-276D-4555-BBC3-F95A48128111}" type="slidenum">
              <a:rPr lang="de-DE" altLang="de-DE" smtClean="0"/>
              <a:pPr/>
              <a:t>52</a:t>
            </a:fld>
            <a:endParaRPr lang="de-DE" altLang="de-DE"/>
          </a:p>
        </p:txBody>
      </p:sp>
    </p:spTree>
    <p:extLst>
      <p:ext uri="{BB962C8B-B14F-4D97-AF65-F5344CB8AC3E}">
        <p14:creationId xmlns:p14="http://schemas.microsoft.com/office/powerpoint/2010/main" val="3112144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sv-SE"/>
              <a:t>Träningsmodul 8 – Självkänsla och sinnesstämning</a:t>
            </a:r>
            <a:endParaRPr lang="de-DE"/>
          </a:p>
        </p:txBody>
      </p:sp>
      <p:sp>
        <p:nvSpPr>
          <p:cNvPr id="8" name="Slide Number Placeholder 7"/>
          <p:cNvSpPr>
            <a:spLocks noGrp="1"/>
          </p:cNvSpPr>
          <p:nvPr>
            <p:ph type="sldNum" sz="quarter" idx="12"/>
          </p:nvPr>
        </p:nvSpPr>
        <p:spPr/>
        <p:txBody>
          <a:bodyPr/>
          <a:lstStyle/>
          <a:p>
            <a:fld id="{0CFA9B00-276D-4555-BBC3-F95A48128111}" type="slidenum">
              <a:rPr lang="de-DE" altLang="de-DE" smtClean="0"/>
              <a:pPr/>
              <a:t>53</a:t>
            </a:fld>
            <a:endParaRPr lang="de-DE" altLang="de-DE"/>
          </a:p>
        </p:txBody>
      </p:sp>
    </p:spTree>
    <p:extLst>
      <p:ext uri="{BB962C8B-B14F-4D97-AF65-F5344CB8AC3E}">
        <p14:creationId xmlns:p14="http://schemas.microsoft.com/office/powerpoint/2010/main" val="28500217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12261079"/>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MS PGothic" pitchFamily="34" charset="-128"/>
                        </a:rPr>
                        <a:t>I was born that way…/</a:t>
                      </a:r>
                      <a:r>
                        <a:rPr kumimoji="0" lang="en-GB" altLang="de-DE" sz="1000" b="0" i="0" u="none" strike="noStrike" cap="none" normalizeH="0" baseline="0" dirty="0" err="1">
                          <a:ln>
                            <a:noFill/>
                          </a:ln>
                          <a:solidFill>
                            <a:srgbClr val="333333"/>
                          </a:solidFill>
                          <a:effectLst/>
                          <a:latin typeface="Calibri Light"/>
                          <a:ea typeface="MS PGothic" pitchFamily="34" charset="-128"/>
                        </a:rPr>
                        <a:t>Ich</a:t>
                      </a:r>
                      <a:r>
                        <a:rPr kumimoji="0" lang="en-GB" altLang="de-DE" sz="1000" b="0" i="0" u="none" strike="noStrike" cap="none" normalizeH="0" baseline="0" dirty="0">
                          <a:ln>
                            <a:noFill/>
                          </a:ln>
                          <a:solidFill>
                            <a:srgbClr val="333333"/>
                          </a:solidFill>
                          <a:effectLst/>
                          <a:latin typeface="Calibri Light"/>
                          <a:ea typeface="MS PGothic" pitchFamily="34" charset="-128"/>
                        </a:rPr>
                        <a:t> bin halt so </a:t>
                      </a:r>
                      <a:r>
                        <a:rPr kumimoji="0" lang="en-GB" altLang="de-DE" sz="1000" b="0" i="0" u="none" strike="noStrike" cap="none" normalizeH="0" baseline="0" dirty="0" err="1">
                          <a:ln>
                            <a:noFill/>
                          </a:ln>
                          <a:solidFill>
                            <a:srgbClr val="333333"/>
                          </a:solidFill>
                          <a:effectLst/>
                          <a:latin typeface="Calibri Light"/>
                          <a:ea typeface="MS PGothic" pitchFamily="34" charset="-128"/>
                        </a:rPr>
                        <a:t>geboren</a:t>
                      </a:r>
                      <a:r>
                        <a:rPr kumimoji="0" lang="en-GB" altLang="de-DE" sz="1000" b="0" i="0" u="none" strike="noStrike" cap="none" normalizeH="0" baseline="0" dirty="0">
                          <a:ln>
                            <a:noFill/>
                          </a:ln>
                          <a:solidFill>
                            <a:srgbClr val="333333"/>
                          </a:solidFill>
                          <a:effectLst/>
                          <a:latin typeface="Calibri Light"/>
                          <a:ea typeface="MS PGothic" pitchFamily="34" charset="-128"/>
                        </a:rPr>
                        <a: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MS PGothic" pitchFamily="34" charset="-128"/>
                        </a:rPr>
                        <a:t>Mosaic/</a:t>
                      </a:r>
                      <a:r>
                        <a:rPr kumimoji="0" lang="en-GB" altLang="de-DE" sz="1000" b="0" i="0" u="none" strike="noStrike" cap="none" normalizeH="0" baseline="0" dirty="0" err="1">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5EE57FDC-2DFD-499E-BD7C-E93BDE0C677E}" type="slidenum">
              <a:rPr lang="de-DE" altLang="de-DE" smtClean="0"/>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62085563"/>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sv-SE"/>
              <a:t>Träningsmodul 8 – Självkänsla och sinnesstämning</a:t>
            </a:r>
            <a:endParaRPr lang="de-DE"/>
          </a:p>
        </p:txBody>
      </p:sp>
      <p:sp>
        <p:nvSpPr>
          <p:cNvPr id="7" name="Slide Number Placeholder 6"/>
          <p:cNvSpPr>
            <a:spLocks noGrp="1"/>
          </p:cNvSpPr>
          <p:nvPr>
            <p:ph type="sldNum" sz="quarter" idx="12"/>
          </p:nvPr>
        </p:nvSpPr>
        <p:spPr/>
        <p:txBody>
          <a:bodyPr/>
          <a:lstStyle/>
          <a:p>
            <a:fld id="{5EE57FDC-2DFD-499E-BD7C-E93BDE0C677E}" type="slidenum">
              <a:rPr lang="de-DE" altLang="de-DE" smtClean="0"/>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4356</Words>
  <Application>Microsoft Office PowerPoint</Application>
  <PresentationFormat>Benutzerdefiniert</PresentationFormat>
  <Paragraphs>570</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Arial</vt:lpstr>
      <vt:lpstr>Calibri Light</vt:lpstr>
      <vt:lpstr>Symbol</vt:lpstr>
      <vt:lpstr>Times New Roman</vt:lpstr>
      <vt:lpstr>Wingdings</vt:lpstr>
      <vt:lpstr>Wingdings</vt:lpstr>
      <vt:lpstr>UKE_PPT-Vorlage_16zu9</vt:lpstr>
      <vt:lpstr>1_UKE_PPT-Vorlage_16zu9</vt:lpstr>
      <vt:lpstr>MCT 8 A – Självkänsla och sinnesstämning</vt:lpstr>
      <vt:lpstr>Symptom på depression?</vt:lpstr>
      <vt:lpstr>Symptom på depression?</vt:lpstr>
      <vt:lpstr>Medfött eller förvärvat?</vt:lpstr>
      <vt:lpstr>Medfött eller förvärvat?</vt:lpstr>
      <vt:lpstr>Medfött eller förvärvat?</vt:lpstr>
      <vt:lpstr>Medfött eller förvärvat?</vt:lpstr>
      <vt:lpstr>Varför tar vi upp detta?</vt:lpstr>
      <vt:lpstr>Psykos &amp; Depression Hur vanföreställningar kan påverka självkänslan</vt:lpstr>
      <vt:lpstr>Psykos &amp; Depression Hur vanföreställningar kan påverka självkänslan</vt:lpstr>
      <vt:lpstr>Psykos &amp; Depression Hur vanföreställningar kan påverka självkänslan</vt:lpstr>
      <vt:lpstr>Psykos &amp; Depression Hur vanföreställningar kan påverka självkänslan</vt:lpstr>
      <vt:lpstr>PowerPoint-Präsentation</vt:lpstr>
      <vt:lpstr>1. Övergeneralisering Kan situationen värderas på ett mer realistiskt och hjälpsamt sätt?</vt:lpstr>
      <vt:lpstr>1. Övergeneralisering Kan situationen värderas på ett mer realistiskt och hjälpsamt sätt?</vt:lpstr>
      <vt:lpstr>1. Övergeneralisering Kan situationen värderas på ett mer realistiskt och hjälpsamt sätt?</vt:lpstr>
      <vt:lpstr>Dra inte slutsatsen att allting är dåligt på grund av en negativ händelse!</vt:lpstr>
      <vt:lpstr>2. Selektiv uppmärksamhet Kan situationen värderas på ett mer realistiskt och hjälpsamt sätt?</vt:lpstr>
      <vt:lpstr>2. Selektiv uppmärksamhet Kan situationen värderas på ett mer realistiskt och hjälpsamt sätt?</vt:lpstr>
      <vt:lpstr>2. Selektiv uppmärksamhet Kan situationen värderas på ett mer realistiskt och hjälpsamt sätt?</vt:lpstr>
      <vt:lpstr>3. När den egna måttstocken är den enda måttstocken</vt:lpstr>
      <vt:lpstr>4. Diskvalificering av det positiva, okritisk acceptans av det negativa! Kan situationen värderas på ett mer realistiskt och hjälpsamt sätt?</vt:lpstr>
      <vt:lpstr>4. Diskvalificering av det positiva, okritisk acceptans av det negativa! Kan situationen värderas på ett mer realistiskt och hjälpsamt sätt?</vt:lpstr>
      <vt:lpstr>4. Diskvalificering av det positiva, okritisk acceptans av det negativa! Kan situationen värderas på ett mer realistiskt och hjälpsamt sätt?</vt:lpstr>
      <vt:lpstr>5. “Allt eller intet-tänkande”, Katastroftankar Kan situationen värderas på ett mer realistiskt och hjälpsamt sätt?</vt:lpstr>
      <vt:lpstr>5. “Allt eller intet-tänkande”, Katastroftankar Kan situationen värderas på ett mer realistiskt och hjälpsamt sätt?</vt:lpstr>
      <vt:lpstr>6. När man försöker kämpa mot sina tankar Finns det ett mer konstruktivt sätt?</vt:lpstr>
      <vt:lpstr>6. När man försöker kämpa mot sina tankar Finns det ett mer konstruktivt sätt?</vt:lpstr>
      <vt:lpstr>6. När man försöker kämpa mot sina tankar Övning</vt:lpstr>
      <vt:lpstr>6. När man försöker kämpa mot sina tankar Fungerar det? Nej!</vt:lpstr>
      <vt:lpstr>Hur kan man göra istället?</vt:lpstr>
      <vt:lpstr>7. Andra typer av tankefällor</vt:lpstr>
      <vt:lpstr>7. Andra typer av tankefällor</vt:lpstr>
      <vt:lpstr>Valfritt: Filmklipp</vt:lpstr>
      <vt:lpstr>Var medveten om dina starka sidor</vt:lpstr>
      <vt:lpstr>Var medveten om dina starka sidor</vt:lpstr>
      <vt:lpstr>Var medveten om dina starka sidor</vt:lpstr>
      <vt:lpstr>Var medveten om dina starka sidor</vt:lpstr>
      <vt:lpstr>Råd för att förbättra självkänsla och sinnesstämning</vt:lpstr>
      <vt:lpstr>Råd för att förbättra självkänsla och sinnesstämning</vt:lpstr>
      <vt:lpstr>Råd för att förbättra självkänsla och sinnesstämning</vt:lpstr>
      <vt:lpstr>Råd för att förbättra självkänsla och sinnesstämning</vt:lpstr>
      <vt:lpstr>Råd för att förbättra självkänsla och sinnesstämning</vt:lpstr>
      <vt:lpstr>Råd för att förbättra självkänsla och sinnesstämning</vt:lpstr>
      <vt:lpstr>Råd för att förbättra självkänsla och sinnesstämning</vt:lpstr>
      <vt:lpstr>Tillämpning i vardagslivet</vt:lpstr>
      <vt:lpstr>Tillämpning i vardagslivet</vt:lpstr>
      <vt:lpstr>Tillämpning i vardagslivet</vt:lpstr>
      <vt:lpstr>Tillämpning i vardagslivet</vt:lpstr>
      <vt:lpstr>Hur hänger detta ihop med psykos?</vt:lpstr>
      <vt:lpstr>Hur hänger detta ihop med psykos?</vt:lpstr>
      <vt:lpstr>Hur hänger detta ihop med psykos?</vt:lpstr>
      <vt:lpstr>Tack för er uppmärksamhet!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305</cp:revision>
  <dcterms:created xsi:type="dcterms:W3CDTF">2004-06-30T16:15:23Z</dcterms:created>
  <dcterms:modified xsi:type="dcterms:W3CDTF">2021-11-22T10:47:09Z</dcterms:modified>
</cp:coreProperties>
</file>