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6"/>
  </p:notesMasterIdLst>
  <p:handoutMasterIdLst>
    <p:handoutMasterId r:id="rId67"/>
  </p:handoutMasterIdLst>
  <p:sldIdLst>
    <p:sldId id="545" r:id="rId3"/>
    <p:sldId id="469" r:id="rId4"/>
    <p:sldId id="467" r:id="rId5"/>
    <p:sldId id="509" r:id="rId6"/>
    <p:sldId id="519" r:id="rId7"/>
    <p:sldId id="518" r:id="rId8"/>
    <p:sldId id="517" r:id="rId9"/>
    <p:sldId id="516" r:id="rId10"/>
    <p:sldId id="418" r:id="rId11"/>
    <p:sldId id="376" r:id="rId12"/>
    <p:sldId id="375" r:id="rId13"/>
    <p:sldId id="374" r:id="rId14"/>
    <p:sldId id="338" r:id="rId15"/>
    <p:sldId id="357" r:id="rId16"/>
    <p:sldId id="339" r:id="rId17"/>
    <p:sldId id="361" r:id="rId18"/>
    <p:sldId id="358" r:id="rId19"/>
    <p:sldId id="487" r:id="rId20"/>
    <p:sldId id="521" r:id="rId21"/>
    <p:sldId id="520" r:id="rId22"/>
    <p:sldId id="460" r:id="rId23"/>
    <p:sldId id="513" r:id="rId24"/>
    <p:sldId id="309" r:id="rId25"/>
    <p:sldId id="488" r:id="rId26"/>
    <p:sldId id="527" r:id="rId27"/>
    <p:sldId id="526" r:id="rId28"/>
    <p:sldId id="525" r:id="rId29"/>
    <p:sldId id="524" r:id="rId30"/>
    <p:sldId id="523" r:id="rId31"/>
    <p:sldId id="522" r:id="rId32"/>
    <p:sldId id="316" r:id="rId33"/>
    <p:sldId id="454" r:id="rId34"/>
    <p:sldId id="528" r:id="rId35"/>
    <p:sldId id="531" r:id="rId36"/>
    <p:sldId id="530" r:id="rId37"/>
    <p:sldId id="450" r:id="rId38"/>
    <p:sldId id="279" r:id="rId39"/>
    <p:sldId id="461" r:id="rId40"/>
    <p:sldId id="501" r:id="rId41"/>
    <p:sldId id="534" r:id="rId42"/>
    <p:sldId id="537" r:id="rId43"/>
    <p:sldId id="536" r:id="rId44"/>
    <p:sldId id="505" r:id="rId45"/>
    <p:sldId id="538" r:id="rId46"/>
    <p:sldId id="313" r:id="rId47"/>
    <p:sldId id="458" r:id="rId48"/>
    <p:sldId id="504" r:id="rId49"/>
    <p:sldId id="506" r:id="rId50"/>
    <p:sldId id="540" r:id="rId51"/>
    <p:sldId id="539" r:id="rId52"/>
    <p:sldId id="329" r:id="rId53"/>
    <p:sldId id="479" r:id="rId54"/>
    <p:sldId id="481" r:id="rId55"/>
    <p:sldId id="542" r:id="rId56"/>
    <p:sldId id="485" r:id="rId57"/>
    <p:sldId id="541" r:id="rId58"/>
    <p:sldId id="543" r:id="rId59"/>
    <p:sldId id="544" r:id="rId60"/>
    <p:sldId id="317" r:id="rId61"/>
    <p:sldId id="435" r:id="rId62"/>
    <p:sldId id="436" r:id="rId63"/>
    <p:sldId id="515" r:id="rId64"/>
    <p:sldId id="457" r:id="rId6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3399FF"/>
    <a:srgbClr val="3333CC"/>
    <a:srgbClr val="0099CC"/>
    <a:srgbClr val="FFCC99"/>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71" autoAdjust="0"/>
    <p:restoredTop sz="91801" autoAdjust="0"/>
  </p:normalViewPr>
  <p:slideViewPr>
    <p:cSldViewPr>
      <p:cViewPr varScale="1">
        <p:scale>
          <a:sx n="61" d="100"/>
          <a:sy n="61" d="100"/>
        </p:scale>
        <p:origin x="1112" y="56"/>
      </p:cViewPr>
      <p:guideLst>
        <p:guide orient="horz" pos="1026"/>
        <p:guide pos="295"/>
        <p:guide orient="horz" pos="2750"/>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Sjukdom</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Fördomar</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Självkänslan</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sjunker</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7253291B-CD1B-44EF-A55C-497EE9966055}"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6D568170-20A3-4536-ADF0-308AF2D04D66}" type="presOf" srcId="{90182C8E-0A3D-411B-A654-821F546FC078}" destId="{AC268F96-0D5D-4B9A-A307-62DE90494B18}" srcOrd="0" destOrd="0" presId="urn:microsoft.com/office/officeart/2005/8/layout/cycle1"/>
    <dgm:cxn modelId="{4B1B3059-B1AC-4E32-8A4F-FE95C5FDA99D}" type="presOf" srcId="{EFA2980D-718B-4FC8-9FF6-15C1C35CF177}" destId="{8816A1BD-E3E1-4456-9298-4B3407C622F7}" srcOrd="0" destOrd="0" presId="urn:microsoft.com/office/officeart/2005/8/layout/cycle1"/>
    <dgm:cxn modelId="{28C44491-49E1-43E1-8BC9-B74486D9C84E}" type="presOf" srcId="{6459B721-636D-4D51-9601-6B4E5788A266}" destId="{818239DA-8F7F-4917-8EB0-77B4EE5EAA94}" srcOrd="0" destOrd="0" presId="urn:microsoft.com/office/officeart/2005/8/layout/cycle1"/>
    <dgm:cxn modelId="{B8C8ADC6-8D15-46F6-8A06-7BB5ED5962F6}" type="presOf" srcId="{3F4E915D-4700-4542-A7C1-CEF728AB432D}" destId="{0332A1E0-1C13-4723-960F-9019466D281A}" srcOrd="0" destOrd="0" presId="urn:microsoft.com/office/officeart/2005/8/layout/cycle1"/>
    <dgm:cxn modelId="{77A6F6CA-954B-4917-A81E-1D70F11AC56C}"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E66E8AF8-7BA1-49E5-97BB-5DDAFC379985}" type="presOf" srcId="{CB5245DE-ECC5-49E9-94DC-262E3BD83AA5}" destId="{D559A818-7D53-4BBD-8633-917FB032314D}" srcOrd="0" destOrd="0" presId="urn:microsoft.com/office/officeart/2005/8/layout/cycle1"/>
    <dgm:cxn modelId="{E05590D4-3D20-4D65-B388-EC93F17E1F9D}" type="presParOf" srcId="{8816A1BD-E3E1-4456-9298-4B3407C622F7}" destId="{682C883B-3E72-41CB-97EB-93B061717596}" srcOrd="0" destOrd="0" presId="urn:microsoft.com/office/officeart/2005/8/layout/cycle1"/>
    <dgm:cxn modelId="{16339E62-6DD4-4317-B12C-F4538AA46CBB}" type="presParOf" srcId="{8816A1BD-E3E1-4456-9298-4B3407C622F7}" destId="{79E1ED89-3D58-4688-A48D-428AB1CD95FE}" srcOrd="1" destOrd="0" presId="urn:microsoft.com/office/officeart/2005/8/layout/cycle1"/>
    <dgm:cxn modelId="{372DECE9-F579-43ED-A592-9F739FC0E521}" type="presParOf" srcId="{8816A1BD-E3E1-4456-9298-4B3407C622F7}" destId="{0332A1E0-1C13-4723-960F-9019466D281A}" srcOrd="2" destOrd="0" presId="urn:microsoft.com/office/officeart/2005/8/layout/cycle1"/>
    <dgm:cxn modelId="{1EF1D830-F280-4FEE-B4CF-D74E7CAEDD5A}" type="presParOf" srcId="{8816A1BD-E3E1-4456-9298-4B3407C622F7}" destId="{788C7A12-E6C7-4DB4-9A7F-209CA41AE316}" srcOrd="3" destOrd="0" presId="urn:microsoft.com/office/officeart/2005/8/layout/cycle1"/>
    <dgm:cxn modelId="{4A525D84-8BF4-40CA-B129-CEE6856BD5BC}" type="presParOf" srcId="{8816A1BD-E3E1-4456-9298-4B3407C622F7}" destId="{95978D0C-A8C9-4FB8-8DFC-2906FAA59983}" srcOrd="4" destOrd="0" presId="urn:microsoft.com/office/officeart/2005/8/layout/cycle1"/>
    <dgm:cxn modelId="{8A372922-3337-47DE-936C-E199867A97FD}" type="presParOf" srcId="{8816A1BD-E3E1-4456-9298-4B3407C622F7}" destId="{818239DA-8F7F-4917-8EB0-77B4EE5EAA94}" srcOrd="5" destOrd="0" presId="urn:microsoft.com/office/officeart/2005/8/layout/cycle1"/>
    <dgm:cxn modelId="{9522288E-9AF2-4E91-AB42-C4E173E6B419}" type="presParOf" srcId="{8816A1BD-E3E1-4456-9298-4B3407C622F7}" destId="{F48D0065-C1C5-41DE-80DC-9649E256CF0F}" srcOrd="6" destOrd="0" presId="urn:microsoft.com/office/officeart/2005/8/layout/cycle1"/>
    <dgm:cxn modelId="{0D916BBD-3FCF-4B4F-8092-674E4D825DC1}" type="presParOf" srcId="{8816A1BD-E3E1-4456-9298-4B3407C622F7}" destId="{D559A818-7D53-4BBD-8633-917FB032314D}" srcOrd="7" destOrd="0" presId="urn:microsoft.com/office/officeart/2005/8/layout/cycle1"/>
    <dgm:cxn modelId="{BD0CE539-FE31-4A1B-99DC-CA7E5029570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Sjukdom</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Fördomar</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Självkänslan</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sjunker</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‹Nr.›</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‹Nr.›</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314262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314262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314262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7</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314262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8</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314262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9</a:t>
            </a:fld>
            <a:endParaRPr lang="de-DE"/>
          </a:p>
        </p:txBody>
      </p:sp>
    </p:spTree>
    <p:extLst>
      <p:ext uri="{BB962C8B-B14F-4D97-AF65-F5344CB8AC3E}">
        <p14:creationId xmlns:p14="http://schemas.microsoft.com/office/powerpoint/2010/main" val="73489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30872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3428345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2359650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71659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14</a:t>
            </a:fld>
            <a:endParaRPr lang="de-DE"/>
          </a:p>
        </p:txBody>
      </p:sp>
    </p:spTree>
    <p:extLst>
      <p:ext uri="{BB962C8B-B14F-4D97-AF65-F5344CB8AC3E}">
        <p14:creationId xmlns:p14="http://schemas.microsoft.com/office/powerpoint/2010/main" val="4270345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15</a:t>
            </a:fld>
            <a:endParaRPr lang="de-DE"/>
          </a:p>
        </p:txBody>
      </p:sp>
    </p:spTree>
    <p:extLst>
      <p:ext uri="{BB962C8B-B14F-4D97-AF65-F5344CB8AC3E}">
        <p14:creationId xmlns:p14="http://schemas.microsoft.com/office/powerpoint/2010/main" val="2294743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732951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968627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18</a:t>
            </a:fld>
            <a:endParaRPr lang="de-DE"/>
          </a:p>
        </p:txBody>
      </p:sp>
    </p:spTree>
    <p:extLst>
      <p:ext uri="{BB962C8B-B14F-4D97-AF65-F5344CB8AC3E}">
        <p14:creationId xmlns:p14="http://schemas.microsoft.com/office/powerpoint/2010/main" val="3544489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4101907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20</a:t>
            </a:fld>
            <a:endParaRPr lang="de-DE"/>
          </a:p>
        </p:txBody>
      </p:sp>
    </p:spTree>
    <p:extLst>
      <p:ext uri="{BB962C8B-B14F-4D97-AF65-F5344CB8AC3E}">
        <p14:creationId xmlns:p14="http://schemas.microsoft.com/office/powerpoint/2010/main" val="3204777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21</a:t>
            </a:fld>
            <a:endParaRPr lang="de-DE"/>
          </a:p>
        </p:txBody>
      </p:sp>
    </p:spTree>
    <p:extLst>
      <p:ext uri="{BB962C8B-B14F-4D97-AF65-F5344CB8AC3E}">
        <p14:creationId xmlns:p14="http://schemas.microsoft.com/office/powerpoint/2010/main" val="1950031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22</a:t>
            </a:fld>
            <a:endParaRPr lang="de-DE"/>
          </a:p>
        </p:txBody>
      </p:sp>
    </p:spTree>
    <p:extLst>
      <p:ext uri="{BB962C8B-B14F-4D97-AF65-F5344CB8AC3E}">
        <p14:creationId xmlns:p14="http://schemas.microsoft.com/office/powerpoint/2010/main" val="1737744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23</a:t>
            </a:fld>
            <a:endParaRPr lang="de-DE"/>
          </a:p>
        </p:txBody>
      </p:sp>
    </p:spTree>
    <p:extLst>
      <p:ext uri="{BB962C8B-B14F-4D97-AF65-F5344CB8AC3E}">
        <p14:creationId xmlns:p14="http://schemas.microsoft.com/office/powerpoint/2010/main" val="2442177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24</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25</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26</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28</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29</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31</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33</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38874847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37</a:t>
            </a:fld>
            <a:endParaRPr lang="de-DE"/>
          </a:p>
        </p:txBody>
      </p:sp>
    </p:spTree>
    <p:extLst>
      <p:ext uri="{BB962C8B-B14F-4D97-AF65-F5344CB8AC3E}">
        <p14:creationId xmlns:p14="http://schemas.microsoft.com/office/powerpoint/2010/main" val="38126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38</a:t>
            </a:fld>
            <a:endParaRPr lang="de-DE"/>
          </a:p>
        </p:txBody>
      </p:sp>
    </p:spTree>
    <p:extLst>
      <p:ext uri="{BB962C8B-B14F-4D97-AF65-F5344CB8AC3E}">
        <p14:creationId xmlns:p14="http://schemas.microsoft.com/office/powerpoint/2010/main" val="5970159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12625959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40</a:t>
            </a:fld>
            <a:endParaRPr lang="de-DE"/>
          </a:p>
        </p:txBody>
      </p:sp>
    </p:spTree>
    <p:extLst>
      <p:ext uri="{BB962C8B-B14F-4D97-AF65-F5344CB8AC3E}">
        <p14:creationId xmlns:p14="http://schemas.microsoft.com/office/powerpoint/2010/main" val="592628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41</a:t>
            </a:fld>
            <a:endParaRPr lang="de-DE"/>
          </a:p>
        </p:txBody>
      </p:sp>
    </p:spTree>
    <p:extLst>
      <p:ext uri="{BB962C8B-B14F-4D97-AF65-F5344CB8AC3E}">
        <p14:creationId xmlns:p14="http://schemas.microsoft.com/office/powerpoint/2010/main" val="2533560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3634571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17405215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46</a:t>
            </a:fld>
            <a:endParaRPr lang="de-DE"/>
          </a:p>
        </p:txBody>
      </p:sp>
    </p:spTree>
    <p:extLst>
      <p:ext uri="{BB962C8B-B14F-4D97-AF65-F5344CB8AC3E}">
        <p14:creationId xmlns:p14="http://schemas.microsoft.com/office/powerpoint/2010/main" val="17077001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47</a:t>
            </a:fld>
            <a:endParaRPr lang="de-DE"/>
          </a:p>
        </p:txBody>
      </p:sp>
    </p:spTree>
    <p:extLst>
      <p:ext uri="{BB962C8B-B14F-4D97-AF65-F5344CB8AC3E}">
        <p14:creationId xmlns:p14="http://schemas.microsoft.com/office/powerpoint/2010/main" val="36085153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48</a:t>
            </a:fld>
            <a:endParaRPr lang="de-DE"/>
          </a:p>
        </p:txBody>
      </p:sp>
    </p:spTree>
    <p:extLst>
      <p:ext uri="{BB962C8B-B14F-4D97-AF65-F5344CB8AC3E}">
        <p14:creationId xmlns:p14="http://schemas.microsoft.com/office/powerpoint/2010/main" val="9437733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49</a:t>
            </a:fld>
            <a:endParaRPr lang="de-DE"/>
          </a:p>
        </p:txBody>
      </p:sp>
    </p:spTree>
    <p:extLst>
      <p:ext uri="{BB962C8B-B14F-4D97-AF65-F5344CB8AC3E}">
        <p14:creationId xmlns:p14="http://schemas.microsoft.com/office/powerpoint/2010/main" val="28366421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50</a:t>
            </a:fld>
            <a:endParaRPr lang="de-DE"/>
          </a:p>
        </p:txBody>
      </p:sp>
    </p:spTree>
    <p:extLst>
      <p:ext uri="{BB962C8B-B14F-4D97-AF65-F5344CB8AC3E}">
        <p14:creationId xmlns:p14="http://schemas.microsoft.com/office/powerpoint/2010/main" val="3597829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51</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52</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53</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54</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55</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56</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57</a:t>
            </a:fld>
            <a:endParaRPr lang="de-DE"/>
          </a:p>
        </p:txBody>
      </p:sp>
    </p:spTree>
    <p:extLst>
      <p:ext uri="{BB962C8B-B14F-4D97-AF65-F5344CB8AC3E}">
        <p14:creationId xmlns:p14="http://schemas.microsoft.com/office/powerpoint/2010/main" val="3231108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58</a:t>
            </a:fld>
            <a:endParaRPr lang="de-DE"/>
          </a:p>
        </p:txBody>
      </p:sp>
    </p:spTree>
    <p:extLst>
      <p:ext uri="{BB962C8B-B14F-4D97-AF65-F5344CB8AC3E}">
        <p14:creationId xmlns:p14="http://schemas.microsoft.com/office/powerpoint/2010/main" val="32311089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59</a:t>
            </a:fld>
            <a:endParaRPr lang="de-DE"/>
          </a:p>
        </p:txBody>
      </p:sp>
    </p:spTree>
    <p:extLst>
      <p:ext uri="{BB962C8B-B14F-4D97-AF65-F5344CB8AC3E}">
        <p14:creationId xmlns:p14="http://schemas.microsoft.com/office/powerpoint/2010/main" val="13111524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60</a:t>
            </a:fld>
            <a:endParaRPr lang="de-DE"/>
          </a:p>
        </p:txBody>
      </p:sp>
    </p:spTree>
    <p:extLst>
      <p:ext uri="{BB962C8B-B14F-4D97-AF65-F5344CB8AC3E}">
        <p14:creationId xmlns:p14="http://schemas.microsoft.com/office/powerpoint/2010/main" val="28404583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61</a:t>
            </a:fld>
            <a:endParaRPr lang="de-DE"/>
          </a:p>
        </p:txBody>
      </p:sp>
    </p:spTree>
    <p:extLst>
      <p:ext uri="{BB962C8B-B14F-4D97-AF65-F5344CB8AC3E}">
        <p14:creationId xmlns:p14="http://schemas.microsoft.com/office/powerpoint/2010/main" val="23947273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63</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6029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4" name="Slide Number Placeholder 3"/>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sv-SE"/>
              <a:t>Träningsmodul 10 – Hantering av fördomar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145D7AE-92F4-4245-966E-F23936500660}" type="slidenum">
              <a:rPr lang="de-DE" smtClean="0"/>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4C50EA92-F41B-5541-853C-AF233470334E}" type="slidenum">
              <a:rPr lang="de-DE" smtClean="0"/>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5" name="Slide Number Placeholder 4"/>
          <p:cNvSpPr>
            <a:spLocks noGrp="1"/>
          </p:cNvSpPr>
          <p:nvPr>
            <p:ph type="sldNum" sz="quarter" idx="12"/>
          </p:nvPr>
        </p:nvSpPr>
        <p:spPr bwMode="gray"/>
        <p:txBody>
          <a:bodyPr/>
          <a:lstStyle>
            <a:lvl1pPr>
              <a:defRPr b="0"/>
            </a:lvl1pPr>
          </a:lstStyle>
          <a:p>
            <a:fld id="{F1453263-BF73-0743-B5B9-B3C64D5B80DB}" type="slidenum">
              <a:rPr lang="de-DE" smtClean="0"/>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10 – Hantering av fördomar (stigma)</a:t>
            </a:r>
            <a:endParaRPr lang="de-DE"/>
          </a:p>
        </p:txBody>
      </p:sp>
      <p:sp>
        <p:nvSpPr>
          <p:cNvPr id="4" name="Slide Number Placeholder 3"/>
          <p:cNvSpPr>
            <a:spLocks noGrp="1"/>
          </p:cNvSpPr>
          <p:nvPr>
            <p:ph type="sldNum" sz="quarter" idx="12"/>
          </p:nvPr>
        </p:nvSpPr>
        <p:spPr bwMode="gray"/>
        <p:txBody>
          <a:bodyPr/>
          <a:lstStyle>
            <a:lvl1pPr>
              <a:defRPr b="0"/>
            </a:lvl1pPr>
          </a:lstStyle>
          <a:p>
            <a:fld id="{B0B565B1-9099-6C43-824A-08D47FC4C125}" type="slidenum">
              <a:rPr lang="de-DE" smtClean="0"/>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email">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3" cstate="email">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7953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928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852320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440694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72513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632698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164013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8776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723937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34574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355004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64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10 – Hantering av fördomar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4F5DE16-5F41-0F46-AF59-1046535EA871}" type="slidenum">
              <a:rPr lang="de-DE" smtClean="0"/>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1327809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sv-SE" altLang="ko-KR"/>
              <a:t>Hantering av fördomar (stigma)</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77905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Franz Beckenbauer (född den 11 September 1945)</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Kevin Keegan (född den 14 Februar 1951)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Günter Netzer (född den 14 September 1944)</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Gerd Müller (född den 3 November 1945)</a:t>
            </a:r>
          </a:p>
          <a:p>
            <a:pPr lvl="0" defTabSz="914400" fontAlgn="base">
              <a:lnSpc>
                <a:spcPct val="100000"/>
              </a:lnSpc>
              <a:spcBef>
                <a:spcPts val="1200"/>
              </a:spcBef>
            </a:pP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2</a:t>
            </a:fld>
            <a:endParaRPr lang="de-DE">
              <a:latin typeface="+mn-lt"/>
              <a:ea typeface="+mn-ea"/>
            </a:endParaRPr>
          </a:p>
        </p:txBody>
      </p:sp>
    </p:spTree>
    <p:extLst>
      <p:ext uri="{BB962C8B-B14F-4D97-AF65-F5344CB8AC3E}">
        <p14:creationId xmlns:p14="http://schemas.microsoft.com/office/powerpoint/2010/main" val="41197903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Franz Beckenbauer (född den 11 September 1945)</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Kevin Keegan (född den 14 Februar 1951)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Günter Netzer (född den 14 September 1944)</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Gerd Müller (född den 3 November 1945)</a:t>
            </a:r>
          </a:p>
          <a:p>
            <a:pPr lvl="0" defTabSz="914400" fontAlgn="base">
              <a:lnSpc>
                <a:spcPct val="100000"/>
              </a:lnSpc>
              <a:spcBef>
                <a:spcPts val="1200"/>
              </a:spcBef>
            </a:pPr>
            <a:r>
              <a:rPr lang="de-DE" sz="2400" dirty="0">
                <a:solidFill>
                  <a:srgbClr val="004992"/>
                </a:solidFill>
              </a:rPr>
              <a:t>Män, européer, före detta fotbollsspelare, alla lever ännu…</a:t>
            </a:r>
            <a:endParaRPr lang="en-US" sz="2400" dirty="0"/>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3</a:t>
            </a:fld>
            <a:endParaRPr lang="de-DE">
              <a:latin typeface="+mn-lt"/>
              <a:ea typeface="+mn-ea"/>
            </a:endParaRPr>
          </a:p>
        </p:txBody>
      </p:sp>
      <p:pic>
        <p:nvPicPr>
          <p:cNvPr id="12" name="Grafik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748580" y="2204864"/>
            <a:ext cx="3000375" cy="2000250"/>
          </a:xfrm>
          <a:prstGeom prst="rect">
            <a:avLst/>
          </a:prstGeom>
        </p:spPr>
      </p:pic>
    </p:spTree>
    <p:extLst>
      <p:ext uri="{BB962C8B-B14F-4D97-AF65-F5344CB8AC3E}">
        <p14:creationId xmlns:p14="http://schemas.microsoft.com/office/powerpoint/2010/main" val="20331457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Dostojewski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4</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80632991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Dostojewski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de-DE" sz="2400" dirty="0">
                <a:solidFill>
                  <a:srgbClr val="004992"/>
                </a:solidFill>
              </a:rPr>
              <a:t>Män, lever inte, men framför allt…</a:t>
            </a:r>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5</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40426126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Dostojewski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de-DE" sz="2400" dirty="0">
                <a:solidFill>
                  <a:srgbClr val="004992"/>
                </a:solidFill>
              </a:rPr>
              <a:t>Män, lever inte, men framför allt…</a:t>
            </a:r>
          </a:p>
          <a:p>
            <a:pPr lvl="0" defTabSz="914400" fontAlgn="base">
              <a:lnSpc>
                <a:spcPct val="100000"/>
              </a:lnSpc>
              <a:spcBef>
                <a:spcPts val="1200"/>
              </a:spcBef>
            </a:pPr>
            <a:r>
              <a:rPr lang="de-DE" sz="2400" dirty="0">
                <a:solidFill>
                  <a:srgbClr val="004992"/>
                </a:solidFill>
              </a:rPr>
              <a:t>berömda författare!</a:t>
            </a:r>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6</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3438025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Dostojewski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de-DE" sz="2400" dirty="0">
                <a:solidFill>
                  <a:srgbClr val="004992"/>
                </a:solidFill>
              </a:rPr>
              <a:t>Män, lever inte, men framför allt…</a:t>
            </a:r>
          </a:p>
          <a:p>
            <a:pPr lvl="0" defTabSz="914400" fontAlgn="base">
              <a:lnSpc>
                <a:spcPct val="100000"/>
              </a:lnSpc>
              <a:spcBef>
                <a:spcPts val="1200"/>
              </a:spcBef>
            </a:pPr>
            <a:r>
              <a:rPr lang="de-DE" sz="2400" dirty="0">
                <a:solidFill>
                  <a:srgbClr val="004992"/>
                </a:solidFill>
              </a:rPr>
              <a:t>berömda författare!</a:t>
            </a:r>
          </a:p>
          <a:p>
            <a:pPr lvl="0" defTabSz="914400" fontAlgn="base">
              <a:lnSpc>
                <a:spcPct val="100000"/>
              </a:lnSpc>
              <a:spcBef>
                <a:spcPts val="1200"/>
              </a:spcBef>
            </a:pPr>
            <a:r>
              <a:rPr lang="de-DE" sz="2400" dirty="0">
                <a:solidFill>
                  <a:srgbClr val="004992"/>
                </a:solidFill>
              </a:rPr>
              <a:t>Vad mera?</a:t>
            </a:r>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7</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40133347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har följande personer gemensamt?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Dostojewski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de-DE" sz="2400" dirty="0">
                <a:solidFill>
                  <a:srgbClr val="004992"/>
                </a:solidFill>
              </a:rPr>
              <a:t>Män, lever inte, men framför allt…</a:t>
            </a:r>
          </a:p>
          <a:p>
            <a:pPr lvl="0" defTabSz="914400" fontAlgn="base">
              <a:lnSpc>
                <a:spcPct val="100000"/>
              </a:lnSpc>
              <a:spcBef>
                <a:spcPts val="1200"/>
              </a:spcBef>
            </a:pPr>
            <a:r>
              <a:rPr lang="de-DE" sz="2400" dirty="0">
                <a:solidFill>
                  <a:srgbClr val="004992"/>
                </a:solidFill>
              </a:rPr>
              <a:t>berömda författare!</a:t>
            </a:r>
          </a:p>
          <a:p>
            <a:pPr lvl="0" defTabSz="914400" fontAlgn="base">
              <a:lnSpc>
                <a:spcPct val="100000"/>
              </a:lnSpc>
              <a:spcBef>
                <a:spcPts val="1200"/>
              </a:spcBef>
            </a:pPr>
            <a:r>
              <a:rPr lang="de-DE" sz="2400" dirty="0">
                <a:solidFill>
                  <a:srgbClr val="004992"/>
                </a:solidFill>
              </a:rPr>
              <a:t>Vad mera?</a:t>
            </a:r>
          </a:p>
          <a:p>
            <a:pPr lvl="0" defTabSz="914400" fontAlgn="base">
              <a:lnSpc>
                <a:spcPct val="100000"/>
              </a:lnSpc>
              <a:spcBef>
                <a:spcPts val="1200"/>
              </a:spcBef>
            </a:pPr>
            <a:r>
              <a:rPr lang="de-DE" sz="2400" dirty="0">
                <a:solidFill>
                  <a:srgbClr val="004992"/>
                </a:solidFill>
              </a:rPr>
              <a:t>Alla de här författarna led av psykiska störningar</a:t>
            </a:r>
            <a:br>
              <a:rPr lang="de-DE" sz="2400" dirty="0">
                <a:solidFill>
                  <a:srgbClr val="004992"/>
                </a:solidFill>
              </a:rPr>
            </a:br>
            <a:r>
              <a:rPr lang="de-DE" sz="2400" dirty="0">
                <a:solidFill>
                  <a:srgbClr val="004992"/>
                </a:solidFill>
              </a:rPr>
              <a:t>och två av dem hade psykotiska symptom.</a:t>
            </a:r>
            <a:endParaRPr lang="en-US" sz="2400" dirty="0"/>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8</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2468332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Berömd = perfekt?</a:t>
            </a:r>
            <a:endParaRPr lang="de-DE"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9</a:t>
            </a:fld>
            <a:endParaRPr lang="de-DE">
              <a:latin typeface="+mn-lt"/>
              <a:ea typeface="+mn-ea"/>
            </a:endParaRPr>
          </a:p>
        </p:txBody>
      </p:sp>
      <p:graphicFrame>
        <p:nvGraphicFramePr>
          <p:cNvPr id="6" name="Group 41"/>
          <p:cNvGraphicFramePr>
            <a:graphicFrameLocks/>
          </p:cNvGraphicFramePr>
          <p:nvPr>
            <p:extLst>
              <p:ext uri="{D42A27DB-BD31-4B8C-83A1-F6EECF244321}">
                <p14:modId xmlns:p14="http://schemas.microsoft.com/office/powerpoint/2010/main" val="462958417"/>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Dostojewski</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(1821-1881)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sv-SE" sz="1800" b="0" i="0" u="none" baseline="0">
                          <a:solidFill>
                            <a:srgbClr val="333333"/>
                          </a:solidFill>
                          <a:latin typeface="Calibri Light"/>
                          <a:ea typeface="Verdana" pitchFamily="34" charset="0"/>
                          <a:cs typeface="Verdana" pitchFamily="34" charset="0"/>
                        </a:rPr>
                        <a:t>Fjodor Dostojewski hör till de mest betydelsefulla ryska författarna och räknas som en av de mest framstående psykologer inom världslitteraturen. Dostojewski led av epilepsi och var tidvis spelberoende. Mot slutet av sitt liv var Dostojewski ekonomiskt oberoende och erkänd inom sitt område.</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sv-SE" sz="1800" b="0" i="0" u="none">
                          <a:solidFill>
                            <a:srgbClr val="333333"/>
                          </a:solidFill>
                          <a:latin typeface="Calibri Light"/>
                          <a:ea typeface="Verdana" pitchFamily="34" charset="0"/>
                          <a:cs typeface="Verdana" pitchFamily="34" charset="0"/>
                        </a:rPr>
                        <a:t>Hemingway anses vara en av de mest framgångsrika amerikanska författarna under 1900-talet. År 1954 erhöll han Nobelpriset i litteratur. Hela sitt liv led han av depression och alkoholberoende. Det förmodas att han även led av en bipolär störning.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(1770-1843)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sv-SE" sz="1800" b="0" i="0" u="none" strike="noStrike" cap="none" normalizeH="0" baseline="0">
                          <a:ln>
                            <a:noFill/>
                          </a:ln>
                          <a:solidFill>
                            <a:srgbClr val="333333"/>
                          </a:solidFill>
                          <a:effectLst/>
                          <a:latin typeface="Calibri Light"/>
                          <a:ea typeface="Verdana" pitchFamily="34" charset="0"/>
                          <a:cs typeface="Verdana" pitchFamily="34" charset="0"/>
                        </a:rPr>
                        <a:t>Hölderlin har satt sin prägel på den överdrivna föreställningen av det galna geniet. Jämte Goethe och Schiller var han en av de mest betydelsefulla tyska poeter under romantikens epok. Idag skulle Hölderlin antagligen fått diagnosen schizofreni/psykos.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sv-SE" sz="1800" b="0" i="0" u="none" strike="noStrike" cap="none" normalizeH="0" baseline="0" dirty="0">
                          <a:ln>
                            <a:noFill/>
                          </a:ln>
                          <a:solidFill>
                            <a:srgbClr val="333333"/>
                          </a:solidFill>
                          <a:effectLst/>
                          <a:latin typeface="Calibri Light"/>
                          <a:ea typeface="Verdana" pitchFamily="34" charset="0"/>
                          <a:cs typeface="Verdana" pitchFamily="34" charset="0"/>
                        </a:rPr>
                        <a:t>Dickens hör till de mest lästa engelska författarna. Till hans mest kända verk hör Oliver Twist och En julsaga. Han hade perioder av depression och mani</a:t>
                      </a:r>
                      <a:r>
                        <a:rPr kumimoji="0" lang="sv-SE" sz="1800" b="0" i="0" u="none" strike="noStrike" cap="none" normalizeH="0" baseline="0">
                          <a:ln>
                            <a:noFill/>
                          </a:ln>
                          <a:solidFill>
                            <a:srgbClr val="333333"/>
                          </a:solidFill>
                          <a:effectLst/>
                          <a:latin typeface="Calibri Light"/>
                          <a:ea typeface="Verdana" pitchFamily="34" charset="0"/>
                          <a:cs typeface="Verdana" pitchFamily="34" charset="0"/>
                        </a:rPr>
                        <a:t>. Idag skulle </a:t>
                      </a:r>
                      <a:r>
                        <a:rPr kumimoji="0" lang="sv-SE" sz="1800" b="0" i="0" u="none" strike="noStrike" cap="none" normalizeH="0" baseline="0" dirty="0">
                          <a:ln>
                            <a:noFill/>
                          </a:ln>
                          <a:solidFill>
                            <a:srgbClr val="333333"/>
                          </a:solidFill>
                          <a:effectLst/>
                          <a:latin typeface="Calibri Light"/>
                          <a:ea typeface="Verdana" pitchFamily="34" charset="0"/>
                          <a:cs typeface="Verdana" pitchFamily="34" charset="0"/>
                        </a:rPr>
                        <a:t>han antagligen fått diagnosen bipolär störning.</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1270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Vilka av de här bilderna blev målade av människor med psykotiska symptom?</a:t>
            </a:r>
            <a:endParaRPr lang="de-DE" sz="3600" dirty="0">
              <a:latin typeface="+mn-lt"/>
              <a:ea typeface="+mn-ea"/>
              <a:cs typeface="+mn-cs"/>
            </a:endParaRPr>
          </a:p>
        </p:txBody>
      </p:sp>
      <p:sp>
        <p:nvSpPr>
          <p:cNvPr id="9" name="Footer Placeholder 8"/>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10" name="Slide Number Placeholder 9"/>
          <p:cNvSpPr>
            <a:spLocks noGrp="1"/>
          </p:cNvSpPr>
          <p:nvPr>
            <p:ph type="sldNum" sz="quarter" idx="12"/>
          </p:nvPr>
        </p:nvSpPr>
        <p:spPr/>
        <p:txBody>
          <a:bodyPr/>
          <a:lstStyle/>
          <a:p>
            <a:fld id="{E145D7AE-92F4-4245-966E-F23936500660}" type="slidenum">
              <a:rPr lang="de-DE" smtClean="0">
                <a:latin typeface="+mn-lt"/>
                <a:ea typeface="+mn-ea"/>
              </a:rPr>
              <a:pPr/>
              <a:t>10</a:t>
            </a:fld>
            <a:endParaRPr lang="de-DE">
              <a:latin typeface="+mn-lt"/>
              <a:ea typeface="+mn-ea"/>
            </a:endParaRPr>
          </a:p>
        </p:txBody>
      </p:sp>
      <p:pic>
        <p:nvPicPr>
          <p:cNvPr id="15"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6"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7"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8"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324391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Vilken av de här bilderna nådde det högsta priset på en auktion?</a:t>
            </a:r>
            <a:endParaRPr lang="de-DE"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11</a:t>
            </a:fld>
            <a:endParaRPr lang="de-DE">
              <a:latin typeface="+mn-lt"/>
              <a:ea typeface="+mn-ea"/>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2539236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Vilken av de här bilderna nådde det högsta priset på en auktion?</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12</a:t>
            </a:fld>
            <a:endParaRPr lang="de-DE">
              <a:latin typeface="+mn-lt"/>
              <a:ea typeface="+mn-ea"/>
            </a:endParaRPr>
          </a:p>
        </p:txBody>
      </p:sp>
      <p:pic>
        <p:nvPicPr>
          <p:cNvPr id="21"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2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9"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30"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0 €</a:t>
            </a:r>
            <a:endParaRPr lang="de-DE" sz="1800" dirty="0">
              <a:solidFill>
                <a:srgbClr val="004992"/>
              </a:solidFill>
              <a:latin typeface="Calibri Light"/>
            </a:endParaRPr>
          </a:p>
        </p:txBody>
      </p:sp>
      <p:sp>
        <p:nvSpPr>
          <p:cNvPr id="31"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rPr>
              <a:t>ca. 10.000 €</a:t>
            </a:r>
            <a:endParaRPr lang="de-DE" sz="1800" dirty="0">
              <a:solidFill>
                <a:srgbClr val="004992"/>
              </a:solidFill>
              <a:latin typeface="Calibri Light"/>
            </a:endParaRPr>
          </a:p>
        </p:txBody>
      </p:sp>
      <p:sp>
        <p:nvSpPr>
          <p:cNvPr id="32"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miljoner €</a:t>
            </a:r>
            <a:endParaRPr lang="de-DE" sz="1800" dirty="0">
              <a:solidFill>
                <a:srgbClr val="004992"/>
              </a:solidFill>
              <a:latin typeface="Calibri Light"/>
            </a:endParaRPr>
          </a:p>
        </p:txBody>
      </p:sp>
      <p:sp>
        <p:nvSpPr>
          <p:cNvPr id="33"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Calibri Light"/>
              </a:rPr>
              <a:t>Nästan 100 miljoner €</a:t>
            </a:r>
            <a:endParaRPr lang="de-DE" sz="1800" dirty="0">
              <a:solidFill>
                <a:srgbClr val="004992"/>
              </a:solidFill>
              <a:latin typeface="Calibri Light"/>
            </a:endParaRPr>
          </a:p>
        </p:txBody>
      </p:sp>
    </p:spTree>
    <p:extLst>
      <p:ext uri="{BB962C8B-B14F-4D97-AF65-F5344CB8AC3E}">
        <p14:creationId xmlns:p14="http://schemas.microsoft.com/office/powerpoint/2010/main" val="367633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marL="342900" indent="-342900">
              <a:buClr>
                <a:srgbClr val="333333"/>
              </a:buClr>
              <a:buFont typeface="WingDings"/>
              <a:buChar char=""/>
            </a:pPr>
            <a:r>
              <a:rPr lang="de-DE" sz="2400" dirty="0">
                <a:solidFill>
                  <a:srgbClr val="333333"/>
                </a:solidFill>
              </a:rPr>
              <a:t>För en anonym köpare var målningen </a:t>
            </a:r>
            <a:r>
              <a:rPr lang="de-DE" sz="2400">
                <a:solidFill>
                  <a:srgbClr val="333333"/>
                </a:solidFill>
              </a:rPr>
              <a:t>„Skriet“ </a:t>
            </a:r>
            <a:r>
              <a:rPr lang="de-DE" sz="2400" dirty="0">
                <a:solidFill>
                  <a:srgbClr val="333333"/>
                </a:solidFill>
              </a:rPr>
              <a:t>värd ungefär 100 miljoner euro och därmed är den en av de dyraste bilderna i världen.</a:t>
            </a:r>
          </a:p>
          <a:p>
            <a:pPr marL="342900" indent="-342900">
              <a:buClr>
                <a:srgbClr val="333333"/>
              </a:buClr>
              <a:buFont typeface="WingDings"/>
              <a:buChar char=""/>
            </a:pPr>
            <a:r>
              <a:rPr lang="de-DE" sz="2400" dirty="0">
                <a:solidFill>
                  <a:srgbClr val="333333"/>
                </a:solidFill>
              </a:rPr>
              <a:t>Konstnären Edvard Munch led förmodligen av en bipolär störning:</a:t>
            </a:r>
          </a:p>
          <a:p>
            <a:pPr marL="774827" lvl="3" indent="-342900">
              <a:spcBef>
                <a:spcPts val="1999"/>
              </a:spcBef>
              <a:buClr>
                <a:srgbClr val="333333"/>
              </a:buClr>
              <a:buFont typeface="WingDings"/>
              <a:buChar char=""/>
            </a:pPr>
            <a:r>
              <a:rPr lang="de-DE" sz="2400" dirty="0">
                <a:solidFill>
                  <a:srgbClr val="333333"/>
                </a:solidFill>
                <a:latin typeface="+mn-lt"/>
              </a:rPr>
              <a:t>Han led av vanföreställningar, maniska och depressiva symptom</a:t>
            </a:r>
          </a:p>
          <a:p>
            <a:pPr marL="774827" lvl="3" indent="-342900">
              <a:spcBef>
                <a:spcPts val="1999"/>
              </a:spcBef>
              <a:buClr>
                <a:srgbClr val="333333"/>
              </a:buClr>
              <a:buFont typeface="WingDings"/>
              <a:buChar char=""/>
            </a:pPr>
            <a:r>
              <a:rPr lang="de-DE" sz="2400" dirty="0">
                <a:solidFill>
                  <a:srgbClr val="333333"/>
                </a:solidFill>
                <a:latin typeface="+mn-lt"/>
              </a:rPr>
              <a:t>Av den anledningen var han patient på ett mentalsjukhus i över 8 månader</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13</a:t>
            </a:fld>
            <a:endParaRPr lang="de-DE">
              <a:latin typeface="+mn-lt"/>
              <a:ea typeface="+mn-ea"/>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endParaRPr lang="de-DE" sz="3600" dirty="0">
              <a:latin typeface="+mn-lt"/>
              <a:ea typeface="+mn-ea"/>
              <a:cs typeface="+mn-cs"/>
            </a:endParaRPr>
          </a:p>
        </p:txBody>
      </p:sp>
      <p:sp>
        <p:nvSpPr>
          <p:cNvPr id="3" name="Inhaltsplatzhalter 2"/>
          <p:cNvSpPr>
            <a:spLocks noGrp="1"/>
          </p:cNvSpPr>
          <p:nvPr>
            <p:ph idx="1"/>
          </p:nvPr>
        </p:nvSpPr>
        <p:spPr>
          <a:xfrm>
            <a:off x="408955" y="2204864"/>
            <a:ext cx="7680960" cy="4248000"/>
          </a:xfrm>
        </p:spPr>
        <p:txBody>
          <a:bodyPr>
            <a:noAutofit/>
          </a:bodyPr>
          <a:lstStyle/>
          <a:p>
            <a:pPr marL="342900" indent="-342900">
              <a:buClr>
                <a:srgbClr val="333333"/>
              </a:buClr>
              <a:buFont typeface="WingDings"/>
              <a:buChar char=""/>
            </a:pPr>
            <a:r>
              <a:rPr lang="de-DE" sz="2400" dirty="0" err="1">
                <a:solidFill>
                  <a:srgbClr val="333333"/>
                </a:solidFill>
              </a:rPr>
              <a:t>Målningen</a:t>
            </a:r>
            <a:r>
              <a:rPr lang="de-DE" sz="2400" dirty="0">
                <a:solidFill>
                  <a:srgbClr val="333333"/>
                </a:solidFill>
              </a:rPr>
              <a:t> har </a:t>
            </a:r>
            <a:r>
              <a:rPr lang="de-DE" sz="2400">
                <a:solidFill>
                  <a:srgbClr val="333333"/>
                </a:solidFill>
              </a:rPr>
              <a:t>„enbart“ </a:t>
            </a:r>
            <a:r>
              <a:rPr lang="de-DE" sz="2400" dirty="0" err="1">
                <a:solidFill>
                  <a:srgbClr val="333333"/>
                </a:solidFill>
              </a:rPr>
              <a:t>ett</a:t>
            </a:r>
            <a:r>
              <a:rPr lang="de-DE" sz="2400" dirty="0">
                <a:solidFill>
                  <a:srgbClr val="333333"/>
                </a:solidFill>
              </a:rPr>
              <a:t> </a:t>
            </a:r>
            <a:r>
              <a:rPr lang="de-DE" sz="2400" dirty="0" err="1">
                <a:solidFill>
                  <a:srgbClr val="333333"/>
                </a:solidFill>
              </a:rPr>
              <a:t>ideellt</a:t>
            </a:r>
            <a:r>
              <a:rPr lang="de-DE" sz="2400" dirty="0">
                <a:solidFill>
                  <a:srgbClr val="333333"/>
                </a:solidFill>
              </a:rPr>
              <a:t> </a:t>
            </a:r>
            <a:r>
              <a:rPr lang="de-DE" sz="2400" dirty="0" err="1">
                <a:solidFill>
                  <a:srgbClr val="333333"/>
                </a:solidFill>
              </a:rPr>
              <a:t>värde</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konstnären</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Den </a:t>
            </a:r>
            <a:r>
              <a:rPr lang="de-DE" sz="2400" dirty="0" err="1">
                <a:solidFill>
                  <a:srgbClr val="333333"/>
                </a:solidFill>
              </a:rPr>
              <a:t>blev</a:t>
            </a:r>
            <a:r>
              <a:rPr lang="de-DE" sz="2400" dirty="0">
                <a:solidFill>
                  <a:srgbClr val="333333"/>
                </a:solidFill>
              </a:rPr>
              <a:t> </a:t>
            </a:r>
            <a:r>
              <a:rPr lang="de-DE" sz="2400" dirty="0" err="1">
                <a:solidFill>
                  <a:srgbClr val="333333"/>
                </a:solidFill>
              </a:rPr>
              <a:t>målad</a:t>
            </a:r>
            <a:r>
              <a:rPr lang="de-DE" sz="2400" dirty="0">
                <a:solidFill>
                  <a:srgbClr val="333333"/>
                </a:solidFill>
              </a:rPr>
              <a:t> </a:t>
            </a:r>
            <a:r>
              <a:rPr lang="de-DE" sz="2400" dirty="0" err="1">
                <a:solidFill>
                  <a:srgbClr val="333333"/>
                </a:solidFill>
              </a:rPr>
              <a:t>av</a:t>
            </a:r>
            <a:r>
              <a:rPr lang="de-DE" sz="2400" dirty="0">
                <a:solidFill>
                  <a:srgbClr val="333333"/>
                </a:solidFill>
              </a:rPr>
              <a:t> Professor Dr. Steffen Moritz </a:t>
            </a:r>
            <a:r>
              <a:rPr lang="de-DE" sz="2400" dirty="0" err="1">
                <a:solidFill>
                  <a:srgbClr val="333333"/>
                </a:solidFill>
              </a:rPr>
              <a:t>vid</a:t>
            </a:r>
            <a:r>
              <a:rPr lang="de-DE" sz="2400" dirty="0">
                <a:solidFill>
                  <a:srgbClr val="333333"/>
                </a:solidFill>
              </a:rPr>
              <a:t> 16 </a:t>
            </a:r>
            <a:r>
              <a:rPr lang="de-DE" sz="2400" dirty="0" err="1">
                <a:solidFill>
                  <a:srgbClr val="333333"/>
                </a:solidFill>
              </a:rPr>
              <a:t>års</a:t>
            </a:r>
            <a:r>
              <a:rPr lang="de-DE" sz="2400" dirty="0">
                <a:solidFill>
                  <a:srgbClr val="333333"/>
                </a:solidFill>
              </a:rPr>
              <a:t> </a:t>
            </a:r>
            <a:r>
              <a:rPr lang="de-DE" sz="2400" dirty="0" err="1">
                <a:solidFill>
                  <a:srgbClr val="333333"/>
                </a:solidFill>
              </a:rPr>
              <a:t>ålder</a:t>
            </a:r>
            <a:r>
              <a:rPr lang="de-DE" sz="2400" dirty="0">
                <a:solidFill>
                  <a:srgbClr val="333333"/>
                </a:solidFill>
              </a:rPr>
              <a:t>:</a:t>
            </a:r>
          </a:p>
          <a:p>
            <a:pPr marL="774827" lvl="3" indent="-342900">
              <a:spcBef>
                <a:spcPts val="1999"/>
              </a:spcBef>
              <a:buClr>
                <a:srgbClr val="333333"/>
              </a:buClr>
              <a:buFont typeface="WingDings"/>
              <a:buChar char=""/>
            </a:pPr>
            <a:r>
              <a:rPr lang="de-DE" sz="2400" dirty="0">
                <a:solidFill>
                  <a:srgbClr val="333333"/>
                </a:solidFill>
                <a:latin typeface="+mn-lt"/>
              </a:rPr>
              <a:t>Han </a:t>
            </a:r>
            <a:r>
              <a:rPr lang="de-DE" sz="2400" dirty="0" err="1">
                <a:solidFill>
                  <a:srgbClr val="333333"/>
                </a:solidFill>
                <a:latin typeface="+mn-lt"/>
              </a:rPr>
              <a:t>är</a:t>
            </a:r>
            <a:r>
              <a:rPr lang="de-DE" sz="2400" dirty="0">
                <a:solidFill>
                  <a:srgbClr val="333333"/>
                </a:solidFill>
                <a:latin typeface="+mn-lt"/>
              </a:rPr>
              <a:t> </a:t>
            </a:r>
            <a:r>
              <a:rPr lang="de-DE" sz="2400" dirty="0" err="1">
                <a:solidFill>
                  <a:srgbClr val="333333"/>
                </a:solidFill>
                <a:latin typeface="+mn-lt"/>
              </a:rPr>
              <a:t>psykolog</a:t>
            </a:r>
            <a:r>
              <a:rPr lang="de-DE" sz="2400" dirty="0">
                <a:solidFill>
                  <a:srgbClr val="333333"/>
                </a:solidFill>
                <a:latin typeface="+mn-lt"/>
              </a:rPr>
              <a:t> och </a:t>
            </a:r>
            <a:r>
              <a:rPr lang="de-DE" sz="2400" dirty="0" err="1">
                <a:solidFill>
                  <a:srgbClr val="333333"/>
                </a:solidFill>
                <a:latin typeface="+mn-lt"/>
              </a:rPr>
              <a:t>leder</a:t>
            </a:r>
            <a:r>
              <a:rPr lang="de-DE" sz="2400" dirty="0">
                <a:solidFill>
                  <a:srgbClr val="333333"/>
                </a:solidFill>
                <a:latin typeface="+mn-lt"/>
              </a:rPr>
              <a:t> </a:t>
            </a:r>
            <a:r>
              <a:rPr lang="de-DE" sz="2400" dirty="0" err="1">
                <a:solidFill>
                  <a:srgbClr val="333333"/>
                </a:solidFill>
                <a:latin typeface="+mn-lt"/>
              </a:rPr>
              <a:t>arbetsgruppen</a:t>
            </a:r>
            <a:r>
              <a:rPr lang="de-DE" sz="2400" dirty="0">
                <a:solidFill>
                  <a:srgbClr val="333333"/>
                </a:solidFill>
                <a:latin typeface="+mn-lt"/>
              </a:rPr>
              <a:t> „</a:t>
            </a:r>
            <a:r>
              <a:rPr lang="de-DE" sz="2400" err="1">
                <a:solidFill>
                  <a:srgbClr val="333333"/>
                </a:solidFill>
                <a:latin typeface="+mn-lt"/>
              </a:rPr>
              <a:t>Klinisk</a:t>
            </a:r>
            <a:r>
              <a:rPr lang="de-DE" sz="2400">
                <a:solidFill>
                  <a:srgbClr val="333333"/>
                </a:solidFill>
                <a:latin typeface="+mn-lt"/>
              </a:rPr>
              <a:t> Neuropsykologi” </a:t>
            </a:r>
            <a:r>
              <a:rPr lang="de-DE" sz="2400" dirty="0" err="1">
                <a:solidFill>
                  <a:srgbClr val="333333"/>
                </a:solidFill>
                <a:latin typeface="+mn-lt"/>
              </a:rPr>
              <a:t>inom</a:t>
            </a:r>
            <a:r>
              <a:rPr lang="de-DE" sz="2400" dirty="0">
                <a:solidFill>
                  <a:srgbClr val="333333"/>
                </a:solidFill>
                <a:latin typeface="+mn-lt"/>
              </a:rPr>
              <a:t> </a:t>
            </a:r>
            <a:r>
              <a:rPr lang="de-DE" sz="2400" dirty="0" err="1">
                <a:solidFill>
                  <a:srgbClr val="333333"/>
                </a:solidFill>
                <a:latin typeface="+mn-lt"/>
              </a:rPr>
              <a:t>psykiatriavdelningen</a:t>
            </a:r>
            <a:r>
              <a:rPr lang="de-DE" sz="2400" dirty="0">
                <a:solidFill>
                  <a:srgbClr val="333333"/>
                </a:solidFill>
                <a:latin typeface="+mn-lt"/>
              </a:rPr>
              <a:t> </a:t>
            </a:r>
            <a:r>
              <a:rPr lang="de-DE" sz="2400" dirty="0" err="1">
                <a:solidFill>
                  <a:srgbClr val="333333"/>
                </a:solidFill>
                <a:latin typeface="+mn-lt"/>
              </a:rPr>
              <a:t>på</a:t>
            </a:r>
            <a:r>
              <a:rPr lang="de-DE" sz="2400" dirty="0">
                <a:solidFill>
                  <a:srgbClr val="333333"/>
                </a:solidFill>
                <a:latin typeface="+mn-lt"/>
              </a:rPr>
              <a:t> </a:t>
            </a:r>
            <a:r>
              <a:rPr lang="de-DE" sz="2400" dirty="0" err="1">
                <a:solidFill>
                  <a:srgbClr val="333333"/>
                </a:solidFill>
                <a:latin typeface="+mn-lt"/>
              </a:rPr>
              <a:t>universitetssjukhuset</a:t>
            </a:r>
            <a:r>
              <a:rPr lang="de-DE" sz="2400" dirty="0">
                <a:solidFill>
                  <a:srgbClr val="333333"/>
                </a:solidFill>
                <a:latin typeface="+mn-lt"/>
              </a:rPr>
              <a:t> i Hamburg Eppendorf</a:t>
            </a:r>
          </a:p>
          <a:p>
            <a:pPr marL="774827" lvl="3" indent="-342900">
              <a:spcBef>
                <a:spcPts val="1999"/>
              </a:spcBef>
              <a:buClr>
                <a:srgbClr val="333333"/>
              </a:buClr>
              <a:buFont typeface="WingDings"/>
              <a:buChar char=""/>
            </a:pPr>
            <a:r>
              <a:rPr lang="de-DE" sz="2400" dirty="0">
                <a:solidFill>
                  <a:srgbClr val="333333"/>
                </a:solidFill>
                <a:latin typeface="+mn-lt"/>
              </a:rPr>
              <a:t>Steffen Moritz har aldrig varit i behov av psykiatrisk </a:t>
            </a:r>
            <a:br>
              <a:rPr lang="de-DE" sz="2400" dirty="0">
                <a:solidFill>
                  <a:srgbClr val="333333"/>
                </a:solidFill>
                <a:latin typeface="+mn-lt"/>
              </a:rPr>
            </a:br>
            <a:r>
              <a:rPr lang="de-DE" sz="2400" dirty="0">
                <a:solidFill>
                  <a:srgbClr val="333333"/>
                </a:solidFill>
                <a:latin typeface="+mn-lt"/>
              </a:rPr>
              <a:t>vård</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14</a:t>
            </a:fld>
            <a:endParaRPr lang="de-DE">
              <a:latin typeface="+mn-lt"/>
              <a:ea typeface="+mn-ea"/>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4060177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marL="342900" indent="-342900">
              <a:buClr>
                <a:srgbClr val="333333"/>
              </a:buClr>
              <a:buFont typeface="WingDings"/>
              <a:buChar char=""/>
            </a:pPr>
            <a:r>
              <a:rPr lang="de-DE" sz="2400" dirty="0" err="1">
                <a:solidFill>
                  <a:srgbClr val="333333"/>
                </a:solidFill>
              </a:rPr>
              <a:t>Målningen</a:t>
            </a:r>
            <a:r>
              <a:rPr lang="de-DE" sz="2400" dirty="0">
                <a:solidFill>
                  <a:srgbClr val="333333"/>
                </a:solidFill>
              </a:rPr>
              <a:t> „</a:t>
            </a:r>
            <a:r>
              <a:rPr lang="de-DE" sz="2400" dirty="0" err="1">
                <a:solidFill>
                  <a:srgbClr val="333333"/>
                </a:solidFill>
              </a:rPr>
              <a:t>Sjukhusparken</a:t>
            </a:r>
            <a:r>
              <a:rPr lang="de-DE" sz="2400" dirty="0">
                <a:solidFill>
                  <a:srgbClr val="333333"/>
                </a:solidFill>
              </a:rPr>
              <a:t> </a:t>
            </a:r>
            <a:r>
              <a:rPr lang="de-DE" sz="2400">
                <a:solidFill>
                  <a:srgbClr val="333333"/>
                </a:solidFill>
              </a:rPr>
              <a:t>i Saint-Paul“ </a:t>
            </a:r>
            <a:r>
              <a:rPr lang="de-DE" sz="2400" dirty="0" err="1">
                <a:solidFill>
                  <a:srgbClr val="333333"/>
                </a:solidFill>
              </a:rPr>
              <a:t>är</a:t>
            </a:r>
            <a:r>
              <a:rPr lang="de-DE" sz="2400" dirty="0">
                <a:solidFill>
                  <a:srgbClr val="333333"/>
                </a:solidFill>
              </a:rPr>
              <a:t> </a:t>
            </a:r>
            <a:r>
              <a:rPr lang="de-DE" sz="2400" dirty="0" err="1">
                <a:solidFill>
                  <a:srgbClr val="333333"/>
                </a:solidFill>
              </a:rPr>
              <a:t>värd</a:t>
            </a:r>
            <a:r>
              <a:rPr lang="de-DE" sz="2400" dirty="0">
                <a:solidFill>
                  <a:srgbClr val="333333"/>
                </a:solidFill>
              </a:rPr>
              <a:t> ca. 25 </a:t>
            </a:r>
            <a:r>
              <a:rPr lang="de-DE" sz="2400" dirty="0" err="1">
                <a:solidFill>
                  <a:srgbClr val="333333"/>
                </a:solidFill>
              </a:rPr>
              <a:t>miljoner</a:t>
            </a:r>
            <a:r>
              <a:rPr lang="de-DE" sz="2400" dirty="0">
                <a:solidFill>
                  <a:srgbClr val="333333"/>
                </a:solidFill>
              </a:rPr>
              <a:t> </a:t>
            </a:r>
            <a:r>
              <a:rPr lang="de-DE" sz="2400" dirty="0" err="1">
                <a:solidFill>
                  <a:srgbClr val="333333"/>
                </a:solidFill>
              </a:rPr>
              <a:t>euro</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Van Gogh </a:t>
            </a:r>
            <a:r>
              <a:rPr lang="de-DE" sz="2400" dirty="0" err="1">
                <a:solidFill>
                  <a:srgbClr val="333333"/>
                </a:solidFill>
              </a:rPr>
              <a:t>målade</a:t>
            </a:r>
            <a:r>
              <a:rPr lang="de-DE" sz="2400" dirty="0">
                <a:solidFill>
                  <a:srgbClr val="333333"/>
                </a:solidFill>
              </a:rPr>
              <a:t> den </a:t>
            </a:r>
            <a:r>
              <a:rPr lang="de-DE" sz="2400" dirty="0" err="1">
                <a:solidFill>
                  <a:srgbClr val="333333"/>
                </a:solidFill>
              </a:rPr>
              <a:t>under</a:t>
            </a:r>
            <a:r>
              <a:rPr lang="de-DE" sz="2400" dirty="0">
                <a:solidFill>
                  <a:srgbClr val="333333"/>
                </a:solidFill>
              </a:rPr>
              <a:t> sin </a:t>
            </a:r>
            <a:r>
              <a:rPr lang="de-DE" sz="2400" dirty="0" err="1">
                <a:solidFill>
                  <a:srgbClr val="333333"/>
                </a:solidFill>
              </a:rPr>
              <a:t>vistelse</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mentalsjukhuset</a:t>
            </a:r>
            <a:r>
              <a:rPr lang="de-DE" sz="2400" dirty="0">
                <a:solidFill>
                  <a:srgbClr val="333333"/>
                </a:solidFill>
              </a:rPr>
              <a:t> Saint-Paul </a:t>
            </a:r>
            <a:r>
              <a:rPr lang="de-DE" sz="2400" dirty="0" err="1">
                <a:solidFill>
                  <a:srgbClr val="333333"/>
                </a:solidFill>
              </a:rPr>
              <a:t>år</a:t>
            </a:r>
            <a:r>
              <a:rPr lang="de-DE" sz="2400" dirty="0">
                <a:solidFill>
                  <a:srgbClr val="333333"/>
                </a:solidFill>
              </a:rPr>
              <a:t> 1889:</a:t>
            </a:r>
          </a:p>
          <a:p>
            <a:pPr marL="774827" lvl="3" indent="-342900">
              <a:spcBef>
                <a:spcPts val="1999"/>
              </a:spcBef>
              <a:buClr>
                <a:srgbClr val="333333"/>
              </a:buClr>
              <a:buFont typeface="WingDings"/>
              <a:buChar char=""/>
            </a:pPr>
            <a:r>
              <a:rPr lang="de-DE" sz="2400" dirty="0">
                <a:solidFill>
                  <a:srgbClr val="333333"/>
                </a:solidFill>
                <a:latin typeface="+mn-lt"/>
              </a:rPr>
              <a:t>Van Gogh led av kraftiga humörsvängningar, självskadebeteende, ångest, vanföreställningar och hallucinationer</a:t>
            </a:r>
          </a:p>
          <a:p>
            <a:pPr marL="774827" lvl="3" indent="-342900">
              <a:spcBef>
                <a:spcPts val="1999"/>
              </a:spcBef>
              <a:buClr>
                <a:srgbClr val="333333"/>
              </a:buClr>
              <a:buFont typeface="WingDings"/>
              <a:buChar char=""/>
            </a:pPr>
            <a:r>
              <a:rPr lang="de-DE" sz="2400" dirty="0">
                <a:solidFill>
                  <a:srgbClr val="333333"/>
                </a:solidFill>
                <a:latin typeface="+mn-lt"/>
              </a:rPr>
              <a:t>Ur dagens perspektiv skulle han antagligen ha fått diagnosen psykos eller bipolär störning</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15</a:t>
            </a:fld>
            <a:endParaRPr lang="de-DE">
              <a:latin typeface="+mn-lt"/>
              <a:ea typeface="+mn-ea"/>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Ringo Starr (trummis i popgruppen the Beatles)</a:t>
            </a:r>
            <a:endParaRPr lang="de-DE" sz="3600" dirty="0">
              <a:latin typeface="+mn-lt"/>
              <a:ea typeface="+mn-ea"/>
              <a:cs typeface="+mn-cs"/>
            </a:endParaRPr>
          </a:p>
        </p:txBody>
      </p:sp>
      <p:sp>
        <p:nvSpPr>
          <p:cNvPr id="3" name="Inhaltsplatzhalter 2"/>
          <p:cNvSpPr>
            <a:spLocks noGrp="1"/>
          </p:cNvSpPr>
          <p:nvPr>
            <p:ph idx="1"/>
          </p:nvPr>
        </p:nvSpPr>
        <p:spPr>
          <a:xfrm>
            <a:off x="408955" y="2204864"/>
            <a:ext cx="5852160" cy="4248000"/>
          </a:xfrm>
        </p:spPr>
        <p:txBody>
          <a:bodyPr>
            <a:noAutofit/>
          </a:bodyPr>
          <a:lstStyle/>
          <a:p>
            <a:pPr marL="342900" indent="-342900">
              <a:buClr>
                <a:srgbClr val="333333"/>
              </a:buClr>
              <a:buFont typeface="WingDings"/>
              <a:buChar char=""/>
            </a:pPr>
            <a:r>
              <a:rPr lang="de-DE" sz="2400" dirty="0">
                <a:solidFill>
                  <a:srgbClr val="333333"/>
                </a:solidFill>
              </a:rPr>
              <a:t>Ringo Starr är känd som trummis i popgruppen the Beatles, han målar även sedan 2005:</a:t>
            </a:r>
          </a:p>
          <a:p>
            <a:pPr marL="342900" lvl="1" indent="-342900">
              <a:spcBef>
                <a:spcPts val="1999"/>
              </a:spcBef>
              <a:buClr>
                <a:srgbClr val="333333"/>
              </a:buClr>
              <a:buFont typeface="WingDings"/>
              <a:buChar char=""/>
            </a:pPr>
            <a:r>
              <a:rPr lang="de-DE" sz="2400" dirty="0">
                <a:solidFill>
                  <a:srgbClr val="333333"/>
                </a:solidFill>
                <a:latin typeface="+mn-lt"/>
              </a:rPr>
              <a:t>Hans verk „Timberland“ tillkom år 2013</a:t>
            </a:r>
          </a:p>
          <a:p>
            <a:pPr marL="342900" lvl="1" indent="-342900">
              <a:spcBef>
                <a:spcPts val="1999"/>
              </a:spcBef>
              <a:buClr>
                <a:srgbClr val="333333"/>
              </a:buClr>
              <a:buFont typeface="WingDings"/>
              <a:buChar char=""/>
            </a:pPr>
            <a:r>
              <a:rPr lang="de-DE" sz="2400" dirty="0">
                <a:solidFill>
                  <a:srgbClr val="333333"/>
                </a:solidFill>
                <a:latin typeface="+mn-lt"/>
              </a:rPr>
              <a:t>Hans </a:t>
            </a:r>
            <a:r>
              <a:rPr lang="de-DE" sz="2400" dirty="0" err="1">
                <a:solidFill>
                  <a:srgbClr val="333333"/>
                </a:solidFill>
                <a:latin typeface="+mn-lt"/>
              </a:rPr>
              <a:t>målningar</a:t>
            </a:r>
            <a:r>
              <a:rPr lang="de-DE" sz="2400" dirty="0">
                <a:solidFill>
                  <a:srgbClr val="333333"/>
                </a:solidFill>
                <a:latin typeface="+mn-lt"/>
              </a:rPr>
              <a:t> </a:t>
            </a:r>
            <a:r>
              <a:rPr lang="de-DE" sz="2400" dirty="0" err="1">
                <a:solidFill>
                  <a:srgbClr val="333333"/>
                </a:solidFill>
                <a:latin typeface="+mn-lt"/>
              </a:rPr>
              <a:t>uppnådde</a:t>
            </a:r>
            <a:r>
              <a:rPr lang="de-DE" sz="2400" dirty="0">
                <a:solidFill>
                  <a:srgbClr val="333333"/>
                </a:solidFill>
                <a:latin typeface="+mn-lt"/>
              </a:rPr>
              <a:t> </a:t>
            </a:r>
            <a:r>
              <a:rPr lang="de-DE" sz="2400" dirty="0" err="1">
                <a:solidFill>
                  <a:srgbClr val="333333"/>
                </a:solidFill>
                <a:latin typeface="+mn-lt"/>
              </a:rPr>
              <a:t>priser</a:t>
            </a:r>
            <a:r>
              <a:rPr lang="de-DE" sz="2400" dirty="0">
                <a:solidFill>
                  <a:srgbClr val="333333"/>
                </a:solidFill>
                <a:latin typeface="+mn-lt"/>
              </a:rPr>
              <a:t> i </a:t>
            </a:r>
            <a:r>
              <a:rPr lang="de-DE" sz="2400" dirty="0" err="1">
                <a:solidFill>
                  <a:srgbClr val="333333"/>
                </a:solidFill>
                <a:latin typeface="+mn-lt"/>
              </a:rPr>
              <a:t>fyrsiffrigt</a:t>
            </a:r>
            <a:r>
              <a:rPr lang="de-DE" sz="2400" dirty="0">
                <a:solidFill>
                  <a:srgbClr val="333333"/>
                </a:solidFill>
                <a:latin typeface="+mn-lt"/>
              </a:rPr>
              <a:t> </a:t>
            </a:r>
            <a:r>
              <a:rPr lang="de-DE" sz="2400" dirty="0" err="1">
                <a:solidFill>
                  <a:srgbClr val="333333"/>
                </a:solidFill>
                <a:latin typeface="+mn-lt"/>
              </a:rPr>
              <a:t>belopp</a:t>
            </a:r>
            <a:endParaRPr lang="de-DE" sz="2400" dirty="0">
              <a:solidFill>
                <a:srgbClr val="333333"/>
              </a:solidFill>
              <a:latin typeface="+mn-lt"/>
            </a:endParaRPr>
          </a:p>
          <a:p>
            <a:pPr marL="342900" lvl="1" indent="-342900">
              <a:spcBef>
                <a:spcPts val="1999"/>
              </a:spcBef>
              <a:buClr>
                <a:srgbClr val="333333"/>
              </a:buClr>
              <a:buFont typeface="WingDings"/>
              <a:buChar char=""/>
            </a:pPr>
            <a:r>
              <a:rPr lang="de-DE" sz="2400" dirty="0" err="1">
                <a:solidFill>
                  <a:srgbClr val="333333"/>
                </a:solidFill>
                <a:latin typeface="+mn-lt"/>
              </a:rPr>
              <a:t>Såvitt</a:t>
            </a:r>
            <a:r>
              <a:rPr lang="de-DE" sz="2400" dirty="0">
                <a:solidFill>
                  <a:srgbClr val="333333"/>
                </a:solidFill>
                <a:latin typeface="+mn-lt"/>
              </a:rPr>
              <a:t> man </a:t>
            </a:r>
            <a:r>
              <a:rPr lang="de-DE" sz="2400" dirty="0" err="1">
                <a:solidFill>
                  <a:srgbClr val="333333"/>
                </a:solidFill>
                <a:latin typeface="+mn-lt"/>
              </a:rPr>
              <a:t>vet</a:t>
            </a:r>
            <a:r>
              <a:rPr lang="de-DE" sz="2400" dirty="0">
                <a:solidFill>
                  <a:srgbClr val="333333"/>
                </a:solidFill>
                <a:latin typeface="+mn-lt"/>
              </a:rPr>
              <a:t> har </a:t>
            </a:r>
            <a:r>
              <a:rPr lang="de-DE" sz="2400" dirty="0" err="1">
                <a:solidFill>
                  <a:srgbClr val="333333"/>
                </a:solidFill>
                <a:latin typeface="+mn-lt"/>
              </a:rPr>
              <a:t>han</a:t>
            </a:r>
            <a:r>
              <a:rPr lang="de-DE" sz="2400" dirty="0">
                <a:solidFill>
                  <a:srgbClr val="333333"/>
                </a:solidFill>
                <a:latin typeface="+mn-lt"/>
              </a:rPr>
              <a:t> </a:t>
            </a:r>
            <a:r>
              <a:rPr lang="de-DE" sz="2400" dirty="0" err="1">
                <a:solidFill>
                  <a:srgbClr val="333333"/>
                </a:solidFill>
                <a:latin typeface="+mn-lt"/>
              </a:rPr>
              <a:t>aldrig</a:t>
            </a:r>
            <a:r>
              <a:rPr lang="de-DE" sz="2400" dirty="0">
                <a:solidFill>
                  <a:srgbClr val="333333"/>
                </a:solidFill>
                <a:latin typeface="+mn-lt"/>
              </a:rPr>
              <a:t> </a:t>
            </a:r>
            <a:r>
              <a:rPr lang="de-DE" sz="2400" dirty="0" err="1">
                <a:solidFill>
                  <a:srgbClr val="333333"/>
                </a:solidFill>
                <a:latin typeface="+mn-lt"/>
              </a:rPr>
              <a:t>fått</a:t>
            </a:r>
            <a:r>
              <a:rPr lang="de-DE" sz="2400" dirty="0">
                <a:solidFill>
                  <a:srgbClr val="333333"/>
                </a:solidFill>
                <a:latin typeface="+mn-lt"/>
              </a:rPr>
              <a:t> </a:t>
            </a:r>
            <a:r>
              <a:rPr lang="de-DE" sz="2400" dirty="0" err="1">
                <a:solidFill>
                  <a:srgbClr val="333333"/>
                </a:solidFill>
                <a:latin typeface="+mn-lt"/>
              </a:rPr>
              <a:t>psykiatrisk</a:t>
            </a:r>
            <a:r>
              <a:rPr lang="de-DE" sz="2400" dirty="0">
                <a:solidFill>
                  <a:srgbClr val="333333"/>
                </a:solidFill>
                <a:latin typeface="+mn-lt"/>
              </a:rPr>
              <a:t> </a:t>
            </a:r>
            <a:r>
              <a:rPr lang="de-DE" sz="2400" dirty="0" err="1">
                <a:solidFill>
                  <a:srgbClr val="333333"/>
                </a:solidFill>
                <a:latin typeface="+mn-lt"/>
              </a:rPr>
              <a:t>behandling</a:t>
            </a:r>
            <a:endParaRPr lang="de-DE"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16</a:t>
            </a:fld>
            <a:endParaRPr lang="de-DE">
              <a:latin typeface="+mn-lt"/>
              <a:ea typeface="+mn-ea"/>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410719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Kort sammanfattning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Att</a:t>
            </a:r>
            <a:r>
              <a:rPr lang="de-DE" sz="2400" dirty="0">
                <a:solidFill>
                  <a:srgbClr val="333333"/>
                </a:solidFill>
              </a:rPr>
              <a:t> </a:t>
            </a:r>
            <a:r>
              <a:rPr lang="de-DE" sz="2400" dirty="0" err="1">
                <a:solidFill>
                  <a:srgbClr val="333333"/>
                </a:solidFill>
              </a:rPr>
              <a:t>vara</a:t>
            </a:r>
            <a:r>
              <a:rPr lang="de-DE" sz="2400" dirty="0">
                <a:solidFill>
                  <a:srgbClr val="333333"/>
                </a:solidFill>
              </a:rPr>
              <a:t> </a:t>
            </a:r>
            <a:r>
              <a:rPr lang="de-DE" sz="2400" dirty="0" err="1">
                <a:solidFill>
                  <a:srgbClr val="333333"/>
                </a:solidFill>
              </a:rPr>
              <a:t>psykiskt</a:t>
            </a:r>
            <a:r>
              <a:rPr lang="de-DE" sz="2400" dirty="0">
                <a:solidFill>
                  <a:srgbClr val="333333"/>
                </a:solidFill>
              </a:rPr>
              <a:t> </a:t>
            </a:r>
            <a:r>
              <a:rPr lang="de-DE" sz="2400" dirty="0" err="1">
                <a:solidFill>
                  <a:srgbClr val="333333"/>
                </a:solidFill>
              </a:rPr>
              <a:t>sjuk</a:t>
            </a:r>
            <a:r>
              <a:rPr lang="de-DE" sz="2400" dirty="0">
                <a:solidFill>
                  <a:srgbClr val="333333"/>
                </a:solidFill>
              </a:rPr>
              <a:t> </a:t>
            </a:r>
            <a:r>
              <a:rPr lang="de-DE" sz="2400" dirty="0" err="1">
                <a:solidFill>
                  <a:srgbClr val="333333"/>
                </a:solidFill>
              </a:rPr>
              <a:t>betyder</a:t>
            </a:r>
            <a:r>
              <a:rPr lang="de-DE" sz="2400" dirty="0">
                <a:solidFill>
                  <a:srgbClr val="333333"/>
                </a:solidFill>
              </a:rPr>
              <a:t> </a:t>
            </a:r>
            <a:r>
              <a:rPr lang="de-DE" sz="2400" dirty="0" err="1">
                <a:solidFill>
                  <a:srgbClr val="333333"/>
                </a:solidFill>
              </a:rPr>
              <a:t>inte</a:t>
            </a:r>
            <a:r>
              <a:rPr lang="de-DE" sz="2400" dirty="0">
                <a:solidFill>
                  <a:srgbClr val="333333"/>
                </a:solidFill>
              </a:rPr>
              <a:t> </a:t>
            </a:r>
            <a:r>
              <a:rPr lang="de-DE" sz="2400" dirty="0" err="1">
                <a:solidFill>
                  <a:srgbClr val="333333"/>
                </a:solidFill>
              </a:rPr>
              <a:t>att</a:t>
            </a:r>
            <a:r>
              <a:rPr lang="de-DE" sz="2400" dirty="0">
                <a:solidFill>
                  <a:srgbClr val="333333"/>
                </a:solidFill>
              </a:rPr>
              <a:t> man </a:t>
            </a:r>
            <a:r>
              <a:rPr lang="de-DE" sz="2400" dirty="0" err="1">
                <a:solidFill>
                  <a:srgbClr val="333333"/>
                </a:solidFill>
              </a:rPr>
              <a:t>är</a:t>
            </a:r>
            <a:r>
              <a:rPr lang="de-DE" sz="2400" dirty="0">
                <a:solidFill>
                  <a:srgbClr val="333333"/>
                </a:solidFill>
              </a:rPr>
              <a:t> </a:t>
            </a:r>
            <a:r>
              <a:rPr lang="de-DE" sz="2400" dirty="0" err="1">
                <a:solidFill>
                  <a:srgbClr val="333333"/>
                </a:solidFill>
              </a:rPr>
              <a:t>oförmögen</a:t>
            </a:r>
            <a:r>
              <a:rPr lang="de-DE" sz="2400" dirty="0">
                <a:solidFill>
                  <a:srgbClr val="333333"/>
                </a:solidFill>
              </a:rPr>
              <a:t> </a:t>
            </a:r>
            <a:r>
              <a:rPr lang="de-DE" sz="2400" dirty="0" err="1">
                <a:solidFill>
                  <a:srgbClr val="333333"/>
                </a:solidFill>
              </a:rPr>
              <a:t>att</a:t>
            </a:r>
            <a:r>
              <a:rPr lang="de-DE" sz="2400" dirty="0">
                <a:solidFill>
                  <a:srgbClr val="333333"/>
                </a:solidFill>
              </a:rPr>
              <a:t> </a:t>
            </a:r>
            <a:r>
              <a:rPr lang="de-DE" sz="2400" dirty="0" err="1">
                <a:solidFill>
                  <a:srgbClr val="333333"/>
                </a:solidFill>
              </a:rPr>
              <a:t>skapa</a:t>
            </a:r>
            <a:r>
              <a:rPr lang="de-DE" sz="2400" dirty="0">
                <a:solidFill>
                  <a:srgbClr val="333333"/>
                </a:solidFill>
              </a:rPr>
              <a:t> </a:t>
            </a:r>
            <a:r>
              <a:rPr lang="de-DE" sz="2400" dirty="0" err="1">
                <a:solidFill>
                  <a:srgbClr val="333333"/>
                </a:solidFill>
              </a:rPr>
              <a:t>både</a:t>
            </a:r>
            <a:r>
              <a:rPr lang="de-DE" sz="2400" dirty="0">
                <a:solidFill>
                  <a:srgbClr val="333333"/>
                </a:solidFill>
              </a:rPr>
              <a:t> </a:t>
            </a:r>
            <a:r>
              <a:rPr lang="de-DE" sz="2400" dirty="0" err="1">
                <a:solidFill>
                  <a:srgbClr val="333333"/>
                </a:solidFill>
              </a:rPr>
              <a:t>meningsfulla</a:t>
            </a:r>
            <a:r>
              <a:rPr lang="de-DE" sz="2400" dirty="0">
                <a:solidFill>
                  <a:srgbClr val="333333"/>
                </a:solidFill>
              </a:rPr>
              <a:t> och </a:t>
            </a:r>
            <a:r>
              <a:rPr lang="de-DE" sz="2400" dirty="0" err="1">
                <a:solidFill>
                  <a:srgbClr val="333333"/>
                </a:solidFill>
              </a:rPr>
              <a:t>värdefulla</a:t>
            </a:r>
            <a:r>
              <a:rPr lang="de-DE" sz="2400" dirty="0">
                <a:solidFill>
                  <a:srgbClr val="333333"/>
                </a:solidFill>
              </a:rPr>
              <a:t> </a:t>
            </a:r>
            <a:r>
              <a:rPr lang="de-DE" sz="2400" dirty="0" err="1">
                <a:solidFill>
                  <a:srgbClr val="333333"/>
                </a:solidFill>
              </a:rPr>
              <a:t>saker</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Psykiska</a:t>
            </a:r>
            <a:r>
              <a:rPr lang="de-DE" sz="2400" dirty="0">
                <a:solidFill>
                  <a:srgbClr val="333333"/>
                </a:solidFill>
              </a:rPr>
              <a:t> </a:t>
            </a:r>
            <a:r>
              <a:rPr lang="de-DE" sz="2400" dirty="0" err="1">
                <a:solidFill>
                  <a:srgbClr val="333333"/>
                </a:solidFill>
              </a:rPr>
              <a:t>störningar</a:t>
            </a:r>
            <a:r>
              <a:rPr lang="de-DE" sz="2400" dirty="0">
                <a:solidFill>
                  <a:srgbClr val="333333"/>
                </a:solidFill>
              </a:rPr>
              <a:t> </a:t>
            </a:r>
            <a:r>
              <a:rPr lang="de-DE" sz="2400" dirty="0" err="1">
                <a:solidFill>
                  <a:srgbClr val="333333"/>
                </a:solidFill>
              </a:rPr>
              <a:t>kan</a:t>
            </a:r>
            <a:r>
              <a:rPr lang="de-DE" sz="2400" dirty="0">
                <a:solidFill>
                  <a:srgbClr val="333333"/>
                </a:solidFill>
              </a:rPr>
              <a:t> </a:t>
            </a:r>
            <a:r>
              <a:rPr lang="de-DE" sz="2400" dirty="0" err="1">
                <a:solidFill>
                  <a:srgbClr val="333333"/>
                </a:solidFill>
              </a:rPr>
              <a:t>främja</a:t>
            </a:r>
            <a:r>
              <a:rPr lang="de-DE" sz="2400" dirty="0">
                <a:solidFill>
                  <a:srgbClr val="333333"/>
                </a:solidFill>
              </a:rPr>
              <a:t> </a:t>
            </a:r>
            <a:r>
              <a:rPr lang="de-DE" sz="2400" dirty="0" err="1">
                <a:solidFill>
                  <a:srgbClr val="333333"/>
                </a:solidFill>
              </a:rPr>
              <a:t>men</a:t>
            </a:r>
            <a:r>
              <a:rPr lang="de-DE" sz="2400" dirty="0">
                <a:solidFill>
                  <a:srgbClr val="333333"/>
                </a:solidFill>
              </a:rPr>
              <a:t> </a:t>
            </a:r>
            <a:r>
              <a:rPr lang="de-DE" sz="2400" dirty="0" err="1">
                <a:solidFill>
                  <a:srgbClr val="333333"/>
                </a:solidFill>
              </a:rPr>
              <a:t>även</a:t>
            </a:r>
            <a:r>
              <a:rPr lang="de-DE" sz="2400" dirty="0">
                <a:solidFill>
                  <a:srgbClr val="333333"/>
                </a:solidFill>
              </a:rPr>
              <a:t> </a:t>
            </a:r>
            <a:r>
              <a:rPr lang="de-DE" sz="2400" dirty="0" err="1">
                <a:solidFill>
                  <a:srgbClr val="333333"/>
                </a:solidFill>
              </a:rPr>
              <a:t>hämma</a:t>
            </a:r>
            <a:r>
              <a:rPr lang="de-DE" sz="2400" dirty="0">
                <a:solidFill>
                  <a:srgbClr val="333333"/>
                </a:solidFill>
              </a:rPr>
              <a:t> </a:t>
            </a:r>
            <a:r>
              <a:rPr lang="de-DE" sz="2400" dirty="0" err="1">
                <a:solidFill>
                  <a:srgbClr val="333333"/>
                </a:solidFill>
              </a:rPr>
              <a:t>kreativitet</a:t>
            </a:r>
            <a:r>
              <a:rPr lang="de-DE" sz="2400" dirty="0">
                <a:solidFill>
                  <a:srgbClr val="333333"/>
                </a:solidFill>
              </a:rPr>
              <a:t>.</a:t>
            </a:r>
          </a:p>
          <a:p>
            <a:pPr marL="342900" indent="-342900">
              <a:buClr>
                <a:srgbClr val="333333"/>
              </a:buClr>
              <a:buFont typeface="WingDings"/>
              <a:buChar char=""/>
            </a:pPr>
            <a:r>
              <a:rPr lang="de-DE" sz="2400" i="1" dirty="0">
                <a:solidFill>
                  <a:srgbClr val="333333"/>
                </a:solidFill>
              </a:rPr>
              <a:t>Genier</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under</a:t>
            </a:r>
            <a:r>
              <a:rPr lang="de-DE" sz="2400" dirty="0">
                <a:solidFill>
                  <a:srgbClr val="333333"/>
                </a:solidFill>
              </a:rPr>
              <a:t> sin </a:t>
            </a:r>
            <a:r>
              <a:rPr lang="de-DE" sz="2400" dirty="0" err="1">
                <a:solidFill>
                  <a:srgbClr val="333333"/>
                </a:solidFill>
              </a:rPr>
              <a:t>livstid</a:t>
            </a:r>
            <a:r>
              <a:rPr lang="de-DE" sz="2400" dirty="0">
                <a:solidFill>
                  <a:srgbClr val="333333"/>
                </a:solidFill>
              </a:rPr>
              <a:t> </a:t>
            </a:r>
            <a:r>
              <a:rPr lang="de-DE" sz="2400" dirty="0" err="1">
                <a:solidFill>
                  <a:srgbClr val="333333"/>
                </a:solidFill>
              </a:rPr>
              <a:t>inte</a:t>
            </a:r>
            <a:r>
              <a:rPr lang="de-DE" sz="2400" dirty="0">
                <a:solidFill>
                  <a:srgbClr val="333333"/>
                </a:solidFill>
              </a:rPr>
              <a:t> </a:t>
            </a:r>
            <a:r>
              <a:rPr lang="de-DE" sz="2400" dirty="0" err="1">
                <a:solidFill>
                  <a:srgbClr val="333333"/>
                </a:solidFill>
              </a:rPr>
              <a:t>blev</a:t>
            </a:r>
            <a:r>
              <a:rPr lang="de-DE" sz="2400" dirty="0">
                <a:solidFill>
                  <a:srgbClr val="333333"/>
                </a:solidFill>
              </a:rPr>
              <a:t> </a:t>
            </a:r>
            <a:r>
              <a:rPr lang="de-DE" sz="2400" dirty="0" err="1">
                <a:solidFill>
                  <a:srgbClr val="333333"/>
                </a:solidFill>
              </a:rPr>
              <a:t>uppmärksammade</a:t>
            </a:r>
            <a:r>
              <a:rPr lang="de-DE" sz="2400" dirty="0">
                <a:solidFill>
                  <a:srgbClr val="333333"/>
                </a:solidFill>
              </a:rPr>
              <a:t> och </a:t>
            </a:r>
            <a:r>
              <a:rPr lang="de-DE" sz="2400" dirty="0" err="1">
                <a:solidFill>
                  <a:srgbClr val="333333"/>
                </a:solidFill>
              </a:rPr>
              <a:t>berömda</a:t>
            </a:r>
            <a:r>
              <a:rPr lang="de-DE" sz="2400" dirty="0">
                <a:solidFill>
                  <a:srgbClr val="333333"/>
                </a:solidFill>
              </a:rPr>
              <a:t>, </a:t>
            </a:r>
            <a:r>
              <a:rPr lang="de-DE" sz="2400" dirty="0" err="1">
                <a:solidFill>
                  <a:srgbClr val="333333"/>
                </a:solidFill>
              </a:rPr>
              <a:t>led</a:t>
            </a:r>
            <a:r>
              <a:rPr lang="de-DE" sz="2400" dirty="0">
                <a:solidFill>
                  <a:srgbClr val="333333"/>
                </a:solidFill>
              </a:rPr>
              <a:t> och </a:t>
            </a:r>
            <a:r>
              <a:rPr lang="de-DE" sz="2400" dirty="0" err="1">
                <a:solidFill>
                  <a:srgbClr val="333333"/>
                </a:solidFill>
              </a:rPr>
              <a:t>lider</a:t>
            </a:r>
            <a:r>
              <a:rPr lang="de-DE" sz="2400" dirty="0">
                <a:solidFill>
                  <a:srgbClr val="333333"/>
                </a:solidFill>
              </a:rPr>
              <a:t> </a:t>
            </a:r>
            <a:r>
              <a:rPr lang="de-DE" sz="2400" dirty="0" err="1">
                <a:solidFill>
                  <a:srgbClr val="333333"/>
                </a:solidFill>
              </a:rPr>
              <a:t>ofta</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psykiska</a:t>
            </a:r>
            <a:r>
              <a:rPr lang="de-DE" sz="2400" dirty="0">
                <a:solidFill>
                  <a:srgbClr val="333333"/>
                </a:solidFill>
              </a:rPr>
              <a:t> </a:t>
            </a:r>
            <a:r>
              <a:rPr lang="de-DE" sz="2400" dirty="0" err="1">
                <a:solidFill>
                  <a:srgbClr val="333333"/>
                </a:solidFill>
              </a:rPr>
              <a:t>störningar</a:t>
            </a:r>
            <a:r>
              <a:rPr lang="de-DE" sz="2400" dirty="0">
                <a:solidFill>
                  <a:srgbClr val="333333"/>
                </a:solidFill>
              </a:rPr>
              <a:t>. </a:t>
            </a:r>
            <a:r>
              <a:rPr lang="de-DE" sz="2400" dirty="0" err="1">
                <a:solidFill>
                  <a:srgbClr val="333333"/>
                </a:solidFill>
              </a:rPr>
              <a:t>Ett</a:t>
            </a:r>
            <a:r>
              <a:rPr lang="de-DE" sz="2400" dirty="0">
                <a:solidFill>
                  <a:srgbClr val="333333"/>
                </a:solidFill>
              </a:rPr>
              <a:t> </a:t>
            </a:r>
            <a:r>
              <a:rPr lang="de-DE" sz="2400" dirty="0" err="1">
                <a:solidFill>
                  <a:srgbClr val="333333"/>
                </a:solidFill>
              </a:rPr>
              <a:t>exempel</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ett</a:t>
            </a:r>
            <a:r>
              <a:rPr lang="de-DE" sz="2400" dirty="0">
                <a:solidFill>
                  <a:srgbClr val="333333"/>
                </a:solidFill>
              </a:rPr>
              <a:t> </a:t>
            </a:r>
            <a:r>
              <a:rPr lang="de-DE" sz="2400" dirty="0" err="1">
                <a:solidFill>
                  <a:srgbClr val="333333"/>
                </a:solidFill>
              </a:rPr>
              <a:t>sådant</a:t>
            </a:r>
            <a:r>
              <a:rPr lang="de-DE" sz="2400" dirty="0">
                <a:solidFill>
                  <a:srgbClr val="333333"/>
                </a:solidFill>
              </a:rPr>
              <a:t> </a:t>
            </a:r>
            <a:r>
              <a:rPr lang="de-DE" sz="2400" dirty="0" err="1">
                <a:solidFill>
                  <a:srgbClr val="333333"/>
                </a:solidFill>
              </a:rPr>
              <a:t>geni</a:t>
            </a:r>
            <a:r>
              <a:rPr lang="de-DE" sz="2400" dirty="0">
                <a:solidFill>
                  <a:srgbClr val="333333"/>
                </a:solidFill>
              </a:rPr>
              <a:t> </a:t>
            </a:r>
            <a:r>
              <a:rPr lang="de-DE" sz="2400" dirty="0" err="1">
                <a:solidFill>
                  <a:srgbClr val="333333"/>
                </a:solidFill>
              </a:rPr>
              <a:t>är</a:t>
            </a:r>
            <a:r>
              <a:rPr lang="de-DE" sz="2400" dirty="0">
                <a:solidFill>
                  <a:srgbClr val="333333"/>
                </a:solidFill>
              </a:rPr>
              <a:t> van Gogh.</a:t>
            </a:r>
          </a:p>
          <a:p>
            <a:pPr marL="342900" indent="-342900">
              <a:buClr>
                <a:srgbClr val="333333"/>
              </a:buClr>
              <a:buFont typeface="WingDings"/>
              <a:buChar char=""/>
            </a:pPr>
            <a:r>
              <a:rPr lang="de-DE" sz="2400" dirty="0" err="1">
                <a:solidFill>
                  <a:srgbClr val="333333"/>
                </a:solidFill>
              </a:rPr>
              <a:t>Det</a:t>
            </a:r>
            <a:r>
              <a:rPr lang="de-DE" sz="2400" dirty="0">
                <a:solidFill>
                  <a:srgbClr val="333333"/>
                </a:solidFill>
              </a:rPr>
              <a:t> </a:t>
            </a:r>
            <a:r>
              <a:rPr lang="de-DE" sz="2400" dirty="0" err="1">
                <a:solidFill>
                  <a:srgbClr val="333333"/>
                </a:solidFill>
              </a:rPr>
              <a:t>finns</a:t>
            </a:r>
            <a:r>
              <a:rPr lang="de-DE" sz="2400" dirty="0">
                <a:solidFill>
                  <a:srgbClr val="333333"/>
                </a:solidFill>
              </a:rPr>
              <a:t> dock </a:t>
            </a:r>
            <a:r>
              <a:rPr lang="de-DE" sz="2400" dirty="0" err="1">
                <a:solidFill>
                  <a:srgbClr val="333333"/>
                </a:solidFill>
              </a:rPr>
              <a:t>psykiskt</a:t>
            </a:r>
            <a:r>
              <a:rPr lang="de-DE" sz="2400" dirty="0">
                <a:solidFill>
                  <a:srgbClr val="333333"/>
                </a:solidFill>
              </a:rPr>
              <a:t> </a:t>
            </a:r>
            <a:r>
              <a:rPr lang="de-DE" sz="2400" dirty="0" err="1">
                <a:solidFill>
                  <a:srgbClr val="333333"/>
                </a:solidFill>
              </a:rPr>
              <a:t>sjuka</a:t>
            </a:r>
            <a:r>
              <a:rPr lang="de-DE" sz="2400" dirty="0">
                <a:solidFill>
                  <a:srgbClr val="333333"/>
                </a:solidFill>
              </a:rPr>
              <a:t> </a:t>
            </a:r>
            <a:r>
              <a:rPr lang="de-DE" sz="2400" dirty="0" err="1">
                <a:solidFill>
                  <a:srgbClr val="333333"/>
                </a:solidFill>
              </a:rPr>
              <a:t>konstnärer</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lyckas</a:t>
            </a:r>
            <a:r>
              <a:rPr lang="de-DE" sz="2400" dirty="0">
                <a:solidFill>
                  <a:srgbClr val="333333"/>
                </a:solidFill>
              </a:rPr>
              <a:t> </a:t>
            </a:r>
            <a:r>
              <a:rPr lang="de-DE" sz="2400" dirty="0" err="1">
                <a:solidFill>
                  <a:srgbClr val="333333"/>
                </a:solidFill>
              </a:rPr>
              <a:t>leva</a:t>
            </a:r>
            <a:r>
              <a:rPr lang="de-DE" sz="2400" dirty="0">
                <a:solidFill>
                  <a:srgbClr val="333333"/>
                </a:solidFill>
              </a:rPr>
              <a:t> </a:t>
            </a:r>
            <a:r>
              <a:rPr lang="de-DE" sz="2400" dirty="0" err="1">
                <a:solidFill>
                  <a:srgbClr val="333333"/>
                </a:solidFill>
              </a:rPr>
              <a:t>av</a:t>
            </a:r>
            <a:r>
              <a:rPr lang="de-DE" sz="2400" dirty="0">
                <a:solidFill>
                  <a:srgbClr val="333333"/>
                </a:solidFill>
              </a:rPr>
              <a:t> sin </a:t>
            </a:r>
            <a:r>
              <a:rPr lang="de-DE" sz="2400" dirty="0" err="1">
                <a:solidFill>
                  <a:srgbClr val="333333"/>
                </a:solidFill>
              </a:rPr>
              <a:t>konst</a:t>
            </a:r>
            <a:r>
              <a:rPr lang="de-DE" sz="2400" dirty="0">
                <a:solidFill>
                  <a:srgbClr val="333333"/>
                </a:solidFill>
              </a:rPr>
              <a:t> (</a:t>
            </a:r>
            <a:r>
              <a:rPr lang="de-DE" sz="2400" dirty="0" err="1">
                <a:solidFill>
                  <a:srgbClr val="333333"/>
                </a:solidFill>
              </a:rPr>
              <a:t>såsom</a:t>
            </a:r>
            <a:r>
              <a:rPr lang="de-DE" sz="2400" dirty="0">
                <a:solidFill>
                  <a:srgbClr val="333333"/>
                </a:solidFill>
              </a:rPr>
              <a:t> Edvard Munch </a:t>
            </a:r>
            <a:r>
              <a:rPr lang="de-DE" sz="2400" dirty="0" err="1">
                <a:solidFill>
                  <a:srgbClr val="333333"/>
                </a:solidFill>
              </a:rPr>
              <a:t>på</a:t>
            </a:r>
            <a:r>
              <a:rPr lang="de-DE" sz="2400" dirty="0">
                <a:solidFill>
                  <a:srgbClr val="333333"/>
                </a:solidFill>
              </a:rPr>
              <a:t> sin </a:t>
            </a:r>
            <a:r>
              <a:rPr lang="de-DE" sz="2400" dirty="0" err="1">
                <a:solidFill>
                  <a:srgbClr val="333333"/>
                </a:solidFill>
              </a:rPr>
              <a:t>tid</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17</a:t>
            </a:fld>
            <a:endParaRPr lang="de-DE">
              <a:latin typeface="+mn-lt"/>
              <a:ea typeface="+mn-ea"/>
            </a:endParaRPr>
          </a:p>
        </p:txBody>
      </p:sp>
    </p:spTree>
    <p:extLst>
      <p:ext uri="{BB962C8B-B14F-4D97-AF65-F5344CB8AC3E}">
        <p14:creationId xmlns:p14="http://schemas.microsoft.com/office/powerpoint/2010/main" val="3504930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Kort sammanfattning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Det är inte möjligt att enbart med hjälp av en bild bedöma ifall en konstnär lider av psykisk ohälsa eller inte.</a:t>
            </a:r>
          </a:p>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Man kan heller inte direkt se om en annan människa lider av psykisk ohälsa eller inte.</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18</a:t>
            </a:fld>
            <a:endParaRPr lang="de-DE">
              <a:latin typeface="+mn-lt"/>
              <a:ea typeface="+mn-ea"/>
            </a:endParaRPr>
          </a:p>
        </p:txBody>
      </p:sp>
    </p:spTree>
    <p:extLst>
      <p:ext uri="{BB962C8B-B14F-4D97-AF65-F5344CB8AC3E}">
        <p14:creationId xmlns:p14="http://schemas.microsoft.com/office/powerpoint/2010/main" val="378518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Kort sammanfattning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Det är inte möjligt att enbart med hjälp av en bild bedöma ifall en konstnär lider av psykisk ohälsa eller inte.</a:t>
            </a:r>
          </a:p>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Man kan heller inte direkt se om en annan människa lider av psykisk ohälsa eller inte.</a:t>
            </a:r>
          </a:p>
          <a:p>
            <a:pPr marL="342900" lvl="1" indent="-342900">
              <a:spcBef>
                <a:spcPts val="1999"/>
              </a:spcBef>
              <a:spcAft>
                <a:spcPts val="0"/>
              </a:spcAft>
              <a:buClr>
                <a:srgbClr val="000000"/>
              </a:buClr>
              <a:buFont typeface="WingDings"/>
              <a:buChar char=""/>
              <a:tabLst>
                <a:tab pos="84138" algn="l"/>
              </a:tabLst>
            </a:pPr>
            <a:r>
              <a:rPr lang="de-DE" sz="2400" dirty="0" err="1">
                <a:solidFill>
                  <a:srgbClr val="004992"/>
                </a:solidFill>
                <a:latin typeface="+mn-lt"/>
              </a:rPr>
              <a:t>Fråga</a:t>
            </a:r>
            <a:r>
              <a:rPr lang="de-DE" sz="2400" dirty="0">
                <a:solidFill>
                  <a:srgbClr val="004992"/>
                </a:solidFill>
                <a:latin typeface="+mn-lt"/>
              </a:rPr>
              <a:t>: </a:t>
            </a:r>
            <a:br>
              <a:rPr lang="de-DE" sz="2400" dirty="0">
                <a:solidFill>
                  <a:srgbClr val="333333"/>
                </a:solidFill>
                <a:latin typeface="+mn-lt"/>
              </a:rPr>
            </a:br>
            <a:r>
              <a:rPr lang="de-DE" sz="2400" dirty="0" err="1">
                <a:solidFill>
                  <a:srgbClr val="333333"/>
                </a:solidFill>
                <a:latin typeface="+mn-lt"/>
              </a:rPr>
              <a:t>Flera</a:t>
            </a:r>
            <a:r>
              <a:rPr lang="de-DE" sz="2400" dirty="0">
                <a:solidFill>
                  <a:srgbClr val="333333"/>
                </a:solidFill>
                <a:latin typeface="+mn-lt"/>
              </a:rPr>
              <a:t> </a:t>
            </a:r>
            <a:r>
              <a:rPr lang="de-DE" sz="2400" dirty="0" err="1">
                <a:solidFill>
                  <a:srgbClr val="333333"/>
                </a:solidFill>
                <a:latin typeface="+mn-lt"/>
              </a:rPr>
              <a:t>av</a:t>
            </a:r>
            <a:r>
              <a:rPr lang="de-DE" sz="2400" dirty="0">
                <a:solidFill>
                  <a:srgbClr val="333333"/>
                </a:solidFill>
                <a:latin typeface="+mn-lt"/>
              </a:rPr>
              <a:t> de </a:t>
            </a:r>
            <a:r>
              <a:rPr lang="de-DE" sz="2400" dirty="0" err="1">
                <a:solidFill>
                  <a:srgbClr val="333333"/>
                </a:solidFill>
                <a:latin typeface="+mn-lt"/>
              </a:rPr>
              <a:t>största</a:t>
            </a:r>
            <a:r>
              <a:rPr lang="de-DE" sz="2400" dirty="0">
                <a:solidFill>
                  <a:srgbClr val="333333"/>
                </a:solidFill>
                <a:latin typeface="+mn-lt"/>
              </a:rPr>
              <a:t> </a:t>
            </a:r>
            <a:r>
              <a:rPr lang="de-DE" sz="2400" dirty="0" err="1">
                <a:solidFill>
                  <a:srgbClr val="333333"/>
                </a:solidFill>
                <a:latin typeface="+mn-lt"/>
              </a:rPr>
              <a:t>konstverken</a:t>
            </a:r>
            <a:r>
              <a:rPr lang="de-DE" sz="2400" dirty="0">
                <a:solidFill>
                  <a:srgbClr val="333333"/>
                </a:solidFill>
                <a:latin typeface="+mn-lt"/>
              </a:rPr>
              <a:t> </a:t>
            </a:r>
            <a:r>
              <a:rPr lang="de-DE" sz="2400" dirty="0" err="1">
                <a:solidFill>
                  <a:srgbClr val="333333"/>
                </a:solidFill>
                <a:latin typeface="+mn-lt"/>
              </a:rPr>
              <a:t>skapades</a:t>
            </a:r>
            <a:r>
              <a:rPr lang="de-DE" sz="2400" dirty="0">
                <a:solidFill>
                  <a:srgbClr val="333333"/>
                </a:solidFill>
                <a:latin typeface="+mn-lt"/>
              </a:rPr>
              <a:t> </a:t>
            </a:r>
            <a:r>
              <a:rPr lang="de-DE" sz="2400" dirty="0" err="1">
                <a:solidFill>
                  <a:srgbClr val="333333"/>
                </a:solidFill>
                <a:latin typeface="+mn-lt"/>
              </a:rPr>
              <a:t>av</a:t>
            </a:r>
            <a:r>
              <a:rPr lang="de-DE" sz="2400" dirty="0">
                <a:solidFill>
                  <a:srgbClr val="333333"/>
                </a:solidFill>
                <a:latin typeface="+mn-lt"/>
              </a:rPr>
              <a:t> </a:t>
            </a:r>
            <a:r>
              <a:rPr lang="de-DE" sz="2400" dirty="0" err="1">
                <a:solidFill>
                  <a:srgbClr val="333333"/>
                </a:solidFill>
                <a:latin typeface="+mn-lt"/>
              </a:rPr>
              <a:t>människor</a:t>
            </a:r>
            <a:r>
              <a:rPr lang="de-DE" sz="2400" dirty="0">
                <a:solidFill>
                  <a:srgbClr val="333333"/>
                </a:solidFill>
                <a:latin typeface="+mn-lt"/>
              </a:rPr>
              <a:t> </a:t>
            </a:r>
            <a:r>
              <a:rPr lang="de-DE" sz="2400" dirty="0" err="1">
                <a:solidFill>
                  <a:srgbClr val="333333"/>
                </a:solidFill>
                <a:latin typeface="+mn-lt"/>
              </a:rPr>
              <a:t>med</a:t>
            </a:r>
            <a:r>
              <a:rPr lang="de-DE" sz="2400" dirty="0">
                <a:solidFill>
                  <a:srgbClr val="333333"/>
                </a:solidFill>
                <a:latin typeface="+mn-lt"/>
              </a:rPr>
              <a:t> </a:t>
            </a:r>
            <a:r>
              <a:rPr lang="de-DE" sz="2400" dirty="0" err="1">
                <a:solidFill>
                  <a:srgbClr val="333333"/>
                </a:solidFill>
                <a:latin typeface="+mn-lt"/>
              </a:rPr>
              <a:t>psykiska</a:t>
            </a:r>
            <a:r>
              <a:rPr lang="de-DE" sz="2400" dirty="0">
                <a:solidFill>
                  <a:srgbClr val="333333"/>
                </a:solidFill>
                <a:latin typeface="+mn-lt"/>
              </a:rPr>
              <a:t> </a:t>
            </a:r>
            <a:r>
              <a:rPr lang="de-DE" sz="2400" dirty="0" err="1">
                <a:solidFill>
                  <a:srgbClr val="333333"/>
                </a:solidFill>
                <a:latin typeface="+mn-lt"/>
              </a:rPr>
              <a:t>störningar</a:t>
            </a:r>
            <a:r>
              <a:rPr lang="de-DE" sz="2400" dirty="0">
                <a:solidFill>
                  <a:srgbClr val="333333"/>
                </a:solidFill>
                <a:latin typeface="+mn-lt"/>
              </a:rPr>
              <a:t>. </a:t>
            </a:r>
            <a:r>
              <a:rPr lang="de-DE" sz="2400" dirty="0">
                <a:solidFill>
                  <a:srgbClr val="004992"/>
                </a:solidFill>
                <a:latin typeface="+mn-lt"/>
              </a:rPr>
              <a:t>Minskar detta värdet på deras konst?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19</a:t>
            </a:fld>
            <a:endParaRPr lang="de-DE">
              <a:latin typeface="+mn-lt"/>
              <a:ea typeface="+mn-ea"/>
            </a:endParaRPr>
          </a:p>
        </p:txBody>
      </p:sp>
    </p:spTree>
    <p:extLst>
      <p:ext uri="{BB962C8B-B14F-4D97-AF65-F5344CB8AC3E}">
        <p14:creationId xmlns:p14="http://schemas.microsoft.com/office/powerpoint/2010/main" val="38406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Kort sammanfattning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Det är inte möjligt att enbart med hjälp av en bild bedöma ifall en konstnär lider av psykisk ohälsa eller inte.</a:t>
            </a:r>
          </a:p>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latin typeface="+mn-lt"/>
              </a:rPr>
              <a:t>Man kan heller inte direkt se om en annan människa lider av psykisk ohälsa eller inte.</a:t>
            </a:r>
          </a:p>
          <a:p>
            <a:pPr marL="342900" lvl="1" indent="-342900">
              <a:spcBef>
                <a:spcPts val="1999"/>
              </a:spcBef>
              <a:spcAft>
                <a:spcPts val="0"/>
              </a:spcAft>
              <a:buClr>
                <a:srgbClr val="000000"/>
              </a:buClr>
              <a:buFont typeface="WingDings"/>
              <a:buChar char=""/>
              <a:tabLst>
                <a:tab pos="84138" algn="l"/>
              </a:tabLst>
            </a:pPr>
            <a:r>
              <a:rPr lang="de-DE" sz="2400" dirty="0" err="1">
                <a:solidFill>
                  <a:srgbClr val="004992"/>
                </a:solidFill>
                <a:latin typeface="+mn-lt"/>
              </a:rPr>
              <a:t>Fråga</a:t>
            </a:r>
            <a:r>
              <a:rPr lang="de-DE" sz="2400" dirty="0">
                <a:solidFill>
                  <a:srgbClr val="004992"/>
                </a:solidFill>
                <a:latin typeface="+mn-lt"/>
              </a:rPr>
              <a:t>: </a:t>
            </a:r>
            <a:br>
              <a:rPr lang="de-DE" sz="2400" dirty="0">
                <a:solidFill>
                  <a:srgbClr val="333333"/>
                </a:solidFill>
                <a:latin typeface="+mn-lt"/>
              </a:rPr>
            </a:br>
            <a:r>
              <a:rPr lang="de-DE" sz="2400" dirty="0" err="1">
                <a:solidFill>
                  <a:srgbClr val="333333"/>
                </a:solidFill>
                <a:latin typeface="+mn-lt"/>
              </a:rPr>
              <a:t>Flera</a:t>
            </a:r>
            <a:r>
              <a:rPr lang="de-DE" sz="2400" dirty="0">
                <a:solidFill>
                  <a:srgbClr val="333333"/>
                </a:solidFill>
                <a:latin typeface="+mn-lt"/>
              </a:rPr>
              <a:t> </a:t>
            </a:r>
            <a:r>
              <a:rPr lang="de-DE" sz="2400" dirty="0" err="1">
                <a:solidFill>
                  <a:srgbClr val="333333"/>
                </a:solidFill>
                <a:latin typeface="+mn-lt"/>
              </a:rPr>
              <a:t>av</a:t>
            </a:r>
            <a:r>
              <a:rPr lang="de-DE" sz="2400" dirty="0">
                <a:solidFill>
                  <a:srgbClr val="333333"/>
                </a:solidFill>
                <a:latin typeface="+mn-lt"/>
              </a:rPr>
              <a:t> de </a:t>
            </a:r>
            <a:r>
              <a:rPr lang="de-DE" sz="2400" dirty="0" err="1">
                <a:solidFill>
                  <a:srgbClr val="333333"/>
                </a:solidFill>
                <a:latin typeface="+mn-lt"/>
              </a:rPr>
              <a:t>största</a:t>
            </a:r>
            <a:r>
              <a:rPr lang="de-DE" sz="2400" dirty="0">
                <a:solidFill>
                  <a:srgbClr val="333333"/>
                </a:solidFill>
                <a:latin typeface="+mn-lt"/>
              </a:rPr>
              <a:t> </a:t>
            </a:r>
            <a:r>
              <a:rPr lang="de-DE" sz="2400" dirty="0" err="1">
                <a:solidFill>
                  <a:srgbClr val="333333"/>
                </a:solidFill>
                <a:latin typeface="+mn-lt"/>
              </a:rPr>
              <a:t>konstverken</a:t>
            </a:r>
            <a:r>
              <a:rPr lang="de-DE" sz="2400" dirty="0">
                <a:solidFill>
                  <a:srgbClr val="333333"/>
                </a:solidFill>
                <a:latin typeface="+mn-lt"/>
              </a:rPr>
              <a:t> </a:t>
            </a:r>
            <a:r>
              <a:rPr lang="de-DE" sz="2400" dirty="0" err="1">
                <a:solidFill>
                  <a:srgbClr val="333333"/>
                </a:solidFill>
                <a:latin typeface="+mn-lt"/>
              </a:rPr>
              <a:t>skapades</a:t>
            </a:r>
            <a:r>
              <a:rPr lang="de-DE" sz="2400" dirty="0">
                <a:solidFill>
                  <a:srgbClr val="333333"/>
                </a:solidFill>
                <a:latin typeface="+mn-lt"/>
              </a:rPr>
              <a:t> </a:t>
            </a:r>
            <a:r>
              <a:rPr lang="de-DE" sz="2400" dirty="0" err="1">
                <a:solidFill>
                  <a:srgbClr val="333333"/>
                </a:solidFill>
                <a:latin typeface="+mn-lt"/>
              </a:rPr>
              <a:t>av</a:t>
            </a:r>
            <a:r>
              <a:rPr lang="de-DE" sz="2400" dirty="0">
                <a:solidFill>
                  <a:srgbClr val="333333"/>
                </a:solidFill>
                <a:latin typeface="+mn-lt"/>
              </a:rPr>
              <a:t> </a:t>
            </a:r>
            <a:r>
              <a:rPr lang="de-DE" sz="2400" dirty="0" err="1">
                <a:solidFill>
                  <a:srgbClr val="333333"/>
                </a:solidFill>
                <a:latin typeface="+mn-lt"/>
              </a:rPr>
              <a:t>människor</a:t>
            </a:r>
            <a:r>
              <a:rPr lang="de-DE" sz="2400" dirty="0">
                <a:solidFill>
                  <a:srgbClr val="333333"/>
                </a:solidFill>
                <a:latin typeface="+mn-lt"/>
              </a:rPr>
              <a:t> </a:t>
            </a:r>
            <a:r>
              <a:rPr lang="de-DE" sz="2400" dirty="0" err="1">
                <a:solidFill>
                  <a:srgbClr val="333333"/>
                </a:solidFill>
                <a:latin typeface="+mn-lt"/>
              </a:rPr>
              <a:t>med</a:t>
            </a:r>
            <a:r>
              <a:rPr lang="de-DE" sz="2400" dirty="0">
                <a:solidFill>
                  <a:srgbClr val="333333"/>
                </a:solidFill>
                <a:latin typeface="+mn-lt"/>
              </a:rPr>
              <a:t> </a:t>
            </a:r>
            <a:r>
              <a:rPr lang="de-DE" sz="2400" dirty="0" err="1">
                <a:solidFill>
                  <a:srgbClr val="333333"/>
                </a:solidFill>
                <a:latin typeface="+mn-lt"/>
              </a:rPr>
              <a:t>psykiska</a:t>
            </a:r>
            <a:r>
              <a:rPr lang="de-DE" sz="2400" dirty="0">
                <a:solidFill>
                  <a:srgbClr val="333333"/>
                </a:solidFill>
                <a:latin typeface="+mn-lt"/>
              </a:rPr>
              <a:t> </a:t>
            </a:r>
            <a:r>
              <a:rPr lang="de-DE" sz="2400" dirty="0" err="1">
                <a:solidFill>
                  <a:srgbClr val="333333"/>
                </a:solidFill>
                <a:latin typeface="+mn-lt"/>
              </a:rPr>
              <a:t>störningar</a:t>
            </a:r>
            <a:r>
              <a:rPr lang="de-DE" sz="2400" dirty="0">
                <a:solidFill>
                  <a:srgbClr val="333333"/>
                </a:solidFill>
                <a:latin typeface="+mn-lt"/>
              </a:rPr>
              <a:t>. </a:t>
            </a:r>
            <a:r>
              <a:rPr lang="de-DE" sz="2400" dirty="0" err="1">
                <a:solidFill>
                  <a:srgbClr val="004992"/>
                </a:solidFill>
                <a:latin typeface="+mn-lt"/>
              </a:rPr>
              <a:t>Minskar</a:t>
            </a:r>
            <a:r>
              <a:rPr lang="de-DE" sz="2400" dirty="0">
                <a:solidFill>
                  <a:srgbClr val="004992"/>
                </a:solidFill>
                <a:latin typeface="+mn-lt"/>
              </a:rPr>
              <a:t> </a:t>
            </a:r>
            <a:r>
              <a:rPr lang="de-DE" sz="2400" dirty="0" err="1">
                <a:solidFill>
                  <a:srgbClr val="004992"/>
                </a:solidFill>
                <a:latin typeface="+mn-lt"/>
              </a:rPr>
              <a:t>detta</a:t>
            </a:r>
            <a:r>
              <a:rPr lang="de-DE" sz="2400" dirty="0">
                <a:solidFill>
                  <a:srgbClr val="004992"/>
                </a:solidFill>
                <a:latin typeface="+mn-lt"/>
              </a:rPr>
              <a:t> </a:t>
            </a:r>
            <a:r>
              <a:rPr lang="de-DE" sz="2400" dirty="0" err="1">
                <a:solidFill>
                  <a:srgbClr val="004992"/>
                </a:solidFill>
                <a:latin typeface="+mn-lt"/>
              </a:rPr>
              <a:t>värdet</a:t>
            </a:r>
            <a:r>
              <a:rPr lang="de-DE" sz="2400" dirty="0">
                <a:solidFill>
                  <a:srgbClr val="004992"/>
                </a:solidFill>
                <a:latin typeface="+mn-lt"/>
              </a:rPr>
              <a:t> </a:t>
            </a:r>
            <a:r>
              <a:rPr lang="de-DE" sz="2400" dirty="0" err="1">
                <a:solidFill>
                  <a:srgbClr val="004992"/>
                </a:solidFill>
                <a:latin typeface="+mn-lt"/>
              </a:rPr>
              <a:t>på</a:t>
            </a:r>
            <a:r>
              <a:rPr lang="de-DE" sz="2400" dirty="0">
                <a:solidFill>
                  <a:srgbClr val="004992"/>
                </a:solidFill>
                <a:latin typeface="+mn-lt"/>
              </a:rPr>
              <a:t> </a:t>
            </a:r>
            <a:r>
              <a:rPr lang="de-DE" sz="2400" dirty="0" err="1">
                <a:solidFill>
                  <a:srgbClr val="004992"/>
                </a:solidFill>
                <a:latin typeface="+mn-lt"/>
              </a:rPr>
              <a:t>deras</a:t>
            </a:r>
            <a:r>
              <a:rPr lang="de-DE" sz="2400" dirty="0">
                <a:solidFill>
                  <a:srgbClr val="004992"/>
                </a:solidFill>
                <a:latin typeface="+mn-lt"/>
              </a:rPr>
              <a:t> </a:t>
            </a:r>
            <a:r>
              <a:rPr lang="de-DE" sz="2400" dirty="0" err="1">
                <a:solidFill>
                  <a:srgbClr val="004992"/>
                </a:solidFill>
                <a:latin typeface="+mn-lt"/>
              </a:rPr>
              <a:t>konst</a:t>
            </a:r>
            <a:r>
              <a:rPr lang="de-DE" sz="2400" dirty="0">
                <a:solidFill>
                  <a:srgbClr val="004992"/>
                </a:solidFill>
                <a:latin typeface="+mn-lt"/>
              </a:rPr>
              <a:t>?</a:t>
            </a:r>
          </a:p>
          <a:p>
            <a:pPr lvl="1" algn="ctr">
              <a:spcBef>
                <a:spcPts val="1999"/>
              </a:spcBef>
              <a:spcAft>
                <a:spcPts val="0"/>
              </a:spcAft>
              <a:tabLst>
                <a:tab pos="84138" algn="l"/>
              </a:tabLst>
            </a:pPr>
            <a:r>
              <a:rPr lang="de-DE" sz="2400" b="1" u="sng" dirty="0">
                <a:solidFill>
                  <a:srgbClr val="004992"/>
                </a:solidFill>
                <a:latin typeface="+mn-lt"/>
              </a:rPr>
              <a:t>Inte enligt oss!</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20</a:t>
            </a:fld>
            <a:endParaRPr lang="de-DE">
              <a:latin typeface="+mn-lt"/>
              <a:ea typeface="+mn-ea"/>
            </a:endParaRPr>
          </a:p>
        </p:txBody>
      </p:sp>
    </p:spTree>
    <p:extLst>
      <p:ext uri="{BB962C8B-B14F-4D97-AF65-F5344CB8AC3E}">
        <p14:creationId xmlns:p14="http://schemas.microsoft.com/office/powerpoint/2010/main" val="781533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Är det normalt att ha psykiska besvär?</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buClr>
                <a:srgbClr val="006699"/>
              </a:buClr>
              <a:tabLst>
                <a:tab pos="84138" algn="l"/>
              </a:tabLst>
              <a:defRPr/>
            </a:pPr>
            <a:r>
              <a:rPr lang="de-DE" sz="2400" kern="0">
                <a:solidFill>
                  <a:srgbClr val="004992"/>
                </a:solidFill>
              </a:rPr>
              <a:t>Hur många människor finns det med psykisk ohälsa i Tyskland?</a:t>
            </a:r>
          </a:p>
          <a:p>
            <a:pPr lvl="0" defTabSz="914400" fontAlgn="base"/>
            <a:r>
              <a:rPr lang="de-DE" sz="2400" kern="0" dirty="0">
                <a:solidFill>
                  <a:srgbClr val="333333"/>
                </a:solidFill>
              </a:rPr>
              <a:t>Vad tror du?</a:t>
            </a:r>
            <a:endParaRPr lang="en-US" sz="2400" dirty="0"/>
          </a:p>
        </p:txBody>
      </p:sp>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21</a:t>
            </a:fld>
            <a:endParaRPr lang="de-DE">
              <a:latin typeface="+mn-lt"/>
              <a:ea typeface="+mn-ea"/>
            </a:endParaRPr>
          </a:p>
        </p:txBody>
      </p:sp>
    </p:spTree>
    <p:extLst>
      <p:ext uri="{BB962C8B-B14F-4D97-AF65-F5344CB8AC3E}">
        <p14:creationId xmlns:p14="http://schemas.microsoft.com/office/powerpoint/2010/main" val="4217121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Är det normalt att ha psykiska besvär?</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lnSpc>
                <a:spcPct val="100000"/>
              </a:lnSpc>
              <a:spcBef>
                <a:spcPts val="1200"/>
              </a:spcBef>
              <a:buClr>
                <a:srgbClr val="006699"/>
              </a:buClr>
              <a:tabLst>
                <a:tab pos="84138" algn="l"/>
              </a:tabLst>
              <a:defRPr/>
            </a:pPr>
            <a:r>
              <a:rPr lang="de-DE" sz="2400" kern="0" dirty="0">
                <a:solidFill>
                  <a:srgbClr val="004992"/>
                </a:solidFill>
              </a:rPr>
              <a:t>Hur många människor finns det med psykisk ohälsa i Tyskland?</a:t>
            </a:r>
          </a:p>
          <a:p>
            <a:pPr lvl="0" defTabSz="914400" eaLnBrk="0" fontAlgn="base" hangingPunct="0">
              <a:lnSpc>
                <a:spcPct val="100000"/>
              </a:lnSpc>
              <a:spcBef>
                <a:spcPts val="1200"/>
              </a:spcBef>
              <a:buClr>
                <a:srgbClr val="006699"/>
              </a:buClr>
              <a:tabLst>
                <a:tab pos="84138" algn="l"/>
              </a:tabLst>
              <a:defRPr/>
            </a:pPr>
            <a:r>
              <a:rPr lang="de-DE" sz="2400" dirty="0">
                <a:solidFill>
                  <a:srgbClr val="333333"/>
                </a:solidFill>
              </a:rPr>
              <a:t>En studie från 2014 (Jacobi et al., Nervenarzt 1, 2014) visade följande resultat:</a:t>
            </a:r>
          </a:p>
          <a:p>
            <a:pPr lvl="0" defTabSz="914400" eaLnBrk="0" fontAlgn="base" hangingPunct="0">
              <a:lnSpc>
                <a:spcPct val="100000"/>
              </a:lnSpc>
              <a:spcBef>
                <a:spcPts val="1200"/>
              </a:spcBef>
              <a:buClr>
                <a:srgbClr val="006699"/>
              </a:buClr>
              <a:tabLst>
                <a:tab pos="84138" algn="l"/>
              </a:tabLst>
              <a:defRPr/>
            </a:pPr>
            <a:endParaRPr lang="de-DE" sz="2400" kern="0" dirty="0">
              <a:solidFill>
                <a:srgbClr val="333333"/>
              </a:solidFill>
            </a:endParaRPr>
          </a:p>
          <a:p>
            <a:pPr lvl="0" defTabSz="914400" eaLnBrk="0" fontAlgn="base" hangingPunct="0">
              <a:lnSpc>
                <a:spcPct val="100000"/>
              </a:lnSpc>
              <a:spcBef>
                <a:spcPts val="1200"/>
              </a:spcBef>
              <a:buClr>
                <a:srgbClr val="006699"/>
              </a:buClr>
              <a:tabLst>
                <a:tab pos="84138" algn="l"/>
              </a:tabLst>
              <a:defRPr/>
            </a:pPr>
            <a:endParaRPr lang="de-DE" sz="2400" kern="0" dirty="0">
              <a:solidFill>
                <a:srgbClr val="333333"/>
              </a:solidFill>
            </a:endParaRPr>
          </a:p>
          <a:p>
            <a:pPr lvl="0" defTabSz="914400" eaLnBrk="0" fontAlgn="base" hangingPunct="0">
              <a:lnSpc>
                <a:spcPct val="100000"/>
              </a:lnSpc>
              <a:spcBef>
                <a:spcPts val="1200"/>
              </a:spcBef>
              <a:buClr>
                <a:srgbClr val="006699"/>
              </a:buClr>
              <a:tabLst>
                <a:tab pos="84138" algn="l"/>
              </a:tabLst>
              <a:defRPr/>
            </a:pPr>
            <a:endParaRPr lang="de-DE" sz="2400" kern="0" dirty="0">
              <a:solidFill>
                <a:srgbClr val="333333"/>
              </a:solidFill>
            </a:endParaRPr>
          </a:p>
          <a:p>
            <a:pPr lvl="0" defTabSz="914400" eaLnBrk="0" fontAlgn="base" hangingPunct="0">
              <a:lnSpc>
                <a:spcPct val="100000"/>
              </a:lnSpc>
              <a:spcBef>
                <a:spcPts val="1200"/>
              </a:spcBef>
              <a:buClr>
                <a:srgbClr val="006699"/>
              </a:buClr>
              <a:tabLst>
                <a:tab pos="84138" algn="l"/>
              </a:tabLst>
              <a:defRPr/>
            </a:pPr>
            <a:endParaRPr lang="de-DE" sz="2400" kern="0" dirty="0">
              <a:solidFill>
                <a:srgbClr val="333333"/>
              </a:solidFill>
            </a:endParaRPr>
          </a:p>
          <a:p>
            <a:pPr lvl="0" defTabSz="914400" eaLnBrk="0" fontAlgn="base" hangingPunct="0">
              <a:lnSpc>
                <a:spcPct val="100000"/>
              </a:lnSpc>
              <a:spcBef>
                <a:spcPts val="0"/>
              </a:spcBef>
              <a:buClr>
                <a:srgbClr val="006699"/>
              </a:buClr>
              <a:tabLst>
                <a:tab pos="84138" algn="l"/>
              </a:tabLst>
              <a:defRPr/>
            </a:pPr>
            <a:endParaRPr lang="de-DE" sz="2400" kern="0" dirty="0">
              <a:solidFill>
                <a:srgbClr val="333333"/>
              </a:solidFill>
            </a:endParaRPr>
          </a:p>
          <a:p>
            <a:pPr lvl="0" defTabSz="914400" eaLnBrk="0" fontAlgn="base" hangingPunct="0">
              <a:lnSpc>
                <a:spcPct val="100000"/>
              </a:lnSpc>
              <a:spcBef>
                <a:spcPts val="1200"/>
              </a:spcBef>
              <a:buClr>
                <a:srgbClr val="006699"/>
              </a:buClr>
              <a:tabLst>
                <a:tab pos="84138" algn="l"/>
              </a:tabLst>
            </a:pPr>
            <a:r>
              <a:rPr lang="de-DE" sz="2400" dirty="0">
                <a:solidFill>
                  <a:srgbClr val="333333"/>
                </a:solidFill>
              </a:rPr>
              <a:t>Tar man också hänsyn till de människor med psykisk ohälsa som lider av enskilda symptom, så ligger den verkliga siffran mycket högre.</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22</a:t>
            </a:fld>
            <a:endParaRPr lang="de-DE">
              <a:latin typeface="+mn-lt"/>
              <a:ea typeface="+mn-ea"/>
            </a:endParaRPr>
          </a:p>
        </p:txBody>
      </p:sp>
      <p:graphicFrame>
        <p:nvGraphicFramePr>
          <p:cNvPr id="9" name="Inhaltsplatzhalter 3"/>
          <p:cNvGraphicFramePr>
            <a:graphicFrameLocks/>
          </p:cNvGraphicFramePr>
          <p:nvPr>
            <p:extLst>
              <p:ext uri="{D42A27DB-BD31-4B8C-83A1-F6EECF244321}">
                <p14:modId xmlns:p14="http://schemas.microsoft.com/office/powerpoint/2010/main" val="67315458"/>
              </p:ext>
            </p:extLst>
          </p:nvPr>
        </p:nvGraphicFramePr>
        <p:xfrm>
          <a:off x="408955" y="3289528"/>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sv-SE" sz="1800" b="0" i="0" u="none" dirty="0">
                          <a:solidFill>
                            <a:srgbClr val="333333"/>
                          </a:solidFill>
                          <a:latin typeface="Calibri Light"/>
                          <a:ea typeface="Verdana" pitchFamily="34" charset="0"/>
                          <a:cs typeface="Verdana" pitchFamily="34" charset="0"/>
                        </a:rPr>
                        <a:t>Andelen individer som under den senaste tolvmånadersperioden lidit av psykisk ohälsa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sv-SE" sz="1800" b="0" i="0" u="none">
                          <a:solidFill>
                            <a:srgbClr val="333333"/>
                          </a:solidFill>
                          <a:latin typeface="Calibri Light"/>
                          <a:ea typeface="Verdana" pitchFamily="34" charset="0"/>
                          <a:cs typeface="Verdana" pitchFamily="34" charset="0"/>
                        </a:rPr>
                        <a:t>Ångestsyndrom (oftast förekommande syndrom, bl.a. social fobi)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dirty="0">
                          <a:solidFill>
                            <a:srgbClr val="333333"/>
                          </a:solidFill>
                          <a:latin typeface="Calibri Light"/>
                          <a:ea typeface="Verdana" pitchFamily="34" charset="0"/>
                          <a:cs typeface="Verdana" pitchFamily="34" charset="0"/>
                        </a:rPr>
                        <a:t>Affektiva störningar (bl.a. depression)</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Calibri Light"/>
                          <a:ea typeface="Verdana" pitchFamily="34" charset="0"/>
                          <a:cs typeface="Verdana" pitchFamily="34" charset="0"/>
                        </a:rPr>
                        <a:t>Schizofreni/psykos (alla former av psykoser, bl.a. schizofreni)</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sv-SE" sz="1800" b="0" i="0" u="none" dirty="0">
                          <a:solidFill>
                            <a:srgbClr val="333333"/>
                          </a:solidFill>
                          <a:latin typeface="Calibri Light"/>
                          <a:ea typeface="Verdana" pitchFamily="34" charset="0"/>
                          <a:cs typeface="Verdana" pitchFamily="34" charset="0"/>
                        </a:rPr>
                        <a:t>Andelen personer som led av flera psykiska störningar samtidigt</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50433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defRPr/>
            </a:pPr>
            <a:r>
              <a:rPr lang="de-DE" sz="2400" kern="0">
                <a:solidFill>
                  <a:srgbClr val="333333"/>
                </a:solidFill>
              </a:rPr>
              <a:t>Psykotiska symptom (t.ex. </a:t>
            </a:r>
            <a:r>
              <a:rPr lang="de-DE" sz="2400" kern="0" dirty="0">
                <a:solidFill>
                  <a:srgbClr val="333333"/>
                </a:solidFill>
              </a:rPr>
              <a:t>vanföreställningar) ansågs länge som något sällsynt och som tecken på svår sinnessjukdom.</a:t>
            </a:r>
          </a:p>
          <a:p>
            <a:pPr marL="342900" lvl="0" indent="-342900" defTabSz="914400" eaLnBrk="0" fontAlgn="base" hangingPunct="0">
              <a:buClr>
                <a:srgbClr val="333333"/>
              </a:buClr>
              <a:buFont typeface="WingDings"/>
              <a:buChar char=""/>
              <a:tabLst>
                <a:tab pos="84138" algn="l"/>
              </a:tabLst>
              <a:defRPr/>
            </a:pPr>
            <a:r>
              <a:rPr lang="de-DE" sz="2400" kern="0" dirty="0">
                <a:solidFill>
                  <a:srgbClr val="333333"/>
                </a:solidFill>
              </a:rPr>
              <a:t>Nuförtiden vet man att erfarenheter med ett slags psykotiskt tänkande, </a:t>
            </a:r>
            <a:r>
              <a:rPr lang="de-DE" sz="2400" b="1" kern="0" dirty="0">
                <a:solidFill>
                  <a:srgbClr val="333333"/>
                </a:solidFill>
              </a:rPr>
              <a:t>psykosliknande</a:t>
            </a:r>
            <a:r>
              <a:rPr lang="de-DE" sz="2400" kern="0" dirty="0">
                <a:solidFill>
                  <a:srgbClr val="333333"/>
                </a:solidFill>
              </a:rPr>
              <a:t> tilllstånd, är väldigt utbredda i befolkningen. Till skillnad från människor med en diagnosticerad psykos har de här upplevelserna vanligtvis ingen negativ inverkan på vardagen.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23</a:t>
            </a:fld>
            <a:endParaRPr lang="de-DE">
              <a:latin typeface="+mn-lt"/>
              <a:ea typeface="+mn-ea"/>
            </a:endParaRPr>
          </a:p>
        </p:txBody>
      </p:sp>
    </p:spTree>
    <p:extLst>
      <p:ext uri="{BB962C8B-B14F-4D97-AF65-F5344CB8AC3E}">
        <p14:creationId xmlns:p14="http://schemas.microsoft.com/office/powerpoint/2010/main" val="2468386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24</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3354342092"/>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624736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25</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845792167"/>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754333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26</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09192911"/>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616296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27</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530158643"/>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790820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28</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47989258"/>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460922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29</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3304543438"/>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677339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Konstiga idéer är inte så ovanliga</a:t>
            </a:r>
            <a:br>
              <a:rPr lang="sv-SE" sz="3600" dirty="0">
                <a:solidFill>
                  <a:srgbClr val="004992"/>
                </a:solidFill>
                <a:latin typeface="+mn-lt"/>
                <a:ea typeface="+mn-ea"/>
                <a:cs typeface="+mn-cs"/>
              </a:rPr>
            </a:br>
            <a:r>
              <a:rPr lang="sv-SE" dirty="0">
                <a:solidFill>
                  <a:srgbClr val="004992"/>
                </a:solidFill>
                <a:latin typeface="+mn-lt"/>
                <a:ea typeface="+mn-ea"/>
                <a:cs typeface="+mn-cs"/>
              </a:rPr>
              <a:t>Förekomsten av psykotiska upplevelser i den allmänna befolkningen*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Vad tror du? </a:t>
            </a:r>
            <a:r>
              <a:rPr lang="de-DE" sz="2400" dirty="0">
                <a:solidFill>
                  <a:srgbClr val="333333"/>
                </a:solidFill>
              </a:rPr>
              <a:t>Hur ofta blir följande symptom positivt besvarade av den allmänna befolkningen?</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30</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343344530"/>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dirty="0">
                          <a:ln>
                            <a:noFill/>
                          </a:ln>
                          <a:solidFill>
                            <a:srgbClr val="333333"/>
                          </a:solidFill>
                          <a:effectLst/>
                          <a:latin typeface="Calibri Light"/>
                          <a:cs typeface="Arial" charset="0"/>
                        </a:rPr>
                        <a:t>Uttalanden av personer ur den allmänna befolkningen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Ja-svar</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någonsin trott att man kan kommunicera telepatiskt?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andra människor kan läsa dina tankar?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allting någonsin känts overkligt omkring dig, som om allting var en del av ett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någon gång haft känslan att det som skrivits i tidningar eller sänts på tv enbart varit riktat till dig?</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sv-SE" sz="1800" b="0" i="0" u="none" strike="noStrike" cap="none" normalizeH="0" baseline="0">
                          <a:ln>
                            <a:noFill/>
                          </a:ln>
                          <a:solidFill>
                            <a:srgbClr val="333333"/>
                          </a:solidFill>
                          <a:effectLst/>
                          <a:latin typeface="Calibri Light"/>
                          <a:cs typeface="Arial" charset="0"/>
                        </a:rPr>
                        <a:t>Har du någonsin haft känslan att du blivit förföljd på något sätt?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sv-SE" sz="1800" b="0" i="0" u="none" strike="noStrike" cap="none" normalizeH="0" baseline="0">
                          <a:ln>
                            <a:noFill/>
                          </a:ln>
                          <a:solidFill>
                            <a:srgbClr val="333333"/>
                          </a:solidFill>
                          <a:effectLst/>
                          <a:latin typeface="Calibri Light"/>
                          <a:cs typeface="Arial" charset="0"/>
                        </a:rPr>
                        <a:t>Har du tillfälligt hört röster även om ingen var där?</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Källor: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604745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Tänk på att…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a:solidFill>
                  <a:srgbClr val="333333"/>
                </a:solidFill>
              </a:rPr>
              <a:t>Ingen </a:t>
            </a:r>
            <a:r>
              <a:rPr lang="de-DE" sz="2400" dirty="0" err="1">
                <a:solidFill>
                  <a:srgbClr val="333333"/>
                </a:solidFill>
              </a:rPr>
              <a:t>människa</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b="1" i="1" dirty="0">
                <a:solidFill>
                  <a:srgbClr val="333333"/>
                </a:solidFill>
              </a:rPr>
              <a:t>immun</a:t>
            </a:r>
            <a:r>
              <a:rPr lang="de-DE" sz="2400" dirty="0">
                <a:solidFill>
                  <a:srgbClr val="333333"/>
                </a:solidFill>
              </a:rPr>
              <a:t> </a:t>
            </a:r>
            <a:r>
              <a:rPr lang="de-DE" sz="2400" dirty="0" err="1">
                <a:solidFill>
                  <a:srgbClr val="333333"/>
                </a:solidFill>
              </a:rPr>
              <a:t>mot</a:t>
            </a:r>
            <a:r>
              <a:rPr lang="de-DE" sz="2400" dirty="0">
                <a:solidFill>
                  <a:srgbClr val="333333"/>
                </a:solidFill>
              </a:rPr>
              <a:t> </a:t>
            </a:r>
            <a:r>
              <a:rPr lang="de-DE" sz="2400" dirty="0" err="1">
                <a:solidFill>
                  <a:srgbClr val="333333"/>
                </a:solidFill>
              </a:rPr>
              <a:t>psykiska</a:t>
            </a:r>
            <a:r>
              <a:rPr lang="de-DE" sz="2400" dirty="0">
                <a:solidFill>
                  <a:srgbClr val="333333"/>
                </a:solidFill>
              </a:rPr>
              <a:t> </a:t>
            </a:r>
            <a:r>
              <a:rPr lang="de-DE" sz="2400" dirty="0" err="1">
                <a:solidFill>
                  <a:srgbClr val="333333"/>
                </a:solidFill>
              </a:rPr>
              <a:t>kriser</a:t>
            </a:r>
            <a:r>
              <a:rPr lang="de-DE" sz="2400" dirty="0">
                <a:solidFill>
                  <a:srgbClr val="333333"/>
                </a:solidFill>
              </a:rPr>
              <a:t>! Under det senaste året</a:t>
            </a:r>
            <a:br>
              <a:rPr lang="de-DE" sz="2400" dirty="0">
                <a:solidFill>
                  <a:srgbClr val="333333"/>
                </a:solidFill>
              </a:rPr>
            </a:br>
            <a:r>
              <a:rPr lang="de-DE" sz="2400" dirty="0">
                <a:solidFill>
                  <a:srgbClr val="333333"/>
                </a:solidFill>
              </a:rPr>
              <a:t>led mer än var fjärde människa av en psykisk störning.</a:t>
            </a:r>
          </a:p>
          <a:p>
            <a:r>
              <a:rPr lang="de-DE" sz="2400" dirty="0">
                <a:solidFill>
                  <a:srgbClr val="333333"/>
                </a:solidFill>
              </a:rPr>
              <a:t>En psykisk störning behöver inte ses som ett tecken på </a:t>
            </a:r>
            <a:r>
              <a:rPr lang="de-DE" sz="2400" dirty="0">
                <a:solidFill>
                  <a:srgbClr val="004992"/>
                </a:solidFill>
              </a:rPr>
              <a:t>svaghet </a:t>
            </a:r>
            <a:r>
              <a:rPr lang="de-DE" sz="2400" dirty="0">
                <a:solidFill>
                  <a:srgbClr val="333333"/>
                </a:solidFill>
              </a:rPr>
              <a:t>utan snarare som ett uttryck för en speciell </a:t>
            </a:r>
            <a:r>
              <a:rPr lang="de-DE" sz="2400" dirty="0">
                <a:solidFill>
                  <a:srgbClr val="004992"/>
                </a:solidFill>
              </a:rPr>
              <a:t>känslighet.</a:t>
            </a:r>
            <a:endParaRPr lang="de-DE" sz="2400" dirty="0">
              <a:solidFill>
                <a:srgbClr val="333333"/>
              </a:solidFill>
            </a:endParaRPr>
          </a:p>
          <a:p>
            <a:r>
              <a:rPr lang="de-DE" sz="2400" dirty="0">
                <a:solidFill>
                  <a:srgbClr val="004992"/>
                </a:solidFill>
              </a:rPr>
              <a:t>Arv: </a:t>
            </a:r>
            <a:r>
              <a:rPr lang="de-DE" sz="2400" dirty="0" err="1">
                <a:solidFill>
                  <a:srgbClr val="333333"/>
                </a:solidFill>
              </a:rPr>
              <a:t>gener</a:t>
            </a:r>
            <a:r>
              <a:rPr lang="de-DE" sz="2400" dirty="0">
                <a:solidFill>
                  <a:srgbClr val="333333"/>
                </a:solidFill>
              </a:rPr>
              <a:t> </a:t>
            </a:r>
            <a:r>
              <a:rPr lang="de-DE" sz="2400" dirty="0" err="1">
                <a:solidFill>
                  <a:srgbClr val="333333"/>
                </a:solidFill>
              </a:rPr>
              <a:t>bidrar</a:t>
            </a:r>
            <a:r>
              <a:rPr lang="de-DE" sz="2400" dirty="0">
                <a:solidFill>
                  <a:srgbClr val="333333"/>
                </a:solidFill>
              </a:rPr>
              <a:t> </a:t>
            </a:r>
            <a:r>
              <a:rPr lang="de-DE" sz="2400" dirty="0" err="1">
                <a:solidFill>
                  <a:srgbClr val="333333"/>
                </a:solidFill>
              </a:rPr>
              <a:t>vid</a:t>
            </a:r>
            <a:r>
              <a:rPr lang="de-DE" sz="2400" dirty="0">
                <a:solidFill>
                  <a:srgbClr val="333333"/>
                </a:solidFill>
              </a:rPr>
              <a:t> </a:t>
            </a:r>
            <a:r>
              <a:rPr lang="de-DE" sz="2400" dirty="0" err="1">
                <a:solidFill>
                  <a:srgbClr val="333333"/>
                </a:solidFill>
              </a:rPr>
              <a:t>många</a:t>
            </a:r>
            <a:r>
              <a:rPr lang="de-DE" sz="2400" dirty="0">
                <a:solidFill>
                  <a:srgbClr val="333333"/>
                </a:solidFill>
              </a:rPr>
              <a:t> </a:t>
            </a:r>
            <a:r>
              <a:rPr lang="de-DE" sz="2400" dirty="0" err="1">
                <a:solidFill>
                  <a:srgbClr val="333333"/>
                </a:solidFill>
              </a:rPr>
              <a:t>sjukdomar</a:t>
            </a:r>
            <a:r>
              <a:rPr lang="de-DE" sz="2400" dirty="0">
                <a:solidFill>
                  <a:srgbClr val="333333"/>
                </a:solidFill>
              </a:rPr>
              <a:t>.</a:t>
            </a:r>
          </a:p>
          <a:p>
            <a:r>
              <a:rPr lang="de-DE" sz="2400" dirty="0" err="1">
                <a:solidFill>
                  <a:srgbClr val="004992"/>
                </a:solidFill>
              </a:rPr>
              <a:t>Miljö</a:t>
            </a:r>
            <a:r>
              <a:rPr lang="de-DE" sz="2400" dirty="0">
                <a:solidFill>
                  <a:srgbClr val="004992"/>
                </a:solidFill>
              </a:rPr>
              <a:t>: </a:t>
            </a:r>
            <a:r>
              <a:rPr lang="de-DE" sz="2400" dirty="0" err="1">
                <a:solidFill>
                  <a:srgbClr val="333333"/>
                </a:solidFill>
              </a:rPr>
              <a:t>olika</a:t>
            </a:r>
            <a:r>
              <a:rPr lang="de-DE" sz="2400" dirty="0">
                <a:solidFill>
                  <a:srgbClr val="333333"/>
                </a:solidFill>
              </a:rPr>
              <a:t> </a:t>
            </a:r>
            <a:r>
              <a:rPr lang="de-DE" sz="2400" dirty="0" err="1">
                <a:solidFill>
                  <a:srgbClr val="333333"/>
                </a:solidFill>
              </a:rPr>
              <a:t>svåra</a:t>
            </a:r>
            <a:r>
              <a:rPr lang="de-DE" sz="2400" dirty="0">
                <a:solidFill>
                  <a:srgbClr val="333333"/>
                </a:solidFill>
              </a:rPr>
              <a:t> </a:t>
            </a:r>
            <a:r>
              <a:rPr lang="de-DE" sz="2400" dirty="0" err="1">
                <a:solidFill>
                  <a:srgbClr val="333333"/>
                </a:solidFill>
              </a:rPr>
              <a:t>upplevelser</a:t>
            </a:r>
            <a:r>
              <a:rPr lang="de-DE" sz="2400" dirty="0">
                <a:solidFill>
                  <a:srgbClr val="333333"/>
                </a:solidFill>
              </a:rPr>
              <a:t> </a:t>
            </a:r>
            <a:r>
              <a:rPr lang="de-DE" sz="2400" dirty="0" err="1">
                <a:solidFill>
                  <a:srgbClr val="333333"/>
                </a:solidFill>
              </a:rPr>
              <a:t>kan</a:t>
            </a:r>
            <a:r>
              <a:rPr lang="de-DE" sz="2400" dirty="0">
                <a:solidFill>
                  <a:srgbClr val="333333"/>
                </a:solidFill>
              </a:rPr>
              <a:t> </a:t>
            </a:r>
            <a:r>
              <a:rPr lang="de-DE" sz="2400" dirty="0" err="1">
                <a:solidFill>
                  <a:srgbClr val="333333"/>
                </a:solidFill>
              </a:rPr>
              <a:t>vara</a:t>
            </a:r>
            <a:r>
              <a:rPr lang="de-DE" sz="2400" dirty="0">
                <a:solidFill>
                  <a:srgbClr val="333333"/>
                </a:solidFill>
              </a:rPr>
              <a:t> </a:t>
            </a:r>
            <a:r>
              <a:rPr lang="de-DE" sz="2400" dirty="0" err="1">
                <a:solidFill>
                  <a:srgbClr val="333333"/>
                </a:solidFill>
              </a:rPr>
              <a:t>nog</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att</a:t>
            </a:r>
            <a:r>
              <a:rPr lang="de-DE" sz="2400" dirty="0">
                <a:solidFill>
                  <a:srgbClr val="333333"/>
                </a:solidFill>
              </a:rPr>
              <a:t> </a:t>
            </a:r>
            <a:r>
              <a:rPr lang="de-DE" sz="2400" dirty="0" err="1">
                <a:solidFill>
                  <a:srgbClr val="333333"/>
                </a:solidFill>
              </a:rPr>
              <a:t>skapa</a:t>
            </a:r>
            <a:r>
              <a:rPr lang="de-DE" sz="2400" dirty="0">
                <a:solidFill>
                  <a:srgbClr val="333333"/>
                </a:solidFill>
              </a:rPr>
              <a:t> </a:t>
            </a:r>
            <a:r>
              <a:rPr lang="de-DE" sz="2400" dirty="0" err="1">
                <a:solidFill>
                  <a:srgbClr val="333333"/>
                </a:solidFill>
              </a:rPr>
              <a:t>psykisk</a:t>
            </a:r>
            <a:r>
              <a:rPr lang="de-DE" sz="2400" dirty="0">
                <a:solidFill>
                  <a:srgbClr val="333333"/>
                </a:solidFill>
              </a:rPr>
              <a:t> </a:t>
            </a:r>
            <a:r>
              <a:rPr lang="de-DE" sz="2400" dirty="0" err="1">
                <a:solidFill>
                  <a:srgbClr val="333333"/>
                </a:solidFill>
              </a:rPr>
              <a:t>obalans</a:t>
            </a:r>
            <a:r>
              <a:rPr lang="de-DE" sz="2400" dirty="0">
                <a:solidFill>
                  <a:srgbClr val="333333"/>
                </a:solidFill>
              </a:rPr>
              <a:t>, </a:t>
            </a:r>
            <a:r>
              <a:rPr lang="de-DE" sz="2400" dirty="0" err="1">
                <a:solidFill>
                  <a:srgbClr val="333333"/>
                </a:solidFill>
              </a:rPr>
              <a:t>även</a:t>
            </a:r>
            <a:r>
              <a:rPr lang="de-DE" sz="2400" dirty="0">
                <a:solidFill>
                  <a:srgbClr val="333333"/>
                </a:solidFill>
              </a:rPr>
              <a:t> </a:t>
            </a:r>
            <a:r>
              <a:rPr lang="de-DE" sz="2400" dirty="0" err="1">
                <a:solidFill>
                  <a:srgbClr val="333333"/>
                </a:solidFill>
              </a:rPr>
              <a:t>om</a:t>
            </a:r>
            <a:r>
              <a:rPr lang="de-DE" sz="2400" dirty="0">
                <a:solidFill>
                  <a:srgbClr val="333333"/>
                </a:solidFill>
              </a:rPr>
              <a:t> man </a:t>
            </a:r>
            <a:r>
              <a:rPr lang="de-DE" sz="2400" dirty="0" err="1">
                <a:solidFill>
                  <a:srgbClr val="333333"/>
                </a:solidFill>
              </a:rPr>
              <a:t>inte</a:t>
            </a:r>
            <a:r>
              <a:rPr lang="de-DE" sz="2400" dirty="0">
                <a:solidFill>
                  <a:srgbClr val="333333"/>
                </a:solidFill>
              </a:rPr>
              <a:t> har </a:t>
            </a:r>
            <a:r>
              <a:rPr lang="de-DE" sz="2400" dirty="0" err="1">
                <a:solidFill>
                  <a:srgbClr val="333333"/>
                </a:solidFill>
              </a:rPr>
              <a:t>speciella</a:t>
            </a:r>
            <a:r>
              <a:rPr lang="de-DE" sz="2400" dirty="0">
                <a:solidFill>
                  <a:srgbClr val="333333"/>
                </a:solidFill>
              </a:rPr>
              <a:t> anlag </a:t>
            </a:r>
            <a:r>
              <a:rPr lang="de-DE" sz="2400" dirty="0" err="1">
                <a:solidFill>
                  <a:srgbClr val="333333"/>
                </a:solidFill>
              </a:rPr>
              <a:t>för</a:t>
            </a:r>
            <a:r>
              <a:rPr lang="de-DE" sz="2400" dirty="0">
                <a:solidFill>
                  <a:srgbClr val="333333"/>
                </a:solidFill>
              </a:rPr>
              <a:t> </a:t>
            </a:r>
            <a:r>
              <a:rPr lang="de-DE" sz="2400" dirty="0" err="1">
                <a:solidFill>
                  <a:srgbClr val="333333"/>
                </a:solidFill>
              </a:rPr>
              <a:t>att</a:t>
            </a:r>
            <a:r>
              <a:rPr lang="de-DE" sz="2400" dirty="0">
                <a:solidFill>
                  <a:srgbClr val="333333"/>
                </a:solidFill>
              </a:rPr>
              <a:t> </a:t>
            </a:r>
            <a:r>
              <a:rPr lang="de-DE" sz="2400" dirty="0" err="1">
                <a:solidFill>
                  <a:srgbClr val="333333"/>
                </a:solidFill>
              </a:rPr>
              <a:t>utveckla</a:t>
            </a:r>
            <a:r>
              <a:rPr lang="de-DE" sz="2400" dirty="0">
                <a:solidFill>
                  <a:srgbClr val="333333"/>
                </a:solidFill>
              </a:rPr>
              <a:t> en </a:t>
            </a:r>
            <a:r>
              <a:rPr lang="de-DE" sz="2400" dirty="0" err="1">
                <a:solidFill>
                  <a:srgbClr val="333333"/>
                </a:solidFill>
              </a:rPr>
              <a:t>psykisk</a:t>
            </a:r>
            <a:r>
              <a:rPr lang="de-DE" sz="2400" dirty="0">
                <a:solidFill>
                  <a:srgbClr val="333333"/>
                </a:solidFill>
              </a:rPr>
              <a:t> </a:t>
            </a:r>
            <a:r>
              <a:rPr lang="de-DE" sz="2400" dirty="0" err="1">
                <a:solidFill>
                  <a:srgbClr val="333333"/>
                </a:solidFill>
              </a:rPr>
              <a:t>sjukdom</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31</a:t>
            </a:fld>
            <a:endParaRPr lang="de-DE">
              <a:latin typeface="+mn-lt"/>
              <a:ea typeface="+mn-ea"/>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Vad är stigma och vad är självstigma?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0" indent="0">
              <a:spcAft>
                <a:spcPts val="600"/>
              </a:spcAft>
              <a:buNone/>
            </a:pP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32</a:t>
            </a:fld>
            <a:endParaRPr lang="de-DE">
              <a:latin typeface="+mn-lt"/>
              <a:ea typeface="+mn-ea"/>
            </a:endParaRP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8898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Vad är stigma och vad är självstigma?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000000"/>
              </a:buClr>
              <a:buFont typeface="WingDings"/>
              <a:buChar char=""/>
            </a:pPr>
            <a:r>
              <a:rPr lang="de-DE" sz="2400" b="1" dirty="0">
                <a:solidFill>
                  <a:srgbClr val="004992"/>
                </a:solidFill>
              </a:rPr>
              <a:t>Stigma = ordagrant ur grekiskan: </a:t>
            </a:r>
            <a:r>
              <a:rPr lang="de-DE" sz="2400" dirty="0">
                <a:solidFill>
                  <a:srgbClr val="333333"/>
                </a:solidFill>
              </a:rPr>
              <a:t>fläck, (bränn)märke</a:t>
            </a:r>
            <a:endParaRPr lang="de-DE" sz="2400" b="1" dirty="0">
              <a:solidFill>
                <a:srgbClr val="004992"/>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33</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645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Vad är stigma och vad är självstigma?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000000"/>
              </a:buClr>
              <a:buFont typeface="WingDings"/>
              <a:buChar char=""/>
            </a:pPr>
            <a:r>
              <a:rPr lang="de-DE" sz="2400" b="1" dirty="0">
                <a:solidFill>
                  <a:srgbClr val="004992"/>
                </a:solidFill>
              </a:rPr>
              <a:t>Stigma = </a:t>
            </a:r>
            <a:r>
              <a:rPr lang="de-DE" sz="2400" b="1" dirty="0" err="1">
                <a:solidFill>
                  <a:srgbClr val="004992"/>
                </a:solidFill>
              </a:rPr>
              <a:t>ordagrant</a:t>
            </a:r>
            <a:r>
              <a:rPr lang="de-DE" sz="2400" b="1" dirty="0">
                <a:solidFill>
                  <a:srgbClr val="004992"/>
                </a:solidFill>
              </a:rPr>
              <a:t> </a:t>
            </a:r>
            <a:r>
              <a:rPr lang="de-DE" sz="2400" b="1" dirty="0" err="1">
                <a:solidFill>
                  <a:srgbClr val="004992"/>
                </a:solidFill>
              </a:rPr>
              <a:t>ur</a:t>
            </a:r>
            <a:r>
              <a:rPr lang="de-DE" sz="2400" b="1" dirty="0">
                <a:solidFill>
                  <a:srgbClr val="004992"/>
                </a:solidFill>
              </a:rPr>
              <a:t> </a:t>
            </a:r>
            <a:r>
              <a:rPr lang="de-DE" sz="2400" b="1" dirty="0" err="1">
                <a:solidFill>
                  <a:srgbClr val="004992"/>
                </a:solidFill>
              </a:rPr>
              <a:t>grekiskan</a:t>
            </a:r>
            <a:r>
              <a:rPr lang="de-DE" sz="2400" b="1" dirty="0">
                <a:solidFill>
                  <a:srgbClr val="004992"/>
                </a:solidFill>
              </a:rPr>
              <a:t>: </a:t>
            </a:r>
            <a:r>
              <a:rPr lang="de-DE" sz="2400" dirty="0" err="1">
                <a:solidFill>
                  <a:srgbClr val="333333"/>
                </a:solidFill>
              </a:rPr>
              <a:t>fläck</a:t>
            </a:r>
            <a:r>
              <a:rPr lang="de-DE" sz="2400" dirty="0">
                <a:solidFill>
                  <a:srgbClr val="333333"/>
                </a:solidFill>
              </a:rPr>
              <a:t>, (</a:t>
            </a:r>
            <a:r>
              <a:rPr lang="de-DE" sz="2400" dirty="0" err="1">
                <a:solidFill>
                  <a:srgbClr val="333333"/>
                </a:solidFill>
              </a:rPr>
              <a:t>bränn</a:t>
            </a:r>
            <a:r>
              <a:rPr lang="de-DE" sz="2400" dirty="0">
                <a:solidFill>
                  <a:srgbClr val="333333"/>
                </a:solidFill>
              </a:rPr>
              <a:t>)märke</a:t>
            </a:r>
            <a:endParaRPr lang="de-DE" sz="2400" b="1" dirty="0">
              <a:solidFill>
                <a:srgbClr val="004992"/>
              </a:solidFill>
            </a:endParaRPr>
          </a:p>
          <a:p>
            <a:pPr marL="342900" indent="-342900">
              <a:buClr>
                <a:srgbClr val="333333"/>
              </a:buClr>
              <a:buFont typeface="WingDings"/>
              <a:buChar char=""/>
            </a:pPr>
            <a:r>
              <a:rPr lang="de-DE" sz="2400" b="1" dirty="0">
                <a:solidFill>
                  <a:srgbClr val="004992"/>
                </a:solidFill>
              </a:rPr>
              <a:t>Stigmatisering</a:t>
            </a:r>
            <a:r>
              <a:rPr lang="de-DE" sz="2400" dirty="0">
                <a:solidFill>
                  <a:srgbClr val="004992"/>
                </a:solidFill>
              </a:rPr>
              <a:t> innebär att personer eller grupper tillskrivs negativa egenskaper</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34</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9955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Vad är stigma och vad är självstigma?</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000000"/>
              </a:buClr>
              <a:buFont typeface="WingDings"/>
              <a:buChar char=""/>
            </a:pPr>
            <a:r>
              <a:rPr lang="de-DE" sz="2400" b="1" dirty="0">
                <a:solidFill>
                  <a:srgbClr val="004992"/>
                </a:solidFill>
              </a:rPr>
              <a:t>Stigma = </a:t>
            </a:r>
            <a:r>
              <a:rPr lang="de-DE" sz="2400" b="1" dirty="0" err="1">
                <a:solidFill>
                  <a:srgbClr val="004992"/>
                </a:solidFill>
              </a:rPr>
              <a:t>ordagrant</a:t>
            </a:r>
            <a:r>
              <a:rPr lang="de-DE" sz="2400" b="1" dirty="0">
                <a:solidFill>
                  <a:srgbClr val="004992"/>
                </a:solidFill>
              </a:rPr>
              <a:t> </a:t>
            </a:r>
            <a:r>
              <a:rPr lang="de-DE" sz="2400" b="1" dirty="0" err="1">
                <a:solidFill>
                  <a:srgbClr val="004992"/>
                </a:solidFill>
              </a:rPr>
              <a:t>ur</a:t>
            </a:r>
            <a:r>
              <a:rPr lang="de-DE" sz="2400" b="1" dirty="0">
                <a:solidFill>
                  <a:srgbClr val="004992"/>
                </a:solidFill>
              </a:rPr>
              <a:t> </a:t>
            </a:r>
            <a:r>
              <a:rPr lang="de-DE" sz="2400" b="1" dirty="0" err="1">
                <a:solidFill>
                  <a:srgbClr val="004992"/>
                </a:solidFill>
              </a:rPr>
              <a:t>grekiskan</a:t>
            </a:r>
            <a:r>
              <a:rPr lang="de-DE" sz="2400" b="1" dirty="0">
                <a:solidFill>
                  <a:srgbClr val="004992"/>
                </a:solidFill>
              </a:rPr>
              <a:t>: </a:t>
            </a:r>
            <a:r>
              <a:rPr lang="de-DE" sz="2400" dirty="0" err="1">
                <a:solidFill>
                  <a:srgbClr val="333333"/>
                </a:solidFill>
              </a:rPr>
              <a:t>fläck</a:t>
            </a:r>
            <a:r>
              <a:rPr lang="de-DE" sz="2400" dirty="0">
                <a:solidFill>
                  <a:srgbClr val="333333"/>
                </a:solidFill>
              </a:rPr>
              <a:t>, (</a:t>
            </a:r>
            <a:r>
              <a:rPr lang="de-DE" sz="2400" dirty="0" err="1">
                <a:solidFill>
                  <a:srgbClr val="333333"/>
                </a:solidFill>
              </a:rPr>
              <a:t>bränn</a:t>
            </a:r>
            <a:r>
              <a:rPr lang="de-DE" sz="2400" dirty="0">
                <a:solidFill>
                  <a:srgbClr val="333333"/>
                </a:solidFill>
              </a:rPr>
              <a:t>)märke</a:t>
            </a:r>
            <a:endParaRPr lang="de-DE" sz="2400" b="1" dirty="0">
              <a:solidFill>
                <a:srgbClr val="004992"/>
              </a:solidFill>
            </a:endParaRPr>
          </a:p>
          <a:p>
            <a:pPr marL="342900" indent="-342900">
              <a:buClr>
                <a:srgbClr val="333333"/>
              </a:buClr>
              <a:buFont typeface="WingDings"/>
              <a:buChar char=""/>
            </a:pPr>
            <a:r>
              <a:rPr lang="de-DE" sz="2400" b="1" dirty="0">
                <a:solidFill>
                  <a:srgbClr val="004992"/>
                </a:solidFill>
              </a:rPr>
              <a:t>Stigmatisering</a:t>
            </a:r>
            <a:r>
              <a:rPr lang="de-DE" sz="2400" dirty="0">
                <a:solidFill>
                  <a:srgbClr val="004992"/>
                </a:solidFill>
              </a:rPr>
              <a:t> innebär att personer eller grupper tillskrivs negativa egenskaper</a:t>
            </a:r>
          </a:p>
          <a:p>
            <a:pPr marL="342900" indent="-342900">
              <a:buClr>
                <a:srgbClr val="333333"/>
              </a:buClr>
              <a:buFont typeface="WingDings"/>
              <a:buChar char=""/>
            </a:pPr>
            <a:r>
              <a:rPr lang="de-DE" sz="2400" dirty="0">
                <a:solidFill>
                  <a:srgbClr val="333333"/>
                </a:solidFill>
              </a:rPr>
              <a:t>Detta sker utan att sanningen blir kritiskt granskad.</a:t>
            </a:r>
          </a:p>
          <a:p>
            <a:pPr marL="342900" indent="-342900">
              <a:buClr>
                <a:srgbClr val="333333"/>
              </a:buClr>
              <a:buFont typeface="WingDings"/>
              <a:buChar char=""/>
            </a:pPr>
            <a:r>
              <a:rPr lang="de-DE" sz="2400" dirty="0">
                <a:solidFill>
                  <a:srgbClr val="333333"/>
                </a:solidFill>
              </a:rPr>
              <a:t>Stigmatisering leder till nedvärdering och utanförskap av den enskilda individen.</a:t>
            </a:r>
          </a:p>
          <a:p>
            <a:pPr marL="342900" indent="-342900">
              <a:buClr>
                <a:srgbClr val="333333"/>
              </a:buClr>
              <a:buFont typeface="WingDings"/>
              <a:buChar char=""/>
            </a:pPr>
            <a:r>
              <a:rPr lang="de-DE" sz="2400" dirty="0">
                <a:solidFill>
                  <a:srgbClr val="333333"/>
                </a:solidFill>
              </a:rPr>
              <a:t>Det är vanligt med stigmatisering vid vissa sjukdomar (t.ex. HIV), </a:t>
            </a:r>
            <a:r>
              <a:rPr lang="de-DE" sz="2400" dirty="0" err="1">
                <a:solidFill>
                  <a:srgbClr val="333333"/>
                </a:solidFill>
              </a:rPr>
              <a:t>vid</a:t>
            </a:r>
            <a:r>
              <a:rPr lang="de-DE" sz="2400" dirty="0">
                <a:solidFill>
                  <a:srgbClr val="333333"/>
                </a:solidFill>
              </a:rPr>
              <a:t> </a:t>
            </a:r>
            <a:r>
              <a:rPr lang="de-DE" sz="2400" dirty="0" err="1">
                <a:solidFill>
                  <a:srgbClr val="333333"/>
                </a:solidFill>
              </a:rPr>
              <a:t>synliga</a:t>
            </a:r>
            <a:r>
              <a:rPr lang="de-DE" sz="2400" dirty="0">
                <a:solidFill>
                  <a:srgbClr val="333333"/>
                </a:solidFill>
              </a:rPr>
              <a:t> </a:t>
            </a:r>
            <a:r>
              <a:rPr lang="de-DE" sz="2400" dirty="0" err="1">
                <a:solidFill>
                  <a:srgbClr val="333333"/>
                </a:solidFill>
              </a:rPr>
              <a:t>handikapp</a:t>
            </a:r>
            <a:r>
              <a:rPr lang="de-DE" sz="2400" dirty="0">
                <a:solidFill>
                  <a:srgbClr val="333333"/>
                </a:solidFill>
              </a:rPr>
              <a:t> </a:t>
            </a:r>
            <a:r>
              <a:rPr lang="de-DE" sz="2400" dirty="0" err="1">
                <a:solidFill>
                  <a:srgbClr val="333333"/>
                </a:solidFill>
              </a:rPr>
              <a:t>eller</a:t>
            </a:r>
            <a:r>
              <a:rPr lang="de-DE" sz="2400" dirty="0">
                <a:solidFill>
                  <a:srgbClr val="333333"/>
                </a:solidFill>
              </a:rPr>
              <a:t> </a:t>
            </a:r>
            <a:r>
              <a:rPr lang="de-DE" sz="2400" dirty="0" err="1">
                <a:solidFill>
                  <a:srgbClr val="333333"/>
                </a:solidFill>
              </a:rPr>
              <a:t>vid</a:t>
            </a:r>
            <a:r>
              <a:rPr lang="de-DE" sz="2400" dirty="0">
                <a:solidFill>
                  <a:srgbClr val="333333"/>
                </a:solidFill>
              </a:rPr>
              <a:t> </a:t>
            </a:r>
            <a:r>
              <a:rPr lang="de-DE" sz="2400" dirty="0" err="1">
                <a:solidFill>
                  <a:srgbClr val="333333"/>
                </a:solidFill>
              </a:rPr>
              <a:t>psykiska</a:t>
            </a:r>
            <a:r>
              <a:rPr lang="de-DE" sz="2400" dirty="0">
                <a:solidFill>
                  <a:srgbClr val="333333"/>
                </a:solidFill>
              </a:rPr>
              <a:t> </a:t>
            </a:r>
            <a:r>
              <a:rPr lang="de-DE" sz="2400" dirty="0" err="1">
                <a:solidFill>
                  <a:srgbClr val="333333"/>
                </a:solidFill>
              </a:rPr>
              <a:t>sjukdomar</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t.ex</a:t>
            </a:r>
            <a:r>
              <a:rPr lang="de-DE" sz="2400" dirty="0">
                <a:solidFill>
                  <a:srgbClr val="333333"/>
                </a:solidFill>
              </a:rPr>
              <a:t>. </a:t>
            </a:r>
            <a:r>
              <a:rPr lang="de-DE" sz="2400" dirty="0" err="1">
                <a:solidFill>
                  <a:srgbClr val="333333"/>
                </a:solidFill>
              </a:rPr>
              <a:t>Psykos</a:t>
            </a:r>
            <a:r>
              <a:rPr lang="de-DE" sz="2400" dirty="0">
                <a:solidFill>
                  <a:srgbClr val="333333"/>
                </a:solidFill>
              </a:rPr>
              <a:t>.</a:t>
            </a:r>
          </a:p>
          <a:p>
            <a:pPr marL="342900" lvl="1" indent="-342900">
              <a:spcBef>
                <a:spcPts val="1999"/>
              </a:spcBef>
              <a:spcAft>
                <a:spcPts val="0"/>
              </a:spcAft>
              <a:buClr>
                <a:srgbClr val="333333"/>
              </a:buClr>
              <a:buFont typeface="WingDings"/>
              <a:buChar char=""/>
            </a:pPr>
            <a:r>
              <a:rPr lang="de-DE" sz="2400" dirty="0">
                <a:solidFill>
                  <a:srgbClr val="333333"/>
                </a:solidFill>
                <a:latin typeface="+mn-lt"/>
              </a:rPr>
              <a:t>Självstigmatisering innebär att man tar till sig omgivningens fördomar i så stor omfattning att man känner sig </a:t>
            </a:r>
            <a:r>
              <a:rPr lang="de-DE" sz="2400">
                <a:solidFill>
                  <a:srgbClr val="333333"/>
                </a:solidFill>
                <a:latin typeface="+mn-lt"/>
              </a:rPr>
              <a:t>„mindervärdig“.</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35</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258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Stigma gentemot personer med psykos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Vilka</a:t>
            </a:r>
            <a:r>
              <a:rPr lang="de-DE" sz="2400" dirty="0">
                <a:solidFill>
                  <a:srgbClr val="333333"/>
                </a:solidFill>
              </a:rPr>
              <a:t> </a:t>
            </a:r>
            <a:r>
              <a:rPr lang="de-DE" sz="2400" dirty="0" err="1">
                <a:solidFill>
                  <a:srgbClr val="333333"/>
                </a:solidFill>
              </a:rPr>
              <a:t>antaganden</a:t>
            </a:r>
            <a:r>
              <a:rPr lang="de-DE" sz="2400" dirty="0">
                <a:solidFill>
                  <a:srgbClr val="333333"/>
                </a:solidFill>
              </a:rPr>
              <a:t> och </a:t>
            </a:r>
            <a:r>
              <a:rPr lang="de-DE" sz="2400" dirty="0" err="1">
                <a:solidFill>
                  <a:srgbClr val="333333"/>
                </a:solidFill>
              </a:rPr>
              <a:t>fördomar</a:t>
            </a:r>
            <a:r>
              <a:rPr lang="de-DE" sz="2400" dirty="0">
                <a:solidFill>
                  <a:srgbClr val="333333"/>
                </a:solidFill>
              </a:rPr>
              <a:t> har du </a:t>
            </a:r>
            <a:r>
              <a:rPr lang="de-DE" sz="2400" dirty="0" err="1">
                <a:solidFill>
                  <a:srgbClr val="333333"/>
                </a:solidFill>
              </a:rPr>
              <a:t>ytterligare</a:t>
            </a:r>
            <a:r>
              <a:rPr lang="de-DE" sz="2400" dirty="0">
                <a:solidFill>
                  <a:srgbClr val="333333"/>
                </a:solidFill>
              </a:rPr>
              <a:t> hört </a:t>
            </a:r>
            <a:r>
              <a:rPr lang="de-DE" sz="2400" dirty="0" err="1">
                <a:solidFill>
                  <a:srgbClr val="333333"/>
                </a:solidFill>
              </a:rPr>
              <a:t>om</a:t>
            </a:r>
            <a:r>
              <a:rPr lang="de-DE" sz="2400" dirty="0">
                <a:solidFill>
                  <a:srgbClr val="333333"/>
                </a:solidFill>
              </a:rPr>
              <a:t> </a:t>
            </a:r>
            <a:r>
              <a:rPr lang="de-DE" sz="2400" dirty="0" err="1">
                <a:solidFill>
                  <a:srgbClr val="333333"/>
                </a:solidFill>
              </a:rPr>
              <a:t>människor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psykos</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Vad</a:t>
            </a:r>
            <a:r>
              <a:rPr lang="de-DE" sz="2400" dirty="0">
                <a:solidFill>
                  <a:srgbClr val="333333"/>
                </a:solidFill>
              </a:rPr>
              <a:t> har du </a:t>
            </a:r>
            <a:r>
              <a:rPr lang="de-DE" sz="2400" dirty="0" err="1">
                <a:solidFill>
                  <a:srgbClr val="333333"/>
                </a:solidFill>
              </a:rPr>
              <a:t>själv</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tankar</a:t>
            </a:r>
            <a:r>
              <a:rPr lang="de-DE" sz="2400" dirty="0">
                <a:solidFill>
                  <a:srgbClr val="333333"/>
                </a:solidFill>
              </a:rPr>
              <a:t> </a:t>
            </a:r>
            <a:r>
              <a:rPr lang="de-DE" sz="2400" dirty="0" err="1">
                <a:solidFill>
                  <a:srgbClr val="333333"/>
                </a:solidFill>
              </a:rPr>
              <a:t>kring</a:t>
            </a:r>
            <a:r>
              <a:rPr lang="de-DE" sz="2400" dirty="0">
                <a:solidFill>
                  <a:srgbClr val="333333"/>
                </a:solidFill>
              </a:rPr>
              <a:t> </a:t>
            </a:r>
            <a:r>
              <a:rPr lang="de-DE" sz="2400" dirty="0" err="1">
                <a:solidFill>
                  <a:srgbClr val="333333"/>
                </a:solidFill>
              </a:rPr>
              <a:t>människor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psykotiska</a:t>
            </a:r>
            <a:r>
              <a:rPr lang="de-DE" sz="2400" dirty="0">
                <a:solidFill>
                  <a:srgbClr val="333333"/>
                </a:solidFill>
              </a:rPr>
              <a:t> </a:t>
            </a:r>
            <a:r>
              <a:rPr lang="de-DE" sz="2400" err="1">
                <a:solidFill>
                  <a:srgbClr val="333333"/>
                </a:solidFill>
              </a:rPr>
              <a:t>symptom</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36</a:t>
            </a:fld>
            <a:endParaRPr 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a:solidFill>
                  <a:srgbClr val="004992"/>
                </a:solidFill>
              </a:rPr>
              <a:t>Antaganden som förekommer om människor med psykos:</a:t>
            </a:r>
          </a:p>
          <a:p>
            <a:r>
              <a:rPr lang="de-DE" sz="2400" dirty="0">
                <a:solidFill>
                  <a:srgbClr val="333333"/>
                </a:solidFill>
              </a:rPr>
              <a:t>De är…</a:t>
            </a:r>
          </a:p>
          <a:p>
            <a:pPr marL="342900" indent="-342900">
              <a:buClr>
                <a:srgbClr val="333333"/>
              </a:buClr>
              <a:buFont typeface="WingDings"/>
              <a:buChar char=""/>
            </a:pPr>
            <a:r>
              <a:rPr lang="de-DE" sz="2400" dirty="0" err="1">
                <a:solidFill>
                  <a:srgbClr val="333333"/>
                </a:solidFill>
              </a:rPr>
              <a:t>farliga</a:t>
            </a:r>
            <a:r>
              <a:rPr lang="de-DE" sz="2400" dirty="0">
                <a:solidFill>
                  <a:srgbClr val="333333"/>
                </a:solidFill>
              </a:rPr>
              <a:t> och </a:t>
            </a:r>
            <a:r>
              <a:rPr lang="de-DE" sz="2400" dirty="0" err="1">
                <a:solidFill>
                  <a:srgbClr val="333333"/>
                </a:solidFill>
              </a:rPr>
              <a:t>oberäkneliga</a:t>
            </a:r>
            <a:endParaRPr lang="de-DE" sz="2400" dirty="0">
              <a:solidFill>
                <a:srgbClr val="333333"/>
              </a:solidFill>
            </a:endParaRPr>
          </a:p>
          <a:p>
            <a:pPr marL="342900" indent="-342900">
              <a:buClr>
                <a:srgbClr val="333333"/>
              </a:buClr>
              <a:buFont typeface="WingDings"/>
              <a:buChar char=""/>
            </a:pPr>
            <a:r>
              <a:rPr lang="de-DE" sz="2400" dirty="0" err="1">
                <a:solidFill>
                  <a:srgbClr val="333333"/>
                </a:solidFill>
              </a:rPr>
              <a:t>delade</a:t>
            </a:r>
            <a:r>
              <a:rPr lang="de-DE" sz="2400" dirty="0">
                <a:solidFill>
                  <a:srgbClr val="333333"/>
                </a:solidFill>
              </a:rPr>
              <a:t> </a:t>
            </a:r>
            <a:r>
              <a:rPr lang="de-DE" sz="2400" dirty="0" err="1">
                <a:solidFill>
                  <a:srgbClr val="333333"/>
                </a:solidFill>
              </a:rPr>
              <a:t>personligheter</a:t>
            </a:r>
            <a:r>
              <a:rPr lang="de-DE" sz="2400" dirty="0">
                <a:solidFill>
                  <a:srgbClr val="333333"/>
                </a:solidFill>
              </a:rPr>
              <a:t> (</a:t>
            </a:r>
            <a:r>
              <a:rPr lang="de-DE" sz="2400" dirty="0" err="1">
                <a:solidFill>
                  <a:srgbClr val="333333"/>
                </a:solidFill>
              </a:rPr>
              <a:t>vid</a:t>
            </a:r>
            <a:r>
              <a:rPr lang="de-DE" sz="2400" dirty="0">
                <a:solidFill>
                  <a:srgbClr val="333333"/>
                </a:solidFill>
              </a:rPr>
              <a:t> </a:t>
            </a:r>
            <a:r>
              <a:rPr lang="de-DE" sz="2400" dirty="0" err="1">
                <a:solidFill>
                  <a:srgbClr val="333333"/>
                </a:solidFill>
              </a:rPr>
              <a:t>psykos</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inte</a:t>
            </a:r>
            <a:r>
              <a:rPr lang="de-DE" sz="2400" dirty="0">
                <a:solidFill>
                  <a:srgbClr val="333333"/>
                </a:solidFill>
              </a:rPr>
              <a:t> </a:t>
            </a:r>
            <a:r>
              <a:rPr lang="de-DE" sz="2400" dirty="0" err="1">
                <a:solidFill>
                  <a:srgbClr val="333333"/>
                </a:solidFill>
              </a:rPr>
              <a:t>intelligenta</a:t>
            </a:r>
            <a:endParaRPr lang="de-DE" sz="2400" dirty="0">
              <a:solidFill>
                <a:srgbClr val="333333"/>
              </a:solidFill>
            </a:endParaRPr>
          </a:p>
          <a:p>
            <a:pPr marL="342900" indent="-342900">
              <a:buClr>
                <a:srgbClr val="333333"/>
              </a:buClr>
              <a:buFont typeface="WingDings"/>
              <a:buChar char=""/>
            </a:pPr>
            <a:r>
              <a:rPr lang="de-DE" sz="2400" dirty="0" err="1">
                <a:solidFill>
                  <a:srgbClr val="333333"/>
                </a:solidFill>
              </a:rPr>
              <a:t>kan</a:t>
            </a:r>
            <a:r>
              <a:rPr lang="de-DE" sz="2400" dirty="0">
                <a:solidFill>
                  <a:srgbClr val="333333"/>
                </a:solidFill>
              </a:rPr>
              <a:t> </a:t>
            </a:r>
            <a:r>
              <a:rPr lang="de-DE" sz="2400" dirty="0" err="1">
                <a:solidFill>
                  <a:srgbClr val="333333"/>
                </a:solidFill>
              </a:rPr>
              <a:t>inte</a:t>
            </a:r>
            <a:r>
              <a:rPr lang="de-DE" sz="2400" dirty="0">
                <a:solidFill>
                  <a:srgbClr val="333333"/>
                </a:solidFill>
              </a:rPr>
              <a:t> </a:t>
            </a:r>
            <a:r>
              <a:rPr lang="de-DE" sz="2400" dirty="0" err="1">
                <a:solidFill>
                  <a:srgbClr val="333333"/>
                </a:solidFill>
              </a:rPr>
              <a:t>tillfriskna</a:t>
            </a:r>
            <a:endParaRPr lang="de-DE" sz="2400" dirty="0">
              <a:solidFill>
                <a:srgbClr val="333333"/>
              </a:solidFill>
            </a:endParaRPr>
          </a:p>
          <a:p>
            <a:pPr algn="ctr" eaLnBrk="1" fontAlgn="auto" hangingPunct="1">
              <a:defRPr/>
            </a:pPr>
            <a:r>
              <a:rPr lang="de-DE" sz="2400" dirty="0">
                <a:solidFill>
                  <a:srgbClr val="004992"/>
                </a:solidFill>
              </a:rPr>
              <a:t>Försvarligt? NEJ!</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mn-lt"/>
                <a:ea typeface="+mn-ea"/>
              </a:rPr>
              <a:pPr/>
              <a:t>37</a:t>
            </a:fld>
            <a:endParaRPr lang="de-DE">
              <a:latin typeface="+mn-lt"/>
              <a:ea typeface="+mn-ea"/>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01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eaLnBrk="1" fontAlgn="auto" hangingPunct="1">
              <a:lnSpc>
                <a:spcPct val="100000"/>
              </a:lnSpc>
              <a:spcBef>
                <a:spcPts val="1200"/>
              </a:spcBef>
              <a:spcAft>
                <a:spcPts val="600"/>
              </a:spcAft>
              <a:buNone/>
              <a:defRPr/>
            </a:pPr>
            <a:r>
              <a:rPr lang="de-DE" sz="2400" dirty="0" err="1">
                <a:solidFill>
                  <a:srgbClr val="004992"/>
                </a:solidFill>
              </a:rPr>
              <a:t>Försvarligt</a:t>
            </a:r>
            <a:r>
              <a:rPr lang="de-DE" sz="2400" dirty="0">
                <a:solidFill>
                  <a:srgbClr val="004992"/>
                </a:solidFill>
              </a:rPr>
              <a:t>? NEJ!</a:t>
            </a:r>
          </a:p>
          <a:p>
            <a:pPr marL="0" indent="0">
              <a:lnSpc>
                <a:spcPct val="100000"/>
              </a:lnSpc>
              <a:spcBef>
                <a:spcPts val="1200"/>
              </a:spcBef>
              <a:spcAft>
                <a:spcPts val="600"/>
              </a:spcAft>
              <a:buNone/>
            </a:pPr>
            <a:r>
              <a:rPr lang="de-DE" sz="2400" dirty="0">
                <a:solidFill>
                  <a:srgbClr val="004992"/>
                </a:solidFill>
              </a:rPr>
              <a:t>Farlig och oberäknelig?</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38</a:t>
            </a:fld>
            <a:endParaRPr lang="de-DE">
              <a:latin typeface="+mn-lt"/>
              <a:ea typeface="+mn-ea"/>
            </a:endParaRPr>
          </a:p>
        </p:txBody>
      </p:sp>
    </p:spTree>
    <p:extLst>
      <p:ext uri="{BB962C8B-B14F-4D97-AF65-F5344CB8AC3E}">
        <p14:creationId xmlns:p14="http://schemas.microsoft.com/office/powerpoint/2010/main" val="3216327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eaLnBrk="1" fontAlgn="auto" hangingPunct="1">
              <a:lnSpc>
                <a:spcPct val="100000"/>
              </a:lnSpc>
              <a:spcBef>
                <a:spcPts val="1200"/>
              </a:spcBef>
              <a:spcAft>
                <a:spcPts val="600"/>
              </a:spcAft>
              <a:buNone/>
              <a:defRPr/>
            </a:pPr>
            <a:r>
              <a:rPr lang="de-DE" sz="2400" dirty="0" err="1">
                <a:solidFill>
                  <a:srgbClr val="004992"/>
                </a:solidFill>
              </a:rPr>
              <a:t>Försvarligt</a:t>
            </a:r>
            <a:r>
              <a:rPr lang="de-DE" sz="2400" dirty="0">
                <a:solidFill>
                  <a:srgbClr val="004992"/>
                </a:solidFill>
              </a:rPr>
              <a:t>? NEJ!</a:t>
            </a:r>
          </a:p>
          <a:p>
            <a:pPr marL="0" indent="0">
              <a:lnSpc>
                <a:spcPct val="100000"/>
              </a:lnSpc>
              <a:spcBef>
                <a:spcPts val="1200"/>
              </a:spcBef>
              <a:spcAft>
                <a:spcPts val="600"/>
              </a:spcAft>
              <a:buNone/>
            </a:pPr>
            <a:r>
              <a:rPr lang="de-DE" sz="2400" dirty="0" err="1">
                <a:solidFill>
                  <a:srgbClr val="004992"/>
                </a:solidFill>
              </a:rPr>
              <a:t>Farlig</a:t>
            </a:r>
            <a:r>
              <a:rPr lang="de-DE" sz="2400" dirty="0">
                <a:solidFill>
                  <a:srgbClr val="004992"/>
                </a:solidFill>
              </a:rPr>
              <a:t> och </a:t>
            </a:r>
            <a:r>
              <a:rPr lang="de-DE" sz="2400" dirty="0" err="1">
                <a:solidFill>
                  <a:srgbClr val="004992"/>
                </a:solidFill>
              </a:rPr>
              <a:t>oberäknelig</a:t>
            </a:r>
            <a:r>
              <a:rPr lang="de-DE" sz="2400" dirty="0">
                <a:solidFill>
                  <a:srgbClr val="004992"/>
                </a:solidFill>
              </a:rPr>
              <a:t>?</a:t>
            </a:r>
          </a:p>
          <a:p>
            <a:pPr marL="0" indent="0">
              <a:lnSpc>
                <a:spcPct val="100000"/>
              </a:lnSpc>
              <a:spcBef>
                <a:spcPts val="1200"/>
              </a:spcBef>
              <a:spcAft>
                <a:spcPts val="600"/>
              </a:spcAft>
              <a:buNone/>
            </a:pPr>
            <a:r>
              <a:rPr lang="de-DE" sz="2400" dirty="0" err="1">
                <a:solidFill>
                  <a:srgbClr val="333333"/>
                </a:solidFill>
              </a:rPr>
              <a:t>Människor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psykos</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dirty="0" err="1">
                <a:solidFill>
                  <a:srgbClr val="333333"/>
                </a:solidFill>
              </a:rPr>
              <a:t>mycket</a:t>
            </a:r>
            <a:r>
              <a:rPr lang="de-DE" sz="2400" dirty="0">
                <a:solidFill>
                  <a:srgbClr val="333333"/>
                </a:solidFill>
              </a:rPr>
              <a:t> </a:t>
            </a:r>
            <a:r>
              <a:rPr lang="de-DE" sz="2400" dirty="0" err="1">
                <a:solidFill>
                  <a:srgbClr val="333333"/>
                </a:solidFill>
              </a:rPr>
              <a:t>oftare</a:t>
            </a:r>
            <a:r>
              <a:rPr lang="de-DE" sz="2400" dirty="0">
                <a:solidFill>
                  <a:srgbClr val="333333"/>
                </a:solidFill>
              </a:rPr>
              <a:t> </a:t>
            </a:r>
            <a:r>
              <a:rPr lang="de-DE" sz="2400" dirty="0" err="1">
                <a:solidFill>
                  <a:srgbClr val="333333"/>
                </a:solidFill>
              </a:rPr>
              <a:t>offer</a:t>
            </a:r>
            <a:r>
              <a:rPr lang="de-DE" sz="2400" dirty="0">
                <a:solidFill>
                  <a:srgbClr val="333333"/>
                </a:solidFill>
              </a:rPr>
              <a:t> </a:t>
            </a:r>
            <a:r>
              <a:rPr lang="de-DE" sz="2400" dirty="0" err="1">
                <a:solidFill>
                  <a:srgbClr val="333333"/>
                </a:solidFill>
              </a:rPr>
              <a:t>än</a:t>
            </a:r>
            <a:r>
              <a:rPr lang="de-DE" sz="2400" dirty="0">
                <a:solidFill>
                  <a:srgbClr val="333333"/>
                </a:solidFill>
              </a:rPr>
              <a:t> </a:t>
            </a:r>
            <a:r>
              <a:rPr lang="de-DE" sz="2400" dirty="0" err="1">
                <a:solidFill>
                  <a:srgbClr val="333333"/>
                </a:solidFill>
              </a:rPr>
              <a:t>förövare</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missbruk</a:t>
            </a:r>
            <a:r>
              <a:rPr lang="de-DE" sz="2400" dirty="0">
                <a:solidFill>
                  <a:srgbClr val="333333"/>
                </a:solidFill>
              </a:rPr>
              <a:t> och </a:t>
            </a:r>
            <a:r>
              <a:rPr lang="de-DE" sz="2400" dirty="0" err="1">
                <a:solidFill>
                  <a:srgbClr val="333333"/>
                </a:solidFill>
              </a:rPr>
              <a:t>våld</a:t>
            </a:r>
            <a:r>
              <a:rPr lang="de-DE" sz="2400" dirty="0">
                <a:solidFill>
                  <a:srgbClr val="333333"/>
                </a:solidFill>
              </a:rPr>
              <a:t>. </a:t>
            </a:r>
          </a:p>
          <a:p>
            <a:pPr marL="0" indent="0">
              <a:lnSpc>
                <a:spcPct val="100000"/>
              </a:lnSpc>
              <a:spcBef>
                <a:spcPts val="1200"/>
              </a:spcBef>
              <a:buNone/>
            </a:pPr>
            <a:r>
              <a:rPr lang="de-DE" sz="2400" u="sng" dirty="0" err="1">
                <a:solidFill>
                  <a:srgbClr val="333333"/>
                </a:solidFill>
              </a:rPr>
              <a:t>Men</a:t>
            </a:r>
            <a:r>
              <a:rPr lang="de-DE" sz="2400" dirty="0">
                <a:solidFill>
                  <a:srgbClr val="333333"/>
                </a:solidFill>
              </a:rPr>
              <a:t>: </a:t>
            </a:r>
            <a:r>
              <a:rPr lang="de-DE" sz="2400" dirty="0" err="1">
                <a:solidFill>
                  <a:srgbClr val="333333"/>
                </a:solidFill>
              </a:rPr>
              <a:t>om</a:t>
            </a:r>
            <a:r>
              <a:rPr lang="de-DE" sz="2400" dirty="0">
                <a:solidFill>
                  <a:srgbClr val="333333"/>
                </a:solidFill>
              </a:rPr>
              <a:t> de </a:t>
            </a:r>
            <a:r>
              <a:rPr lang="de-DE" sz="2400" dirty="0" err="1">
                <a:solidFill>
                  <a:srgbClr val="333333"/>
                </a:solidFill>
              </a:rPr>
              <a:t>är</a:t>
            </a:r>
            <a:r>
              <a:rPr lang="de-DE" sz="2400" dirty="0">
                <a:solidFill>
                  <a:srgbClr val="333333"/>
                </a:solidFill>
              </a:rPr>
              <a:t> </a:t>
            </a:r>
            <a:r>
              <a:rPr lang="de-DE" sz="2400" dirty="0" err="1">
                <a:solidFill>
                  <a:srgbClr val="333333"/>
                </a:solidFill>
              </a:rPr>
              <a:t>förövare</a:t>
            </a:r>
            <a:r>
              <a:rPr lang="de-DE" sz="2400" dirty="0">
                <a:solidFill>
                  <a:srgbClr val="333333"/>
                </a:solidFill>
              </a:rPr>
              <a:t>...</a:t>
            </a:r>
          </a:p>
          <a:p>
            <a:pPr marL="342900" indent="-342900">
              <a:lnSpc>
                <a:spcPct val="100000"/>
              </a:lnSpc>
              <a:spcBef>
                <a:spcPts val="1200"/>
              </a:spcBef>
              <a:buClr>
                <a:srgbClr val="333333"/>
              </a:buClr>
              <a:buFont typeface="WingDings"/>
              <a:buChar char=""/>
            </a:pPr>
            <a:r>
              <a:rPr lang="de-DE" sz="2400" dirty="0">
                <a:solidFill>
                  <a:srgbClr val="333333"/>
                </a:solidFill>
              </a:rPr>
              <a:t>… </a:t>
            </a:r>
            <a:r>
              <a:rPr lang="de-DE" sz="2400" dirty="0" err="1">
                <a:solidFill>
                  <a:srgbClr val="333333"/>
                </a:solidFill>
              </a:rPr>
              <a:t>då</a:t>
            </a:r>
            <a:r>
              <a:rPr lang="de-DE" sz="2400" dirty="0">
                <a:solidFill>
                  <a:srgbClr val="333333"/>
                </a:solidFill>
              </a:rPr>
              <a:t> </a:t>
            </a:r>
            <a:r>
              <a:rPr lang="de-DE" sz="2400" dirty="0" err="1">
                <a:solidFill>
                  <a:srgbClr val="333333"/>
                </a:solidFill>
              </a:rPr>
              <a:t>publiceras</a:t>
            </a:r>
            <a:r>
              <a:rPr lang="de-DE" sz="2400" dirty="0">
                <a:solidFill>
                  <a:srgbClr val="333333"/>
                </a:solidFill>
              </a:rPr>
              <a:t> </a:t>
            </a:r>
            <a:r>
              <a:rPr lang="de-DE" sz="2400" dirty="0" err="1">
                <a:solidFill>
                  <a:srgbClr val="333333"/>
                </a:solidFill>
              </a:rPr>
              <a:t>det</a:t>
            </a:r>
            <a:r>
              <a:rPr lang="de-DE" sz="2400" dirty="0">
                <a:solidFill>
                  <a:srgbClr val="333333"/>
                </a:solidFill>
              </a:rPr>
              <a:t> </a:t>
            </a:r>
            <a:r>
              <a:rPr lang="de-DE" sz="2400" dirty="0" err="1">
                <a:solidFill>
                  <a:srgbClr val="333333"/>
                </a:solidFill>
              </a:rPr>
              <a:t>snarare</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media</a:t>
            </a:r>
            <a:r>
              <a:rPr lang="de-DE" sz="2400" dirty="0">
                <a:solidFill>
                  <a:srgbClr val="333333"/>
                </a:solidFill>
              </a:rPr>
              <a:t>, </a:t>
            </a:r>
            <a:r>
              <a:rPr lang="de-DE" sz="2400" dirty="0" err="1">
                <a:solidFill>
                  <a:srgbClr val="333333"/>
                </a:solidFill>
              </a:rPr>
              <a:t>därför</a:t>
            </a:r>
            <a:r>
              <a:rPr lang="de-DE" sz="2400" dirty="0">
                <a:solidFill>
                  <a:srgbClr val="333333"/>
                </a:solidFill>
              </a:rPr>
              <a:t> </a:t>
            </a:r>
            <a:r>
              <a:rPr lang="de-DE" sz="2400" dirty="0" err="1">
                <a:solidFill>
                  <a:srgbClr val="333333"/>
                </a:solidFill>
              </a:rPr>
              <a:t>att</a:t>
            </a:r>
            <a:r>
              <a:rPr lang="de-DE" sz="2400" dirty="0">
                <a:solidFill>
                  <a:srgbClr val="333333"/>
                </a:solidFill>
              </a:rPr>
              <a:t> </a:t>
            </a:r>
            <a:r>
              <a:rPr lang="de-DE" sz="2400" dirty="0" err="1">
                <a:solidFill>
                  <a:srgbClr val="333333"/>
                </a:solidFill>
              </a:rPr>
              <a:t>sättet</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brottet</a:t>
            </a:r>
            <a:r>
              <a:rPr lang="de-DE" sz="2400" dirty="0">
                <a:solidFill>
                  <a:srgbClr val="333333"/>
                </a:solidFill>
              </a:rPr>
              <a:t> </a:t>
            </a:r>
            <a:r>
              <a:rPr lang="de-DE" sz="2400" dirty="0" err="1">
                <a:solidFill>
                  <a:srgbClr val="333333"/>
                </a:solidFill>
              </a:rPr>
              <a:t>genomfördes</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ibland</a:t>
            </a:r>
            <a:r>
              <a:rPr lang="de-DE" sz="2400" dirty="0">
                <a:solidFill>
                  <a:srgbClr val="333333"/>
                </a:solidFill>
              </a:rPr>
              <a:t> </a:t>
            </a:r>
            <a:r>
              <a:rPr lang="de-DE" sz="2400" dirty="0" err="1">
                <a:solidFill>
                  <a:srgbClr val="333333"/>
                </a:solidFill>
              </a:rPr>
              <a:t>var</a:t>
            </a:r>
            <a:r>
              <a:rPr lang="de-DE" sz="2400" dirty="0">
                <a:solidFill>
                  <a:srgbClr val="333333"/>
                </a:solidFill>
              </a:rPr>
              <a:t> </a:t>
            </a:r>
            <a:r>
              <a:rPr lang="de-DE" sz="2400" dirty="0" err="1">
                <a:solidFill>
                  <a:srgbClr val="333333"/>
                </a:solidFill>
              </a:rPr>
              <a:t>speciellt</a:t>
            </a:r>
            <a:r>
              <a:rPr lang="de-DE" sz="2400" dirty="0">
                <a:solidFill>
                  <a:srgbClr val="333333"/>
                </a:solidFill>
              </a:rPr>
              <a:t> (</a:t>
            </a:r>
            <a:r>
              <a:rPr lang="de-DE" sz="2400" dirty="0" err="1">
                <a:solidFill>
                  <a:srgbClr val="333333"/>
                </a:solidFill>
              </a:rPr>
              <a:t>t.ex</a:t>
            </a:r>
            <a:r>
              <a:rPr lang="de-DE" sz="2400" dirty="0">
                <a:solidFill>
                  <a:srgbClr val="333333"/>
                </a:solidFill>
              </a:rPr>
              <a:t>. </a:t>
            </a:r>
            <a:r>
              <a:rPr lang="de-DE" sz="2400" dirty="0" err="1">
                <a:solidFill>
                  <a:srgbClr val="333333"/>
                </a:solidFill>
              </a:rPr>
              <a:t>attacker</a:t>
            </a:r>
            <a:r>
              <a:rPr lang="de-DE" sz="2400" dirty="0">
                <a:solidFill>
                  <a:srgbClr val="333333"/>
                </a:solidFill>
              </a:rPr>
              <a:t> </a:t>
            </a:r>
            <a:r>
              <a:rPr lang="de-DE" sz="2400" dirty="0" err="1">
                <a:solidFill>
                  <a:srgbClr val="333333"/>
                </a:solidFill>
              </a:rPr>
              <a:t>gjorda</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psykiskt</a:t>
            </a:r>
            <a:r>
              <a:rPr lang="de-DE" sz="2400" dirty="0">
                <a:solidFill>
                  <a:srgbClr val="333333"/>
                </a:solidFill>
              </a:rPr>
              <a:t> </a:t>
            </a:r>
            <a:r>
              <a:rPr lang="de-DE" sz="2400" dirty="0" err="1">
                <a:solidFill>
                  <a:srgbClr val="333333"/>
                </a:solidFill>
              </a:rPr>
              <a:t>sjuka</a:t>
            </a:r>
            <a:r>
              <a:rPr lang="de-DE" sz="2400" dirty="0">
                <a:solidFill>
                  <a:srgbClr val="333333"/>
                </a:solidFill>
              </a:rPr>
              <a:t> </a:t>
            </a:r>
            <a:r>
              <a:rPr lang="de-DE" sz="2400" dirty="0" err="1">
                <a:solidFill>
                  <a:srgbClr val="333333"/>
                </a:solidFill>
              </a:rPr>
              <a:t>förövare</a:t>
            </a:r>
            <a:r>
              <a:rPr lang="de-DE" sz="2400" dirty="0">
                <a:solidFill>
                  <a:srgbClr val="333333"/>
                </a:solidFill>
              </a:rPr>
              <a:t> </a:t>
            </a:r>
            <a:r>
              <a:rPr lang="de-DE" sz="2400" dirty="0" err="1">
                <a:solidFill>
                  <a:srgbClr val="333333"/>
                </a:solidFill>
              </a:rPr>
              <a:t>mot</a:t>
            </a:r>
            <a:r>
              <a:rPr lang="de-DE" sz="2400" dirty="0">
                <a:solidFill>
                  <a:srgbClr val="333333"/>
                </a:solidFill>
              </a:rPr>
              <a:t> </a:t>
            </a:r>
            <a:r>
              <a:rPr lang="de-DE" sz="2400" dirty="0" err="1">
                <a:solidFill>
                  <a:srgbClr val="333333"/>
                </a:solidFill>
              </a:rPr>
              <a:t>politiker</a:t>
            </a:r>
            <a:r>
              <a:rPr lang="de-DE" sz="2400" dirty="0">
                <a:solidFill>
                  <a:srgbClr val="333333"/>
                </a:solidFill>
              </a:rPr>
              <a:t> </a:t>
            </a:r>
            <a:r>
              <a:rPr lang="de-DE" sz="2400" dirty="0" err="1">
                <a:solidFill>
                  <a:srgbClr val="333333"/>
                </a:solidFill>
              </a:rPr>
              <a:t>som</a:t>
            </a:r>
            <a:r>
              <a:rPr lang="de-DE" sz="2400" dirty="0">
                <a:solidFill>
                  <a:srgbClr val="333333"/>
                </a:solidFill>
              </a:rPr>
              <a:t> Lafontaine och Lindh).</a:t>
            </a:r>
          </a:p>
          <a:p>
            <a:pPr marL="342900" indent="-342900">
              <a:lnSpc>
                <a:spcPct val="100000"/>
              </a:lnSpc>
              <a:spcBef>
                <a:spcPts val="1200"/>
              </a:spcBef>
              <a:buClr>
                <a:srgbClr val="333333"/>
              </a:buClr>
              <a:buFont typeface="WingDings"/>
              <a:buChar char=""/>
            </a:pPr>
            <a:r>
              <a:rPr lang="de-DE" sz="2400" dirty="0">
                <a:solidFill>
                  <a:srgbClr val="333333"/>
                </a:solidFill>
              </a:rPr>
              <a:t>De strategier som används av advokater för att försvara våldsdåd i samband med psykiska sjudomar (sanna eller inte) kan om möjligt förstärka det här intrycket.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39</a:t>
            </a:fld>
            <a:endParaRPr lang="de-DE">
              <a:latin typeface="+mn-lt"/>
              <a:ea typeface="+mn-ea"/>
            </a:endParaRPr>
          </a:p>
        </p:txBody>
      </p:sp>
    </p:spTree>
    <p:extLst>
      <p:ext uri="{BB962C8B-B14F-4D97-AF65-F5344CB8AC3E}">
        <p14:creationId xmlns:p14="http://schemas.microsoft.com/office/powerpoint/2010/main" val="1463880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004992"/>
              </a:buClr>
              <a:defRPr/>
            </a:pPr>
            <a:r>
              <a:rPr lang="de-DE" sz="2400" dirty="0" err="1">
                <a:solidFill>
                  <a:srgbClr val="004992"/>
                </a:solidFill>
              </a:rPr>
              <a:t>Försvarligt</a:t>
            </a:r>
            <a:r>
              <a:rPr lang="de-DE" sz="2400" dirty="0">
                <a:solidFill>
                  <a:srgbClr val="004992"/>
                </a:solidFill>
              </a:rPr>
              <a:t>? NEJ!</a:t>
            </a:r>
          </a:p>
          <a:p>
            <a:pPr marL="342900" indent="-342900" eaLnBrk="1" fontAlgn="auto" hangingPunct="1">
              <a:lnSpc>
                <a:spcPct val="100000"/>
              </a:lnSpc>
              <a:spcBef>
                <a:spcPts val="1200"/>
              </a:spcBef>
              <a:buClr>
                <a:srgbClr val="000000"/>
              </a:buClr>
              <a:buFont typeface="WingDings"/>
              <a:buChar char=""/>
              <a:defRPr/>
            </a:pPr>
            <a:r>
              <a:rPr lang="de-DE" sz="2400" dirty="0" err="1">
                <a:solidFill>
                  <a:srgbClr val="004992"/>
                </a:solidFill>
              </a:rPr>
              <a:t>Delade</a:t>
            </a:r>
            <a:r>
              <a:rPr lang="de-DE" sz="2400" dirty="0">
                <a:solidFill>
                  <a:srgbClr val="004992"/>
                </a:solidFill>
              </a:rPr>
              <a:t> </a:t>
            </a:r>
            <a:r>
              <a:rPr lang="de-DE" sz="2400" dirty="0" err="1">
                <a:solidFill>
                  <a:srgbClr val="004992"/>
                </a:solidFill>
              </a:rPr>
              <a:t>personligheter</a:t>
            </a:r>
            <a:r>
              <a:rPr lang="de-DE" sz="2400" dirty="0">
                <a:solidFill>
                  <a:srgbClr val="004992"/>
                </a:solidFill>
              </a:rPr>
              <a:t>: </a:t>
            </a:r>
            <a:r>
              <a:rPr lang="sv-SE" sz="2400" dirty="0">
                <a:solidFill>
                  <a:srgbClr val="333333"/>
                </a:solidFill>
              </a:rPr>
              <a:t>Den här bilden är missledande och fel</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det</a:t>
            </a:r>
            <a:r>
              <a:rPr lang="de-DE" sz="2400" dirty="0">
                <a:solidFill>
                  <a:srgbClr val="333333"/>
                </a:solidFill>
              </a:rPr>
              <a:t> </a:t>
            </a:r>
            <a:r>
              <a:rPr lang="de-DE" sz="2400" dirty="0" err="1">
                <a:solidFill>
                  <a:srgbClr val="333333"/>
                </a:solidFill>
              </a:rPr>
              <a:t>första</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dirty="0" err="1">
                <a:solidFill>
                  <a:srgbClr val="333333"/>
                </a:solidFill>
              </a:rPr>
              <a:t>det</a:t>
            </a:r>
            <a:r>
              <a:rPr lang="de-DE" sz="2400" dirty="0">
                <a:solidFill>
                  <a:srgbClr val="333333"/>
                </a:solidFill>
              </a:rPr>
              <a:t> en </a:t>
            </a:r>
            <a:r>
              <a:rPr lang="de-DE" sz="2400" dirty="0" err="1">
                <a:solidFill>
                  <a:srgbClr val="333333"/>
                </a:solidFill>
              </a:rPr>
              <a:t>omtvistad</a:t>
            </a:r>
            <a:r>
              <a:rPr lang="de-DE" sz="2400" dirty="0">
                <a:solidFill>
                  <a:srgbClr val="333333"/>
                </a:solidFill>
              </a:rPr>
              <a:t> </a:t>
            </a:r>
            <a:r>
              <a:rPr lang="de-DE" sz="2400" dirty="0" err="1">
                <a:solidFill>
                  <a:srgbClr val="333333"/>
                </a:solidFill>
              </a:rPr>
              <a:t>fråga</a:t>
            </a:r>
            <a:r>
              <a:rPr lang="de-DE" sz="2400" dirty="0">
                <a:solidFill>
                  <a:srgbClr val="333333"/>
                </a:solidFill>
              </a:rPr>
              <a:t> </a:t>
            </a:r>
            <a:r>
              <a:rPr lang="de-DE" sz="2400" dirty="0" err="1">
                <a:solidFill>
                  <a:srgbClr val="333333"/>
                </a:solidFill>
              </a:rPr>
              <a:t>om</a:t>
            </a:r>
            <a:r>
              <a:rPr lang="de-DE" sz="2400" dirty="0">
                <a:solidFill>
                  <a:srgbClr val="333333"/>
                </a:solidFill>
              </a:rPr>
              <a:t> en </a:t>
            </a:r>
            <a:r>
              <a:rPr lang="de-DE" sz="2400" dirty="0" err="1">
                <a:solidFill>
                  <a:srgbClr val="333333"/>
                </a:solidFill>
              </a:rPr>
              <a:t>delad</a:t>
            </a:r>
            <a:r>
              <a:rPr lang="de-DE" sz="2400" dirty="0">
                <a:solidFill>
                  <a:srgbClr val="333333"/>
                </a:solidFill>
              </a:rPr>
              <a:t> </a:t>
            </a:r>
            <a:r>
              <a:rPr lang="de-DE" sz="2400" dirty="0" err="1">
                <a:solidFill>
                  <a:srgbClr val="333333"/>
                </a:solidFill>
              </a:rPr>
              <a:t>eller</a:t>
            </a:r>
            <a:r>
              <a:rPr lang="de-DE" sz="2400" dirty="0">
                <a:solidFill>
                  <a:srgbClr val="333333"/>
                </a:solidFill>
              </a:rPr>
              <a:t> multipel </a:t>
            </a:r>
            <a:r>
              <a:rPr lang="de-DE" sz="2400" dirty="0" err="1">
                <a:solidFill>
                  <a:srgbClr val="333333"/>
                </a:solidFill>
              </a:rPr>
              <a:t>personlighet</a:t>
            </a:r>
            <a:r>
              <a:rPr lang="de-DE" sz="2400" dirty="0">
                <a:solidFill>
                  <a:srgbClr val="333333"/>
                </a:solidFill>
              </a:rPr>
              <a:t> </a:t>
            </a:r>
            <a:r>
              <a:rPr lang="de-DE" sz="2400" dirty="0" err="1">
                <a:solidFill>
                  <a:srgbClr val="333333"/>
                </a:solidFill>
              </a:rPr>
              <a:t>överhuvudtaget</a:t>
            </a:r>
            <a:r>
              <a:rPr lang="de-DE" sz="2400" dirty="0">
                <a:solidFill>
                  <a:srgbClr val="333333"/>
                </a:solidFill>
              </a:rPr>
              <a:t> </a:t>
            </a:r>
            <a:r>
              <a:rPr lang="de-DE" sz="2400" dirty="0" err="1">
                <a:solidFill>
                  <a:srgbClr val="333333"/>
                </a:solidFill>
              </a:rPr>
              <a:t>finns</a:t>
            </a:r>
            <a:r>
              <a:rPr lang="de-DE" sz="2400" dirty="0">
                <a:solidFill>
                  <a:srgbClr val="333333"/>
                </a:solidFill>
              </a:rPr>
              <a:t>. För det andra pekar inte det här symptomet på en </a:t>
            </a:r>
            <a:r>
              <a:rPr lang="de-DE" sz="2400">
                <a:solidFill>
                  <a:srgbClr val="333333"/>
                </a:solidFill>
              </a:rPr>
              <a:t>schizofreni/psykos.</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40</a:t>
            </a:fld>
            <a:endParaRPr lang="de-DE">
              <a:latin typeface="+mn-lt"/>
              <a:ea typeface="+mn-ea"/>
            </a:endParaRPr>
          </a:p>
        </p:txBody>
      </p:sp>
    </p:spTree>
    <p:extLst>
      <p:ext uri="{BB962C8B-B14F-4D97-AF65-F5344CB8AC3E}">
        <p14:creationId xmlns:p14="http://schemas.microsoft.com/office/powerpoint/2010/main" val="843985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004992"/>
              </a:buClr>
              <a:defRPr/>
            </a:pPr>
            <a:r>
              <a:rPr lang="de-DE" sz="2400" dirty="0" err="1">
                <a:solidFill>
                  <a:srgbClr val="004992"/>
                </a:solidFill>
              </a:rPr>
              <a:t>Försvarligt</a:t>
            </a:r>
            <a:r>
              <a:rPr lang="de-DE" sz="2400" dirty="0">
                <a:solidFill>
                  <a:srgbClr val="004992"/>
                </a:solidFill>
              </a:rPr>
              <a:t>? NEJ!</a:t>
            </a:r>
          </a:p>
          <a:p>
            <a:pPr marL="342900" indent="-342900" eaLnBrk="1" fontAlgn="auto" hangingPunct="1">
              <a:lnSpc>
                <a:spcPct val="100000"/>
              </a:lnSpc>
              <a:spcBef>
                <a:spcPts val="1200"/>
              </a:spcBef>
              <a:buClr>
                <a:srgbClr val="000000"/>
              </a:buClr>
              <a:buFont typeface="WingDings"/>
              <a:buChar char=""/>
              <a:defRPr/>
            </a:pPr>
            <a:r>
              <a:rPr lang="de-DE" sz="2400" dirty="0" err="1">
                <a:solidFill>
                  <a:srgbClr val="004992"/>
                </a:solidFill>
              </a:rPr>
              <a:t>Delade</a:t>
            </a:r>
            <a:r>
              <a:rPr lang="de-DE" sz="2400" dirty="0">
                <a:solidFill>
                  <a:srgbClr val="004992"/>
                </a:solidFill>
              </a:rPr>
              <a:t> </a:t>
            </a:r>
            <a:r>
              <a:rPr lang="de-DE" sz="2400" dirty="0" err="1">
                <a:solidFill>
                  <a:srgbClr val="004992"/>
                </a:solidFill>
              </a:rPr>
              <a:t>personligheter</a:t>
            </a:r>
            <a:r>
              <a:rPr lang="de-DE" sz="2400" dirty="0">
                <a:solidFill>
                  <a:srgbClr val="004992"/>
                </a:solidFill>
              </a:rPr>
              <a:t>: </a:t>
            </a:r>
            <a:r>
              <a:rPr lang="sv-SE" sz="2400" dirty="0">
                <a:solidFill>
                  <a:srgbClr val="333333"/>
                </a:solidFill>
              </a:rPr>
              <a:t>Den här bilden är missledande och fel</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det</a:t>
            </a:r>
            <a:r>
              <a:rPr lang="de-DE" sz="2400" dirty="0">
                <a:solidFill>
                  <a:srgbClr val="333333"/>
                </a:solidFill>
              </a:rPr>
              <a:t> </a:t>
            </a:r>
            <a:r>
              <a:rPr lang="de-DE" sz="2400" dirty="0" err="1">
                <a:solidFill>
                  <a:srgbClr val="333333"/>
                </a:solidFill>
              </a:rPr>
              <a:t>första</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dirty="0" err="1">
                <a:solidFill>
                  <a:srgbClr val="333333"/>
                </a:solidFill>
              </a:rPr>
              <a:t>det</a:t>
            </a:r>
            <a:r>
              <a:rPr lang="de-DE" sz="2400" dirty="0">
                <a:solidFill>
                  <a:srgbClr val="333333"/>
                </a:solidFill>
              </a:rPr>
              <a:t> en </a:t>
            </a:r>
            <a:r>
              <a:rPr lang="de-DE" sz="2400" dirty="0" err="1">
                <a:solidFill>
                  <a:srgbClr val="333333"/>
                </a:solidFill>
              </a:rPr>
              <a:t>omtvistad</a:t>
            </a:r>
            <a:r>
              <a:rPr lang="de-DE" sz="2400" dirty="0">
                <a:solidFill>
                  <a:srgbClr val="333333"/>
                </a:solidFill>
              </a:rPr>
              <a:t> </a:t>
            </a:r>
            <a:r>
              <a:rPr lang="de-DE" sz="2400" dirty="0" err="1">
                <a:solidFill>
                  <a:srgbClr val="333333"/>
                </a:solidFill>
              </a:rPr>
              <a:t>fråga</a:t>
            </a:r>
            <a:r>
              <a:rPr lang="de-DE" sz="2400" dirty="0">
                <a:solidFill>
                  <a:srgbClr val="333333"/>
                </a:solidFill>
              </a:rPr>
              <a:t> </a:t>
            </a:r>
            <a:r>
              <a:rPr lang="de-DE" sz="2400" dirty="0" err="1">
                <a:solidFill>
                  <a:srgbClr val="333333"/>
                </a:solidFill>
              </a:rPr>
              <a:t>om</a:t>
            </a:r>
            <a:r>
              <a:rPr lang="de-DE" sz="2400" dirty="0">
                <a:solidFill>
                  <a:srgbClr val="333333"/>
                </a:solidFill>
              </a:rPr>
              <a:t> en </a:t>
            </a:r>
            <a:r>
              <a:rPr lang="de-DE" sz="2400" dirty="0" err="1">
                <a:solidFill>
                  <a:srgbClr val="333333"/>
                </a:solidFill>
              </a:rPr>
              <a:t>delad</a:t>
            </a:r>
            <a:r>
              <a:rPr lang="de-DE" sz="2400" dirty="0">
                <a:solidFill>
                  <a:srgbClr val="333333"/>
                </a:solidFill>
              </a:rPr>
              <a:t> </a:t>
            </a:r>
            <a:r>
              <a:rPr lang="de-DE" sz="2400" dirty="0" err="1">
                <a:solidFill>
                  <a:srgbClr val="333333"/>
                </a:solidFill>
              </a:rPr>
              <a:t>eller</a:t>
            </a:r>
            <a:r>
              <a:rPr lang="de-DE" sz="2400" dirty="0">
                <a:solidFill>
                  <a:srgbClr val="333333"/>
                </a:solidFill>
              </a:rPr>
              <a:t> multipel </a:t>
            </a:r>
            <a:r>
              <a:rPr lang="de-DE" sz="2400" dirty="0" err="1">
                <a:solidFill>
                  <a:srgbClr val="333333"/>
                </a:solidFill>
              </a:rPr>
              <a:t>personlighet</a:t>
            </a:r>
            <a:r>
              <a:rPr lang="de-DE" sz="2400" dirty="0">
                <a:solidFill>
                  <a:srgbClr val="333333"/>
                </a:solidFill>
              </a:rPr>
              <a:t> </a:t>
            </a:r>
            <a:r>
              <a:rPr lang="de-DE" sz="2400" dirty="0" err="1">
                <a:solidFill>
                  <a:srgbClr val="333333"/>
                </a:solidFill>
              </a:rPr>
              <a:t>överhuvudtaget</a:t>
            </a:r>
            <a:r>
              <a:rPr lang="de-DE" sz="2400" dirty="0">
                <a:solidFill>
                  <a:srgbClr val="333333"/>
                </a:solidFill>
              </a:rPr>
              <a:t> </a:t>
            </a:r>
            <a:r>
              <a:rPr lang="de-DE" sz="2400" dirty="0" err="1">
                <a:solidFill>
                  <a:srgbClr val="333333"/>
                </a:solidFill>
              </a:rPr>
              <a:t>finns</a:t>
            </a:r>
            <a:r>
              <a:rPr lang="de-DE" sz="2400" dirty="0">
                <a:solidFill>
                  <a:srgbClr val="333333"/>
                </a:solidFill>
              </a:rPr>
              <a:t>. För det andra pekar inte det här symptomet på en schizofreni/psykos.</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Inte intelligent: </a:t>
            </a:r>
            <a:r>
              <a:rPr lang="de-DE" sz="2400" dirty="0">
                <a:solidFill>
                  <a:srgbClr val="333333"/>
                </a:solidFill>
              </a:rPr>
              <a:t>Uppkomsten av psykiska sjukdomar hänger inte alls ihop med intelligens. Många människor med psykos har en intelligens över </a:t>
            </a:r>
            <a:r>
              <a:rPr lang="de-DE" sz="2400">
                <a:solidFill>
                  <a:srgbClr val="333333"/>
                </a:solidFill>
              </a:rPr>
              <a:t>genomsnittet.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41</a:t>
            </a:fld>
            <a:endParaRPr lang="de-DE">
              <a:latin typeface="+mn-lt"/>
              <a:ea typeface="+mn-ea"/>
            </a:endParaRPr>
          </a:p>
        </p:txBody>
      </p:sp>
    </p:spTree>
    <p:extLst>
      <p:ext uri="{BB962C8B-B14F-4D97-AF65-F5344CB8AC3E}">
        <p14:creationId xmlns:p14="http://schemas.microsoft.com/office/powerpoint/2010/main" val="3115283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Psykos som stigma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lnSpc>
                <a:spcPct val="100000"/>
              </a:lnSpc>
              <a:spcBef>
                <a:spcPts val="1200"/>
              </a:spcBef>
              <a:buClr>
                <a:srgbClr val="004992"/>
              </a:buClr>
              <a:defRPr/>
            </a:pPr>
            <a:r>
              <a:rPr lang="de-DE" sz="2400" dirty="0" err="1">
                <a:solidFill>
                  <a:srgbClr val="004992"/>
                </a:solidFill>
              </a:rPr>
              <a:t>Försvarligt</a:t>
            </a:r>
            <a:r>
              <a:rPr lang="de-DE" sz="2400" dirty="0">
                <a:solidFill>
                  <a:srgbClr val="004992"/>
                </a:solidFill>
              </a:rPr>
              <a:t>? NEJ!</a:t>
            </a:r>
          </a:p>
          <a:p>
            <a:pPr marL="342900" indent="-342900" eaLnBrk="1" fontAlgn="auto" hangingPunct="1">
              <a:lnSpc>
                <a:spcPct val="100000"/>
              </a:lnSpc>
              <a:spcBef>
                <a:spcPts val="1200"/>
              </a:spcBef>
              <a:buClr>
                <a:srgbClr val="000000"/>
              </a:buClr>
              <a:buFont typeface="WingDings"/>
              <a:buChar char=""/>
              <a:defRPr/>
            </a:pPr>
            <a:r>
              <a:rPr lang="de-DE" sz="2400" dirty="0" err="1">
                <a:solidFill>
                  <a:srgbClr val="004992"/>
                </a:solidFill>
              </a:rPr>
              <a:t>Delade</a:t>
            </a:r>
            <a:r>
              <a:rPr lang="de-DE" sz="2400" dirty="0">
                <a:solidFill>
                  <a:srgbClr val="004992"/>
                </a:solidFill>
              </a:rPr>
              <a:t> </a:t>
            </a:r>
            <a:r>
              <a:rPr lang="de-DE" sz="2400" dirty="0" err="1">
                <a:solidFill>
                  <a:srgbClr val="004992"/>
                </a:solidFill>
              </a:rPr>
              <a:t>personligheter</a:t>
            </a:r>
            <a:r>
              <a:rPr lang="de-DE" sz="2400" dirty="0">
                <a:solidFill>
                  <a:srgbClr val="004992"/>
                </a:solidFill>
              </a:rPr>
              <a:t>: </a:t>
            </a:r>
            <a:r>
              <a:rPr lang="sv-SE" sz="2400" dirty="0">
                <a:solidFill>
                  <a:srgbClr val="333333"/>
                </a:solidFill>
              </a:rPr>
              <a:t>Den här bilden är missledande och fel</a:t>
            </a:r>
            <a:r>
              <a:rPr lang="de-DE" sz="2400" dirty="0">
                <a:solidFill>
                  <a:srgbClr val="333333"/>
                </a:solidFill>
              </a:rPr>
              <a:t>. </a:t>
            </a:r>
            <a:r>
              <a:rPr lang="de-DE" sz="2400" dirty="0" err="1">
                <a:solidFill>
                  <a:srgbClr val="333333"/>
                </a:solidFill>
              </a:rPr>
              <a:t>För</a:t>
            </a:r>
            <a:r>
              <a:rPr lang="de-DE" sz="2400" dirty="0">
                <a:solidFill>
                  <a:srgbClr val="333333"/>
                </a:solidFill>
              </a:rPr>
              <a:t> </a:t>
            </a:r>
            <a:r>
              <a:rPr lang="de-DE" sz="2400" dirty="0" err="1">
                <a:solidFill>
                  <a:srgbClr val="333333"/>
                </a:solidFill>
              </a:rPr>
              <a:t>det</a:t>
            </a:r>
            <a:r>
              <a:rPr lang="de-DE" sz="2400" dirty="0">
                <a:solidFill>
                  <a:srgbClr val="333333"/>
                </a:solidFill>
              </a:rPr>
              <a:t> </a:t>
            </a:r>
            <a:r>
              <a:rPr lang="de-DE" sz="2400" dirty="0" err="1">
                <a:solidFill>
                  <a:srgbClr val="333333"/>
                </a:solidFill>
              </a:rPr>
              <a:t>första</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dirty="0" err="1">
                <a:solidFill>
                  <a:srgbClr val="333333"/>
                </a:solidFill>
              </a:rPr>
              <a:t>det</a:t>
            </a:r>
            <a:r>
              <a:rPr lang="de-DE" sz="2400" dirty="0">
                <a:solidFill>
                  <a:srgbClr val="333333"/>
                </a:solidFill>
              </a:rPr>
              <a:t> en </a:t>
            </a:r>
            <a:r>
              <a:rPr lang="de-DE" sz="2400" dirty="0" err="1">
                <a:solidFill>
                  <a:srgbClr val="333333"/>
                </a:solidFill>
              </a:rPr>
              <a:t>omtvistad</a:t>
            </a:r>
            <a:r>
              <a:rPr lang="de-DE" sz="2400" dirty="0">
                <a:solidFill>
                  <a:srgbClr val="333333"/>
                </a:solidFill>
              </a:rPr>
              <a:t> </a:t>
            </a:r>
            <a:r>
              <a:rPr lang="de-DE" sz="2400" dirty="0" err="1">
                <a:solidFill>
                  <a:srgbClr val="333333"/>
                </a:solidFill>
              </a:rPr>
              <a:t>fråga</a:t>
            </a:r>
            <a:r>
              <a:rPr lang="de-DE" sz="2400" dirty="0">
                <a:solidFill>
                  <a:srgbClr val="333333"/>
                </a:solidFill>
              </a:rPr>
              <a:t> </a:t>
            </a:r>
            <a:r>
              <a:rPr lang="de-DE" sz="2400" dirty="0" err="1">
                <a:solidFill>
                  <a:srgbClr val="333333"/>
                </a:solidFill>
              </a:rPr>
              <a:t>om</a:t>
            </a:r>
            <a:r>
              <a:rPr lang="de-DE" sz="2400" dirty="0">
                <a:solidFill>
                  <a:srgbClr val="333333"/>
                </a:solidFill>
              </a:rPr>
              <a:t> en </a:t>
            </a:r>
            <a:r>
              <a:rPr lang="de-DE" sz="2400" dirty="0" err="1">
                <a:solidFill>
                  <a:srgbClr val="333333"/>
                </a:solidFill>
              </a:rPr>
              <a:t>delad</a:t>
            </a:r>
            <a:r>
              <a:rPr lang="de-DE" sz="2400" dirty="0">
                <a:solidFill>
                  <a:srgbClr val="333333"/>
                </a:solidFill>
              </a:rPr>
              <a:t> </a:t>
            </a:r>
            <a:r>
              <a:rPr lang="de-DE" sz="2400" dirty="0" err="1">
                <a:solidFill>
                  <a:srgbClr val="333333"/>
                </a:solidFill>
              </a:rPr>
              <a:t>eller</a:t>
            </a:r>
            <a:r>
              <a:rPr lang="de-DE" sz="2400" dirty="0">
                <a:solidFill>
                  <a:srgbClr val="333333"/>
                </a:solidFill>
              </a:rPr>
              <a:t> multipel </a:t>
            </a:r>
            <a:r>
              <a:rPr lang="de-DE" sz="2400" dirty="0" err="1">
                <a:solidFill>
                  <a:srgbClr val="333333"/>
                </a:solidFill>
              </a:rPr>
              <a:t>personlighet</a:t>
            </a:r>
            <a:r>
              <a:rPr lang="de-DE" sz="2400" dirty="0">
                <a:solidFill>
                  <a:srgbClr val="333333"/>
                </a:solidFill>
              </a:rPr>
              <a:t> </a:t>
            </a:r>
            <a:r>
              <a:rPr lang="de-DE" sz="2400" dirty="0" err="1">
                <a:solidFill>
                  <a:srgbClr val="333333"/>
                </a:solidFill>
              </a:rPr>
              <a:t>överhuvudtaget</a:t>
            </a:r>
            <a:r>
              <a:rPr lang="de-DE" sz="2400" dirty="0">
                <a:solidFill>
                  <a:srgbClr val="333333"/>
                </a:solidFill>
              </a:rPr>
              <a:t> </a:t>
            </a:r>
            <a:r>
              <a:rPr lang="de-DE" sz="2400" dirty="0" err="1">
                <a:solidFill>
                  <a:srgbClr val="333333"/>
                </a:solidFill>
              </a:rPr>
              <a:t>finns</a:t>
            </a:r>
            <a:r>
              <a:rPr lang="de-DE" sz="2400" dirty="0">
                <a:solidFill>
                  <a:srgbClr val="333333"/>
                </a:solidFill>
              </a:rPr>
              <a:t>. För det andra pekar inte det här symptomet på en schizofreni/psykos.</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Inte intelligent: </a:t>
            </a:r>
            <a:r>
              <a:rPr lang="de-DE" sz="2400" dirty="0">
                <a:solidFill>
                  <a:srgbClr val="333333"/>
                </a:solidFill>
              </a:rPr>
              <a:t>Uppkomsten av psykiska sjukdomar hänger inte alls ihop med intelligens. Många människor med psykos har en intelligens över genomsnittet.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Kann inte tillfriskna: </a:t>
            </a:r>
            <a:r>
              <a:rPr lang="de-DE" sz="2400" dirty="0">
                <a:solidFill>
                  <a:srgbClr val="333333"/>
                </a:solidFill>
              </a:rPr>
              <a:t>(Enbart) för en tredjedel blir sjukdomen kronisk. Med adekvat behandling lever de flesta patienter ett fullgott liv.</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42</a:t>
            </a:fld>
            <a:endParaRPr lang="de-DE">
              <a:latin typeface="+mn-lt"/>
              <a:ea typeface="+mn-ea"/>
            </a:endParaRPr>
          </a:p>
        </p:txBody>
      </p:sp>
    </p:spTree>
    <p:extLst>
      <p:ext uri="{BB962C8B-B14F-4D97-AF65-F5344CB8AC3E}">
        <p14:creationId xmlns:p14="http://schemas.microsoft.com/office/powerpoint/2010/main" val="2479938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Tillämpning i vardagslivet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sz="2400" dirty="0">
                <a:solidFill>
                  <a:srgbClr val="333333"/>
                </a:solidFill>
              </a:rPr>
              <a:t>Många människor med psykos (men inte alla!) har en låg självkänsla och lider av diagnosen „</a:t>
            </a:r>
            <a:r>
              <a:rPr lang="de-DE" sz="2400" dirty="0" err="1">
                <a:solidFill>
                  <a:srgbClr val="333333"/>
                </a:solidFill>
              </a:rPr>
              <a:t>Schizofreni</a:t>
            </a:r>
            <a:r>
              <a:rPr lang="de-DE" sz="2400" dirty="0">
                <a:solidFill>
                  <a:srgbClr val="333333"/>
                </a:solidFill>
              </a:rPr>
              <a:t>/</a:t>
            </a:r>
            <a:r>
              <a:rPr lang="de-DE" sz="2400" dirty="0" err="1">
                <a:solidFill>
                  <a:srgbClr val="333333"/>
                </a:solidFill>
              </a:rPr>
              <a:t>Psykos</a:t>
            </a:r>
            <a:r>
              <a:rPr lang="de-DE" sz="2400" dirty="0">
                <a:solidFill>
                  <a:srgbClr val="333333"/>
                </a:solidFill>
              </a:rPr>
              <a:t>“. Diagnosen väcker associationer som är missledande.</a:t>
            </a:r>
          </a:p>
          <a:p>
            <a:pPr lvl="0" defTabSz="914400" fontAlgn="base"/>
            <a:r>
              <a:rPr lang="de-DE" sz="2400" dirty="0">
                <a:solidFill>
                  <a:srgbClr val="333333"/>
                </a:solidFill>
              </a:rPr>
              <a:t>För att minska stigmat måste man slå hål på fördomar om människor med psykos/schizofreni</a:t>
            </a:r>
            <a:r>
              <a:rPr lang="de-DE" sz="2400" dirty="0">
                <a:solidFill>
                  <a:srgbClr val="333333"/>
                </a:solidFill>
                <a:sym typeface="Wingdings" panose="05000000000000000000" pitchFamily="2" charset="2"/>
              </a:rPr>
              <a: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43</a:t>
            </a:fld>
            <a:endParaRPr lang="de-DE">
              <a:latin typeface="+mn-lt"/>
              <a:ea typeface="+mn-ea"/>
            </a:endParaRPr>
          </a:p>
        </p:txBody>
      </p:sp>
    </p:spTree>
    <p:extLst>
      <p:ext uri="{BB962C8B-B14F-4D97-AF65-F5344CB8AC3E}">
        <p14:creationId xmlns:p14="http://schemas.microsoft.com/office/powerpoint/2010/main" val="3269587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Tillämpning i vardagslivet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sz="2400" dirty="0" err="1">
                <a:solidFill>
                  <a:srgbClr val="333333"/>
                </a:solidFill>
              </a:rPr>
              <a:t>Många</a:t>
            </a:r>
            <a:r>
              <a:rPr lang="de-DE" sz="2400" dirty="0">
                <a:solidFill>
                  <a:srgbClr val="333333"/>
                </a:solidFill>
              </a:rPr>
              <a:t> </a:t>
            </a:r>
            <a:r>
              <a:rPr lang="de-DE" sz="2400" dirty="0" err="1">
                <a:solidFill>
                  <a:srgbClr val="333333"/>
                </a:solidFill>
              </a:rPr>
              <a:t>människor</a:t>
            </a:r>
            <a:r>
              <a:rPr lang="de-DE" sz="2400" dirty="0">
                <a:solidFill>
                  <a:srgbClr val="333333"/>
                </a:solidFill>
              </a:rPr>
              <a:t> </a:t>
            </a:r>
            <a:r>
              <a:rPr lang="de-DE" sz="2400" dirty="0" err="1">
                <a:solidFill>
                  <a:srgbClr val="333333"/>
                </a:solidFill>
              </a:rPr>
              <a:t>med</a:t>
            </a:r>
            <a:r>
              <a:rPr lang="de-DE" sz="2400" dirty="0">
                <a:solidFill>
                  <a:srgbClr val="333333"/>
                </a:solidFill>
              </a:rPr>
              <a:t> </a:t>
            </a:r>
            <a:r>
              <a:rPr lang="de-DE" sz="2400" dirty="0" err="1">
                <a:solidFill>
                  <a:srgbClr val="333333"/>
                </a:solidFill>
              </a:rPr>
              <a:t>psykos</a:t>
            </a:r>
            <a:r>
              <a:rPr lang="de-DE" sz="2400" dirty="0">
                <a:solidFill>
                  <a:srgbClr val="333333"/>
                </a:solidFill>
              </a:rPr>
              <a:t> (</a:t>
            </a:r>
            <a:r>
              <a:rPr lang="de-DE" sz="2400" dirty="0" err="1">
                <a:solidFill>
                  <a:srgbClr val="333333"/>
                </a:solidFill>
              </a:rPr>
              <a:t>men</a:t>
            </a:r>
            <a:r>
              <a:rPr lang="de-DE" sz="2400" dirty="0">
                <a:solidFill>
                  <a:srgbClr val="333333"/>
                </a:solidFill>
              </a:rPr>
              <a:t> </a:t>
            </a:r>
            <a:r>
              <a:rPr lang="de-DE" sz="2400" dirty="0" err="1">
                <a:solidFill>
                  <a:srgbClr val="333333"/>
                </a:solidFill>
              </a:rPr>
              <a:t>inte</a:t>
            </a:r>
            <a:r>
              <a:rPr lang="de-DE" sz="2400" dirty="0">
                <a:solidFill>
                  <a:srgbClr val="333333"/>
                </a:solidFill>
              </a:rPr>
              <a:t> alla!) har en </a:t>
            </a:r>
            <a:r>
              <a:rPr lang="de-DE" sz="2400" dirty="0" err="1">
                <a:solidFill>
                  <a:srgbClr val="333333"/>
                </a:solidFill>
              </a:rPr>
              <a:t>låg</a:t>
            </a:r>
            <a:r>
              <a:rPr lang="de-DE" sz="2400" dirty="0">
                <a:solidFill>
                  <a:srgbClr val="333333"/>
                </a:solidFill>
              </a:rPr>
              <a:t> </a:t>
            </a:r>
            <a:r>
              <a:rPr lang="de-DE" sz="2400" dirty="0" err="1">
                <a:solidFill>
                  <a:srgbClr val="333333"/>
                </a:solidFill>
              </a:rPr>
              <a:t>självkänsla</a:t>
            </a:r>
            <a:r>
              <a:rPr lang="de-DE" sz="2400" dirty="0">
                <a:solidFill>
                  <a:srgbClr val="333333"/>
                </a:solidFill>
              </a:rPr>
              <a:t> och </a:t>
            </a:r>
            <a:r>
              <a:rPr lang="de-DE" sz="2400" dirty="0" err="1">
                <a:solidFill>
                  <a:srgbClr val="333333"/>
                </a:solidFill>
              </a:rPr>
              <a:t>lider</a:t>
            </a:r>
            <a:r>
              <a:rPr lang="de-DE" sz="2400" dirty="0">
                <a:solidFill>
                  <a:srgbClr val="333333"/>
                </a:solidFill>
              </a:rPr>
              <a:t> </a:t>
            </a:r>
            <a:r>
              <a:rPr lang="de-DE" sz="2400" dirty="0" err="1">
                <a:solidFill>
                  <a:srgbClr val="333333"/>
                </a:solidFill>
              </a:rPr>
              <a:t>av</a:t>
            </a:r>
            <a:r>
              <a:rPr lang="de-DE" sz="2400" dirty="0">
                <a:solidFill>
                  <a:srgbClr val="333333"/>
                </a:solidFill>
              </a:rPr>
              <a:t> </a:t>
            </a:r>
            <a:r>
              <a:rPr lang="de-DE" sz="2400" dirty="0" err="1">
                <a:solidFill>
                  <a:srgbClr val="333333"/>
                </a:solidFill>
              </a:rPr>
              <a:t>diagnosen</a:t>
            </a:r>
            <a:r>
              <a:rPr lang="de-DE" sz="2400" dirty="0">
                <a:solidFill>
                  <a:srgbClr val="333333"/>
                </a:solidFill>
              </a:rPr>
              <a:t> „</a:t>
            </a:r>
            <a:r>
              <a:rPr lang="de-DE" sz="2400" dirty="0" err="1">
                <a:solidFill>
                  <a:srgbClr val="333333"/>
                </a:solidFill>
              </a:rPr>
              <a:t>Schizofreni</a:t>
            </a:r>
            <a:r>
              <a:rPr lang="de-DE" sz="2400" dirty="0">
                <a:solidFill>
                  <a:srgbClr val="333333"/>
                </a:solidFill>
              </a:rPr>
              <a:t>/</a:t>
            </a:r>
            <a:r>
              <a:rPr lang="de-DE" sz="2400" dirty="0" err="1">
                <a:solidFill>
                  <a:srgbClr val="333333"/>
                </a:solidFill>
              </a:rPr>
              <a:t>Psykos</a:t>
            </a:r>
            <a:r>
              <a:rPr lang="de-DE" sz="2400" dirty="0">
                <a:solidFill>
                  <a:srgbClr val="333333"/>
                </a:solidFill>
              </a:rPr>
              <a:t>“. Diagnosen </a:t>
            </a:r>
            <a:r>
              <a:rPr lang="de-DE" sz="2400" dirty="0" err="1">
                <a:solidFill>
                  <a:srgbClr val="333333"/>
                </a:solidFill>
              </a:rPr>
              <a:t>väcker</a:t>
            </a:r>
            <a:r>
              <a:rPr lang="de-DE" sz="2400" dirty="0">
                <a:solidFill>
                  <a:srgbClr val="333333"/>
                </a:solidFill>
              </a:rPr>
              <a:t> </a:t>
            </a:r>
            <a:r>
              <a:rPr lang="de-DE" sz="2400" dirty="0" err="1">
                <a:solidFill>
                  <a:srgbClr val="333333"/>
                </a:solidFill>
              </a:rPr>
              <a:t>associationer</a:t>
            </a:r>
            <a:r>
              <a:rPr lang="de-DE" sz="2400" dirty="0">
                <a:solidFill>
                  <a:srgbClr val="333333"/>
                </a:solidFill>
              </a:rPr>
              <a:t> </a:t>
            </a:r>
            <a:r>
              <a:rPr lang="de-DE" sz="2400" dirty="0" err="1">
                <a:solidFill>
                  <a:srgbClr val="333333"/>
                </a:solidFill>
              </a:rPr>
              <a:t>som</a:t>
            </a:r>
            <a:r>
              <a:rPr lang="de-DE" sz="2400" dirty="0">
                <a:solidFill>
                  <a:srgbClr val="333333"/>
                </a:solidFill>
              </a:rPr>
              <a:t> </a:t>
            </a:r>
            <a:r>
              <a:rPr lang="de-DE" sz="2400" dirty="0" err="1">
                <a:solidFill>
                  <a:srgbClr val="333333"/>
                </a:solidFill>
              </a:rPr>
              <a:t>är</a:t>
            </a:r>
            <a:r>
              <a:rPr lang="de-DE" sz="2400" dirty="0">
                <a:solidFill>
                  <a:srgbClr val="333333"/>
                </a:solidFill>
              </a:rPr>
              <a:t> </a:t>
            </a:r>
            <a:r>
              <a:rPr lang="de-DE" sz="2400" dirty="0" err="1">
                <a:solidFill>
                  <a:srgbClr val="333333"/>
                </a:solidFill>
              </a:rPr>
              <a:t>missledande</a:t>
            </a:r>
            <a:r>
              <a:rPr lang="de-DE" sz="2400" dirty="0">
                <a:solidFill>
                  <a:srgbClr val="333333"/>
                </a:solidFill>
              </a:rPr>
              <a:t>.</a:t>
            </a:r>
          </a:p>
          <a:p>
            <a:pPr lvl="0" defTabSz="914400" fontAlgn="base"/>
            <a:r>
              <a:rPr lang="de-DE" sz="2400" dirty="0">
                <a:solidFill>
                  <a:srgbClr val="333333"/>
                </a:solidFill>
              </a:rPr>
              <a:t>För att minska stigmat måste man slå hål på fördomar om människor med psykos/schizofreni</a:t>
            </a:r>
            <a:r>
              <a:rPr lang="de-DE" sz="2400" dirty="0">
                <a:solidFill>
                  <a:srgbClr val="333333"/>
                </a:solidFill>
                <a:sym typeface="Wingdings" panose="05000000000000000000" pitchFamily="2" charset="2"/>
              </a:rPr>
              <a:t>.</a:t>
            </a:r>
          </a:p>
          <a:p>
            <a:pPr lvl="0" defTabSz="914400" fontAlgn="base"/>
            <a:r>
              <a:rPr lang="de-DE" sz="2400" u="sng" dirty="0">
                <a:solidFill>
                  <a:srgbClr val="004992"/>
                </a:solidFill>
              </a:rPr>
              <a:t>Viktigt</a:t>
            </a:r>
            <a:r>
              <a:rPr lang="de-DE" sz="2400" dirty="0">
                <a:solidFill>
                  <a:srgbClr val="004992"/>
                </a:solidFill>
              </a:rPr>
              <a:t>: </a:t>
            </a:r>
            <a:r>
              <a:rPr lang="de-DE" sz="2400" dirty="0">
                <a:solidFill>
                  <a:srgbClr val="333333"/>
                </a:solidFill>
              </a:rPr>
              <a:t>Vid närmare betraktelse har varje människa någon egenskap som gör henne alldeles speciell. Många fördomar och stereotyper utgår från att endast en liten del av helheten beaktas. Det kan leda till att människor blir felaktigt behandlade. </a:t>
            </a:r>
            <a:r>
              <a:rPr lang="de-DE" sz="2400" u="sng" dirty="0">
                <a:solidFill>
                  <a:srgbClr val="333333"/>
                </a:solidFill>
              </a:rPr>
              <a:t>En psykisk sjukdom är enbart en aspekt av en människas identitet.</a:t>
            </a:r>
            <a:endParaRPr lang="en-US" sz="2400" dirty="0"/>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44</a:t>
            </a:fld>
            <a:endParaRPr lang="de-DE">
              <a:latin typeface="+mn-lt"/>
              <a:ea typeface="+mn-ea"/>
            </a:endParaRPr>
          </a:p>
        </p:txBody>
      </p:sp>
    </p:spTree>
    <p:extLst>
      <p:ext uri="{BB962C8B-B14F-4D97-AF65-F5344CB8AC3E}">
        <p14:creationId xmlns:p14="http://schemas.microsoft.com/office/powerpoint/2010/main" val="3357230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Vad kan man göra?</a:t>
            </a:r>
            <a:endParaRPr lang="de-DE"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45</a:t>
            </a:fld>
            <a:endParaRPr lang="de-DE">
              <a:latin typeface="+mn-lt"/>
              <a:ea typeface="+mn-ea"/>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sv-SE" sz="2400">
                <a:solidFill>
                  <a:srgbClr val="333333"/>
                </a:solidFill>
                <a:latin typeface="Calibri Light"/>
                <a:ea typeface="ＭＳ Ｐゴシック"/>
                <a:cs typeface="Verdana"/>
              </a:rPr>
              <a:t>Informera &amp; kommunicera om sjukdomen på ett lämpligt sätt!</a:t>
            </a:r>
            <a:endParaRPr lang="de-DE" sz="2400" dirty="0">
              <a:solidFill>
                <a:srgbClr val="333333"/>
              </a:solidFill>
              <a:latin typeface="Calibri Light"/>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918623589"/>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0727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Ska jag berätta om min sjukdom… och hur?</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r>
              <a:rPr lang="de-DE" sz="2400" dirty="0" err="1">
                <a:solidFill>
                  <a:srgbClr val="004992"/>
                </a:solidFill>
              </a:rPr>
              <a:t>Måste</a:t>
            </a:r>
            <a:r>
              <a:rPr lang="de-DE" sz="2400" dirty="0">
                <a:solidFill>
                  <a:srgbClr val="004992"/>
                </a:solidFill>
              </a:rPr>
              <a:t> du </a:t>
            </a:r>
            <a:r>
              <a:rPr lang="de-DE" sz="2400" dirty="0" err="1">
                <a:solidFill>
                  <a:srgbClr val="004992"/>
                </a:solidFill>
              </a:rPr>
              <a:t>berätta</a:t>
            </a:r>
            <a:r>
              <a:rPr lang="de-DE" sz="2400" dirty="0">
                <a:solidFill>
                  <a:srgbClr val="004992"/>
                </a:solidFill>
              </a:rPr>
              <a:t> </a:t>
            </a:r>
            <a:r>
              <a:rPr lang="de-DE" sz="2400" dirty="0" err="1">
                <a:solidFill>
                  <a:srgbClr val="004992"/>
                </a:solidFill>
              </a:rPr>
              <a:t>för</a:t>
            </a:r>
            <a:r>
              <a:rPr lang="de-DE" sz="2400" dirty="0">
                <a:solidFill>
                  <a:srgbClr val="004992"/>
                </a:solidFill>
              </a:rPr>
              <a:t> </a:t>
            </a:r>
            <a:r>
              <a:rPr lang="de-DE" sz="2400" dirty="0" err="1">
                <a:solidFill>
                  <a:srgbClr val="004992"/>
                </a:solidFill>
              </a:rPr>
              <a:t>andra</a:t>
            </a:r>
            <a:r>
              <a:rPr lang="de-DE" sz="2400" dirty="0">
                <a:solidFill>
                  <a:srgbClr val="004992"/>
                </a:solidFill>
              </a:rPr>
              <a:t> </a:t>
            </a:r>
            <a:r>
              <a:rPr lang="de-DE" sz="2400" dirty="0" err="1">
                <a:solidFill>
                  <a:srgbClr val="004992"/>
                </a:solidFill>
              </a:rPr>
              <a:t>att</a:t>
            </a:r>
            <a:r>
              <a:rPr lang="de-DE" sz="2400" dirty="0">
                <a:solidFill>
                  <a:srgbClr val="004992"/>
                </a:solidFill>
              </a:rPr>
              <a:t> du har </a:t>
            </a:r>
            <a:r>
              <a:rPr lang="de-DE" sz="2400" dirty="0" err="1">
                <a:solidFill>
                  <a:srgbClr val="004992"/>
                </a:solidFill>
              </a:rPr>
              <a:t>insjuknat</a:t>
            </a:r>
            <a:r>
              <a:rPr lang="de-DE" sz="2400" dirty="0">
                <a:solidFill>
                  <a:srgbClr val="004992"/>
                </a:solidFill>
              </a:rPr>
              <a:t> i en </a:t>
            </a:r>
            <a:r>
              <a:rPr lang="de-DE" sz="2400" dirty="0" err="1">
                <a:solidFill>
                  <a:srgbClr val="004992"/>
                </a:solidFill>
              </a:rPr>
              <a:t>psykos</a:t>
            </a:r>
            <a:r>
              <a:rPr lang="de-DE" sz="2400" dirty="0">
                <a:solidFill>
                  <a:srgbClr val="004992"/>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pPr>
            <a:r>
              <a:rPr lang="de-DE" sz="2400" dirty="0">
                <a:solidFill>
                  <a:srgbClr val="333333"/>
                </a:solidFill>
              </a:rPr>
              <a:t>Man </a:t>
            </a:r>
            <a:r>
              <a:rPr lang="de-DE" sz="2400" dirty="0" err="1">
                <a:solidFill>
                  <a:srgbClr val="333333"/>
                </a:solidFill>
              </a:rPr>
              <a:t>är</a:t>
            </a:r>
            <a:r>
              <a:rPr lang="de-DE" sz="2400" dirty="0">
                <a:solidFill>
                  <a:srgbClr val="333333"/>
                </a:solidFill>
              </a:rPr>
              <a:t> </a:t>
            </a:r>
            <a:r>
              <a:rPr lang="de-DE" sz="2400" dirty="0" err="1">
                <a:solidFill>
                  <a:srgbClr val="333333"/>
                </a:solidFill>
              </a:rPr>
              <a:t>inte</a:t>
            </a:r>
            <a:r>
              <a:rPr lang="de-DE" sz="2400" dirty="0">
                <a:solidFill>
                  <a:srgbClr val="333333"/>
                </a:solidFill>
              </a:rPr>
              <a:t> </a:t>
            </a:r>
            <a:r>
              <a:rPr lang="de-DE" sz="2400" dirty="0" err="1">
                <a:solidFill>
                  <a:srgbClr val="333333"/>
                </a:solidFill>
              </a:rPr>
              <a:t>skyldig</a:t>
            </a:r>
            <a:r>
              <a:rPr lang="de-DE" sz="2400" dirty="0">
                <a:solidFill>
                  <a:srgbClr val="333333"/>
                </a:solidFill>
              </a:rPr>
              <a:t> </a:t>
            </a:r>
            <a:r>
              <a:rPr lang="de-DE" sz="2400" dirty="0" err="1">
                <a:solidFill>
                  <a:srgbClr val="333333"/>
                </a:solidFill>
              </a:rPr>
              <a:t>att</a:t>
            </a:r>
            <a:r>
              <a:rPr lang="de-DE" sz="2400" dirty="0">
                <a:solidFill>
                  <a:srgbClr val="333333"/>
                </a:solidFill>
              </a:rPr>
              <a:t> </a:t>
            </a:r>
            <a:r>
              <a:rPr lang="de-DE" sz="2400" dirty="0" err="1">
                <a:solidFill>
                  <a:srgbClr val="333333"/>
                </a:solidFill>
              </a:rPr>
              <a:t>anmäla</a:t>
            </a:r>
            <a:r>
              <a:rPr lang="de-DE" sz="2400" dirty="0">
                <a:solidFill>
                  <a:srgbClr val="333333"/>
                </a:solidFill>
              </a:rPr>
              <a:t> en </a:t>
            </a:r>
            <a:r>
              <a:rPr lang="de-DE" sz="2400" dirty="0" err="1">
                <a:solidFill>
                  <a:srgbClr val="333333"/>
                </a:solidFill>
              </a:rPr>
              <a:t>psykos</a:t>
            </a:r>
            <a:r>
              <a:rPr lang="de-DE" sz="2400" dirty="0">
                <a:solidFill>
                  <a:srgbClr val="333333"/>
                </a:solidFill>
              </a:rPr>
              <a:t> </a:t>
            </a:r>
            <a:r>
              <a:rPr lang="de-DE" sz="2400" dirty="0" err="1">
                <a:solidFill>
                  <a:srgbClr val="333333"/>
                </a:solidFill>
              </a:rPr>
              <a:t>eller</a:t>
            </a:r>
            <a:r>
              <a:rPr lang="de-DE" sz="2400" dirty="0">
                <a:solidFill>
                  <a:srgbClr val="333333"/>
                </a:solidFill>
              </a:rPr>
              <a:t> </a:t>
            </a:r>
            <a:r>
              <a:rPr lang="de-DE" sz="2400" dirty="0" err="1">
                <a:solidFill>
                  <a:srgbClr val="333333"/>
                </a:solidFill>
              </a:rPr>
              <a:t>schizofreni</a:t>
            </a:r>
            <a:r>
              <a:rPr lang="de-DE" sz="2400" dirty="0">
                <a:solidFill>
                  <a:srgbClr val="333333"/>
                </a:solidFill>
              </a:rPr>
              <a:t> (</a:t>
            </a:r>
            <a:r>
              <a:rPr lang="de-DE" sz="2400" dirty="0" err="1">
                <a:solidFill>
                  <a:srgbClr val="333333"/>
                </a:solidFill>
              </a:rPr>
              <a:t>precis</a:t>
            </a:r>
            <a:r>
              <a:rPr lang="de-DE" sz="2400" dirty="0">
                <a:solidFill>
                  <a:srgbClr val="333333"/>
                </a:solidFill>
              </a:rPr>
              <a:t> </a:t>
            </a:r>
            <a:r>
              <a:rPr lang="de-DE" sz="2400" dirty="0" err="1">
                <a:solidFill>
                  <a:srgbClr val="333333"/>
                </a:solidFill>
              </a:rPr>
              <a:t>som</a:t>
            </a:r>
            <a:r>
              <a:rPr lang="de-DE" sz="2400" dirty="0">
                <a:solidFill>
                  <a:srgbClr val="333333"/>
                </a:solidFill>
              </a:rPr>
              <a:t> alla </a:t>
            </a:r>
            <a:r>
              <a:rPr lang="de-DE" sz="2400" dirty="0" err="1">
                <a:solidFill>
                  <a:srgbClr val="333333"/>
                </a:solidFill>
              </a:rPr>
              <a:t>andra</a:t>
            </a:r>
            <a:r>
              <a:rPr lang="de-DE" sz="2400" dirty="0">
                <a:solidFill>
                  <a:srgbClr val="333333"/>
                </a:solidFill>
              </a:rPr>
              <a:t> </a:t>
            </a:r>
            <a:r>
              <a:rPr lang="de-DE" sz="2400" dirty="0" err="1">
                <a:solidFill>
                  <a:srgbClr val="333333"/>
                </a:solidFill>
              </a:rPr>
              <a:t>psykiska</a:t>
            </a:r>
            <a:r>
              <a:rPr lang="de-DE" sz="2400" dirty="0">
                <a:solidFill>
                  <a:srgbClr val="333333"/>
                </a:solidFill>
              </a:rPr>
              <a:t> </a:t>
            </a:r>
            <a:r>
              <a:rPr lang="de-DE" sz="2400" dirty="0" err="1">
                <a:solidFill>
                  <a:srgbClr val="333333"/>
                </a:solidFill>
              </a:rPr>
              <a:t>sjukdomar</a:t>
            </a:r>
            <a:r>
              <a:rPr lang="de-DE" sz="2400" dirty="0">
                <a:solidFill>
                  <a:srgbClr val="333333"/>
                </a:solidFill>
              </a:rPr>
              <a:t> </a:t>
            </a:r>
            <a:r>
              <a:rPr lang="de-DE" sz="2400" dirty="0" err="1">
                <a:solidFill>
                  <a:srgbClr val="333333"/>
                </a:solidFill>
              </a:rPr>
              <a:t>inte</a:t>
            </a:r>
            <a:r>
              <a:rPr lang="de-DE" sz="2400" dirty="0">
                <a:solidFill>
                  <a:srgbClr val="333333"/>
                </a:solidFill>
              </a:rPr>
              <a:t> heller </a:t>
            </a:r>
            <a:r>
              <a:rPr lang="de-DE" sz="2400" dirty="0" err="1">
                <a:solidFill>
                  <a:srgbClr val="333333"/>
                </a:solidFill>
              </a:rPr>
              <a:t>är</a:t>
            </a:r>
            <a:r>
              <a:rPr lang="de-DE" sz="2400" dirty="0">
                <a:solidFill>
                  <a:srgbClr val="333333"/>
                </a:solidFill>
              </a:rPr>
              <a:t> </a:t>
            </a:r>
            <a:r>
              <a:rPr lang="de-DE" sz="2400" dirty="0" err="1">
                <a:solidFill>
                  <a:srgbClr val="333333"/>
                </a:solidFill>
              </a:rPr>
              <a:t>anmälningspliktiga</a:t>
            </a:r>
            <a:r>
              <a:rPr lang="de-DE" sz="2400" dirty="0">
                <a:solidFill>
                  <a:srgbClr val="333333"/>
                </a:solidFill>
              </a:rPr>
              <a:t>).</a:t>
            </a:r>
          </a:p>
          <a:p>
            <a:r>
              <a:rPr lang="de-DE" sz="2400" b="1" dirty="0">
                <a:solidFill>
                  <a:srgbClr val="333333"/>
                </a:solidFill>
              </a:rPr>
              <a:t>Det är din sak om du vill berätta om diagnosen för andra eller inte.</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46</a:t>
            </a:fld>
            <a:endParaRPr lang="de-DE">
              <a:latin typeface="+mn-lt"/>
              <a:ea typeface="+mn-ea"/>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4065746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Ska jag berätta om min sjukdom… och hur?</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r>
              <a:rPr lang="de-DE" sz="2400" dirty="0" err="1">
                <a:solidFill>
                  <a:srgbClr val="004992"/>
                </a:solidFill>
              </a:rPr>
              <a:t>Måste</a:t>
            </a:r>
            <a:r>
              <a:rPr lang="de-DE" sz="2400" dirty="0">
                <a:solidFill>
                  <a:srgbClr val="004992"/>
                </a:solidFill>
              </a:rPr>
              <a:t> du </a:t>
            </a:r>
            <a:r>
              <a:rPr lang="de-DE" sz="2400" dirty="0" err="1">
                <a:solidFill>
                  <a:srgbClr val="004992"/>
                </a:solidFill>
              </a:rPr>
              <a:t>berätta</a:t>
            </a:r>
            <a:r>
              <a:rPr lang="de-DE" sz="2400" dirty="0">
                <a:solidFill>
                  <a:srgbClr val="004992"/>
                </a:solidFill>
              </a:rPr>
              <a:t> </a:t>
            </a:r>
            <a:r>
              <a:rPr lang="de-DE" sz="2400" dirty="0" err="1">
                <a:solidFill>
                  <a:srgbClr val="004992"/>
                </a:solidFill>
              </a:rPr>
              <a:t>för</a:t>
            </a:r>
            <a:r>
              <a:rPr lang="de-DE" sz="2400" dirty="0">
                <a:solidFill>
                  <a:srgbClr val="004992"/>
                </a:solidFill>
              </a:rPr>
              <a:t> </a:t>
            </a:r>
            <a:r>
              <a:rPr lang="de-DE" sz="2400" dirty="0" err="1">
                <a:solidFill>
                  <a:srgbClr val="004992"/>
                </a:solidFill>
              </a:rPr>
              <a:t>andra</a:t>
            </a:r>
            <a:r>
              <a:rPr lang="de-DE" sz="2400" dirty="0">
                <a:solidFill>
                  <a:srgbClr val="004992"/>
                </a:solidFill>
              </a:rPr>
              <a:t> </a:t>
            </a:r>
            <a:r>
              <a:rPr lang="de-DE" sz="2400" dirty="0" err="1">
                <a:solidFill>
                  <a:srgbClr val="004992"/>
                </a:solidFill>
              </a:rPr>
              <a:t>att</a:t>
            </a:r>
            <a:r>
              <a:rPr lang="de-DE" sz="2400" dirty="0">
                <a:solidFill>
                  <a:srgbClr val="004992"/>
                </a:solidFill>
              </a:rPr>
              <a:t> du har </a:t>
            </a:r>
            <a:r>
              <a:rPr lang="de-DE" sz="2400" dirty="0" err="1">
                <a:solidFill>
                  <a:srgbClr val="004992"/>
                </a:solidFill>
              </a:rPr>
              <a:t>insjuknat</a:t>
            </a:r>
            <a:r>
              <a:rPr lang="de-DE" sz="2400" dirty="0">
                <a:solidFill>
                  <a:srgbClr val="004992"/>
                </a:solidFill>
              </a:rPr>
              <a:t> i en </a:t>
            </a:r>
            <a:r>
              <a:rPr lang="de-DE" sz="2400" dirty="0" err="1">
                <a:solidFill>
                  <a:srgbClr val="004992"/>
                </a:solidFill>
              </a:rPr>
              <a:t>psykos</a:t>
            </a:r>
            <a:r>
              <a:rPr lang="de-DE" sz="2400" dirty="0">
                <a:solidFill>
                  <a:srgbClr val="004992"/>
                </a:solidFill>
              </a:rPr>
              <a:t>?</a:t>
            </a:r>
            <a:endParaRPr lang="de-DE" sz="2400" dirty="0">
              <a:solidFill>
                <a:srgbClr val="333333"/>
              </a:solidFill>
              <a:sym typeface="Wingdings" panose="05000000000000000000" pitchFamily="2" charset="2"/>
            </a:endParaRPr>
          </a:p>
          <a:p>
            <a:pPr marL="342900" lvl="0" indent="-342900">
              <a:buClr>
                <a:srgbClr val="333333"/>
              </a:buClr>
              <a:buFont typeface="WingDings"/>
              <a:buChar char=""/>
            </a:pPr>
            <a:r>
              <a:rPr lang="de-DE" sz="2400" dirty="0" err="1">
                <a:solidFill>
                  <a:srgbClr val="333333"/>
                </a:solidFill>
                <a:sym typeface="Wingdings" panose="05000000000000000000" pitchFamily="2" charset="2"/>
              </a:rPr>
              <a:t>Det</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kan</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vara</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viktigt</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för</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dig</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att</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tala</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om</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din</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sjukdom</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med</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närstående</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som</a:t>
            </a:r>
            <a:r>
              <a:rPr lang="de-DE" sz="2400" dirty="0">
                <a:solidFill>
                  <a:srgbClr val="333333"/>
                </a:solidFill>
                <a:sym typeface="Wingdings" panose="05000000000000000000" pitchFamily="2" charset="2"/>
              </a:rPr>
              <a:t> du har </a:t>
            </a:r>
            <a:r>
              <a:rPr lang="de-DE" sz="2400" dirty="0" err="1">
                <a:solidFill>
                  <a:srgbClr val="333333"/>
                </a:solidFill>
                <a:sym typeface="Wingdings" panose="05000000000000000000" pitchFamily="2" charset="2"/>
              </a:rPr>
              <a:t>förtroende</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för</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därför</a:t>
            </a:r>
            <a:r>
              <a:rPr lang="de-DE" sz="2400" dirty="0">
                <a:solidFill>
                  <a:srgbClr val="333333"/>
                </a:solidFill>
                <a:sym typeface="Wingdings" panose="05000000000000000000" pitchFamily="2" charset="2"/>
              </a:rPr>
              <a:t> </a:t>
            </a:r>
            <a:r>
              <a:rPr lang="de-DE" sz="2400" dirty="0" err="1">
                <a:solidFill>
                  <a:srgbClr val="333333"/>
                </a:solidFill>
                <a:sym typeface="Wingdings" panose="05000000000000000000" pitchFamily="2" charset="2"/>
              </a:rPr>
              <a:t>att</a:t>
            </a:r>
            <a:r>
              <a:rPr lang="de-DE" sz="2400" dirty="0">
                <a:solidFill>
                  <a:srgbClr val="333333"/>
                </a:solidFill>
                <a:sym typeface="Wingdings" panose="05000000000000000000" pitchFamily="2" charset="2"/>
              </a:rPr>
              <a:t>…</a:t>
            </a:r>
          </a:p>
          <a:p>
            <a:pPr marL="342900" lvl="1" indent="-342900">
              <a:spcBef>
                <a:spcPts val="1999"/>
              </a:spcBef>
              <a:spcAft>
                <a:spcPts val="0"/>
              </a:spcAft>
              <a:buClr>
                <a:srgbClr val="333333"/>
              </a:buClr>
              <a:buFont typeface="WingDings"/>
              <a:buChar char=""/>
            </a:pPr>
            <a:r>
              <a:rPr lang="de-DE" sz="2400" dirty="0">
                <a:solidFill>
                  <a:srgbClr val="333333"/>
                </a:solidFill>
                <a:latin typeface="+mn-lt"/>
                <a:sym typeface="Wingdings" panose="05000000000000000000" pitchFamily="2" charset="2"/>
              </a:rPr>
              <a:t>Andra människor lägger ofta mycket tidigare märke till olika varningstecken som tyder på en återkommande psykotisk period</a:t>
            </a:r>
            <a:endParaRPr lang="de-DE" sz="2400" b="1"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47</a:t>
            </a:fld>
            <a:endParaRPr lang="de-DE">
              <a:latin typeface="+mn-lt"/>
              <a:ea typeface="+mn-ea"/>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458811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a:solidFill>
                  <a:srgbClr val="004992"/>
                </a:solidFill>
              </a:rPr>
              <a:t>Rekommendation: Förklara symptomen istället för att namnge diagnosen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48</a:t>
            </a:fld>
            <a:endParaRPr lang="de-DE">
              <a:latin typeface="+mn-lt"/>
              <a:ea typeface="+mn-ea"/>
            </a:endParaRPr>
          </a:p>
        </p:txBody>
      </p:sp>
    </p:spTree>
    <p:extLst>
      <p:ext uri="{BB962C8B-B14F-4D97-AF65-F5344CB8AC3E}">
        <p14:creationId xmlns:p14="http://schemas.microsoft.com/office/powerpoint/2010/main" val="11922173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004992"/>
                </a:solidFill>
              </a:rPr>
              <a:t>Rekommendation</a:t>
            </a:r>
            <a:r>
              <a:rPr lang="de-DE" sz="2400" dirty="0">
                <a:solidFill>
                  <a:srgbClr val="004992"/>
                </a:solidFill>
              </a:rPr>
              <a:t>: </a:t>
            </a:r>
            <a:r>
              <a:rPr lang="de-DE" sz="2400" dirty="0" err="1">
                <a:solidFill>
                  <a:srgbClr val="004992"/>
                </a:solidFill>
              </a:rPr>
              <a:t>Förklara</a:t>
            </a:r>
            <a:r>
              <a:rPr lang="de-DE" sz="2400" dirty="0">
                <a:solidFill>
                  <a:srgbClr val="004992"/>
                </a:solidFill>
              </a:rPr>
              <a:t> </a:t>
            </a:r>
            <a:r>
              <a:rPr lang="de-DE" sz="2400" dirty="0" err="1">
                <a:solidFill>
                  <a:srgbClr val="004992"/>
                </a:solidFill>
              </a:rPr>
              <a:t>symptomen</a:t>
            </a:r>
            <a:r>
              <a:rPr lang="de-DE" sz="2400" dirty="0">
                <a:solidFill>
                  <a:srgbClr val="004992"/>
                </a:solidFill>
              </a:rPr>
              <a:t> </a:t>
            </a:r>
            <a:r>
              <a:rPr lang="de-DE" sz="2400" dirty="0" err="1">
                <a:solidFill>
                  <a:srgbClr val="004992"/>
                </a:solidFill>
              </a:rPr>
              <a:t>istället</a:t>
            </a:r>
            <a:r>
              <a:rPr lang="de-DE" sz="2400" dirty="0">
                <a:solidFill>
                  <a:srgbClr val="004992"/>
                </a:solidFill>
              </a:rPr>
              <a:t> </a:t>
            </a:r>
            <a:r>
              <a:rPr lang="de-DE" sz="2400" dirty="0" err="1">
                <a:solidFill>
                  <a:srgbClr val="004992"/>
                </a:solidFill>
              </a:rPr>
              <a:t>för</a:t>
            </a:r>
            <a:r>
              <a:rPr lang="de-DE" sz="2400" dirty="0">
                <a:solidFill>
                  <a:srgbClr val="004992"/>
                </a:solidFill>
              </a:rPr>
              <a:t> </a:t>
            </a:r>
            <a:r>
              <a:rPr lang="de-DE" sz="2400" dirty="0" err="1">
                <a:solidFill>
                  <a:srgbClr val="004992"/>
                </a:solidFill>
              </a:rPr>
              <a:t>att</a:t>
            </a:r>
            <a:r>
              <a:rPr lang="de-DE" sz="2400" dirty="0">
                <a:solidFill>
                  <a:srgbClr val="004992"/>
                </a:solidFill>
              </a:rPr>
              <a:t> </a:t>
            </a:r>
            <a:r>
              <a:rPr lang="de-DE" sz="2400" dirty="0" err="1">
                <a:solidFill>
                  <a:srgbClr val="004992"/>
                </a:solidFill>
              </a:rPr>
              <a:t>namnge</a:t>
            </a:r>
            <a:r>
              <a:rPr lang="de-DE" sz="2400" dirty="0">
                <a:solidFill>
                  <a:srgbClr val="004992"/>
                </a:solidFill>
              </a:rPr>
              <a:t> </a:t>
            </a:r>
            <a:r>
              <a:rPr lang="de-DE" sz="2400" dirty="0" err="1">
                <a:solidFill>
                  <a:srgbClr val="004992"/>
                </a:solidFill>
              </a:rPr>
              <a:t>diagnosen</a:t>
            </a:r>
            <a:endParaRPr lang="de-DE" sz="2400" dirty="0">
              <a:solidFill>
                <a:srgbClr val="004992"/>
              </a:solidFill>
            </a:endParaRPr>
          </a:p>
          <a:p>
            <a:pPr marL="342900" indent="-342900">
              <a:buClr>
                <a:srgbClr val="333333"/>
              </a:buClr>
              <a:buFont typeface="WingDings"/>
              <a:buChar char=""/>
            </a:pPr>
            <a:r>
              <a:rPr lang="de-DE" sz="2400" dirty="0">
                <a:solidFill>
                  <a:srgbClr val="333333"/>
                </a:solidFill>
              </a:rPr>
              <a:t>Speciellt i umgänge med främmande människor är det ofta bättre att beskriva symptomen än att namnge sjukdomen (schizofreni, psykos), eftersom det kan leda till </a:t>
            </a:r>
            <a:r>
              <a:rPr lang="de-DE" sz="2400">
                <a:solidFill>
                  <a:srgbClr val="333333"/>
                </a:solidFill>
              </a:rPr>
              <a:t>missförstånd.</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49</a:t>
            </a:fld>
            <a:endParaRPr lang="de-DE">
              <a:latin typeface="+mn-lt"/>
              <a:ea typeface="+mn-ea"/>
            </a:endParaRPr>
          </a:p>
        </p:txBody>
      </p:sp>
    </p:spTree>
    <p:extLst>
      <p:ext uri="{BB962C8B-B14F-4D97-AF65-F5344CB8AC3E}">
        <p14:creationId xmlns:p14="http://schemas.microsoft.com/office/powerpoint/2010/main" val="38129323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004992"/>
                </a:solidFill>
              </a:rPr>
              <a:t>Rekommendation</a:t>
            </a:r>
            <a:r>
              <a:rPr lang="de-DE" sz="2400" dirty="0">
                <a:solidFill>
                  <a:srgbClr val="004992"/>
                </a:solidFill>
              </a:rPr>
              <a:t>: </a:t>
            </a:r>
            <a:r>
              <a:rPr lang="de-DE" sz="2400" dirty="0" err="1">
                <a:solidFill>
                  <a:srgbClr val="004992"/>
                </a:solidFill>
              </a:rPr>
              <a:t>Förklara</a:t>
            </a:r>
            <a:r>
              <a:rPr lang="de-DE" sz="2400" dirty="0">
                <a:solidFill>
                  <a:srgbClr val="004992"/>
                </a:solidFill>
              </a:rPr>
              <a:t> </a:t>
            </a:r>
            <a:r>
              <a:rPr lang="de-DE" sz="2400" dirty="0" err="1">
                <a:solidFill>
                  <a:srgbClr val="004992"/>
                </a:solidFill>
              </a:rPr>
              <a:t>symptomen</a:t>
            </a:r>
            <a:r>
              <a:rPr lang="de-DE" sz="2400" dirty="0">
                <a:solidFill>
                  <a:srgbClr val="004992"/>
                </a:solidFill>
              </a:rPr>
              <a:t> </a:t>
            </a:r>
            <a:r>
              <a:rPr lang="de-DE" sz="2400" dirty="0" err="1">
                <a:solidFill>
                  <a:srgbClr val="004992"/>
                </a:solidFill>
              </a:rPr>
              <a:t>istället</a:t>
            </a:r>
            <a:r>
              <a:rPr lang="de-DE" sz="2400" dirty="0">
                <a:solidFill>
                  <a:srgbClr val="004992"/>
                </a:solidFill>
              </a:rPr>
              <a:t> </a:t>
            </a:r>
            <a:r>
              <a:rPr lang="de-DE" sz="2400" dirty="0" err="1">
                <a:solidFill>
                  <a:srgbClr val="004992"/>
                </a:solidFill>
              </a:rPr>
              <a:t>för</a:t>
            </a:r>
            <a:r>
              <a:rPr lang="de-DE" sz="2400" dirty="0">
                <a:solidFill>
                  <a:srgbClr val="004992"/>
                </a:solidFill>
              </a:rPr>
              <a:t> </a:t>
            </a:r>
            <a:r>
              <a:rPr lang="de-DE" sz="2400" dirty="0" err="1">
                <a:solidFill>
                  <a:srgbClr val="004992"/>
                </a:solidFill>
              </a:rPr>
              <a:t>att</a:t>
            </a:r>
            <a:r>
              <a:rPr lang="de-DE" sz="2400" dirty="0">
                <a:solidFill>
                  <a:srgbClr val="004992"/>
                </a:solidFill>
              </a:rPr>
              <a:t> </a:t>
            </a:r>
            <a:r>
              <a:rPr lang="de-DE" sz="2400" dirty="0" err="1">
                <a:solidFill>
                  <a:srgbClr val="004992"/>
                </a:solidFill>
              </a:rPr>
              <a:t>namnge</a:t>
            </a:r>
            <a:r>
              <a:rPr lang="de-DE" sz="2400" dirty="0">
                <a:solidFill>
                  <a:srgbClr val="004992"/>
                </a:solidFill>
              </a:rPr>
              <a:t> </a:t>
            </a:r>
            <a:r>
              <a:rPr lang="de-DE" sz="2400" dirty="0" err="1">
                <a:solidFill>
                  <a:srgbClr val="004992"/>
                </a:solidFill>
              </a:rPr>
              <a:t>diagnosen</a:t>
            </a:r>
            <a:endParaRPr lang="de-DE" sz="2400" dirty="0">
              <a:solidFill>
                <a:srgbClr val="004992"/>
              </a:solidFill>
            </a:endParaRPr>
          </a:p>
          <a:p>
            <a:pPr marL="342900" indent="-342900">
              <a:buClr>
                <a:srgbClr val="333333"/>
              </a:buClr>
              <a:buFont typeface="WingDings"/>
              <a:buChar char=""/>
            </a:pPr>
            <a:r>
              <a:rPr lang="de-DE" sz="2400" dirty="0">
                <a:solidFill>
                  <a:srgbClr val="333333"/>
                </a:solidFill>
              </a:rPr>
              <a:t>Speciellt i umgänge med främmande människor är det ofta bättre att beskriva symptomen än att namnge sjukdomen (schizofreni, psykos), eftersom det kan leda till missförstånd.</a:t>
            </a:r>
          </a:p>
          <a:p>
            <a:pPr marL="342900" indent="-342900">
              <a:buClr>
                <a:srgbClr val="333333"/>
              </a:buClr>
              <a:buFont typeface="WingDings"/>
              <a:buChar char=""/>
            </a:pPr>
            <a:r>
              <a:rPr lang="de-DE" sz="2400" dirty="0">
                <a:solidFill>
                  <a:srgbClr val="333333"/>
                </a:solidFill>
              </a:rPr>
              <a:t>Det är viktigt att själv bli expert på sin sjukdom för att kunna förklara den för andra.</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50</a:t>
            </a:fld>
            <a:endParaRPr lang="de-DE">
              <a:latin typeface="+mn-lt"/>
              <a:ea typeface="+mn-ea"/>
            </a:endParaRPr>
          </a:p>
        </p:txBody>
      </p:sp>
    </p:spTree>
    <p:extLst>
      <p:ext uri="{BB962C8B-B14F-4D97-AF65-F5344CB8AC3E}">
        <p14:creationId xmlns:p14="http://schemas.microsoft.com/office/powerpoint/2010/main" val="9874313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004992"/>
                </a:solidFill>
              </a:rPr>
              <a:t>Dominerande symptom vid psykos/schizofreni:</a:t>
            </a:r>
          </a:p>
          <a:p>
            <a:r>
              <a:rPr lang="de-DE" sz="2000" b="1" dirty="0">
                <a:solidFill>
                  <a:srgbClr val="333333"/>
                </a:solidFill>
              </a:rPr>
              <a: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51</a:t>
            </a:fld>
            <a:endParaRPr lang="de-DE">
              <a:latin typeface="+mn-lt"/>
              <a:ea typeface="+mn-ea"/>
            </a:endParaRPr>
          </a:p>
        </p:txBody>
      </p:sp>
    </p:spTree>
    <p:extLst>
      <p:ext uri="{BB962C8B-B14F-4D97-AF65-F5344CB8AC3E}">
        <p14:creationId xmlns:p14="http://schemas.microsoft.com/office/powerpoint/2010/main" val="18436435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p>
          <a:p>
            <a:pPr marL="342900" indent="-342900">
              <a:buClr>
                <a:srgbClr val="333333"/>
              </a:buClr>
              <a:buFont typeface="WingDings"/>
              <a:buChar char=""/>
            </a:pPr>
            <a:r>
              <a:rPr lang="de-DE" sz="2000" b="1" dirty="0" err="1">
                <a:solidFill>
                  <a:srgbClr val="333333"/>
                </a:solidFill>
              </a:rPr>
              <a:t>Hallucinationer</a:t>
            </a:r>
            <a:endParaRPr lang="de-DE" sz="2000" b="1" dirty="0">
              <a:solidFill>
                <a:srgbClr val="333333"/>
              </a:solidFill>
            </a:endParaRPr>
          </a:p>
          <a:p>
            <a:pPr marL="342900" indent="-342900">
              <a:buClr>
                <a:srgbClr val="333333"/>
              </a:buClr>
              <a:buFont typeface="WingDings"/>
              <a:buChar char=""/>
            </a:pPr>
            <a:r>
              <a:rPr lang="de-DE" sz="2000" b="1" dirty="0" err="1">
                <a:solidFill>
                  <a:srgbClr val="333333"/>
                </a:solidFill>
              </a:rPr>
              <a:t>Vanföreställingar</a:t>
            </a:r>
            <a:endParaRPr lang="de-DE" sz="2000" b="1" dirty="0">
              <a:solidFill>
                <a:srgbClr val="333333"/>
              </a:solidFill>
            </a:endParaRPr>
          </a:p>
          <a:p>
            <a:pPr marL="342900" indent="-342900">
              <a:buClr>
                <a:srgbClr val="333333"/>
              </a:buClr>
              <a:buFont typeface="WingDings"/>
              <a:buChar char=""/>
            </a:pPr>
            <a:r>
              <a:rPr lang="de-DE" sz="2000" b="1" dirty="0">
                <a:solidFill>
                  <a:srgbClr val="333333"/>
                </a:solidFill>
              </a:rPr>
              <a:t>Övriga (ospecifika) symptom som depression (de här kan även förekomma vid andra störningar)</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52</a:t>
            </a:fld>
            <a:endParaRPr lang="de-DE">
              <a:latin typeface="+mn-lt"/>
              <a:ea typeface="+mn-ea"/>
            </a:endParaRPr>
          </a:p>
        </p:txBody>
      </p:sp>
    </p:spTree>
    <p:extLst>
      <p:ext uri="{BB962C8B-B14F-4D97-AF65-F5344CB8AC3E}">
        <p14:creationId xmlns:p14="http://schemas.microsoft.com/office/powerpoint/2010/main" val="3539201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p>
          <a:p>
            <a:pPr marL="342900" indent="-342900">
              <a:buClr>
                <a:srgbClr val="333333"/>
              </a:buClr>
              <a:buFont typeface="WingDings"/>
              <a:buChar char=""/>
            </a:pPr>
            <a:r>
              <a:rPr lang="de-DE" sz="2000" b="1" dirty="0" err="1">
                <a:solidFill>
                  <a:srgbClr val="333333"/>
                </a:solidFill>
              </a:rPr>
              <a:t>Hallucinationer</a:t>
            </a:r>
            <a:r>
              <a:rPr lang="de-DE" sz="2000" b="1"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höra</a:t>
            </a:r>
            <a:r>
              <a:rPr lang="de-DE" sz="2000" dirty="0">
                <a:solidFill>
                  <a:srgbClr val="333333"/>
                </a:solidFill>
              </a:rPr>
              <a:t> </a:t>
            </a:r>
            <a:r>
              <a:rPr lang="de-DE" sz="2000" dirty="0" err="1">
                <a:solidFill>
                  <a:srgbClr val="333333"/>
                </a:solidFill>
              </a:rPr>
              <a:t>saker</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dirty="0" err="1">
                <a:solidFill>
                  <a:srgbClr val="333333"/>
                </a:solidFill>
              </a:rPr>
              <a:t>också</a:t>
            </a:r>
            <a:r>
              <a:rPr lang="de-DE" sz="2000" dirty="0">
                <a:solidFill>
                  <a:srgbClr val="333333"/>
                </a:solidFill>
              </a:rPr>
              <a:t> (</a:t>
            </a:r>
            <a:r>
              <a:rPr lang="de-DE" sz="2000" dirty="0" err="1">
                <a:solidFill>
                  <a:srgbClr val="333333"/>
                </a:solidFill>
              </a:rPr>
              <a:t>mera</a:t>
            </a:r>
            <a:r>
              <a:rPr lang="de-DE" sz="2000" dirty="0">
                <a:solidFill>
                  <a:srgbClr val="333333"/>
                </a:solidFill>
              </a:rPr>
              <a:t> </a:t>
            </a:r>
            <a:r>
              <a:rPr lang="de-DE" sz="2000" dirty="0" err="1">
                <a:solidFill>
                  <a:srgbClr val="333333"/>
                </a:solidFill>
              </a:rPr>
              <a:t>sällan</a:t>
            </a:r>
            <a:r>
              <a:rPr lang="de-DE" sz="2000" dirty="0">
                <a:solidFill>
                  <a:srgbClr val="333333"/>
                </a:solidFill>
              </a:rPr>
              <a:t>) </a:t>
            </a:r>
            <a:r>
              <a:rPr lang="de-DE" sz="2000" dirty="0" err="1">
                <a:solidFill>
                  <a:srgbClr val="333333"/>
                </a:solidFill>
              </a:rPr>
              <a:t>att</a:t>
            </a:r>
            <a:r>
              <a:rPr lang="de-DE" sz="2000" dirty="0">
                <a:solidFill>
                  <a:srgbClr val="333333"/>
                </a:solidFill>
              </a:rPr>
              <a:t> se, </a:t>
            </a:r>
            <a:r>
              <a:rPr lang="de-DE" sz="2000" dirty="0" err="1">
                <a:solidFill>
                  <a:srgbClr val="333333"/>
                </a:solidFill>
              </a:rPr>
              <a:t>känna</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dirty="0" err="1">
                <a:solidFill>
                  <a:srgbClr val="333333"/>
                </a:solidFill>
              </a:rPr>
              <a:t>smaka</a:t>
            </a:r>
            <a:r>
              <a:rPr lang="de-DE" sz="2000" dirty="0">
                <a:solidFill>
                  <a:srgbClr val="333333"/>
                </a:solidFill>
              </a:rPr>
              <a:t> </a:t>
            </a:r>
            <a:r>
              <a:rPr lang="de-DE" sz="2000" dirty="0" err="1">
                <a:solidFill>
                  <a:srgbClr val="333333"/>
                </a:solidFill>
              </a:rPr>
              <a:t>något</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finns</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t.ex</a:t>
            </a:r>
            <a:r>
              <a:rPr lang="de-DE" sz="2000" dirty="0">
                <a:solidFill>
                  <a:srgbClr val="333333"/>
                </a:solidFill>
              </a:rPr>
              <a:t>. höra röster som är kränkande)</a:t>
            </a:r>
            <a:endParaRPr lang="de-DE"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53</a:t>
            </a:fld>
            <a:endParaRPr lang="de-DE">
              <a:latin typeface="+mn-lt"/>
              <a:ea typeface="+mn-ea"/>
            </a:endParaRPr>
          </a:p>
        </p:txBody>
      </p:sp>
    </p:spTree>
    <p:extLst>
      <p:ext uri="{BB962C8B-B14F-4D97-AF65-F5344CB8AC3E}">
        <p14:creationId xmlns:p14="http://schemas.microsoft.com/office/powerpoint/2010/main" val="3544627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p>
          <a:p>
            <a:pPr marL="342900" indent="-342900">
              <a:buClr>
                <a:srgbClr val="333333"/>
              </a:buClr>
              <a:buFont typeface="WingDings"/>
              <a:buChar char=""/>
            </a:pPr>
            <a:r>
              <a:rPr lang="de-DE" sz="2000" b="1" dirty="0" err="1">
                <a:solidFill>
                  <a:srgbClr val="333333"/>
                </a:solidFill>
              </a:rPr>
              <a:t>Hallucinationer</a:t>
            </a:r>
            <a:r>
              <a:rPr lang="de-DE" sz="2000" b="1"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höra</a:t>
            </a:r>
            <a:r>
              <a:rPr lang="de-DE" sz="2000" dirty="0">
                <a:solidFill>
                  <a:srgbClr val="333333"/>
                </a:solidFill>
              </a:rPr>
              <a:t> </a:t>
            </a:r>
            <a:r>
              <a:rPr lang="de-DE" sz="2000" dirty="0" err="1">
                <a:solidFill>
                  <a:srgbClr val="333333"/>
                </a:solidFill>
              </a:rPr>
              <a:t>saker</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dirty="0" err="1">
                <a:solidFill>
                  <a:srgbClr val="333333"/>
                </a:solidFill>
              </a:rPr>
              <a:t>också</a:t>
            </a:r>
            <a:r>
              <a:rPr lang="de-DE" sz="2000" dirty="0">
                <a:solidFill>
                  <a:srgbClr val="333333"/>
                </a:solidFill>
              </a:rPr>
              <a:t> (</a:t>
            </a:r>
            <a:r>
              <a:rPr lang="de-DE" sz="2000" dirty="0" err="1">
                <a:solidFill>
                  <a:srgbClr val="333333"/>
                </a:solidFill>
              </a:rPr>
              <a:t>mera</a:t>
            </a:r>
            <a:r>
              <a:rPr lang="de-DE" sz="2000" dirty="0">
                <a:solidFill>
                  <a:srgbClr val="333333"/>
                </a:solidFill>
              </a:rPr>
              <a:t> </a:t>
            </a:r>
            <a:r>
              <a:rPr lang="de-DE" sz="2000" dirty="0" err="1">
                <a:solidFill>
                  <a:srgbClr val="333333"/>
                </a:solidFill>
              </a:rPr>
              <a:t>sällan</a:t>
            </a:r>
            <a:r>
              <a:rPr lang="de-DE" sz="2000" dirty="0">
                <a:solidFill>
                  <a:srgbClr val="333333"/>
                </a:solidFill>
              </a:rPr>
              <a:t>) </a:t>
            </a:r>
            <a:r>
              <a:rPr lang="de-DE" sz="2000" dirty="0" err="1">
                <a:solidFill>
                  <a:srgbClr val="333333"/>
                </a:solidFill>
              </a:rPr>
              <a:t>att</a:t>
            </a:r>
            <a:r>
              <a:rPr lang="de-DE" sz="2000" dirty="0">
                <a:solidFill>
                  <a:srgbClr val="333333"/>
                </a:solidFill>
              </a:rPr>
              <a:t> se, </a:t>
            </a:r>
            <a:r>
              <a:rPr lang="de-DE" sz="2000" dirty="0" err="1">
                <a:solidFill>
                  <a:srgbClr val="333333"/>
                </a:solidFill>
              </a:rPr>
              <a:t>känna</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dirty="0" err="1">
                <a:solidFill>
                  <a:srgbClr val="333333"/>
                </a:solidFill>
              </a:rPr>
              <a:t>smaka</a:t>
            </a:r>
            <a:r>
              <a:rPr lang="de-DE" sz="2000" dirty="0">
                <a:solidFill>
                  <a:srgbClr val="333333"/>
                </a:solidFill>
              </a:rPr>
              <a:t> </a:t>
            </a:r>
            <a:r>
              <a:rPr lang="de-DE" sz="2000" dirty="0" err="1">
                <a:solidFill>
                  <a:srgbClr val="333333"/>
                </a:solidFill>
              </a:rPr>
              <a:t>något</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finns</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t.ex</a:t>
            </a:r>
            <a:r>
              <a:rPr lang="de-DE" sz="2000" dirty="0">
                <a:solidFill>
                  <a:srgbClr val="333333"/>
                </a:solidFill>
              </a:rPr>
              <a:t>. </a:t>
            </a:r>
            <a:r>
              <a:rPr lang="de-DE" sz="2000" dirty="0" err="1">
                <a:solidFill>
                  <a:srgbClr val="333333"/>
                </a:solidFill>
              </a:rPr>
              <a:t>höra</a:t>
            </a:r>
            <a:r>
              <a:rPr lang="de-DE" sz="2000" dirty="0">
                <a:solidFill>
                  <a:srgbClr val="333333"/>
                </a:solidFill>
              </a:rPr>
              <a:t> </a:t>
            </a:r>
            <a:r>
              <a:rPr lang="de-DE" sz="2000" dirty="0" err="1">
                <a:solidFill>
                  <a:srgbClr val="333333"/>
                </a:solidFill>
              </a:rPr>
              <a:t>röster</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är</a:t>
            </a:r>
            <a:r>
              <a:rPr lang="de-DE" sz="2000" dirty="0">
                <a:solidFill>
                  <a:srgbClr val="333333"/>
                </a:solidFill>
              </a:rPr>
              <a:t> </a:t>
            </a:r>
            <a:r>
              <a:rPr lang="de-DE" sz="2000" dirty="0" err="1">
                <a:solidFill>
                  <a:srgbClr val="333333"/>
                </a:solidFill>
              </a:rPr>
              <a:t>kränkande</a:t>
            </a:r>
            <a:r>
              <a:rPr lang="de-DE" sz="2000" dirty="0">
                <a:solidFill>
                  <a:srgbClr val="333333"/>
                </a:solidFill>
              </a:rPr>
              <a:t>)</a:t>
            </a:r>
            <a:endParaRPr lang="de-DE" sz="2000" b="1" dirty="0">
              <a:solidFill>
                <a:srgbClr val="333333"/>
              </a:solidFill>
            </a:endParaRPr>
          </a:p>
          <a:p>
            <a:r>
              <a:rPr lang="de-DE" sz="2000" dirty="0">
                <a:solidFill>
                  <a:srgbClr val="333333"/>
                </a:solidFill>
              </a:rPr>
              <a:t>Exempel på kommunikation:</a:t>
            </a:r>
          </a:p>
          <a:p>
            <a:r>
              <a:rPr lang="de-DE" sz="2000" i="1" dirty="0">
                <a:solidFill>
                  <a:srgbClr val="333333"/>
                </a:solidFill>
              </a:rPr>
              <a:t>„Ungefär 15% upplever hallucinationer utan att vara psykiskt sjuka. Hur </a:t>
            </a:r>
            <a:r>
              <a:rPr lang="de-DE" sz="2000" i="1" dirty="0" err="1">
                <a:solidFill>
                  <a:srgbClr val="333333"/>
                </a:solidFill>
              </a:rPr>
              <a:t>skall</a:t>
            </a:r>
            <a:r>
              <a:rPr lang="de-DE" sz="2000" i="1" dirty="0">
                <a:solidFill>
                  <a:srgbClr val="333333"/>
                </a:solidFill>
              </a:rPr>
              <a:t> man </a:t>
            </a:r>
            <a:r>
              <a:rPr lang="de-DE" sz="2000" i="1" dirty="0" err="1">
                <a:solidFill>
                  <a:srgbClr val="333333"/>
                </a:solidFill>
              </a:rPr>
              <a:t>beskriva</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Är</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kanske</a:t>
            </a:r>
            <a:r>
              <a:rPr lang="de-DE" sz="2000" i="1" dirty="0">
                <a:solidFill>
                  <a:srgbClr val="333333"/>
                </a:solidFill>
              </a:rPr>
              <a:t> </a:t>
            </a:r>
            <a:r>
              <a:rPr lang="de-DE" sz="2000" i="1" dirty="0" err="1">
                <a:solidFill>
                  <a:srgbClr val="333333"/>
                </a:solidFill>
              </a:rPr>
              <a:t>jämförbart</a:t>
            </a:r>
            <a:r>
              <a:rPr lang="de-DE" sz="2000" i="1" dirty="0">
                <a:solidFill>
                  <a:srgbClr val="333333"/>
                </a:solidFill>
              </a:rPr>
              <a:t> </a:t>
            </a:r>
            <a:r>
              <a:rPr lang="de-DE" sz="2000" i="1" dirty="0" err="1">
                <a:solidFill>
                  <a:srgbClr val="333333"/>
                </a:solidFill>
              </a:rPr>
              <a:t>med</a:t>
            </a:r>
            <a:r>
              <a:rPr lang="de-DE" sz="2000" i="1" dirty="0">
                <a:solidFill>
                  <a:srgbClr val="333333"/>
                </a:solidFill>
              </a:rPr>
              <a:t> en </a:t>
            </a:r>
            <a:r>
              <a:rPr lang="de-DE" sz="2000" i="1" dirty="0" err="1">
                <a:solidFill>
                  <a:srgbClr val="333333"/>
                </a:solidFill>
              </a:rPr>
              <a:t>melodi</a:t>
            </a:r>
            <a:r>
              <a:rPr lang="de-DE" sz="2000" i="1" dirty="0">
                <a:solidFill>
                  <a:srgbClr val="333333"/>
                </a:solidFill>
              </a:rPr>
              <a:t> </a:t>
            </a:r>
            <a:r>
              <a:rPr lang="de-DE" sz="2000" i="1" dirty="0" err="1">
                <a:solidFill>
                  <a:srgbClr val="333333"/>
                </a:solidFill>
              </a:rPr>
              <a:t>som</a:t>
            </a:r>
            <a:r>
              <a:rPr lang="de-DE" sz="2000" i="1" dirty="0">
                <a:solidFill>
                  <a:srgbClr val="333333"/>
                </a:solidFill>
              </a:rPr>
              <a:t> </a:t>
            </a:r>
            <a:r>
              <a:rPr lang="de-DE" sz="2000" i="1" dirty="0" err="1">
                <a:solidFill>
                  <a:srgbClr val="333333"/>
                </a:solidFill>
              </a:rPr>
              <a:t>fastnat</a:t>
            </a:r>
            <a:r>
              <a:rPr lang="de-DE" sz="2000" i="1" dirty="0">
                <a:solidFill>
                  <a:srgbClr val="333333"/>
                </a:solidFill>
              </a:rPr>
              <a:t> i </a:t>
            </a:r>
            <a:r>
              <a:rPr lang="de-DE" sz="2000" i="1" dirty="0" err="1">
                <a:solidFill>
                  <a:srgbClr val="333333"/>
                </a:solidFill>
              </a:rPr>
              <a:t>huvudet</a:t>
            </a:r>
            <a:r>
              <a:rPr lang="de-DE" sz="2000" i="1" dirty="0">
                <a:solidFill>
                  <a:srgbClr val="333333"/>
                </a:solidFill>
              </a:rPr>
              <a:t>, </a:t>
            </a:r>
            <a:r>
              <a:rPr lang="de-DE" sz="2000" i="1" dirty="0" err="1">
                <a:solidFill>
                  <a:srgbClr val="333333"/>
                </a:solidFill>
              </a:rPr>
              <a:t>vilket</a:t>
            </a:r>
            <a:r>
              <a:rPr lang="de-DE" sz="2000" i="1" dirty="0">
                <a:solidFill>
                  <a:srgbClr val="333333"/>
                </a:solidFill>
              </a:rPr>
              <a:t> </a:t>
            </a:r>
            <a:r>
              <a:rPr lang="de-DE" sz="2000" i="1" dirty="0" err="1">
                <a:solidFill>
                  <a:srgbClr val="333333"/>
                </a:solidFill>
              </a:rPr>
              <a:t>väl</a:t>
            </a:r>
            <a:r>
              <a:rPr lang="de-DE" sz="2000" i="1" dirty="0">
                <a:solidFill>
                  <a:srgbClr val="333333"/>
                </a:solidFill>
              </a:rPr>
              <a:t> alla </a:t>
            </a:r>
            <a:r>
              <a:rPr lang="de-DE" sz="2000" i="1" dirty="0" err="1">
                <a:solidFill>
                  <a:srgbClr val="333333"/>
                </a:solidFill>
              </a:rPr>
              <a:t>känner</a:t>
            </a:r>
            <a:r>
              <a:rPr lang="de-DE" sz="2000" i="1" dirty="0">
                <a:solidFill>
                  <a:srgbClr val="333333"/>
                </a:solidFill>
              </a:rPr>
              <a:t> </a:t>
            </a:r>
            <a:r>
              <a:rPr lang="de-DE" sz="2000" i="1" dirty="0" err="1">
                <a:solidFill>
                  <a:srgbClr val="333333"/>
                </a:solidFill>
              </a:rPr>
              <a:t>till</a:t>
            </a:r>
            <a:r>
              <a:rPr lang="de-DE" sz="2000" i="1" dirty="0">
                <a:solidFill>
                  <a:srgbClr val="333333"/>
                </a:solidFill>
              </a:rPr>
              <a:t>. Bara </a:t>
            </a:r>
            <a:r>
              <a:rPr lang="de-DE" sz="2000" i="1" dirty="0" err="1">
                <a:solidFill>
                  <a:srgbClr val="333333"/>
                </a:solidFill>
              </a:rPr>
              <a:t>mycket</a:t>
            </a:r>
            <a:r>
              <a:rPr lang="de-DE" sz="2000" i="1" dirty="0">
                <a:solidFill>
                  <a:srgbClr val="333333"/>
                </a:solidFill>
              </a:rPr>
              <a:t> </a:t>
            </a:r>
            <a:r>
              <a:rPr lang="de-DE" sz="2000" i="1" dirty="0" err="1">
                <a:solidFill>
                  <a:srgbClr val="333333"/>
                </a:solidFill>
              </a:rPr>
              <a:t>intensivare</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vill</a:t>
            </a:r>
            <a:r>
              <a:rPr lang="de-DE" sz="2000" i="1" dirty="0">
                <a:solidFill>
                  <a:srgbClr val="333333"/>
                </a:solidFill>
              </a:rPr>
              <a:t> </a:t>
            </a:r>
            <a:r>
              <a:rPr lang="de-DE" sz="2000" i="1" dirty="0" err="1">
                <a:solidFill>
                  <a:srgbClr val="333333"/>
                </a:solidFill>
              </a:rPr>
              <a:t>säga</a:t>
            </a:r>
            <a:r>
              <a:rPr lang="de-DE" sz="2000" i="1" dirty="0">
                <a:solidFill>
                  <a:srgbClr val="333333"/>
                </a:solidFill>
              </a:rPr>
              <a:t> </a:t>
            </a:r>
            <a:r>
              <a:rPr lang="de-DE" sz="2000" i="1" dirty="0" err="1">
                <a:solidFill>
                  <a:srgbClr val="333333"/>
                </a:solidFill>
              </a:rPr>
              <a:t>så</a:t>
            </a:r>
            <a:r>
              <a:rPr lang="de-DE" sz="2000" i="1" dirty="0">
                <a:solidFill>
                  <a:srgbClr val="333333"/>
                </a:solidFill>
              </a:rPr>
              <a:t> </a:t>
            </a:r>
            <a:r>
              <a:rPr lang="de-DE" sz="2000" i="1" dirty="0" err="1">
                <a:solidFill>
                  <a:srgbClr val="333333"/>
                </a:solidFill>
              </a:rPr>
              <a:t>intensivt</a:t>
            </a:r>
            <a:r>
              <a:rPr lang="de-DE" sz="2000" i="1" dirty="0">
                <a:solidFill>
                  <a:srgbClr val="333333"/>
                </a:solidFill>
              </a:rPr>
              <a:t> </a:t>
            </a:r>
            <a:r>
              <a:rPr lang="de-DE" sz="2000" i="1" dirty="0" err="1">
                <a:solidFill>
                  <a:srgbClr val="333333"/>
                </a:solidFill>
              </a:rPr>
              <a:t>att</a:t>
            </a:r>
            <a:r>
              <a:rPr lang="de-DE" sz="2000" i="1" dirty="0">
                <a:solidFill>
                  <a:srgbClr val="333333"/>
                </a:solidFill>
              </a:rPr>
              <a:t> man </a:t>
            </a:r>
            <a:r>
              <a:rPr lang="de-DE" sz="2000" i="1" dirty="0" err="1">
                <a:solidFill>
                  <a:srgbClr val="333333"/>
                </a:solidFill>
              </a:rPr>
              <a:t>tror</a:t>
            </a:r>
            <a:r>
              <a:rPr lang="de-DE" sz="2000" i="1" dirty="0">
                <a:solidFill>
                  <a:srgbClr val="333333"/>
                </a:solidFill>
              </a:rPr>
              <a:t> </a:t>
            </a:r>
            <a:r>
              <a:rPr lang="de-DE" sz="2000" i="1" dirty="0" err="1">
                <a:solidFill>
                  <a:srgbClr val="333333"/>
                </a:solidFill>
              </a:rPr>
              <a:t>att</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är</a:t>
            </a:r>
            <a:r>
              <a:rPr lang="de-DE" sz="2000" i="1" dirty="0">
                <a:solidFill>
                  <a:srgbClr val="333333"/>
                </a:solidFill>
              </a:rPr>
              <a:t> </a:t>
            </a:r>
            <a:r>
              <a:rPr lang="de-DE" sz="2000" i="1" dirty="0" err="1">
                <a:solidFill>
                  <a:srgbClr val="333333"/>
                </a:solidFill>
              </a:rPr>
              <a:t>verklighet</a:t>
            </a:r>
            <a:r>
              <a:rPr lang="de-DE" sz="2000" i="1" dirty="0">
                <a:solidFill>
                  <a:srgbClr val="333333"/>
                </a:solidFill>
              </a:rPr>
              <a:t>. Eller är det som när man ivrigt väntar på någon och en dörrklocka hörs – fastän ingen är </a:t>
            </a:r>
            <a:r>
              <a:rPr lang="de-DE" sz="2000" i="1">
                <a:solidFill>
                  <a:srgbClr val="333333"/>
                </a:solidFill>
              </a:rPr>
              <a:t>där.“</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54</a:t>
            </a:fld>
            <a:endParaRPr lang="de-DE">
              <a:latin typeface="+mn-lt"/>
              <a:ea typeface="+mn-ea"/>
            </a:endParaRPr>
          </a:p>
        </p:txBody>
      </p:sp>
    </p:spTree>
    <p:extLst>
      <p:ext uri="{BB962C8B-B14F-4D97-AF65-F5344CB8AC3E}">
        <p14:creationId xmlns:p14="http://schemas.microsoft.com/office/powerpoint/2010/main" val="3066639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p>
          <a:p>
            <a:pPr marL="342900" indent="-342900">
              <a:buClr>
                <a:srgbClr val="333333"/>
              </a:buClr>
              <a:buFont typeface="WingDings"/>
              <a:buChar char=""/>
            </a:pPr>
            <a:r>
              <a:rPr lang="de-DE" sz="2000" b="1" dirty="0" err="1">
                <a:solidFill>
                  <a:srgbClr val="333333"/>
                </a:solidFill>
              </a:rPr>
              <a:t>Vanföreställningar</a:t>
            </a:r>
            <a:r>
              <a:rPr lang="de-DE" sz="2000" b="1"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vara</a:t>
            </a:r>
            <a:r>
              <a:rPr lang="de-DE" sz="2000" dirty="0">
                <a:solidFill>
                  <a:srgbClr val="333333"/>
                </a:solidFill>
              </a:rPr>
              <a:t> </a:t>
            </a:r>
            <a:r>
              <a:rPr lang="de-DE" sz="2000" dirty="0" err="1">
                <a:solidFill>
                  <a:srgbClr val="333333"/>
                </a:solidFill>
              </a:rPr>
              <a:t>övertygad</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någonting</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är</a:t>
            </a:r>
            <a:r>
              <a:rPr lang="de-DE" sz="2000" dirty="0">
                <a:solidFill>
                  <a:srgbClr val="333333"/>
                </a:solidFill>
              </a:rPr>
              <a:t> </a:t>
            </a:r>
            <a:r>
              <a:rPr lang="de-DE" sz="2000" dirty="0" err="1">
                <a:solidFill>
                  <a:srgbClr val="333333"/>
                </a:solidFill>
              </a:rPr>
              <a:t>sant</a:t>
            </a:r>
            <a:r>
              <a:rPr lang="de-DE" sz="2000" dirty="0">
                <a:solidFill>
                  <a:srgbClr val="333333"/>
                </a:solidFill>
              </a:rPr>
              <a:t> (</a:t>
            </a:r>
            <a:r>
              <a:rPr lang="de-DE" sz="2000" dirty="0" err="1">
                <a:solidFill>
                  <a:srgbClr val="333333"/>
                </a:solidFill>
              </a:rPr>
              <a:t>t.ex</a:t>
            </a:r>
            <a:r>
              <a:rPr lang="de-DE" sz="2000" dirty="0">
                <a:solidFill>
                  <a:srgbClr val="333333"/>
                </a:solidFill>
              </a:rPr>
              <a:t>. att var övertygad om att var utsedd till att rädda världen eller att vara förföljd av främmande makters underrättelsetjänst)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55</a:t>
            </a:fld>
            <a:endParaRPr lang="de-DE">
              <a:latin typeface="+mn-lt"/>
              <a:ea typeface="+mn-ea"/>
            </a:endParaRPr>
          </a:p>
        </p:txBody>
      </p:sp>
    </p:spTree>
    <p:extLst>
      <p:ext uri="{BB962C8B-B14F-4D97-AF65-F5344CB8AC3E}">
        <p14:creationId xmlns:p14="http://schemas.microsoft.com/office/powerpoint/2010/main" val="2814705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p>
          <a:p>
            <a:pPr marL="342900" indent="-342900">
              <a:buClr>
                <a:srgbClr val="333333"/>
              </a:buClr>
              <a:buFont typeface="WingDings"/>
              <a:buChar char=""/>
            </a:pPr>
            <a:r>
              <a:rPr lang="de-DE" sz="2000" b="1" dirty="0" err="1">
                <a:solidFill>
                  <a:srgbClr val="333333"/>
                </a:solidFill>
              </a:rPr>
              <a:t>Vanföreställningar</a:t>
            </a:r>
            <a:r>
              <a:rPr lang="de-DE" sz="2000" b="1"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vara</a:t>
            </a:r>
            <a:r>
              <a:rPr lang="de-DE" sz="2000" dirty="0">
                <a:solidFill>
                  <a:srgbClr val="333333"/>
                </a:solidFill>
              </a:rPr>
              <a:t> </a:t>
            </a:r>
            <a:r>
              <a:rPr lang="de-DE" sz="2000" dirty="0" err="1">
                <a:solidFill>
                  <a:srgbClr val="333333"/>
                </a:solidFill>
              </a:rPr>
              <a:t>övertygad</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någonting</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är</a:t>
            </a:r>
            <a:r>
              <a:rPr lang="de-DE" sz="2000" dirty="0">
                <a:solidFill>
                  <a:srgbClr val="333333"/>
                </a:solidFill>
              </a:rPr>
              <a:t> </a:t>
            </a:r>
            <a:r>
              <a:rPr lang="de-DE" sz="2000" dirty="0" err="1">
                <a:solidFill>
                  <a:srgbClr val="333333"/>
                </a:solidFill>
              </a:rPr>
              <a:t>sant</a:t>
            </a:r>
            <a:r>
              <a:rPr lang="de-DE" sz="2000" dirty="0">
                <a:solidFill>
                  <a:srgbClr val="333333"/>
                </a:solidFill>
              </a:rPr>
              <a:t> (</a:t>
            </a:r>
            <a:r>
              <a:rPr lang="de-DE" sz="2000" dirty="0" err="1">
                <a:solidFill>
                  <a:srgbClr val="333333"/>
                </a:solidFill>
              </a:rPr>
              <a:t>t.ex</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var</a:t>
            </a:r>
            <a:r>
              <a:rPr lang="de-DE" sz="2000" dirty="0">
                <a:solidFill>
                  <a:srgbClr val="333333"/>
                </a:solidFill>
              </a:rPr>
              <a:t> </a:t>
            </a:r>
            <a:r>
              <a:rPr lang="de-DE" sz="2000" dirty="0" err="1">
                <a:solidFill>
                  <a:srgbClr val="333333"/>
                </a:solidFill>
              </a:rPr>
              <a:t>övertygad</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var</a:t>
            </a:r>
            <a:r>
              <a:rPr lang="de-DE" sz="2000" dirty="0">
                <a:solidFill>
                  <a:srgbClr val="333333"/>
                </a:solidFill>
              </a:rPr>
              <a:t> </a:t>
            </a:r>
            <a:r>
              <a:rPr lang="de-DE" sz="2000" dirty="0" err="1">
                <a:solidFill>
                  <a:srgbClr val="333333"/>
                </a:solidFill>
              </a:rPr>
              <a:t>utsedd</a:t>
            </a:r>
            <a:r>
              <a:rPr lang="de-DE" sz="2000" dirty="0">
                <a:solidFill>
                  <a:srgbClr val="333333"/>
                </a:solidFill>
              </a:rPr>
              <a:t> </a:t>
            </a:r>
            <a:r>
              <a:rPr lang="de-DE" sz="2000" dirty="0" err="1">
                <a:solidFill>
                  <a:srgbClr val="333333"/>
                </a:solidFill>
              </a:rPr>
              <a:t>till</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rädda</a:t>
            </a:r>
            <a:r>
              <a:rPr lang="de-DE" sz="2000" dirty="0">
                <a:solidFill>
                  <a:srgbClr val="333333"/>
                </a:solidFill>
              </a:rPr>
              <a:t> </a:t>
            </a:r>
            <a:r>
              <a:rPr lang="de-DE" sz="2000" dirty="0" err="1">
                <a:solidFill>
                  <a:srgbClr val="333333"/>
                </a:solidFill>
              </a:rPr>
              <a:t>världen</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vara</a:t>
            </a:r>
            <a:r>
              <a:rPr lang="de-DE" sz="2000" dirty="0">
                <a:solidFill>
                  <a:srgbClr val="333333"/>
                </a:solidFill>
              </a:rPr>
              <a:t> </a:t>
            </a:r>
            <a:r>
              <a:rPr lang="de-DE" sz="2000" dirty="0" err="1">
                <a:solidFill>
                  <a:srgbClr val="333333"/>
                </a:solidFill>
              </a:rPr>
              <a:t>förföljd</a:t>
            </a:r>
            <a:r>
              <a:rPr lang="de-DE" sz="2000" dirty="0">
                <a:solidFill>
                  <a:srgbClr val="333333"/>
                </a:solidFill>
              </a:rPr>
              <a:t> </a:t>
            </a:r>
            <a:r>
              <a:rPr lang="de-DE" sz="2000" dirty="0" err="1">
                <a:solidFill>
                  <a:srgbClr val="333333"/>
                </a:solidFill>
              </a:rPr>
              <a:t>av</a:t>
            </a:r>
            <a:r>
              <a:rPr lang="de-DE" sz="2000" dirty="0">
                <a:solidFill>
                  <a:srgbClr val="333333"/>
                </a:solidFill>
              </a:rPr>
              <a:t> </a:t>
            </a:r>
            <a:r>
              <a:rPr lang="de-DE" sz="2000" dirty="0" err="1">
                <a:solidFill>
                  <a:srgbClr val="333333"/>
                </a:solidFill>
              </a:rPr>
              <a:t>främmande</a:t>
            </a:r>
            <a:r>
              <a:rPr lang="de-DE" sz="2000" dirty="0">
                <a:solidFill>
                  <a:srgbClr val="333333"/>
                </a:solidFill>
              </a:rPr>
              <a:t> </a:t>
            </a:r>
            <a:r>
              <a:rPr lang="de-DE" sz="2000" dirty="0" err="1">
                <a:solidFill>
                  <a:srgbClr val="333333"/>
                </a:solidFill>
              </a:rPr>
              <a:t>makters</a:t>
            </a:r>
            <a:r>
              <a:rPr lang="de-DE" sz="2000" dirty="0">
                <a:solidFill>
                  <a:srgbClr val="333333"/>
                </a:solidFill>
              </a:rPr>
              <a:t> </a:t>
            </a:r>
            <a:r>
              <a:rPr lang="de-DE" sz="2000" dirty="0" err="1">
                <a:solidFill>
                  <a:srgbClr val="333333"/>
                </a:solidFill>
              </a:rPr>
              <a:t>underrättelsetjänst</a:t>
            </a:r>
            <a:r>
              <a:rPr lang="de-DE" sz="2000" dirty="0">
                <a:solidFill>
                  <a:srgbClr val="333333"/>
                </a:solidFill>
              </a:rPr>
              <a:t>)</a:t>
            </a:r>
          </a:p>
          <a:p>
            <a:r>
              <a:rPr lang="de-DE" sz="2000" dirty="0">
                <a:solidFill>
                  <a:srgbClr val="333333"/>
                </a:solidFill>
              </a:rPr>
              <a:t>Exempel på kommunikation:</a:t>
            </a:r>
          </a:p>
          <a:p>
            <a:r>
              <a:rPr lang="de-DE" sz="2000" i="1" dirty="0">
                <a:solidFill>
                  <a:srgbClr val="333333"/>
                </a:solidFill>
              </a:rPr>
              <a:t>„Nästan alla känner igen känslan att hela världen är emot en. Eller </a:t>
            </a:r>
            <a:r>
              <a:rPr lang="de-DE" sz="2000" i="1" dirty="0" err="1">
                <a:solidFill>
                  <a:srgbClr val="333333"/>
                </a:solidFill>
              </a:rPr>
              <a:t>också</a:t>
            </a:r>
            <a:r>
              <a:rPr lang="de-DE" sz="2000" i="1" dirty="0">
                <a:solidFill>
                  <a:srgbClr val="333333"/>
                </a:solidFill>
              </a:rPr>
              <a:t> </a:t>
            </a:r>
            <a:r>
              <a:rPr lang="de-DE" sz="2000" i="1" dirty="0" err="1">
                <a:solidFill>
                  <a:srgbClr val="333333"/>
                </a:solidFill>
              </a:rPr>
              <a:t>att</a:t>
            </a:r>
            <a:r>
              <a:rPr lang="de-DE" sz="2000" i="1" dirty="0">
                <a:solidFill>
                  <a:srgbClr val="333333"/>
                </a:solidFill>
              </a:rPr>
              <a:t> man </a:t>
            </a:r>
            <a:r>
              <a:rPr lang="de-DE" sz="2000" i="1" dirty="0" err="1">
                <a:solidFill>
                  <a:srgbClr val="333333"/>
                </a:solidFill>
              </a:rPr>
              <a:t>blir</a:t>
            </a:r>
            <a:r>
              <a:rPr lang="de-DE" sz="2000" i="1" dirty="0">
                <a:solidFill>
                  <a:srgbClr val="333333"/>
                </a:solidFill>
              </a:rPr>
              <a:t> </a:t>
            </a:r>
            <a:r>
              <a:rPr lang="de-DE" sz="2000" i="1" dirty="0" err="1">
                <a:solidFill>
                  <a:srgbClr val="333333"/>
                </a:solidFill>
              </a:rPr>
              <a:t>konstigt</a:t>
            </a:r>
            <a:r>
              <a:rPr lang="de-DE" sz="2000" i="1" dirty="0">
                <a:solidFill>
                  <a:srgbClr val="333333"/>
                </a:solidFill>
              </a:rPr>
              <a:t> </a:t>
            </a:r>
            <a:r>
              <a:rPr lang="de-DE" sz="2000" i="1" dirty="0" err="1">
                <a:solidFill>
                  <a:srgbClr val="333333"/>
                </a:solidFill>
              </a:rPr>
              <a:t>påtittad</a:t>
            </a:r>
            <a:r>
              <a:rPr lang="de-DE" sz="2000" i="1" dirty="0">
                <a:solidFill>
                  <a:srgbClr val="333333"/>
                </a:solidFill>
              </a:rPr>
              <a:t>, </a:t>
            </a:r>
            <a:r>
              <a:rPr lang="de-DE" sz="2000" i="1" dirty="0" err="1">
                <a:solidFill>
                  <a:srgbClr val="333333"/>
                </a:solidFill>
              </a:rPr>
              <a:t>framförallt</a:t>
            </a:r>
            <a:r>
              <a:rPr lang="de-DE" sz="2000" i="1" dirty="0">
                <a:solidFill>
                  <a:srgbClr val="333333"/>
                </a:solidFill>
              </a:rPr>
              <a:t> </a:t>
            </a:r>
            <a:r>
              <a:rPr lang="de-DE" sz="2000" i="1" dirty="0" err="1">
                <a:solidFill>
                  <a:srgbClr val="333333"/>
                </a:solidFill>
              </a:rPr>
              <a:t>om</a:t>
            </a:r>
            <a:r>
              <a:rPr lang="de-DE" sz="2000" i="1" dirty="0">
                <a:solidFill>
                  <a:srgbClr val="333333"/>
                </a:solidFill>
              </a:rPr>
              <a:t> man </a:t>
            </a:r>
            <a:r>
              <a:rPr lang="de-DE" sz="2000" i="1" dirty="0" err="1">
                <a:solidFill>
                  <a:srgbClr val="333333"/>
                </a:solidFill>
              </a:rPr>
              <a:t>inte</a:t>
            </a:r>
            <a:r>
              <a:rPr lang="de-DE" sz="2000" i="1" dirty="0">
                <a:solidFill>
                  <a:srgbClr val="333333"/>
                </a:solidFill>
              </a:rPr>
              <a:t> </a:t>
            </a:r>
            <a:r>
              <a:rPr lang="de-DE" sz="2000" i="1" dirty="0" err="1">
                <a:solidFill>
                  <a:srgbClr val="333333"/>
                </a:solidFill>
              </a:rPr>
              <a:t>känner</a:t>
            </a:r>
            <a:r>
              <a:rPr lang="de-DE" sz="2000" i="1" dirty="0">
                <a:solidFill>
                  <a:srgbClr val="333333"/>
                </a:solidFill>
              </a:rPr>
              <a:t> </a:t>
            </a:r>
            <a:r>
              <a:rPr lang="de-DE" sz="2000" i="1" dirty="0" err="1">
                <a:solidFill>
                  <a:srgbClr val="333333"/>
                </a:solidFill>
              </a:rPr>
              <a:t>sig</a:t>
            </a:r>
            <a:r>
              <a:rPr lang="de-DE" sz="2000" i="1" dirty="0">
                <a:solidFill>
                  <a:srgbClr val="333333"/>
                </a:solidFill>
              </a:rPr>
              <a:t> </a:t>
            </a:r>
            <a:r>
              <a:rPr lang="de-DE" sz="2000" i="1" dirty="0" err="1">
                <a:solidFill>
                  <a:srgbClr val="333333"/>
                </a:solidFill>
              </a:rPr>
              <a:t>bekväm</a:t>
            </a:r>
            <a:r>
              <a:rPr lang="de-DE" sz="2000" i="1" dirty="0">
                <a:solidFill>
                  <a:srgbClr val="333333"/>
                </a:solidFill>
              </a:rPr>
              <a:t>. I </a:t>
            </a:r>
            <a:r>
              <a:rPr lang="de-DE" sz="2000" i="1" dirty="0" err="1">
                <a:solidFill>
                  <a:srgbClr val="333333"/>
                </a:solidFill>
              </a:rPr>
              <a:t>mitt</a:t>
            </a:r>
            <a:r>
              <a:rPr lang="de-DE" sz="2000" i="1" dirty="0">
                <a:solidFill>
                  <a:srgbClr val="333333"/>
                </a:solidFill>
              </a:rPr>
              <a:t> fall </a:t>
            </a:r>
            <a:r>
              <a:rPr lang="de-DE" sz="2000" i="1" dirty="0" err="1">
                <a:solidFill>
                  <a:srgbClr val="333333"/>
                </a:solidFill>
              </a:rPr>
              <a:t>var</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mycket</a:t>
            </a:r>
            <a:r>
              <a:rPr lang="de-DE" sz="2000" i="1" dirty="0">
                <a:solidFill>
                  <a:srgbClr val="333333"/>
                </a:solidFill>
              </a:rPr>
              <a:t> </a:t>
            </a:r>
            <a:r>
              <a:rPr lang="de-DE" sz="2000" i="1" dirty="0" err="1">
                <a:solidFill>
                  <a:srgbClr val="333333"/>
                </a:solidFill>
              </a:rPr>
              <a:t>värre</a:t>
            </a:r>
            <a:r>
              <a:rPr lang="de-DE" sz="2000" i="1" dirty="0">
                <a:solidFill>
                  <a:srgbClr val="333333"/>
                </a:solidFill>
              </a:rPr>
              <a:t>. </a:t>
            </a:r>
            <a:r>
              <a:rPr lang="de-DE" sz="2000" i="1" dirty="0" err="1">
                <a:solidFill>
                  <a:srgbClr val="333333"/>
                </a:solidFill>
              </a:rPr>
              <a:t>Under</a:t>
            </a:r>
            <a:r>
              <a:rPr lang="de-DE" sz="2000" i="1" dirty="0">
                <a:solidFill>
                  <a:srgbClr val="333333"/>
                </a:solidFill>
              </a:rPr>
              <a:t> </a:t>
            </a:r>
            <a:r>
              <a:rPr lang="de-DE" sz="2000" i="1" dirty="0" err="1">
                <a:solidFill>
                  <a:srgbClr val="333333"/>
                </a:solidFill>
              </a:rPr>
              <a:t>tiden</a:t>
            </a:r>
            <a:r>
              <a:rPr lang="de-DE" sz="2000" i="1" dirty="0">
                <a:solidFill>
                  <a:srgbClr val="333333"/>
                </a:solidFill>
              </a:rPr>
              <a:t> </a:t>
            </a:r>
            <a:r>
              <a:rPr lang="de-DE" sz="2000" i="1" dirty="0" err="1">
                <a:solidFill>
                  <a:srgbClr val="333333"/>
                </a:solidFill>
              </a:rPr>
              <a:t>som</a:t>
            </a:r>
            <a:r>
              <a:rPr lang="de-DE" sz="2000" i="1" dirty="0">
                <a:solidFill>
                  <a:srgbClr val="333333"/>
                </a:solidFill>
              </a:rPr>
              <a:t> jag </a:t>
            </a:r>
            <a:r>
              <a:rPr lang="de-DE" sz="2000" i="1" dirty="0" err="1">
                <a:solidFill>
                  <a:srgbClr val="333333"/>
                </a:solidFill>
              </a:rPr>
              <a:t>var</a:t>
            </a:r>
            <a:r>
              <a:rPr lang="de-DE" sz="2000" i="1" dirty="0">
                <a:solidFill>
                  <a:srgbClr val="333333"/>
                </a:solidFill>
              </a:rPr>
              <a:t> </a:t>
            </a:r>
            <a:r>
              <a:rPr lang="de-DE" sz="2000" i="1" dirty="0" err="1">
                <a:solidFill>
                  <a:srgbClr val="333333"/>
                </a:solidFill>
              </a:rPr>
              <a:t>sjuk</a:t>
            </a:r>
            <a:r>
              <a:rPr lang="de-DE" sz="2000" i="1" dirty="0">
                <a:solidFill>
                  <a:srgbClr val="333333"/>
                </a:solidFill>
              </a:rPr>
              <a:t> </a:t>
            </a:r>
            <a:r>
              <a:rPr lang="de-DE" sz="2000" i="1" dirty="0" err="1">
                <a:solidFill>
                  <a:srgbClr val="333333"/>
                </a:solidFill>
              </a:rPr>
              <a:t>var</a:t>
            </a:r>
            <a:r>
              <a:rPr lang="de-DE" sz="2000" i="1" dirty="0">
                <a:solidFill>
                  <a:srgbClr val="333333"/>
                </a:solidFill>
              </a:rPr>
              <a:t> jag 100% </a:t>
            </a:r>
            <a:r>
              <a:rPr lang="de-DE" sz="2000" i="1" dirty="0" err="1">
                <a:solidFill>
                  <a:srgbClr val="333333"/>
                </a:solidFill>
              </a:rPr>
              <a:t>säker</a:t>
            </a:r>
            <a:r>
              <a:rPr lang="de-DE" sz="2000" i="1" dirty="0">
                <a:solidFill>
                  <a:srgbClr val="333333"/>
                </a:solidFill>
              </a:rPr>
              <a:t> </a:t>
            </a:r>
            <a:r>
              <a:rPr lang="de-DE" sz="2000" i="1" dirty="0" err="1">
                <a:solidFill>
                  <a:srgbClr val="333333"/>
                </a:solidFill>
              </a:rPr>
              <a:t>på</a:t>
            </a:r>
            <a:r>
              <a:rPr lang="de-DE" sz="2000" i="1" dirty="0">
                <a:solidFill>
                  <a:srgbClr val="333333"/>
                </a:solidFill>
              </a:rPr>
              <a:t> </a:t>
            </a:r>
            <a:r>
              <a:rPr lang="de-DE" sz="2000" i="1" dirty="0" err="1">
                <a:solidFill>
                  <a:srgbClr val="333333"/>
                </a:solidFill>
              </a:rPr>
              <a:t>att</a:t>
            </a:r>
            <a:r>
              <a:rPr lang="de-DE" sz="2000" i="1" dirty="0">
                <a:solidFill>
                  <a:srgbClr val="333333"/>
                </a:solidFill>
              </a:rPr>
              <a:t> </a:t>
            </a:r>
            <a:r>
              <a:rPr lang="de-DE" sz="2000" i="1" dirty="0" err="1">
                <a:solidFill>
                  <a:srgbClr val="333333"/>
                </a:solidFill>
              </a:rPr>
              <a:t>vissa</a:t>
            </a:r>
            <a:r>
              <a:rPr lang="de-DE" sz="2000" i="1" dirty="0">
                <a:solidFill>
                  <a:srgbClr val="333333"/>
                </a:solidFill>
              </a:rPr>
              <a:t> </a:t>
            </a:r>
            <a:r>
              <a:rPr lang="de-DE" sz="2000" i="1" dirty="0" err="1">
                <a:solidFill>
                  <a:srgbClr val="333333"/>
                </a:solidFill>
              </a:rPr>
              <a:t>människor</a:t>
            </a:r>
            <a:r>
              <a:rPr lang="de-DE" sz="2000" i="1" dirty="0">
                <a:solidFill>
                  <a:srgbClr val="333333"/>
                </a:solidFill>
              </a:rPr>
              <a:t> </a:t>
            </a:r>
            <a:r>
              <a:rPr lang="de-DE" sz="2000" i="1" dirty="0" err="1">
                <a:solidFill>
                  <a:srgbClr val="333333"/>
                </a:solidFill>
              </a:rPr>
              <a:t>ville</a:t>
            </a:r>
            <a:r>
              <a:rPr lang="de-DE" sz="2000" i="1" dirty="0">
                <a:solidFill>
                  <a:srgbClr val="333333"/>
                </a:solidFill>
              </a:rPr>
              <a:t> </a:t>
            </a:r>
            <a:r>
              <a:rPr lang="de-DE" sz="2000" i="1" dirty="0" err="1">
                <a:solidFill>
                  <a:srgbClr val="333333"/>
                </a:solidFill>
              </a:rPr>
              <a:t>mig</a:t>
            </a:r>
            <a:r>
              <a:rPr lang="de-DE" sz="2000" i="1" dirty="0">
                <a:solidFill>
                  <a:srgbClr val="333333"/>
                </a:solidFill>
              </a:rPr>
              <a:t> </a:t>
            </a:r>
            <a:r>
              <a:rPr lang="de-DE" sz="2000" i="1" dirty="0" err="1">
                <a:solidFill>
                  <a:srgbClr val="333333"/>
                </a:solidFill>
              </a:rPr>
              <a:t>verkligt</a:t>
            </a:r>
            <a:r>
              <a:rPr lang="de-DE" sz="2000" i="1" dirty="0">
                <a:solidFill>
                  <a:srgbClr val="333333"/>
                </a:solidFill>
              </a:rPr>
              <a:t> </a:t>
            </a:r>
            <a:r>
              <a:rPr lang="de-DE" sz="2000" i="1" dirty="0" err="1">
                <a:solidFill>
                  <a:srgbClr val="333333"/>
                </a:solidFill>
              </a:rPr>
              <a:t>illa</a:t>
            </a:r>
            <a:r>
              <a:rPr lang="de-DE" sz="2000" i="1" dirty="0">
                <a:solidFill>
                  <a:srgbClr val="333333"/>
                </a:solidFill>
              </a:rPr>
              <a:t>. </a:t>
            </a:r>
            <a:r>
              <a:rPr lang="de-DE" sz="2000" i="1" dirty="0" err="1">
                <a:solidFill>
                  <a:srgbClr val="333333"/>
                </a:solidFill>
              </a:rPr>
              <a:t>Men</a:t>
            </a:r>
            <a:r>
              <a:rPr lang="de-DE" sz="2000" i="1" dirty="0">
                <a:solidFill>
                  <a:srgbClr val="333333"/>
                </a:solidFill>
              </a:rPr>
              <a:t> </a:t>
            </a:r>
            <a:r>
              <a:rPr lang="de-DE" sz="2000" i="1" dirty="0" err="1">
                <a:solidFill>
                  <a:srgbClr val="333333"/>
                </a:solidFill>
              </a:rPr>
              <a:t>numera</a:t>
            </a:r>
            <a:r>
              <a:rPr lang="de-DE" sz="2000" i="1" dirty="0">
                <a:solidFill>
                  <a:srgbClr val="333333"/>
                </a:solidFill>
              </a:rPr>
              <a:t> </a:t>
            </a:r>
            <a:r>
              <a:rPr lang="de-DE" sz="2000" i="1" dirty="0" err="1">
                <a:solidFill>
                  <a:srgbClr val="333333"/>
                </a:solidFill>
              </a:rPr>
              <a:t>ser</a:t>
            </a:r>
            <a:r>
              <a:rPr lang="de-DE" sz="2000" i="1" dirty="0">
                <a:solidFill>
                  <a:srgbClr val="333333"/>
                </a:solidFill>
              </a:rPr>
              <a:t> jag </a:t>
            </a:r>
            <a:r>
              <a:rPr lang="de-DE" sz="2000" i="1" dirty="0" err="1">
                <a:solidFill>
                  <a:srgbClr val="333333"/>
                </a:solidFill>
              </a:rPr>
              <a:t>det</a:t>
            </a:r>
            <a:r>
              <a:rPr lang="de-DE" sz="2000" i="1" dirty="0">
                <a:solidFill>
                  <a:srgbClr val="333333"/>
                </a:solidFill>
              </a:rPr>
              <a:t> </a:t>
            </a:r>
            <a:r>
              <a:rPr lang="de-DE" sz="2000" i="1" err="1">
                <a:solidFill>
                  <a:srgbClr val="333333"/>
                </a:solidFill>
              </a:rPr>
              <a:t>annorlunda</a:t>
            </a:r>
            <a:r>
              <a:rPr lang="de-DE" sz="2000" i="1">
                <a:solidFill>
                  <a:srgbClr val="333333"/>
                </a:solidFill>
              </a:rPr>
              <a:t>.“</a:t>
            </a:r>
            <a:endParaRPr lang="de-DE" sz="2000" i="1" dirty="0">
              <a:solidFill>
                <a:srgbClr val="333333"/>
              </a:solidFill>
            </a:endParaRPr>
          </a:p>
          <a:p>
            <a:r>
              <a:rPr lang="de-DE" sz="2000" i="1" dirty="0">
                <a:solidFill>
                  <a:srgbClr val="333333"/>
                </a:solidFill>
              </a:rPr>
              <a:t>„De </a:t>
            </a:r>
            <a:r>
              <a:rPr lang="de-DE" sz="2000" i="1" dirty="0" err="1">
                <a:solidFill>
                  <a:srgbClr val="333333"/>
                </a:solidFill>
              </a:rPr>
              <a:t>flesta</a:t>
            </a:r>
            <a:r>
              <a:rPr lang="de-DE" sz="2000" i="1" dirty="0">
                <a:solidFill>
                  <a:srgbClr val="333333"/>
                </a:solidFill>
              </a:rPr>
              <a:t> </a:t>
            </a:r>
            <a:r>
              <a:rPr lang="de-DE" sz="2000" i="1" dirty="0" err="1">
                <a:solidFill>
                  <a:srgbClr val="333333"/>
                </a:solidFill>
              </a:rPr>
              <a:t>känner</a:t>
            </a:r>
            <a:r>
              <a:rPr lang="de-DE" sz="2000" i="1" dirty="0">
                <a:solidFill>
                  <a:srgbClr val="333333"/>
                </a:solidFill>
              </a:rPr>
              <a:t> </a:t>
            </a:r>
            <a:r>
              <a:rPr lang="de-DE" sz="2000" i="1" dirty="0" err="1">
                <a:solidFill>
                  <a:srgbClr val="333333"/>
                </a:solidFill>
              </a:rPr>
              <a:t>väl</a:t>
            </a:r>
            <a:r>
              <a:rPr lang="de-DE" sz="2000" i="1" dirty="0">
                <a:solidFill>
                  <a:srgbClr val="333333"/>
                </a:solidFill>
              </a:rPr>
              <a:t> </a:t>
            </a:r>
            <a:r>
              <a:rPr lang="de-DE" sz="2000" i="1" dirty="0" err="1">
                <a:solidFill>
                  <a:srgbClr val="333333"/>
                </a:solidFill>
              </a:rPr>
              <a:t>åtminstone</a:t>
            </a:r>
            <a:r>
              <a:rPr lang="de-DE" sz="2000" i="1" dirty="0">
                <a:solidFill>
                  <a:srgbClr val="333333"/>
                </a:solidFill>
              </a:rPr>
              <a:t> </a:t>
            </a:r>
            <a:r>
              <a:rPr lang="de-DE" sz="2000" i="1" dirty="0" err="1">
                <a:solidFill>
                  <a:srgbClr val="333333"/>
                </a:solidFill>
              </a:rPr>
              <a:t>lite</a:t>
            </a:r>
            <a:r>
              <a:rPr lang="de-DE" sz="2000" i="1" dirty="0">
                <a:solidFill>
                  <a:srgbClr val="333333"/>
                </a:solidFill>
              </a:rPr>
              <a:t> </a:t>
            </a:r>
            <a:r>
              <a:rPr lang="de-DE" sz="2000" i="1" dirty="0" err="1">
                <a:solidFill>
                  <a:srgbClr val="333333"/>
                </a:solidFill>
              </a:rPr>
              <a:t>igen</a:t>
            </a:r>
            <a:r>
              <a:rPr lang="de-DE" sz="2000" i="1" dirty="0">
                <a:solidFill>
                  <a:srgbClr val="333333"/>
                </a:solidFill>
              </a:rPr>
              <a:t> </a:t>
            </a:r>
            <a:r>
              <a:rPr lang="de-DE" sz="2000" i="1" dirty="0" err="1">
                <a:solidFill>
                  <a:srgbClr val="333333"/>
                </a:solidFill>
              </a:rPr>
              <a:t>sig</a:t>
            </a:r>
            <a:r>
              <a:rPr lang="de-DE" sz="2000" i="1" dirty="0">
                <a:solidFill>
                  <a:srgbClr val="333333"/>
                </a:solidFill>
              </a:rPr>
              <a:t>: </a:t>
            </a:r>
            <a:r>
              <a:rPr lang="de-DE" sz="2000" i="1" dirty="0" err="1">
                <a:solidFill>
                  <a:srgbClr val="333333"/>
                </a:solidFill>
              </a:rPr>
              <a:t>Känslan</a:t>
            </a:r>
            <a:r>
              <a:rPr lang="de-DE" sz="2000" i="1" dirty="0">
                <a:solidFill>
                  <a:srgbClr val="333333"/>
                </a:solidFill>
              </a:rPr>
              <a:t> </a:t>
            </a:r>
            <a:r>
              <a:rPr lang="de-DE" sz="2000" i="1" dirty="0" err="1">
                <a:solidFill>
                  <a:srgbClr val="333333"/>
                </a:solidFill>
              </a:rPr>
              <a:t>av</a:t>
            </a:r>
            <a:r>
              <a:rPr lang="de-DE" sz="2000" i="1" dirty="0">
                <a:solidFill>
                  <a:srgbClr val="333333"/>
                </a:solidFill>
              </a:rPr>
              <a:t> </a:t>
            </a:r>
            <a:r>
              <a:rPr lang="de-DE" sz="2000" i="1" dirty="0" err="1">
                <a:solidFill>
                  <a:srgbClr val="333333"/>
                </a:solidFill>
              </a:rPr>
              <a:t>att</a:t>
            </a:r>
            <a:r>
              <a:rPr lang="de-DE" sz="2000" i="1" dirty="0">
                <a:solidFill>
                  <a:srgbClr val="333333"/>
                </a:solidFill>
              </a:rPr>
              <a:t> man </a:t>
            </a:r>
            <a:r>
              <a:rPr lang="de-DE" sz="2000" i="1" dirty="0" err="1">
                <a:solidFill>
                  <a:srgbClr val="333333"/>
                </a:solidFill>
              </a:rPr>
              <a:t>kan</a:t>
            </a:r>
            <a:r>
              <a:rPr lang="de-DE" sz="2000" i="1" dirty="0">
                <a:solidFill>
                  <a:srgbClr val="333333"/>
                </a:solidFill>
              </a:rPr>
              <a:t> </a:t>
            </a:r>
            <a:r>
              <a:rPr lang="de-DE" sz="2000" i="1" dirty="0" err="1">
                <a:solidFill>
                  <a:srgbClr val="333333"/>
                </a:solidFill>
              </a:rPr>
              <a:t>bestiga</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högsta</a:t>
            </a:r>
            <a:r>
              <a:rPr lang="de-DE" sz="2000" i="1" dirty="0">
                <a:solidFill>
                  <a:srgbClr val="333333"/>
                </a:solidFill>
              </a:rPr>
              <a:t> berget, </a:t>
            </a:r>
            <a:r>
              <a:rPr lang="de-DE" sz="2000" i="1" dirty="0" err="1">
                <a:solidFill>
                  <a:srgbClr val="333333"/>
                </a:solidFill>
              </a:rPr>
              <a:t>att</a:t>
            </a:r>
            <a:r>
              <a:rPr lang="de-DE" sz="2000" i="1" dirty="0">
                <a:solidFill>
                  <a:srgbClr val="333333"/>
                </a:solidFill>
              </a:rPr>
              <a:t> man </a:t>
            </a:r>
            <a:r>
              <a:rPr lang="de-DE" sz="2000" i="1" dirty="0" err="1">
                <a:solidFill>
                  <a:srgbClr val="333333"/>
                </a:solidFill>
              </a:rPr>
              <a:t>kan</a:t>
            </a:r>
            <a:r>
              <a:rPr lang="de-DE" sz="2000" i="1" dirty="0">
                <a:solidFill>
                  <a:srgbClr val="333333"/>
                </a:solidFill>
              </a:rPr>
              <a:t> </a:t>
            </a:r>
            <a:r>
              <a:rPr lang="de-DE" sz="2000" i="1" dirty="0" err="1">
                <a:solidFill>
                  <a:srgbClr val="333333"/>
                </a:solidFill>
              </a:rPr>
              <a:t>klara</a:t>
            </a:r>
            <a:r>
              <a:rPr lang="de-DE" sz="2000" i="1" dirty="0">
                <a:solidFill>
                  <a:srgbClr val="333333"/>
                </a:solidFill>
              </a:rPr>
              <a:t> </a:t>
            </a:r>
            <a:r>
              <a:rPr lang="de-DE" sz="2000" i="1" dirty="0" err="1">
                <a:solidFill>
                  <a:srgbClr val="333333"/>
                </a:solidFill>
              </a:rPr>
              <a:t>av</a:t>
            </a:r>
            <a:r>
              <a:rPr lang="de-DE" sz="2000" i="1" dirty="0">
                <a:solidFill>
                  <a:srgbClr val="333333"/>
                </a:solidFill>
              </a:rPr>
              <a:t> </a:t>
            </a:r>
            <a:r>
              <a:rPr lang="de-DE" sz="2000" i="1" dirty="0" err="1">
                <a:solidFill>
                  <a:srgbClr val="333333"/>
                </a:solidFill>
              </a:rPr>
              <a:t>allt</a:t>
            </a:r>
            <a:r>
              <a:rPr lang="de-DE" sz="2000" i="1" dirty="0">
                <a:solidFill>
                  <a:srgbClr val="333333"/>
                </a:solidFill>
              </a:rPr>
              <a:t> </a:t>
            </a:r>
            <a:r>
              <a:rPr lang="de-DE" sz="2000" i="1" dirty="0" err="1">
                <a:solidFill>
                  <a:srgbClr val="333333"/>
                </a:solidFill>
              </a:rPr>
              <a:t>som</a:t>
            </a:r>
            <a:r>
              <a:rPr lang="de-DE" sz="2000" i="1" dirty="0">
                <a:solidFill>
                  <a:srgbClr val="333333"/>
                </a:solidFill>
              </a:rPr>
              <a:t> man </a:t>
            </a:r>
            <a:r>
              <a:rPr lang="de-DE" sz="2000" i="1" dirty="0" err="1">
                <a:solidFill>
                  <a:srgbClr val="333333"/>
                </a:solidFill>
              </a:rPr>
              <a:t>vill</a:t>
            </a:r>
            <a:r>
              <a:rPr lang="de-DE" sz="2000" i="1" dirty="0">
                <a:solidFill>
                  <a:srgbClr val="333333"/>
                </a:solidFill>
              </a:rPr>
              <a:t> och </a:t>
            </a:r>
            <a:r>
              <a:rPr lang="de-DE" sz="2000" i="1" dirty="0" err="1">
                <a:solidFill>
                  <a:srgbClr val="333333"/>
                </a:solidFill>
              </a:rPr>
              <a:t>att</a:t>
            </a:r>
            <a:r>
              <a:rPr lang="de-DE" sz="2000" i="1" dirty="0">
                <a:solidFill>
                  <a:srgbClr val="333333"/>
                </a:solidFill>
              </a:rPr>
              <a:t> </a:t>
            </a:r>
            <a:r>
              <a:rPr lang="de-DE" sz="2000" i="1" dirty="0" err="1">
                <a:solidFill>
                  <a:srgbClr val="333333"/>
                </a:solidFill>
              </a:rPr>
              <a:t>ingen</a:t>
            </a:r>
            <a:r>
              <a:rPr lang="de-DE" sz="2000" i="1" dirty="0">
                <a:solidFill>
                  <a:srgbClr val="333333"/>
                </a:solidFill>
              </a:rPr>
              <a:t> </a:t>
            </a:r>
            <a:r>
              <a:rPr lang="de-DE" sz="2000" i="1" dirty="0" err="1">
                <a:solidFill>
                  <a:srgbClr val="333333"/>
                </a:solidFill>
              </a:rPr>
              <a:t>är</a:t>
            </a:r>
            <a:r>
              <a:rPr lang="de-DE" sz="2000" i="1" dirty="0">
                <a:solidFill>
                  <a:srgbClr val="333333"/>
                </a:solidFill>
              </a:rPr>
              <a:t> </a:t>
            </a:r>
            <a:r>
              <a:rPr lang="de-DE" sz="2000" i="1" dirty="0" err="1">
                <a:solidFill>
                  <a:srgbClr val="333333"/>
                </a:solidFill>
              </a:rPr>
              <a:t>bättre</a:t>
            </a:r>
            <a:r>
              <a:rPr lang="de-DE" sz="2000" i="1" dirty="0">
                <a:solidFill>
                  <a:srgbClr val="333333"/>
                </a:solidFill>
              </a:rPr>
              <a:t> </a:t>
            </a:r>
            <a:r>
              <a:rPr lang="de-DE" sz="2000" i="1" dirty="0" err="1">
                <a:solidFill>
                  <a:srgbClr val="333333"/>
                </a:solidFill>
              </a:rPr>
              <a:t>än</a:t>
            </a:r>
            <a:r>
              <a:rPr lang="de-DE" sz="2000" i="1" dirty="0">
                <a:solidFill>
                  <a:srgbClr val="333333"/>
                </a:solidFill>
              </a:rPr>
              <a:t> en </a:t>
            </a:r>
            <a:r>
              <a:rPr lang="de-DE" sz="2000" i="1" dirty="0" err="1">
                <a:solidFill>
                  <a:srgbClr val="333333"/>
                </a:solidFill>
              </a:rPr>
              <a:t>själv</a:t>
            </a:r>
            <a:r>
              <a:rPr lang="de-DE" sz="2000" i="1" dirty="0">
                <a:solidFill>
                  <a:srgbClr val="333333"/>
                </a:solidFill>
              </a:rPr>
              <a:t>. </a:t>
            </a:r>
            <a:r>
              <a:rPr lang="de-DE" sz="2000" i="1" dirty="0" err="1">
                <a:solidFill>
                  <a:srgbClr val="333333"/>
                </a:solidFill>
              </a:rPr>
              <a:t>Men</a:t>
            </a:r>
            <a:r>
              <a:rPr lang="de-DE" sz="2000" i="1" dirty="0">
                <a:solidFill>
                  <a:srgbClr val="333333"/>
                </a:solidFill>
              </a:rPr>
              <a:t> i </a:t>
            </a:r>
            <a:r>
              <a:rPr lang="de-DE" sz="2000" i="1" dirty="0" err="1">
                <a:solidFill>
                  <a:srgbClr val="333333"/>
                </a:solidFill>
              </a:rPr>
              <a:t>mitt</a:t>
            </a:r>
            <a:r>
              <a:rPr lang="de-DE" sz="2000" i="1" dirty="0">
                <a:solidFill>
                  <a:srgbClr val="333333"/>
                </a:solidFill>
              </a:rPr>
              <a:t> fall </a:t>
            </a:r>
            <a:r>
              <a:rPr lang="de-DE" sz="2000" i="1" dirty="0" err="1">
                <a:solidFill>
                  <a:srgbClr val="333333"/>
                </a:solidFill>
              </a:rPr>
              <a:t>dröjde</a:t>
            </a:r>
            <a:r>
              <a:rPr lang="de-DE" sz="2000" i="1" dirty="0">
                <a:solidFill>
                  <a:srgbClr val="333333"/>
                </a:solidFill>
              </a:rPr>
              <a:t> </a:t>
            </a:r>
            <a:r>
              <a:rPr lang="de-DE" sz="2000" i="1" dirty="0" err="1">
                <a:solidFill>
                  <a:srgbClr val="333333"/>
                </a:solidFill>
              </a:rPr>
              <a:t>det</a:t>
            </a:r>
            <a:r>
              <a:rPr lang="de-DE" sz="2000" i="1" dirty="0">
                <a:solidFill>
                  <a:srgbClr val="333333"/>
                </a:solidFill>
              </a:rPr>
              <a:t> här </a:t>
            </a:r>
            <a:r>
              <a:rPr lang="de-DE" sz="2000" i="1" dirty="0" err="1">
                <a:solidFill>
                  <a:srgbClr val="333333"/>
                </a:solidFill>
              </a:rPr>
              <a:t>tillståndet</a:t>
            </a:r>
            <a:r>
              <a:rPr lang="de-DE" sz="2000" i="1" dirty="0">
                <a:solidFill>
                  <a:srgbClr val="333333"/>
                </a:solidFill>
              </a:rPr>
              <a:t> </a:t>
            </a:r>
            <a:r>
              <a:rPr lang="de-DE" sz="2000" i="1" dirty="0" err="1">
                <a:solidFill>
                  <a:srgbClr val="333333"/>
                </a:solidFill>
              </a:rPr>
              <a:t>mycket</a:t>
            </a:r>
            <a:r>
              <a:rPr lang="de-DE" sz="2000" i="1" dirty="0">
                <a:solidFill>
                  <a:srgbClr val="333333"/>
                </a:solidFill>
              </a:rPr>
              <a:t> </a:t>
            </a:r>
            <a:r>
              <a:rPr lang="de-DE" sz="2000" i="1" dirty="0" err="1">
                <a:solidFill>
                  <a:srgbClr val="333333"/>
                </a:solidFill>
              </a:rPr>
              <a:t>längre</a:t>
            </a:r>
            <a:r>
              <a:rPr lang="de-DE" sz="2000" i="1" dirty="0">
                <a:solidFill>
                  <a:srgbClr val="333333"/>
                </a:solidFill>
              </a:rPr>
              <a:t> och </a:t>
            </a:r>
            <a:r>
              <a:rPr lang="de-DE" sz="2000" i="1" dirty="0" err="1">
                <a:solidFill>
                  <a:srgbClr val="333333"/>
                </a:solidFill>
              </a:rPr>
              <a:t>tillförde</a:t>
            </a:r>
            <a:r>
              <a:rPr lang="de-DE" sz="2000" i="1" dirty="0">
                <a:solidFill>
                  <a:srgbClr val="333333"/>
                </a:solidFill>
              </a:rPr>
              <a:t> en </a:t>
            </a:r>
            <a:r>
              <a:rPr lang="de-DE" sz="2000" i="1" dirty="0" err="1">
                <a:solidFill>
                  <a:srgbClr val="333333"/>
                </a:solidFill>
              </a:rPr>
              <a:t>hel</a:t>
            </a:r>
            <a:r>
              <a:rPr lang="de-DE" sz="2000" i="1" dirty="0">
                <a:solidFill>
                  <a:srgbClr val="333333"/>
                </a:solidFill>
              </a:rPr>
              <a:t> del </a:t>
            </a:r>
            <a:r>
              <a:rPr lang="de-DE" sz="2000" i="1" dirty="0" err="1">
                <a:solidFill>
                  <a:srgbClr val="333333"/>
                </a:solidFill>
              </a:rPr>
              <a:t>problem</a:t>
            </a:r>
            <a:r>
              <a:rPr lang="de-DE" sz="2000" i="1" dirty="0">
                <a:solidFill>
                  <a:srgbClr val="333333"/>
                </a:solidFill>
              </a:rPr>
              <a:t>, </a:t>
            </a:r>
            <a:r>
              <a:rPr lang="de-DE" sz="2000" i="1" dirty="0" err="1">
                <a:solidFill>
                  <a:srgbClr val="333333"/>
                </a:solidFill>
              </a:rPr>
              <a:t>t.ex</a:t>
            </a:r>
            <a:r>
              <a:rPr lang="de-DE" sz="2000" i="1" dirty="0">
                <a:solidFill>
                  <a:srgbClr val="333333"/>
                </a:solidFill>
              </a:rPr>
              <a:t>. på </a:t>
            </a:r>
            <a:r>
              <a:rPr lang="de-DE" sz="2000" i="1">
                <a:solidFill>
                  <a:srgbClr val="333333"/>
                </a:solidFill>
              </a:rPr>
              <a:t>jobbet …”</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56</a:t>
            </a:fld>
            <a:endParaRPr lang="de-DE">
              <a:latin typeface="+mn-lt"/>
              <a:ea typeface="+mn-ea"/>
            </a:endParaRPr>
          </a:p>
        </p:txBody>
      </p:sp>
    </p:spTree>
    <p:extLst>
      <p:ext uri="{BB962C8B-B14F-4D97-AF65-F5344CB8AC3E}">
        <p14:creationId xmlns:p14="http://schemas.microsoft.com/office/powerpoint/2010/main" val="429109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endParaRPr lang="de-DE" sz="2000" b="1" dirty="0">
              <a:solidFill>
                <a:srgbClr val="333333"/>
              </a:solidFill>
            </a:endParaRPr>
          </a:p>
          <a:p>
            <a:pPr marL="342900" indent="-342900">
              <a:buClr>
                <a:srgbClr val="333333"/>
              </a:buClr>
              <a:buFont typeface="WingDings"/>
              <a:buChar char=""/>
            </a:pPr>
            <a:r>
              <a:rPr lang="de-DE" sz="2000" b="1" dirty="0" err="1">
                <a:solidFill>
                  <a:srgbClr val="333333"/>
                </a:solidFill>
              </a:rPr>
              <a:t>Övriga</a:t>
            </a:r>
            <a:r>
              <a:rPr lang="de-DE" sz="2000" b="1" dirty="0">
                <a:solidFill>
                  <a:srgbClr val="333333"/>
                </a:solidFill>
              </a:rPr>
              <a:t> (</a:t>
            </a:r>
            <a:r>
              <a:rPr lang="de-DE" sz="2000" b="1" dirty="0" err="1">
                <a:solidFill>
                  <a:srgbClr val="333333"/>
                </a:solidFill>
              </a:rPr>
              <a:t>ospecifika</a:t>
            </a:r>
            <a:r>
              <a:rPr lang="de-DE" sz="2000" b="1" dirty="0">
                <a:solidFill>
                  <a:srgbClr val="333333"/>
                </a:solidFill>
              </a:rPr>
              <a:t>) </a:t>
            </a:r>
            <a:r>
              <a:rPr lang="de-DE" sz="2000" b="1" dirty="0" err="1">
                <a:solidFill>
                  <a:srgbClr val="333333"/>
                </a:solidFill>
              </a:rPr>
              <a:t>symptom</a:t>
            </a:r>
            <a:r>
              <a:rPr lang="de-DE" sz="2000" b="1" dirty="0">
                <a:solidFill>
                  <a:srgbClr val="333333"/>
                </a:solidFill>
              </a:rPr>
              <a:t>:</a:t>
            </a:r>
            <a:r>
              <a:rPr lang="de-DE" sz="2000" dirty="0">
                <a:solidFill>
                  <a:srgbClr val="333333"/>
                </a:solidFill>
              </a:rPr>
              <a:t> </a:t>
            </a:r>
            <a:r>
              <a:rPr lang="de-DE" sz="2000" dirty="0" err="1">
                <a:solidFill>
                  <a:srgbClr val="333333"/>
                </a:solidFill>
              </a:rPr>
              <a:t>t.ex</a:t>
            </a:r>
            <a:r>
              <a:rPr lang="de-DE" sz="2000" dirty="0">
                <a:solidFill>
                  <a:srgbClr val="333333"/>
                </a:solidFill>
              </a:rPr>
              <a:t>. depression, talstörningar och svårigheter med uppmärksamhet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57</a:t>
            </a:fld>
            <a:endParaRPr lang="de-DE">
              <a:latin typeface="+mn-lt"/>
              <a:ea typeface="+mn-ea"/>
            </a:endParaRPr>
          </a:p>
        </p:txBody>
      </p:sp>
    </p:spTree>
    <p:extLst>
      <p:ext uri="{BB962C8B-B14F-4D97-AF65-F5344CB8AC3E}">
        <p14:creationId xmlns:p14="http://schemas.microsoft.com/office/powerpoint/2010/main" val="2431729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r>
              <a:rPr lang="de-DE" sz="2000" dirty="0" err="1">
                <a:solidFill>
                  <a:srgbClr val="004992"/>
                </a:solidFill>
              </a:rPr>
              <a:t>Dominerande</a:t>
            </a:r>
            <a:r>
              <a:rPr lang="de-DE" sz="2000" dirty="0">
                <a:solidFill>
                  <a:srgbClr val="004992"/>
                </a:solidFill>
              </a:rPr>
              <a:t> </a:t>
            </a:r>
            <a:r>
              <a:rPr lang="de-DE" sz="2000" dirty="0" err="1">
                <a:solidFill>
                  <a:srgbClr val="004992"/>
                </a:solidFill>
              </a:rPr>
              <a:t>symptom</a:t>
            </a:r>
            <a:r>
              <a:rPr lang="de-DE" sz="2000" dirty="0">
                <a:solidFill>
                  <a:srgbClr val="004992"/>
                </a:solidFill>
              </a:rPr>
              <a:t> </a:t>
            </a:r>
            <a:r>
              <a:rPr lang="de-DE" sz="2000" dirty="0" err="1">
                <a:solidFill>
                  <a:srgbClr val="004992"/>
                </a:solidFill>
              </a:rPr>
              <a:t>vid</a:t>
            </a:r>
            <a:r>
              <a:rPr lang="de-DE" sz="2000" dirty="0">
                <a:solidFill>
                  <a:srgbClr val="004992"/>
                </a:solidFill>
              </a:rPr>
              <a:t> </a:t>
            </a:r>
            <a:r>
              <a:rPr lang="de-DE" sz="2000" dirty="0" err="1">
                <a:solidFill>
                  <a:srgbClr val="004992"/>
                </a:solidFill>
              </a:rPr>
              <a:t>psykos</a:t>
            </a:r>
            <a:r>
              <a:rPr lang="de-DE" sz="2000" dirty="0">
                <a:solidFill>
                  <a:srgbClr val="004992"/>
                </a:solidFill>
              </a:rPr>
              <a:t>/</a:t>
            </a:r>
            <a:r>
              <a:rPr lang="de-DE" sz="2000" dirty="0" err="1">
                <a:solidFill>
                  <a:srgbClr val="004992"/>
                </a:solidFill>
              </a:rPr>
              <a:t>schizofreni</a:t>
            </a:r>
            <a:r>
              <a:rPr lang="de-DE" sz="2000" dirty="0">
                <a:solidFill>
                  <a:srgbClr val="004992"/>
                </a:solidFill>
              </a:rPr>
              <a:t>:</a:t>
            </a:r>
            <a:endParaRPr lang="de-DE" sz="2000" b="1" dirty="0">
              <a:solidFill>
                <a:srgbClr val="333333"/>
              </a:solidFill>
            </a:endParaRPr>
          </a:p>
          <a:p>
            <a:pPr marL="342900" indent="-342900">
              <a:buClr>
                <a:srgbClr val="333333"/>
              </a:buClr>
              <a:buFont typeface="WingDings"/>
              <a:buChar char=""/>
            </a:pPr>
            <a:r>
              <a:rPr lang="de-DE" sz="2000" b="1" dirty="0" err="1">
                <a:solidFill>
                  <a:srgbClr val="333333"/>
                </a:solidFill>
              </a:rPr>
              <a:t>Övriga</a:t>
            </a:r>
            <a:r>
              <a:rPr lang="de-DE" sz="2000" b="1" dirty="0">
                <a:solidFill>
                  <a:srgbClr val="333333"/>
                </a:solidFill>
              </a:rPr>
              <a:t> (</a:t>
            </a:r>
            <a:r>
              <a:rPr lang="de-DE" sz="2000" b="1" dirty="0" err="1">
                <a:solidFill>
                  <a:srgbClr val="333333"/>
                </a:solidFill>
              </a:rPr>
              <a:t>ospecifika</a:t>
            </a:r>
            <a:r>
              <a:rPr lang="de-DE" sz="2000" b="1" dirty="0">
                <a:solidFill>
                  <a:srgbClr val="333333"/>
                </a:solidFill>
              </a:rPr>
              <a:t>) </a:t>
            </a:r>
            <a:r>
              <a:rPr lang="de-DE" sz="2000" b="1" dirty="0" err="1">
                <a:solidFill>
                  <a:srgbClr val="333333"/>
                </a:solidFill>
              </a:rPr>
              <a:t>symptom</a:t>
            </a:r>
            <a:r>
              <a:rPr lang="de-DE" sz="2000" b="1" dirty="0">
                <a:solidFill>
                  <a:srgbClr val="333333"/>
                </a:solidFill>
              </a:rPr>
              <a:t>:</a:t>
            </a:r>
            <a:r>
              <a:rPr lang="de-DE" sz="2000" dirty="0">
                <a:solidFill>
                  <a:srgbClr val="333333"/>
                </a:solidFill>
              </a:rPr>
              <a:t> </a:t>
            </a:r>
            <a:r>
              <a:rPr lang="de-DE" sz="2000" dirty="0" err="1">
                <a:solidFill>
                  <a:srgbClr val="333333"/>
                </a:solidFill>
              </a:rPr>
              <a:t>t.ex</a:t>
            </a:r>
            <a:r>
              <a:rPr lang="de-DE" sz="2000" dirty="0">
                <a:solidFill>
                  <a:srgbClr val="333333"/>
                </a:solidFill>
              </a:rPr>
              <a:t>. </a:t>
            </a:r>
            <a:r>
              <a:rPr lang="de-DE" sz="2000" dirty="0" err="1">
                <a:solidFill>
                  <a:srgbClr val="333333"/>
                </a:solidFill>
              </a:rPr>
              <a:t>depression</a:t>
            </a:r>
            <a:r>
              <a:rPr lang="de-DE" sz="2000" dirty="0">
                <a:solidFill>
                  <a:srgbClr val="333333"/>
                </a:solidFill>
              </a:rPr>
              <a:t>, </a:t>
            </a:r>
            <a:r>
              <a:rPr lang="de-DE" sz="2000" dirty="0" err="1">
                <a:solidFill>
                  <a:srgbClr val="333333"/>
                </a:solidFill>
              </a:rPr>
              <a:t>talstörningar</a:t>
            </a:r>
            <a:r>
              <a:rPr lang="de-DE" sz="2000" dirty="0">
                <a:solidFill>
                  <a:srgbClr val="333333"/>
                </a:solidFill>
              </a:rPr>
              <a:t> och </a:t>
            </a:r>
            <a:r>
              <a:rPr lang="de-DE" sz="2000" dirty="0" err="1">
                <a:solidFill>
                  <a:srgbClr val="333333"/>
                </a:solidFill>
              </a:rPr>
              <a:t>svårigheter</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uppmärksamhet</a:t>
            </a:r>
            <a:endParaRPr lang="de-DE" sz="2000" dirty="0">
              <a:solidFill>
                <a:srgbClr val="333333"/>
              </a:solidFill>
            </a:endParaRPr>
          </a:p>
          <a:p>
            <a:r>
              <a:rPr lang="de-DE" sz="2000" dirty="0">
                <a:solidFill>
                  <a:srgbClr val="333333"/>
                </a:solidFill>
              </a:rPr>
              <a:t>Exempel på kommunikation :</a:t>
            </a:r>
          </a:p>
          <a:p>
            <a:r>
              <a:rPr lang="de-DE" sz="2000" i="1" dirty="0">
                <a:solidFill>
                  <a:srgbClr val="333333"/>
                </a:solidFill>
              </a:rPr>
              <a:t>„Varje människa har upplevt tider av nedstämdhet då man har känslan av att inte klarar av någonting, man drar sig tillbaka. </a:t>
            </a:r>
            <a:r>
              <a:rPr lang="de-DE" sz="2000" i="1" dirty="0" err="1">
                <a:solidFill>
                  <a:srgbClr val="333333"/>
                </a:solidFill>
              </a:rPr>
              <a:t>Så</a:t>
            </a:r>
            <a:r>
              <a:rPr lang="de-DE" sz="2000" i="1" dirty="0">
                <a:solidFill>
                  <a:srgbClr val="333333"/>
                </a:solidFill>
              </a:rPr>
              <a:t> </a:t>
            </a:r>
            <a:r>
              <a:rPr lang="de-DE" sz="2000" i="1" dirty="0" err="1">
                <a:solidFill>
                  <a:srgbClr val="333333"/>
                </a:solidFill>
              </a:rPr>
              <a:t>var</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också</a:t>
            </a:r>
            <a:r>
              <a:rPr lang="de-DE" sz="2000" i="1" dirty="0">
                <a:solidFill>
                  <a:srgbClr val="333333"/>
                </a:solidFill>
              </a:rPr>
              <a:t> </a:t>
            </a:r>
            <a:r>
              <a:rPr lang="de-DE" sz="2000" i="1" dirty="0" err="1">
                <a:solidFill>
                  <a:srgbClr val="333333"/>
                </a:solidFill>
              </a:rPr>
              <a:t>för</a:t>
            </a:r>
            <a:r>
              <a:rPr lang="de-DE" sz="2000" i="1" dirty="0">
                <a:solidFill>
                  <a:srgbClr val="333333"/>
                </a:solidFill>
              </a:rPr>
              <a:t> </a:t>
            </a:r>
            <a:r>
              <a:rPr lang="de-DE" sz="2000" i="1" dirty="0" err="1">
                <a:solidFill>
                  <a:srgbClr val="333333"/>
                </a:solidFill>
              </a:rPr>
              <a:t>mig</a:t>
            </a:r>
            <a:r>
              <a:rPr lang="de-DE" sz="2000" i="1" dirty="0">
                <a:solidFill>
                  <a:srgbClr val="333333"/>
                </a:solidFill>
              </a:rPr>
              <a:t> – </a:t>
            </a:r>
            <a:r>
              <a:rPr lang="de-DE" sz="2000" i="1" dirty="0" err="1">
                <a:solidFill>
                  <a:srgbClr val="333333"/>
                </a:solidFill>
              </a:rPr>
              <a:t>bara</a:t>
            </a:r>
            <a:r>
              <a:rPr lang="de-DE" sz="2000" i="1" dirty="0">
                <a:solidFill>
                  <a:srgbClr val="333333"/>
                </a:solidFill>
              </a:rPr>
              <a:t> </a:t>
            </a:r>
            <a:r>
              <a:rPr lang="de-DE" sz="2000" i="1" dirty="0" err="1">
                <a:solidFill>
                  <a:srgbClr val="333333"/>
                </a:solidFill>
              </a:rPr>
              <a:t>att</a:t>
            </a:r>
            <a:r>
              <a:rPr lang="de-DE" sz="2000" i="1" dirty="0">
                <a:solidFill>
                  <a:srgbClr val="333333"/>
                </a:solidFill>
              </a:rPr>
              <a:t> den här </a:t>
            </a:r>
            <a:r>
              <a:rPr lang="de-DE" sz="2000" i="1" dirty="0" err="1">
                <a:solidFill>
                  <a:srgbClr val="333333"/>
                </a:solidFill>
              </a:rPr>
              <a:t>känslan</a:t>
            </a:r>
            <a:r>
              <a:rPr lang="de-DE" sz="2000" i="1" dirty="0">
                <a:solidFill>
                  <a:srgbClr val="333333"/>
                </a:solidFill>
              </a:rPr>
              <a:t> </a:t>
            </a:r>
            <a:r>
              <a:rPr lang="de-DE" sz="2000" i="1" dirty="0" err="1">
                <a:solidFill>
                  <a:srgbClr val="333333"/>
                </a:solidFill>
              </a:rPr>
              <a:t>höll</a:t>
            </a:r>
            <a:r>
              <a:rPr lang="de-DE" sz="2000" i="1" dirty="0">
                <a:solidFill>
                  <a:srgbClr val="333333"/>
                </a:solidFill>
              </a:rPr>
              <a:t> i </a:t>
            </a:r>
            <a:r>
              <a:rPr lang="de-DE" sz="2000" i="1" dirty="0" err="1">
                <a:solidFill>
                  <a:srgbClr val="333333"/>
                </a:solidFill>
              </a:rPr>
              <a:t>sig</a:t>
            </a:r>
            <a:r>
              <a:rPr lang="de-DE" sz="2000" i="1" dirty="0">
                <a:solidFill>
                  <a:srgbClr val="333333"/>
                </a:solidFill>
              </a:rPr>
              <a:t> i </a:t>
            </a:r>
            <a:r>
              <a:rPr lang="de-DE" sz="2000" i="1" dirty="0" err="1">
                <a:solidFill>
                  <a:srgbClr val="333333"/>
                </a:solidFill>
              </a:rPr>
              <a:t>flera</a:t>
            </a:r>
            <a:r>
              <a:rPr lang="de-DE" sz="2000" i="1" dirty="0">
                <a:solidFill>
                  <a:srgbClr val="333333"/>
                </a:solidFill>
              </a:rPr>
              <a:t> </a:t>
            </a:r>
            <a:r>
              <a:rPr lang="de-DE" sz="2000" i="1" dirty="0" err="1">
                <a:solidFill>
                  <a:srgbClr val="333333"/>
                </a:solidFill>
              </a:rPr>
              <a:t>veckor</a:t>
            </a:r>
            <a:r>
              <a:rPr lang="de-DE" sz="2000" i="1" dirty="0">
                <a:solidFill>
                  <a:srgbClr val="333333"/>
                </a:solidFill>
              </a:rPr>
              <a:t> och </a:t>
            </a:r>
            <a:r>
              <a:rPr lang="de-DE" sz="2000" i="1" dirty="0" err="1">
                <a:solidFill>
                  <a:srgbClr val="333333"/>
                </a:solidFill>
              </a:rPr>
              <a:t>det</a:t>
            </a:r>
            <a:r>
              <a:rPr lang="de-DE" sz="2000" i="1" dirty="0">
                <a:solidFill>
                  <a:srgbClr val="333333"/>
                </a:solidFill>
              </a:rPr>
              <a:t> </a:t>
            </a:r>
            <a:r>
              <a:rPr lang="de-DE" sz="2000" i="1" dirty="0" err="1">
                <a:solidFill>
                  <a:srgbClr val="333333"/>
                </a:solidFill>
              </a:rPr>
              <a:t>fanns</a:t>
            </a:r>
            <a:r>
              <a:rPr lang="de-DE" sz="2000" i="1" dirty="0">
                <a:solidFill>
                  <a:srgbClr val="333333"/>
                </a:solidFill>
              </a:rPr>
              <a:t> </a:t>
            </a:r>
            <a:r>
              <a:rPr lang="de-DE" sz="2000" i="1" dirty="0" err="1">
                <a:solidFill>
                  <a:srgbClr val="333333"/>
                </a:solidFill>
              </a:rPr>
              <a:t>ingenting</a:t>
            </a:r>
            <a:r>
              <a:rPr lang="de-DE" sz="2000" i="1" dirty="0">
                <a:solidFill>
                  <a:srgbClr val="333333"/>
                </a:solidFill>
              </a:rPr>
              <a:t> </a:t>
            </a:r>
            <a:r>
              <a:rPr lang="de-DE" sz="2000" i="1" dirty="0" err="1">
                <a:solidFill>
                  <a:srgbClr val="333333"/>
                </a:solidFill>
              </a:rPr>
              <a:t>som</a:t>
            </a:r>
            <a:r>
              <a:rPr lang="de-DE" sz="2000" i="1" dirty="0">
                <a:solidFill>
                  <a:srgbClr val="333333"/>
                </a:solidFill>
              </a:rPr>
              <a:t> </a:t>
            </a:r>
            <a:r>
              <a:rPr lang="de-DE" sz="2000" i="1" dirty="0" err="1">
                <a:solidFill>
                  <a:srgbClr val="333333"/>
                </a:solidFill>
              </a:rPr>
              <a:t>kunde</a:t>
            </a:r>
            <a:r>
              <a:rPr lang="de-DE" sz="2000" i="1" dirty="0">
                <a:solidFill>
                  <a:srgbClr val="333333"/>
                </a:solidFill>
              </a:rPr>
              <a:t> </a:t>
            </a:r>
            <a:r>
              <a:rPr lang="de-DE" sz="2000" i="1" dirty="0" err="1">
                <a:solidFill>
                  <a:srgbClr val="333333"/>
                </a:solidFill>
              </a:rPr>
              <a:t>muntra</a:t>
            </a:r>
            <a:r>
              <a:rPr lang="de-DE" sz="2000" i="1" dirty="0">
                <a:solidFill>
                  <a:srgbClr val="333333"/>
                </a:solidFill>
              </a:rPr>
              <a:t> </a:t>
            </a:r>
            <a:r>
              <a:rPr lang="de-DE" sz="2000" i="1" dirty="0" err="1">
                <a:solidFill>
                  <a:srgbClr val="333333"/>
                </a:solidFill>
              </a:rPr>
              <a:t>upp</a:t>
            </a:r>
            <a:r>
              <a:rPr lang="de-DE" sz="2000" i="1" dirty="0">
                <a:solidFill>
                  <a:srgbClr val="333333"/>
                </a:solidFill>
              </a:rPr>
              <a:t> </a:t>
            </a:r>
            <a:r>
              <a:rPr lang="de-DE" sz="2000" i="1" dirty="0" err="1">
                <a:solidFill>
                  <a:srgbClr val="333333"/>
                </a:solidFill>
              </a:rPr>
              <a:t>mig</a:t>
            </a:r>
            <a:r>
              <a:rPr lang="de-DE" sz="2000" i="1" dirty="0">
                <a:solidFill>
                  <a:srgbClr val="333333"/>
                </a:solidFill>
              </a:rPr>
              <a:t>. Jag </a:t>
            </a:r>
            <a:r>
              <a:rPr lang="de-DE" sz="2000" i="1" dirty="0" err="1">
                <a:solidFill>
                  <a:srgbClr val="333333"/>
                </a:solidFill>
              </a:rPr>
              <a:t>kände</a:t>
            </a:r>
            <a:r>
              <a:rPr lang="de-DE" sz="2000" i="1" dirty="0">
                <a:solidFill>
                  <a:srgbClr val="333333"/>
                </a:solidFill>
              </a:rPr>
              <a:t> </a:t>
            </a:r>
            <a:r>
              <a:rPr lang="de-DE" sz="2000" i="1" dirty="0" err="1">
                <a:solidFill>
                  <a:srgbClr val="333333"/>
                </a:solidFill>
              </a:rPr>
              <a:t>mig</a:t>
            </a:r>
            <a:r>
              <a:rPr lang="de-DE" sz="2000" i="1" dirty="0">
                <a:solidFill>
                  <a:srgbClr val="333333"/>
                </a:solidFill>
              </a:rPr>
              <a:t> </a:t>
            </a:r>
            <a:r>
              <a:rPr lang="de-DE" sz="2000" i="1" dirty="0" err="1">
                <a:solidFill>
                  <a:srgbClr val="333333"/>
                </a:solidFill>
              </a:rPr>
              <a:t>inte</a:t>
            </a:r>
            <a:r>
              <a:rPr lang="de-DE" sz="2000" i="1" dirty="0">
                <a:solidFill>
                  <a:srgbClr val="333333"/>
                </a:solidFill>
              </a:rPr>
              <a:t> </a:t>
            </a:r>
            <a:r>
              <a:rPr lang="de-DE" sz="2000" i="1" dirty="0" err="1">
                <a:solidFill>
                  <a:srgbClr val="333333"/>
                </a:solidFill>
              </a:rPr>
              <a:t>bara</a:t>
            </a:r>
            <a:r>
              <a:rPr lang="de-DE" sz="2000" i="1" dirty="0">
                <a:solidFill>
                  <a:srgbClr val="333333"/>
                </a:solidFill>
              </a:rPr>
              <a:t> </a:t>
            </a:r>
            <a:r>
              <a:rPr lang="de-DE" sz="2000" i="1" dirty="0" err="1">
                <a:solidFill>
                  <a:srgbClr val="333333"/>
                </a:solidFill>
              </a:rPr>
              <a:t>ledsen</a:t>
            </a:r>
            <a:r>
              <a:rPr lang="de-DE" sz="2000" i="1" dirty="0">
                <a:solidFill>
                  <a:srgbClr val="333333"/>
                </a:solidFill>
              </a:rPr>
              <a:t> </a:t>
            </a:r>
            <a:r>
              <a:rPr lang="de-DE" sz="2000" i="1" dirty="0" err="1">
                <a:solidFill>
                  <a:srgbClr val="333333"/>
                </a:solidFill>
              </a:rPr>
              <a:t>utan</a:t>
            </a:r>
            <a:r>
              <a:rPr lang="de-DE" sz="2000" i="1" dirty="0">
                <a:solidFill>
                  <a:srgbClr val="333333"/>
                </a:solidFill>
              </a:rPr>
              <a:t> </a:t>
            </a:r>
            <a:r>
              <a:rPr lang="de-DE" sz="2000" i="1" dirty="0" err="1">
                <a:solidFill>
                  <a:srgbClr val="333333"/>
                </a:solidFill>
              </a:rPr>
              <a:t>också</a:t>
            </a:r>
            <a:r>
              <a:rPr lang="de-DE" sz="2000" i="1" dirty="0">
                <a:solidFill>
                  <a:srgbClr val="333333"/>
                </a:solidFill>
              </a:rPr>
              <a:t> </a:t>
            </a:r>
            <a:r>
              <a:rPr lang="de-DE" sz="2000" i="1" dirty="0" err="1">
                <a:solidFill>
                  <a:srgbClr val="333333"/>
                </a:solidFill>
              </a:rPr>
              <a:t>helt</a:t>
            </a:r>
            <a:r>
              <a:rPr lang="de-DE" sz="2000" i="1" dirty="0">
                <a:solidFill>
                  <a:srgbClr val="333333"/>
                </a:solidFill>
              </a:rPr>
              <a:t> </a:t>
            </a:r>
            <a:r>
              <a:rPr lang="de-DE" sz="2000" i="1" dirty="0" err="1">
                <a:solidFill>
                  <a:srgbClr val="333333"/>
                </a:solidFill>
              </a:rPr>
              <a:t>hjälplös</a:t>
            </a:r>
            <a:r>
              <a:rPr lang="de-DE" sz="2000" i="1" dirty="0">
                <a:solidFill>
                  <a:srgbClr val="333333"/>
                </a:solidFill>
              </a:rPr>
              <a:t> och </a:t>
            </a:r>
            <a:r>
              <a:rPr lang="de-DE" sz="2000" i="1" dirty="0" err="1">
                <a:solidFill>
                  <a:srgbClr val="333333"/>
                </a:solidFill>
              </a:rPr>
              <a:t>värdelös</a:t>
            </a:r>
            <a:r>
              <a:rPr lang="de-DE" sz="2000" i="1" dirty="0">
                <a:solidFill>
                  <a:srgbClr val="333333"/>
                </a:solidFill>
              </a:rPr>
              <a:t>. Just </a:t>
            </a:r>
            <a:r>
              <a:rPr lang="de-DE" sz="2000" i="1" dirty="0" err="1">
                <a:solidFill>
                  <a:srgbClr val="333333"/>
                </a:solidFill>
              </a:rPr>
              <a:t>då</a:t>
            </a:r>
            <a:r>
              <a:rPr lang="de-DE" sz="2000" i="1" dirty="0">
                <a:solidFill>
                  <a:srgbClr val="333333"/>
                </a:solidFill>
              </a:rPr>
              <a:t> </a:t>
            </a:r>
            <a:r>
              <a:rPr lang="de-DE" sz="2000" i="1" dirty="0" err="1">
                <a:solidFill>
                  <a:srgbClr val="333333"/>
                </a:solidFill>
              </a:rPr>
              <a:t>tror</a:t>
            </a:r>
            <a:r>
              <a:rPr lang="de-DE" sz="2000" i="1" dirty="0">
                <a:solidFill>
                  <a:srgbClr val="333333"/>
                </a:solidFill>
              </a:rPr>
              <a:t> man </a:t>
            </a:r>
            <a:r>
              <a:rPr lang="de-DE" sz="2000" i="1" dirty="0" err="1">
                <a:solidFill>
                  <a:srgbClr val="333333"/>
                </a:solidFill>
              </a:rPr>
              <a:t>att</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aldrig</a:t>
            </a:r>
            <a:r>
              <a:rPr lang="de-DE" sz="2000" i="1" dirty="0">
                <a:solidFill>
                  <a:srgbClr val="333333"/>
                </a:solidFill>
              </a:rPr>
              <a:t> </a:t>
            </a:r>
            <a:r>
              <a:rPr lang="de-DE" sz="2000" i="1" dirty="0" err="1">
                <a:solidFill>
                  <a:srgbClr val="333333"/>
                </a:solidFill>
              </a:rPr>
              <a:t>tar</a:t>
            </a:r>
            <a:r>
              <a:rPr lang="de-DE" sz="2000" i="1" dirty="0">
                <a:solidFill>
                  <a:srgbClr val="333333"/>
                </a:solidFill>
              </a:rPr>
              <a:t> </a:t>
            </a:r>
            <a:r>
              <a:rPr lang="de-DE" sz="2000" i="1" dirty="0" err="1">
                <a:solidFill>
                  <a:srgbClr val="333333"/>
                </a:solidFill>
              </a:rPr>
              <a:t>slut</a:t>
            </a:r>
            <a:r>
              <a:rPr lang="de-DE" sz="2000" i="1" dirty="0">
                <a:solidFill>
                  <a:srgbClr val="333333"/>
                </a:solidFill>
              </a:rPr>
              <a:t> och </a:t>
            </a:r>
            <a:r>
              <a:rPr lang="de-DE" sz="2000" i="1" dirty="0" err="1">
                <a:solidFill>
                  <a:srgbClr val="333333"/>
                </a:solidFill>
              </a:rPr>
              <a:t>att</a:t>
            </a:r>
            <a:r>
              <a:rPr lang="de-DE" sz="2000" i="1" dirty="0">
                <a:solidFill>
                  <a:srgbClr val="333333"/>
                </a:solidFill>
              </a:rPr>
              <a:t> </a:t>
            </a:r>
            <a:r>
              <a:rPr lang="de-DE" sz="2000" i="1" dirty="0" err="1">
                <a:solidFill>
                  <a:srgbClr val="333333"/>
                </a:solidFill>
              </a:rPr>
              <a:t>det</a:t>
            </a:r>
            <a:r>
              <a:rPr lang="de-DE" sz="2000" i="1" dirty="0">
                <a:solidFill>
                  <a:srgbClr val="333333"/>
                </a:solidFill>
              </a:rPr>
              <a:t> </a:t>
            </a:r>
            <a:r>
              <a:rPr lang="de-DE" sz="2000" i="1" dirty="0" err="1">
                <a:solidFill>
                  <a:srgbClr val="333333"/>
                </a:solidFill>
              </a:rPr>
              <a:t>alltid</a:t>
            </a:r>
            <a:r>
              <a:rPr lang="de-DE" sz="2000" i="1" dirty="0">
                <a:solidFill>
                  <a:srgbClr val="333333"/>
                </a:solidFill>
              </a:rPr>
              <a:t> har </a:t>
            </a:r>
            <a:r>
              <a:rPr lang="de-DE" sz="2000" i="1" dirty="0" err="1">
                <a:solidFill>
                  <a:srgbClr val="333333"/>
                </a:solidFill>
              </a:rPr>
              <a:t>varit</a:t>
            </a:r>
            <a:r>
              <a:rPr lang="de-DE" sz="2000" i="1" dirty="0">
                <a:solidFill>
                  <a:srgbClr val="333333"/>
                </a:solidFill>
              </a:rPr>
              <a:t> </a:t>
            </a:r>
            <a:r>
              <a:rPr lang="de-DE" sz="2000" i="1" dirty="0" err="1">
                <a:solidFill>
                  <a:srgbClr val="333333"/>
                </a:solidFill>
              </a:rPr>
              <a:t>på</a:t>
            </a:r>
            <a:r>
              <a:rPr lang="de-DE" sz="2000" i="1" dirty="0">
                <a:solidFill>
                  <a:srgbClr val="333333"/>
                </a:solidFill>
              </a:rPr>
              <a:t> </a:t>
            </a:r>
            <a:r>
              <a:rPr lang="de-DE" sz="2000" i="1" dirty="0" err="1">
                <a:solidFill>
                  <a:srgbClr val="333333"/>
                </a:solidFill>
              </a:rPr>
              <a:t>det</a:t>
            </a:r>
            <a:r>
              <a:rPr lang="de-DE" sz="2000" i="1" dirty="0">
                <a:solidFill>
                  <a:srgbClr val="333333"/>
                </a:solidFill>
              </a:rPr>
              <a:t> här </a:t>
            </a:r>
            <a:r>
              <a:rPr lang="de-DE" sz="2000" i="1" dirty="0" err="1">
                <a:solidFill>
                  <a:srgbClr val="333333"/>
                </a:solidFill>
              </a:rPr>
              <a:t>viset</a:t>
            </a:r>
            <a:r>
              <a:rPr lang="de-DE" sz="2000" i="1" dirty="0">
                <a:solidFill>
                  <a:srgbClr val="333333"/>
                </a:solidFill>
              </a:rPr>
              <a:t>. Men till sist ljusnar det i alla </a:t>
            </a:r>
            <a:r>
              <a:rPr lang="de-DE" sz="2000" i="1">
                <a:solidFill>
                  <a:srgbClr val="333333"/>
                </a:solidFill>
              </a:rPr>
              <a:t>fall...</a:t>
            </a:r>
            <a:r>
              <a:rPr lang="de-DE"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58</a:t>
            </a:fld>
            <a:endParaRPr lang="de-DE">
              <a:latin typeface="+mn-lt"/>
              <a:ea typeface="+mn-ea"/>
            </a:endParaRPr>
          </a:p>
        </p:txBody>
      </p:sp>
    </p:spTree>
    <p:extLst>
      <p:ext uri="{BB962C8B-B14F-4D97-AF65-F5344CB8AC3E}">
        <p14:creationId xmlns:p14="http://schemas.microsoft.com/office/powerpoint/2010/main" val="20210332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kommunicerar jag om min sjukdom?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Ta</a:t>
            </a:r>
            <a:r>
              <a:rPr lang="de-DE" sz="2400" dirty="0">
                <a:solidFill>
                  <a:srgbClr val="333333"/>
                </a:solidFill>
              </a:rPr>
              <a:t> </a:t>
            </a:r>
            <a:r>
              <a:rPr lang="de-DE" sz="2400" dirty="0" err="1">
                <a:solidFill>
                  <a:srgbClr val="333333"/>
                </a:solidFill>
              </a:rPr>
              <a:t>reda</a:t>
            </a:r>
            <a:r>
              <a:rPr lang="de-DE" sz="2400" dirty="0">
                <a:solidFill>
                  <a:srgbClr val="333333"/>
                </a:solidFill>
              </a:rPr>
              <a:t> </a:t>
            </a:r>
            <a:r>
              <a:rPr lang="de-DE" sz="2400" dirty="0" err="1">
                <a:solidFill>
                  <a:srgbClr val="333333"/>
                </a:solidFill>
              </a:rPr>
              <a:t>på</a:t>
            </a:r>
            <a:r>
              <a:rPr lang="de-DE" sz="2400" dirty="0">
                <a:solidFill>
                  <a:srgbClr val="333333"/>
                </a:solidFill>
              </a:rPr>
              <a:t> </a:t>
            </a:r>
            <a:r>
              <a:rPr lang="de-DE" sz="2400" dirty="0" err="1">
                <a:solidFill>
                  <a:srgbClr val="333333"/>
                </a:solidFill>
              </a:rPr>
              <a:t>information</a:t>
            </a:r>
            <a:r>
              <a:rPr lang="de-DE" sz="2400" dirty="0">
                <a:solidFill>
                  <a:srgbClr val="333333"/>
                </a:solidFill>
              </a:rPr>
              <a:t> </a:t>
            </a:r>
            <a:r>
              <a:rPr lang="de-DE" sz="2400" dirty="0" err="1">
                <a:solidFill>
                  <a:srgbClr val="333333"/>
                </a:solidFill>
              </a:rPr>
              <a:t>om</a:t>
            </a:r>
            <a:r>
              <a:rPr lang="de-DE" sz="2400" dirty="0">
                <a:solidFill>
                  <a:srgbClr val="333333"/>
                </a:solidFill>
              </a:rPr>
              <a:t> </a:t>
            </a:r>
            <a:r>
              <a:rPr lang="de-DE" sz="2400" dirty="0" err="1">
                <a:solidFill>
                  <a:srgbClr val="333333"/>
                </a:solidFill>
              </a:rPr>
              <a:t>psykos</a:t>
            </a:r>
            <a:r>
              <a:rPr lang="de-DE" sz="2400" dirty="0">
                <a:solidFill>
                  <a:srgbClr val="333333"/>
                </a:solidFill>
              </a:rPr>
              <a:t>. Fakta är det bästa sättet att rätta till felaktiga antaganden.</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59</a:t>
            </a:fld>
            <a:endParaRPr lang="de-DE">
              <a:latin typeface="+mn-lt"/>
              <a:ea typeface="+mn-ea"/>
            </a:endParaRPr>
          </a:p>
        </p:txBody>
      </p:sp>
    </p:spTree>
    <p:extLst>
      <p:ext uri="{BB962C8B-B14F-4D97-AF65-F5344CB8AC3E}">
        <p14:creationId xmlns:p14="http://schemas.microsoft.com/office/powerpoint/2010/main" val="2222993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de-DE" sz="2400" b="1" dirty="0" err="1">
                <a:solidFill>
                  <a:srgbClr val="333333"/>
                </a:solidFill>
              </a:rPr>
              <a:t>Inlärningsmål</a:t>
            </a:r>
            <a:r>
              <a:rPr lang="de-DE" sz="2400" b="1" dirty="0">
                <a:solidFill>
                  <a:srgbClr val="333333"/>
                </a:solidFill>
              </a:rPr>
              <a:t>:</a:t>
            </a:r>
          </a:p>
          <a:p>
            <a:pPr>
              <a:lnSpc>
                <a:spcPct val="100000"/>
              </a:lnSpc>
              <a:spcBef>
                <a:spcPts val="1200"/>
              </a:spcBef>
            </a:pPr>
            <a:r>
              <a:rPr lang="de-DE" sz="2400" dirty="0">
                <a:solidFill>
                  <a:srgbClr val="333333"/>
                </a:solidFill>
              </a:rPr>
              <a:t>För att förebygga fördomar och stigmatisering är det viktigt att berätta om sin sjukdom för andra på ett lämpligt sätt.</a:t>
            </a:r>
          </a:p>
          <a:p>
            <a:pPr marL="342900" lvl="1" indent="-342900">
              <a:lnSpc>
                <a:spcPct val="100000"/>
              </a:lnSpc>
              <a:spcBef>
                <a:spcPts val="1200"/>
              </a:spcBef>
              <a:spcAft>
                <a:spcPts val="0"/>
              </a:spcAft>
              <a:buClr>
                <a:srgbClr val="333333"/>
              </a:buClr>
              <a:buFont typeface="WingDings"/>
              <a:buChar char=""/>
            </a:pPr>
            <a:r>
              <a:rPr lang="de-DE" sz="2400" dirty="0" err="1">
                <a:solidFill>
                  <a:srgbClr val="333333"/>
                </a:solidFill>
                <a:latin typeface="+mn-lt"/>
              </a:rPr>
              <a:t>Psykiska</a:t>
            </a:r>
            <a:r>
              <a:rPr lang="de-DE" sz="2400" dirty="0">
                <a:solidFill>
                  <a:srgbClr val="333333"/>
                </a:solidFill>
                <a:latin typeface="+mn-lt"/>
              </a:rPr>
              <a:t> </a:t>
            </a:r>
            <a:r>
              <a:rPr lang="de-DE" sz="2400" dirty="0" err="1">
                <a:solidFill>
                  <a:srgbClr val="333333"/>
                </a:solidFill>
                <a:latin typeface="+mn-lt"/>
              </a:rPr>
              <a:t>störningar</a:t>
            </a:r>
            <a:r>
              <a:rPr lang="de-DE" sz="2400" dirty="0">
                <a:solidFill>
                  <a:srgbClr val="333333"/>
                </a:solidFill>
                <a:latin typeface="+mn-lt"/>
              </a:rPr>
              <a:t> </a:t>
            </a:r>
            <a:r>
              <a:rPr lang="de-DE" sz="2400" dirty="0" err="1">
                <a:solidFill>
                  <a:srgbClr val="333333"/>
                </a:solidFill>
                <a:latin typeface="+mn-lt"/>
              </a:rPr>
              <a:t>är</a:t>
            </a:r>
            <a:r>
              <a:rPr lang="de-DE" sz="2400" dirty="0">
                <a:solidFill>
                  <a:srgbClr val="333333"/>
                </a:solidFill>
                <a:latin typeface="+mn-lt"/>
              </a:rPr>
              <a:t> </a:t>
            </a:r>
            <a:r>
              <a:rPr lang="de-DE" sz="2400" dirty="0" err="1">
                <a:solidFill>
                  <a:srgbClr val="333333"/>
                </a:solidFill>
                <a:latin typeface="+mn-lt"/>
              </a:rPr>
              <a:t>vanliga</a:t>
            </a:r>
            <a:r>
              <a:rPr lang="de-DE"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pPr>
            <a:r>
              <a:rPr lang="de-DE" sz="2400" dirty="0">
                <a:solidFill>
                  <a:srgbClr val="333333"/>
                </a:solidFill>
                <a:latin typeface="+mn-lt"/>
              </a:rPr>
              <a:t>Du är inte skyldig att berätta om din sjukdom för andra.</a:t>
            </a:r>
          </a:p>
          <a:p>
            <a:pPr marL="342900" lvl="1" indent="-342900">
              <a:lnSpc>
                <a:spcPct val="100000"/>
              </a:lnSpc>
              <a:spcBef>
                <a:spcPts val="1200"/>
              </a:spcBef>
              <a:spcAft>
                <a:spcPts val="0"/>
              </a:spcAft>
              <a:buClr>
                <a:srgbClr val="333333"/>
              </a:buClr>
              <a:buFont typeface="WingDings"/>
              <a:buChar char=""/>
            </a:pPr>
            <a:r>
              <a:rPr lang="de-DE" sz="2400" dirty="0">
                <a:solidFill>
                  <a:srgbClr val="333333"/>
                </a:solidFill>
                <a:latin typeface="+mn-lt"/>
              </a:rPr>
              <a:t>Däremot kan det ibland vara viktigt att inviga närstående (t.ex. </a:t>
            </a:r>
            <a:r>
              <a:rPr lang="de-DE" sz="2400" dirty="0" err="1">
                <a:solidFill>
                  <a:srgbClr val="333333"/>
                </a:solidFill>
                <a:latin typeface="+mn-lt"/>
              </a:rPr>
              <a:t>som</a:t>
            </a:r>
            <a:r>
              <a:rPr lang="de-DE" sz="2400" dirty="0">
                <a:solidFill>
                  <a:srgbClr val="333333"/>
                </a:solidFill>
                <a:latin typeface="+mn-lt"/>
              </a:rPr>
              <a:t> </a:t>
            </a:r>
            <a:r>
              <a:rPr lang="de-DE" sz="2400" dirty="0" err="1">
                <a:solidFill>
                  <a:srgbClr val="333333"/>
                </a:solidFill>
                <a:latin typeface="+mn-lt"/>
              </a:rPr>
              <a:t>stöd</a:t>
            </a:r>
            <a:r>
              <a:rPr lang="de-DE" sz="2400" dirty="0">
                <a:solidFill>
                  <a:srgbClr val="333333"/>
                </a:solidFill>
                <a:latin typeface="+mn-lt"/>
              </a:rPr>
              <a:t>, </a:t>
            </a:r>
            <a:r>
              <a:rPr lang="de-DE" sz="2400" dirty="0" err="1">
                <a:solidFill>
                  <a:srgbClr val="333333"/>
                </a:solidFill>
                <a:latin typeface="+mn-lt"/>
              </a:rPr>
              <a:t>förebygga</a:t>
            </a:r>
            <a:r>
              <a:rPr lang="de-DE" sz="2400" dirty="0">
                <a:solidFill>
                  <a:srgbClr val="333333"/>
                </a:solidFill>
                <a:latin typeface="+mn-lt"/>
              </a:rPr>
              <a:t> </a:t>
            </a:r>
            <a:r>
              <a:rPr lang="de-DE" sz="2400" dirty="0" err="1">
                <a:solidFill>
                  <a:srgbClr val="333333"/>
                </a:solidFill>
                <a:latin typeface="+mn-lt"/>
              </a:rPr>
              <a:t>återfall</a:t>
            </a:r>
            <a:r>
              <a:rPr lang="de-DE"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pPr>
            <a:r>
              <a:rPr lang="de-DE" sz="2400" dirty="0" err="1">
                <a:solidFill>
                  <a:srgbClr val="333333"/>
                </a:solidFill>
                <a:latin typeface="+mn-lt"/>
              </a:rPr>
              <a:t>Ibland</a:t>
            </a:r>
            <a:r>
              <a:rPr lang="de-DE" sz="2400" dirty="0">
                <a:solidFill>
                  <a:srgbClr val="333333"/>
                </a:solidFill>
                <a:latin typeface="+mn-lt"/>
              </a:rPr>
              <a:t> har </a:t>
            </a:r>
            <a:r>
              <a:rPr lang="de-DE" sz="2400" dirty="0" err="1">
                <a:solidFill>
                  <a:srgbClr val="333333"/>
                </a:solidFill>
                <a:latin typeface="+mn-lt"/>
              </a:rPr>
              <a:t>människor</a:t>
            </a:r>
            <a:r>
              <a:rPr lang="de-DE" sz="2400" dirty="0">
                <a:solidFill>
                  <a:srgbClr val="333333"/>
                </a:solidFill>
                <a:latin typeface="+mn-lt"/>
              </a:rPr>
              <a:t> </a:t>
            </a:r>
            <a:r>
              <a:rPr lang="de-DE" sz="2400" dirty="0" err="1">
                <a:solidFill>
                  <a:srgbClr val="333333"/>
                </a:solidFill>
                <a:latin typeface="+mn-lt"/>
              </a:rPr>
              <a:t>fel</a:t>
            </a:r>
            <a:r>
              <a:rPr lang="de-DE" sz="2400" dirty="0">
                <a:solidFill>
                  <a:srgbClr val="333333"/>
                </a:solidFill>
                <a:latin typeface="+mn-lt"/>
              </a:rPr>
              <a:t> </a:t>
            </a:r>
            <a:r>
              <a:rPr lang="de-DE" sz="2400" dirty="0" err="1">
                <a:solidFill>
                  <a:srgbClr val="333333"/>
                </a:solidFill>
                <a:latin typeface="+mn-lt"/>
              </a:rPr>
              <a:t>antaganden</a:t>
            </a:r>
            <a:r>
              <a:rPr lang="de-DE" sz="2400" dirty="0">
                <a:solidFill>
                  <a:srgbClr val="333333"/>
                </a:solidFill>
                <a:latin typeface="+mn-lt"/>
              </a:rPr>
              <a:t> </a:t>
            </a:r>
            <a:r>
              <a:rPr lang="de-DE" sz="2400" dirty="0" err="1">
                <a:solidFill>
                  <a:srgbClr val="333333"/>
                </a:solidFill>
                <a:latin typeface="+mn-lt"/>
              </a:rPr>
              <a:t>om</a:t>
            </a:r>
            <a:r>
              <a:rPr lang="de-DE" sz="2400" dirty="0">
                <a:solidFill>
                  <a:srgbClr val="333333"/>
                </a:solidFill>
                <a:latin typeface="+mn-lt"/>
              </a:rPr>
              <a:t> </a:t>
            </a:r>
            <a:r>
              <a:rPr lang="de-DE" sz="2400" dirty="0" err="1">
                <a:solidFill>
                  <a:srgbClr val="333333"/>
                </a:solidFill>
                <a:latin typeface="+mn-lt"/>
              </a:rPr>
              <a:t>psykos</a:t>
            </a:r>
            <a:r>
              <a:rPr lang="de-DE" sz="2400" dirty="0">
                <a:solidFill>
                  <a:srgbClr val="333333"/>
                </a:solidFill>
                <a:latin typeface="+mn-lt"/>
              </a:rPr>
              <a:t>/</a:t>
            </a:r>
            <a:r>
              <a:rPr lang="de-DE" sz="2400" dirty="0" err="1">
                <a:solidFill>
                  <a:srgbClr val="333333"/>
                </a:solidFill>
                <a:latin typeface="+mn-lt"/>
              </a:rPr>
              <a:t>schizofreni</a:t>
            </a:r>
            <a:r>
              <a:rPr lang="de-DE" sz="2400" dirty="0">
                <a:solidFill>
                  <a:srgbClr val="333333"/>
                </a:solidFill>
                <a:latin typeface="+mn-lt"/>
              </a:rPr>
              <a:t>. </a:t>
            </a:r>
            <a:r>
              <a:rPr lang="de-DE" sz="2400" dirty="0" err="1">
                <a:solidFill>
                  <a:srgbClr val="333333"/>
                </a:solidFill>
                <a:latin typeface="+mn-lt"/>
              </a:rPr>
              <a:t>Det</a:t>
            </a:r>
            <a:r>
              <a:rPr lang="de-DE" sz="2400" dirty="0">
                <a:solidFill>
                  <a:srgbClr val="333333"/>
                </a:solidFill>
                <a:latin typeface="+mn-lt"/>
              </a:rPr>
              <a:t> </a:t>
            </a:r>
            <a:r>
              <a:rPr lang="de-DE" sz="2400" dirty="0" err="1">
                <a:solidFill>
                  <a:srgbClr val="333333"/>
                </a:solidFill>
                <a:latin typeface="+mn-lt"/>
              </a:rPr>
              <a:t>är</a:t>
            </a:r>
            <a:r>
              <a:rPr lang="de-DE" sz="2400" dirty="0">
                <a:solidFill>
                  <a:srgbClr val="333333"/>
                </a:solidFill>
                <a:latin typeface="+mn-lt"/>
              </a:rPr>
              <a:t> </a:t>
            </a:r>
            <a:r>
              <a:rPr lang="de-DE" sz="2400" dirty="0" err="1">
                <a:solidFill>
                  <a:srgbClr val="333333"/>
                </a:solidFill>
                <a:latin typeface="+mn-lt"/>
              </a:rPr>
              <a:t>bättre</a:t>
            </a:r>
            <a:r>
              <a:rPr lang="de-DE" sz="2400" dirty="0">
                <a:solidFill>
                  <a:srgbClr val="333333"/>
                </a:solidFill>
                <a:latin typeface="+mn-lt"/>
              </a:rPr>
              <a:t> </a:t>
            </a:r>
            <a:r>
              <a:rPr lang="de-DE" sz="2400" dirty="0" err="1">
                <a:solidFill>
                  <a:srgbClr val="333333"/>
                </a:solidFill>
                <a:latin typeface="+mn-lt"/>
              </a:rPr>
              <a:t>att</a:t>
            </a:r>
            <a:r>
              <a:rPr lang="de-DE" sz="2400" dirty="0">
                <a:solidFill>
                  <a:srgbClr val="333333"/>
                </a:solidFill>
                <a:latin typeface="+mn-lt"/>
              </a:rPr>
              <a:t> </a:t>
            </a:r>
            <a:r>
              <a:rPr lang="de-DE" sz="2400" dirty="0" err="1">
                <a:solidFill>
                  <a:srgbClr val="333333"/>
                </a:solidFill>
                <a:latin typeface="+mn-lt"/>
              </a:rPr>
              <a:t>upplysa</a:t>
            </a:r>
            <a:r>
              <a:rPr lang="de-DE" sz="2400" dirty="0">
                <a:solidFill>
                  <a:srgbClr val="333333"/>
                </a:solidFill>
                <a:latin typeface="+mn-lt"/>
              </a:rPr>
              <a:t> </a:t>
            </a:r>
            <a:r>
              <a:rPr lang="de-DE" sz="2400" dirty="0" err="1">
                <a:solidFill>
                  <a:srgbClr val="333333"/>
                </a:solidFill>
                <a:latin typeface="+mn-lt"/>
              </a:rPr>
              <a:t>om</a:t>
            </a:r>
            <a:r>
              <a:rPr lang="de-DE" sz="2400" dirty="0">
                <a:solidFill>
                  <a:srgbClr val="333333"/>
                </a:solidFill>
                <a:latin typeface="+mn-lt"/>
              </a:rPr>
              <a:t> </a:t>
            </a:r>
            <a:r>
              <a:rPr lang="de-DE" sz="2400" dirty="0" err="1">
                <a:solidFill>
                  <a:srgbClr val="333333"/>
                </a:solidFill>
                <a:latin typeface="+mn-lt"/>
              </a:rPr>
              <a:t>psykotiska</a:t>
            </a:r>
            <a:r>
              <a:rPr lang="de-DE" sz="2400" dirty="0">
                <a:solidFill>
                  <a:srgbClr val="333333"/>
                </a:solidFill>
                <a:latin typeface="+mn-lt"/>
              </a:rPr>
              <a:t> </a:t>
            </a:r>
            <a:r>
              <a:rPr lang="de-DE" sz="2400" dirty="0" err="1">
                <a:solidFill>
                  <a:srgbClr val="333333"/>
                </a:solidFill>
                <a:latin typeface="+mn-lt"/>
              </a:rPr>
              <a:t>symptom</a:t>
            </a:r>
            <a:r>
              <a:rPr lang="de-DE" sz="2400" dirty="0">
                <a:solidFill>
                  <a:srgbClr val="333333"/>
                </a:solidFill>
                <a:latin typeface="+mn-lt"/>
              </a:rPr>
              <a:t> </a:t>
            </a:r>
            <a:r>
              <a:rPr lang="de-DE" sz="2400" dirty="0" err="1">
                <a:solidFill>
                  <a:srgbClr val="333333"/>
                </a:solidFill>
                <a:latin typeface="+mn-lt"/>
              </a:rPr>
              <a:t>än</a:t>
            </a:r>
            <a:r>
              <a:rPr lang="de-DE" sz="2400" dirty="0">
                <a:solidFill>
                  <a:srgbClr val="333333"/>
                </a:solidFill>
                <a:latin typeface="+mn-lt"/>
              </a:rPr>
              <a:t> </a:t>
            </a:r>
            <a:r>
              <a:rPr lang="de-DE" sz="2400" dirty="0" err="1">
                <a:solidFill>
                  <a:srgbClr val="333333"/>
                </a:solidFill>
                <a:latin typeface="+mn-lt"/>
              </a:rPr>
              <a:t>att</a:t>
            </a:r>
            <a:r>
              <a:rPr lang="de-DE" sz="2400" dirty="0">
                <a:solidFill>
                  <a:srgbClr val="333333"/>
                </a:solidFill>
                <a:latin typeface="+mn-lt"/>
              </a:rPr>
              <a:t> </a:t>
            </a:r>
            <a:r>
              <a:rPr lang="de-DE" sz="2400" dirty="0" err="1">
                <a:solidFill>
                  <a:srgbClr val="333333"/>
                </a:solidFill>
                <a:latin typeface="+mn-lt"/>
              </a:rPr>
              <a:t>namnge</a:t>
            </a:r>
            <a:r>
              <a:rPr lang="de-DE" sz="2400" dirty="0">
                <a:solidFill>
                  <a:srgbClr val="333333"/>
                </a:solidFill>
                <a:latin typeface="+mn-lt"/>
              </a:rPr>
              <a:t> </a:t>
            </a:r>
            <a:r>
              <a:rPr lang="de-DE" sz="2400" dirty="0" err="1">
                <a:solidFill>
                  <a:srgbClr val="333333"/>
                </a:solidFill>
                <a:latin typeface="+mn-lt"/>
              </a:rPr>
              <a:t>sjukdomen</a:t>
            </a:r>
            <a:r>
              <a:rPr lang="de-DE" sz="2400" dirty="0">
                <a:solidFill>
                  <a:srgbClr val="333333"/>
                </a:solidFill>
                <a:latin typeface="+mn-lt"/>
              </a:rPr>
              <a:t> (</a:t>
            </a:r>
            <a:r>
              <a:rPr lang="de-DE" sz="2400" dirty="0" err="1">
                <a:solidFill>
                  <a:srgbClr val="333333"/>
                </a:solidFill>
                <a:latin typeface="+mn-lt"/>
              </a:rPr>
              <a:t>kan</a:t>
            </a:r>
            <a:r>
              <a:rPr lang="de-DE" sz="2400" dirty="0">
                <a:solidFill>
                  <a:srgbClr val="333333"/>
                </a:solidFill>
                <a:latin typeface="+mn-lt"/>
              </a:rPr>
              <a:t> </a:t>
            </a:r>
            <a:r>
              <a:rPr lang="de-DE" sz="2400" dirty="0" err="1">
                <a:solidFill>
                  <a:srgbClr val="333333"/>
                </a:solidFill>
                <a:latin typeface="+mn-lt"/>
              </a:rPr>
              <a:t>leda</a:t>
            </a:r>
            <a:r>
              <a:rPr lang="de-DE" sz="2400" dirty="0">
                <a:solidFill>
                  <a:srgbClr val="333333"/>
                </a:solidFill>
                <a:latin typeface="+mn-lt"/>
              </a:rPr>
              <a:t> </a:t>
            </a:r>
            <a:r>
              <a:rPr lang="de-DE" sz="2400" dirty="0" err="1">
                <a:solidFill>
                  <a:srgbClr val="333333"/>
                </a:solidFill>
                <a:latin typeface="+mn-lt"/>
              </a:rPr>
              <a:t>till</a:t>
            </a:r>
            <a:r>
              <a:rPr lang="de-DE" sz="2400" dirty="0">
                <a:solidFill>
                  <a:srgbClr val="333333"/>
                </a:solidFill>
                <a:latin typeface="+mn-lt"/>
              </a:rPr>
              <a:t> </a:t>
            </a:r>
            <a:r>
              <a:rPr lang="de-DE" sz="2400" dirty="0" err="1">
                <a:solidFill>
                  <a:srgbClr val="333333"/>
                </a:solidFill>
                <a:latin typeface="+mn-lt"/>
              </a:rPr>
              <a:t>missförstånd</a:t>
            </a:r>
            <a:r>
              <a:rPr lang="de-DE" sz="2400" dirty="0">
                <a:solidFill>
                  <a:srgbClr val="333333"/>
                </a:solidFill>
                <a:latin typeface="+mn-lt"/>
              </a:rPr>
              <a:t>).</a:t>
            </a: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60</a:t>
            </a:fld>
            <a:endParaRPr lang="de-DE">
              <a:latin typeface="+mn-lt"/>
              <a:ea typeface="+mn-ea"/>
            </a:endParaRPr>
          </a:p>
        </p:txBody>
      </p:sp>
    </p:spTree>
    <p:extLst>
      <p:ext uri="{BB962C8B-B14F-4D97-AF65-F5344CB8AC3E}">
        <p14:creationId xmlns:p14="http://schemas.microsoft.com/office/powerpoint/2010/main" val="40648364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333333"/>
                </a:solidFill>
              </a:rPr>
              <a:t>Många</a:t>
            </a:r>
            <a:r>
              <a:rPr lang="de-DE" sz="2000" dirty="0">
                <a:solidFill>
                  <a:srgbClr val="333333"/>
                </a:solidFill>
              </a:rPr>
              <a:t> </a:t>
            </a:r>
            <a:r>
              <a:rPr lang="de-DE" sz="2000" dirty="0" err="1">
                <a:solidFill>
                  <a:srgbClr val="333333"/>
                </a:solidFill>
              </a:rPr>
              <a:t>personer</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psykos</a:t>
            </a:r>
            <a:r>
              <a:rPr lang="de-DE" sz="2000" dirty="0">
                <a:solidFill>
                  <a:srgbClr val="333333"/>
                </a:solidFill>
              </a:rPr>
              <a:t> (</a:t>
            </a:r>
            <a:r>
              <a:rPr lang="de-DE" sz="2000" dirty="0" err="1">
                <a:solidFill>
                  <a:srgbClr val="333333"/>
                </a:solidFill>
              </a:rPr>
              <a:t>men</a:t>
            </a:r>
            <a:r>
              <a:rPr lang="de-DE" sz="2000" dirty="0">
                <a:solidFill>
                  <a:srgbClr val="333333"/>
                </a:solidFill>
              </a:rPr>
              <a:t> </a:t>
            </a:r>
            <a:r>
              <a:rPr lang="de-DE" sz="2000" dirty="0" err="1">
                <a:solidFill>
                  <a:srgbClr val="333333"/>
                </a:solidFill>
              </a:rPr>
              <a:t>inte</a:t>
            </a:r>
            <a:r>
              <a:rPr lang="de-DE" sz="2000" dirty="0">
                <a:solidFill>
                  <a:srgbClr val="333333"/>
                </a:solidFill>
              </a:rPr>
              <a:t> alla!) </a:t>
            </a:r>
            <a:r>
              <a:rPr lang="de-DE" sz="2000" dirty="0" err="1">
                <a:solidFill>
                  <a:srgbClr val="333333"/>
                </a:solidFill>
              </a:rPr>
              <a:t>kämpar</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fördomar</a:t>
            </a:r>
            <a:r>
              <a:rPr lang="de-DE" sz="2000" dirty="0">
                <a:solidFill>
                  <a:srgbClr val="333333"/>
                </a:solidFill>
              </a:rPr>
              <a:t>. </a:t>
            </a:r>
            <a:r>
              <a:rPr lang="de-DE" sz="2000" dirty="0" err="1">
                <a:solidFill>
                  <a:srgbClr val="333333"/>
                </a:solidFill>
              </a:rPr>
              <a:t>Det</a:t>
            </a:r>
            <a:r>
              <a:rPr lang="de-DE" sz="2000" dirty="0">
                <a:solidFill>
                  <a:srgbClr val="333333"/>
                </a:solidFill>
              </a:rPr>
              <a:t> </a:t>
            </a:r>
            <a:r>
              <a:rPr lang="de-DE" sz="2000" dirty="0" err="1">
                <a:solidFill>
                  <a:srgbClr val="333333"/>
                </a:solidFill>
              </a:rPr>
              <a:t>kan</a:t>
            </a:r>
            <a:r>
              <a:rPr lang="de-DE" sz="2000" dirty="0">
                <a:solidFill>
                  <a:srgbClr val="333333"/>
                </a:solidFill>
              </a:rPr>
              <a:t> </a:t>
            </a:r>
            <a:r>
              <a:rPr lang="de-DE" sz="2000" dirty="0" err="1">
                <a:solidFill>
                  <a:srgbClr val="333333"/>
                </a:solidFill>
              </a:rPr>
              <a:t>vara</a:t>
            </a:r>
            <a:r>
              <a:rPr lang="de-DE" sz="2000" dirty="0">
                <a:solidFill>
                  <a:srgbClr val="333333"/>
                </a:solidFill>
              </a:rPr>
              <a:t> </a:t>
            </a:r>
            <a:r>
              <a:rPr lang="de-DE" sz="2000" dirty="0" err="1">
                <a:solidFill>
                  <a:srgbClr val="333333"/>
                </a:solidFill>
              </a:rPr>
              <a:t>till</a:t>
            </a:r>
            <a:r>
              <a:rPr lang="de-DE" sz="2000" dirty="0">
                <a:solidFill>
                  <a:srgbClr val="333333"/>
                </a:solidFill>
              </a:rPr>
              <a:t> </a:t>
            </a:r>
            <a:r>
              <a:rPr lang="de-DE" sz="2000" dirty="0" err="1">
                <a:solidFill>
                  <a:srgbClr val="333333"/>
                </a:solidFill>
              </a:rPr>
              <a:t>hjälp</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förklara</a:t>
            </a:r>
            <a:r>
              <a:rPr lang="de-DE" sz="2000" dirty="0">
                <a:solidFill>
                  <a:srgbClr val="333333"/>
                </a:solidFill>
              </a:rPr>
              <a:t> </a:t>
            </a:r>
            <a:r>
              <a:rPr lang="de-DE" sz="2000" dirty="0" err="1">
                <a:solidFill>
                  <a:srgbClr val="333333"/>
                </a:solidFill>
              </a:rPr>
              <a:t>för</a:t>
            </a:r>
            <a:r>
              <a:rPr lang="de-DE" sz="2000" dirty="0">
                <a:solidFill>
                  <a:srgbClr val="333333"/>
                </a:solidFill>
              </a:rPr>
              <a:t> </a:t>
            </a:r>
            <a:r>
              <a:rPr lang="de-DE" sz="2000" dirty="0" err="1">
                <a:solidFill>
                  <a:srgbClr val="333333"/>
                </a:solidFill>
              </a:rPr>
              <a:t>andra</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sjukdomen</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ett</a:t>
            </a:r>
            <a:r>
              <a:rPr lang="de-DE" sz="2000" dirty="0">
                <a:solidFill>
                  <a:srgbClr val="333333"/>
                </a:solidFill>
              </a:rPr>
              <a:t> </a:t>
            </a:r>
            <a:r>
              <a:rPr lang="de-DE" sz="2000" dirty="0" err="1">
                <a:solidFill>
                  <a:srgbClr val="333333"/>
                </a:solidFill>
              </a:rPr>
              <a:t>begripligt</a:t>
            </a:r>
            <a:r>
              <a:rPr lang="de-DE" sz="2000" dirty="0">
                <a:solidFill>
                  <a:srgbClr val="333333"/>
                </a:solidFill>
              </a:rPr>
              <a:t> </a:t>
            </a:r>
            <a:r>
              <a:rPr lang="de-DE" sz="2000" dirty="0" err="1">
                <a:solidFill>
                  <a:srgbClr val="333333"/>
                </a:solidFill>
              </a:rPr>
              <a:t>sätt</a:t>
            </a:r>
            <a:r>
              <a:rPr lang="de-DE" sz="2000" dirty="0">
                <a:solidFill>
                  <a:srgbClr val="333333"/>
                </a:solidFill>
              </a:rPr>
              <a:t>.</a:t>
            </a:r>
          </a:p>
          <a:p>
            <a:r>
              <a:rPr lang="de-DE" sz="2000" dirty="0">
                <a:solidFill>
                  <a:srgbClr val="004992"/>
                </a:solidFill>
              </a:rPr>
              <a:t>Exempel: </a:t>
            </a:r>
            <a:r>
              <a:rPr lang="de-DE" sz="2000" dirty="0" err="1">
                <a:solidFill>
                  <a:srgbClr val="333333"/>
                </a:solidFill>
              </a:rPr>
              <a:t>På</a:t>
            </a:r>
            <a:r>
              <a:rPr lang="de-DE" sz="2000" dirty="0">
                <a:solidFill>
                  <a:srgbClr val="333333"/>
                </a:solidFill>
              </a:rPr>
              <a:t> </a:t>
            </a:r>
            <a:r>
              <a:rPr lang="de-DE" sz="2000" dirty="0" err="1">
                <a:solidFill>
                  <a:srgbClr val="333333"/>
                </a:solidFill>
              </a:rPr>
              <a:t>grund</a:t>
            </a:r>
            <a:r>
              <a:rPr lang="de-DE" sz="2000" dirty="0">
                <a:solidFill>
                  <a:srgbClr val="333333"/>
                </a:solidFill>
              </a:rPr>
              <a:t> </a:t>
            </a:r>
            <a:r>
              <a:rPr lang="de-DE" sz="2000" dirty="0" err="1">
                <a:solidFill>
                  <a:srgbClr val="333333"/>
                </a:solidFill>
              </a:rPr>
              <a:t>av</a:t>
            </a:r>
            <a:r>
              <a:rPr lang="de-DE" sz="2000" dirty="0">
                <a:solidFill>
                  <a:srgbClr val="333333"/>
                </a:solidFill>
              </a:rPr>
              <a:t> en </a:t>
            </a:r>
            <a:r>
              <a:rPr lang="de-DE" sz="2000" dirty="0" err="1">
                <a:solidFill>
                  <a:srgbClr val="333333"/>
                </a:solidFill>
              </a:rPr>
              <a:t>återkommande</a:t>
            </a:r>
            <a:r>
              <a:rPr lang="de-DE" sz="2000" dirty="0">
                <a:solidFill>
                  <a:srgbClr val="333333"/>
                </a:solidFill>
              </a:rPr>
              <a:t> </a:t>
            </a:r>
            <a:r>
              <a:rPr lang="de-DE" sz="2000" dirty="0" err="1">
                <a:solidFill>
                  <a:srgbClr val="333333"/>
                </a:solidFill>
              </a:rPr>
              <a:t>psykotisk</a:t>
            </a:r>
            <a:r>
              <a:rPr lang="de-DE" sz="2000" dirty="0">
                <a:solidFill>
                  <a:srgbClr val="333333"/>
                </a:solidFill>
              </a:rPr>
              <a:t> </a:t>
            </a:r>
            <a:r>
              <a:rPr lang="de-DE" sz="2000" dirty="0" err="1">
                <a:solidFill>
                  <a:srgbClr val="333333"/>
                </a:solidFill>
              </a:rPr>
              <a:t>period</a:t>
            </a:r>
            <a:r>
              <a:rPr lang="de-DE" sz="2000" dirty="0">
                <a:solidFill>
                  <a:srgbClr val="333333"/>
                </a:solidFill>
              </a:rPr>
              <a:t> </a:t>
            </a:r>
            <a:r>
              <a:rPr lang="de-DE" sz="2000" dirty="0" err="1">
                <a:solidFill>
                  <a:srgbClr val="333333"/>
                </a:solidFill>
              </a:rPr>
              <a:t>tillbringade</a:t>
            </a:r>
            <a:r>
              <a:rPr lang="de-DE" sz="2000" dirty="0">
                <a:solidFill>
                  <a:srgbClr val="333333"/>
                </a:solidFill>
              </a:rPr>
              <a:t> Martin de </a:t>
            </a:r>
            <a:r>
              <a:rPr lang="de-DE" sz="2000" dirty="0" err="1">
                <a:solidFill>
                  <a:srgbClr val="333333"/>
                </a:solidFill>
              </a:rPr>
              <a:t>sista</a:t>
            </a:r>
            <a:r>
              <a:rPr lang="de-DE" sz="2000" dirty="0">
                <a:solidFill>
                  <a:srgbClr val="333333"/>
                </a:solidFill>
              </a:rPr>
              <a:t> </a:t>
            </a:r>
            <a:r>
              <a:rPr lang="de-DE" sz="2000" dirty="0" err="1">
                <a:solidFill>
                  <a:srgbClr val="333333"/>
                </a:solidFill>
              </a:rPr>
              <a:t>veckorna</a:t>
            </a:r>
            <a:r>
              <a:rPr lang="de-DE" sz="2000" dirty="0">
                <a:solidFill>
                  <a:srgbClr val="333333"/>
                </a:solidFill>
              </a:rPr>
              <a:t> </a:t>
            </a:r>
            <a:r>
              <a:rPr lang="de-DE" sz="2000" dirty="0" err="1">
                <a:solidFill>
                  <a:srgbClr val="333333"/>
                </a:solidFill>
              </a:rPr>
              <a:t>på</a:t>
            </a:r>
            <a:r>
              <a:rPr lang="de-DE" sz="2000" dirty="0">
                <a:solidFill>
                  <a:srgbClr val="333333"/>
                </a:solidFill>
              </a:rPr>
              <a:t> </a:t>
            </a:r>
            <a:r>
              <a:rPr lang="de-DE" sz="2000" dirty="0" err="1">
                <a:solidFill>
                  <a:srgbClr val="333333"/>
                </a:solidFill>
              </a:rPr>
              <a:t>sjukhuset</a:t>
            </a:r>
            <a:r>
              <a:rPr lang="de-DE" sz="2000" dirty="0">
                <a:solidFill>
                  <a:srgbClr val="333333"/>
                </a:solidFill>
              </a:rPr>
              <a:t>. </a:t>
            </a:r>
            <a:r>
              <a:rPr lang="de-DE" sz="2000" dirty="0" err="1">
                <a:solidFill>
                  <a:srgbClr val="333333"/>
                </a:solidFill>
              </a:rPr>
              <a:t>Ända</a:t>
            </a:r>
            <a:r>
              <a:rPr lang="de-DE" sz="2000" dirty="0">
                <a:solidFill>
                  <a:srgbClr val="333333"/>
                </a:solidFill>
              </a:rPr>
              <a:t> </a:t>
            </a:r>
            <a:r>
              <a:rPr lang="de-DE" sz="2000" dirty="0" err="1">
                <a:solidFill>
                  <a:srgbClr val="333333"/>
                </a:solidFill>
              </a:rPr>
              <a:t>tills</a:t>
            </a:r>
            <a:r>
              <a:rPr lang="de-DE" sz="2000" dirty="0">
                <a:solidFill>
                  <a:srgbClr val="333333"/>
                </a:solidFill>
              </a:rPr>
              <a:t> nu har </a:t>
            </a:r>
            <a:r>
              <a:rPr lang="de-DE" sz="2000" dirty="0" err="1">
                <a:solidFill>
                  <a:srgbClr val="333333"/>
                </a:solidFill>
              </a:rPr>
              <a:t>han</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berättat</a:t>
            </a:r>
            <a:r>
              <a:rPr lang="de-DE" sz="2000" dirty="0">
                <a:solidFill>
                  <a:srgbClr val="333333"/>
                </a:solidFill>
              </a:rPr>
              <a:t> </a:t>
            </a:r>
            <a:r>
              <a:rPr lang="de-DE" sz="2000" dirty="0" err="1">
                <a:solidFill>
                  <a:srgbClr val="333333"/>
                </a:solidFill>
              </a:rPr>
              <a:t>om</a:t>
            </a:r>
            <a:r>
              <a:rPr lang="de-DE" sz="2000" dirty="0">
                <a:solidFill>
                  <a:srgbClr val="333333"/>
                </a:solidFill>
              </a:rPr>
              <a:t> sin </a:t>
            </a:r>
            <a:r>
              <a:rPr lang="de-DE" sz="2000" dirty="0" err="1">
                <a:solidFill>
                  <a:srgbClr val="333333"/>
                </a:solidFill>
              </a:rPr>
              <a:t>sjukdom</a:t>
            </a:r>
            <a:r>
              <a:rPr lang="de-DE" sz="2000" dirty="0">
                <a:solidFill>
                  <a:srgbClr val="333333"/>
                </a:solidFill>
              </a:rPr>
              <a:t> </a:t>
            </a:r>
            <a:r>
              <a:rPr lang="de-DE" sz="2000" dirty="0" err="1">
                <a:solidFill>
                  <a:srgbClr val="333333"/>
                </a:solidFill>
              </a:rPr>
              <a:t>för</a:t>
            </a:r>
            <a:r>
              <a:rPr lang="de-DE" sz="2000" dirty="0">
                <a:solidFill>
                  <a:srgbClr val="333333"/>
                </a:solidFill>
              </a:rPr>
              <a:t> </a:t>
            </a:r>
            <a:r>
              <a:rPr lang="de-DE" sz="2000" dirty="0" err="1">
                <a:solidFill>
                  <a:srgbClr val="333333"/>
                </a:solidFill>
              </a:rPr>
              <a:t>någon</a:t>
            </a:r>
            <a:r>
              <a:rPr lang="de-DE" sz="2000" dirty="0">
                <a:solidFill>
                  <a:srgbClr val="333333"/>
                </a:solidFill>
              </a:rPr>
              <a:t> och </a:t>
            </a:r>
            <a:r>
              <a:rPr lang="de-DE" sz="2000" dirty="0" err="1">
                <a:solidFill>
                  <a:srgbClr val="333333"/>
                </a:solidFill>
              </a:rPr>
              <a:t>drar</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allt</a:t>
            </a:r>
            <a:r>
              <a:rPr lang="de-DE" sz="2000" dirty="0">
                <a:solidFill>
                  <a:srgbClr val="333333"/>
                </a:solidFill>
              </a:rPr>
              <a:t> </a:t>
            </a:r>
            <a:r>
              <a:rPr lang="de-DE" sz="2000" dirty="0" err="1">
                <a:solidFill>
                  <a:srgbClr val="333333"/>
                </a:solidFill>
              </a:rPr>
              <a:t>mer</a:t>
            </a:r>
            <a:r>
              <a:rPr lang="de-DE" sz="2000" dirty="0">
                <a:solidFill>
                  <a:srgbClr val="333333"/>
                </a:solidFill>
              </a:rPr>
              <a:t> </a:t>
            </a:r>
            <a:r>
              <a:rPr lang="de-DE" sz="2000" err="1">
                <a:solidFill>
                  <a:srgbClr val="333333"/>
                </a:solidFill>
              </a:rPr>
              <a:t>tillbaka</a:t>
            </a:r>
            <a:r>
              <a:rPr lang="de-DE" sz="2000">
                <a:solidFill>
                  <a:srgbClr val="333333"/>
                </a:solidFill>
              </a:rPr>
              <a:t>.</a:t>
            </a:r>
          </a:p>
          <a:p>
            <a:r>
              <a:rPr lang="de-DE" sz="2000">
                <a:solidFill>
                  <a:srgbClr val="004992"/>
                </a:solidFill>
              </a:rPr>
              <a:t>Bakgrund</a:t>
            </a:r>
            <a:r>
              <a:rPr lang="de-DE" sz="2000" dirty="0">
                <a:solidFill>
                  <a:srgbClr val="004992"/>
                </a:solidFill>
              </a:rPr>
              <a:t>: </a:t>
            </a:r>
            <a:r>
              <a:rPr lang="de-DE" sz="2000" dirty="0">
                <a:solidFill>
                  <a:srgbClr val="333333"/>
                </a:solidFill>
              </a:rPr>
              <a:t>I </a:t>
            </a:r>
            <a:r>
              <a:rPr lang="de-DE" sz="2000" dirty="0" err="1">
                <a:solidFill>
                  <a:srgbClr val="333333"/>
                </a:solidFill>
              </a:rPr>
              <a:t>det</a:t>
            </a:r>
            <a:r>
              <a:rPr lang="de-DE" sz="2000" dirty="0">
                <a:solidFill>
                  <a:srgbClr val="333333"/>
                </a:solidFill>
              </a:rPr>
              <a:t> </a:t>
            </a:r>
            <a:r>
              <a:rPr lang="de-DE" sz="2000" dirty="0" err="1">
                <a:solidFill>
                  <a:srgbClr val="333333"/>
                </a:solidFill>
              </a:rPr>
              <a:t>förflutna</a:t>
            </a:r>
            <a:r>
              <a:rPr lang="de-DE" sz="2000" dirty="0">
                <a:solidFill>
                  <a:srgbClr val="333333"/>
                </a:solidFill>
              </a:rPr>
              <a:t> har Martin </a:t>
            </a:r>
            <a:r>
              <a:rPr lang="de-DE" sz="2000" dirty="0" err="1">
                <a:solidFill>
                  <a:srgbClr val="333333"/>
                </a:solidFill>
              </a:rPr>
              <a:t>haft</a:t>
            </a:r>
            <a:r>
              <a:rPr lang="de-DE" sz="2000" dirty="0">
                <a:solidFill>
                  <a:srgbClr val="333333"/>
                </a:solidFill>
              </a:rPr>
              <a:t> </a:t>
            </a:r>
            <a:r>
              <a:rPr lang="de-DE" sz="2000" dirty="0" err="1">
                <a:solidFill>
                  <a:srgbClr val="333333"/>
                </a:solidFill>
              </a:rPr>
              <a:t>dåliga</a:t>
            </a:r>
            <a:r>
              <a:rPr lang="de-DE" sz="2000" dirty="0">
                <a:solidFill>
                  <a:srgbClr val="333333"/>
                </a:solidFill>
              </a:rPr>
              <a:t> </a:t>
            </a:r>
            <a:r>
              <a:rPr lang="de-DE" sz="2000" dirty="0" err="1">
                <a:solidFill>
                  <a:srgbClr val="333333"/>
                </a:solidFill>
              </a:rPr>
              <a:t>erfarenheter</a:t>
            </a:r>
            <a:r>
              <a:rPr lang="de-DE" sz="2000" dirty="0">
                <a:solidFill>
                  <a:srgbClr val="333333"/>
                </a:solidFill>
              </a:rPr>
              <a:t> </a:t>
            </a:r>
            <a:r>
              <a:rPr lang="de-DE" sz="2000" dirty="0" err="1">
                <a:solidFill>
                  <a:srgbClr val="333333"/>
                </a:solidFill>
              </a:rPr>
              <a:t>med</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öppet</a:t>
            </a:r>
            <a:r>
              <a:rPr lang="de-DE" sz="2000" dirty="0">
                <a:solidFill>
                  <a:srgbClr val="333333"/>
                </a:solidFill>
              </a:rPr>
              <a:t> </a:t>
            </a:r>
            <a:r>
              <a:rPr lang="de-DE" sz="2000" dirty="0" err="1">
                <a:solidFill>
                  <a:srgbClr val="333333"/>
                </a:solidFill>
              </a:rPr>
              <a:t>berätta</a:t>
            </a:r>
            <a:r>
              <a:rPr lang="de-DE" sz="2000" dirty="0">
                <a:solidFill>
                  <a:srgbClr val="333333"/>
                </a:solidFill>
              </a:rPr>
              <a:t> </a:t>
            </a:r>
            <a:r>
              <a:rPr lang="de-DE" sz="2000" dirty="0" err="1">
                <a:solidFill>
                  <a:srgbClr val="333333"/>
                </a:solidFill>
              </a:rPr>
              <a:t>om</a:t>
            </a:r>
            <a:r>
              <a:rPr lang="de-DE" sz="2000" dirty="0">
                <a:solidFill>
                  <a:srgbClr val="333333"/>
                </a:solidFill>
              </a:rPr>
              <a:t> sin </a:t>
            </a:r>
            <a:r>
              <a:rPr lang="de-DE" sz="2000" dirty="0" err="1">
                <a:solidFill>
                  <a:srgbClr val="333333"/>
                </a:solidFill>
              </a:rPr>
              <a:t>psykos</a:t>
            </a:r>
            <a:r>
              <a:rPr lang="de-DE" sz="2000" dirty="0">
                <a:solidFill>
                  <a:srgbClr val="333333"/>
                </a:solidFill>
              </a:rPr>
              <a:t>. Kort </a:t>
            </a:r>
            <a:r>
              <a:rPr lang="de-DE" sz="2000" dirty="0" err="1">
                <a:solidFill>
                  <a:srgbClr val="333333"/>
                </a:solidFill>
              </a:rPr>
              <a:t>efter</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berättade</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sjukdomen</a:t>
            </a:r>
            <a:r>
              <a:rPr lang="de-DE" sz="2000" dirty="0">
                <a:solidFill>
                  <a:srgbClr val="333333"/>
                </a:solidFill>
              </a:rPr>
              <a:t> </a:t>
            </a:r>
            <a:r>
              <a:rPr lang="de-DE" sz="2000" dirty="0" err="1">
                <a:solidFill>
                  <a:srgbClr val="333333"/>
                </a:solidFill>
              </a:rPr>
              <a:t>för</a:t>
            </a:r>
            <a:r>
              <a:rPr lang="de-DE" sz="2000" dirty="0">
                <a:solidFill>
                  <a:srgbClr val="333333"/>
                </a:solidFill>
              </a:rPr>
              <a:t> sin </a:t>
            </a:r>
            <a:r>
              <a:rPr lang="de-DE" sz="2000" dirty="0" err="1">
                <a:solidFill>
                  <a:srgbClr val="333333"/>
                </a:solidFill>
              </a:rPr>
              <a:t>chef</a:t>
            </a:r>
            <a:r>
              <a:rPr lang="de-DE" sz="2000" dirty="0">
                <a:solidFill>
                  <a:srgbClr val="333333"/>
                </a:solidFill>
              </a:rPr>
              <a:t> </a:t>
            </a:r>
            <a:r>
              <a:rPr lang="de-DE" sz="2000" dirty="0" err="1">
                <a:solidFill>
                  <a:srgbClr val="333333"/>
                </a:solidFill>
              </a:rPr>
              <a:t>blev</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förflyttad</a:t>
            </a:r>
            <a:r>
              <a:rPr lang="de-DE" sz="2000" dirty="0">
                <a:solidFill>
                  <a:srgbClr val="333333"/>
                </a:solidFill>
              </a:rPr>
              <a:t> </a:t>
            </a:r>
            <a:r>
              <a:rPr lang="de-DE" sz="2000" dirty="0" err="1">
                <a:solidFill>
                  <a:srgbClr val="333333"/>
                </a:solidFill>
              </a:rPr>
              <a:t>till</a:t>
            </a:r>
            <a:r>
              <a:rPr lang="de-DE" sz="2000" dirty="0">
                <a:solidFill>
                  <a:srgbClr val="333333"/>
                </a:solidFill>
              </a:rPr>
              <a:t> en </a:t>
            </a:r>
            <a:r>
              <a:rPr lang="de-DE" sz="2000" dirty="0" err="1">
                <a:solidFill>
                  <a:srgbClr val="333333"/>
                </a:solidFill>
              </a:rPr>
              <a:t>annan</a:t>
            </a:r>
            <a:r>
              <a:rPr lang="de-DE" sz="2000" dirty="0">
                <a:solidFill>
                  <a:srgbClr val="333333"/>
                </a:solidFill>
              </a:rPr>
              <a:t> </a:t>
            </a:r>
            <a:r>
              <a:rPr lang="de-DE" sz="2000" dirty="0" err="1">
                <a:solidFill>
                  <a:srgbClr val="333333"/>
                </a:solidFill>
              </a:rPr>
              <a:t>avdelning</a:t>
            </a:r>
            <a:r>
              <a:rPr lang="de-DE" sz="2000" dirty="0">
                <a:solidFill>
                  <a:srgbClr val="333333"/>
                </a:solidFill>
              </a:rPr>
              <a:t>. </a:t>
            </a:r>
            <a:r>
              <a:rPr lang="de-DE" sz="2000" dirty="0" err="1">
                <a:solidFill>
                  <a:srgbClr val="333333"/>
                </a:solidFill>
              </a:rPr>
              <a:t>Därför</a:t>
            </a:r>
            <a:r>
              <a:rPr lang="de-DE" sz="2000" dirty="0">
                <a:solidFill>
                  <a:srgbClr val="333333"/>
                </a:solidFill>
              </a:rPr>
              <a:t> </a:t>
            </a:r>
            <a:r>
              <a:rPr lang="de-DE" sz="2000" dirty="0" err="1">
                <a:solidFill>
                  <a:srgbClr val="333333"/>
                </a:solidFill>
              </a:rPr>
              <a:t>är</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rädd</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hans</a:t>
            </a:r>
            <a:r>
              <a:rPr lang="de-DE" sz="2000" dirty="0">
                <a:solidFill>
                  <a:srgbClr val="333333"/>
                </a:solidFill>
              </a:rPr>
              <a:t> </a:t>
            </a:r>
            <a:r>
              <a:rPr lang="de-DE" sz="2000" dirty="0" err="1">
                <a:solidFill>
                  <a:srgbClr val="333333"/>
                </a:solidFill>
              </a:rPr>
              <a:t>vänner</a:t>
            </a:r>
            <a:r>
              <a:rPr lang="de-DE" sz="2000" dirty="0">
                <a:solidFill>
                  <a:srgbClr val="333333"/>
                </a:solidFill>
              </a:rPr>
              <a:t> </a:t>
            </a:r>
            <a:r>
              <a:rPr lang="de-DE" sz="2000" dirty="0" err="1">
                <a:solidFill>
                  <a:srgbClr val="333333"/>
                </a:solidFill>
              </a:rPr>
              <a:t>också</a:t>
            </a:r>
            <a:r>
              <a:rPr lang="de-DE" sz="2000" dirty="0">
                <a:solidFill>
                  <a:srgbClr val="333333"/>
                </a:solidFill>
              </a:rPr>
              <a:t> </a:t>
            </a:r>
            <a:r>
              <a:rPr lang="de-DE" sz="2000" dirty="0" err="1">
                <a:solidFill>
                  <a:srgbClr val="333333"/>
                </a:solidFill>
              </a:rPr>
              <a:t>kommer</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stämpla</a:t>
            </a:r>
            <a:r>
              <a:rPr lang="de-DE" sz="2000" dirty="0">
                <a:solidFill>
                  <a:srgbClr val="333333"/>
                </a:solidFill>
              </a:rPr>
              <a:t> </a:t>
            </a:r>
            <a:r>
              <a:rPr lang="de-DE" sz="2000" dirty="0" err="1">
                <a:solidFill>
                  <a:srgbClr val="333333"/>
                </a:solidFill>
              </a:rPr>
              <a:t>honom</a:t>
            </a:r>
            <a:r>
              <a:rPr lang="de-DE" sz="2000" dirty="0">
                <a:solidFill>
                  <a:srgbClr val="333333"/>
                </a:solidFill>
              </a:rPr>
              <a:t> </a:t>
            </a:r>
            <a:r>
              <a:rPr lang="de-DE" sz="2000" dirty="0" err="1">
                <a:solidFill>
                  <a:srgbClr val="333333"/>
                </a:solidFill>
              </a:rPr>
              <a:t>som</a:t>
            </a:r>
            <a:r>
              <a:rPr lang="de-DE" sz="2000" dirty="0">
                <a:solidFill>
                  <a:srgbClr val="333333"/>
                </a:solidFill>
              </a:rPr>
              <a:t> </a:t>
            </a:r>
            <a:r>
              <a:rPr lang="de-DE" sz="2000" dirty="0" err="1">
                <a:solidFill>
                  <a:srgbClr val="333333"/>
                </a:solidFill>
              </a:rPr>
              <a:t>galen</a:t>
            </a:r>
            <a:r>
              <a:rPr lang="de-DE" sz="2000" dirty="0">
                <a:solidFill>
                  <a:srgbClr val="333333"/>
                </a:solidFill>
              </a:rPr>
              <a:t> och </a:t>
            </a:r>
            <a:r>
              <a:rPr lang="de-DE" sz="2000" dirty="0" err="1">
                <a:solidFill>
                  <a:srgbClr val="333333"/>
                </a:solidFill>
              </a:rPr>
              <a:t>att</a:t>
            </a:r>
            <a:r>
              <a:rPr lang="de-DE" sz="2000" dirty="0">
                <a:solidFill>
                  <a:srgbClr val="333333"/>
                </a:solidFill>
              </a:rPr>
              <a:t> de </a:t>
            </a:r>
            <a:r>
              <a:rPr lang="de-DE" sz="2000" dirty="0" err="1">
                <a:solidFill>
                  <a:srgbClr val="333333"/>
                </a:solidFill>
              </a:rPr>
              <a:t>lämnar</a:t>
            </a:r>
            <a:r>
              <a:rPr lang="de-DE" sz="2000" dirty="0">
                <a:solidFill>
                  <a:srgbClr val="333333"/>
                </a:solidFill>
              </a:rPr>
              <a:t> </a:t>
            </a:r>
            <a:r>
              <a:rPr lang="de-DE" sz="2000" dirty="0" err="1">
                <a:solidFill>
                  <a:srgbClr val="333333"/>
                </a:solidFill>
              </a:rPr>
              <a:t>honom</a:t>
            </a:r>
            <a:r>
              <a:rPr lang="de-DE" sz="2000" dirty="0">
                <a:solidFill>
                  <a:srgbClr val="333333"/>
                </a:solidFill>
              </a:rPr>
              <a:t> </a:t>
            </a:r>
            <a:r>
              <a:rPr lang="de-DE" sz="2000" err="1">
                <a:solidFill>
                  <a:srgbClr val="333333"/>
                </a:solidFill>
              </a:rPr>
              <a:t>ensam</a:t>
            </a:r>
            <a:r>
              <a:rPr lang="de-DE" sz="2000">
                <a:solidFill>
                  <a:srgbClr val="333333"/>
                </a:solidFill>
              </a:rPr>
              <a:t>.</a:t>
            </a:r>
          </a:p>
          <a:p>
            <a:r>
              <a:rPr lang="de-DE" sz="2000">
                <a:solidFill>
                  <a:srgbClr val="004992"/>
                </a:solidFill>
              </a:rPr>
              <a:t>Men</a:t>
            </a:r>
            <a:r>
              <a:rPr lang="de-DE" sz="2000" dirty="0">
                <a:solidFill>
                  <a:srgbClr val="004992"/>
                </a:solidFill>
              </a:rPr>
              <a:t>: </a:t>
            </a:r>
            <a:r>
              <a:rPr lang="de-DE" sz="2000" dirty="0" err="1">
                <a:solidFill>
                  <a:srgbClr val="333333"/>
                </a:solidFill>
              </a:rPr>
              <a:t>Eftersom</a:t>
            </a:r>
            <a:r>
              <a:rPr lang="de-DE" sz="2000" dirty="0">
                <a:solidFill>
                  <a:srgbClr val="333333"/>
                </a:solidFill>
              </a:rPr>
              <a:t> </a:t>
            </a:r>
            <a:r>
              <a:rPr lang="de-DE" sz="2000" dirty="0" err="1">
                <a:solidFill>
                  <a:srgbClr val="333333"/>
                </a:solidFill>
              </a:rPr>
              <a:t>han</a:t>
            </a:r>
            <a:r>
              <a:rPr lang="de-DE" sz="2000" dirty="0">
                <a:solidFill>
                  <a:srgbClr val="333333"/>
                </a:solidFill>
              </a:rPr>
              <a:t> har </a:t>
            </a:r>
            <a:r>
              <a:rPr lang="de-DE" sz="2000" dirty="0" err="1">
                <a:solidFill>
                  <a:srgbClr val="333333"/>
                </a:solidFill>
              </a:rPr>
              <a:t>varit</a:t>
            </a:r>
            <a:r>
              <a:rPr lang="de-DE" sz="2000" dirty="0">
                <a:solidFill>
                  <a:srgbClr val="333333"/>
                </a:solidFill>
              </a:rPr>
              <a:t> i </a:t>
            </a:r>
            <a:r>
              <a:rPr lang="de-DE" sz="2000" dirty="0" err="1">
                <a:solidFill>
                  <a:srgbClr val="333333"/>
                </a:solidFill>
              </a:rPr>
              <a:t>behandling</a:t>
            </a:r>
            <a:r>
              <a:rPr lang="de-DE" sz="2000" dirty="0">
                <a:solidFill>
                  <a:srgbClr val="333333"/>
                </a:solidFill>
              </a:rPr>
              <a:t> och </a:t>
            </a:r>
            <a:r>
              <a:rPr lang="de-DE" sz="2000" dirty="0" err="1">
                <a:solidFill>
                  <a:srgbClr val="333333"/>
                </a:solidFill>
              </a:rPr>
              <a:t>bland</a:t>
            </a:r>
            <a:r>
              <a:rPr lang="de-DE" sz="2000" dirty="0">
                <a:solidFill>
                  <a:srgbClr val="333333"/>
                </a:solidFill>
              </a:rPr>
              <a:t> </a:t>
            </a:r>
            <a:r>
              <a:rPr lang="de-DE" sz="2000" dirty="0" err="1">
                <a:solidFill>
                  <a:srgbClr val="333333"/>
                </a:solidFill>
              </a:rPr>
              <a:t>annat</a:t>
            </a:r>
            <a:r>
              <a:rPr lang="de-DE" sz="2000" dirty="0">
                <a:solidFill>
                  <a:srgbClr val="333333"/>
                </a:solidFill>
              </a:rPr>
              <a:t> </a:t>
            </a:r>
            <a:r>
              <a:rPr lang="de-DE" sz="2000" dirty="0" err="1">
                <a:solidFill>
                  <a:srgbClr val="333333"/>
                </a:solidFill>
              </a:rPr>
              <a:t>deltagit</a:t>
            </a:r>
            <a:r>
              <a:rPr lang="de-DE" sz="2000" dirty="0">
                <a:solidFill>
                  <a:srgbClr val="333333"/>
                </a:solidFill>
              </a:rPr>
              <a:t> i MKT- </a:t>
            </a:r>
            <a:r>
              <a:rPr lang="de-DE" sz="2000" dirty="0" err="1">
                <a:solidFill>
                  <a:srgbClr val="333333"/>
                </a:solidFill>
              </a:rPr>
              <a:t>träningen</a:t>
            </a:r>
            <a:r>
              <a:rPr lang="de-DE" sz="2000" dirty="0">
                <a:solidFill>
                  <a:srgbClr val="333333"/>
                </a:solidFill>
              </a:rPr>
              <a:t>, har </a:t>
            </a:r>
            <a:r>
              <a:rPr lang="de-DE" sz="2000" dirty="0" err="1">
                <a:solidFill>
                  <a:srgbClr val="333333"/>
                </a:solidFill>
              </a:rPr>
              <a:t>han</a:t>
            </a:r>
            <a:r>
              <a:rPr lang="de-DE" sz="2000" dirty="0">
                <a:solidFill>
                  <a:srgbClr val="333333"/>
                </a:solidFill>
              </a:rPr>
              <a:t> </a:t>
            </a:r>
            <a:r>
              <a:rPr lang="de-DE" sz="2000" dirty="0" err="1">
                <a:solidFill>
                  <a:srgbClr val="333333"/>
                </a:solidFill>
              </a:rPr>
              <a:t>bestämt</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för</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han</a:t>
            </a:r>
            <a:r>
              <a:rPr lang="de-DE" sz="2000" dirty="0">
                <a:solidFill>
                  <a:srgbClr val="333333"/>
                </a:solidFill>
              </a:rPr>
              <a:t> </a:t>
            </a:r>
            <a:r>
              <a:rPr lang="de-DE" sz="2000" dirty="0" err="1">
                <a:solidFill>
                  <a:srgbClr val="333333"/>
                </a:solidFill>
              </a:rPr>
              <a:t>inte</a:t>
            </a:r>
            <a:r>
              <a:rPr lang="de-DE" sz="2000" dirty="0">
                <a:solidFill>
                  <a:srgbClr val="333333"/>
                </a:solidFill>
              </a:rPr>
              <a:t> </a:t>
            </a:r>
            <a:r>
              <a:rPr lang="de-DE" sz="2000" dirty="0" err="1">
                <a:solidFill>
                  <a:srgbClr val="333333"/>
                </a:solidFill>
              </a:rPr>
              <a:t>längre</a:t>
            </a:r>
            <a:r>
              <a:rPr lang="de-DE" sz="2000" dirty="0">
                <a:solidFill>
                  <a:srgbClr val="333333"/>
                </a:solidFill>
              </a:rPr>
              <a:t> </a:t>
            </a:r>
            <a:r>
              <a:rPr lang="de-DE" sz="2000" dirty="0" err="1">
                <a:solidFill>
                  <a:srgbClr val="333333"/>
                </a:solidFill>
              </a:rPr>
              <a:t>vill</a:t>
            </a:r>
            <a:r>
              <a:rPr lang="de-DE" sz="2000" dirty="0">
                <a:solidFill>
                  <a:srgbClr val="333333"/>
                </a:solidFill>
              </a:rPr>
              <a:t> </a:t>
            </a:r>
            <a:r>
              <a:rPr lang="de-DE" sz="2000" dirty="0" err="1">
                <a:solidFill>
                  <a:srgbClr val="333333"/>
                </a:solidFill>
              </a:rPr>
              <a:t>hålla</a:t>
            </a:r>
            <a:r>
              <a:rPr lang="de-DE" sz="2000" dirty="0">
                <a:solidFill>
                  <a:srgbClr val="333333"/>
                </a:solidFill>
              </a:rPr>
              <a:t> </a:t>
            </a:r>
            <a:r>
              <a:rPr lang="de-DE" sz="2000" dirty="0" err="1">
                <a:solidFill>
                  <a:srgbClr val="333333"/>
                </a:solidFill>
              </a:rPr>
              <a:t>sig</a:t>
            </a:r>
            <a:r>
              <a:rPr lang="de-DE" sz="2000" dirty="0">
                <a:solidFill>
                  <a:srgbClr val="333333"/>
                </a:solidFill>
              </a:rPr>
              <a:t> </a:t>
            </a:r>
            <a:r>
              <a:rPr lang="de-DE" sz="2000" dirty="0" err="1">
                <a:solidFill>
                  <a:srgbClr val="333333"/>
                </a:solidFill>
              </a:rPr>
              <a:t>undan</a:t>
            </a:r>
            <a:r>
              <a:rPr lang="de-DE" sz="2000" dirty="0">
                <a:solidFill>
                  <a:srgbClr val="333333"/>
                </a:solidFill>
              </a:rPr>
              <a:t> </a:t>
            </a:r>
            <a:r>
              <a:rPr lang="de-DE" sz="2000" dirty="0" err="1">
                <a:solidFill>
                  <a:srgbClr val="333333"/>
                </a:solidFill>
              </a:rPr>
              <a:t>från</a:t>
            </a:r>
            <a:r>
              <a:rPr lang="de-DE" sz="2000" dirty="0">
                <a:solidFill>
                  <a:srgbClr val="333333"/>
                </a:solidFill>
              </a:rPr>
              <a:t> </a:t>
            </a:r>
            <a:r>
              <a:rPr lang="de-DE" sz="2000" dirty="0" err="1">
                <a:solidFill>
                  <a:srgbClr val="333333"/>
                </a:solidFill>
              </a:rPr>
              <a:t>sina</a:t>
            </a:r>
            <a:r>
              <a:rPr lang="de-DE" sz="2000" dirty="0">
                <a:solidFill>
                  <a:srgbClr val="333333"/>
                </a:solidFill>
              </a:rPr>
              <a:t> </a:t>
            </a:r>
            <a:r>
              <a:rPr lang="de-DE" sz="2000" dirty="0" err="1">
                <a:solidFill>
                  <a:srgbClr val="333333"/>
                </a:solidFill>
              </a:rPr>
              <a:t>vänner</a:t>
            </a:r>
            <a:r>
              <a:rPr lang="de-DE" sz="2000" dirty="0">
                <a:solidFill>
                  <a:srgbClr val="333333"/>
                </a:solidFill>
              </a:rPr>
              <a:t>. </a:t>
            </a:r>
            <a:r>
              <a:rPr lang="de-DE" sz="2000" dirty="0" err="1">
                <a:solidFill>
                  <a:srgbClr val="333333"/>
                </a:solidFill>
              </a:rPr>
              <a:t>Nästan</a:t>
            </a:r>
            <a:r>
              <a:rPr lang="de-DE" sz="2000" dirty="0">
                <a:solidFill>
                  <a:srgbClr val="333333"/>
                </a:solidFill>
              </a:rPr>
              <a:t> alla </a:t>
            </a:r>
            <a:r>
              <a:rPr lang="de-DE" sz="2000" dirty="0" err="1">
                <a:solidFill>
                  <a:srgbClr val="333333"/>
                </a:solidFill>
              </a:rPr>
              <a:t>reagerade</a:t>
            </a:r>
            <a:r>
              <a:rPr lang="de-DE" sz="2000" dirty="0">
                <a:solidFill>
                  <a:srgbClr val="333333"/>
                </a:solidFill>
              </a:rPr>
              <a:t> </a:t>
            </a:r>
            <a:r>
              <a:rPr lang="de-DE" sz="2000" dirty="0" err="1">
                <a:solidFill>
                  <a:srgbClr val="333333"/>
                </a:solidFill>
              </a:rPr>
              <a:t>förstående</a:t>
            </a:r>
            <a:r>
              <a:rPr lang="de-DE" sz="2000" dirty="0">
                <a:solidFill>
                  <a:srgbClr val="333333"/>
                </a:solidFill>
              </a:rPr>
              <a:t> </a:t>
            </a:r>
            <a:r>
              <a:rPr lang="de-DE" sz="2000" dirty="0" err="1">
                <a:solidFill>
                  <a:srgbClr val="333333"/>
                </a:solidFill>
              </a:rPr>
              <a:t>när</a:t>
            </a:r>
            <a:r>
              <a:rPr lang="de-DE" sz="2000" dirty="0">
                <a:solidFill>
                  <a:srgbClr val="333333"/>
                </a:solidFill>
              </a:rPr>
              <a:t> Martin </a:t>
            </a:r>
            <a:r>
              <a:rPr lang="de-DE" sz="2000" dirty="0" err="1">
                <a:solidFill>
                  <a:srgbClr val="333333"/>
                </a:solidFill>
              </a:rPr>
              <a:t>berättade</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sina</a:t>
            </a:r>
            <a:r>
              <a:rPr lang="de-DE" sz="2000" dirty="0">
                <a:solidFill>
                  <a:srgbClr val="333333"/>
                </a:solidFill>
              </a:rPr>
              <a:t> </a:t>
            </a:r>
            <a:r>
              <a:rPr lang="de-DE" sz="2000" dirty="0" err="1">
                <a:solidFill>
                  <a:srgbClr val="333333"/>
                </a:solidFill>
              </a:rPr>
              <a:t>symptom</a:t>
            </a:r>
            <a:r>
              <a:rPr lang="de-DE" sz="2000" dirty="0">
                <a:solidFill>
                  <a:srgbClr val="333333"/>
                </a:solidFill>
              </a:rPr>
              <a:t>. En </a:t>
            </a:r>
            <a:r>
              <a:rPr lang="de-DE" sz="2000" dirty="0" err="1">
                <a:solidFill>
                  <a:srgbClr val="333333"/>
                </a:solidFill>
              </a:rPr>
              <a:t>av</a:t>
            </a:r>
            <a:r>
              <a:rPr lang="de-DE" sz="2000" dirty="0">
                <a:solidFill>
                  <a:srgbClr val="333333"/>
                </a:solidFill>
              </a:rPr>
              <a:t> dem </a:t>
            </a:r>
            <a:r>
              <a:rPr lang="de-DE" sz="2000" dirty="0" err="1">
                <a:solidFill>
                  <a:srgbClr val="333333"/>
                </a:solidFill>
              </a:rPr>
              <a:t>berättade</a:t>
            </a:r>
            <a:r>
              <a:rPr lang="de-DE" sz="2000" dirty="0">
                <a:solidFill>
                  <a:srgbClr val="333333"/>
                </a:solidFill>
              </a:rPr>
              <a:t> </a:t>
            </a:r>
            <a:r>
              <a:rPr lang="de-DE" sz="2000" dirty="0" err="1">
                <a:solidFill>
                  <a:srgbClr val="333333"/>
                </a:solidFill>
              </a:rPr>
              <a:t>t.o.m</a:t>
            </a:r>
            <a:r>
              <a:rPr lang="de-DE" sz="2000" dirty="0">
                <a:solidFill>
                  <a:srgbClr val="333333"/>
                </a:solidFill>
              </a:rPr>
              <a:t>. </a:t>
            </a:r>
            <a:r>
              <a:rPr lang="de-DE" sz="2000" dirty="0" err="1">
                <a:solidFill>
                  <a:srgbClr val="333333"/>
                </a:solidFill>
              </a:rPr>
              <a:t>om</a:t>
            </a:r>
            <a:r>
              <a:rPr lang="de-DE" sz="2000" dirty="0">
                <a:solidFill>
                  <a:srgbClr val="333333"/>
                </a:solidFill>
              </a:rPr>
              <a:t> </a:t>
            </a:r>
            <a:r>
              <a:rPr lang="de-DE" sz="2000" dirty="0" err="1">
                <a:solidFill>
                  <a:srgbClr val="333333"/>
                </a:solidFill>
              </a:rPr>
              <a:t>sina</a:t>
            </a:r>
            <a:r>
              <a:rPr lang="de-DE" sz="2000" dirty="0">
                <a:solidFill>
                  <a:srgbClr val="333333"/>
                </a:solidFill>
              </a:rPr>
              <a:t> </a:t>
            </a:r>
            <a:r>
              <a:rPr lang="de-DE" sz="2000" dirty="0" err="1">
                <a:solidFill>
                  <a:srgbClr val="333333"/>
                </a:solidFill>
              </a:rPr>
              <a:t>egna</a:t>
            </a:r>
            <a:r>
              <a:rPr lang="de-DE" sz="2000" dirty="0">
                <a:solidFill>
                  <a:srgbClr val="333333"/>
                </a:solidFill>
              </a:rPr>
              <a:t> </a:t>
            </a:r>
            <a:r>
              <a:rPr lang="de-DE" sz="2000" dirty="0" err="1">
                <a:solidFill>
                  <a:srgbClr val="333333"/>
                </a:solidFill>
              </a:rPr>
              <a:t>erfarenheter</a:t>
            </a:r>
            <a:r>
              <a:rPr lang="de-DE" sz="2000" dirty="0">
                <a:solidFill>
                  <a:srgbClr val="333333"/>
                </a:solidFill>
              </a:rPr>
              <a:t> </a:t>
            </a:r>
            <a:r>
              <a:rPr lang="de-DE" sz="2000" dirty="0" err="1">
                <a:solidFill>
                  <a:srgbClr val="333333"/>
                </a:solidFill>
              </a:rPr>
              <a:t>av</a:t>
            </a:r>
            <a:r>
              <a:rPr lang="de-DE" sz="2000" dirty="0">
                <a:solidFill>
                  <a:srgbClr val="333333"/>
                </a:solidFill>
              </a:rPr>
              <a:t> </a:t>
            </a:r>
            <a:r>
              <a:rPr lang="de-DE" sz="2000" dirty="0" err="1">
                <a:solidFill>
                  <a:srgbClr val="333333"/>
                </a:solidFill>
              </a:rPr>
              <a:t>känslan</a:t>
            </a:r>
            <a:r>
              <a:rPr lang="de-DE" sz="2000" dirty="0">
                <a:solidFill>
                  <a:srgbClr val="333333"/>
                </a:solidFill>
              </a:rPr>
              <a:t> </a:t>
            </a:r>
            <a:r>
              <a:rPr lang="de-DE" sz="2000" dirty="0" err="1">
                <a:solidFill>
                  <a:srgbClr val="333333"/>
                </a:solidFill>
              </a:rPr>
              <a:t>av</a:t>
            </a:r>
            <a:r>
              <a:rPr lang="de-DE" sz="2000" dirty="0">
                <a:solidFill>
                  <a:srgbClr val="333333"/>
                </a:solidFill>
              </a:rPr>
              <a:t> </a:t>
            </a:r>
            <a:r>
              <a:rPr lang="de-DE" sz="2000" dirty="0" err="1">
                <a:solidFill>
                  <a:srgbClr val="333333"/>
                </a:solidFill>
              </a:rPr>
              <a:t>att</a:t>
            </a:r>
            <a:r>
              <a:rPr lang="de-DE" sz="2000" dirty="0">
                <a:solidFill>
                  <a:srgbClr val="333333"/>
                </a:solidFill>
              </a:rPr>
              <a:t> </a:t>
            </a:r>
            <a:r>
              <a:rPr lang="de-DE" sz="2000" dirty="0" err="1">
                <a:solidFill>
                  <a:srgbClr val="333333"/>
                </a:solidFill>
              </a:rPr>
              <a:t>bli</a:t>
            </a:r>
            <a:r>
              <a:rPr lang="de-DE" sz="2000" dirty="0">
                <a:solidFill>
                  <a:srgbClr val="333333"/>
                </a:solidFill>
              </a:rPr>
              <a:t> </a:t>
            </a:r>
            <a:r>
              <a:rPr lang="de-DE" sz="2000" dirty="0" err="1">
                <a:solidFill>
                  <a:srgbClr val="333333"/>
                </a:solidFill>
              </a:rPr>
              <a:t>förföljd</a:t>
            </a:r>
            <a:r>
              <a:rPr lang="de-DE" sz="2000" dirty="0">
                <a:solidFill>
                  <a:srgbClr val="333333"/>
                </a:solidFill>
              </a:rPr>
              <a:t> </a:t>
            </a:r>
            <a:r>
              <a:rPr lang="de-DE" sz="2000" dirty="0" err="1">
                <a:solidFill>
                  <a:srgbClr val="333333"/>
                </a:solidFill>
              </a:rPr>
              <a:t>eller</a:t>
            </a:r>
            <a:r>
              <a:rPr lang="de-DE" sz="2000" dirty="0">
                <a:solidFill>
                  <a:srgbClr val="333333"/>
                </a:solidFill>
              </a:rPr>
              <a:t> </a:t>
            </a:r>
            <a:r>
              <a:rPr lang="de-DE" sz="2000" err="1">
                <a:solidFill>
                  <a:srgbClr val="333333"/>
                </a:solidFill>
              </a:rPr>
              <a:t>hotad</a:t>
            </a:r>
            <a:r>
              <a:rPr lang="de-DE" sz="2000">
                <a:solidFill>
                  <a:srgbClr val="333333"/>
                </a:solidFill>
              </a:rPr>
              <a:t>.</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61</a:t>
            </a:fld>
            <a:endParaRPr lang="de-DE">
              <a:latin typeface="+mn-lt"/>
              <a:ea typeface="+mn-ea"/>
            </a:endParaRPr>
          </a:p>
        </p:txBody>
      </p:sp>
    </p:spTree>
    <p:extLst>
      <p:ext uri="{BB962C8B-B14F-4D97-AF65-F5344CB8AC3E}">
        <p14:creationId xmlns:p14="http://schemas.microsoft.com/office/powerpoint/2010/main" val="4064836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62</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2037525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sv-SE">
                <a:latin typeface="+mn-lt"/>
                <a:ea typeface="+mn-ea"/>
              </a:rPr>
              <a:t>Träningsmodul 10 – Hantering av fördomar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63</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101003726"/>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Steven 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Soccer Balls Net 7-22-09 1</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Soccer balls/Fußbälle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letter/Brief</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Victor 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DNA</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DNA</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Christian 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Stamp/Stempel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stamp/Stempel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42391740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5340</Words>
  <Application>Microsoft Office PowerPoint</Application>
  <PresentationFormat>Benutzerdefiniert</PresentationFormat>
  <Paragraphs>616</Paragraphs>
  <Slides>63</Slides>
  <Notes>63</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63</vt:i4>
      </vt:variant>
    </vt:vector>
  </HeadingPairs>
  <TitlesOfParts>
    <vt:vector size="72" baseType="lpstr">
      <vt:lpstr>Arial</vt:lpstr>
      <vt:lpstr>Calibri Light</vt:lpstr>
      <vt:lpstr>Symbol</vt:lpstr>
      <vt:lpstr>Times New Roman</vt:lpstr>
      <vt:lpstr>Verdana</vt:lpstr>
      <vt:lpstr>WingDings</vt:lpstr>
      <vt:lpstr>Wingdings 2</vt:lpstr>
      <vt:lpstr>UKE_PPT-Vorlage_16zu9</vt:lpstr>
      <vt:lpstr>1_UKE_PPT-Vorlage_16zu9</vt:lpstr>
      <vt:lpstr>MCT 10 II – Hantering av fördomar (stigma)</vt:lpstr>
      <vt:lpstr>Vad har följande personer gemensamt?</vt:lpstr>
      <vt:lpstr>Vad har följande personer gemensamt?</vt:lpstr>
      <vt:lpstr>Vad har följande personer gemensamt?</vt:lpstr>
      <vt:lpstr>Vad har följande personer gemensamt?</vt:lpstr>
      <vt:lpstr>Vad har följande personer gemensamt?</vt:lpstr>
      <vt:lpstr>Vad har följande personer gemensamt?</vt:lpstr>
      <vt:lpstr>Vad har följande personer gemensamt?</vt:lpstr>
      <vt:lpstr>Berömd = perfekt?</vt:lpstr>
      <vt:lpstr>Vilka av de här bilderna blev målade av människor med psykotiska symptom?</vt:lpstr>
      <vt:lpstr>Vilken av de här bilderna nådde det högsta priset på en auktion?</vt:lpstr>
      <vt:lpstr>Vilken av de här bilderna nådde det högsta priset på en auktion?</vt:lpstr>
      <vt:lpstr>Edvard Munch</vt:lpstr>
      <vt:lpstr>Steffen Moritz</vt:lpstr>
      <vt:lpstr>Vincent van Gogh</vt:lpstr>
      <vt:lpstr>Ringo Starr (trummis i popgruppen the Beatles)</vt:lpstr>
      <vt:lpstr>Kort sammanfattning</vt:lpstr>
      <vt:lpstr>Kort sammanfattning</vt:lpstr>
      <vt:lpstr>Kort sammanfattning</vt:lpstr>
      <vt:lpstr>Kort sammanfattning</vt:lpstr>
      <vt:lpstr>Är det normalt att ha psykiska besvär?</vt:lpstr>
      <vt:lpstr>Är det normalt att ha psykiska besvär?</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Konstiga idéer är inte så ovanliga Förekomsten av psykotiska upplevelser i den allmänna befolkningen*</vt:lpstr>
      <vt:lpstr>Tänk på att…</vt:lpstr>
      <vt:lpstr>Vad är stigma och vad är självstigma?</vt:lpstr>
      <vt:lpstr>Vad är stigma och vad är självstigma?</vt:lpstr>
      <vt:lpstr>Vad är stigma och vad är självstigma?</vt:lpstr>
      <vt:lpstr>Vad är stigma och vad är självstigma?</vt:lpstr>
      <vt:lpstr>Stigma gentemot personer med psykos</vt:lpstr>
      <vt:lpstr>Psykos som stigma</vt:lpstr>
      <vt:lpstr>Psykos som stigma</vt:lpstr>
      <vt:lpstr>Psykos som stigma</vt:lpstr>
      <vt:lpstr>Psykos som stigma</vt:lpstr>
      <vt:lpstr>Psykos som stigma</vt:lpstr>
      <vt:lpstr>Psykos som stigma</vt:lpstr>
      <vt:lpstr>Tillämpning i vardagslivet</vt:lpstr>
      <vt:lpstr>Tillämpning i vardagslivet</vt:lpstr>
      <vt:lpstr>Vad kan man göra?</vt:lpstr>
      <vt:lpstr>Ska jag berätta om min sjukdom… och hur?</vt:lpstr>
      <vt:lpstr>Ska jag berätta om min sjukdom… och hur?</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(Hur) kommunicerar jag om min sjukdom?</vt:lpstr>
      <vt:lpstr>Tillämpning i vardagslivet</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1364</cp:revision>
  <dcterms:created xsi:type="dcterms:W3CDTF">2015-02-11T16:30:55Z</dcterms:created>
  <dcterms:modified xsi:type="dcterms:W3CDTF">2022-07-04T08:44:50Z</dcterms:modified>
</cp:coreProperties>
</file>