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6" r:id="rId1"/>
    <p:sldMasterId id="2147483679" r:id="rId2"/>
  </p:sldMasterIdLst>
  <p:notesMasterIdLst>
    <p:notesMasterId r:id="rId51"/>
  </p:notesMasterIdLst>
  <p:sldIdLst>
    <p:sldId id="353" r:id="rId3"/>
    <p:sldId id="257" r:id="rId4"/>
    <p:sldId id="260" r:id="rId5"/>
    <p:sldId id="337" r:id="rId6"/>
    <p:sldId id="336" r:id="rId7"/>
    <p:sldId id="262" r:id="rId8"/>
    <p:sldId id="322" r:id="rId9"/>
    <p:sldId id="266" r:id="rId10"/>
    <p:sldId id="331" r:id="rId11"/>
    <p:sldId id="326" r:id="rId12"/>
    <p:sldId id="338" r:id="rId13"/>
    <p:sldId id="328" r:id="rId14"/>
    <p:sldId id="340" r:id="rId15"/>
    <p:sldId id="339" r:id="rId16"/>
    <p:sldId id="272" r:id="rId17"/>
    <p:sldId id="341" r:id="rId18"/>
    <p:sldId id="275" r:id="rId19"/>
    <p:sldId id="342" r:id="rId20"/>
    <p:sldId id="276" r:id="rId21"/>
    <p:sldId id="280" r:id="rId22"/>
    <p:sldId id="282" r:id="rId23"/>
    <p:sldId id="284" r:id="rId24"/>
    <p:sldId id="285" r:id="rId25"/>
    <p:sldId id="290" r:id="rId26"/>
    <p:sldId id="344" r:id="rId27"/>
    <p:sldId id="343" r:id="rId28"/>
    <p:sldId id="293" r:id="rId29"/>
    <p:sldId id="346" r:id="rId30"/>
    <p:sldId id="345" r:id="rId31"/>
    <p:sldId id="296" r:id="rId32"/>
    <p:sldId id="298" r:id="rId33"/>
    <p:sldId id="301" r:id="rId34"/>
    <p:sldId id="302" r:id="rId35"/>
    <p:sldId id="305" r:id="rId36"/>
    <p:sldId id="307" r:id="rId37"/>
    <p:sldId id="347" r:id="rId38"/>
    <p:sldId id="308" r:id="rId39"/>
    <p:sldId id="312" r:id="rId40"/>
    <p:sldId id="350" r:id="rId41"/>
    <p:sldId id="349" r:id="rId42"/>
    <p:sldId id="348" r:id="rId43"/>
    <p:sldId id="313" r:id="rId44"/>
    <p:sldId id="351" r:id="rId45"/>
    <p:sldId id="330" r:id="rId46"/>
    <p:sldId id="333" r:id="rId47"/>
    <p:sldId id="352" r:id="rId48"/>
    <p:sldId id="335" r:id="rId49"/>
    <p:sldId id="325" r:id="rId50"/>
  </p:sldIdLst>
  <p:sldSz cx="12195175" cy="6858000"/>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09" autoAdjust="0"/>
    <p:restoredTop sz="94660"/>
  </p:normalViewPr>
  <p:slideViewPr>
    <p:cSldViewPr>
      <p:cViewPr varScale="1">
        <p:scale>
          <a:sx n="62" d="100"/>
          <a:sy n="62" d="100"/>
        </p:scale>
        <p:origin x="1084" y="76"/>
      </p:cViewPr>
      <p:guideLst>
        <p:guide orient="horz" pos="2160"/>
        <p:guide pos="2880"/>
        <p:guide pos="3841"/>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1"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2"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3" name="AutoShape 4"/>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4" name="AutoShape 5"/>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5" name="AutoShape 6"/>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6" name="AutoShape 7"/>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7" name="AutoShape 8"/>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2058" name="Rectangle 9"/>
          <p:cNvSpPr>
            <a:spLocks noGrp="1" noRot="1" noChangeAspect="1" noChangeArrowheads="1"/>
          </p:cNvSpPr>
          <p:nvPr>
            <p:ph type="sldImg"/>
          </p:nvPr>
        </p:nvSpPr>
        <p:spPr bwMode="auto">
          <a:xfrm>
            <a:off x="220663" y="812800"/>
            <a:ext cx="7102475" cy="399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10"/>
          <p:cNvSpPr>
            <a:spLocks noGrp="1" noChangeArrowheads="1"/>
          </p:cNvSpPr>
          <p:nvPr>
            <p:ph type="body"/>
          </p:nvPr>
        </p:nvSpPr>
        <p:spPr bwMode="auto">
          <a:xfrm>
            <a:off x="755650" y="5078413"/>
            <a:ext cx="6034088" cy="479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de-DE" altLang="de-DE" noProof="0"/>
          </a:p>
        </p:txBody>
      </p:sp>
      <p:sp>
        <p:nvSpPr>
          <p:cNvPr id="2059" name="Rectangle 11"/>
          <p:cNvSpPr>
            <a:spLocks noGrp="1" noChangeArrowheads="1"/>
          </p:cNvSpPr>
          <p:nvPr>
            <p:ph type="hdr"/>
          </p:nvPr>
        </p:nvSpPr>
        <p:spPr bwMode="auto">
          <a:xfrm>
            <a:off x="0" y="0"/>
            <a:ext cx="3265488"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ea typeface="DejaVu Sans" charset="0"/>
                <a:cs typeface="DejaVu Sans" charset="0"/>
              </a:defRPr>
            </a:lvl1pPr>
          </a:lstStyle>
          <a:p>
            <a:pPr>
              <a:defRPr/>
            </a:pPr>
            <a:endParaRPr lang="de-DE" altLang="de-DE"/>
          </a:p>
        </p:txBody>
      </p:sp>
      <p:sp>
        <p:nvSpPr>
          <p:cNvPr id="2060" name="Rectangle 12"/>
          <p:cNvSpPr>
            <a:spLocks noGrp="1" noChangeArrowheads="1"/>
          </p:cNvSpPr>
          <p:nvPr>
            <p:ph type="dt"/>
          </p:nvPr>
        </p:nvSpPr>
        <p:spPr bwMode="auto">
          <a:xfrm>
            <a:off x="4279900" y="0"/>
            <a:ext cx="3265488"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ea typeface="DejaVu Sans" charset="0"/>
                <a:cs typeface="DejaVu Sans" charset="0"/>
              </a:defRPr>
            </a:lvl1pPr>
          </a:lstStyle>
          <a:p>
            <a:pPr>
              <a:defRPr/>
            </a:pPr>
            <a:endParaRPr lang="de-DE" altLang="de-DE"/>
          </a:p>
        </p:txBody>
      </p:sp>
      <p:sp>
        <p:nvSpPr>
          <p:cNvPr id="2061" name="Rectangle 13"/>
          <p:cNvSpPr>
            <a:spLocks noGrp="1" noChangeArrowheads="1"/>
          </p:cNvSpPr>
          <p:nvPr>
            <p:ph type="ftr"/>
          </p:nvPr>
        </p:nvSpPr>
        <p:spPr bwMode="auto">
          <a:xfrm>
            <a:off x="0" y="10156825"/>
            <a:ext cx="3265488"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ea typeface="DejaVu Sans" charset="0"/>
                <a:cs typeface="DejaVu Sans" charset="0"/>
              </a:defRPr>
            </a:lvl1pPr>
          </a:lstStyle>
          <a:p>
            <a:pPr>
              <a:defRPr/>
            </a:pPr>
            <a:endParaRPr lang="de-DE" altLang="de-DE"/>
          </a:p>
        </p:txBody>
      </p:sp>
      <p:sp>
        <p:nvSpPr>
          <p:cNvPr id="2062" name="Rectangle 14"/>
          <p:cNvSpPr>
            <a:spLocks noGrp="1" noChangeArrowheads="1"/>
          </p:cNvSpPr>
          <p:nvPr>
            <p:ph type="sldNum"/>
          </p:nvPr>
        </p:nvSpPr>
        <p:spPr bwMode="auto">
          <a:xfrm>
            <a:off x="4279900" y="10156825"/>
            <a:ext cx="3265488"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ea typeface="DejaVu Sans" charset="0"/>
                <a:cs typeface="DejaVu Sans" charset="0"/>
              </a:defRPr>
            </a:lvl1pPr>
          </a:lstStyle>
          <a:p>
            <a:pPr>
              <a:defRPr/>
            </a:pPr>
            <a:fld id="{114270D7-EC49-4683-B184-E8AF0CDCBD17}" type="slidenum">
              <a:rPr lang="de-DE" altLang="de-DE"/>
              <a:pPr>
                <a:defRPr/>
              </a:pPr>
              <a:t>‹Nr.›</a:t>
            </a:fld>
            <a:endParaRPr lang="de-DE" altLang="de-DE"/>
          </a:p>
        </p:txBody>
      </p:sp>
    </p:spTree>
    <p:extLst>
      <p:ext uri="{BB962C8B-B14F-4D97-AF65-F5344CB8AC3E}">
        <p14:creationId xmlns:p14="http://schemas.microsoft.com/office/powerpoint/2010/main" val="333081144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9333E41-CDE9-49A4-A2A2-B0F44EF0FB58}" type="slidenum">
              <a:rPr lang="de-DE" altLang="de-DE" sz="1400" smtClean="0">
                <a:ea typeface="ＭＳ Ｐゴシック" panose="020B0600070205080204" pitchFamily="34" charset="-128"/>
              </a:rPr>
              <a:pPr>
                <a:spcBef>
                  <a:spcPct val="0"/>
                </a:spcBef>
                <a:buClrTx/>
                <a:buFontTx/>
                <a:buNone/>
              </a:pPr>
              <a:t>2</a:t>
            </a:fld>
            <a:endParaRPr lang="de-DE" altLang="de-DE" sz="1400">
              <a:ea typeface="ＭＳ Ｐゴシック" panose="020B0600070205080204" pitchFamily="34" charset="-128"/>
            </a:endParaRPr>
          </a:p>
        </p:txBody>
      </p:sp>
      <p:sp>
        <p:nvSpPr>
          <p:cNvPr id="614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320811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7D5BDB1-F5AC-431A-89C4-67D2C7FC7F46}" type="slidenum">
              <a:rPr lang="de-DE" altLang="de-DE" sz="1400" smtClean="0">
                <a:ea typeface="ＭＳ Ｐゴシック" panose="020B0600070205080204" pitchFamily="34" charset="-128"/>
              </a:rPr>
              <a:pPr>
                <a:spcBef>
                  <a:spcPct val="0"/>
                </a:spcBef>
                <a:buClrTx/>
                <a:buFontTx/>
                <a:buNone/>
              </a:pPr>
              <a:t>3</a:t>
            </a:fld>
            <a:endParaRPr lang="de-DE" altLang="de-DE" sz="1400">
              <a:ea typeface="ＭＳ Ｐゴシック" panose="020B0600070205080204" pitchFamily="34" charset="-128"/>
            </a:endParaRPr>
          </a:p>
        </p:txBody>
      </p:sp>
      <p:sp>
        <p:nvSpPr>
          <p:cNvPr id="1229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85607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7D5BDB1-F5AC-431A-89C4-67D2C7FC7F46}" type="slidenum">
              <a:rPr lang="de-DE" altLang="de-DE" sz="1400" smtClean="0">
                <a:ea typeface="ＭＳ Ｐゴシック" panose="020B0600070205080204" pitchFamily="34" charset="-128"/>
              </a:rPr>
              <a:pPr>
                <a:spcBef>
                  <a:spcPct val="0"/>
                </a:spcBef>
                <a:buClrTx/>
                <a:buFontTx/>
                <a:buNone/>
              </a:pPr>
              <a:t>4</a:t>
            </a:fld>
            <a:endParaRPr lang="de-DE" altLang="de-DE" sz="1400">
              <a:ea typeface="ＭＳ Ｐゴシック" panose="020B0600070205080204" pitchFamily="34" charset="-128"/>
            </a:endParaRPr>
          </a:p>
        </p:txBody>
      </p:sp>
      <p:sp>
        <p:nvSpPr>
          <p:cNvPr id="1229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856078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7D5BDB1-F5AC-431A-89C4-67D2C7FC7F46}" type="slidenum">
              <a:rPr lang="de-DE" altLang="de-DE" sz="1400" smtClean="0">
                <a:ea typeface="ＭＳ Ｐゴシック" panose="020B0600070205080204" pitchFamily="34" charset="-128"/>
              </a:rPr>
              <a:pPr>
                <a:spcBef>
                  <a:spcPct val="0"/>
                </a:spcBef>
                <a:buClrTx/>
                <a:buFontTx/>
                <a:buNone/>
              </a:pPr>
              <a:t>5</a:t>
            </a:fld>
            <a:endParaRPr lang="de-DE" altLang="de-DE" sz="1400">
              <a:ea typeface="ＭＳ Ｐゴシック" panose="020B0600070205080204" pitchFamily="34" charset="-128"/>
            </a:endParaRPr>
          </a:p>
        </p:txBody>
      </p:sp>
      <p:sp>
        <p:nvSpPr>
          <p:cNvPr id="1229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856078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4A6CEA6-7E2E-4C57-A605-69034E2C1628}" type="slidenum">
              <a:rPr lang="de-DE" altLang="de-DE" sz="1400" smtClean="0">
                <a:ea typeface="ＭＳ Ｐゴシック" panose="020B0600070205080204" pitchFamily="34" charset="-128"/>
              </a:rPr>
              <a:pPr>
                <a:spcBef>
                  <a:spcPct val="0"/>
                </a:spcBef>
                <a:buClrTx/>
                <a:buFontTx/>
                <a:buNone/>
              </a:pPr>
              <a:t>6</a:t>
            </a:fld>
            <a:endParaRPr lang="de-DE" altLang="de-DE" sz="1400">
              <a:ea typeface="ＭＳ Ｐゴシック" panose="020B0600070205080204" pitchFamily="34" charset="-128"/>
            </a:endParaRPr>
          </a:p>
        </p:txBody>
      </p:sp>
      <p:sp>
        <p:nvSpPr>
          <p:cNvPr id="14339"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913349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pPr>
              <a:defRPr/>
            </a:pPr>
            <a:fld id="{114270D7-EC49-4683-B184-E8AF0CDCBD17}" type="slidenum">
              <a:rPr lang="de-DE" altLang="de-DE" smtClean="0"/>
              <a:pPr>
                <a:defRPr/>
              </a:pPr>
              <a:t>7</a:t>
            </a:fld>
            <a:endParaRPr lang="de-DE" altLang="de-DE"/>
          </a:p>
        </p:txBody>
      </p:sp>
    </p:spTree>
    <p:extLst>
      <p:ext uri="{BB962C8B-B14F-4D97-AF65-F5344CB8AC3E}">
        <p14:creationId xmlns:p14="http://schemas.microsoft.com/office/powerpoint/2010/main" val="1577077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F2EBE54-10A5-40B4-911D-F77875455A25}" type="slidenum">
              <a:rPr lang="de-DE" altLang="de-DE" sz="1400" smtClean="0">
                <a:ea typeface="ＭＳ Ｐゴシック" panose="020B0600070205080204" pitchFamily="34" charset="-128"/>
              </a:rPr>
              <a:pPr>
                <a:spcBef>
                  <a:spcPct val="0"/>
                </a:spcBef>
                <a:buClrTx/>
                <a:buFontTx/>
                <a:buNone/>
              </a:pPr>
              <a:t>8</a:t>
            </a:fld>
            <a:endParaRPr lang="de-DE" altLang="de-DE" sz="1400">
              <a:ea typeface="ＭＳ Ｐゴシック" panose="020B0600070205080204" pitchFamily="34" charset="-128"/>
            </a:endParaRPr>
          </a:p>
        </p:txBody>
      </p:sp>
      <p:sp>
        <p:nvSpPr>
          <p:cNvPr id="17411" name="Rectangle 1"/>
          <p:cNvSpPr>
            <a:spLocks noGrp="1" noRot="1" noChangeAspect="1" noChangeArrowheads="1" noTextEdit="1"/>
          </p:cNvSpPr>
          <p:nvPr>
            <p:ph type="sldImg"/>
          </p:nvPr>
        </p:nvSpPr>
        <p:spPr>
          <a:xfrm>
            <a:off x="138113" y="768350"/>
            <a:ext cx="6823075" cy="38369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Text Box 2"/>
          <p:cNvSpPr txBox="1">
            <a:spLocks noChangeArrowheads="1"/>
          </p:cNvSpPr>
          <p:nvPr/>
        </p:nvSpPr>
        <p:spPr bwMode="auto">
          <a:xfrm>
            <a:off x="685800" y="4400550"/>
            <a:ext cx="5486400"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78851" name="Text Box 3"/>
          <p:cNvSpPr txBox="1">
            <a:spLocks noChangeArrowheads="1"/>
          </p:cNvSpPr>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9pPr>
          </a:lstStyle>
          <a:p>
            <a:pPr algn="r" eaLnBrk="1" hangingPunct="1">
              <a:buSzPct val="100000"/>
              <a:defRPr/>
            </a:pPr>
            <a:fld id="{27FC2BBB-329C-401F-B520-F62A52BB0351}" type="slidenum">
              <a:rPr lang="de-DE" altLang="de-DE" sz="1200" smtClean="0">
                <a:latin typeface="+mn-lt" charset="0"/>
              </a:rPr>
              <a:pPr algn="r" eaLnBrk="1" hangingPunct="1">
                <a:buSzPct val="100000"/>
                <a:defRPr/>
              </a:pPr>
              <a:t>8</a:t>
            </a:fld>
            <a:endParaRPr lang="de-DE" altLang="de-DE" sz="1200">
              <a:latin typeface="+mn-lt" charset="0"/>
            </a:endParaRPr>
          </a:p>
        </p:txBody>
      </p:sp>
    </p:spTree>
    <p:extLst>
      <p:ext uri="{BB962C8B-B14F-4D97-AF65-F5344CB8AC3E}">
        <p14:creationId xmlns:p14="http://schemas.microsoft.com/office/powerpoint/2010/main" val="1794818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F2EBE54-10A5-40B4-911D-F77875455A25}" type="slidenum">
              <a:rPr lang="de-DE" altLang="de-DE" sz="1400" smtClean="0">
                <a:ea typeface="ＭＳ Ｐゴシック" panose="020B0600070205080204" pitchFamily="34" charset="-128"/>
              </a:rPr>
              <a:pPr>
                <a:spcBef>
                  <a:spcPct val="0"/>
                </a:spcBef>
                <a:buClrTx/>
                <a:buFontTx/>
                <a:buNone/>
              </a:pPr>
              <a:t>9</a:t>
            </a:fld>
            <a:endParaRPr lang="de-DE" altLang="de-DE" sz="1400">
              <a:ea typeface="ＭＳ Ｐゴシック" panose="020B0600070205080204" pitchFamily="34" charset="-128"/>
            </a:endParaRPr>
          </a:p>
        </p:txBody>
      </p:sp>
      <p:sp>
        <p:nvSpPr>
          <p:cNvPr id="17411" name="Rectangle 1"/>
          <p:cNvSpPr>
            <a:spLocks noGrp="1" noRot="1" noChangeAspect="1" noChangeArrowheads="1" noTextEdit="1"/>
          </p:cNvSpPr>
          <p:nvPr>
            <p:ph type="sldImg"/>
          </p:nvPr>
        </p:nvSpPr>
        <p:spPr>
          <a:xfrm>
            <a:off x="138113" y="768350"/>
            <a:ext cx="6823075" cy="38369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Text Box 2"/>
          <p:cNvSpPr txBox="1">
            <a:spLocks noChangeArrowheads="1"/>
          </p:cNvSpPr>
          <p:nvPr/>
        </p:nvSpPr>
        <p:spPr bwMode="auto">
          <a:xfrm>
            <a:off x="685800" y="4400550"/>
            <a:ext cx="5486400"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
        <p:nvSpPr>
          <p:cNvPr id="78851" name="Text Box 3"/>
          <p:cNvSpPr txBox="1">
            <a:spLocks noChangeArrowheads="1"/>
          </p:cNvSpPr>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9pPr>
          </a:lstStyle>
          <a:p>
            <a:pPr algn="r" eaLnBrk="1" hangingPunct="1">
              <a:buSzPct val="100000"/>
              <a:defRPr/>
            </a:pPr>
            <a:fld id="{27FC2BBB-329C-401F-B520-F62A52BB0351}" type="slidenum">
              <a:rPr lang="de-DE" altLang="de-DE" sz="1200" smtClean="0">
                <a:latin typeface="+mn-lt" charset="0"/>
              </a:rPr>
              <a:pPr algn="r" eaLnBrk="1" hangingPunct="1">
                <a:buSzPct val="100000"/>
                <a:defRPr/>
              </a:pPr>
              <a:t>9</a:t>
            </a:fld>
            <a:endParaRPr lang="de-DE" altLang="de-DE" sz="1200">
              <a:latin typeface="+mn-lt" charset="0"/>
            </a:endParaRPr>
          </a:p>
        </p:txBody>
      </p:sp>
    </p:spTree>
    <p:extLst>
      <p:ext uri="{BB962C8B-B14F-4D97-AF65-F5344CB8AC3E}">
        <p14:creationId xmlns:p14="http://schemas.microsoft.com/office/powerpoint/2010/main" val="1794818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BCAF1CB8-4B9B-46E1-9201-67017F1BFEEA}" type="slidenum">
              <a:rPr lang="de-DE" altLang="de-DE" sz="1400" smtClean="0">
                <a:ea typeface="ＭＳ Ｐゴシック" panose="020B0600070205080204" pitchFamily="34" charset="-128"/>
              </a:rPr>
              <a:pPr>
                <a:spcBef>
                  <a:spcPct val="0"/>
                </a:spcBef>
                <a:buClrTx/>
                <a:buFontTx/>
                <a:buNone/>
              </a:pPr>
              <a:t>10</a:t>
            </a:fld>
            <a:endParaRPr lang="de-DE" altLang="de-DE" sz="1400">
              <a:ea typeface="ＭＳ Ｐゴシック" panose="020B0600070205080204" pitchFamily="34" charset="-128"/>
            </a:endParaRPr>
          </a:p>
        </p:txBody>
      </p:sp>
      <p:sp>
        <p:nvSpPr>
          <p:cNvPr id="2150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276998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BCAF1CB8-4B9B-46E1-9201-67017F1BFEEA}" type="slidenum">
              <a:rPr lang="de-DE" altLang="de-DE" sz="1400" smtClean="0">
                <a:ea typeface="ＭＳ Ｐゴシック" panose="020B0600070205080204" pitchFamily="34" charset="-128"/>
              </a:rPr>
              <a:pPr>
                <a:spcBef>
                  <a:spcPct val="0"/>
                </a:spcBef>
                <a:buClrTx/>
                <a:buFontTx/>
                <a:buNone/>
              </a:pPr>
              <a:t>11</a:t>
            </a:fld>
            <a:endParaRPr lang="de-DE" altLang="de-DE" sz="1400">
              <a:ea typeface="ＭＳ Ｐゴシック" panose="020B0600070205080204" pitchFamily="34" charset="-128"/>
            </a:endParaRPr>
          </a:p>
        </p:txBody>
      </p:sp>
      <p:sp>
        <p:nvSpPr>
          <p:cNvPr id="2150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276998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C4A6C7E-2E88-4770-B5EB-1EAF10F831A1}" type="slidenum">
              <a:rPr lang="de-DE" altLang="de-DE" sz="1400" smtClean="0">
                <a:ea typeface="ＭＳ Ｐゴシック" panose="020B0600070205080204" pitchFamily="34" charset="-128"/>
              </a:rPr>
              <a:pPr>
                <a:spcBef>
                  <a:spcPct val="0"/>
                </a:spcBef>
                <a:buClrTx/>
                <a:buFontTx/>
                <a:buNone/>
              </a:pPr>
              <a:t>12</a:t>
            </a:fld>
            <a:endParaRPr lang="de-DE" altLang="de-DE" sz="1400">
              <a:ea typeface="ＭＳ Ｐゴシック" panose="020B0600070205080204" pitchFamily="34" charset="-128"/>
            </a:endParaRPr>
          </a:p>
        </p:txBody>
      </p:sp>
      <p:sp>
        <p:nvSpPr>
          <p:cNvPr id="2765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881710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C4A6C7E-2E88-4770-B5EB-1EAF10F831A1}" type="slidenum">
              <a:rPr lang="de-DE" altLang="de-DE" sz="1400" smtClean="0">
                <a:ea typeface="ＭＳ Ｐゴシック" panose="020B0600070205080204" pitchFamily="34" charset="-128"/>
              </a:rPr>
              <a:pPr>
                <a:spcBef>
                  <a:spcPct val="0"/>
                </a:spcBef>
                <a:buClrTx/>
                <a:buFontTx/>
                <a:buNone/>
              </a:pPr>
              <a:t>13</a:t>
            </a:fld>
            <a:endParaRPr lang="de-DE" altLang="de-DE" sz="1400">
              <a:ea typeface="ＭＳ Ｐゴシック" panose="020B0600070205080204" pitchFamily="34" charset="-128"/>
            </a:endParaRPr>
          </a:p>
        </p:txBody>
      </p:sp>
      <p:sp>
        <p:nvSpPr>
          <p:cNvPr id="2765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881710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C4A6C7E-2E88-4770-B5EB-1EAF10F831A1}" type="slidenum">
              <a:rPr lang="de-DE" altLang="de-DE" sz="1400" smtClean="0">
                <a:ea typeface="ＭＳ Ｐゴシック" panose="020B0600070205080204" pitchFamily="34" charset="-128"/>
              </a:rPr>
              <a:pPr>
                <a:spcBef>
                  <a:spcPct val="0"/>
                </a:spcBef>
                <a:buClrTx/>
                <a:buFontTx/>
                <a:buNone/>
              </a:pPr>
              <a:t>14</a:t>
            </a:fld>
            <a:endParaRPr lang="de-DE" altLang="de-DE" sz="1400">
              <a:ea typeface="ＭＳ Ｐゴシック" panose="020B0600070205080204" pitchFamily="34" charset="-128"/>
            </a:endParaRPr>
          </a:p>
        </p:txBody>
      </p:sp>
      <p:sp>
        <p:nvSpPr>
          <p:cNvPr id="2765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881710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3AB4F6C5-F375-411C-AEE3-AF86925B1039}" type="slidenum">
              <a:rPr lang="de-DE" altLang="de-DE" sz="1400" smtClean="0">
                <a:ea typeface="ＭＳ Ｐゴシック" panose="020B0600070205080204" pitchFamily="34" charset="-128"/>
              </a:rPr>
              <a:pPr>
                <a:spcBef>
                  <a:spcPct val="0"/>
                </a:spcBef>
                <a:buClrTx/>
                <a:buFontTx/>
                <a:buNone/>
              </a:pPr>
              <a:t>15</a:t>
            </a:fld>
            <a:endParaRPr lang="de-DE" altLang="de-DE" sz="1400">
              <a:ea typeface="ＭＳ Ｐゴシック" panose="020B0600070205080204" pitchFamily="34" charset="-128"/>
            </a:endParaRPr>
          </a:p>
        </p:txBody>
      </p:sp>
      <p:sp>
        <p:nvSpPr>
          <p:cNvPr id="29699" name="Rectangle 1"/>
          <p:cNvSpPr>
            <a:spLocks noGrp="1" noRot="1" noChangeAspect="1" noChangeArrowheads="1" noTextEdit="1"/>
          </p:cNvSpPr>
          <p:nvPr>
            <p:ph type="sldImg"/>
          </p:nvPr>
        </p:nvSpPr>
        <p:spPr>
          <a:xfrm>
            <a:off x="138113" y="768350"/>
            <a:ext cx="6823075" cy="38369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Text Box 2"/>
          <p:cNvSpPr txBox="1">
            <a:spLocks noChangeArrowheads="1"/>
          </p:cNvSpPr>
          <p:nvPr/>
        </p:nvSpPr>
        <p:spPr bwMode="auto">
          <a:xfrm>
            <a:off x="685800" y="4400550"/>
            <a:ext cx="5486400"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a:spcBef>
                <a:spcPct val="0"/>
              </a:spcBef>
              <a:buClrTx/>
              <a:buFontTx/>
              <a:buNone/>
            </a:pPr>
            <a:r>
              <a:rPr lang="de-DE" altLang="de-DE" sz="2000" b="1">
                <a:latin typeface="Arial" panose="020B0604020202020204" pitchFamily="34" charset="0"/>
              </a:rPr>
              <a:t>Beispiele verändern!!</a:t>
            </a:r>
          </a:p>
        </p:txBody>
      </p:sp>
      <p:sp>
        <p:nvSpPr>
          <p:cNvPr id="84995" name="Text Box 3"/>
          <p:cNvSpPr txBox="1">
            <a:spLocks noChangeArrowheads="1"/>
          </p:cNvSpPr>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9pPr>
          </a:lstStyle>
          <a:p>
            <a:pPr algn="r" eaLnBrk="1" hangingPunct="1">
              <a:buSzPct val="100000"/>
              <a:defRPr/>
            </a:pPr>
            <a:fld id="{701112CA-8194-4019-9787-DE36E1962273}" type="slidenum">
              <a:rPr lang="de-DE" altLang="de-DE" sz="1200" smtClean="0">
                <a:latin typeface="+mn-lt" charset="0"/>
              </a:rPr>
              <a:pPr algn="r" eaLnBrk="1" hangingPunct="1">
                <a:buSzPct val="100000"/>
                <a:defRPr/>
              </a:pPr>
              <a:t>15</a:t>
            </a:fld>
            <a:endParaRPr lang="de-DE" altLang="de-DE" sz="1200">
              <a:latin typeface="+mn-lt" charset="0"/>
            </a:endParaRPr>
          </a:p>
        </p:txBody>
      </p:sp>
    </p:spTree>
    <p:extLst>
      <p:ext uri="{BB962C8B-B14F-4D97-AF65-F5344CB8AC3E}">
        <p14:creationId xmlns:p14="http://schemas.microsoft.com/office/powerpoint/2010/main" val="1467613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3AB4F6C5-F375-411C-AEE3-AF86925B1039}" type="slidenum">
              <a:rPr lang="de-DE" altLang="de-DE" sz="1400" smtClean="0">
                <a:ea typeface="ＭＳ Ｐゴシック" panose="020B0600070205080204" pitchFamily="34" charset="-128"/>
              </a:rPr>
              <a:pPr>
                <a:spcBef>
                  <a:spcPct val="0"/>
                </a:spcBef>
                <a:buClrTx/>
                <a:buFontTx/>
                <a:buNone/>
              </a:pPr>
              <a:t>16</a:t>
            </a:fld>
            <a:endParaRPr lang="de-DE" altLang="de-DE" sz="1400">
              <a:ea typeface="ＭＳ Ｐゴシック" panose="020B0600070205080204" pitchFamily="34" charset="-128"/>
            </a:endParaRPr>
          </a:p>
        </p:txBody>
      </p:sp>
      <p:sp>
        <p:nvSpPr>
          <p:cNvPr id="29699" name="Rectangle 1"/>
          <p:cNvSpPr>
            <a:spLocks noGrp="1" noRot="1" noChangeAspect="1" noChangeArrowheads="1" noTextEdit="1"/>
          </p:cNvSpPr>
          <p:nvPr>
            <p:ph type="sldImg"/>
          </p:nvPr>
        </p:nvSpPr>
        <p:spPr>
          <a:xfrm>
            <a:off x="138113" y="768350"/>
            <a:ext cx="6823075" cy="38369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Text Box 2"/>
          <p:cNvSpPr txBox="1">
            <a:spLocks noChangeArrowheads="1"/>
          </p:cNvSpPr>
          <p:nvPr/>
        </p:nvSpPr>
        <p:spPr bwMode="auto">
          <a:xfrm>
            <a:off x="685800" y="4400550"/>
            <a:ext cx="5486400"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a:spcBef>
                <a:spcPct val="0"/>
              </a:spcBef>
              <a:buClrTx/>
              <a:buFontTx/>
              <a:buNone/>
            </a:pPr>
            <a:r>
              <a:rPr lang="de-DE" altLang="de-DE" sz="2000" b="1">
                <a:latin typeface="Arial" panose="020B0604020202020204" pitchFamily="34" charset="0"/>
              </a:rPr>
              <a:t>Beispiele verändern!!</a:t>
            </a:r>
          </a:p>
        </p:txBody>
      </p:sp>
      <p:sp>
        <p:nvSpPr>
          <p:cNvPr id="84995" name="Text Box 3"/>
          <p:cNvSpPr txBox="1">
            <a:spLocks noChangeArrowheads="1"/>
          </p:cNvSpPr>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Droid Sans Fallback" charset="0"/>
                <a:cs typeface="Droid Sans Fallback" charset="0"/>
              </a:defRPr>
            </a:lvl9pPr>
          </a:lstStyle>
          <a:p>
            <a:pPr algn="r" eaLnBrk="1" hangingPunct="1">
              <a:buSzPct val="100000"/>
              <a:defRPr/>
            </a:pPr>
            <a:fld id="{701112CA-8194-4019-9787-DE36E1962273}" type="slidenum">
              <a:rPr lang="de-DE" altLang="de-DE" sz="1200" smtClean="0">
                <a:latin typeface="+mn-lt" charset="0"/>
              </a:rPr>
              <a:pPr algn="r" eaLnBrk="1" hangingPunct="1">
                <a:buSzPct val="100000"/>
                <a:defRPr/>
              </a:pPr>
              <a:t>16</a:t>
            </a:fld>
            <a:endParaRPr lang="de-DE" altLang="de-DE" sz="1200">
              <a:latin typeface="+mn-lt" charset="0"/>
            </a:endParaRPr>
          </a:p>
        </p:txBody>
      </p:sp>
    </p:spTree>
    <p:extLst>
      <p:ext uri="{BB962C8B-B14F-4D97-AF65-F5344CB8AC3E}">
        <p14:creationId xmlns:p14="http://schemas.microsoft.com/office/powerpoint/2010/main" val="1467613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FB3C56D-ABF3-463B-A41C-398E9B7F72E0}" type="slidenum">
              <a:rPr lang="de-DE" altLang="de-DE" sz="1400" smtClean="0">
                <a:ea typeface="ＭＳ Ｐゴシック" panose="020B0600070205080204" pitchFamily="34" charset="-128"/>
              </a:rPr>
              <a:pPr>
                <a:spcBef>
                  <a:spcPct val="0"/>
                </a:spcBef>
                <a:buClrTx/>
                <a:buFontTx/>
                <a:buNone/>
              </a:pPr>
              <a:t>17</a:t>
            </a:fld>
            <a:endParaRPr lang="de-DE" altLang="de-DE" sz="1400">
              <a:ea typeface="ＭＳ Ｐゴシック" panose="020B0600070205080204" pitchFamily="34" charset="-128"/>
            </a:endParaRPr>
          </a:p>
        </p:txBody>
      </p:sp>
      <p:sp>
        <p:nvSpPr>
          <p:cNvPr id="35843"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334566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FB3C56D-ABF3-463B-A41C-398E9B7F72E0}" type="slidenum">
              <a:rPr lang="de-DE" altLang="de-DE" sz="1400" smtClean="0">
                <a:ea typeface="ＭＳ Ｐゴシック" panose="020B0600070205080204" pitchFamily="34" charset="-128"/>
              </a:rPr>
              <a:pPr>
                <a:spcBef>
                  <a:spcPct val="0"/>
                </a:spcBef>
                <a:buClrTx/>
                <a:buFontTx/>
                <a:buNone/>
              </a:pPr>
              <a:t>18</a:t>
            </a:fld>
            <a:endParaRPr lang="de-DE" altLang="de-DE" sz="1400">
              <a:ea typeface="ＭＳ Ｐゴシック" panose="020B0600070205080204" pitchFamily="34" charset="-128"/>
            </a:endParaRPr>
          </a:p>
        </p:txBody>
      </p:sp>
      <p:sp>
        <p:nvSpPr>
          <p:cNvPr id="35843"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334566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EB69E73-CFEE-4EDB-B867-0BAB7D490552}" type="slidenum">
              <a:rPr lang="de-DE" altLang="de-DE" sz="1400" smtClean="0">
                <a:ea typeface="ＭＳ Ｐゴシック" panose="020B0600070205080204" pitchFamily="34" charset="-128"/>
              </a:rPr>
              <a:pPr>
                <a:spcBef>
                  <a:spcPct val="0"/>
                </a:spcBef>
                <a:buClrTx/>
                <a:buFontTx/>
                <a:buNone/>
              </a:pPr>
              <a:t>19</a:t>
            </a:fld>
            <a:endParaRPr lang="de-DE" altLang="de-DE" sz="1400">
              <a:ea typeface="ＭＳ Ｐゴシック" panose="020B0600070205080204" pitchFamily="34" charset="-128"/>
            </a:endParaRPr>
          </a:p>
        </p:txBody>
      </p:sp>
      <p:sp>
        <p:nvSpPr>
          <p:cNvPr id="3789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175091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F93334A4-3D49-4427-83BD-C934FCD84894}" type="slidenum">
              <a:rPr lang="de-DE" altLang="de-DE" sz="1400" smtClean="0">
                <a:ea typeface="ＭＳ Ｐゴシック" panose="020B0600070205080204" pitchFamily="34" charset="-128"/>
              </a:rPr>
              <a:pPr>
                <a:spcBef>
                  <a:spcPct val="0"/>
                </a:spcBef>
                <a:buClrTx/>
                <a:buFontTx/>
                <a:buNone/>
              </a:pPr>
              <a:t>20</a:t>
            </a:fld>
            <a:endParaRPr lang="de-DE" altLang="de-DE" sz="1400">
              <a:ea typeface="ＭＳ Ｐゴシック" panose="020B0600070205080204" pitchFamily="34" charset="-128"/>
            </a:endParaRPr>
          </a:p>
        </p:txBody>
      </p:sp>
      <p:sp>
        <p:nvSpPr>
          <p:cNvPr id="39939"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044815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E4F6D6F-10B5-442E-9A8D-35A4CF5DE71F}" type="slidenum">
              <a:rPr lang="de-DE" altLang="de-DE" sz="1400" smtClean="0">
                <a:ea typeface="ＭＳ Ｐゴシック" panose="020B0600070205080204" pitchFamily="34" charset="-128"/>
              </a:rPr>
              <a:pPr>
                <a:spcBef>
                  <a:spcPct val="0"/>
                </a:spcBef>
                <a:buClrTx/>
                <a:buFontTx/>
                <a:buNone/>
              </a:pPr>
              <a:t>21</a:t>
            </a:fld>
            <a:endParaRPr lang="de-DE" altLang="de-DE" sz="1400">
              <a:ea typeface="ＭＳ Ｐゴシック" panose="020B0600070205080204" pitchFamily="34" charset="-128"/>
            </a:endParaRPr>
          </a:p>
        </p:txBody>
      </p:sp>
      <p:sp>
        <p:nvSpPr>
          <p:cNvPr id="4198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8954098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3C04DFEC-1E7E-4C94-A879-A361931F770B}" type="slidenum">
              <a:rPr lang="de-DE" altLang="de-DE" sz="1400" smtClean="0">
                <a:ea typeface="ＭＳ Ｐゴシック" panose="020B0600070205080204" pitchFamily="34" charset="-128"/>
              </a:rPr>
              <a:pPr>
                <a:spcBef>
                  <a:spcPct val="0"/>
                </a:spcBef>
                <a:buClrTx/>
                <a:buFontTx/>
                <a:buNone/>
              </a:pPr>
              <a:t>22</a:t>
            </a:fld>
            <a:endParaRPr lang="de-DE" altLang="de-DE" sz="1400">
              <a:ea typeface="ＭＳ Ｐゴシック" panose="020B0600070205080204" pitchFamily="34" charset="-128"/>
            </a:endParaRPr>
          </a:p>
        </p:txBody>
      </p:sp>
      <p:sp>
        <p:nvSpPr>
          <p:cNvPr id="44035"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025147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5486061C-1123-4548-8C94-60DEF23C671A}" type="slidenum">
              <a:rPr lang="de-DE" altLang="de-DE" sz="1400" smtClean="0">
                <a:ea typeface="ＭＳ Ｐゴシック" panose="020B0600070205080204" pitchFamily="34" charset="-128"/>
              </a:rPr>
              <a:pPr>
                <a:spcBef>
                  <a:spcPct val="0"/>
                </a:spcBef>
                <a:buClrTx/>
                <a:buFontTx/>
                <a:buNone/>
              </a:pPr>
              <a:t>23</a:t>
            </a:fld>
            <a:endParaRPr lang="de-DE" altLang="de-DE" sz="1400">
              <a:ea typeface="ＭＳ Ｐゴシック" panose="020B0600070205080204" pitchFamily="34" charset="-128"/>
            </a:endParaRPr>
          </a:p>
        </p:txBody>
      </p:sp>
      <p:sp>
        <p:nvSpPr>
          <p:cNvPr id="46083"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85354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35D22E0-C5BA-4574-B246-85D2E54276F2}" type="slidenum">
              <a:rPr lang="de-DE" altLang="de-DE" sz="1400" smtClean="0">
                <a:ea typeface="ＭＳ Ｐゴシック" panose="020B0600070205080204" pitchFamily="34" charset="-128"/>
              </a:rPr>
              <a:pPr>
                <a:spcBef>
                  <a:spcPct val="0"/>
                </a:spcBef>
                <a:buClrTx/>
                <a:buFontTx/>
                <a:buNone/>
              </a:pPr>
              <a:t>24</a:t>
            </a:fld>
            <a:endParaRPr lang="de-DE" altLang="de-DE" sz="1400">
              <a:ea typeface="ＭＳ Ｐゴシック" panose="020B0600070205080204" pitchFamily="34" charset="-128"/>
            </a:endParaRPr>
          </a:p>
        </p:txBody>
      </p:sp>
      <p:sp>
        <p:nvSpPr>
          <p:cNvPr id="5222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57903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35D22E0-C5BA-4574-B246-85D2E54276F2}" type="slidenum">
              <a:rPr lang="de-DE" altLang="de-DE" sz="1400" smtClean="0">
                <a:ea typeface="ＭＳ Ｐゴシック" panose="020B0600070205080204" pitchFamily="34" charset="-128"/>
              </a:rPr>
              <a:pPr>
                <a:spcBef>
                  <a:spcPct val="0"/>
                </a:spcBef>
                <a:buClrTx/>
                <a:buFontTx/>
                <a:buNone/>
              </a:pPr>
              <a:t>25</a:t>
            </a:fld>
            <a:endParaRPr lang="de-DE" altLang="de-DE" sz="1400">
              <a:ea typeface="ＭＳ Ｐゴシック" panose="020B0600070205080204" pitchFamily="34" charset="-128"/>
            </a:endParaRPr>
          </a:p>
        </p:txBody>
      </p:sp>
      <p:sp>
        <p:nvSpPr>
          <p:cNvPr id="5222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57903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35D22E0-C5BA-4574-B246-85D2E54276F2}" type="slidenum">
              <a:rPr lang="de-DE" altLang="de-DE" sz="1400" smtClean="0">
                <a:ea typeface="ＭＳ Ｐゴシック" panose="020B0600070205080204" pitchFamily="34" charset="-128"/>
              </a:rPr>
              <a:pPr>
                <a:spcBef>
                  <a:spcPct val="0"/>
                </a:spcBef>
                <a:buClrTx/>
                <a:buFontTx/>
                <a:buNone/>
              </a:pPr>
              <a:t>26</a:t>
            </a:fld>
            <a:endParaRPr lang="de-DE" altLang="de-DE" sz="1400">
              <a:ea typeface="ＭＳ Ｐゴシック" panose="020B0600070205080204" pitchFamily="34" charset="-128"/>
            </a:endParaRPr>
          </a:p>
        </p:txBody>
      </p:sp>
      <p:sp>
        <p:nvSpPr>
          <p:cNvPr id="5222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357903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1785B43-7C4A-41EE-B018-55E3B2DC8D3F}" type="slidenum">
              <a:rPr lang="de-DE" altLang="de-DE" sz="1400" smtClean="0">
                <a:ea typeface="ＭＳ Ｐゴシック" panose="020B0600070205080204" pitchFamily="34" charset="-128"/>
              </a:rPr>
              <a:pPr>
                <a:spcBef>
                  <a:spcPct val="0"/>
                </a:spcBef>
                <a:buClrTx/>
                <a:buFontTx/>
                <a:buNone/>
              </a:pPr>
              <a:t>27</a:t>
            </a:fld>
            <a:endParaRPr lang="de-DE" altLang="de-DE" sz="1400">
              <a:ea typeface="ＭＳ Ｐゴシック" panose="020B0600070205080204" pitchFamily="34" charset="-128"/>
            </a:endParaRPr>
          </a:p>
        </p:txBody>
      </p:sp>
      <p:sp>
        <p:nvSpPr>
          <p:cNvPr id="5837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263337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1785B43-7C4A-41EE-B018-55E3B2DC8D3F}" type="slidenum">
              <a:rPr lang="de-DE" altLang="de-DE" sz="1400" smtClean="0">
                <a:ea typeface="ＭＳ Ｐゴシック" panose="020B0600070205080204" pitchFamily="34" charset="-128"/>
              </a:rPr>
              <a:pPr>
                <a:spcBef>
                  <a:spcPct val="0"/>
                </a:spcBef>
                <a:buClrTx/>
                <a:buFontTx/>
                <a:buNone/>
              </a:pPr>
              <a:t>28</a:t>
            </a:fld>
            <a:endParaRPr lang="de-DE" altLang="de-DE" sz="1400">
              <a:ea typeface="ＭＳ Ｐゴシック" panose="020B0600070205080204" pitchFamily="34" charset="-128"/>
            </a:endParaRPr>
          </a:p>
        </p:txBody>
      </p:sp>
      <p:sp>
        <p:nvSpPr>
          <p:cNvPr id="5837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263337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1785B43-7C4A-41EE-B018-55E3B2DC8D3F}" type="slidenum">
              <a:rPr lang="de-DE" altLang="de-DE" sz="1400" smtClean="0">
                <a:ea typeface="ＭＳ Ｐゴシック" panose="020B0600070205080204" pitchFamily="34" charset="-128"/>
              </a:rPr>
              <a:pPr>
                <a:spcBef>
                  <a:spcPct val="0"/>
                </a:spcBef>
                <a:buClrTx/>
                <a:buFontTx/>
                <a:buNone/>
              </a:pPr>
              <a:t>29</a:t>
            </a:fld>
            <a:endParaRPr lang="de-DE" altLang="de-DE" sz="1400">
              <a:ea typeface="ＭＳ Ｐゴシック" panose="020B0600070205080204" pitchFamily="34" charset="-128"/>
            </a:endParaRPr>
          </a:p>
        </p:txBody>
      </p:sp>
      <p:sp>
        <p:nvSpPr>
          <p:cNvPr id="5837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263337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D64ED19-5482-48FF-8300-5303B26C3009}" type="slidenum">
              <a:rPr lang="de-DE" altLang="de-DE" sz="1400" smtClean="0">
                <a:ea typeface="ＭＳ Ｐゴシック" panose="020B0600070205080204" pitchFamily="34" charset="-128"/>
              </a:rPr>
              <a:pPr>
                <a:spcBef>
                  <a:spcPct val="0"/>
                </a:spcBef>
                <a:buClrTx/>
                <a:buFontTx/>
                <a:buNone/>
              </a:pPr>
              <a:t>30</a:t>
            </a:fld>
            <a:endParaRPr lang="de-DE" altLang="de-DE" sz="1400">
              <a:ea typeface="ＭＳ Ｐゴシック" panose="020B0600070205080204" pitchFamily="34" charset="-128"/>
            </a:endParaRPr>
          </a:p>
        </p:txBody>
      </p:sp>
      <p:sp>
        <p:nvSpPr>
          <p:cNvPr id="60419"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71084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17FBA0DC-5336-422F-BF44-988C69812983}" type="slidenum">
              <a:rPr lang="de-DE" altLang="de-DE" sz="1400" smtClean="0">
                <a:ea typeface="ＭＳ Ｐゴシック" panose="020B0600070205080204" pitchFamily="34" charset="-128"/>
              </a:rPr>
              <a:pPr>
                <a:spcBef>
                  <a:spcPct val="0"/>
                </a:spcBef>
                <a:buClrTx/>
                <a:buFontTx/>
                <a:buNone/>
              </a:pPr>
              <a:t>31</a:t>
            </a:fld>
            <a:endParaRPr lang="de-DE" altLang="de-DE" sz="1400">
              <a:ea typeface="ＭＳ Ｐゴシック" panose="020B0600070205080204" pitchFamily="34" charset="-128"/>
            </a:endParaRPr>
          </a:p>
        </p:txBody>
      </p:sp>
      <p:sp>
        <p:nvSpPr>
          <p:cNvPr id="6246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7010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A8D0A016-F03D-4B9B-89BD-BE1EB60BC96F}" type="slidenum">
              <a:rPr lang="de-DE" altLang="de-DE" sz="1400" smtClean="0">
                <a:ea typeface="ＭＳ Ｐゴシック" panose="020B0600070205080204" pitchFamily="34" charset="-128"/>
              </a:rPr>
              <a:pPr>
                <a:spcBef>
                  <a:spcPct val="0"/>
                </a:spcBef>
                <a:buClrTx/>
                <a:buFontTx/>
                <a:buNone/>
              </a:pPr>
              <a:t>32</a:t>
            </a:fld>
            <a:endParaRPr lang="de-DE" altLang="de-DE" sz="1400">
              <a:ea typeface="ＭＳ Ｐゴシック" panose="020B0600070205080204" pitchFamily="34" charset="-128"/>
            </a:endParaRPr>
          </a:p>
        </p:txBody>
      </p:sp>
      <p:sp>
        <p:nvSpPr>
          <p:cNvPr id="64515"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945193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53A7ACC-2DF5-409A-8965-41747BF4215C}" type="slidenum">
              <a:rPr lang="de-DE" altLang="de-DE" sz="1400" smtClean="0">
                <a:ea typeface="ＭＳ Ｐゴシック" panose="020B0600070205080204" pitchFamily="34" charset="-128"/>
              </a:rPr>
              <a:pPr>
                <a:spcBef>
                  <a:spcPct val="0"/>
                </a:spcBef>
                <a:buClrTx/>
                <a:buFontTx/>
                <a:buNone/>
              </a:pPr>
              <a:t>33</a:t>
            </a:fld>
            <a:endParaRPr lang="de-DE" altLang="de-DE" sz="1400">
              <a:ea typeface="ＭＳ Ｐゴシック" panose="020B0600070205080204" pitchFamily="34" charset="-128"/>
            </a:endParaRPr>
          </a:p>
        </p:txBody>
      </p:sp>
      <p:sp>
        <p:nvSpPr>
          <p:cNvPr id="66563"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571279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6DB9A45C-278A-45BD-8B9D-0A5E170B4A6A}" type="slidenum">
              <a:rPr lang="de-DE" altLang="de-DE" sz="1400" smtClean="0">
                <a:ea typeface="ＭＳ Ｐゴシック" panose="020B0600070205080204" pitchFamily="34" charset="-128"/>
              </a:rPr>
              <a:pPr>
                <a:spcBef>
                  <a:spcPct val="0"/>
                </a:spcBef>
                <a:buClrTx/>
                <a:buFontTx/>
                <a:buNone/>
              </a:pPr>
              <a:t>34</a:t>
            </a:fld>
            <a:endParaRPr lang="de-DE" altLang="de-DE" sz="1400">
              <a:ea typeface="ＭＳ Ｐゴシック" panose="020B0600070205080204" pitchFamily="34" charset="-128"/>
            </a:endParaRPr>
          </a:p>
        </p:txBody>
      </p:sp>
      <p:sp>
        <p:nvSpPr>
          <p:cNvPr id="6861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503084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5AFB5CC-552C-40F4-A6FB-FA9751FC7402}" type="slidenum">
              <a:rPr lang="de-DE" altLang="de-DE" sz="1400" smtClean="0">
                <a:ea typeface="ＭＳ Ｐゴシック" panose="020B0600070205080204" pitchFamily="34" charset="-128"/>
              </a:rPr>
              <a:pPr>
                <a:spcBef>
                  <a:spcPct val="0"/>
                </a:spcBef>
                <a:buClrTx/>
                <a:buFontTx/>
                <a:buNone/>
              </a:pPr>
              <a:t>35</a:t>
            </a:fld>
            <a:endParaRPr lang="de-DE" altLang="de-DE" sz="1400">
              <a:ea typeface="ＭＳ Ｐゴシック" panose="020B0600070205080204" pitchFamily="34" charset="-128"/>
            </a:endParaRPr>
          </a:p>
        </p:txBody>
      </p:sp>
      <p:sp>
        <p:nvSpPr>
          <p:cNvPr id="7270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793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5AFB5CC-552C-40F4-A6FB-FA9751FC7402}" type="slidenum">
              <a:rPr lang="de-DE" altLang="de-DE" sz="1400" smtClean="0">
                <a:ea typeface="ＭＳ Ｐゴシック" panose="020B0600070205080204" pitchFamily="34" charset="-128"/>
              </a:rPr>
              <a:pPr>
                <a:spcBef>
                  <a:spcPct val="0"/>
                </a:spcBef>
                <a:buClrTx/>
                <a:buFontTx/>
                <a:buNone/>
              </a:pPr>
              <a:t>36</a:t>
            </a:fld>
            <a:endParaRPr lang="de-DE" altLang="de-DE" sz="1400">
              <a:ea typeface="ＭＳ Ｐゴシック" panose="020B0600070205080204" pitchFamily="34" charset="-128"/>
            </a:endParaRPr>
          </a:p>
        </p:txBody>
      </p:sp>
      <p:sp>
        <p:nvSpPr>
          <p:cNvPr id="7270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7931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62C0166-F78E-46A1-A6AB-EE1D33EEE8DF}" type="slidenum">
              <a:rPr lang="de-DE" altLang="de-DE" sz="1400" smtClean="0">
                <a:ea typeface="ＭＳ Ｐゴシック" panose="020B0600070205080204" pitchFamily="34" charset="-128"/>
              </a:rPr>
              <a:pPr>
                <a:spcBef>
                  <a:spcPct val="0"/>
                </a:spcBef>
                <a:buClrTx/>
                <a:buFontTx/>
                <a:buNone/>
              </a:pPr>
              <a:t>37</a:t>
            </a:fld>
            <a:endParaRPr lang="de-DE" altLang="de-DE" sz="1400">
              <a:ea typeface="ＭＳ Ｐゴシック" panose="020B0600070205080204" pitchFamily="34" charset="-128"/>
            </a:endParaRPr>
          </a:p>
        </p:txBody>
      </p:sp>
      <p:sp>
        <p:nvSpPr>
          <p:cNvPr id="74755"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1525601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0D363E03-D702-494F-BA5C-3E2C655694BF}" type="slidenum">
              <a:rPr lang="de-DE" altLang="de-DE" sz="1400" smtClean="0">
                <a:ea typeface="ＭＳ Ｐゴシック" panose="020B0600070205080204" pitchFamily="34" charset="-128"/>
              </a:rPr>
              <a:pPr>
                <a:spcBef>
                  <a:spcPct val="0"/>
                </a:spcBef>
                <a:buClrTx/>
                <a:buFontTx/>
                <a:buNone/>
              </a:pPr>
              <a:t>38</a:t>
            </a:fld>
            <a:endParaRPr lang="de-DE" altLang="de-DE" sz="1400">
              <a:ea typeface="ＭＳ Ｐゴシック" panose="020B0600070205080204" pitchFamily="34" charset="-128"/>
            </a:endParaRPr>
          </a:p>
        </p:txBody>
      </p:sp>
      <p:sp>
        <p:nvSpPr>
          <p:cNvPr id="8294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0878537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0D363E03-D702-494F-BA5C-3E2C655694BF}" type="slidenum">
              <a:rPr lang="de-DE" altLang="de-DE" sz="1400" smtClean="0">
                <a:ea typeface="ＭＳ Ｐゴシック" panose="020B0600070205080204" pitchFamily="34" charset="-128"/>
              </a:rPr>
              <a:pPr>
                <a:spcBef>
                  <a:spcPct val="0"/>
                </a:spcBef>
                <a:buClrTx/>
                <a:buFontTx/>
                <a:buNone/>
              </a:pPr>
              <a:t>39</a:t>
            </a:fld>
            <a:endParaRPr lang="de-DE" altLang="de-DE" sz="1400">
              <a:ea typeface="ＭＳ Ｐゴシック" panose="020B0600070205080204" pitchFamily="34" charset="-128"/>
            </a:endParaRPr>
          </a:p>
        </p:txBody>
      </p:sp>
      <p:sp>
        <p:nvSpPr>
          <p:cNvPr id="8294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0878537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0D363E03-D702-494F-BA5C-3E2C655694BF}" type="slidenum">
              <a:rPr lang="de-DE" altLang="de-DE" sz="1400" smtClean="0">
                <a:ea typeface="ＭＳ Ｐゴシック" panose="020B0600070205080204" pitchFamily="34" charset="-128"/>
              </a:rPr>
              <a:pPr>
                <a:spcBef>
                  <a:spcPct val="0"/>
                </a:spcBef>
                <a:buClrTx/>
                <a:buFontTx/>
                <a:buNone/>
              </a:pPr>
              <a:t>40</a:t>
            </a:fld>
            <a:endParaRPr lang="de-DE" altLang="de-DE" sz="1400">
              <a:ea typeface="ＭＳ Ｐゴシック" panose="020B0600070205080204" pitchFamily="34" charset="-128"/>
            </a:endParaRPr>
          </a:p>
        </p:txBody>
      </p:sp>
      <p:sp>
        <p:nvSpPr>
          <p:cNvPr id="8294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0878537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0D363E03-D702-494F-BA5C-3E2C655694BF}" type="slidenum">
              <a:rPr lang="de-DE" altLang="de-DE" sz="1400" smtClean="0">
                <a:ea typeface="ＭＳ Ｐゴシック" panose="020B0600070205080204" pitchFamily="34" charset="-128"/>
              </a:rPr>
              <a:pPr>
                <a:spcBef>
                  <a:spcPct val="0"/>
                </a:spcBef>
                <a:buClrTx/>
                <a:buFontTx/>
                <a:buNone/>
              </a:pPr>
              <a:t>41</a:t>
            </a:fld>
            <a:endParaRPr lang="de-DE" altLang="de-DE" sz="1400">
              <a:ea typeface="ＭＳ Ｐゴシック" panose="020B0600070205080204" pitchFamily="34" charset="-128"/>
            </a:endParaRPr>
          </a:p>
        </p:txBody>
      </p:sp>
      <p:sp>
        <p:nvSpPr>
          <p:cNvPr id="82947"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8"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0878537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1F427B1-6399-42C9-B018-622584A9ED08}" type="slidenum">
              <a:rPr lang="de-DE" altLang="de-DE" sz="1400" smtClean="0">
                <a:ea typeface="ＭＳ Ｐゴシック" panose="020B0600070205080204" pitchFamily="34" charset="-128"/>
              </a:rPr>
              <a:pPr>
                <a:spcBef>
                  <a:spcPct val="0"/>
                </a:spcBef>
                <a:buClrTx/>
                <a:buFontTx/>
                <a:buNone/>
              </a:pPr>
              <a:t>42</a:t>
            </a:fld>
            <a:endParaRPr lang="de-DE" altLang="de-DE" sz="1400">
              <a:ea typeface="ＭＳ Ｐゴシック" panose="020B0600070205080204" pitchFamily="34" charset="-128"/>
            </a:endParaRPr>
          </a:p>
        </p:txBody>
      </p:sp>
      <p:sp>
        <p:nvSpPr>
          <p:cNvPr id="84995"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679445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1F427B1-6399-42C9-B018-622584A9ED08}" type="slidenum">
              <a:rPr lang="de-DE" altLang="de-DE" sz="1400" smtClean="0">
                <a:ea typeface="ＭＳ Ｐゴシック" panose="020B0600070205080204" pitchFamily="34" charset="-128"/>
              </a:rPr>
              <a:pPr>
                <a:spcBef>
                  <a:spcPct val="0"/>
                </a:spcBef>
                <a:buClrTx/>
                <a:buFontTx/>
                <a:buNone/>
              </a:pPr>
              <a:t>43</a:t>
            </a:fld>
            <a:endParaRPr lang="de-DE" altLang="de-DE" sz="1400">
              <a:ea typeface="ＭＳ Ｐゴシック" panose="020B0600070205080204" pitchFamily="34" charset="-128"/>
            </a:endParaRPr>
          </a:p>
        </p:txBody>
      </p:sp>
      <p:sp>
        <p:nvSpPr>
          <p:cNvPr id="84995"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6"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2679445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7256778E-566E-411B-8E56-952E96AC08A4}" type="slidenum">
              <a:rPr lang="de-DE" altLang="de-DE" sz="1400" smtClean="0">
                <a:ea typeface="ＭＳ Ｐゴシック" panose="020B0600070205080204" pitchFamily="34" charset="-128"/>
              </a:rPr>
              <a:pPr>
                <a:spcBef>
                  <a:spcPct val="0"/>
                </a:spcBef>
                <a:buClrTx/>
                <a:buFontTx/>
                <a:buNone/>
              </a:pPr>
              <a:t>44</a:t>
            </a:fld>
            <a:endParaRPr lang="de-DE" altLang="de-DE" sz="1400">
              <a:ea typeface="ＭＳ Ｐゴシック" panose="020B0600070205080204" pitchFamily="34" charset="-128"/>
            </a:endParaRPr>
          </a:p>
        </p:txBody>
      </p:sp>
      <p:sp>
        <p:nvSpPr>
          <p:cNvPr id="89091"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2"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0712612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3504D71-03C8-459A-8418-B4AE1D0892C3}" type="slidenum">
              <a:rPr lang="de-DE" altLang="de-DE" sz="1400" smtClean="0">
                <a:ea typeface="ＭＳ Ｐゴシック" panose="020B0600070205080204" pitchFamily="34" charset="-128"/>
              </a:rPr>
              <a:pPr>
                <a:spcBef>
                  <a:spcPct val="0"/>
                </a:spcBef>
                <a:buClrTx/>
                <a:buFontTx/>
                <a:buNone/>
              </a:pPr>
              <a:t>45</a:t>
            </a:fld>
            <a:endParaRPr lang="de-DE" altLang="de-DE" sz="1400">
              <a:ea typeface="ＭＳ Ｐゴシック" panose="020B0600070205080204" pitchFamily="34" charset="-128"/>
            </a:endParaRPr>
          </a:p>
        </p:txBody>
      </p:sp>
      <p:sp>
        <p:nvSpPr>
          <p:cNvPr id="91139"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40"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2551182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4"/>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3504D71-03C8-459A-8418-B4AE1D0892C3}" type="slidenum">
              <a:rPr lang="de-DE" altLang="de-DE" sz="1400" smtClean="0">
                <a:ea typeface="ＭＳ Ｐゴシック" panose="020B0600070205080204" pitchFamily="34" charset="-128"/>
              </a:rPr>
              <a:pPr>
                <a:spcBef>
                  <a:spcPct val="0"/>
                </a:spcBef>
                <a:buClrTx/>
                <a:buFontTx/>
                <a:buNone/>
              </a:pPr>
              <a:t>46</a:t>
            </a:fld>
            <a:endParaRPr lang="de-DE" altLang="de-DE" sz="1400">
              <a:ea typeface="ＭＳ Ｐゴシック" panose="020B0600070205080204" pitchFamily="34" charset="-128"/>
            </a:endParaRPr>
          </a:p>
        </p:txBody>
      </p:sp>
      <p:sp>
        <p:nvSpPr>
          <p:cNvPr id="91139" name="Rectangle 1"/>
          <p:cNvSpPr>
            <a:spLocks noGrp="1" noRot="1" noChangeAspect="1" noChangeArrowheads="1" noTextEdit="1"/>
          </p:cNvSpPr>
          <p:nvPr>
            <p:ph type="sldImg"/>
          </p:nvPr>
        </p:nvSpPr>
        <p:spPr>
          <a:xfrm>
            <a:off x="215900" y="812800"/>
            <a:ext cx="7126288"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40" name="Text Box 2"/>
          <p:cNvSpPr txBox="1">
            <a:spLocks noChangeArrowheads="1"/>
          </p:cNvSpPr>
          <p:nvPr/>
        </p:nvSpPr>
        <p:spPr bwMode="auto">
          <a:xfrm>
            <a:off x="755650"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4000"/>
              </a:lnSpc>
              <a:buClr>
                <a:srgbClr val="000000"/>
              </a:buClr>
              <a:buSzPct val="100000"/>
              <a:buFont typeface="Times New Roman" panose="02020603050405020304" pitchFamily="18" charset="0"/>
              <a:buNone/>
            </a:pPr>
            <a:endParaRPr lang="de-DE" altLang="de-DE"/>
          </a:p>
        </p:txBody>
      </p:sp>
    </p:spTree>
    <p:extLst>
      <p:ext uri="{BB962C8B-B14F-4D97-AF65-F5344CB8AC3E}">
        <p14:creationId xmlns:p14="http://schemas.microsoft.com/office/powerpoint/2010/main" val="4255118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CCDE00F-283F-45EE-9180-1CB1A266C834}" type="slidenum">
              <a:rPr lang="de-DE" altLang="de-DE" sz="1300" smtClean="0">
                <a:solidFill>
                  <a:schemeClr val="tx1"/>
                </a:solidFill>
              </a:rPr>
              <a:pPr>
                <a:spcBef>
                  <a:spcPct val="0"/>
                </a:spcBef>
                <a:buClrTx/>
                <a:buFontTx/>
                <a:buNone/>
              </a:pPr>
              <a:t>48</a:t>
            </a:fld>
            <a:endParaRPr lang="de-DE" altLang="de-DE" sz="1300">
              <a:solidFill>
                <a:schemeClr val="tx1"/>
              </a:solidFill>
            </a:endParaRPr>
          </a:p>
        </p:txBody>
      </p:sp>
      <p:sp>
        <p:nvSpPr>
          <p:cNvPr id="97283" name="Rectangle 2"/>
          <p:cNvSpPr>
            <a:spLocks noGrp="1" noRot="1" noChangeAspect="1" noChangeArrowheads="1" noTextEdit="1"/>
          </p:cNvSpPr>
          <p:nvPr>
            <p:ph type="sldImg"/>
          </p:nvPr>
        </p:nvSpPr>
        <p:spPr>
          <a:xfrm>
            <a:off x="138113" y="768350"/>
            <a:ext cx="6823075" cy="3836988"/>
          </a:xfrm>
        </p:spPr>
      </p:sp>
      <p:sp>
        <p:nvSpPr>
          <p:cNvPr id="97284" name="Rectangle 3"/>
          <p:cNvSpPr>
            <a:spLocks noGrp="1" noChangeArrowheads="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4684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9B0786FB-E0BE-41A4-B8F4-C7DA68A4CFF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Träningsmodul 9 – Självvärde/ självkänsla/självaktning</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C36BEEC-76AC-4628-B781-E418DBA1518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161E9EB9-D200-472F-8050-DA19A981C16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9B0786FB-E0BE-41A4-B8F4-C7DA68A4CF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9B0786FB-E0BE-41A4-B8F4-C7DA68A4CFF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397B2019-852B-4767-ABF3-21B2B52097F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Träningsmodul 9 – Självvärde/ självkänsla/självaktning</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71F0A57E-A424-4088-9991-E98EAEC9CD3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408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8769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29305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89024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1397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894944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45182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73327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88797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110927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48182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245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e-DE"/>
              <a:t>Träningsmodul 9 – Självvärde/ självkänsla/självaktning</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B0786FB-E0BE-41A4-B8F4-C7DA68A4CFF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9177260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 </a:t>
            </a:r>
            <a:r>
              <a:rPr lang="sv-SE" altLang="ko-KR" dirty="0"/>
              <a:t>Självvärde/ självkänsla/ självaktning</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92836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Självkänsla: Vad är detta?</a:t>
            </a:r>
            <a:endParaRPr lang="de-DE" altLang="de-DE" sz="3600" dirty="0">
              <a:latin typeface="+mn-lt"/>
              <a:ea typeface="+mn-ea"/>
              <a:cs typeface="+mn-cs"/>
            </a:endParaRPr>
          </a:p>
        </p:txBody>
      </p:sp>
      <p:sp>
        <p:nvSpPr>
          <p:cNvPr id="5" name="Content Placeholder 4"/>
          <p:cNvSpPr>
            <a:spLocks noGrp="1"/>
          </p:cNvSpPr>
          <p:nvPr>
            <p:ph idx="1"/>
          </p:nvPr>
        </p:nvSpPr>
        <p:spPr>
          <a:xfrm>
            <a:off x="6025579" y="2204864"/>
            <a:ext cx="5723375" cy="4248000"/>
          </a:xfrm>
        </p:spPr>
        <p:txBody>
          <a:bodyPr/>
          <a:lstStyle/>
          <a:p>
            <a:pPr lvl="0" defTabSz="914400">
              <a:defRPr/>
            </a:pPr>
            <a:r>
              <a:rPr lang="de-DE" sz="2400" kern="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a:t>
            </a:fld>
            <a:endParaRPr lang="de-DE" altLang="de-DE">
              <a:latin typeface="+mn-lt"/>
              <a:ea typeface="+mn-ea"/>
            </a:endParaRPr>
          </a:p>
        </p:txBody>
      </p:sp>
      <p:sp>
        <p:nvSpPr>
          <p:cNvPr id="5125" name="AutoShape 4"/>
          <p:cNvSpPr>
            <a:spLocks noChangeArrowheads="1"/>
          </p:cNvSpPr>
          <p:nvPr/>
        </p:nvSpPr>
        <p:spPr bwMode="auto">
          <a:xfrm>
            <a:off x="408955" y="1813842"/>
            <a:ext cx="7909926" cy="4525963"/>
          </a:xfrm>
          <a:custGeom>
            <a:avLst/>
            <a:gdLst>
              <a:gd name="T0" fmla="*/ 5930900 w 5930900"/>
              <a:gd name="T1" fmla="*/ 2262982 h 4525963"/>
              <a:gd name="T2" fmla="*/ 2965450 w 5930900"/>
              <a:gd name="T3" fmla="*/ 4525963 h 4525963"/>
              <a:gd name="T4" fmla="*/ 0 w 5930900"/>
              <a:gd name="T5" fmla="*/ 2262982 h 4525963"/>
              <a:gd name="T6" fmla="*/ 2965450 w 5930900"/>
              <a:gd name="T7" fmla="*/ 0 h 4525963"/>
              <a:gd name="T8" fmla="*/ 0 60000 65536"/>
              <a:gd name="T9" fmla="*/ 5898240 60000 65536"/>
              <a:gd name="T10" fmla="*/ 11796480 60000 65536"/>
              <a:gd name="T11" fmla="*/ 17694720 60000 65536"/>
              <a:gd name="T12" fmla="*/ 0 w 5930900"/>
              <a:gd name="T13" fmla="*/ 0 h 4525963"/>
              <a:gd name="T14" fmla="*/ 5930900 w 5930900"/>
              <a:gd name="T15" fmla="*/ 4525963 h 4525963"/>
            </a:gdLst>
            <a:ahLst/>
            <a:cxnLst>
              <a:cxn ang="T8">
                <a:pos x="T0" y="T1"/>
              </a:cxn>
              <a:cxn ang="T9">
                <a:pos x="T2" y="T3"/>
              </a:cxn>
              <a:cxn ang="T10">
                <a:pos x="T4" y="T5"/>
              </a:cxn>
              <a:cxn ang="T11">
                <a:pos x="T6" y="T7"/>
              </a:cxn>
            </a:cxnLst>
            <a:rect l="T12" t="T13" r="T14" b="T15"/>
            <a:pathLst>
              <a:path w="5930900" h="4525963">
                <a:moveTo>
                  <a:pt x="0" y="0"/>
                </a:moveTo>
                <a:lnTo>
                  <a:pt x="16475" y="0"/>
                </a:lnTo>
                <a:lnTo>
                  <a:pt x="16475" y="12572"/>
                </a:lnTo>
                <a:lnTo>
                  <a:pt x="0" y="12572"/>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Autofit/>
          </a:bodyPr>
          <a:lstStyle>
            <a:lvl1pPr>
              <a:lnSpc>
                <a:spcPct val="94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1pPr>
            <a:lvl2pPr>
              <a:lnSpc>
                <a:spcPct val="94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2pPr>
            <a:lvl3pPr>
              <a:lnSpc>
                <a:spcPct val="94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3pPr>
            <a:lvl4pPr>
              <a:lnSpc>
                <a:spcPct val="94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4pPr>
            <a:lvl5pPr>
              <a:lnSpc>
                <a:spcPct val="94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ct val="100000"/>
              </a:lnSpc>
              <a:spcBef>
                <a:spcPts val="488"/>
              </a:spcBef>
              <a:spcAft>
                <a:spcPct val="0"/>
              </a:spcAft>
              <a:buClrTx/>
              <a:buFontTx/>
              <a:buNone/>
            </a:pPr>
            <a:endParaRPr lang="de-DE" altLang="de-DE" b="1">
              <a:solidFill>
                <a:srgbClr val="006699"/>
              </a:solidFill>
              <a:latin typeface="Calibri Ligh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Självkänsla: Vad är detta?</a:t>
            </a:r>
            <a:endParaRPr lang="de-DE" altLang="de-DE" sz="3600" dirty="0">
              <a:latin typeface="+mn-lt"/>
              <a:ea typeface="+mn-ea"/>
              <a:cs typeface="+mn-cs"/>
            </a:endParaRPr>
          </a:p>
        </p:txBody>
      </p:sp>
      <p:sp>
        <p:nvSpPr>
          <p:cNvPr id="4" name="Content Placeholder 3"/>
          <p:cNvSpPr>
            <a:spLocks noGrp="1"/>
          </p:cNvSpPr>
          <p:nvPr>
            <p:ph idx="1"/>
          </p:nvPr>
        </p:nvSpPr>
        <p:spPr>
          <a:xfrm>
            <a:off x="6025579" y="2204864"/>
            <a:ext cx="5723376" cy="4248000"/>
          </a:xfrm>
        </p:spPr>
        <p:txBody>
          <a:bodyPr/>
          <a:lstStyle/>
          <a:p>
            <a:pPr marL="342900" lvl="0" indent="-342900" defTabSz="449263" fontAlgn="base">
              <a:buClr>
                <a:srgbClr val="333333"/>
              </a:buClr>
              <a:buSzPct val="100000"/>
              <a:buFont typeface="WingDings"/>
              <a:buChar char=""/>
              <a:defRPr/>
            </a:pPr>
            <a:r>
              <a:rPr lang="de-DE" altLang="de-DE" sz="2400" dirty="0">
                <a:solidFill>
                  <a:srgbClr val="333333"/>
                </a:solidFill>
              </a:rPr>
              <a:t>Värde, vi ger oss själva</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a:t>
            </a:fld>
            <a:endParaRPr lang="de-DE" altLang="de-DE">
              <a:latin typeface="+mn-lt"/>
              <a:ea typeface="+mn-ea"/>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Självkänsla: Vad är detta?</a:t>
            </a:r>
            <a:endParaRPr lang="de-DE" altLang="de-DE" sz="3600" dirty="0">
              <a:latin typeface="+mn-lt"/>
              <a:ea typeface="+mn-ea"/>
              <a:cs typeface="+mn-cs"/>
            </a:endParaRPr>
          </a:p>
        </p:txBody>
      </p:sp>
      <p:sp>
        <p:nvSpPr>
          <p:cNvPr id="4" name="Content Placeholder 3"/>
          <p:cNvSpPr>
            <a:spLocks noGrp="1"/>
          </p:cNvSpPr>
          <p:nvPr>
            <p:ph idx="1"/>
          </p:nvPr>
        </p:nvSpPr>
        <p:spPr>
          <a:xfrm>
            <a:off x="6025579" y="2204864"/>
            <a:ext cx="5723376" cy="4248000"/>
          </a:xfrm>
        </p:spPr>
        <p:txBody>
          <a:bodyPr/>
          <a:lstStyle/>
          <a:p>
            <a:pPr marL="342900" lvl="0" indent="-342900" defTabSz="449263" fontAlgn="base">
              <a:buClr>
                <a:srgbClr val="333333"/>
              </a:buClr>
              <a:buSzPct val="100000"/>
              <a:buFont typeface="WingDings"/>
              <a:buChar char=""/>
              <a:defRPr/>
            </a:pPr>
            <a:r>
              <a:rPr lang="de-DE" altLang="de-DE" sz="2400" dirty="0">
                <a:solidFill>
                  <a:srgbClr val="333333"/>
                </a:solidFill>
              </a:rPr>
              <a:t>Värde, vi ger oss själva</a:t>
            </a:r>
          </a:p>
          <a:p>
            <a:pPr marL="342900" lvl="0" indent="-342900" defTabSz="449263" fontAlgn="base">
              <a:buClr>
                <a:srgbClr val="333333"/>
              </a:buClr>
              <a:buSzPct val="100000"/>
              <a:buFont typeface="WingDings"/>
              <a:buChar char=""/>
              <a:defRPr/>
            </a:pPr>
            <a:r>
              <a:rPr lang="de-DE" altLang="de-DE" sz="2400">
                <a:solidFill>
                  <a:srgbClr val="333333"/>
                </a:solidFill>
              </a:rPr>
              <a:t>Subjektivt mått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a:t>
            </a:fld>
            <a:endParaRPr lang="de-DE" altLang="de-DE">
              <a:latin typeface="+mn-lt"/>
              <a:ea typeface="+mn-ea"/>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3705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Självkänsla: Vad är detta?</a:t>
            </a:r>
            <a:endParaRPr lang="de-DE" altLang="de-DE" sz="3600" dirty="0">
              <a:latin typeface="+mn-lt"/>
              <a:ea typeface="+mn-ea"/>
              <a:cs typeface="+mn-cs"/>
            </a:endParaRPr>
          </a:p>
        </p:txBody>
      </p:sp>
      <p:sp>
        <p:nvSpPr>
          <p:cNvPr id="4" name="Content Placeholder 3"/>
          <p:cNvSpPr>
            <a:spLocks noGrp="1"/>
          </p:cNvSpPr>
          <p:nvPr>
            <p:ph idx="1"/>
          </p:nvPr>
        </p:nvSpPr>
        <p:spPr>
          <a:xfrm>
            <a:off x="6025579" y="2204864"/>
            <a:ext cx="5723376" cy="4248000"/>
          </a:xfrm>
        </p:spPr>
        <p:txBody>
          <a:bodyPr/>
          <a:lstStyle/>
          <a:p>
            <a:pPr marL="342900" lvl="0" indent="-342900" defTabSz="449263" fontAlgn="base">
              <a:buClr>
                <a:srgbClr val="333333"/>
              </a:buClr>
              <a:buSzPct val="100000"/>
              <a:buFont typeface="WingDings"/>
              <a:buChar char=""/>
              <a:defRPr/>
            </a:pPr>
            <a:r>
              <a:rPr lang="de-DE" altLang="de-DE" sz="2400" dirty="0">
                <a:solidFill>
                  <a:srgbClr val="333333"/>
                </a:solidFill>
              </a:rPr>
              <a:t>Värde, vi ger oss själva</a:t>
            </a:r>
          </a:p>
          <a:p>
            <a:pPr marL="342900" lvl="0" indent="-342900" defTabSz="449263" fontAlgn="base">
              <a:buClr>
                <a:srgbClr val="333333"/>
              </a:buClr>
              <a:buSzPct val="100000"/>
              <a:buFont typeface="WingDings"/>
              <a:buChar char=""/>
              <a:defRPr/>
            </a:pPr>
            <a:r>
              <a:rPr lang="de-DE" altLang="de-DE" sz="2400" dirty="0">
                <a:solidFill>
                  <a:srgbClr val="333333"/>
                </a:solidFill>
              </a:rPr>
              <a:t>Subjektivt mått</a:t>
            </a:r>
          </a:p>
          <a:p>
            <a:pPr marL="342900" lvl="0" indent="-342900" defTabSz="449263" fontAlgn="base">
              <a:buClr>
                <a:srgbClr val="333333"/>
              </a:buClr>
              <a:buSzPct val="100000"/>
              <a:buFont typeface="WingDings"/>
              <a:buChar char=""/>
              <a:defRPr/>
            </a:pPr>
            <a:r>
              <a:rPr lang="de-DE" altLang="de-DE" sz="2400" dirty="0">
                <a:solidFill>
                  <a:srgbClr val="333333"/>
                </a:solidFill>
              </a:rPr>
              <a:t>Trots att vi ofta inte tror det, är vår självkänsla oberoende från andra människors bedömning</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5</a:t>
            </a:fld>
            <a:endParaRPr lang="de-DE" altLang="de-DE">
              <a:latin typeface="+mn-lt"/>
              <a:ea typeface="+mn-ea"/>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4405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Låg självkänsla påverkar vårt psykiska mående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Personer med psykiska sjukdomar lider ofta av låg självkänsla</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Låg självkänsla kan leda till psykiska problem såsom:</a:t>
            </a:r>
          </a:p>
          <a:p>
            <a:pPr marL="774827" lvl="3" indent="-342900" defTabSz="449263" fontAlgn="base" hangingPunct="0">
              <a:spcBef>
                <a:spcPts val="1999"/>
              </a:spcBef>
              <a:buClr>
                <a:srgbClr val="333333"/>
              </a:buClr>
              <a:buSzPct val="100000"/>
              <a:buFont typeface="WingDings"/>
              <a:buChar char=""/>
              <a:defRPr/>
            </a:pPr>
            <a:r>
              <a:rPr lang="de-DE" altLang="de-DE" sz="2400" dirty="0">
                <a:solidFill>
                  <a:srgbClr val="333333"/>
                </a:solidFill>
                <a:latin typeface="+mn-lt"/>
              </a:rPr>
              <a:t>Osäkerhet, Hämningar</a:t>
            </a:r>
          </a:p>
          <a:p>
            <a:pPr marL="774827" lvl="3" indent="-342900" defTabSz="449263" fontAlgn="base" hangingPunct="0">
              <a:spcBef>
                <a:spcPts val="1999"/>
              </a:spcBef>
              <a:buClr>
                <a:srgbClr val="333333"/>
              </a:buClr>
              <a:buSzPct val="100000"/>
              <a:buFont typeface="WingDings"/>
              <a:buChar char=""/>
              <a:defRPr/>
            </a:pPr>
            <a:r>
              <a:rPr lang="de-DE" altLang="de-DE" sz="2400" dirty="0">
                <a:solidFill>
                  <a:srgbClr val="333333"/>
                </a:solidFill>
                <a:latin typeface="+mn-lt"/>
              </a:rPr>
              <a:t>Ångest</a:t>
            </a:r>
          </a:p>
          <a:p>
            <a:pPr marL="774827" lvl="3" indent="-342900" defTabSz="449263" fontAlgn="base" hangingPunct="0">
              <a:spcBef>
                <a:spcPts val="1999"/>
              </a:spcBef>
              <a:buClr>
                <a:srgbClr val="333333"/>
              </a:buClr>
              <a:buSzPct val="100000"/>
              <a:buFont typeface="WingDings"/>
              <a:buChar char=""/>
              <a:defRPr/>
            </a:pPr>
            <a:r>
              <a:rPr lang="de-DE" altLang="de-DE" sz="2400" dirty="0">
                <a:solidFill>
                  <a:srgbClr val="333333"/>
                </a:solidFill>
                <a:latin typeface="+mn-lt"/>
              </a:rPr>
              <a:t>Depressiva symtom</a:t>
            </a:r>
          </a:p>
          <a:p>
            <a:pPr marL="774827" lvl="3" indent="-342900" defTabSz="449263" fontAlgn="base" hangingPunct="0">
              <a:spcBef>
                <a:spcPts val="1999"/>
              </a:spcBef>
              <a:buClr>
                <a:srgbClr val="333333"/>
              </a:buClr>
              <a:buSzPct val="100000"/>
              <a:buFont typeface="WingDings"/>
              <a:buChar char=""/>
              <a:defRPr/>
            </a:pPr>
            <a:r>
              <a:rPr lang="de-DE" altLang="de-DE" sz="2400" dirty="0">
                <a:solidFill>
                  <a:srgbClr val="333333"/>
                </a:solidFill>
                <a:latin typeface="+mn-lt"/>
              </a:rPr>
              <a:t>Ensamhet</a:t>
            </a:r>
            <a:endParaRPr lang="en-US" sz="2400" dirty="0">
              <a:latin typeface="+mn-lt"/>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6</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Skillnaden mellan grandios självkänsla och sund självkänsla</a:t>
            </a:r>
            <a:endParaRPr lang="de-DE" altLang="de-DE" sz="3600">
              <a:latin typeface="+mn-lt"/>
              <a:ea typeface="+mn-ea"/>
              <a:cs typeface="+mn-cs"/>
            </a:endParaRPr>
          </a:p>
        </p:txBody>
      </p:sp>
      <p:sp>
        <p:nvSpPr>
          <p:cNvPr id="3" name="Inhaltsplatzhalter 2"/>
          <p:cNvSpPr>
            <a:spLocks noGrp="1"/>
          </p:cNvSpPr>
          <p:nvPr>
            <p:ph idx="1"/>
          </p:nvPr>
        </p:nvSpPr>
        <p:spPr/>
        <p:txBody>
          <a:bodyPr>
            <a:noAutofit/>
          </a:bodyPr>
          <a:lstStyle/>
          <a:p>
            <a:pPr eaLnBrk="1">
              <a:defRPr/>
            </a:pPr>
            <a:r>
              <a:rPr lang="sv-SE" sz="2200" dirty="0">
                <a:solidFill>
                  <a:srgbClr val="333333"/>
                </a:solidFill>
              </a:rPr>
              <a:t>Under en psykos känner sig många (men inte alla) av de drabbade förföljda och trakasserade. Detta minskar självkänslan. Å andra sidan så känner sig vissa kallade av högre makter och tror att de är avsedda att utföra en särskilt viktig uppgift.</a:t>
            </a:r>
          </a:p>
          <a:p>
            <a:pPr eaLnBrk="1">
              <a:lnSpc>
                <a:spcPct val="100000"/>
              </a:lnSpc>
              <a:spcBef>
                <a:spcPts val="1200"/>
              </a:spcBef>
              <a:defRPr/>
            </a:pPr>
            <a:endParaRPr lang="sv-SE" sz="2200" dirty="0">
              <a:solidFill>
                <a:srgbClr val="333333"/>
              </a:solidFill>
            </a:endParaRPr>
          </a:p>
          <a:p>
            <a:pPr eaLnBrk="1">
              <a:lnSpc>
                <a:spcPct val="100000"/>
              </a:lnSpc>
              <a:spcBef>
                <a:spcPts val="1200"/>
              </a:spcBef>
              <a:defRPr/>
            </a:pPr>
            <a:endParaRPr lang="sv-SE" sz="2200" dirty="0">
              <a:solidFill>
                <a:srgbClr val="333333"/>
              </a:solidFill>
            </a:endParaRPr>
          </a:p>
          <a:p>
            <a:pPr eaLnBrk="1">
              <a:lnSpc>
                <a:spcPct val="100000"/>
              </a:lnSpc>
              <a:spcBef>
                <a:spcPts val="0"/>
              </a:spcBef>
              <a:defRPr/>
            </a:pPr>
            <a:endParaRPr lang="sv-SE" sz="2200" dirty="0">
              <a:solidFill>
                <a:srgbClr val="333333"/>
              </a:solidFill>
            </a:endParaRPr>
          </a:p>
          <a:p>
            <a:pPr eaLnBrk="1">
              <a:lnSpc>
                <a:spcPct val="100000"/>
              </a:lnSpc>
              <a:spcBef>
                <a:spcPts val="0"/>
              </a:spcBef>
              <a:defRPr/>
            </a:pPr>
            <a:endParaRPr lang="sv-SE" sz="2200" dirty="0">
              <a:solidFill>
                <a:srgbClr val="333333"/>
              </a:solidFill>
            </a:endParaRPr>
          </a:p>
          <a:p>
            <a:pPr eaLnBrk="1">
              <a:lnSpc>
                <a:spcPct val="100000"/>
              </a:lnSpc>
              <a:spcBef>
                <a:spcPts val="1200"/>
              </a:spcBef>
              <a:defRPr/>
            </a:pPr>
            <a:r>
              <a:rPr lang="sv-SE" sz="2200" b="1" dirty="0">
                <a:solidFill>
                  <a:srgbClr val="333333"/>
                </a:solidFill>
              </a:rPr>
              <a:t>Var vaksam på: </a:t>
            </a:r>
            <a:r>
              <a:rPr lang="sv-SE" sz="2200" dirty="0">
                <a:solidFill>
                  <a:srgbClr val="333333"/>
                </a:solidFill>
              </a:rPr>
              <a:t>Att ha storslagna ideér handlar inte om en sund </a:t>
            </a:r>
            <a:r>
              <a:rPr lang="sv-SE" sz="2200">
                <a:solidFill>
                  <a:srgbClr val="333333"/>
                </a:solidFill>
              </a:rPr>
              <a:t>„självkänsla“</a:t>
            </a:r>
            <a:endParaRPr lang="sv-SE" sz="2200" dirty="0">
              <a:solidFill>
                <a:srgbClr val="333333"/>
              </a:solidFill>
            </a:endParaRPr>
          </a:p>
          <a:p>
            <a:pPr marL="342900" indent="-342900" eaLnBrk="1">
              <a:lnSpc>
                <a:spcPct val="100000"/>
              </a:lnSpc>
              <a:spcBef>
                <a:spcPts val="1200"/>
              </a:spcBef>
              <a:buClr>
                <a:srgbClr val="333333"/>
              </a:buClr>
              <a:buFont typeface="WingDings"/>
              <a:buChar char=""/>
              <a:defRPr/>
            </a:pPr>
            <a:r>
              <a:rPr lang="de-DE" altLang="de-DE" sz="2200" dirty="0">
                <a:solidFill>
                  <a:srgbClr val="333333"/>
                </a:solidFill>
              </a:rPr>
              <a:t>Detta tillstånd är kortlivat</a:t>
            </a:r>
          </a:p>
          <a:p>
            <a:pPr marL="342900" indent="-342900" eaLnBrk="1">
              <a:lnSpc>
                <a:spcPct val="100000"/>
              </a:lnSpc>
              <a:spcBef>
                <a:spcPts val="1200"/>
              </a:spcBef>
              <a:buClr>
                <a:srgbClr val="333333"/>
              </a:buClr>
              <a:buFont typeface="WingDings"/>
              <a:buChar char=""/>
              <a:defRPr/>
            </a:pPr>
            <a:r>
              <a:rPr lang="de-DE" altLang="de-DE" sz="2200" dirty="0">
                <a:solidFill>
                  <a:srgbClr val="333333"/>
                </a:solidFill>
              </a:rPr>
              <a:t>…och grundar sig inte på verkligheten och på verkliga styrkor</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7</a:t>
            </a:fld>
            <a:endParaRPr lang="de-DE" altLang="de-DE">
              <a:latin typeface="+mn-lt"/>
              <a:ea typeface="+mn-ea"/>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641112"/>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Font typeface="WingDings"/>
              <a:buChar char=""/>
            </a:pPr>
            <a:r>
              <a:rPr lang="de-DE" altLang="de-DE" sz="2400">
                <a:solidFill>
                  <a:srgbClr val="333333"/>
                </a:solidFill>
              </a:rPr>
              <a:t>Alla människor har styrkor, de måste bara upptäcka dem.</a:t>
            </a:r>
          </a:p>
          <a:p>
            <a:pPr marL="342900" lvl="0" indent="-342900" defTabSz="449263" fontAlgn="base" hangingPunct="0">
              <a:buClr>
                <a:srgbClr val="333333"/>
              </a:buClr>
              <a:buFont typeface="WingDings"/>
              <a:buChar char=""/>
            </a:pPr>
            <a:r>
              <a:rPr lang="de-DE" altLang="de-DE" sz="2400" dirty="0">
                <a:solidFill>
                  <a:srgbClr val="333333"/>
                </a:solidFill>
              </a:rPr>
              <a:t>Och dessa styrkor ska man vara stolt över!</a:t>
            </a:r>
          </a:p>
          <a:p>
            <a:pPr marL="342900" lvl="0" indent="-342900" defTabSz="449263" fontAlgn="base" hangingPunct="0">
              <a:buClr>
                <a:srgbClr val="333333"/>
              </a:buClr>
              <a:buFont typeface="WingDings"/>
              <a:buChar char=""/>
            </a:pPr>
            <a:r>
              <a:rPr lang="de-DE" altLang="de-DE" sz="2400" dirty="0">
                <a:solidFill>
                  <a:srgbClr val="333333"/>
                </a:solidFill>
              </a:rPr>
              <a:t>Medvetenhet om dessa styrkor är en grundsten i din självkänsla.</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8</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449263" fontAlgn="base" hangingPunct="0">
              <a:buClr>
                <a:srgbClr val="006699"/>
              </a:buClr>
            </a:pPr>
            <a:r>
              <a:rPr lang="de-DE" sz="2400">
                <a:solidFill>
                  <a:srgbClr val="333333"/>
                </a:solidFill>
              </a:rPr>
              <a:t>Många (men inte alla!) individer med psykos har låg självkänsla, ofta p.g.a. </a:t>
            </a:r>
            <a:r>
              <a:rPr lang="de-DE" sz="2400" dirty="0">
                <a:solidFill>
                  <a:srgbClr val="333333"/>
                </a:solidFill>
              </a:rPr>
              <a:t>negativa interpersonella erfarenheter. Att förbättra självkänslan och andra depressiva symptom ökar en persons mentala stabilitet. Detta kan i sin tur minska psykotiska symptom.</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264023882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048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Källor för utvecklingen av självkänslan</a:t>
            </a:r>
            <a:endParaRPr lang="de-DE" altLang="de-DE" sz="3600">
              <a:latin typeface="+mn-lt"/>
              <a:ea typeface="+mn-ea"/>
              <a:cs typeface="+mn-cs"/>
            </a:endParaRP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a:buClr>
                <a:srgbClr val="333333"/>
              </a:buClr>
              <a:buSzPct val="100000"/>
              <a:buFont typeface="WingDings"/>
              <a:buChar char=""/>
              <a:defRPr/>
            </a:pPr>
            <a:r>
              <a:rPr lang="de-DE" altLang="de-DE" sz="2400" dirty="0">
                <a:solidFill>
                  <a:srgbClr val="333333"/>
                </a:solidFill>
              </a:rPr>
              <a:t>Självkänsla har inte ett fast värde, den kan variera ganska uttalat inom olika områden i livet (symboliserat till höger som hylla).</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10</a:t>
            </a:fld>
            <a:endParaRPr lang="de-DE" altLang="de-DE">
              <a:latin typeface="+mn-lt"/>
              <a:ea typeface="+mn-ea"/>
            </a:endParaRPr>
          </a:p>
        </p:txBody>
      </p:sp>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048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Källor för utvecklingen av självkänslan</a:t>
            </a:r>
            <a:endParaRPr lang="de-DE" altLang="de-DE" sz="3600">
              <a:latin typeface="+mn-lt"/>
              <a:ea typeface="+mn-ea"/>
              <a:cs typeface="+mn-cs"/>
            </a:endParaRP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a:buClr>
                <a:srgbClr val="333333"/>
              </a:buClr>
              <a:buSzPct val="100000"/>
              <a:buFont typeface="WingDings"/>
              <a:buChar char=""/>
              <a:defRPr/>
            </a:pPr>
            <a:r>
              <a:rPr lang="de-DE" altLang="de-DE" sz="2400" dirty="0">
                <a:solidFill>
                  <a:srgbClr val="333333"/>
                </a:solidFill>
              </a:rPr>
              <a:t>Självkänsla har inte ett fast värde, den kan variera ganska uttalat inom olika områden i livet (symboliserat till höger som hylla).</a:t>
            </a:r>
          </a:p>
          <a:p>
            <a:pPr marL="342900" lvl="0" indent="-342900" defTabSz="449263" fontAlgn="base">
              <a:buClr>
                <a:srgbClr val="333333"/>
              </a:buClr>
              <a:buSzPct val="100000"/>
              <a:buFont typeface="WingDings"/>
              <a:buChar char=""/>
              <a:defRPr/>
            </a:pPr>
            <a:r>
              <a:rPr lang="de-DE" altLang="de-DE" sz="2400" dirty="0">
                <a:solidFill>
                  <a:srgbClr val="333333"/>
                </a:solidFill>
              </a:rPr>
              <a:t>Det viktiga är att vi inte bara ser våra tillkortakommanden(= tomma hyllplan) utan också ser våra styrkor och färdigheter (</a:t>
            </a:r>
            <a:r>
              <a:rPr lang="de-DE" altLang="de-DE" sz="2400" i="1" dirty="0">
                <a:solidFill>
                  <a:srgbClr val="333333"/>
                </a:solidFill>
              </a:rPr>
              <a:t>fulla hyllplan</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11</a:t>
            </a:fld>
            <a:endParaRPr lang="de-DE" altLang="de-DE">
              <a:latin typeface="+mn-lt"/>
              <a:ea typeface="+mn-ea"/>
            </a:endParaRPr>
          </a:p>
        </p:txBody>
      </p:sp>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50953562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3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Personer med låg självkänsla…</a:t>
            </a: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hangingPunct="0">
              <a:buClr>
                <a:srgbClr val="333333"/>
              </a:buClr>
              <a:buFont typeface="WingDings"/>
              <a:buChar char=""/>
              <a:defRPr/>
            </a:pPr>
            <a:r>
              <a:rPr lang="de-DE" altLang="de-DE" sz="2400" dirty="0">
                <a:solidFill>
                  <a:srgbClr val="333333"/>
                </a:solidFill>
              </a:rPr>
              <a:t>… tenderar att bara se sina egna tomma hyllplan och sin omgivnings fulla hyllplan</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12</a:t>
            </a:fld>
            <a:endParaRPr lang="de-DE" altLang="de-DE">
              <a:latin typeface="+mn-lt"/>
              <a:ea typeface="+mn-ea"/>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3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Personer med låg självkänsla…</a:t>
            </a: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hangingPunct="0">
              <a:buClr>
                <a:srgbClr val="333333"/>
              </a:buClr>
              <a:buFont typeface="WingDings"/>
              <a:buChar char=""/>
              <a:defRPr/>
            </a:pPr>
            <a:r>
              <a:rPr lang="de-DE" altLang="de-DE" sz="2400" dirty="0">
                <a:solidFill>
                  <a:srgbClr val="333333"/>
                </a:solidFill>
              </a:rPr>
              <a:t>… tenderar att bara se sina egna tomma hyllplan och sin omgivnings fulla hyllplan</a:t>
            </a:r>
          </a:p>
          <a:p>
            <a:pPr marL="342900" lvl="0" indent="-342900" defTabSz="449263" fontAlgn="base" hangingPunct="0">
              <a:buClr>
                <a:srgbClr val="333333"/>
              </a:buClr>
              <a:buFont typeface="WingDings"/>
              <a:buChar char=""/>
              <a:defRPr/>
            </a:pPr>
            <a:r>
              <a:rPr lang="de-DE" altLang="de-DE" sz="2400" dirty="0">
                <a:solidFill>
                  <a:srgbClr val="333333"/>
                </a:solidFill>
              </a:rPr>
              <a:t>… tenderar att döma sig själv kausal („Jag </a:t>
            </a:r>
            <a:r>
              <a:rPr lang="de-DE" altLang="de-DE" sz="2400">
                <a:solidFill>
                  <a:srgbClr val="333333"/>
                </a:solidFill>
              </a:rPr>
              <a:t>kan ingenting“)</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13</a:t>
            </a:fld>
            <a:endParaRPr lang="de-DE" altLang="de-DE">
              <a:latin typeface="+mn-lt"/>
              <a:ea typeface="+mn-ea"/>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41864316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3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Personer med låg självkänsla…</a:t>
            </a: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hangingPunct="0">
              <a:buClr>
                <a:srgbClr val="333333"/>
              </a:buClr>
              <a:buFont typeface="WingDings"/>
              <a:buChar char=""/>
              <a:defRPr/>
            </a:pPr>
            <a:r>
              <a:rPr lang="de-DE" altLang="de-DE" sz="2400" dirty="0">
                <a:solidFill>
                  <a:srgbClr val="333333"/>
                </a:solidFill>
              </a:rPr>
              <a:t>… tenderar att bara se sina egna tomma hyllplan och sin omgivnings fulla hyllplan</a:t>
            </a:r>
          </a:p>
          <a:p>
            <a:pPr marL="342900" lvl="0" indent="-342900" defTabSz="449263" fontAlgn="base" hangingPunct="0">
              <a:buClr>
                <a:srgbClr val="333333"/>
              </a:buClr>
              <a:buFont typeface="WingDings"/>
              <a:buChar char=""/>
              <a:defRPr/>
            </a:pPr>
            <a:r>
              <a:rPr lang="de-DE" altLang="de-DE" sz="2400" dirty="0">
                <a:solidFill>
                  <a:srgbClr val="333333"/>
                </a:solidFill>
              </a:rPr>
              <a:t>… tenderar att döma sig själv kausal („Jag </a:t>
            </a:r>
            <a:r>
              <a:rPr lang="de-DE" altLang="de-DE" sz="2400">
                <a:solidFill>
                  <a:srgbClr val="333333"/>
                </a:solidFill>
              </a:rPr>
              <a:t>kan ingenting“)</a:t>
            </a:r>
            <a:endParaRPr lang="de-DE" altLang="de-DE" sz="2400" dirty="0">
              <a:solidFill>
                <a:srgbClr val="333333"/>
              </a:solidFill>
            </a:endParaRPr>
          </a:p>
          <a:p>
            <a:pPr marL="342900" lvl="0" indent="-342900" defTabSz="449263" fontAlgn="base" hangingPunct="0">
              <a:buClr>
                <a:srgbClr val="333333"/>
              </a:buClr>
              <a:buFont typeface="WingDings"/>
              <a:buChar char=""/>
              <a:defRPr/>
            </a:pPr>
            <a:r>
              <a:rPr lang="de-DE" altLang="de-DE" sz="2400" dirty="0">
                <a:solidFill>
                  <a:srgbClr val="333333"/>
                </a:solidFill>
              </a:rPr>
              <a:t>… sammanväver beteende och person (något misslyckas = Jag är misslyckad)</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14</a:t>
            </a:fld>
            <a:endParaRPr lang="de-DE" altLang="de-DE">
              <a:latin typeface="+mn-lt"/>
              <a:ea typeface="+mn-ea"/>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556352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46" name="Caption_22"/>
          <p:cNvSpPr txBox="1">
            <a:spLocks noChangeArrowheads="1"/>
          </p:cNvSpPr>
          <p:nvPr/>
        </p:nvSpPr>
        <p:spPr bwMode="auto">
          <a:xfrm>
            <a:off x="6316322"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47" name="Caption_21"/>
          <p:cNvSpPr txBox="1">
            <a:spLocks noChangeArrowheads="1"/>
          </p:cNvSpPr>
          <p:nvPr/>
        </p:nvSpPr>
        <p:spPr bwMode="auto">
          <a:xfrm>
            <a:off x="6696535"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48" name="Caption_20"/>
          <p:cNvSpPr txBox="1">
            <a:spLocks noChangeArrowheads="1"/>
          </p:cNvSpPr>
          <p:nvPr/>
        </p:nvSpPr>
        <p:spPr bwMode="auto">
          <a:xfrm>
            <a:off x="4460925"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49" name="Caption_19"/>
          <p:cNvSpPr txBox="1">
            <a:spLocks noChangeArrowheads="1"/>
          </p:cNvSpPr>
          <p:nvPr/>
        </p:nvSpPr>
        <p:spPr bwMode="auto">
          <a:xfrm>
            <a:off x="4651061"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50" name="Caption_18"/>
          <p:cNvSpPr txBox="1">
            <a:spLocks noChangeArrowheads="1"/>
          </p:cNvSpPr>
          <p:nvPr/>
        </p:nvSpPr>
        <p:spPr bwMode="auto">
          <a:xfrm>
            <a:off x="4460382"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
        <p:nvSpPr>
          <p:cNvPr id="28674"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Glöm ej…</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15</a:t>
            </a:fld>
            <a:endParaRPr lang="de-DE" altLang="de-DE">
              <a:latin typeface="+mn-lt"/>
              <a:ea typeface="+mn-ea"/>
            </a:endParaRPr>
          </a:p>
        </p:txBody>
      </p:sp>
      <p:sp>
        <p:nvSpPr>
          <p:cNvPr id="28677" name="AutoShape 10"/>
          <p:cNvSpPr>
            <a:spLocks noChangeArrowheads="1"/>
          </p:cNvSpPr>
          <p:nvPr/>
        </p:nvSpPr>
        <p:spPr bwMode="auto">
          <a:xfrm>
            <a:off x="1344434" y="3532188"/>
            <a:ext cx="2902705" cy="742950"/>
          </a:xfrm>
          <a:custGeom>
            <a:avLst/>
            <a:gdLst>
              <a:gd name="T0" fmla="*/ 2176462 w 2176462"/>
              <a:gd name="T1" fmla="*/ 371475 h 742950"/>
              <a:gd name="T2" fmla="*/ 1088231 w 2176462"/>
              <a:gd name="T3" fmla="*/ 742950 h 742950"/>
              <a:gd name="T4" fmla="*/ 0 w 2176462"/>
              <a:gd name="T5" fmla="*/ 371475 h 742950"/>
              <a:gd name="T6" fmla="*/ 1088231 w 2176462"/>
              <a:gd name="T7" fmla="*/ 0 h 742950"/>
              <a:gd name="T8" fmla="*/ 0 60000 65536"/>
              <a:gd name="T9" fmla="*/ 5898240 60000 65536"/>
              <a:gd name="T10" fmla="*/ 11796480 60000 65536"/>
              <a:gd name="T11" fmla="*/ 17694720 60000 65536"/>
              <a:gd name="T12" fmla="*/ 0 w 2176462"/>
              <a:gd name="T13" fmla="*/ 0 h 742950"/>
              <a:gd name="T14" fmla="*/ 2176462 w 2176462"/>
              <a:gd name="T15" fmla="*/ 742950 h 742950"/>
            </a:gdLst>
            <a:ahLst/>
            <a:cxnLst>
              <a:cxn ang="T8">
                <a:pos x="T0" y="T1"/>
              </a:cxn>
              <a:cxn ang="T9">
                <a:pos x="T2" y="T3"/>
              </a:cxn>
              <a:cxn ang="T10">
                <a:pos x="T4" y="T5"/>
              </a:cxn>
              <a:cxn ang="T11">
                <a:pos x="T6" y="T7"/>
              </a:cxn>
            </a:cxnLst>
            <a:rect l="T12" t="T13" r="T14" b="T15"/>
            <a:pathLst>
              <a:path w="2176462" h="742950">
                <a:moveTo>
                  <a:pt x="0" y="998"/>
                </a:moveTo>
                <a:lnTo>
                  <a:pt x="998" y="998"/>
                </a:lnTo>
                <a:lnTo>
                  <a:pt x="180" y="90"/>
                </a:lnTo>
                <a:lnTo>
                  <a:pt x="3527" y="0"/>
                </a:lnTo>
                <a:lnTo>
                  <a:pt x="3527" y="1"/>
                </a:lnTo>
                <a:lnTo>
                  <a:pt x="5039" y="0"/>
                </a:lnTo>
                <a:lnTo>
                  <a:pt x="5049" y="0"/>
                </a:lnTo>
                <a:lnTo>
                  <a:pt x="998" y="998"/>
                </a:lnTo>
                <a:lnTo>
                  <a:pt x="270" y="90"/>
                </a:lnTo>
                <a:lnTo>
                  <a:pt x="6047" y="344"/>
                </a:lnTo>
                <a:lnTo>
                  <a:pt x="17265" y="398"/>
                </a:lnTo>
                <a:lnTo>
                  <a:pt x="6047" y="860"/>
                </a:lnTo>
                <a:lnTo>
                  <a:pt x="6047" y="1066"/>
                </a:lnTo>
                <a:lnTo>
                  <a:pt x="998" y="998"/>
                </a:lnTo>
                <a:lnTo>
                  <a:pt x="1" y="90"/>
                </a:lnTo>
                <a:lnTo>
                  <a:pt x="5039" y="2064"/>
                </a:lnTo>
                <a:lnTo>
                  <a:pt x="3527" y="2064"/>
                </a:lnTo>
                <a:lnTo>
                  <a:pt x="998" y="2064"/>
                </a:lnTo>
                <a:lnTo>
                  <a:pt x="998" y="998"/>
                </a:lnTo>
                <a:lnTo>
                  <a:pt x="0" y="998"/>
                </a:lnTo>
                <a:close/>
              </a:path>
            </a:pathLst>
          </a:custGeom>
          <a:solidFill>
            <a:srgbClr val="FFFFFF"/>
          </a:solidFill>
          <a:ln w="9360" cap="flat">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atin typeface="Calibri Light"/>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Bra lyssnare; är mycket tillförlitlig; vårdar mina relationer; får andra att skratta...</a:t>
            </a:r>
            <a:endParaRPr lang="de-DE" dirty="0">
              <a:solidFill>
                <a:srgbClr val="333333"/>
              </a:solidFill>
              <a:latin typeface="Calibri Light"/>
              <a:ea typeface="ＭＳ Ｐゴシック" charset="0"/>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sv-SE" i="1" dirty="0">
                <a:solidFill>
                  <a:srgbClr val="333333"/>
                </a:solidFill>
                <a:latin typeface="Calibri Light"/>
                <a:ea typeface="ＭＳ Ｐゴシック" charset="0"/>
              </a:rPr>
              <a:t>Tillfällig utan jobb; klarade inte min tenta...</a:t>
            </a:r>
            <a:endParaRPr lang="de-DE"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Jag tycker att jag jag har fina ögon, är nöjd med mitt hår, men tycker att jag är för kort ...</a:t>
            </a:r>
            <a:endParaRPr lang="de-DE"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Jag tycker om att laga mat, jag vet en hel del om musik och politik, jag är intresserad av litteratur och film</a:t>
            </a:r>
            <a:endParaRPr lang="de-DE" i="1" dirty="0">
              <a:solidFill>
                <a:srgbClr val="333333"/>
              </a:solidFill>
              <a:latin typeface="Calibri Light"/>
              <a:ea typeface="ＭＳ Ｐゴシック" charset="0"/>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Var redan i skolan den som man valde sist in i laget. Kan inte kasta bollen så långt, men är bra på att dansa...</a:t>
            </a:r>
            <a:endParaRPr lang="de-DE" i="1" dirty="0">
              <a:solidFill>
                <a:srgbClr val="333333"/>
              </a:solidFill>
              <a:latin typeface="Calibri Light"/>
              <a:ea typeface="ＭＳ Ｐゴシック"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46" name="Caption_22"/>
          <p:cNvSpPr txBox="1">
            <a:spLocks noChangeArrowheads="1"/>
          </p:cNvSpPr>
          <p:nvPr/>
        </p:nvSpPr>
        <p:spPr bwMode="auto">
          <a:xfrm>
            <a:off x="6316322"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Fritid</a:t>
            </a:r>
            <a:endParaRPr lang="de-DE" dirty="0">
              <a:solidFill>
                <a:srgbClr val="333333"/>
              </a:solidFill>
              <a:latin typeface="Calibri Light"/>
              <a:cs typeface="Verdana"/>
            </a:endParaRPr>
          </a:p>
        </p:txBody>
      </p:sp>
      <p:sp>
        <p:nvSpPr>
          <p:cNvPr id="47" name="Caption_21"/>
          <p:cNvSpPr txBox="1">
            <a:spLocks noChangeArrowheads="1"/>
          </p:cNvSpPr>
          <p:nvPr/>
        </p:nvSpPr>
        <p:spPr bwMode="auto">
          <a:xfrm>
            <a:off x="6696535"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Idrott</a:t>
            </a:r>
            <a:endParaRPr lang="de-DE" dirty="0">
              <a:solidFill>
                <a:srgbClr val="333333"/>
              </a:solidFill>
              <a:latin typeface="Calibri Light"/>
              <a:cs typeface="Verdana"/>
            </a:endParaRPr>
          </a:p>
        </p:txBody>
      </p:sp>
      <p:sp>
        <p:nvSpPr>
          <p:cNvPr id="48" name="Caption_20"/>
          <p:cNvSpPr txBox="1">
            <a:spLocks noChangeArrowheads="1"/>
          </p:cNvSpPr>
          <p:nvPr/>
        </p:nvSpPr>
        <p:spPr bwMode="auto">
          <a:xfrm>
            <a:off x="4460925"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Utseende</a:t>
            </a:r>
            <a:endParaRPr lang="de-DE" dirty="0">
              <a:solidFill>
                <a:srgbClr val="333333"/>
              </a:solidFill>
              <a:latin typeface="Calibri Light"/>
              <a:cs typeface="Verdana"/>
            </a:endParaRPr>
          </a:p>
        </p:txBody>
      </p:sp>
      <p:sp>
        <p:nvSpPr>
          <p:cNvPr id="49" name="Caption_19"/>
          <p:cNvSpPr txBox="1">
            <a:spLocks noChangeArrowheads="1"/>
          </p:cNvSpPr>
          <p:nvPr/>
        </p:nvSpPr>
        <p:spPr bwMode="auto">
          <a:xfrm>
            <a:off x="4651061"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Yrke</a:t>
            </a:r>
            <a:endParaRPr lang="de-DE" dirty="0">
              <a:solidFill>
                <a:srgbClr val="333333"/>
              </a:solidFill>
              <a:latin typeface="Calibri Light"/>
              <a:cs typeface="Verdana"/>
            </a:endParaRPr>
          </a:p>
        </p:txBody>
      </p:sp>
      <p:sp>
        <p:nvSpPr>
          <p:cNvPr id="50" name="Caption_18"/>
          <p:cNvSpPr txBox="1">
            <a:spLocks noChangeArrowheads="1"/>
          </p:cNvSpPr>
          <p:nvPr/>
        </p:nvSpPr>
        <p:spPr bwMode="auto">
          <a:xfrm>
            <a:off x="4460382"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Relationer</a:t>
            </a:r>
            <a:endParaRPr lang="de-DE" dirty="0">
              <a:solidFill>
                <a:srgbClr val="333333"/>
              </a:solidFill>
              <a:latin typeface="Calibri Light"/>
              <a:cs typeface="Verdana"/>
            </a:endParaRPr>
          </a:p>
        </p:txBody>
      </p:sp>
      <p:sp>
        <p:nvSpPr>
          <p:cNvPr id="28674"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Glöm ej…</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16</a:t>
            </a:fld>
            <a:endParaRPr lang="de-DE" altLang="de-DE">
              <a:latin typeface="+mn-lt"/>
              <a:ea typeface="+mn-ea"/>
            </a:endParaRPr>
          </a:p>
        </p:txBody>
      </p:sp>
      <p:sp>
        <p:nvSpPr>
          <p:cNvPr id="28677" name="AutoShape 10"/>
          <p:cNvSpPr>
            <a:spLocks noChangeArrowheads="1"/>
          </p:cNvSpPr>
          <p:nvPr/>
        </p:nvSpPr>
        <p:spPr bwMode="auto">
          <a:xfrm>
            <a:off x="1344434" y="3532188"/>
            <a:ext cx="2902705" cy="742950"/>
          </a:xfrm>
          <a:custGeom>
            <a:avLst/>
            <a:gdLst>
              <a:gd name="T0" fmla="*/ 2176462 w 2176462"/>
              <a:gd name="T1" fmla="*/ 371475 h 742950"/>
              <a:gd name="T2" fmla="*/ 1088231 w 2176462"/>
              <a:gd name="T3" fmla="*/ 742950 h 742950"/>
              <a:gd name="T4" fmla="*/ 0 w 2176462"/>
              <a:gd name="T5" fmla="*/ 371475 h 742950"/>
              <a:gd name="T6" fmla="*/ 1088231 w 2176462"/>
              <a:gd name="T7" fmla="*/ 0 h 742950"/>
              <a:gd name="T8" fmla="*/ 0 60000 65536"/>
              <a:gd name="T9" fmla="*/ 5898240 60000 65536"/>
              <a:gd name="T10" fmla="*/ 11796480 60000 65536"/>
              <a:gd name="T11" fmla="*/ 17694720 60000 65536"/>
              <a:gd name="T12" fmla="*/ 0 w 2176462"/>
              <a:gd name="T13" fmla="*/ 0 h 742950"/>
              <a:gd name="T14" fmla="*/ 2176462 w 2176462"/>
              <a:gd name="T15" fmla="*/ 742950 h 742950"/>
            </a:gdLst>
            <a:ahLst/>
            <a:cxnLst>
              <a:cxn ang="T8">
                <a:pos x="T0" y="T1"/>
              </a:cxn>
              <a:cxn ang="T9">
                <a:pos x="T2" y="T3"/>
              </a:cxn>
              <a:cxn ang="T10">
                <a:pos x="T4" y="T5"/>
              </a:cxn>
              <a:cxn ang="T11">
                <a:pos x="T6" y="T7"/>
              </a:cxn>
            </a:cxnLst>
            <a:rect l="T12" t="T13" r="T14" b="T15"/>
            <a:pathLst>
              <a:path w="2176462" h="742950">
                <a:moveTo>
                  <a:pt x="0" y="998"/>
                </a:moveTo>
                <a:lnTo>
                  <a:pt x="998" y="998"/>
                </a:lnTo>
                <a:lnTo>
                  <a:pt x="180" y="90"/>
                </a:lnTo>
                <a:lnTo>
                  <a:pt x="3527" y="0"/>
                </a:lnTo>
                <a:lnTo>
                  <a:pt x="3527" y="1"/>
                </a:lnTo>
                <a:lnTo>
                  <a:pt x="5039" y="0"/>
                </a:lnTo>
                <a:lnTo>
                  <a:pt x="5049" y="0"/>
                </a:lnTo>
                <a:lnTo>
                  <a:pt x="998" y="998"/>
                </a:lnTo>
                <a:lnTo>
                  <a:pt x="270" y="90"/>
                </a:lnTo>
                <a:lnTo>
                  <a:pt x="6047" y="344"/>
                </a:lnTo>
                <a:lnTo>
                  <a:pt x="17265" y="398"/>
                </a:lnTo>
                <a:lnTo>
                  <a:pt x="6047" y="860"/>
                </a:lnTo>
                <a:lnTo>
                  <a:pt x="6047" y="1066"/>
                </a:lnTo>
                <a:lnTo>
                  <a:pt x="998" y="998"/>
                </a:lnTo>
                <a:lnTo>
                  <a:pt x="1" y="90"/>
                </a:lnTo>
                <a:lnTo>
                  <a:pt x="5039" y="2064"/>
                </a:lnTo>
                <a:lnTo>
                  <a:pt x="3527" y="2064"/>
                </a:lnTo>
                <a:lnTo>
                  <a:pt x="998" y="2064"/>
                </a:lnTo>
                <a:lnTo>
                  <a:pt x="998" y="998"/>
                </a:lnTo>
                <a:lnTo>
                  <a:pt x="0" y="998"/>
                </a:lnTo>
                <a:close/>
              </a:path>
            </a:pathLst>
          </a:custGeom>
          <a:solidFill>
            <a:srgbClr val="FFFFFF"/>
          </a:solidFill>
          <a:ln w="9360" cap="flat">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atin typeface="Calibri Light"/>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Bra lyssnare; är mycket tillförlitlig; vårdar mina relationer; får andra att skratta...</a:t>
            </a:r>
            <a:endParaRPr lang="de-DE" dirty="0">
              <a:solidFill>
                <a:srgbClr val="333333"/>
              </a:solidFill>
              <a:latin typeface="Calibri Light"/>
              <a:ea typeface="ＭＳ Ｐゴシック" charset="0"/>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sv-SE" i="1" dirty="0">
                <a:solidFill>
                  <a:srgbClr val="333333"/>
                </a:solidFill>
                <a:latin typeface="Calibri Light"/>
                <a:ea typeface="ＭＳ Ｐゴシック" charset="0"/>
              </a:rPr>
              <a:t>Tillfällig utan jobb; klarade inte min tenta...</a:t>
            </a:r>
            <a:endParaRPr lang="de-DE"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Jag tycker att jag jag har fina ögon, är nöjd med mitt hår, men tycker att jag är för kort ...</a:t>
            </a:r>
            <a:endParaRPr lang="de-DE"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Jag tycker om att laga mat, jag vet en hel del om musik och politik, jag är intresserad av litteratur och film</a:t>
            </a:r>
            <a:endParaRPr lang="de-DE" i="1" dirty="0">
              <a:solidFill>
                <a:srgbClr val="333333"/>
              </a:solidFill>
              <a:latin typeface="Calibri Light"/>
              <a:ea typeface="ＭＳ Ｐゴシック" charset="0"/>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sv-SE" i="1">
                <a:solidFill>
                  <a:srgbClr val="333333"/>
                </a:solidFill>
                <a:latin typeface="Calibri Light"/>
                <a:ea typeface="ＭＳ Ｐゴシック" charset="0"/>
              </a:rPr>
              <a:t>Var redan i skolan den som man valde sist in i laget. Kan inte kasta bollen så långt, men är bra på att dansa...</a:t>
            </a:r>
            <a:endParaRPr lang="de-DE" i="1" dirty="0">
              <a:solidFill>
                <a:srgbClr val="333333"/>
              </a:solidFill>
              <a:latin typeface="Calibri Light"/>
              <a:ea typeface="ＭＳ Ｐゴシック" charset="0"/>
            </a:endParaRPr>
          </a:p>
        </p:txBody>
      </p:sp>
      <p:sp>
        <p:nvSpPr>
          <p:cNvPr id="17"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sv-SE" sz="2000">
                <a:solidFill>
                  <a:srgbClr val="004992"/>
                </a:solidFill>
                <a:latin typeface="Calibri Light"/>
                <a:cs typeface="Verdana"/>
              </a:rPr>
              <a:t>I vilket hyllplan har du inte tittat på länge? Vilka gömda skatter finns där?</a:t>
            </a:r>
            <a:endParaRPr lang="fr-FR" sz="2000" dirty="0">
              <a:solidFill>
                <a:srgbClr val="004992"/>
              </a:solidFill>
              <a:latin typeface="Calibri Light"/>
              <a:cs typeface="Verdana"/>
            </a:endParaRPr>
          </a:p>
        </p:txBody>
      </p:sp>
    </p:spTree>
    <p:extLst>
      <p:ext uri="{BB962C8B-B14F-4D97-AF65-F5344CB8AC3E}">
        <p14:creationId xmlns:p14="http://schemas.microsoft.com/office/powerpoint/2010/main" val="294745107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Vad skiljer människor med hög självkänsla?</a:t>
            </a:r>
            <a:endParaRPr lang="de-DE" altLang="de-DE" sz="3600">
              <a:latin typeface="+mn-lt"/>
              <a:ea typeface="+mn-ea"/>
              <a:cs typeface="+mn-cs"/>
            </a:endParaRPr>
          </a:p>
        </p:txBody>
      </p:sp>
      <p:sp>
        <p:nvSpPr>
          <p:cNvPr id="4" name="Content Placeholder 3"/>
          <p:cNvSpPr>
            <a:spLocks noGrp="1"/>
          </p:cNvSpPr>
          <p:nvPr>
            <p:ph idx="1"/>
          </p:nvPr>
        </p:nvSpPr>
        <p:spPr>
          <a:xfrm>
            <a:off x="408955" y="2204864"/>
            <a:ext cx="6949440" cy="4248000"/>
          </a:xfrm>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Röst: </a:t>
            </a:r>
            <a:r>
              <a:rPr lang="de-DE" altLang="de-DE" sz="2400" dirty="0">
                <a:solidFill>
                  <a:srgbClr val="004992"/>
                </a:solidFill>
              </a:rPr>
              <a:t>??? </a:t>
            </a:r>
            <a:r>
              <a:rPr lang="de-DE" altLang="de-DE" sz="2400" dirty="0">
                <a:solidFill>
                  <a:srgbClr val="FFFFFF"/>
                </a:solidFill>
              </a:rPr>
              <a:t>Klar, tydlig, lämplig volym</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Mimik/Gester: </a:t>
            </a:r>
            <a:r>
              <a:rPr lang="de-DE" altLang="de-DE" sz="2400" dirty="0">
                <a:solidFill>
                  <a:srgbClr val="004992"/>
                </a:solidFill>
              </a:rPr>
              <a:t>??? </a:t>
            </a:r>
            <a:r>
              <a:rPr lang="de-DE" altLang="de-DE" sz="2400" dirty="0">
                <a:solidFill>
                  <a:srgbClr val="FFFFFF"/>
                </a:solidFill>
              </a:rPr>
              <a:t>Ögonkontakt; tydligt uppträdande</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Hållning: </a:t>
            </a:r>
            <a:r>
              <a:rPr lang="de-DE" altLang="de-DE" sz="2400" dirty="0">
                <a:solidFill>
                  <a:srgbClr val="004992"/>
                </a:solidFill>
              </a:rPr>
              <a:t>??? </a:t>
            </a:r>
            <a:r>
              <a:rPr lang="de-DE" altLang="de-DE" sz="2400" dirty="0">
                <a:solidFill>
                  <a:srgbClr val="FFFFFF"/>
                </a:solidFill>
              </a:rPr>
              <a:t>Upprätt</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17</a:t>
            </a:fld>
            <a:endParaRPr lang="de-DE" altLang="de-DE">
              <a:latin typeface="+mn-lt"/>
              <a:ea typeface="+mn-ea"/>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Vad skiljer människor med hög självkänsla?</a:t>
            </a:r>
            <a:endParaRPr lang="de-DE" altLang="de-DE" sz="3600">
              <a:latin typeface="+mn-lt"/>
              <a:ea typeface="+mn-ea"/>
              <a:cs typeface="+mn-cs"/>
            </a:endParaRPr>
          </a:p>
        </p:txBody>
      </p:sp>
      <p:sp>
        <p:nvSpPr>
          <p:cNvPr id="4" name="Content Placeholder 3"/>
          <p:cNvSpPr>
            <a:spLocks noGrp="1"/>
          </p:cNvSpPr>
          <p:nvPr>
            <p:ph idx="1"/>
          </p:nvPr>
        </p:nvSpPr>
        <p:spPr>
          <a:xfrm>
            <a:off x="408955" y="2204864"/>
            <a:ext cx="6858000" cy="4248000"/>
          </a:xfrm>
        </p:spPr>
        <p:txBody>
          <a:bodyPr/>
          <a:lstStyle/>
          <a:p>
            <a:pPr marL="342900" lvl="0" indent="-342900" defTabSz="449263" fontAlgn="base" hangingPunct="0">
              <a:buClr>
                <a:srgbClr val="000000"/>
              </a:buClr>
              <a:buSzPct val="100000"/>
              <a:buFont typeface="WingDings"/>
              <a:buChar char=""/>
              <a:defRPr/>
            </a:pPr>
            <a:r>
              <a:rPr lang="de-DE" altLang="de-DE" sz="2400" dirty="0">
                <a:solidFill>
                  <a:srgbClr val="333333"/>
                </a:solidFill>
              </a:rPr>
              <a:t>Röst: </a:t>
            </a:r>
            <a:r>
              <a:rPr lang="de-DE" altLang="de-DE" sz="2400" dirty="0">
                <a:solidFill>
                  <a:srgbClr val="004992"/>
                </a:solidFill>
              </a:rPr>
              <a:t>Klar, tydlig, lämplig volym</a:t>
            </a:r>
          </a:p>
          <a:p>
            <a:pPr marL="342900" lvl="0" indent="-342900" defTabSz="449263" fontAlgn="base" hangingPunct="0">
              <a:buClr>
                <a:srgbClr val="000000"/>
              </a:buClr>
              <a:buSzPct val="100000"/>
              <a:buFont typeface="WingDings"/>
              <a:buChar char=""/>
              <a:defRPr/>
            </a:pPr>
            <a:r>
              <a:rPr lang="de-DE" altLang="de-DE" sz="2400" dirty="0">
                <a:solidFill>
                  <a:srgbClr val="333333"/>
                </a:solidFill>
              </a:rPr>
              <a:t>Mimik/Gester: </a:t>
            </a:r>
            <a:r>
              <a:rPr lang="de-DE" altLang="de-DE" sz="2400" dirty="0">
                <a:solidFill>
                  <a:srgbClr val="004992"/>
                </a:solidFill>
              </a:rPr>
              <a:t>Ögonkontakt; tydligt uppträdande</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Hållning: </a:t>
            </a:r>
            <a:r>
              <a:rPr lang="de-DE" altLang="de-DE" sz="2400" dirty="0">
                <a:solidFill>
                  <a:srgbClr val="004992"/>
                </a:solidFill>
              </a:rPr>
              <a:t>Upprätt</a:t>
            </a:r>
          </a:p>
          <a:p>
            <a:pPr lvl="0" defTabSz="449263" fontAlgn="base"/>
            <a:r>
              <a:rPr lang="de-DE" altLang="de-DE" sz="2400" dirty="0">
                <a:solidFill>
                  <a:srgbClr val="004992"/>
                </a:solidFill>
              </a:rPr>
              <a:t>…som med allt: Överdriv inte (som att stirra på folk, ständig avbryta andra och ständigt leka </a:t>
            </a:r>
            <a:r>
              <a:rPr lang="de-DE" altLang="de-DE" sz="2400">
                <a:solidFill>
                  <a:srgbClr val="004992"/>
                </a:solidFill>
              </a:rPr>
              <a:t>„chefen“)!</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18</a:t>
            </a:fld>
            <a:endParaRPr lang="de-DE" altLang="de-DE">
              <a:latin typeface="+mn-lt"/>
              <a:ea typeface="+mn-ea"/>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9606178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Vilka är de ej synliga tecknen på god självkänsla?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449263" fontAlgn="base" hangingPunct="0"/>
            <a:r>
              <a:rPr lang="de-DE"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19</a:t>
            </a:fld>
            <a:endParaRPr lang="de-DE" altLang="de-DE">
              <a:latin typeface="+mn-lt"/>
              <a:ea typeface="+mn-ea"/>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Vilka är de ej synliga tecknen på god självkänsla?</a:t>
            </a:r>
            <a:endParaRPr lang="de-DE" altLang="de-DE" sz="3600">
              <a:latin typeface="+mn-lt"/>
              <a:ea typeface="+mn-ea"/>
              <a:cs typeface="+mn-cs"/>
            </a:endParaRPr>
          </a:p>
        </p:txBody>
      </p:sp>
      <p:sp>
        <p:nvSpPr>
          <p:cNvPr id="4" name="Content Placeholder 3"/>
          <p:cNvSpPr>
            <a:spLocks noGrp="1"/>
          </p:cNvSpPr>
          <p:nvPr>
            <p:ph idx="1"/>
          </p:nvPr>
        </p:nvSpPr>
        <p:spPr>
          <a:xfrm>
            <a:off x="408955" y="2204864"/>
            <a:ext cx="5669280" cy="4248000"/>
          </a:xfrm>
        </p:spPr>
        <p:txBody>
          <a:bodyPr/>
          <a:lstStyle/>
          <a:p>
            <a:pPr marL="342900" lvl="0" indent="-342900" defTabSz="449263" fontAlgn="base" hangingPunct="0">
              <a:buClr>
                <a:srgbClr val="333333"/>
              </a:buClr>
              <a:buSzPct val="100000"/>
              <a:buFont typeface="WingDings"/>
              <a:buChar char=""/>
              <a:defRPr/>
            </a:pPr>
            <a:r>
              <a:rPr lang="de-DE" altLang="de-DE" sz="2400">
                <a:solidFill>
                  <a:srgbClr val="333333"/>
                </a:solidFill>
              </a:rPr>
              <a:t>Tilltro till sin egen förmåga, även när det inte går så bra</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Acceptera misstag eller fel (utan att nedvärdera sig själv)</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Självreflektion, vilja att lära av sina misstag</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Positiv inställning till sig själv, ger sig själv beröm vid framgång</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20</a:t>
            </a:fld>
            <a:endParaRPr lang="de-DE" altLang="de-DE">
              <a:latin typeface="+mn-lt"/>
              <a:ea typeface="+mn-ea"/>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Synliggörande av styrkor</a:t>
            </a:r>
          </a:p>
        </p:txBody>
      </p:sp>
      <p:sp>
        <p:nvSpPr>
          <p:cNvPr id="4" name="Content Placeholder 3"/>
          <p:cNvSpPr>
            <a:spLocks noGrp="1"/>
          </p:cNvSpPr>
          <p:nvPr>
            <p:ph idx="1"/>
          </p:nvPr>
        </p:nvSpPr>
        <p:spPr/>
        <p:txBody>
          <a:bodyPr/>
          <a:lstStyle/>
          <a:p>
            <a:pPr lvl="0" defTabSz="449263" fontAlgn="base" hangingPunct="0">
              <a:buSzPct val="100000"/>
              <a:defRPr/>
            </a:pPr>
            <a:r>
              <a:rPr lang="de-DE" altLang="de-DE" sz="2400" dirty="0">
                <a:solidFill>
                  <a:srgbClr val="004992"/>
                </a:solidFill>
              </a:rPr>
              <a:t>Varför finner vi det svårt att namnge våra egna styrkor?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Myter som hindrar/ antaganden som stjälper: „Självberöm </a:t>
            </a:r>
            <a:r>
              <a:rPr lang="de-DE" altLang="de-DE" sz="2400">
                <a:solidFill>
                  <a:srgbClr val="333333"/>
                </a:solidFill>
              </a:rPr>
              <a:t>är dåligt“</a:t>
            </a:r>
            <a:endParaRPr lang="de-DE" altLang="de-DE" sz="2400" dirty="0">
              <a:solidFill>
                <a:srgbClr val="333333"/>
              </a:solidFill>
            </a:endParaRPr>
          </a:p>
          <a:p>
            <a:pPr marL="342900" lvl="0" indent="-342900" defTabSz="449263" fontAlgn="base" hangingPunct="0">
              <a:buClr>
                <a:srgbClr val="333333"/>
              </a:buClr>
              <a:buSzPct val="100000"/>
              <a:buFont typeface="WingDings"/>
              <a:buChar char=""/>
              <a:defRPr/>
            </a:pPr>
            <a:r>
              <a:rPr lang="de-DE" altLang="de-DE" sz="2400" dirty="0">
                <a:solidFill>
                  <a:srgbClr val="333333"/>
                </a:solidFill>
              </a:rPr>
              <a:t>„Tro ej att du </a:t>
            </a:r>
            <a:r>
              <a:rPr lang="de-DE" altLang="de-DE" sz="2400">
                <a:solidFill>
                  <a:srgbClr val="333333"/>
                </a:solidFill>
              </a:rPr>
              <a:t>är någon”</a:t>
            </a:r>
            <a:endParaRPr lang="de-DE" altLang="de-DE" sz="2400" dirty="0">
              <a:solidFill>
                <a:srgbClr val="333333"/>
              </a:solidFill>
            </a:endParaRPr>
          </a:p>
          <a:p>
            <a:pPr marL="342900" lvl="0" indent="-342900" defTabSz="449263" fontAlgn="base" hangingPunct="0">
              <a:buClr>
                <a:srgbClr val="333333"/>
              </a:buClr>
              <a:buSzPct val="100000"/>
              <a:buFont typeface="WingDings"/>
              <a:buChar char=""/>
              <a:defRPr/>
            </a:pPr>
            <a:r>
              <a:rPr lang="de-DE" altLang="de-DE" sz="2400" dirty="0">
                <a:solidFill>
                  <a:srgbClr val="333333"/>
                </a:solidFill>
              </a:rPr>
              <a:t>I akuta faser av sjukdomen finns det färre möjligheter att visa sina styrkor samt att upptäcka dem</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21</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1" name="AutoShape 2"/>
          <p:cNvSpPr>
            <a:spLocks noChangeArrowheads="1"/>
          </p:cNvSpPr>
          <p:nvPr/>
        </p:nvSpPr>
        <p:spPr bwMode="auto">
          <a:xfrm>
            <a:off x="408955" y="6146541"/>
            <a:ext cx="11376000" cy="306323"/>
          </a:xfrm>
          <a:custGeom>
            <a:avLst/>
            <a:gdLst>
              <a:gd name="T0" fmla="*/ 8867775 w 8867775"/>
              <a:gd name="T1" fmla="*/ 151606 h 303212"/>
              <a:gd name="T2" fmla="*/ 4433888 w 8867775"/>
              <a:gd name="T3" fmla="*/ 303212 h 303212"/>
              <a:gd name="T4" fmla="*/ 0 w 8867775"/>
              <a:gd name="T5" fmla="*/ 151606 h 303212"/>
              <a:gd name="T6" fmla="*/ 4433888 w 8867775"/>
              <a:gd name="T7" fmla="*/ 0 h 303212"/>
              <a:gd name="T8" fmla="*/ 0 60000 65536"/>
              <a:gd name="T9" fmla="*/ 5898240 60000 65536"/>
              <a:gd name="T10" fmla="*/ 11796480 60000 65536"/>
              <a:gd name="T11" fmla="*/ 17694720 60000 65536"/>
              <a:gd name="T12" fmla="*/ 0 w 8867775"/>
              <a:gd name="T13" fmla="*/ 0 h 303212"/>
              <a:gd name="T14" fmla="*/ 8867775 w 8867775"/>
              <a:gd name="T15" fmla="*/ 303212 h 303212"/>
            </a:gdLst>
            <a:ahLst/>
            <a:cxnLst>
              <a:cxn ang="T8">
                <a:pos x="T0" y="T1"/>
              </a:cxn>
              <a:cxn ang="T9">
                <a:pos x="T2" y="T3"/>
              </a:cxn>
              <a:cxn ang="T10">
                <a:pos x="T4" y="T5"/>
              </a:cxn>
              <a:cxn ang="T11">
                <a:pos x="T6" y="T7"/>
              </a:cxn>
            </a:cxnLst>
            <a:rect l="T12" t="T13" r="T14" b="T15"/>
            <a:pathLst>
              <a:path w="8867775" h="303212">
                <a:moveTo>
                  <a:pt x="0" y="0"/>
                </a:moveTo>
                <a:lnTo>
                  <a:pt x="24633" y="0"/>
                </a:lnTo>
                <a:lnTo>
                  <a:pt x="24633" y="844"/>
                </a:lnTo>
                <a:lnTo>
                  <a:pt x="0" y="844"/>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oAutofit/>
          </a:bodyPr>
          <a:lstStyle>
            <a:lvl1pPr>
              <a:lnSpc>
                <a:spcPct val="94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1pPr>
            <a:lvl2pPr>
              <a:lnSpc>
                <a:spcPct val="94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2pPr>
            <a:lvl3pPr>
              <a:lnSpc>
                <a:spcPct val="94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3pPr>
            <a:lvl4pPr>
              <a:lnSpc>
                <a:spcPct val="94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4pPr>
            <a:lvl5pPr>
              <a:lnSpc>
                <a:spcPct val="94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ct val="100000"/>
              </a:lnSpc>
              <a:spcAft>
                <a:spcPct val="0"/>
              </a:spcAft>
              <a:buClrTx/>
              <a:buFontTx/>
              <a:buNone/>
            </a:pPr>
            <a:r>
              <a:rPr lang="de-DE" altLang="de-DE" sz="1400" dirty="0">
                <a:solidFill>
                  <a:srgbClr val="333333"/>
                </a:solidFill>
                <a:latin typeface="+mn-lt"/>
                <a:ea typeface="+mn-ea"/>
              </a:rPr>
              <a:t>* En Lycko-dagbok där du bara skriver upp dagens positiva händelser</a:t>
            </a:r>
          </a:p>
        </p:txBody>
      </p:sp>
      <p:sp>
        <p:nvSpPr>
          <p:cNvPr id="43013"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Synliggörande av styrkor</a:t>
            </a:r>
          </a:p>
        </p:txBody>
      </p:sp>
      <p:sp>
        <p:nvSpPr>
          <p:cNvPr id="4" name="Content Placeholder 3"/>
          <p:cNvSpPr>
            <a:spLocks noGrp="1"/>
          </p:cNvSpPr>
          <p:nvPr>
            <p:ph idx="1"/>
          </p:nvPr>
        </p:nvSpPr>
        <p:spPr>
          <a:xfrm>
            <a:off x="408955" y="2204864"/>
            <a:ext cx="11340000" cy="4248000"/>
          </a:xfrm>
        </p:spPr>
        <p:txBody>
          <a:bodyPr/>
          <a:lstStyle/>
          <a:p>
            <a:pPr lvl="0" defTabSz="449263" fontAlgn="base" hangingPunct="0">
              <a:buSzPct val="100000"/>
              <a:defRPr/>
            </a:pPr>
            <a:r>
              <a:rPr lang="de-DE" altLang="de-DE" sz="2400" dirty="0">
                <a:solidFill>
                  <a:srgbClr val="004992"/>
                </a:solidFill>
              </a:rPr>
              <a:t>„Hitta </a:t>
            </a:r>
            <a:r>
              <a:rPr lang="de-DE" altLang="de-DE" sz="2400">
                <a:solidFill>
                  <a:srgbClr val="004992"/>
                </a:solidFill>
              </a:rPr>
              <a:t>försvunna skatter“:</a:t>
            </a:r>
            <a:endParaRPr lang="de-DE" altLang="de-DE" sz="2400" dirty="0">
              <a:solidFill>
                <a:srgbClr val="004992"/>
              </a:solidFill>
            </a:endParaRPr>
          </a:p>
          <a:p>
            <a:pPr marL="342900" lvl="0" indent="-342900" defTabSz="449263" fontAlgn="base" hangingPunct="0">
              <a:buClr>
                <a:srgbClr val="333333"/>
              </a:buClr>
              <a:buSzPct val="100000"/>
              <a:buFont typeface="WingDings"/>
              <a:buChar char=""/>
              <a:defRPr/>
            </a:pPr>
            <a:r>
              <a:rPr lang="de-DE" altLang="de-DE" sz="2400" dirty="0">
                <a:solidFill>
                  <a:srgbClr val="333333"/>
                </a:solidFill>
              </a:rPr>
              <a:t>Fråga din familj och dina vänner vilka styrkor du har och vad de värdesätter hos dig.</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Tänk på konkreta situationer när du gjort något bra, du kan även ha fått komplimanger för det – kan vara små saker.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…och skriva ner dessa i en *Lycko-dagbok som du kan titta i när det känns sämre.</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22</a:t>
            </a:fld>
            <a:endParaRPr lang="de-DE" altLang="de-DE">
              <a:latin typeface="+mn-lt"/>
              <a:ea typeface="+mn-ea"/>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1</a:t>
            </a:r>
          </a:p>
        </p:txBody>
      </p:sp>
      <p:sp>
        <p:nvSpPr>
          <p:cNvPr id="4" name="Content Placeholder 3"/>
          <p:cNvSpPr>
            <a:spLocks noGrp="1"/>
          </p:cNvSpPr>
          <p:nvPr>
            <p:ph idx="1"/>
          </p:nvPr>
        </p:nvSpPr>
        <p:spPr/>
        <p:txBody>
          <a:bodyPr/>
          <a:lstStyle/>
          <a:p>
            <a:pPr lvl="0" algn="ctr" defTabSz="449263" fontAlgn="base" hangingPunct="0"/>
            <a:r>
              <a:rPr lang="de-DE" altLang="de-DE" sz="2400" dirty="0">
                <a:solidFill>
                  <a:srgbClr val="004992"/>
                </a:solidFill>
              </a:rPr>
              <a:t>Vad tycker du om att göra?</a:t>
            </a:r>
          </a:p>
          <a:p>
            <a:pPr lvl="0" algn="ctr" defTabSz="449263" fontAlgn="base" hangingPunct="0"/>
            <a:r>
              <a:rPr lang="de-DE" altLang="de-DE" sz="2400" dirty="0">
                <a:solidFill>
                  <a:srgbClr val="004992"/>
                </a:solidFill>
              </a:rPr>
              <a:t>Vad är du bra på?</a:t>
            </a:r>
          </a:p>
          <a:p>
            <a:pPr lvl="0" algn="ctr" defTabSz="449263" fontAlgn="base" hangingPunct="0"/>
            <a:r>
              <a:rPr lang="de-DE" altLang="de-DE" sz="2400" dirty="0">
                <a:solidFill>
                  <a:srgbClr val="333333"/>
                </a:solidFill>
              </a:rPr>
              <a:t>Fundera på en styrka var!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23</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Stå upp och stå avslappnat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Rikta blicken neråt, axlar och armar ska hänga slapp och ryggen ska vara lite krökt</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24</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Stå upp och stå avslappnat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Rikta blicken neråt, axlar och armar ska hänga slapp och ryggen ska vara lite krökt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Gå på sådant sätt genom rummet!</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25</a:t>
            </a:fld>
            <a:endParaRPr lang="de-DE" altLang="de-DE">
              <a:latin typeface="+mn-lt"/>
              <a:ea typeface="+mn-ea"/>
            </a:endParaRPr>
          </a:p>
        </p:txBody>
      </p:sp>
    </p:spTree>
    <p:extLst>
      <p:ext uri="{BB962C8B-B14F-4D97-AF65-F5344CB8AC3E}">
        <p14:creationId xmlns:p14="http://schemas.microsoft.com/office/powerpoint/2010/main" val="25346933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Stå upp och stå avslappnat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Rikta blicken neråt, axlar och armar ska hänga slapp och ryggen ska vara lite krökt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Gå på sådant sätt genom rummet!</a:t>
            </a:r>
          </a:p>
          <a:p>
            <a:pPr lvl="0" algn="ctr" defTabSz="449263" fontAlgn="base" hangingPunct="0"/>
            <a:r>
              <a:rPr lang="de-DE" altLang="de-DE" sz="2400" dirty="0">
                <a:solidFill>
                  <a:srgbClr val="004992"/>
                </a:solidFill>
              </a:rPr>
              <a:t>Hur kändes det?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26</a:t>
            </a:fld>
            <a:endParaRPr lang="de-DE" altLang="de-DE">
              <a:latin typeface="+mn-lt"/>
              <a:ea typeface="+mn-ea"/>
            </a:endParaRPr>
          </a:p>
        </p:txBody>
      </p:sp>
    </p:spTree>
    <p:extLst>
      <p:ext uri="{BB962C8B-B14F-4D97-AF65-F5344CB8AC3E}">
        <p14:creationId xmlns:p14="http://schemas.microsoft.com/office/powerpoint/2010/main" val="7188086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Nu ska du låta överkroppen hänga helt avlappnat neråt. Res dig långsamt uppåt kota för kota. Föreställ dig att någon drar upp dig i håret.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27</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Nu ska du låta överkroppen hänga helt avlappnat neråt. Res dig långsamt uppåt kota för kota. Föreställ dig att någon drar upp dig i håret.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Gå nu med denna hållning genom </a:t>
            </a:r>
            <a:r>
              <a:rPr lang="de-DE" altLang="de-DE" sz="2400">
                <a:solidFill>
                  <a:srgbClr val="333333"/>
                </a:solidFill>
              </a:rPr>
              <a:t>rummet!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425189398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Nu ska du låta överkroppen hänga helt avlappnat neråt. Res dig långsamt uppåt kota för kota. Föreställ dig att någon drar upp dig i håret.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Gå nu med denna hållning genom rummet!</a:t>
            </a:r>
          </a:p>
          <a:p>
            <a:pPr lvl="0" algn="ctr" defTabSz="449263" fontAlgn="base" hangingPunct="0"/>
            <a:r>
              <a:rPr lang="de-DE" altLang="de-DE" sz="2400" dirty="0">
                <a:solidFill>
                  <a:srgbClr val="004992"/>
                </a:solidFill>
              </a:rPr>
              <a:t>Hur kändes det?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38014740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Övning 2</a:t>
            </a: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Du kanske har märkt att du var mycket mer upprätt och säker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En solid och upprätt hållning ger inte bara ett säkert intryck utåt utan stärker också självkänslan</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Genom överkroppens hållning kan inre självsäkerhet tränas: Kroppsspråk som utstrålar självsäkerhet (rak kroppshållning, blickkontakt, tydlig röst) planterar sig inåt, ger mer självsäkerhet</a:t>
            </a:r>
          </a:p>
          <a:p>
            <a:pPr lvl="0" defTabSz="449263" fontAlgn="base" hangingPunct="0">
              <a:buSzPct val="100000"/>
              <a:defRPr/>
            </a:pPr>
            <a:r>
              <a:rPr lang="de-DE" altLang="de-DE" sz="2400" dirty="0">
                <a:solidFill>
                  <a:srgbClr val="004992"/>
                </a:solidFill>
              </a:rPr>
              <a:t>Vad som började som ett skådespel ger äkta attityd, självsäkerhet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30</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altLang="de-DE" sz="3600">
                <a:solidFill>
                  <a:srgbClr val="004992"/>
                </a:solidFill>
                <a:latin typeface="+mn-lt"/>
                <a:ea typeface="+mn-ea"/>
                <a:cs typeface="+mn-cs"/>
              </a:rPr>
              <a:t>Ältande: att gå i cirklar, att aldrig komma fram</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8229600" cy="4248000"/>
          </a:xfrm>
        </p:spPr>
        <p:txBody>
          <a:bodyPr/>
          <a:lstStyle/>
          <a:p>
            <a:pPr marL="342900" lvl="0" indent="-342900" defTabSz="449263" fontAlgn="base" hangingPunct="0">
              <a:buClr>
                <a:srgbClr val="333333"/>
              </a:buClr>
              <a:buSzPct val="100000"/>
              <a:buFont typeface="WingDings"/>
              <a:buChar char=""/>
              <a:defRPr/>
            </a:pPr>
            <a:r>
              <a:rPr lang="de-DE" altLang="de-DE" sz="2400" dirty="0">
                <a:solidFill>
                  <a:srgbClr val="333333"/>
                </a:solidFill>
              </a:rPr>
              <a:t>Många människor med psykiska symtom berättar om oändliga </a:t>
            </a:r>
            <a:r>
              <a:rPr lang="de-DE" altLang="de-DE" sz="2400">
                <a:solidFill>
                  <a:srgbClr val="333333"/>
                </a:solidFill>
              </a:rPr>
              <a:t>„grubblerier“ </a:t>
            </a:r>
            <a:r>
              <a:rPr lang="de-DE" altLang="de-DE" sz="2400" dirty="0">
                <a:solidFill>
                  <a:srgbClr val="333333"/>
                </a:solidFill>
              </a:rPr>
              <a:t>eller </a:t>
            </a:r>
            <a:r>
              <a:rPr lang="de-DE" altLang="de-DE" sz="2400">
                <a:solidFill>
                  <a:srgbClr val="333333"/>
                </a:solidFill>
              </a:rPr>
              <a:t>„ältande”.</a:t>
            </a:r>
            <a:endParaRPr lang="de-DE" altLang="de-DE" sz="2400" dirty="0">
              <a:solidFill>
                <a:srgbClr val="333333"/>
              </a:solidFill>
            </a:endParaRPr>
          </a:p>
          <a:p>
            <a:pPr marL="342900" lvl="0" indent="-342900" defTabSz="449263" fontAlgn="base" hangingPunct="0">
              <a:buClr>
                <a:srgbClr val="333333"/>
              </a:buClr>
              <a:buSzPct val="100000"/>
              <a:buFont typeface="WingDings"/>
              <a:buChar char=""/>
              <a:defRPr/>
            </a:pPr>
            <a:r>
              <a:rPr lang="de-DE" altLang="de-DE" sz="2400" dirty="0">
                <a:solidFill>
                  <a:srgbClr val="004992"/>
                </a:solidFill>
              </a:rPr>
              <a:t>Känner du igen dig själv?</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31</a:t>
            </a:fld>
            <a:endParaRPr lang="de-DE" altLang="de-DE">
              <a:latin typeface="+mn-lt"/>
              <a:ea typeface="+mn-ea"/>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Problem</a:t>
            </a:r>
          </a:p>
        </p:txBody>
      </p:sp>
      <p:sp>
        <p:nvSpPr>
          <p:cNvPr id="4" name="Content Placeholder 3"/>
          <p:cNvSpPr>
            <a:spLocks noGrp="1"/>
          </p:cNvSpPr>
          <p:nvPr>
            <p:ph idx="1"/>
          </p:nvPr>
        </p:nvSpPr>
        <p:spPr>
          <a:xfrm>
            <a:off x="408955" y="2204864"/>
            <a:ext cx="8229600" cy="4248000"/>
          </a:xfrm>
        </p:spPr>
        <p:txBody>
          <a:bodyPr/>
          <a:lstStyle/>
          <a:p>
            <a:pPr lvl="0" defTabSz="449263" fontAlgn="base" hangingPunct="0">
              <a:buSzPct val="100000"/>
              <a:defRPr/>
            </a:pPr>
            <a:r>
              <a:rPr lang="de-DE" altLang="de-DE" sz="2400" dirty="0">
                <a:solidFill>
                  <a:srgbClr val="004992"/>
                </a:solidFill>
              </a:rPr>
              <a:t>Grubblande är ur flera avseenden problematiskt:</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Tankarna går bara runt, runt: Problemet presenteras, utan att finna en lösning</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Självkänslan undermineras ytterliggare då fina och bra tankar går förlorade/obemärkt förbi</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Till skillnad från verklig målmedveten reflektion, är kännetecknen för grubblande att samma fruktlösa tankar och </a:t>
            </a:r>
            <a:r>
              <a:rPr lang="de-DE" altLang="de-DE" sz="2400">
                <a:solidFill>
                  <a:srgbClr val="333333"/>
                </a:solidFill>
              </a:rPr>
              <a:t>självanklagelser„spökar omkring“</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32</a:t>
            </a:fld>
            <a:endParaRPr lang="de-DE" altLang="de-DE">
              <a:latin typeface="+mn-lt"/>
              <a:ea typeface="+mn-ea"/>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kan man göra?</a:t>
            </a:r>
          </a:p>
        </p:txBody>
      </p:sp>
      <p:sp>
        <p:nvSpPr>
          <p:cNvPr id="4" name="Content Placeholder 3"/>
          <p:cNvSpPr>
            <a:spLocks noGrp="1"/>
          </p:cNvSpPr>
          <p:nvPr>
            <p:ph idx="1"/>
          </p:nvPr>
        </p:nvSpPr>
        <p:spPr/>
        <p:txBody>
          <a:bodyPr/>
          <a:lstStyle/>
          <a:p>
            <a:pPr lvl="0" defTabSz="449263" fontAlgn="base" hangingPunct="0">
              <a:buSzPct val="100000"/>
              <a:defRPr/>
            </a:pPr>
            <a:r>
              <a:rPr lang="de-DE" altLang="de-DE" sz="2400" dirty="0">
                <a:solidFill>
                  <a:srgbClr val="333333"/>
                </a:solidFill>
              </a:rPr>
              <a:t>Det första och viktigaste steget är: indentifiera grubblandet som ett problem och inte som en användbar strategi. Grubblande leder bevisligen bara till fler problem istället för att lösa dem.</a:t>
            </a:r>
          </a:p>
          <a:p>
            <a:pPr marL="342900" lvl="0" indent="-342900" defTabSz="449263" fontAlgn="base" hangingPunct="0">
              <a:buClr>
                <a:srgbClr val="000000"/>
              </a:buClr>
              <a:buSzPct val="100000"/>
              <a:buFont typeface="WingDings"/>
              <a:buChar char=""/>
              <a:defRPr/>
            </a:pPr>
            <a:r>
              <a:rPr lang="de-DE" altLang="de-DE" sz="2400" dirty="0">
                <a:solidFill>
                  <a:srgbClr val="004992"/>
                </a:solidFill>
              </a:rPr>
              <a:t>En grubbeltanke är bara en tanke! </a:t>
            </a:r>
            <a:r>
              <a:rPr lang="de-DE" altLang="de-DE" sz="2400" dirty="0">
                <a:solidFill>
                  <a:srgbClr val="333333"/>
                </a:solidFill>
              </a:rPr>
              <a:t>Inte verkligheten!</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Lägg märke till tanken men döm inte.</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33</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Övning 1: Sluta med ältandet</a:t>
            </a:r>
            <a:br>
              <a:rPr lang="sv-SE" sz="3600" dirty="0">
                <a:solidFill>
                  <a:srgbClr val="004992"/>
                </a:solidFill>
                <a:latin typeface="+mn-lt"/>
                <a:ea typeface="+mn-ea"/>
                <a:cs typeface="+mn-cs"/>
              </a:rPr>
            </a:br>
            <a:r>
              <a:rPr lang="sv-SE" dirty="0">
                <a:solidFill>
                  <a:srgbClr val="004992"/>
                </a:solidFill>
                <a:latin typeface="+mn-lt"/>
                <a:ea typeface="+mn-ea"/>
                <a:cs typeface="+mn-cs"/>
              </a:rPr>
              <a:t>Leta efter inre distans...</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577840" cy="4248000"/>
          </a:xfrm>
        </p:spPr>
        <p:txBody>
          <a:bodyPr/>
          <a:lstStyle/>
          <a:p>
            <a:pPr marL="342900" lvl="0" indent="-342900" defTabSz="449263" fontAlgn="base" hangingPunct="0">
              <a:buClr>
                <a:srgbClr val="333333"/>
              </a:buClr>
              <a:buSzPct val="100000"/>
              <a:buFont typeface="WingDings"/>
              <a:buChar char=""/>
              <a:defRPr/>
            </a:pPr>
            <a:r>
              <a:rPr lang="de-DE" altLang="de-DE" sz="2000" dirty="0">
                <a:solidFill>
                  <a:srgbClr val="333333"/>
                </a:solidFill>
              </a:rPr>
              <a:t>Betrakta dina tankar utan att gripa in, utan att döma(„Vilken idiot jag är! Nu ältar jag igen! Varför har just jag detta problem?).</a:t>
            </a:r>
          </a:p>
          <a:p>
            <a:pPr marL="342900" lvl="0" indent="-342900" defTabSz="449263" fontAlgn="base" hangingPunct="0">
              <a:buClr>
                <a:srgbClr val="333333"/>
              </a:buClr>
              <a:buSzPct val="100000"/>
              <a:buFont typeface="WingDings"/>
              <a:buChar char=""/>
              <a:defRPr/>
            </a:pPr>
            <a:r>
              <a:rPr lang="de-DE" altLang="de-DE" sz="2000" dirty="0">
                <a:solidFill>
                  <a:srgbClr val="333333"/>
                </a:solidFill>
              </a:rPr>
              <a:t>Betrakta dina tankar som tågvagn som rullar in på stationen, moln som rör sig över himlen eller blad som driver i en å.</a:t>
            </a:r>
          </a:p>
          <a:p>
            <a:pPr lvl="0" defTabSz="449263" fontAlgn="base"/>
            <a:r>
              <a:rPr lang="de-DE" altLang="de-DE" sz="2000" dirty="0">
                <a:solidFill>
                  <a:srgbClr val="004992"/>
                </a:solidFill>
              </a:rPr>
              <a:t>Tankarna är inte så påträngande för att de är sanna. Nej de är så påträngande för att du tänker hela tiden på dem och för att du är rädd för dem.</a:t>
            </a:r>
            <a:endParaRPr lang="en-US" sz="2000" dirty="0"/>
          </a:p>
        </p:txBody>
      </p:sp>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397B2019-852B-4767-ABF3-21B2B52097F4}" type="slidenum">
              <a:rPr lang="de-DE" altLang="de-DE" smtClean="0">
                <a:latin typeface="+mn-lt"/>
                <a:ea typeface="+mn-ea"/>
              </a:rPr>
              <a:pPr>
                <a:defRPr/>
              </a:pPr>
              <a:t>34</a:t>
            </a:fld>
            <a:endParaRPr lang="de-DE" altLang="de-DE">
              <a:latin typeface="+mn-lt"/>
              <a:ea typeface="+mn-ea"/>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Övning 2: Sluta med ältandet</a:t>
            </a:r>
            <a:br>
              <a:rPr lang="sv-SE" sz="3600" dirty="0">
                <a:solidFill>
                  <a:srgbClr val="004992"/>
                </a:solidFill>
                <a:latin typeface="+mn-lt"/>
                <a:ea typeface="+mn-ea"/>
                <a:cs typeface="+mn-cs"/>
              </a:rPr>
            </a:br>
            <a:r>
              <a:rPr lang="sv-SE" dirty="0">
                <a:solidFill>
                  <a:srgbClr val="004992"/>
                </a:solidFill>
                <a:latin typeface="+mn-lt"/>
                <a:ea typeface="+mn-ea"/>
                <a:cs typeface="+mn-cs"/>
              </a:rPr>
              <a:t>kroppslig distraktion</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hangingPunct="0">
              <a:buSzPct val="100000"/>
              <a:defRPr/>
            </a:pPr>
            <a:r>
              <a:rPr lang="de-DE" altLang="de-DE" sz="2400" dirty="0">
                <a:solidFill>
                  <a:srgbClr val="004992"/>
                </a:solidFill>
              </a:rPr>
              <a:t>Kroppsövning</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Kliv upp</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vänster hand på höger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höger hand på vänster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Lyft ett ben</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Låt benet göra cirklar i lyften…</a:t>
            </a:r>
          </a:p>
        </p:txBody>
      </p:sp>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397B2019-852B-4767-ABF3-21B2B52097F4}" type="slidenum">
              <a:rPr lang="de-DE" altLang="de-DE" smtClean="0">
                <a:latin typeface="+mn-lt"/>
                <a:ea typeface="+mn-ea"/>
              </a:rPr>
              <a:pPr>
                <a:defRPr/>
              </a:pPr>
              <a:t>35</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Övning 2: Sluta med ältandet</a:t>
            </a:r>
            <a:br>
              <a:rPr lang="sv-SE" sz="3600" dirty="0">
                <a:solidFill>
                  <a:srgbClr val="004992"/>
                </a:solidFill>
                <a:latin typeface="+mn-lt"/>
                <a:ea typeface="+mn-ea"/>
                <a:cs typeface="+mn-cs"/>
              </a:rPr>
            </a:br>
            <a:r>
              <a:rPr lang="sv-SE" dirty="0">
                <a:solidFill>
                  <a:srgbClr val="004992"/>
                </a:solidFill>
                <a:latin typeface="+mn-lt"/>
                <a:ea typeface="+mn-ea"/>
                <a:cs typeface="+mn-cs"/>
              </a:rPr>
              <a:t>kroppslig distraktion</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hangingPunct="0">
              <a:buSzPct val="100000"/>
              <a:defRPr/>
            </a:pPr>
            <a:r>
              <a:rPr lang="de-DE" altLang="de-DE" sz="2400" dirty="0">
                <a:solidFill>
                  <a:srgbClr val="004992"/>
                </a:solidFill>
              </a:rPr>
              <a:t>Kroppsövning</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Kliv upp</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vänster hand på höger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höger hand på vänster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Lyft ett ben</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Låt benet göra cirklar i lyften…</a:t>
            </a:r>
          </a:p>
          <a:p>
            <a:pPr lvl="0" algn="ctr" defTabSz="449263" fontAlgn="base" hangingPunct="0"/>
            <a:r>
              <a:rPr lang="de-DE" altLang="de-DE" sz="2400" dirty="0">
                <a:solidFill>
                  <a:srgbClr val="004992"/>
                </a:solidFill>
              </a:rPr>
              <a:t>Vad tänker du nu?</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397B2019-852B-4767-ABF3-21B2B52097F4}" type="slidenum">
              <a:rPr lang="de-DE"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252159262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Övning 2: Sluta med ältandet</a:t>
            </a:r>
            <a:br>
              <a:rPr lang="sv-SE" sz="3600" dirty="0">
                <a:solidFill>
                  <a:srgbClr val="004992"/>
                </a:solidFill>
                <a:latin typeface="+mn-lt"/>
                <a:ea typeface="+mn-ea"/>
                <a:cs typeface="+mn-cs"/>
              </a:rPr>
            </a:br>
            <a:r>
              <a:rPr lang="sv-SE" dirty="0">
                <a:solidFill>
                  <a:srgbClr val="004992"/>
                </a:solidFill>
                <a:latin typeface="+mn-lt"/>
                <a:ea typeface="+mn-ea"/>
                <a:cs typeface="+mn-cs"/>
              </a:rPr>
              <a:t>kroppslig distraktion</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hangingPunct="0">
              <a:buSzPct val="100000"/>
              <a:defRPr/>
            </a:pPr>
            <a:r>
              <a:rPr lang="de-DE" altLang="de-DE" sz="2400" dirty="0">
                <a:solidFill>
                  <a:srgbClr val="004992"/>
                </a:solidFill>
              </a:rPr>
              <a:t>Kroppsövning</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Kliv upp</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vänster hand på höger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Läg höger hand på vänster axel</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Lyft ett ben</a:t>
            </a:r>
          </a:p>
          <a:p>
            <a:pPr marL="457200" lvl="0" indent="-457200" defTabSz="449263" fontAlgn="base" hangingPunct="0">
              <a:buClr>
                <a:srgbClr val="333333"/>
              </a:buClr>
              <a:buSzPct val="100000"/>
              <a:buFont typeface="+mj-lt"/>
              <a:buAutoNum type="arabicPeriod"/>
              <a:defRPr/>
            </a:pPr>
            <a:r>
              <a:rPr lang="de-DE" altLang="de-DE" sz="2400" dirty="0">
                <a:solidFill>
                  <a:srgbClr val="333333"/>
                </a:solidFill>
              </a:rPr>
              <a:t>Låt benet göra cirklar i lyften…</a:t>
            </a:r>
          </a:p>
          <a:p>
            <a:pPr lvl="0" algn="ctr" defTabSz="449263" fontAlgn="base" hangingPunct="0"/>
            <a:r>
              <a:rPr lang="de-DE" altLang="de-DE" sz="2400" dirty="0">
                <a:solidFill>
                  <a:srgbClr val="004992"/>
                </a:solidFill>
              </a:rPr>
              <a:t>Sådana koncentrationsövningar kan bidra till att bryta det ändlösa grubblandet.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397B2019-852B-4767-ABF3-21B2B52097F4}" type="slidenum">
              <a:rPr lang="de-DE" altLang="de-DE" smtClean="0">
                <a:latin typeface="+mn-lt"/>
                <a:ea typeface="+mn-ea"/>
              </a:rPr>
              <a:pPr>
                <a:defRPr/>
              </a:pPr>
              <a:t>37</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Tips för att öka självkänslan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a:solidFill>
                  <a:srgbClr val="333333"/>
                </a:solidFill>
              </a:rPr>
              <a:t>Uttrycka mina egna önskningar gentemot andra människor</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38</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Tips för att öka självkänslan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a:solidFill>
                  <a:srgbClr val="333333"/>
                </a:solidFill>
              </a:rPr>
              <a:t>Uttrycka mina egna önskningar gentemot andra människor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Försöka tala högre </a:t>
            </a:r>
            <a:r>
              <a:rPr lang="de-DE" altLang="de-DE" sz="2400">
                <a:solidFill>
                  <a:srgbClr val="333333"/>
                </a:solidFill>
              </a:rPr>
              <a:t>och tydligare</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38132643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Tips för att öka självkänslan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a:solidFill>
                  <a:srgbClr val="333333"/>
                </a:solidFill>
              </a:rPr>
              <a:t>Uttrycka mina egna önskningar gentemot andra människor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Försöka tala högre och tydligare</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Mer ögonkontakt (börja med människor du känner, gå sedan vidare till människor du inte är bekant </a:t>
            </a:r>
            <a:r>
              <a:rPr lang="de-DE" altLang="de-DE" sz="2400">
                <a:solidFill>
                  <a:srgbClr val="333333"/>
                </a:solidFill>
              </a:rPr>
              <a:t>med)</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36303711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Tips för att öka självkänslan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449263" fontAlgn="base" hangingPunct="0">
              <a:buClr>
                <a:srgbClr val="333333"/>
              </a:buClr>
              <a:buSzPct val="100000"/>
              <a:buFont typeface="WingDings"/>
              <a:buChar char=""/>
              <a:defRPr/>
            </a:pPr>
            <a:r>
              <a:rPr lang="de-DE" altLang="de-DE" sz="2400">
                <a:solidFill>
                  <a:srgbClr val="333333"/>
                </a:solidFill>
              </a:rPr>
              <a:t>Uttrycka mina egna önskningar gentemot andra människor</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Försöka tala högre och tydligare</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Mer ögonkontakt (börja med människor du känner, gå sedan vidare till människor du inte är bekant med)</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Tänk på hållningen: Kom ihåg hur en upprätt och säker hållning kan påverka din omgivning</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41</a:t>
            </a:fld>
            <a:endParaRPr lang="de-DE" altLang="de-DE">
              <a:latin typeface="+mn-lt"/>
              <a:ea typeface="+mn-ea"/>
            </a:endParaRPr>
          </a:p>
        </p:txBody>
      </p:sp>
    </p:spTree>
    <p:extLst>
      <p:ext uri="{BB962C8B-B14F-4D97-AF65-F5344CB8AC3E}">
        <p14:creationId xmlns:p14="http://schemas.microsoft.com/office/powerpoint/2010/main" val="32988706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Hemuppgift</a:t>
            </a:r>
          </a:p>
        </p:txBody>
      </p:sp>
      <p:sp>
        <p:nvSpPr>
          <p:cNvPr id="4" name="Content Placeholder 3"/>
          <p:cNvSpPr>
            <a:spLocks noGrp="1"/>
          </p:cNvSpPr>
          <p:nvPr>
            <p:ph idx="1"/>
          </p:nvPr>
        </p:nvSpPr>
        <p:spPr/>
        <p:txBody>
          <a:bodyPr/>
          <a:lstStyle/>
          <a:p>
            <a:pPr lvl="0" defTabSz="449263" fontAlgn="base" hangingPunct="0">
              <a:lnSpc>
                <a:spcPct val="100000"/>
              </a:lnSpc>
              <a:spcBef>
                <a:spcPts val="1200"/>
              </a:spcBef>
              <a:buSzPct val="100000"/>
              <a:defRPr/>
            </a:pPr>
            <a:r>
              <a:rPr lang="de-DE" altLang="de-DE" sz="2400" dirty="0">
                <a:solidFill>
                  <a:srgbClr val="004992"/>
                </a:solidFill>
              </a:rPr>
              <a:t>Tips, för att värdesätta de positiva händelser mera som du upplever under en dag:</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Innan du lämnar hemmet ta med några små kulor (bönor, kulor, etc.) i din högra ficka</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Varje gång du möter/ upplever något fint (t.ex. Leende av en kompis, ett bra samtal, en god lunch, etc...), flytta en kula från högra till vänstra fickan</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På kvällen tar du ut alla kulor ur vänster ficka och påminn dig om alla fina saker som hände dig denna dag</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På detta sätt uppmärksammar du de fina ögonblicken och kan njuta av dessa. Tråkigt nog missar vi ofta mycket av det positiva som händer oss.</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42</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Hemuppgift</a:t>
            </a:r>
          </a:p>
        </p:txBody>
      </p:sp>
      <p:sp>
        <p:nvSpPr>
          <p:cNvPr id="4" name="Content Placeholder 3"/>
          <p:cNvSpPr>
            <a:spLocks noGrp="1"/>
          </p:cNvSpPr>
          <p:nvPr>
            <p:ph idx="1"/>
          </p:nvPr>
        </p:nvSpPr>
        <p:spPr/>
        <p:txBody>
          <a:bodyPr/>
          <a:lstStyle/>
          <a:p>
            <a:pPr lvl="0" defTabSz="449263" fontAlgn="base" hangingPunct="0">
              <a:lnSpc>
                <a:spcPct val="100000"/>
              </a:lnSpc>
              <a:spcBef>
                <a:spcPts val="1200"/>
              </a:spcBef>
              <a:buSzPct val="100000"/>
              <a:defRPr/>
            </a:pPr>
            <a:r>
              <a:rPr lang="de-DE" altLang="de-DE" sz="2400" dirty="0">
                <a:solidFill>
                  <a:srgbClr val="004992"/>
                </a:solidFill>
              </a:rPr>
              <a:t>Tips, för att värdesätta de positiva händelser mera som du upplever under en dag:</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Innan du lämnar hemmet ta med några små kulor (bönor, kulor, etc.) i din högra ficka</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Varje gång du möter/ upplever något fint (t.ex. Leende av en kompis, ett bra samtal, en god lunch, etc...), flytta en kula från högra till vänstra fickan</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På kvällen tar du ut alla kulor ur vänster ficka och påminn dig om alla fina saker som hände dig denna dag</a:t>
            </a:r>
          </a:p>
          <a:p>
            <a:pPr marL="342900" lvl="0" indent="-342900" defTabSz="449263" fontAlgn="base" hangingPunct="0">
              <a:lnSpc>
                <a:spcPct val="100000"/>
              </a:lnSpc>
              <a:spcBef>
                <a:spcPts val="1200"/>
              </a:spcBef>
              <a:buClr>
                <a:srgbClr val="333333"/>
              </a:buClr>
              <a:buSzPct val="100000"/>
              <a:buFont typeface="WingDings"/>
              <a:buChar char=""/>
              <a:defRPr/>
            </a:pPr>
            <a:r>
              <a:rPr lang="de-DE" altLang="de-DE" sz="2400" dirty="0">
                <a:solidFill>
                  <a:srgbClr val="333333"/>
                </a:solidFill>
              </a:rPr>
              <a:t>På detta sätt uppmärksammar du de fina ögonblicken och kan njuta av dessa. Tråkigt nog missar vi ofta mycket av det positiva som händer oss.</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43</a:t>
            </a:fld>
            <a:endParaRPr lang="de-DE" altLang="de-DE">
              <a:latin typeface="+mn-lt"/>
              <a:ea typeface="+mn-ea"/>
            </a:endParaRPr>
          </a:p>
        </p:txBody>
      </p:sp>
      <p:sp>
        <p:nvSpPr>
          <p:cNvPr id="6" name="Text Box 3"/>
          <p:cNvSpPr txBox="1">
            <a:spLocks noChangeArrowheads="1"/>
          </p:cNvSpPr>
          <p:nvPr/>
        </p:nvSpPr>
        <p:spPr bwMode="auto">
          <a:xfrm>
            <a:off x="408954" y="5752777"/>
            <a:ext cx="11376000" cy="7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oAutofit/>
          </a:bodyPr>
          <a:lstStyle>
            <a:lvl1pPr>
              <a:lnSpc>
                <a:spcPct val="94000"/>
              </a:lnSpc>
              <a:spcAft>
                <a:spcPts val="142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1pPr>
            <a:lvl2pPr>
              <a:lnSpc>
                <a:spcPct val="94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2pPr>
            <a:lvl3pPr>
              <a:lnSpc>
                <a:spcPct val="94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3pPr>
            <a:lvl4pPr>
              <a:lnSpc>
                <a:spcPct val="94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anose="020B0600070205080204" pitchFamily="34" charset="-128"/>
              </a:defRPr>
            </a:lvl4pPr>
            <a:lvl5pPr>
              <a:lnSpc>
                <a:spcPct val="94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lnSpc>
                <a:spcPct val="94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anose="020B0600070205080204" pitchFamily="34" charset="-128"/>
              </a:defRPr>
            </a:lvl9pPr>
          </a:lstStyle>
          <a:p>
            <a:pPr eaLnBrk="1">
              <a:lnSpc>
                <a:spcPct val="100000"/>
              </a:lnSpc>
              <a:spcBef>
                <a:spcPts val="400"/>
              </a:spcBef>
              <a:spcAft>
                <a:spcPts val="1200"/>
              </a:spcAft>
              <a:buClrTx/>
              <a:buFontTx/>
              <a:buNone/>
            </a:pPr>
            <a:r>
              <a:rPr lang="de-DE" altLang="de-DE" dirty="0">
                <a:solidFill>
                  <a:srgbClr val="004992"/>
                </a:solidFill>
                <a:latin typeface="+mn-lt"/>
                <a:ea typeface="+mn-ea"/>
              </a:rPr>
              <a:t>Känner du till några andra metoder på hur du kan njuta av trevliga ögonblick och hur du kan komma ihåg dem?</a:t>
            </a:r>
          </a:p>
        </p:txBody>
      </p:sp>
    </p:spTree>
    <p:extLst>
      <p:ext uri="{BB962C8B-B14F-4D97-AF65-F5344CB8AC3E}">
        <p14:creationId xmlns:p14="http://schemas.microsoft.com/office/powerpoint/2010/main" val="71850353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7" name="Rectangle 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altLang="de-DE" sz="3600" dirty="0">
                <a:latin typeface="+mn-lt"/>
                <a:ea typeface="+mn-ea"/>
                <a:cs typeface="+mn-cs"/>
              </a:rPr>
              <a:t>Översättning till verdagen</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449263" fontAlgn="base" hangingPunct="0">
              <a:buSzPct val="100000"/>
              <a:defRPr/>
            </a:pPr>
            <a:r>
              <a:rPr lang="de-DE" altLang="de-DE" sz="2400" b="1" dirty="0">
                <a:solidFill>
                  <a:srgbClr val="333333"/>
                </a:solidFill>
              </a:rPr>
              <a:t>Träningsmål:</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Självkänsla är det värde vi tillskriver oss själva</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Försök att mera medvetet uppmärksamma dina styrkor i de olika livsområdena och stärk din självkänsla med de nämnda strategierna</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Leta upp dina gömda styrkor/ starka sidor genom att fråga vänner eller att skriva en lycko-dagbok</a:t>
            </a:r>
          </a:p>
          <a:p>
            <a:pPr marL="342900" lvl="0" indent="-342900" defTabSz="449263" fontAlgn="base" hangingPunct="0">
              <a:buClr>
                <a:srgbClr val="333333"/>
              </a:buClr>
              <a:buSzPct val="100000"/>
              <a:buFont typeface="WingDings"/>
              <a:buChar char=""/>
              <a:defRPr/>
            </a:pPr>
            <a:r>
              <a:rPr lang="de-DE" altLang="de-DE" sz="2400" dirty="0">
                <a:solidFill>
                  <a:srgbClr val="333333"/>
                </a:solidFill>
              </a:rPr>
              <a:t>Uppmärksamma dagens fina ögonblick</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44</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altLang="de-DE" sz="3600" dirty="0">
                <a:latin typeface="+mn-lt"/>
                <a:ea typeface="+mn-ea"/>
                <a:cs typeface="+mn-cs"/>
              </a:rPr>
              <a:t>Hur hänger detta ihop med psykoser?</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449263" fontAlgn="base" hangingPunct="0"/>
            <a:r>
              <a:rPr lang="de-DE" sz="2000" dirty="0">
                <a:solidFill>
                  <a:srgbClr val="333333"/>
                </a:solidFill>
              </a:rPr>
              <a:t>Många (men inte alla!) individer med psykos har låg självkänsla och negativa tankemönster (t.ex. en tendens att älta), vilket kan sänka självkänslan ytterligare.</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45</a:t>
            </a:fld>
            <a:endParaRPr lang="de-DE" altLang="de-DE">
              <a:latin typeface="+mn-lt"/>
              <a:ea typeface="+mn-ea"/>
            </a:endParaRPr>
          </a:p>
        </p:txBody>
      </p:sp>
    </p:spTree>
    <p:extLst>
      <p:ext uri="{BB962C8B-B14F-4D97-AF65-F5344CB8AC3E}">
        <p14:creationId xmlns:p14="http://schemas.microsoft.com/office/powerpoint/2010/main" val="27277169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altLang="de-DE" sz="3600" dirty="0">
                <a:latin typeface="+mn-lt"/>
                <a:ea typeface="+mn-ea"/>
                <a:cs typeface="+mn-cs"/>
              </a:rPr>
              <a:t>Hur hänger detta ihop med psykoser?</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449263" fontAlgn="base" hangingPunct="0"/>
            <a:r>
              <a:rPr lang="de-DE" sz="2000" dirty="0">
                <a:solidFill>
                  <a:srgbClr val="333333"/>
                </a:solidFill>
              </a:rPr>
              <a:t>Många (men inte alla!) individer med psykos har låg självkänsla och negativa tankemönster (t.ex. en tendens att älta), vilket kan sänka självkänslan ytterligare.</a:t>
            </a:r>
          </a:p>
          <a:p>
            <a:pPr lvl="0" defTabSz="449263" eaLnBrk="0" fontAlgn="base" hangingPunct="0"/>
            <a:r>
              <a:rPr lang="de-DE" sz="2000" dirty="0">
                <a:solidFill>
                  <a:srgbClr val="004992"/>
                </a:solidFill>
              </a:rPr>
              <a:t>Exempel: </a:t>
            </a:r>
            <a:r>
              <a:rPr lang="de-DE" sz="2000" dirty="0">
                <a:solidFill>
                  <a:srgbClr val="333333"/>
                </a:solidFill>
              </a:rPr>
              <a:t>Harry får ett dåligt betyg på en uppgift under sista delen av hans utbildning.</a:t>
            </a:r>
          </a:p>
          <a:p>
            <a:pPr lvl="0" defTabSz="449263" eaLnBrk="0" fontAlgn="base" hangingPunct="0"/>
            <a:r>
              <a:rPr lang="de-DE" sz="2000" dirty="0">
                <a:solidFill>
                  <a:srgbClr val="004992"/>
                </a:solidFill>
              </a:rPr>
              <a:t>Utvärdering: </a:t>
            </a:r>
            <a:r>
              <a:rPr lang="de-DE" sz="2000" dirty="0">
                <a:solidFill>
                  <a:srgbClr val="333333"/>
                </a:solidFill>
              </a:rPr>
              <a:t>Först så ifrågasätter han sig själv i sin yrkesroll, men sedan också som person. Han känner sig deprimerad och tvivlar på sig själv.</a:t>
            </a:r>
          </a:p>
          <a:p>
            <a:pPr lvl="0" defTabSz="449263" eaLnBrk="0" fontAlgn="base" hangingPunct="0"/>
            <a:r>
              <a:rPr lang="de-DE" sz="2000" dirty="0">
                <a:solidFill>
                  <a:srgbClr val="004992"/>
                </a:solidFill>
              </a:rPr>
              <a:t>Men: </a:t>
            </a:r>
            <a:r>
              <a:rPr lang="de-DE" sz="2000" dirty="0">
                <a:solidFill>
                  <a:srgbClr val="333333"/>
                </a:solidFill>
              </a:rPr>
              <a:t>Hans vänner hjälper Harry under de följande dagarna att se att uppgiften inte är en bedömning av honom som person utan endast är en ögonblicksbild av hans kunnighet i ett av många områden. Han borde inte ta betyget lättvindigt, men det är också viktigt att han kommer ihåg sina styrkor (såväl professionellt som i andra sammanhang).</a:t>
            </a:r>
          </a:p>
          <a:p>
            <a:pPr lvl="0" defTabSz="449263" eaLnBrk="0" fontAlgn="base" hangingPunct="0"/>
            <a:r>
              <a:rPr lang="de-DE" sz="2000" dirty="0">
                <a:solidFill>
                  <a:srgbClr val="004992"/>
                </a:solidFill>
              </a:rPr>
              <a:t>Viktigt: Även om du misslyckas med något, så ignorera aldrig de saker som fungerar bra i ditt liv.</a:t>
            </a:r>
            <a:endParaRPr lang="en-US" sz="20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3" name="Slide Number Placeholder 2"/>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46</a:t>
            </a:fld>
            <a:endParaRPr lang="de-DE" altLang="de-DE">
              <a:latin typeface="+mn-lt"/>
              <a:ea typeface="+mn-ea"/>
            </a:endParaRPr>
          </a:p>
        </p:txBody>
      </p:sp>
    </p:spTree>
    <p:extLst>
      <p:ext uri="{BB962C8B-B14F-4D97-AF65-F5344CB8AC3E}">
        <p14:creationId xmlns:p14="http://schemas.microsoft.com/office/powerpoint/2010/main" val="414435080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C36BEEC-76AC-4628-B781-E418DBA15183}" type="slidenum">
              <a:rPr lang="de-DE" altLang="de-DE" smtClean="0">
                <a:latin typeface="+mn-lt"/>
                <a:ea typeface="+mn-ea"/>
              </a:rPr>
              <a:pPr>
                <a:defRPr/>
              </a:pPr>
              <a:t>47</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14016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Träningsmodul 9 – Självvärde/ självkänsla/självaktning</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397B2019-852B-4767-ABF3-21B2B52097F4}" type="slidenum">
              <a:rPr lang="de-DE" altLang="de-DE" smtClean="0">
                <a:latin typeface="+mn-lt"/>
                <a:ea typeface="+mn-ea"/>
              </a:rPr>
              <a:pPr>
                <a:defRPr/>
              </a:pPr>
              <a:t>48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775751050"/>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 </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3112</Words>
  <Application>Microsoft Office PowerPoint</Application>
  <PresentationFormat>Benutzerdefiniert</PresentationFormat>
  <Paragraphs>437</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48</vt:i4>
      </vt:variant>
    </vt:vector>
  </HeadingPairs>
  <TitlesOfParts>
    <vt:vector size="56" baseType="lpstr">
      <vt:lpstr>Arial</vt:lpstr>
      <vt:lpstr>Calibri</vt:lpstr>
      <vt:lpstr>Calibri Light</vt:lpstr>
      <vt:lpstr>Symbol</vt:lpstr>
      <vt:lpstr>Times New Roman</vt:lpstr>
      <vt:lpstr>WingDings</vt:lpstr>
      <vt:lpstr>UKE_PPT-Vorlage_16zu9</vt:lpstr>
      <vt:lpstr>1_UKE_PPT-Vorlage_16zu9</vt:lpstr>
      <vt:lpstr>MCT 9 I – Självvärde/ självkänsla/ självaktning</vt:lpstr>
      <vt:lpstr>Självkänsla: Vad är detta?</vt:lpstr>
      <vt:lpstr>Självkänsla: Vad är detta?</vt:lpstr>
      <vt:lpstr>Självkänsla: Vad är detta?</vt:lpstr>
      <vt:lpstr>Självkänsla: Vad är detta?</vt:lpstr>
      <vt:lpstr>Låg självkänsla påverkar vårt psykiska mående</vt:lpstr>
      <vt:lpstr>Skillnaden mellan grandios självkänsla och sund självkänsla</vt:lpstr>
      <vt:lpstr>Men…</vt:lpstr>
      <vt:lpstr>Varför tar vi upp detta?</vt:lpstr>
      <vt:lpstr>Källor för utvecklingen av självkänslan</vt:lpstr>
      <vt:lpstr>Källor för utvecklingen av självkänslan</vt:lpstr>
      <vt:lpstr>Personer med låg självkänsla…</vt:lpstr>
      <vt:lpstr>Personer med låg självkänsla…</vt:lpstr>
      <vt:lpstr>Personer med låg självkänsla…</vt:lpstr>
      <vt:lpstr>Glöm ej…</vt:lpstr>
      <vt:lpstr>Glöm ej…</vt:lpstr>
      <vt:lpstr>Vad skiljer människor med hög självkänsla?</vt:lpstr>
      <vt:lpstr>Vad skiljer människor med hög självkänsla?</vt:lpstr>
      <vt:lpstr>Vilka är de ej synliga tecknen på god självkänsla?</vt:lpstr>
      <vt:lpstr>Vilka är de ej synliga tecknen på god självkänsla?</vt:lpstr>
      <vt:lpstr>Synliggörande av styrkor</vt:lpstr>
      <vt:lpstr>Synliggörande av styrkor</vt:lpstr>
      <vt:lpstr>Övning 1</vt:lpstr>
      <vt:lpstr>Övning 2</vt:lpstr>
      <vt:lpstr>Övning 2</vt:lpstr>
      <vt:lpstr>Övning 2</vt:lpstr>
      <vt:lpstr>Övning 2</vt:lpstr>
      <vt:lpstr>Övning 2</vt:lpstr>
      <vt:lpstr>Övning 2</vt:lpstr>
      <vt:lpstr>Övning 2</vt:lpstr>
      <vt:lpstr>Ältande: att gå i cirklar, att aldrig komma fram</vt:lpstr>
      <vt:lpstr>Problem</vt:lpstr>
      <vt:lpstr>Vad kan man göra?</vt:lpstr>
      <vt:lpstr>Övning 1: Sluta med ältandet Leta efter inre distans...</vt:lpstr>
      <vt:lpstr>Övning 2: Sluta med ältandet kroppslig distraktion</vt:lpstr>
      <vt:lpstr>Övning 2: Sluta med ältandet kroppslig distraktion</vt:lpstr>
      <vt:lpstr>Övning 2: Sluta med ältandet kroppslig distraktion</vt:lpstr>
      <vt:lpstr>Tips för att öka självkänslan</vt:lpstr>
      <vt:lpstr>Tips för att öka självkänslan</vt:lpstr>
      <vt:lpstr>Tips för att öka självkänslan</vt:lpstr>
      <vt:lpstr>Tips för att öka självkänslan</vt:lpstr>
      <vt:lpstr>Hemuppgift</vt:lpstr>
      <vt:lpstr>Hemuppgift</vt:lpstr>
      <vt:lpstr>Översättning till verdagen</vt:lpstr>
      <vt:lpstr>Hur hänger detta ihop med psykoser?</vt:lpstr>
      <vt:lpstr>Hur hänger detta ihop med psykoser?</vt:lpstr>
      <vt:lpstr>Tack för er uppmärksamhet!</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User</dc:creator>
  <cp:keywords/>
  <dc:description/>
  <cp:lastModifiedBy>Britt ...</cp:lastModifiedBy>
  <cp:revision>219</cp:revision>
  <cp:lastPrinted>1601-01-01T00:00:00Z</cp:lastPrinted>
  <dcterms:created xsi:type="dcterms:W3CDTF">2015-06-01T15:15:05Z</dcterms:created>
  <dcterms:modified xsi:type="dcterms:W3CDTF">2021-11-21T20:08:13Z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UKE</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4</vt:i4>
  </property>
  <property fmtid="{D5CDD505-2E9C-101B-9397-08002B2CF9AE}" pid="9" name="PresentationFormat">
    <vt:lpwstr>Bildschirmpräsentation (4:3)</vt:lpwstr>
  </property>
  <property fmtid="{D5CDD505-2E9C-101B-9397-08002B2CF9AE}" pid="10" name="ScaleCrop">
    <vt:bool>false</vt:bool>
  </property>
  <property fmtid="{D5CDD505-2E9C-101B-9397-08002B2CF9AE}" pid="11" name="ShareDoc">
    <vt:bool>false</vt:bool>
  </property>
  <property fmtid="{D5CDD505-2E9C-101B-9397-08002B2CF9AE}" pid="12" name="Slides">
    <vt:i4>47</vt:i4>
  </property>
</Properties>
</file>