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705" r:id="rId2"/>
  </p:sldMasterIdLst>
  <p:notesMasterIdLst>
    <p:notesMasterId r:id="rId60"/>
  </p:notesMasterIdLst>
  <p:handoutMasterIdLst>
    <p:handoutMasterId r:id="rId61"/>
  </p:handoutMasterIdLst>
  <p:sldIdLst>
    <p:sldId id="408" r:id="rId3"/>
    <p:sldId id="389" r:id="rId4"/>
    <p:sldId id="397" r:id="rId5"/>
    <p:sldId id="396" r:id="rId6"/>
    <p:sldId id="290" r:id="rId7"/>
    <p:sldId id="291" r:id="rId8"/>
    <p:sldId id="292" r:id="rId9"/>
    <p:sldId id="369" r:id="rId10"/>
    <p:sldId id="338" r:id="rId11"/>
    <p:sldId id="340" r:id="rId12"/>
    <p:sldId id="398" r:id="rId13"/>
    <p:sldId id="341" r:id="rId14"/>
    <p:sldId id="342" r:id="rId15"/>
    <p:sldId id="294" r:id="rId16"/>
    <p:sldId id="400" r:id="rId17"/>
    <p:sldId id="399" r:id="rId18"/>
    <p:sldId id="385" r:id="rId19"/>
    <p:sldId id="296" r:id="rId20"/>
    <p:sldId id="298" r:id="rId21"/>
    <p:sldId id="402" r:id="rId22"/>
    <p:sldId id="401" r:id="rId23"/>
    <p:sldId id="384" r:id="rId24"/>
    <p:sldId id="300" r:id="rId25"/>
    <p:sldId id="309" r:id="rId26"/>
    <p:sldId id="310" r:id="rId27"/>
    <p:sldId id="367" r:id="rId28"/>
    <p:sldId id="311" r:id="rId29"/>
    <p:sldId id="320" r:id="rId30"/>
    <p:sldId id="366" r:id="rId31"/>
    <p:sldId id="349" r:id="rId32"/>
    <p:sldId id="315" r:id="rId33"/>
    <p:sldId id="353" r:id="rId34"/>
    <p:sldId id="354" r:id="rId35"/>
    <p:sldId id="355" r:id="rId36"/>
    <p:sldId id="381" r:id="rId37"/>
    <p:sldId id="405" r:id="rId38"/>
    <p:sldId id="404" r:id="rId39"/>
    <p:sldId id="403" r:id="rId40"/>
    <p:sldId id="360" r:id="rId41"/>
    <p:sldId id="314" r:id="rId42"/>
    <p:sldId id="312" r:id="rId43"/>
    <p:sldId id="361" r:id="rId44"/>
    <p:sldId id="365" r:id="rId45"/>
    <p:sldId id="334" r:id="rId46"/>
    <p:sldId id="330" r:id="rId47"/>
    <p:sldId id="323" r:id="rId48"/>
    <p:sldId id="327" r:id="rId49"/>
    <p:sldId id="336" r:id="rId50"/>
    <p:sldId id="322" r:id="rId51"/>
    <p:sldId id="364" r:id="rId52"/>
    <p:sldId id="407" r:id="rId53"/>
    <p:sldId id="406" r:id="rId54"/>
    <p:sldId id="347" r:id="rId55"/>
    <p:sldId id="348" r:id="rId56"/>
    <p:sldId id="394" r:id="rId57"/>
    <p:sldId id="376" r:id="rId58"/>
    <p:sldId id="377" r:id="rId59"/>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C3C3F7"/>
    <a:srgbClr val="8DC6FF"/>
    <a:srgbClr val="FFFF00"/>
    <a:srgbClr val="99CCFF"/>
    <a:srgbClr val="CCECFF"/>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76" autoAdjust="0"/>
    <p:restoredTop sz="89888" autoAdjust="0"/>
  </p:normalViewPr>
  <p:slideViewPr>
    <p:cSldViewPr>
      <p:cViewPr varScale="1">
        <p:scale>
          <a:sx n="67" d="100"/>
          <a:sy n="67" d="100"/>
        </p:scale>
        <p:origin x="884" y="52"/>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53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_rels/viewProps.xml.rels><?xml version="1.0" encoding="UTF-8" standalone="yes"?>
<Relationships xmlns="http://schemas.openxmlformats.org/package/2006/relationships"><Relationship Id="rId1"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E5DC250-F154-45F1-A7F0-EDFC200A3AA1}" type="slidenum">
              <a:rPr lang="en-GB" altLang="de-DE"/>
              <a:pPr/>
              <a:t>‹Nr.›</a:t>
            </a:fld>
            <a:endParaRPr lang="en-GB" altLang="de-DE"/>
          </a:p>
        </p:txBody>
      </p:sp>
    </p:spTree>
    <p:extLst>
      <p:ext uri="{BB962C8B-B14F-4D97-AF65-F5344CB8AC3E}">
        <p14:creationId xmlns:p14="http://schemas.microsoft.com/office/powerpoint/2010/main" val="4252098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CEDE2F7-ECF4-4A76-A004-9C51F4467438}" type="slidenum">
              <a:rPr lang="en-US" altLang="de-DE"/>
              <a:pPr/>
              <a:t>‹Nr.›</a:t>
            </a:fld>
            <a:endParaRPr lang="en-US" altLang="de-DE"/>
          </a:p>
        </p:txBody>
      </p:sp>
    </p:spTree>
    <p:extLst>
      <p:ext uri="{BB962C8B-B14F-4D97-AF65-F5344CB8AC3E}">
        <p14:creationId xmlns:p14="http://schemas.microsoft.com/office/powerpoint/2010/main" val="5500515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293E7D0-0EFB-40D0-AC71-05D6AC0C74DF}"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7762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293E7D0-0EFB-40D0-AC71-05D6AC0C74DF}"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7762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293E7D0-0EFB-40D0-AC71-05D6AC0C74DF}"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7762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EAC1D4C-03BE-4D01-8225-8730082E3F81}"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6259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F5FF83-3B26-4E54-B30C-E47A93474B7A}"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38501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78E533E-9404-4B40-A7A6-C9649A4D1D1E}"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58941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4A314A-12C2-4AFE-ACDC-48CD2B7765DE}"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64278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CDAF1CF-6C0B-44D3-8763-B0583B07D36A}"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52773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BBED0C9-CDFF-4390-987B-191121133CA8}"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14179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BBED0C9-CDFF-4390-987B-191121133CA8}"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14179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F19398B-6E4A-4A25-BB9F-1C7770CA322C}"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40409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8B3E12A-A1ED-4FD7-919E-6F754A4B3EE3}"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55595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F1A62CD-3076-4CD5-964B-8D4E11C75853}"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71983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F1A62CD-3076-4CD5-964B-8D4E11C75853}"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71983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F1A62CD-3076-4CD5-964B-8D4E11C75853}"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71983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EAC5C8-17D3-4398-B3C5-4D3969A81785}"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36239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35BD51A-E19F-4E63-9CE8-C4FB98514D77}"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13992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0B97518-C8CF-4C07-A1F6-50F57DF86E10}"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67489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0B97518-C8CF-4C07-A1F6-50F57DF86E10}"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67489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0B97518-C8CF-4C07-A1F6-50F57DF86E10}"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67489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7C805B2-625D-4F9B-BEEB-A419E3ED5A8C}"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68543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9426430-62A2-4798-AE5B-0274EC0AB372}"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8690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E2DDCB-0E05-4D6B-9689-2E224D11F5CE}"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24351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6B06F41-91C6-4B3A-9AF8-EA8C8F83644C}"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97402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B2BDDB-A93E-4154-8A8E-5B86673EEAA1}"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852578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17D08E1-60C6-448E-8434-86300E556BF6}"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3440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835B3F-D2D4-4830-A176-9CBB1F98EECA}"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8739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0FD48CA-1047-4D88-89E8-FBDE9BD5B44E}"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60963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8F91875-1482-444C-91A9-31B3359E4946}"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67247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F70A4B1-D4FA-41DA-9962-71519F31C206}"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54748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D1677FC-FFAB-4E82-A393-7C5047773AE3}"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57217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8986527-D473-43EE-A22F-F853FAA17C8A}"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1026"/>
          <p:cNvSpPr>
            <a:spLocks noGrp="1" noRot="1" noChangeAspect="1" noChangeArrowheads="1" noTextEdit="1"/>
          </p:cNvSpPr>
          <p:nvPr>
            <p:ph type="sldImg"/>
          </p:nvPr>
        </p:nvSpPr>
        <p:spPr>
          <a:xfrm>
            <a:off x="138113" y="768350"/>
            <a:ext cx="6823075" cy="3836988"/>
          </a:xfrm>
          <a:ln/>
        </p:spPr>
      </p:sp>
      <p:sp>
        <p:nvSpPr>
          <p:cNvPr id="95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5336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777FFA4-0A5E-4409-994A-8E24041585D2}"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5141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C8B40FA-919B-4E3B-A55D-DF70CB40F728}"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4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C8B40FA-919B-4E3B-A55D-DF70CB40F728}"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4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C8B40FA-919B-4E3B-A55D-DF70CB40F728}"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4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C8B40FA-919B-4E3B-A55D-DF70CB40F728}"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48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985C5A3-1132-4B69-9D80-1A7AFC30D9EC}"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39264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6585383-1612-4EC3-8CD0-A4203345DCF2}"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17503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54A4788-9B4D-46A1-B2AB-ACF5C478AB76}"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11397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877E8A3-A0BF-41DA-93C6-26BB257FF1AE}"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46500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BE4FB8C-2252-4EA6-AAD8-46C9438EE1C4}"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629600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54F61E8-7630-4249-93F6-DC1AA067D275}"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61213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AB0C882-F44E-41BA-B256-88D3294393BB}"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46727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0576AE-4437-450A-A4D5-3B4FDF8EFBAD}"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34278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35A485-02C8-47B9-9DF7-91EE0D09449D}"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79048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58E5D91-9525-4C05-9EBA-064B4AAC7464}"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30823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32D8A04-A3C9-44DF-BD96-01C07F4E1A18}"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532487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ACC54C-BDC9-4C83-9291-BD25101E8F50}"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9451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ACC54C-BDC9-4C83-9291-BD25101E8F50}"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9451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ACC54C-BDC9-4C83-9291-BD25101E8F50}"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79451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2582FA-24DF-4AE9-B9E7-74878D97A32F}"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655876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2D2C5CC-0332-426A-86E9-B03711D103D1}"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735371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7085B2-1802-4B33-A383-66445746C3BF}" type="slidenum">
              <a:rPr lang="en-US" altLang="de-DE" sz="1300">
                <a:latin typeface="Verdana" panose="020B0604030504040204" pitchFamily="34" charset="0"/>
              </a:rPr>
              <a:pPr eaLnBrk="1" hangingPunct="1">
                <a:spcBef>
                  <a:spcPct val="0"/>
                </a:spcBef>
              </a:pPr>
              <a:t>56</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829962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6FC693A-236D-4BEA-91CB-A160B2409914}"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8674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sv-SE"/>
              <a:t>Träningsmodul 1 – Attributionsstil – hur vi förklarar olika händelser</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sv-SE"/>
              <a:t>Träningsmodul 1 – Attributionsstil – hur vi förklarar olika händelser</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sv-SE"/>
              <a:t>Träningsmodul 1 – Attributionsstil – hur vi förklarar olika händelser</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sv-SE"/>
              <a:t>Träningsmodul 1 – Attributionsstil – hur vi förklarar olika händelser</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sv-SE"/>
              <a:t>Träningsmodul 1 – Attributionsstil – hur vi förklarar olika händelser</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sv-SE"/>
              <a:t>Träningsmodul 1 – Attributionsstil – hur vi förklarar olika händelser</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sv-SE"/>
              <a:t>Träningsmodul 1 – Attributionsstil – hur vi förklarar olika händelser</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260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0654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08933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0811819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55429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748676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68944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08465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885924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84099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761689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8165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sv-SE"/>
              <a:t>Träningsmodul 1 – Attributionsstil – hur vi förklarar olika händelser</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0925509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A – </a:t>
            </a:r>
            <a:r>
              <a:rPr lang="sv-SE" altLang="ko-KR" dirty="0"/>
              <a:t>Attributionsstil – hur vi förklarar olika händelser</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a:solidFill>
                  <a:srgbClr val="004992"/>
                </a:solidFill>
              </a:rPr>
              <a:t>© Moritz, </a:t>
            </a:r>
            <a:r>
              <a:rPr lang="pt-BR" sz="1600" dirty="0">
                <a:solidFill>
                  <a:srgbClr val="004992"/>
                </a:solidFill>
              </a:rPr>
              <a:t>Woodward, Dahlin &amp; Bergman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02536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Attribution – att finna orsaker till händelser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dirty="0">
                <a:solidFill>
                  <a:srgbClr val="333333"/>
                </a:solidFill>
              </a:rPr>
              <a:t>Attribution </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finna</a:t>
            </a:r>
            <a:r>
              <a:rPr lang="en-US" altLang="de-DE" sz="2400" dirty="0">
                <a:solidFill>
                  <a:srgbClr val="333333"/>
                </a:solidFill>
              </a:rPr>
              <a:t> </a:t>
            </a:r>
            <a:r>
              <a:rPr lang="en-US" altLang="de-DE" sz="2400" dirty="0" err="1">
                <a:solidFill>
                  <a:srgbClr val="333333"/>
                </a:solidFill>
              </a:rPr>
              <a:t>orsaker</a:t>
            </a:r>
            <a:r>
              <a:rPr lang="en-US" altLang="de-DE" sz="2400" dirty="0">
                <a:solidFill>
                  <a:srgbClr val="333333"/>
                </a:solidFill>
              </a:rPr>
              <a:t> 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uppfatta</a:t>
            </a:r>
            <a:r>
              <a:rPr lang="en-US" altLang="de-DE" sz="2400" dirty="0">
                <a:solidFill>
                  <a:srgbClr val="333333"/>
                </a:solidFill>
              </a:rPr>
              <a:t> </a:t>
            </a:r>
            <a:r>
              <a:rPr lang="en-US" altLang="de-DE" sz="2400" dirty="0" err="1">
                <a:solidFill>
                  <a:srgbClr val="333333"/>
                </a:solidFill>
              </a:rPr>
              <a:t>någon</a:t>
            </a:r>
            <a:r>
              <a:rPr lang="en-US" altLang="de-DE" sz="2400" dirty="0">
                <a:solidFill>
                  <a:srgbClr val="333333"/>
                </a:solidFill>
              </a:rPr>
              <a:t> </a:t>
            </a:r>
            <a:r>
              <a:rPr lang="en-US" altLang="de-DE" sz="2400" dirty="0" err="1">
                <a:solidFill>
                  <a:srgbClr val="333333"/>
                </a:solidFill>
              </a:rPr>
              <a:t>annan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ansvarig</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Attribution – att finna orsaker till händelser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dirty="0">
                <a:solidFill>
                  <a:srgbClr val="333333"/>
                </a:solidFill>
              </a:rPr>
              <a:t>Attribution </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finna</a:t>
            </a:r>
            <a:r>
              <a:rPr lang="en-US" altLang="de-DE" sz="2400" dirty="0">
                <a:solidFill>
                  <a:srgbClr val="333333"/>
                </a:solidFill>
              </a:rPr>
              <a:t> </a:t>
            </a:r>
            <a:r>
              <a:rPr lang="en-US" altLang="de-DE" sz="2400" dirty="0" err="1">
                <a:solidFill>
                  <a:srgbClr val="333333"/>
                </a:solidFill>
              </a:rPr>
              <a:t>orsaker</a:t>
            </a:r>
            <a:r>
              <a:rPr lang="en-US" altLang="de-DE" sz="2400" dirty="0">
                <a:solidFill>
                  <a:srgbClr val="333333"/>
                </a:solidFill>
              </a:rPr>
              <a:t> 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uppfatta</a:t>
            </a:r>
            <a:r>
              <a:rPr lang="en-US" altLang="de-DE" sz="2400" dirty="0">
                <a:solidFill>
                  <a:srgbClr val="333333"/>
                </a:solidFill>
              </a:rPr>
              <a:t> </a:t>
            </a:r>
            <a:r>
              <a:rPr lang="en-US" altLang="de-DE" sz="2400" dirty="0" err="1">
                <a:solidFill>
                  <a:srgbClr val="333333"/>
                </a:solidFill>
              </a:rPr>
              <a:t>någon</a:t>
            </a:r>
            <a:r>
              <a:rPr lang="en-US" altLang="de-DE" sz="2400" dirty="0">
                <a:solidFill>
                  <a:srgbClr val="333333"/>
                </a:solidFill>
              </a:rPr>
              <a:t> </a:t>
            </a:r>
            <a:r>
              <a:rPr lang="en-US" altLang="de-DE" sz="2400" dirty="0" err="1">
                <a:solidFill>
                  <a:srgbClr val="333333"/>
                </a:solidFill>
              </a:rPr>
              <a:t>annan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ansvarig</a:t>
            </a:r>
            <a:r>
              <a:rPr lang="en-US" altLang="de-DE" sz="2400" dirty="0">
                <a:solidFill>
                  <a:srgbClr val="333333"/>
                </a:solidFill>
              </a:rPr>
              <a:t>).</a:t>
            </a:r>
          </a:p>
          <a:p>
            <a:pPr lvl="0" defTabSz="914400" fontAlgn="base"/>
            <a:r>
              <a:rPr lang="en-US" altLang="de-DE" sz="2400" dirty="0">
                <a:solidFill>
                  <a:srgbClr val="333333"/>
                </a:solidFill>
              </a:rPr>
              <a:t>Vi </a:t>
            </a:r>
            <a:r>
              <a:rPr lang="en-US" altLang="de-DE" sz="2400" dirty="0" err="1">
                <a:solidFill>
                  <a:srgbClr val="333333"/>
                </a:solidFill>
              </a:rPr>
              <a:t>bortser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från</a:t>
            </a:r>
            <a:r>
              <a:rPr lang="en-US" altLang="de-DE" sz="2400" dirty="0">
                <a:solidFill>
                  <a:srgbClr val="333333"/>
                </a:solidFill>
              </a:rPr>
              <a:t> </a:t>
            </a:r>
            <a:r>
              <a:rPr lang="en-US" altLang="de-DE" sz="2400" dirty="0" err="1">
                <a:solidFill>
                  <a:srgbClr val="333333"/>
                </a:solidFill>
              </a:rPr>
              <a:t>tanken</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samma</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förklaras</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err="1">
                <a:solidFill>
                  <a:srgbClr val="333333"/>
                </a:solidFill>
              </a:rPr>
              <a:t>sätt</a:t>
            </a:r>
            <a:r>
              <a:rPr lang="en-US"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2065902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Attribution – att finna orsaker till händelser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dirty="0">
                <a:solidFill>
                  <a:srgbClr val="333333"/>
                </a:solidFill>
              </a:rPr>
              <a:t>Attribution </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finna</a:t>
            </a:r>
            <a:r>
              <a:rPr lang="en-US" altLang="de-DE" sz="2400" dirty="0">
                <a:solidFill>
                  <a:srgbClr val="333333"/>
                </a:solidFill>
              </a:rPr>
              <a:t> </a:t>
            </a:r>
            <a:r>
              <a:rPr lang="en-US" altLang="de-DE" sz="2400" dirty="0" err="1">
                <a:solidFill>
                  <a:srgbClr val="333333"/>
                </a:solidFill>
              </a:rPr>
              <a:t>orsaker</a:t>
            </a:r>
            <a:r>
              <a:rPr lang="en-US" altLang="de-DE" sz="2400" dirty="0">
                <a:solidFill>
                  <a:srgbClr val="333333"/>
                </a:solidFill>
              </a:rPr>
              <a:t> 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uppfatta</a:t>
            </a:r>
            <a:r>
              <a:rPr lang="en-US" altLang="de-DE" sz="2400" dirty="0">
                <a:solidFill>
                  <a:srgbClr val="333333"/>
                </a:solidFill>
              </a:rPr>
              <a:t> </a:t>
            </a:r>
            <a:r>
              <a:rPr lang="en-US" altLang="de-DE" sz="2400" dirty="0" err="1">
                <a:solidFill>
                  <a:srgbClr val="333333"/>
                </a:solidFill>
              </a:rPr>
              <a:t>någon</a:t>
            </a:r>
            <a:r>
              <a:rPr lang="en-US" altLang="de-DE" sz="2400" dirty="0">
                <a:solidFill>
                  <a:srgbClr val="333333"/>
                </a:solidFill>
              </a:rPr>
              <a:t> </a:t>
            </a:r>
            <a:r>
              <a:rPr lang="en-US" altLang="de-DE" sz="2400" dirty="0" err="1">
                <a:solidFill>
                  <a:srgbClr val="333333"/>
                </a:solidFill>
              </a:rPr>
              <a:t>annan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ansvarig</a:t>
            </a:r>
            <a:r>
              <a:rPr lang="en-US" altLang="de-DE" sz="2400" dirty="0">
                <a:solidFill>
                  <a:srgbClr val="333333"/>
                </a:solidFill>
              </a:rPr>
              <a:t>).</a:t>
            </a:r>
          </a:p>
          <a:p>
            <a:pPr lvl="0" defTabSz="914400" fontAlgn="base"/>
            <a:r>
              <a:rPr lang="en-US" altLang="de-DE" sz="2400" dirty="0">
                <a:solidFill>
                  <a:srgbClr val="333333"/>
                </a:solidFill>
              </a:rPr>
              <a:t>Vi </a:t>
            </a:r>
            <a:r>
              <a:rPr lang="en-US" altLang="de-DE" sz="2400" dirty="0" err="1">
                <a:solidFill>
                  <a:srgbClr val="333333"/>
                </a:solidFill>
              </a:rPr>
              <a:t>bortser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från</a:t>
            </a:r>
            <a:r>
              <a:rPr lang="en-US" altLang="de-DE" sz="2400" dirty="0">
                <a:solidFill>
                  <a:srgbClr val="333333"/>
                </a:solidFill>
              </a:rPr>
              <a:t> </a:t>
            </a:r>
            <a:r>
              <a:rPr lang="en-US" altLang="de-DE" sz="2400" dirty="0" err="1">
                <a:solidFill>
                  <a:srgbClr val="333333"/>
                </a:solidFill>
              </a:rPr>
              <a:t>tanken</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samma</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förklaras</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sätt</a:t>
            </a:r>
            <a:r>
              <a:rPr lang="en-US" altLang="de-DE" sz="2400" dirty="0">
                <a:solidFill>
                  <a:srgbClr val="333333"/>
                </a:solidFill>
              </a:rPr>
              <a:t>.</a:t>
            </a:r>
          </a:p>
          <a:p>
            <a:pPr lvl="0" defTabSz="914400" fontAlgn="base"/>
            <a:endParaRPr lang="en-US" altLang="de-DE" sz="2400" dirty="0">
              <a:solidFill>
                <a:srgbClr val="333333"/>
              </a:solidFill>
            </a:endParaRPr>
          </a:p>
          <a:p>
            <a:pPr lvl="0" defTabSz="914400" fontAlgn="base"/>
            <a:r>
              <a:rPr lang="de-DE" altLang="de-DE" sz="2400" b="1" dirty="0">
                <a:solidFill>
                  <a:srgbClr val="004992"/>
                </a:solidFill>
              </a:rPr>
              <a:t>Vilka orsaker kan finnas till följande situation?</a:t>
            </a:r>
            <a:br>
              <a:rPr lang="de-DE" altLang="de-DE" sz="2400" b="1" dirty="0">
                <a:solidFill>
                  <a:srgbClr val="004992"/>
                </a:solidFill>
              </a:rPr>
            </a:br>
            <a:r>
              <a:rPr lang="de-DE" altLang="de-DE" sz="2400" dirty="0">
                <a:solidFill>
                  <a:srgbClr val="333333"/>
                </a:solidFill>
              </a:rPr>
              <a:t>Du har stämt möte med en vän men han dyker inte upp.</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1557807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Förklaringar</a:t>
            </a:r>
          </a:p>
        </p:txBody>
      </p:sp>
      <p:sp>
        <p:nvSpPr>
          <p:cNvPr id="4" name="Content Placeholder 3"/>
          <p:cNvSpPr>
            <a:spLocks noGrp="1"/>
          </p:cNvSpPr>
          <p:nvPr>
            <p:ph idx="1"/>
          </p:nvPr>
        </p:nvSpPr>
        <p:spPr/>
        <p:txBody>
          <a:bodyPr/>
          <a:lstStyle/>
          <a:p>
            <a:pPr lvl="0" defTabSz="914377"/>
            <a:r>
              <a:rPr lang="sv-SE" altLang="de-DE" sz="2400" dirty="0">
                <a:solidFill>
                  <a:srgbClr val="333333"/>
                </a:solidFill>
              </a:rPr>
              <a:t>Varför kommer inte din vän?</a:t>
            </a:r>
          </a:p>
          <a:p>
            <a:pPr lvl="0" defTabSz="914400" fontAlgn="base"/>
            <a:r>
              <a:rPr lang="en-CA" altLang="de-DE" sz="2400" dirty="0" err="1">
                <a:solidFill>
                  <a:srgbClr val="004992"/>
                </a:solidFill>
              </a:rPr>
              <a:t>Möjliga</a:t>
            </a:r>
            <a:r>
              <a:rPr lang="en-CA" altLang="de-DE" sz="2400" dirty="0">
                <a:solidFill>
                  <a:srgbClr val="004992"/>
                </a:solidFill>
              </a:rPr>
              <a:t> </a:t>
            </a:r>
            <a:r>
              <a:rPr lang="en-CA" altLang="de-DE" sz="2400" dirty="0" err="1">
                <a:solidFill>
                  <a:srgbClr val="004992"/>
                </a:solidFill>
              </a:rPr>
              <a:t>orsaker</a:t>
            </a:r>
            <a:r>
              <a:rPr lang="en-CA" altLang="de-DE" sz="2400" dirty="0">
                <a:solidFill>
                  <a:srgbClr val="004992"/>
                </a:solidFill>
              </a:rPr>
              <a:t>…</a:t>
            </a:r>
          </a:p>
          <a:p>
            <a:pPr lvl="0" defTabSz="914400" fontAlgn="base"/>
            <a:r>
              <a:rPr lang="en-CA" altLang="de-DE" sz="2400" dirty="0">
                <a:solidFill>
                  <a:schemeClr val="tx1"/>
                </a:solidFill>
              </a:rPr>
              <a:t>???</a:t>
            </a:r>
            <a:endParaRPr lang="en-US" sz="2400" dirty="0">
              <a:solidFill>
                <a:schemeClr val="tx1"/>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Förklaringar</a:t>
            </a:r>
          </a:p>
        </p:txBody>
      </p:sp>
      <p:sp>
        <p:nvSpPr>
          <p:cNvPr id="4" name="Content Placeholder 3"/>
          <p:cNvSpPr>
            <a:spLocks noGrp="1"/>
          </p:cNvSpPr>
          <p:nvPr>
            <p:ph idx="1"/>
          </p:nvPr>
        </p:nvSpPr>
        <p:spPr/>
        <p:txBody>
          <a:bodyPr/>
          <a:lstStyle/>
          <a:p>
            <a:pPr lvl="0" defTabSz="914377"/>
            <a:r>
              <a:rPr lang="sv-SE" altLang="de-DE" sz="2400" dirty="0">
                <a:solidFill>
                  <a:srgbClr val="333333"/>
                </a:solidFill>
              </a:rPr>
              <a:t>Varför kommer inte din vän?</a:t>
            </a:r>
          </a:p>
          <a:p>
            <a:pPr lvl="0" defTabSz="914400" fontAlgn="base"/>
            <a:r>
              <a:rPr lang="sv-SE" altLang="de-DE" sz="2400" dirty="0">
                <a:solidFill>
                  <a:srgbClr val="004992"/>
                </a:solidFill>
              </a:rPr>
              <a:t>Möjliga orsaker…</a:t>
            </a:r>
          </a:p>
          <a:p>
            <a:pPr marL="342900" lvl="0" indent="-342900" defTabSz="914400" fontAlgn="base">
              <a:buClr>
                <a:srgbClr val="333333"/>
              </a:buClr>
              <a:buFont typeface="WingDings"/>
              <a:buChar char=""/>
            </a:pPr>
            <a:r>
              <a:rPr lang="sv-SE" altLang="de-DE" sz="2400" dirty="0">
                <a:solidFill>
                  <a:srgbClr val="333333"/>
                </a:solidFill>
              </a:rPr>
              <a:t>Jag är inte viktig för honom. Han skulle aldrig våga göra så här mot någon annan.</a:t>
            </a:r>
          </a:p>
          <a:p>
            <a:pPr marL="342900" lvl="0" indent="-342900" defTabSz="914400" fontAlgn="base">
              <a:buClr>
                <a:srgbClr val="333333"/>
              </a:buClr>
              <a:buFont typeface="WingDings"/>
              <a:buChar char=""/>
            </a:pPr>
            <a:r>
              <a:rPr lang="sv-SE" altLang="de-DE" sz="2400" dirty="0">
                <a:solidFill>
                  <a:srgbClr val="333333"/>
                </a:solidFill>
              </a:rPr>
              <a:t>Han är glömsk – han har glömt bort vilken tid vi bestämt.</a:t>
            </a:r>
          </a:p>
          <a:p>
            <a:pPr marL="342900" lvl="0" indent="-342900" defTabSz="914400" fontAlgn="base">
              <a:buClr>
                <a:srgbClr val="333333"/>
              </a:buClr>
              <a:buFont typeface="WingDings"/>
              <a:buChar char=""/>
            </a:pPr>
            <a:r>
              <a:rPr lang="sv-SE" altLang="de-DE" sz="2400" dirty="0">
                <a:solidFill>
                  <a:srgbClr val="333333"/>
                </a:solidFill>
              </a:rPr>
              <a:t>Hans bil har gått sönder.</a:t>
            </a:r>
            <a:endParaRPr lang="en-US" sz="2400" dirty="0"/>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sv-SE" altLang="de-DE" sz="2400" dirty="0">
                <a:solidFill>
                  <a:srgbClr val="333333"/>
                </a:solidFill>
              </a:rPr>
              <a:t>Varför kommer inte din vän?</a:t>
            </a:r>
          </a:p>
          <a:p>
            <a:pPr lvl="0" defTabSz="914400" fontAlgn="base"/>
            <a:r>
              <a:rPr lang="en-CA" altLang="de-DE" sz="2400" dirty="0" err="1">
                <a:solidFill>
                  <a:srgbClr val="004992"/>
                </a:solidFill>
              </a:rPr>
              <a:t>Möjliga</a:t>
            </a:r>
            <a:r>
              <a:rPr lang="en-CA" altLang="de-DE" sz="2400" dirty="0">
                <a:solidFill>
                  <a:srgbClr val="004992"/>
                </a:solidFill>
              </a:rPr>
              <a:t> </a:t>
            </a:r>
            <a:r>
              <a:rPr lang="en-CA" altLang="de-DE" sz="2400" dirty="0" err="1">
                <a:solidFill>
                  <a:srgbClr val="004992"/>
                </a:solidFill>
              </a:rPr>
              <a:t>orsaker</a:t>
            </a:r>
            <a:r>
              <a:rPr lang="en-CA" altLang="de-DE" sz="2400" dirty="0">
                <a:solidFill>
                  <a:srgbClr val="004992"/>
                </a:solidFill>
              </a:rPr>
              <a:t>…</a:t>
            </a:r>
            <a:endParaRPr lang="en-US" sz="2400" dirty="0">
              <a:solidFill>
                <a:srgbClr val="333333"/>
              </a:solidFill>
            </a:endParaRPr>
          </a:p>
        </p:txBody>
      </p:sp>
      <p:graphicFrame>
        <p:nvGraphicFramePr>
          <p:cNvPr id="10" name="Group 68"/>
          <p:cNvGraphicFramePr>
            <a:graphicFrameLocks/>
          </p:cNvGraphicFramePr>
          <p:nvPr>
            <p:extLst>
              <p:ext uri="{D42A27DB-BD31-4B8C-83A1-F6EECF244321}">
                <p14:modId xmlns:p14="http://schemas.microsoft.com/office/powerpoint/2010/main" val="1593683132"/>
              </p:ext>
            </p:extLst>
          </p:nvPr>
        </p:nvGraphicFramePr>
        <p:xfrm>
          <a:off x="408955" y="3429000"/>
          <a:ext cx="11376000" cy="210308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6400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...jag själv</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mj-lt"/>
                          <a:cs typeface="Times New Roman" pitchFamily="18" charset="0"/>
                        </a:rPr>
                        <a:t>Jag är inte viktig för honom.</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6400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...andra</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400" b="0" i="0" u="none" strike="noStrike" cap="none" normalizeH="0" baseline="0" dirty="0">
                          <a:ln>
                            <a:noFill/>
                          </a:ln>
                          <a:solidFill>
                            <a:srgbClr val="333333"/>
                          </a:solidFill>
                          <a:effectLst/>
                          <a:latin typeface="+mj-lt"/>
                          <a:cs typeface="Times New Roman" pitchFamily="18" charset="0"/>
                        </a:rPr>
                        <a:t>Han är glömsk – han har glömt bort tiden.</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...en situation eller tillfällighet</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Bilen har gått sönder.</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Title 4"/>
          <p:cNvSpPr>
            <a:spLocks noGrp="1"/>
          </p:cNvSpPr>
          <p:nvPr>
            <p:ph type="title"/>
          </p:nvPr>
        </p:nvSpPr>
        <p:spPr/>
        <p:txBody>
          <a:bodyPr/>
          <a:lstStyle/>
          <a:p>
            <a:r>
              <a:rPr lang="en-US" sz="3600">
                <a:solidFill>
                  <a:srgbClr val="004992"/>
                </a:solidFill>
                <a:latin typeface="+mn-lt"/>
                <a:ea typeface="+mn-ea"/>
                <a:cs typeface="+mn-cs"/>
              </a:rPr>
              <a:t>Förklaringar</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Attributionsstil – hur vi förklarar olika händelser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Som</a:t>
            </a:r>
            <a:r>
              <a:rPr lang="en-US" altLang="de-DE" sz="2400" dirty="0">
                <a:solidFill>
                  <a:srgbClr val="333333"/>
                </a:solidFill>
              </a:rPr>
              <a:t> vi just sett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finnas</a:t>
            </a:r>
            <a:r>
              <a:rPr lang="en-US" altLang="de-DE" sz="2400" dirty="0">
                <a:solidFill>
                  <a:srgbClr val="333333"/>
                </a:solidFill>
              </a:rPr>
              <a:t>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orsaker</a:t>
            </a:r>
            <a:r>
              <a:rPr lang="en-US" altLang="de-DE" sz="2400" dirty="0">
                <a:solidFill>
                  <a:srgbClr val="333333"/>
                </a:solidFill>
              </a:rPr>
              <a:t> 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samma</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a:t>
            </a:r>
          </a:p>
          <a:p>
            <a:pPr lvl="0" defTabSz="914400" fontAlgn="base"/>
            <a:r>
              <a:rPr lang="en-US" altLang="de-DE" sz="2400" dirty="0" err="1">
                <a:solidFill>
                  <a:srgbClr val="333333"/>
                </a:solidFill>
              </a:rPr>
              <a:t>För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mesta</a:t>
            </a:r>
            <a:r>
              <a:rPr lang="en-US" altLang="de-DE" sz="2400" dirty="0">
                <a:solidFill>
                  <a:srgbClr val="333333"/>
                </a:solidFill>
              </a:rPr>
              <a:t> </a:t>
            </a:r>
            <a:r>
              <a:rPr lang="en-US" altLang="de-DE" sz="2400" dirty="0" err="1">
                <a:solidFill>
                  <a:srgbClr val="333333"/>
                </a:solidFill>
              </a:rPr>
              <a:t>finns</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bidrar</a:t>
            </a:r>
            <a:r>
              <a:rPr lang="en-US" altLang="de-DE" sz="2400" dirty="0">
                <a:solidFill>
                  <a:srgbClr val="333333"/>
                </a:solidFill>
              </a:rPr>
              <a:t> till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situation </a:t>
            </a:r>
            <a:r>
              <a:rPr lang="en-US" altLang="de-DE" sz="2400" dirty="0" err="1">
                <a:solidFill>
                  <a:srgbClr val="333333"/>
                </a:solidFill>
              </a:rPr>
              <a:t>uppkommer</a:t>
            </a:r>
            <a:r>
              <a:rPr lang="en-US" altLang="de-DE" sz="2400" dirty="0">
                <a:solidFill>
                  <a:srgbClr val="333333"/>
                </a:solidFill>
              </a:rPr>
              <a:t>.</a:t>
            </a:r>
          </a:p>
          <a:p>
            <a:pPr lvl="0" defTabSz="914400" fontAlgn="base"/>
            <a:r>
              <a:rPr lang="en-US" altLang="de-DE" sz="2400" dirty="0">
                <a:solidFill>
                  <a:srgbClr val="333333"/>
                </a:solidFill>
              </a:rPr>
              <a:t>Trots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människor</a:t>
            </a:r>
            <a:r>
              <a:rPr lang="en-US" altLang="de-DE" sz="2400" dirty="0">
                <a:solidFill>
                  <a:srgbClr val="333333"/>
                </a:solidFill>
              </a:rPr>
              <a:t> </a:t>
            </a:r>
            <a:r>
              <a:rPr lang="en-US" altLang="de-DE" sz="2400" dirty="0" err="1">
                <a:solidFill>
                  <a:srgbClr val="333333"/>
                </a:solidFill>
              </a:rPr>
              <a:t>ofta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viss</a:t>
            </a:r>
            <a:r>
              <a:rPr lang="en-US" altLang="de-DE" sz="2400" dirty="0">
                <a:solidFill>
                  <a:srgbClr val="333333"/>
                </a:solidFill>
              </a:rPr>
              <a:t> </a:t>
            </a:r>
            <a:r>
              <a:rPr lang="en-US" altLang="de-DE" sz="2400" dirty="0" err="1">
                <a:solidFill>
                  <a:srgbClr val="333333"/>
                </a:solidFill>
              </a:rPr>
              <a:t>attributionsstil</a:t>
            </a:r>
            <a:r>
              <a:rPr lang="en-US" altLang="de-DE" sz="2400" dirty="0">
                <a:solidFill>
                  <a:srgbClr val="333333"/>
                </a:solidFill>
              </a:rPr>
              <a:t>, </a:t>
            </a:r>
            <a:r>
              <a:rPr lang="en-US" altLang="de-DE" sz="2400" dirty="0" err="1">
                <a:solidFill>
                  <a:srgbClr val="333333"/>
                </a:solidFill>
              </a:rPr>
              <a:t>alltså</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bara </a:t>
            </a:r>
            <a:r>
              <a:rPr lang="en-US" altLang="de-DE" sz="2400" dirty="0" err="1">
                <a:solidFill>
                  <a:srgbClr val="333333"/>
                </a:solidFill>
              </a:rPr>
              <a:t>uppfatta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sorts </a:t>
            </a:r>
            <a:r>
              <a:rPr lang="en-US" altLang="de-DE" sz="2400" dirty="0" err="1">
                <a:solidFill>
                  <a:srgbClr val="333333"/>
                </a:solidFill>
              </a:rPr>
              <a:t>förklaring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viktig</a:t>
            </a:r>
            <a:r>
              <a:rPr lang="en-US" altLang="de-DE" sz="2400" dirty="0">
                <a:solidFill>
                  <a:srgbClr val="333333"/>
                </a:solidFill>
              </a:rPr>
              <a:t> (</a:t>
            </a:r>
            <a:r>
              <a:rPr lang="en-US" altLang="de-DE" sz="2400" dirty="0" err="1">
                <a:solidFill>
                  <a:srgbClr val="333333"/>
                </a:solidFill>
              </a:rPr>
              <a:t>t.ex</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lägga</a:t>
            </a:r>
            <a:r>
              <a:rPr lang="en-US" altLang="de-DE" sz="2400" dirty="0">
                <a:solidFill>
                  <a:srgbClr val="333333"/>
                </a:solidFill>
              </a:rPr>
              <a:t>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skulden</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någon</a:t>
            </a:r>
            <a:r>
              <a:rPr lang="en-US" altLang="de-DE" sz="2400" dirty="0">
                <a:solidFill>
                  <a:srgbClr val="333333"/>
                </a:solidFill>
              </a:rPr>
              <a:t> </a:t>
            </a:r>
            <a:r>
              <a:rPr lang="en-US" altLang="de-DE" sz="2400" dirty="0" err="1">
                <a:solidFill>
                  <a:srgbClr val="333333"/>
                </a:solidFill>
              </a:rPr>
              <a:t>annan</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själv</a:t>
            </a:r>
            <a:r>
              <a:rPr lang="en-US" altLang="de-DE" sz="2400" dirty="0">
                <a:solidFill>
                  <a:srgbClr val="333333"/>
                </a:solidFill>
              </a:rPr>
              <a:t> ta </a:t>
            </a:r>
            <a:r>
              <a:rPr lang="en-US" altLang="de-DE" sz="2400" dirty="0" err="1">
                <a:solidFill>
                  <a:srgbClr val="333333"/>
                </a:solidFill>
              </a:rPr>
              <a:t>på</a:t>
            </a:r>
            <a:r>
              <a:rPr lang="en-US" altLang="de-DE" sz="2400" dirty="0">
                <a:solidFill>
                  <a:srgbClr val="333333"/>
                </a:solidFill>
              </a:rPr>
              <a:t> sig </a:t>
            </a:r>
            <a:r>
              <a:rPr lang="en-US" altLang="de-DE" sz="2400" dirty="0" err="1">
                <a:solidFill>
                  <a:srgbClr val="333333"/>
                </a:solidFill>
              </a:rPr>
              <a:t>skulden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6"/>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Du skrivs ut från sjukhuset trots att du inte mår bättre.</a:t>
            </a:r>
            <a:endParaRPr lang="en-US" altLang="de-DE" sz="3600" dirty="0">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buFontTx/>
              <a:buNone/>
            </a:pPr>
            <a:r>
              <a:rPr lang="de-DE" altLang="de-DE" sz="2400" dirty="0">
                <a:solidFill>
                  <a:srgbClr val="004992"/>
                </a:solidFill>
              </a:rPr>
              <a:t>Förklaringar...</a:t>
            </a:r>
          </a:p>
          <a:p>
            <a:pPr eaLnBrk="1" hangingPunct="1">
              <a:buFontTx/>
              <a:buNone/>
            </a:pPr>
            <a:r>
              <a:rPr lang="de-DE" altLang="de-DE" sz="2400" dirty="0">
                <a:solidFill>
                  <a:srgbClr val="333333"/>
                </a:solidFill>
              </a:rPr>
              <a:t>...jag själv</a:t>
            </a:r>
          </a:p>
          <a:p>
            <a:pPr eaLnBrk="1" hangingPunct="1">
              <a:buFontTx/>
              <a:buNone/>
            </a:pPr>
            <a:r>
              <a:rPr lang="de-DE" altLang="de-DE" sz="2400" dirty="0">
                <a:solidFill>
                  <a:srgbClr val="333333"/>
                </a:solidFill>
              </a:rPr>
              <a:t>...andra	</a:t>
            </a:r>
          </a:p>
          <a:p>
            <a:pPr eaLnBrk="1" hangingPunct="1">
              <a:buFontTx/>
              <a:buNone/>
            </a:pPr>
            <a:r>
              <a:rPr lang="de-DE" altLang="de-DE" sz="2400" dirty="0">
                <a:solidFill>
                  <a:srgbClr val="333333"/>
                </a:solidFill>
              </a:rPr>
              <a:t>...en situation eller tillfällighet</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Sluta följa efter mig!</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6"/>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Du skrivs ut från sjukhuset trots att du inte mår bättre.</a:t>
            </a:r>
            <a:endParaRPr lang="en-US" altLang="de-DE" sz="3600" dirty="0">
              <a:latin typeface="+mn-lt"/>
              <a:ea typeface="+mn-ea"/>
              <a:cs typeface="+mn-cs"/>
            </a:endParaRPr>
          </a:p>
        </p:txBody>
      </p:sp>
      <p:sp>
        <p:nvSpPr>
          <p:cNvPr id="12290" name="Rectangle 3"/>
          <p:cNvSpPr>
            <a:spLocks noGrp="1" noChangeArrowheads="1"/>
          </p:cNvSpPr>
          <p:nvPr>
            <p:ph idx="1"/>
          </p:nvPr>
        </p:nvSpPr>
        <p:spPr/>
        <p:txBody>
          <a:bodyPr>
            <a:noAutofit/>
          </a:bodyPr>
          <a:lstStyle/>
          <a:p>
            <a:pPr eaLnBrk="1" hangingPunct="1">
              <a:lnSpc>
                <a:spcPct val="100000"/>
              </a:lnSpc>
              <a:spcBef>
                <a:spcPts val="0"/>
              </a:spcBef>
            </a:pPr>
            <a:r>
              <a:rPr lang="de-DE" altLang="de-DE" sz="1600" b="1" dirty="0">
                <a:solidFill>
                  <a:srgbClr val="004992"/>
                </a:solidFill>
              </a:rPr>
              <a:t>Förklaringar...</a:t>
            </a:r>
          </a:p>
          <a:p>
            <a:pPr eaLnBrk="1" hangingPunct="1">
              <a:lnSpc>
                <a:spcPct val="100000"/>
              </a:lnSpc>
              <a:spcBef>
                <a:spcPts val="1200"/>
              </a:spcBef>
            </a:pPr>
            <a:r>
              <a:rPr lang="de-DE" altLang="de-DE" sz="1600" b="1" dirty="0">
                <a:solidFill>
                  <a:srgbClr val="004992"/>
                </a:solidFill>
              </a:rPr>
              <a:t>... jag själv:</a:t>
            </a:r>
          </a:p>
          <a:p>
            <a:pPr eaLnBrk="1" hangingPunct="1">
              <a:lnSpc>
                <a:spcPct val="100000"/>
              </a:lnSpc>
              <a:spcBef>
                <a:spcPts val="0"/>
              </a:spcBef>
              <a:buClr>
                <a:srgbClr val="333333"/>
              </a:buClr>
            </a:pPr>
            <a:r>
              <a:rPr lang="de-DE" altLang="de-DE" sz="1600" dirty="0">
                <a:solidFill>
                  <a:srgbClr val="333333"/>
                </a:solidFill>
              </a:rPr>
              <a:t>(</a:t>
            </a:r>
            <a:r>
              <a:rPr lang="de-DE" altLang="de-DE" sz="1600" i="1" dirty="0">
                <a:solidFill>
                  <a:srgbClr val="333333"/>
                </a:solidFill>
              </a:rPr>
              <a:t>påverkbara i viss utsträckning</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var inte tillräckligt motiverad till en förändring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trodde inte att jag skulle tillfriskna</a:t>
            </a:r>
          </a:p>
          <a:p>
            <a:pPr eaLnBrk="1" hangingPunct="1">
              <a:lnSpc>
                <a:spcPct val="100000"/>
              </a:lnSpc>
              <a:spcBef>
                <a:spcPts val="1200"/>
              </a:spcBef>
              <a:buClr>
                <a:schemeClr val="tx1"/>
              </a:buClr>
            </a:pPr>
            <a:r>
              <a:rPr lang="de-DE" altLang="de-DE" sz="1600" dirty="0">
                <a:solidFill>
                  <a:srgbClr val="333333"/>
                </a:solidFill>
              </a:rPr>
              <a:t>(</a:t>
            </a:r>
            <a:r>
              <a:rPr lang="de-DE" altLang="de-DE" sz="1600" i="1" dirty="0">
                <a:solidFill>
                  <a:srgbClr val="333333"/>
                </a:solidFill>
              </a:rPr>
              <a:t>mindre påverkbara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är obotlig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har dåliga gener</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andra: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Läkarna på sjukhuset har dåligt rykte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Sjukvårdspersonalen borde ha lagt ner mer tid och kraft på min behandling</a:t>
            </a:r>
          </a:p>
          <a:p>
            <a:pPr eaLnBrk="1" hangingPunct="1">
              <a:lnSpc>
                <a:spcPct val="100000"/>
              </a:lnSpc>
              <a:spcBef>
                <a:spcPts val="1200"/>
              </a:spcBef>
              <a:buClr>
                <a:schemeClr val="tx1"/>
              </a:buClr>
            </a:pPr>
            <a:r>
              <a:rPr lang="de-DE" altLang="de-DE" sz="1600" b="1" dirty="0">
                <a:solidFill>
                  <a:srgbClr val="004992"/>
                </a:solidFill>
              </a:rPr>
              <a:t>... en situation eller tillfällighet:</a:t>
            </a:r>
          </a:p>
          <a:p>
            <a:pPr marL="285750" indent="-285750" eaLnBrk="1" hangingPunct="1">
              <a:lnSpc>
                <a:spcPct val="100000"/>
              </a:lnSpc>
              <a:spcBef>
                <a:spcPts val="0"/>
              </a:spcBef>
              <a:buClr>
                <a:srgbClr val="000000"/>
              </a:buClr>
              <a:buFont typeface="WingDings"/>
              <a:buChar char=""/>
            </a:pPr>
            <a:r>
              <a:rPr lang="de-DE" altLang="de-DE" sz="1600" dirty="0">
                <a:solidFill>
                  <a:srgbClr val="004992"/>
                </a:solidFill>
              </a:rPr>
              <a:t>J</a:t>
            </a:r>
            <a:r>
              <a:rPr lang="de-DE" altLang="de-DE" sz="1600" dirty="0">
                <a:solidFill>
                  <a:srgbClr val="333333"/>
                </a:solidFill>
              </a:rPr>
              <a:t>ag hade kanske återhämtat mig bättre om jag inte hade delat rum med sex andra patienter.</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Om sjukhuset var bättre utrustat skulle jag ha tillfrisknat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Ibland tar tillfrisknandet längre tid</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Sluta följa efter mig!</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6"/>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Du skrivs ut från sjukhuset trots att du inte mår bättre.</a:t>
            </a:r>
            <a:endParaRPr lang="en-US" altLang="de-DE" sz="3600" dirty="0">
              <a:latin typeface="+mn-lt"/>
              <a:ea typeface="+mn-ea"/>
              <a:cs typeface="+mn-cs"/>
            </a:endParaRPr>
          </a:p>
        </p:txBody>
      </p:sp>
      <p:sp>
        <p:nvSpPr>
          <p:cNvPr id="12290" name="Rectangle 3"/>
          <p:cNvSpPr>
            <a:spLocks noGrp="1" noChangeArrowheads="1"/>
          </p:cNvSpPr>
          <p:nvPr>
            <p:ph idx="1"/>
          </p:nvPr>
        </p:nvSpPr>
        <p:spPr/>
        <p:txBody>
          <a:bodyPr>
            <a:noAutofit/>
          </a:bodyPr>
          <a:lstStyle/>
          <a:p>
            <a:pPr eaLnBrk="1" hangingPunct="1">
              <a:lnSpc>
                <a:spcPct val="100000"/>
              </a:lnSpc>
              <a:spcBef>
                <a:spcPts val="0"/>
              </a:spcBef>
            </a:pPr>
            <a:r>
              <a:rPr lang="de-DE" altLang="de-DE" sz="1600" b="1" dirty="0">
                <a:solidFill>
                  <a:srgbClr val="004992"/>
                </a:solidFill>
              </a:rPr>
              <a:t>Förklaringar...</a:t>
            </a:r>
          </a:p>
          <a:p>
            <a:pPr eaLnBrk="1" hangingPunct="1">
              <a:lnSpc>
                <a:spcPct val="100000"/>
              </a:lnSpc>
              <a:spcBef>
                <a:spcPts val="1200"/>
              </a:spcBef>
            </a:pPr>
            <a:r>
              <a:rPr lang="de-DE" altLang="de-DE" sz="1600" b="1" dirty="0">
                <a:solidFill>
                  <a:srgbClr val="004992"/>
                </a:solidFill>
              </a:rPr>
              <a:t>... jag själv:</a:t>
            </a:r>
          </a:p>
          <a:p>
            <a:pPr eaLnBrk="1" hangingPunct="1">
              <a:lnSpc>
                <a:spcPct val="100000"/>
              </a:lnSpc>
              <a:spcBef>
                <a:spcPts val="0"/>
              </a:spcBef>
              <a:buClr>
                <a:srgbClr val="333333"/>
              </a:buClr>
            </a:pPr>
            <a:r>
              <a:rPr lang="de-DE" altLang="de-DE" sz="1600" dirty="0">
                <a:solidFill>
                  <a:srgbClr val="333333"/>
                </a:solidFill>
              </a:rPr>
              <a:t>(</a:t>
            </a:r>
            <a:r>
              <a:rPr lang="de-DE" altLang="de-DE" sz="1600" i="1" dirty="0">
                <a:solidFill>
                  <a:srgbClr val="333333"/>
                </a:solidFill>
              </a:rPr>
              <a:t>påverkbara i viss utsträckning</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var inte tillräckligt motiverad till en förändring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trodde inte att jag skulle tillfriskna</a:t>
            </a:r>
          </a:p>
          <a:p>
            <a:pPr eaLnBrk="1" hangingPunct="1">
              <a:lnSpc>
                <a:spcPct val="100000"/>
              </a:lnSpc>
              <a:spcBef>
                <a:spcPts val="1200"/>
              </a:spcBef>
              <a:buClr>
                <a:schemeClr val="tx1"/>
              </a:buClr>
            </a:pPr>
            <a:r>
              <a:rPr lang="de-DE" altLang="de-DE" sz="1600" dirty="0">
                <a:solidFill>
                  <a:srgbClr val="333333"/>
                </a:solidFill>
              </a:rPr>
              <a:t>(</a:t>
            </a:r>
            <a:r>
              <a:rPr lang="de-DE" altLang="de-DE" sz="1600" i="1" dirty="0">
                <a:solidFill>
                  <a:srgbClr val="333333"/>
                </a:solidFill>
              </a:rPr>
              <a:t>mindre påverkbara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är obotlig</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Jag har dåliga gener</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andra:</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Läkarna på sjukhuset har dåligt rykte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Sjukvårdspersonalen borde ha lagt ner mer tid och kraft på min behandling</a:t>
            </a:r>
          </a:p>
          <a:p>
            <a:pPr eaLnBrk="1" hangingPunct="1">
              <a:lnSpc>
                <a:spcPct val="100000"/>
              </a:lnSpc>
              <a:spcBef>
                <a:spcPts val="1200"/>
              </a:spcBef>
              <a:buClr>
                <a:schemeClr val="tx1"/>
              </a:buClr>
            </a:pPr>
            <a:r>
              <a:rPr lang="de-DE" altLang="de-DE" sz="1600" b="1" dirty="0">
                <a:solidFill>
                  <a:srgbClr val="004992"/>
                </a:solidFill>
              </a:rPr>
              <a:t>... en situation eller tillfällighet:</a:t>
            </a:r>
          </a:p>
          <a:p>
            <a:pPr marL="285750" indent="-285750" eaLnBrk="1" hangingPunct="1">
              <a:lnSpc>
                <a:spcPct val="100000"/>
              </a:lnSpc>
              <a:spcBef>
                <a:spcPts val="0"/>
              </a:spcBef>
              <a:buClr>
                <a:srgbClr val="000000"/>
              </a:buClr>
              <a:buFont typeface="WingDings"/>
              <a:buChar char=""/>
            </a:pPr>
            <a:r>
              <a:rPr lang="de-DE" altLang="de-DE" sz="1600" dirty="0">
                <a:solidFill>
                  <a:srgbClr val="004992"/>
                </a:solidFill>
              </a:rPr>
              <a:t>J</a:t>
            </a:r>
            <a:r>
              <a:rPr lang="de-DE" altLang="de-DE" sz="1600" dirty="0">
                <a:solidFill>
                  <a:srgbClr val="333333"/>
                </a:solidFill>
              </a:rPr>
              <a:t>ag hade kanske återhämtat mig bättre om jag inte hade delat rum med sex andra patienter.</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Om sjukhuset var bättre utrustat skulle jag ha tillfrisknat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Ibland tar tillfrisknandet längre tid</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Sluta följa efter mig!</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Varning för ensidiga förklaringar!</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266707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a:solidFill>
                  <a:srgbClr val="004992"/>
                </a:solidFill>
                <a:latin typeface="+mn-lt"/>
                <a:ea typeface="+mn-ea"/>
                <a:cs typeface="+mn-cs"/>
              </a:rPr>
              <a:t>Du skrivs ut från sjukhuset trots att du inte mår bättre.</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204864"/>
            <a:ext cx="7772400" cy="4248000"/>
          </a:xfrm>
        </p:spPr>
        <p:txBody>
          <a:bodyPr/>
          <a:lstStyle/>
          <a:p>
            <a:pPr lvl="0"/>
            <a:r>
              <a:rPr lang="sv-SE" altLang="de-DE" sz="2400" dirty="0">
                <a:solidFill>
                  <a:srgbClr val="333333"/>
                </a:solidFill>
              </a:rPr>
              <a:t>Försök nu att komma på några svar som involverar flera sorters orsaker (alltså beroende på andra, situationen &amp; jag själv)</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Sluta följa efter mig!</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sv-SE" sz="3600">
                <a:solidFill>
                  <a:srgbClr val="004992"/>
                </a:solidFill>
                <a:latin typeface="+mn-lt"/>
                <a:ea typeface="+mn-ea"/>
                <a:cs typeface="+mn-cs"/>
              </a:rPr>
              <a:t>Du skrivs ut från sjukhuset trots att du inte mår bättre.</a:t>
            </a:r>
            <a:endParaRPr lang="en-US" sz="3600">
              <a:solidFill>
                <a:srgbClr val="004992"/>
              </a:solidFill>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a:r>
              <a:rPr lang="sv-SE" altLang="de-DE" sz="2400" dirty="0">
                <a:solidFill>
                  <a:srgbClr val="333333"/>
                </a:solidFill>
              </a:rPr>
              <a:t>Försök nu att komma på några svar som involverar flera sorters orsaker (alltså beroende på andra, situationen &amp; jag själv)</a:t>
            </a:r>
          </a:p>
          <a:p>
            <a:pPr marL="342900" lvl="0" indent="-342900">
              <a:buClr>
                <a:srgbClr val="333333"/>
              </a:buClr>
              <a:buFont typeface="WingDings"/>
              <a:buChar char=""/>
            </a:pPr>
            <a:r>
              <a:rPr lang="en-CA" altLang="de-DE" sz="2400">
                <a:solidFill>
                  <a:srgbClr val="333333"/>
                </a:solidFill>
              </a:rPr>
              <a:t>“</a:t>
            </a:r>
            <a:r>
              <a:rPr lang="en-GB" altLang="de-DE" sz="2400">
                <a:solidFill>
                  <a:srgbClr val="333333"/>
                </a:solidFill>
              </a:rPr>
              <a:t>Sjukvårdpersonalen </a:t>
            </a:r>
            <a:r>
              <a:rPr lang="en-GB" altLang="de-DE" sz="2400" dirty="0">
                <a:solidFill>
                  <a:srgbClr val="333333"/>
                </a:solidFill>
              </a:rPr>
              <a:t>hade </a:t>
            </a:r>
            <a:r>
              <a:rPr lang="en-GB" altLang="de-DE" sz="2400" dirty="0" err="1">
                <a:solidFill>
                  <a:srgbClr val="333333"/>
                </a:solidFill>
              </a:rPr>
              <a:t>inte</a:t>
            </a:r>
            <a:r>
              <a:rPr lang="en-GB" altLang="de-DE" sz="2400" dirty="0">
                <a:solidFill>
                  <a:srgbClr val="333333"/>
                </a:solidFill>
              </a:rPr>
              <a:t> </a:t>
            </a:r>
            <a:r>
              <a:rPr lang="en-GB" altLang="de-DE" sz="2400" dirty="0" err="1">
                <a:solidFill>
                  <a:srgbClr val="333333"/>
                </a:solidFill>
              </a:rPr>
              <a:t>så</a:t>
            </a:r>
            <a:r>
              <a:rPr lang="en-GB" altLang="de-DE" sz="2400" dirty="0">
                <a:solidFill>
                  <a:srgbClr val="333333"/>
                </a:solidFill>
              </a:rPr>
              <a:t> </a:t>
            </a:r>
            <a:r>
              <a:rPr lang="en-GB" altLang="de-DE" sz="2400" dirty="0" err="1">
                <a:solidFill>
                  <a:srgbClr val="333333"/>
                </a:solidFill>
              </a:rPr>
              <a:t>mycket</a:t>
            </a:r>
            <a:r>
              <a:rPr lang="en-GB" altLang="de-DE" sz="2400" dirty="0">
                <a:solidFill>
                  <a:srgbClr val="333333"/>
                </a:solidFill>
              </a:rPr>
              <a:t> </a:t>
            </a:r>
            <a:r>
              <a:rPr lang="en-GB" altLang="de-DE" sz="2400" dirty="0" err="1">
                <a:solidFill>
                  <a:srgbClr val="333333"/>
                </a:solidFill>
              </a:rPr>
              <a:t>tid</a:t>
            </a:r>
            <a:r>
              <a:rPr lang="en-GB" altLang="de-DE" sz="2400" dirty="0">
                <a:solidFill>
                  <a:srgbClr val="333333"/>
                </a:solidFill>
              </a:rPr>
              <a:t> men jag </a:t>
            </a:r>
            <a:r>
              <a:rPr lang="en-GB" altLang="de-DE" sz="2400" dirty="0" err="1">
                <a:solidFill>
                  <a:srgbClr val="333333"/>
                </a:solidFill>
              </a:rPr>
              <a:t>kunde</a:t>
            </a:r>
            <a:r>
              <a:rPr lang="en-GB" altLang="de-DE" sz="2400" dirty="0">
                <a:solidFill>
                  <a:srgbClr val="333333"/>
                </a:solidFill>
              </a:rPr>
              <a:t> ha </a:t>
            </a:r>
            <a:r>
              <a:rPr lang="en-GB" altLang="de-DE" sz="2400" dirty="0" err="1">
                <a:solidFill>
                  <a:srgbClr val="333333"/>
                </a:solidFill>
              </a:rPr>
              <a:t>bett</a:t>
            </a:r>
            <a:r>
              <a:rPr lang="en-GB" altLang="de-DE" sz="2400" dirty="0">
                <a:solidFill>
                  <a:srgbClr val="333333"/>
                </a:solidFill>
              </a:rPr>
              <a:t> om </a:t>
            </a:r>
            <a:r>
              <a:rPr lang="en-GB" altLang="de-DE" sz="2400" dirty="0" err="1">
                <a:solidFill>
                  <a:srgbClr val="333333"/>
                </a:solidFill>
              </a:rPr>
              <a:t>mer</a:t>
            </a:r>
            <a:r>
              <a:rPr lang="en-GB" altLang="de-DE" sz="2400" dirty="0">
                <a:solidFill>
                  <a:srgbClr val="333333"/>
                </a:solidFill>
              </a:rPr>
              <a:t> </a:t>
            </a:r>
            <a:r>
              <a:rPr lang="en-GB" altLang="de-DE" sz="2400" dirty="0" err="1">
                <a:solidFill>
                  <a:srgbClr val="333333"/>
                </a:solidFill>
              </a:rPr>
              <a:t>stöd</a:t>
            </a:r>
            <a:r>
              <a:rPr lang="en-GB" altLang="de-DE" sz="2400" dirty="0">
                <a:solidFill>
                  <a:srgbClr val="333333"/>
                </a:solidFill>
              </a:rPr>
              <a:t> </a:t>
            </a:r>
            <a:r>
              <a:rPr lang="en-GB" altLang="de-DE" sz="2400" dirty="0" err="1">
                <a:solidFill>
                  <a:srgbClr val="333333"/>
                </a:solidFill>
              </a:rPr>
              <a:t>och</a:t>
            </a:r>
            <a:r>
              <a:rPr lang="en-GB" altLang="de-DE" sz="2400" dirty="0">
                <a:solidFill>
                  <a:srgbClr val="333333"/>
                </a:solidFill>
              </a:rPr>
              <a:t> </a:t>
            </a:r>
            <a:r>
              <a:rPr lang="en-GB" altLang="de-DE" sz="2400" dirty="0" err="1">
                <a:solidFill>
                  <a:srgbClr val="333333"/>
                </a:solidFill>
              </a:rPr>
              <a:t>borde</a:t>
            </a:r>
            <a:r>
              <a:rPr lang="en-GB" altLang="de-DE" sz="2400" dirty="0">
                <a:solidFill>
                  <a:srgbClr val="333333"/>
                </a:solidFill>
              </a:rPr>
              <a:t> ha </a:t>
            </a:r>
            <a:r>
              <a:rPr lang="en-GB" altLang="de-DE" sz="2400" dirty="0" err="1">
                <a:solidFill>
                  <a:srgbClr val="333333"/>
                </a:solidFill>
              </a:rPr>
              <a:t>deltagit</a:t>
            </a:r>
            <a:r>
              <a:rPr lang="en-GB" altLang="de-DE" sz="2400" dirty="0">
                <a:solidFill>
                  <a:srgbClr val="333333"/>
                </a:solidFill>
              </a:rPr>
              <a:t>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gruppverksamheten</a:t>
            </a:r>
            <a:r>
              <a:rPr lang="en-GB" altLang="de-DE" sz="2400" dirty="0">
                <a:solidFill>
                  <a:srgbClr val="333333"/>
                </a:solidFill>
              </a:rPr>
              <a:t> </a:t>
            </a:r>
            <a:r>
              <a:rPr lang="en-GB" altLang="de-DE" sz="2400" dirty="0" err="1">
                <a:solidFill>
                  <a:srgbClr val="333333"/>
                </a:solidFill>
              </a:rPr>
              <a:t>oftare</a:t>
            </a:r>
            <a:r>
              <a:rPr lang="en-GB" altLang="de-DE" sz="2400" dirty="0">
                <a:solidFill>
                  <a:srgbClr val="333333"/>
                </a:solidFill>
              </a:rPr>
              <a:t>. </a:t>
            </a:r>
            <a:r>
              <a:rPr lang="en-GB" altLang="de-DE" sz="2400" dirty="0" err="1">
                <a:solidFill>
                  <a:srgbClr val="333333"/>
                </a:solidFill>
              </a:rPr>
              <a:t>Det</a:t>
            </a:r>
            <a:r>
              <a:rPr lang="en-GB" altLang="de-DE" sz="2400" dirty="0">
                <a:solidFill>
                  <a:srgbClr val="333333"/>
                </a:solidFill>
              </a:rPr>
              <a:t> </a:t>
            </a:r>
            <a:r>
              <a:rPr lang="en-GB" altLang="de-DE" sz="2400" dirty="0" err="1">
                <a:solidFill>
                  <a:srgbClr val="333333"/>
                </a:solidFill>
              </a:rPr>
              <a:t>var</a:t>
            </a:r>
            <a:r>
              <a:rPr lang="en-GB" altLang="de-DE" sz="2400" dirty="0">
                <a:solidFill>
                  <a:srgbClr val="333333"/>
                </a:solidFill>
              </a:rPr>
              <a:t> </a:t>
            </a:r>
            <a:r>
              <a:rPr lang="en-GB" altLang="de-DE" sz="2400" dirty="0" err="1">
                <a:solidFill>
                  <a:srgbClr val="333333"/>
                </a:solidFill>
              </a:rPr>
              <a:t>kanske</a:t>
            </a:r>
            <a:r>
              <a:rPr lang="en-GB" altLang="de-DE" sz="2400" dirty="0">
                <a:solidFill>
                  <a:srgbClr val="333333"/>
                </a:solidFill>
              </a:rPr>
              <a:t> </a:t>
            </a:r>
            <a:r>
              <a:rPr lang="en-GB" altLang="de-DE" sz="2400" dirty="0" err="1">
                <a:solidFill>
                  <a:srgbClr val="333333"/>
                </a:solidFill>
              </a:rPr>
              <a:t>därför</a:t>
            </a:r>
            <a:r>
              <a:rPr lang="en-GB" altLang="de-DE" sz="2400" dirty="0">
                <a:solidFill>
                  <a:srgbClr val="333333"/>
                </a:solidFill>
              </a:rPr>
              <a:t> </a:t>
            </a:r>
            <a:r>
              <a:rPr lang="en-GB" altLang="de-DE" sz="2400" dirty="0" err="1">
                <a:solidFill>
                  <a:srgbClr val="333333"/>
                </a:solidFill>
              </a:rPr>
              <a:t>som</a:t>
            </a:r>
            <a:r>
              <a:rPr lang="en-GB" altLang="de-DE" sz="2400" dirty="0">
                <a:solidFill>
                  <a:srgbClr val="333333"/>
                </a:solidFill>
              </a:rPr>
              <a:t> min </a:t>
            </a:r>
            <a:r>
              <a:rPr lang="en-GB" altLang="de-DE" sz="2400" dirty="0" err="1">
                <a:solidFill>
                  <a:srgbClr val="333333"/>
                </a:solidFill>
              </a:rPr>
              <a:t>sjukhusvistelse</a:t>
            </a:r>
            <a:r>
              <a:rPr lang="en-GB" altLang="de-DE" sz="2400" dirty="0">
                <a:solidFill>
                  <a:srgbClr val="333333"/>
                </a:solidFill>
              </a:rPr>
              <a:t> </a:t>
            </a:r>
            <a:r>
              <a:rPr lang="en-GB" altLang="de-DE" sz="2400" dirty="0" err="1">
                <a:solidFill>
                  <a:srgbClr val="333333"/>
                </a:solidFill>
              </a:rPr>
              <a:t>inte</a:t>
            </a:r>
            <a:r>
              <a:rPr lang="en-GB" altLang="de-DE" sz="2400" dirty="0">
                <a:solidFill>
                  <a:srgbClr val="333333"/>
                </a:solidFill>
              </a:rPr>
              <a:t> </a:t>
            </a:r>
            <a:r>
              <a:rPr lang="en-GB" altLang="de-DE" sz="2400" dirty="0" err="1">
                <a:solidFill>
                  <a:srgbClr val="333333"/>
                </a:solidFill>
              </a:rPr>
              <a:t>var</a:t>
            </a:r>
            <a:r>
              <a:rPr lang="en-GB" altLang="de-DE" sz="2400" dirty="0">
                <a:solidFill>
                  <a:srgbClr val="333333"/>
                </a:solidFill>
              </a:rPr>
              <a:t> </a:t>
            </a:r>
            <a:r>
              <a:rPr lang="en-GB" altLang="de-DE" sz="2400" dirty="0" err="1">
                <a:solidFill>
                  <a:srgbClr val="333333"/>
                </a:solidFill>
              </a:rPr>
              <a:t>så</a:t>
            </a:r>
            <a:r>
              <a:rPr lang="en-GB" altLang="de-DE" sz="2400" dirty="0">
                <a:solidFill>
                  <a:srgbClr val="333333"/>
                </a:solidFill>
              </a:rPr>
              <a:t> </a:t>
            </a:r>
            <a:r>
              <a:rPr lang="en-GB" altLang="de-DE" sz="2400" dirty="0" err="1">
                <a:solidFill>
                  <a:srgbClr val="333333"/>
                </a:solidFill>
              </a:rPr>
              <a:t>lyckad</a:t>
            </a:r>
            <a:r>
              <a:rPr lang="en-GB" altLang="de-DE" sz="2400" dirty="0">
                <a:solidFill>
                  <a:srgbClr val="333333"/>
                </a:solidFill>
              </a:rPr>
              <a:t> </a:t>
            </a:r>
            <a:r>
              <a:rPr lang="en-GB" altLang="de-DE" sz="2400" dirty="0" err="1">
                <a:solidFill>
                  <a:srgbClr val="333333"/>
                </a:solidFill>
              </a:rPr>
              <a:t>som</a:t>
            </a:r>
            <a:r>
              <a:rPr lang="en-GB" altLang="de-DE" sz="2400" dirty="0">
                <a:solidFill>
                  <a:srgbClr val="333333"/>
                </a:solidFill>
              </a:rPr>
              <a:t> den </a:t>
            </a:r>
            <a:r>
              <a:rPr lang="en-GB" altLang="de-DE" sz="2400" dirty="0" err="1">
                <a:solidFill>
                  <a:srgbClr val="333333"/>
                </a:solidFill>
              </a:rPr>
              <a:t>kunde</a:t>
            </a:r>
            <a:r>
              <a:rPr lang="en-GB" altLang="de-DE" sz="2400" dirty="0">
                <a:solidFill>
                  <a:srgbClr val="333333"/>
                </a:solidFill>
              </a:rPr>
              <a:t> ha </a:t>
            </a:r>
            <a:r>
              <a:rPr lang="en-GB" altLang="de-DE" sz="2400" err="1">
                <a:solidFill>
                  <a:srgbClr val="333333"/>
                </a:solidFill>
              </a:rPr>
              <a:t>varit</a:t>
            </a:r>
            <a:r>
              <a:rPr lang="en-GB"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en-GB" altLang="de-DE" sz="2400">
                <a:solidFill>
                  <a:srgbClr val="333333"/>
                </a:solidFill>
              </a:rPr>
              <a:t>Jag </a:t>
            </a:r>
            <a:r>
              <a:rPr lang="en-GB" altLang="de-DE" sz="2400" dirty="0" err="1">
                <a:solidFill>
                  <a:srgbClr val="333333"/>
                </a:solidFill>
              </a:rPr>
              <a:t>kanske</a:t>
            </a:r>
            <a:r>
              <a:rPr lang="en-GB" altLang="de-DE" sz="2400" dirty="0">
                <a:solidFill>
                  <a:srgbClr val="333333"/>
                </a:solidFill>
              </a:rPr>
              <a:t> </a:t>
            </a:r>
            <a:r>
              <a:rPr lang="en-GB" altLang="de-DE" sz="2400" dirty="0" err="1">
                <a:solidFill>
                  <a:srgbClr val="333333"/>
                </a:solidFill>
              </a:rPr>
              <a:t>borde</a:t>
            </a:r>
            <a:r>
              <a:rPr lang="en-GB" altLang="de-DE" sz="2400" dirty="0">
                <a:solidFill>
                  <a:srgbClr val="333333"/>
                </a:solidFill>
              </a:rPr>
              <a:t> ha </a:t>
            </a:r>
            <a:r>
              <a:rPr lang="en-GB" altLang="de-DE" sz="2400" dirty="0" err="1">
                <a:solidFill>
                  <a:srgbClr val="333333"/>
                </a:solidFill>
              </a:rPr>
              <a:t>mer</a:t>
            </a:r>
            <a:r>
              <a:rPr lang="en-GB" altLang="de-DE" sz="2400" dirty="0">
                <a:solidFill>
                  <a:srgbClr val="333333"/>
                </a:solidFill>
              </a:rPr>
              <a:t> </a:t>
            </a:r>
            <a:r>
              <a:rPr lang="en-GB" altLang="de-DE" sz="2400" dirty="0" err="1">
                <a:solidFill>
                  <a:srgbClr val="333333"/>
                </a:solidFill>
              </a:rPr>
              <a:t>tålamod</a:t>
            </a:r>
            <a:r>
              <a:rPr lang="en-GB" altLang="de-DE" sz="2400" dirty="0">
                <a:solidFill>
                  <a:srgbClr val="333333"/>
                </a:solidFill>
              </a:rPr>
              <a:t> med mitt </a:t>
            </a:r>
            <a:r>
              <a:rPr lang="en-GB" altLang="de-DE" sz="2400" dirty="0" err="1">
                <a:solidFill>
                  <a:srgbClr val="333333"/>
                </a:solidFill>
              </a:rPr>
              <a:t>tillfrisknande</a:t>
            </a:r>
            <a:r>
              <a:rPr lang="en-GB" altLang="de-DE" sz="2400" dirty="0">
                <a:solidFill>
                  <a:srgbClr val="333333"/>
                </a:solidFill>
              </a:rPr>
              <a:t>. Jag </a:t>
            </a:r>
            <a:r>
              <a:rPr lang="en-GB" altLang="de-DE" sz="2400" dirty="0" err="1">
                <a:solidFill>
                  <a:srgbClr val="333333"/>
                </a:solidFill>
              </a:rPr>
              <a:t>är</a:t>
            </a:r>
            <a:r>
              <a:rPr lang="en-GB" altLang="de-DE" sz="2400" dirty="0">
                <a:solidFill>
                  <a:srgbClr val="333333"/>
                </a:solidFill>
              </a:rPr>
              <a:t> </a:t>
            </a:r>
            <a:r>
              <a:rPr lang="en-GB" altLang="de-DE" sz="2400" dirty="0" err="1">
                <a:solidFill>
                  <a:srgbClr val="333333"/>
                </a:solidFill>
              </a:rPr>
              <a:t>säker</a:t>
            </a:r>
            <a:r>
              <a:rPr lang="en-GB" altLang="de-DE" sz="2400" dirty="0">
                <a:solidFill>
                  <a:srgbClr val="333333"/>
                </a:solidFill>
              </a:rPr>
              <a:t> </a:t>
            </a:r>
            <a:r>
              <a:rPr lang="en-GB" altLang="de-DE" sz="2400" dirty="0" err="1">
                <a:solidFill>
                  <a:srgbClr val="333333"/>
                </a:solidFill>
              </a:rPr>
              <a:t>på</a:t>
            </a:r>
            <a:r>
              <a:rPr lang="en-GB" altLang="de-DE" sz="2400" dirty="0">
                <a:solidFill>
                  <a:srgbClr val="333333"/>
                </a:solidFill>
              </a:rPr>
              <a:t> </a:t>
            </a:r>
            <a:r>
              <a:rPr lang="en-GB" altLang="de-DE" sz="2400" dirty="0" err="1">
                <a:solidFill>
                  <a:srgbClr val="333333"/>
                </a:solidFill>
              </a:rPr>
              <a:t>att</a:t>
            </a:r>
            <a:r>
              <a:rPr lang="en-GB" altLang="de-DE" sz="2400" dirty="0">
                <a:solidFill>
                  <a:srgbClr val="333333"/>
                </a:solidFill>
              </a:rPr>
              <a:t> jag </a:t>
            </a:r>
            <a:r>
              <a:rPr lang="en-GB" altLang="de-DE" sz="2400" dirty="0" err="1">
                <a:solidFill>
                  <a:srgbClr val="333333"/>
                </a:solidFill>
              </a:rPr>
              <a:t>kan</a:t>
            </a:r>
            <a:r>
              <a:rPr lang="en-GB" altLang="de-DE" sz="2400" dirty="0">
                <a:solidFill>
                  <a:srgbClr val="333333"/>
                </a:solidFill>
              </a:rPr>
              <a:t> </a:t>
            </a:r>
            <a:r>
              <a:rPr lang="en-GB" altLang="de-DE" sz="2400" dirty="0" err="1">
                <a:solidFill>
                  <a:srgbClr val="333333"/>
                </a:solidFill>
              </a:rPr>
              <a:t>bli</a:t>
            </a:r>
            <a:r>
              <a:rPr lang="en-GB" altLang="de-DE" sz="2400" dirty="0">
                <a:solidFill>
                  <a:srgbClr val="333333"/>
                </a:solidFill>
              </a:rPr>
              <a:t> </a:t>
            </a:r>
            <a:r>
              <a:rPr lang="en-GB" altLang="de-DE" sz="2400" dirty="0" err="1">
                <a:solidFill>
                  <a:srgbClr val="333333"/>
                </a:solidFill>
              </a:rPr>
              <a:t>hjälpt</a:t>
            </a:r>
            <a:r>
              <a:rPr lang="en-GB" altLang="de-DE" sz="2400" dirty="0">
                <a:solidFill>
                  <a:srgbClr val="333333"/>
                </a:solidFill>
              </a:rPr>
              <a:t> </a:t>
            </a:r>
            <a:r>
              <a:rPr lang="en-GB" altLang="de-DE" sz="2400" dirty="0" err="1">
                <a:solidFill>
                  <a:srgbClr val="333333"/>
                </a:solidFill>
              </a:rPr>
              <a:t>av</a:t>
            </a:r>
            <a:r>
              <a:rPr lang="en-GB" altLang="de-DE" sz="2400" dirty="0">
                <a:solidFill>
                  <a:srgbClr val="333333"/>
                </a:solidFill>
              </a:rPr>
              <a:t> </a:t>
            </a:r>
            <a:r>
              <a:rPr lang="en-GB" altLang="de-DE" sz="2400" dirty="0" err="1">
                <a:solidFill>
                  <a:srgbClr val="333333"/>
                </a:solidFill>
              </a:rPr>
              <a:t>kompetent</a:t>
            </a:r>
            <a:r>
              <a:rPr lang="en-GB" altLang="de-DE" sz="2400" dirty="0">
                <a:solidFill>
                  <a:srgbClr val="333333"/>
                </a:solidFill>
              </a:rPr>
              <a:t> personal </a:t>
            </a:r>
            <a:r>
              <a:rPr lang="en-GB" altLang="de-DE" sz="2400" dirty="0" err="1">
                <a:solidFill>
                  <a:srgbClr val="333333"/>
                </a:solidFill>
              </a:rPr>
              <a:t>i</a:t>
            </a:r>
            <a:r>
              <a:rPr lang="en-GB" altLang="de-DE" sz="2400" dirty="0">
                <a:solidFill>
                  <a:srgbClr val="333333"/>
                </a:solidFill>
              </a:rPr>
              <a:t> </a:t>
            </a:r>
            <a:r>
              <a:rPr lang="en-GB" altLang="de-DE" sz="2400" err="1">
                <a:solidFill>
                  <a:srgbClr val="333333"/>
                </a:solidFill>
              </a:rPr>
              <a:t>framtiden</a:t>
            </a:r>
            <a:r>
              <a:rPr lang="en-GB" altLang="de-DE" sz="2400">
                <a:solidFill>
                  <a:srgbClr val="333333"/>
                </a:solidFill>
              </a:rPr>
              <a:t>.</a:t>
            </a:r>
            <a:r>
              <a:rPr lang="en-US"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Sluta följa efter mig!</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negativa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64196768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jag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“Det </a:t>
                      </a:r>
                      <a:r>
                        <a:rPr kumimoji="0" lang="sv-SE" sz="2000" b="0" i="0" u="none" strike="noStrike" cap="none" normalizeH="0" baseline="0" dirty="0">
                          <a:ln>
                            <a:noFill/>
                          </a:ln>
                          <a:solidFill>
                            <a:srgbClr val="333333"/>
                          </a:solidFill>
                          <a:effectLst/>
                          <a:latin typeface="Calibri Light"/>
                          <a:cs typeface="Times New Roman" pitchFamily="18" charset="0"/>
                        </a:rPr>
                        <a:t>var verkligen mitt fel. Jag måste be fansen om </a:t>
                      </a:r>
                      <a:r>
                        <a:rPr kumimoji="0" lang="sv-SE" sz="2000" b="0" i="0" u="none" strike="noStrike" cap="none" normalizeH="0" baseline="0">
                          <a:ln>
                            <a:noFill/>
                          </a:ln>
                          <a:solidFill>
                            <a:srgbClr val="333333"/>
                          </a:solidFill>
                          <a:effectLst/>
                          <a:latin typeface="Calibri Light"/>
                          <a:cs typeface="Times New Roman" pitchFamily="18" charset="0"/>
                        </a:rPr>
                        <a:t>ursäkt!”) </a:t>
                      </a:r>
                      <a:r>
                        <a:rPr kumimoji="0" lang="sv-SE"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a:ln>
                            <a:noFill/>
                          </a:ln>
                          <a:solidFill>
                            <a:srgbClr val="333333"/>
                          </a:solidFill>
                          <a:effectLst/>
                          <a:latin typeface="Calibri Light"/>
                          <a:cs typeface="Times New Roman" pitchFamily="18" charset="0"/>
                        </a:rPr>
                        <a:t>Nackdel:</a:t>
                      </a:r>
                      <a:r>
                        <a:rPr kumimoji="0" lang="sv-SE" sz="2000" b="0" i="0" u="none" strike="noStrike" cap="none" normalizeH="0" baseline="0">
                          <a:ln>
                            <a:noFill/>
                          </a:ln>
                          <a:solidFill>
                            <a:srgbClr val="333333"/>
                          </a:solidFill>
                          <a:effectLst/>
                          <a:latin typeface="Calibri Light"/>
                          <a:cs typeface="Times New Roman" pitchFamily="18" charset="0"/>
                        </a:rPr>
                        <a:t> </a:t>
                      </a:r>
                      <a:r>
                        <a:rPr kumimoji="0" lang="sv-SE" sz="2000" b="0" i="0" u="none" strike="noStrike" cap="none" normalizeH="0" baseline="0">
                          <a:ln>
                            <a:noFill/>
                          </a:ln>
                          <a:solidFill>
                            <a:srgbClr val="004992"/>
                          </a:solidFill>
                          <a:effectLst/>
                          <a:latin typeface="Calibri Light"/>
                          <a:cs typeface="Times New Roman" pitchFamily="18" charset="0"/>
                        </a:rPr>
                        <a:t>???</a:t>
                      </a:r>
                      <a:r>
                        <a:rPr kumimoji="0" lang="sv-SE" sz="2000" b="0" i="0" u="none" strike="noStrike" cap="none" normalizeH="0" baseline="0">
                          <a:ln>
                            <a:noFill/>
                          </a:ln>
                          <a:solidFill>
                            <a:srgbClr val="FFFFFF"/>
                          </a:solidFill>
                          <a:effectLst/>
                          <a:latin typeface="Calibri Light"/>
                          <a:cs typeface="Times New Roman" pitchFamily="18" charset="0"/>
                        </a:rPr>
                        <a:t> </a:t>
                      </a:r>
                      <a:r>
                        <a:rPr kumimoji="0" lang="sv-SE" sz="2000" b="0" i="0" u="none" strike="noStrike" cap="none" normalizeH="0" baseline="0" dirty="0">
                          <a:ln>
                            <a:noFill/>
                          </a:ln>
                          <a:solidFill>
                            <a:srgbClr val="FFFFFF"/>
                          </a:solidFill>
                          <a:effectLst/>
                          <a:latin typeface="Calibri Light"/>
                          <a:cs typeface="Times New Roman" pitchFamily="18" charset="0"/>
                        </a:rPr>
                        <a:t>försämrar självförtroendet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a:ln>
                            <a:noFill/>
                          </a:ln>
                          <a:solidFill>
                            <a:srgbClr val="333333"/>
                          </a:solidFill>
                          <a:effectLst/>
                          <a:latin typeface="Calibri Light"/>
                          <a:cs typeface="Times New Roman" pitchFamily="18" charset="0"/>
                        </a:rPr>
                        <a:t>Fördel:</a:t>
                      </a:r>
                      <a:r>
                        <a:rPr kumimoji="0" lang="sv-SE" sz="2000" b="0" i="0" u="none" strike="noStrike" cap="none" normalizeH="0" baseline="0">
                          <a:ln>
                            <a:noFill/>
                          </a:ln>
                          <a:solidFill>
                            <a:srgbClr val="333333"/>
                          </a:solidFill>
                          <a:effectLst/>
                          <a:latin typeface="Calibri Light"/>
                          <a:cs typeface="Times New Roman" pitchFamily="18" charset="0"/>
                        </a:rPr>
                        <a:t> </a:t>
                      </a:r>
                      <a:r>
                        <a:rPr kumimoji="0" lang="sv-SE" sz="2000" b="0" i="0" u="none" strike="noStrike" cap="none" normalizeH="0" baseline="0">
                          <a:ln>
                            <a:noFill/>
                          </a:ln>
                          <a:solidFill>
                            <a:srgbClr val="004992"/>
                          </a:solidFill>
                          <a:effectLst/>
                          <a:latin typeface="Calibri Light"/>
                          <a:cs typeface="Times New Roman" pitchFamily="18" charset="0"/>
                        </a:rPr>
                        <a:t>???</a:t>
                      </a:r>
                      <a:r>
                        <a:rPr kumimoji="0" lang="sv-SE" sz="2000" b="0" i="0" u="none" strike="noStrike" cap="none" normalizeH="0" baseline="0">
                          <a:ln>
                            <a:noFill/>
                          </a:ln>
                          <a:solidFill>
                            <a:srgbClr val="FFFFFF"/>
                          </a:solidFill>
                          <a:effectLst/>
                          <a:latin typeface="Calibri Light"/>
                          <a:cs typeface="Times New Roman" pitchFamily="18" charset="0"/>
                        </a:rPr>
                        <a:t> </a:t>
                      </a:r>
                      <a:r>
                        <a:rPr kumimoji="0" lang="sv-SE" sz="2000" b="0" i="0" u="none" strike="noStrike" cap="none" normalizeH="0" baseline="0" dirty="0">
                          <a:ln>
                            <a:noFill/>
                          </a:ln>
                          <a:solidFill>
                            <a:srgbClr val="FFFFFF"/>
                          </a:solidFill>
                          <a:effectLst/>
                          <a:latin typeface="Calibri Light"/>
                          <a:cs typeface="Times New Roman" pitchFamily="18" charset="0"/>
                        </a:rPr>
                        <a:t>att ta på sig ansvaret anses modigt och ädelt</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andra/situation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“Men </a:t>
                      </a:r>
                      <a:r>
                        <a:rPr kumimoji="0" lang="sv-SE" sz="2000" b="0" i="0" u="none" strike="noStrike" cap="none" normalizeH="0" baseline="0" dirty="0">
                          <a:ln>
                            <a:noFill/>
                          </a:ln>
                          <a:solidFill>
                            <a:srgbClr val="333333"/>
                          </a:solidFill>
                          <a:effectLst/>
                          <a:latin typeface="Calibri Light"/>
                          <a:cs typeface="Times New Roman" pitchFamily="18" charset="0"/>
                        </a:rPr>
                        <a:t>var var </a:t>
                      </a:r>
                      <a:r>
                        <a:rPr kumimoji="0" lang="sv-SE" sz="2000" b="0" i="0" u="none" strike="noStrike" cap="none" normalizeH="0" baseline="0">
                          <a:ln>
                            <a:noFill/>
                          </a:ln>
                          <a:solidFill>
                            <a:srgbClr val="333333"/>
                          </a:solidFill>
                          <a:effectLst/>
                          <a:latin typeface="Calibri Light"/>
                          <a:cs typeface="Times New Roman" pitchFamily="18" charset="0"/>
                        </a:rPr>
                        <a:t>målvakten?”; “Vad </a:t>
                      </a:r>
                      <a:r>
                        <a:rPr kumimoji="0" lang="sv-SE" sz="2000" b="0" i="0" u="none" strike="noStrike" cap="none" normalizeH="0" baseline="0" dirty="0">
                          <a:ln>
                            <a:noFill/>
                          </a:ln>
                          <a:solidFill>
                            <a:srgbClr val="333333"/>
                          </a:solidFill>
                          <a:effectLst/>
                          <a:latin typeface="Calibri Light"/>
                          <a:cs typeface="Times New Roman" pitchFamily="18" charset="0"/>
                        </a:rPr>
                        <a:t>som helst kan hända i en </a:t>
                      </a:r>
                      <a:r>
                        <a:rPr kumimoji="0" lang="sv-SE" sz="2000" b="0" i="0" u="none" strike="noStrike" cap="none" normalizeH="0" baseline="0">
                          <a:ln>
                            <a:noFill/>
                          </a:ln>
                          <a:solidFill>
                            <a:srgbClr val="333333"/>
                          </a:solidFill>
                          <a:effectLst/>
                          <a:latin typeface="Calibri Light"/>
                          <a:cs typeface="Times New Roman" pitchFamily="18" charset="0"/>
                        </a:rPr>
                        <a:t>fotbollsmatch.”) </a:t>
                      </a:r>
                      <a:r>
                        <a:rPr kumimoji="0" lang="sv-SE"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att frånsäga sig ansvaret anses oartigt (man gör det lätt för sig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självförtroendet hotas inte</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Om du hade spelat bättre så hade inte det andra laget gjort mål.</a:t>
            </a:r>
            <a:endParaRPr lang="en-CA" altLang="de-DE" sz="16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negativa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5773672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jag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“Det </a:t>
                      </a:r>
                      <a:r>
                        <a:rPr kumimoji="0" lang="sv-SE" sz="2000" b="0" i="0" u="none" strike="noStrike" cap="none" normalizeH="0" baseline="0" dirty="0">
                          <a:ln>
                            <a:noFill/>
                          </a:ln>
                          <a:solidFill>
                            <a:srgbClr val="333333"/>
                          </a:solidFill>
                          <a:effectLst/>
                          <a:latin typeface="Calibri Light"/>
                          <a:cs typeface="Times New Roman" pitchFamily="18" charset="0"/>
                        </a:rPr>
                        <a:t>var verkligen mitt fel. Jag måste be fansen om </a:t>
                      </a:r>
                      <a:r>
                        <a:rPr kumimoji="0" lang="sv-SE" sz="2000" b="0" i="0" u="none" strike="noStrike" cap="none" normalizeH="0" baseline="0">
                          <a:ln>
                            <a:noFill/>
                          </a:ln>
                          <a:solidFill>
                            <a:srgbClr val="333333"/>
                          </a:solidFill>
                          <a:effectLst/>
                          <a:latin typeface="Calibri Light"/>
                          <a:cs typeface="Times New Roman" pitchFamily="18" charset="0"/>
                        </a:rPr>
                        <a:t>ursäkt!”) </a:t>
                      </a:r>
                      <a:r>
                        <a:rPr kumimoji="0" lang="sv-SE"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försämrar självförtroendet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att ta på sig ansvaret anses modigt och ädelt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andra/situation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“Men </a:t>
                      </a:r>
                      <a:r>
                        <a:rPr kumimoji="0" lang="sv-SE" sz="2000" b="0" i="0" u="none" strike="noStrike" cap="none" normalizeH="0" baseline="0" dirty="0">
                          <a:ln>
                            <a:noFill/>
                          </a:ln>
                          <a:solidFill>
                            <a:srgbClr val="333333"/>
                          </a:solidFill>
                          <a:effectLst/>
                          <a:latin typeface="Calibri Light"/>
                          <a:cs typeface="Times New Roman" pitchFamily="18" charset="0"/>
                        </a:rPr>
                        <a:t>var var </a:t>
                      </a:r>
                      <a:r>
                        <a:rPr kumimoji="0" lang="sv-SE" sz="2000" b="0" i="0" u="none" strike="noStrike" cap="none" normalizeH="0" baseline="0">
                          <a:ln>
                            <a:noFill/>
                          </a:ln>
                          <a:solidFill>
                            <a:srgbClr val="333333"/>
                          </a:solidFill>
                          <a:effectLst/>
                          <a:latin typeface="Calibri Light"/>
                          <a:cs typeface="Times New Roman" pitchFamily="18" charset="0"/>
                        </a:rPr>
                        <a:t>målvakten?”; “Vad </a:t>
                      </a:r>
                      <a:r>
                        <a:rPr kumimoji="0" lang="sv-SE" sz="2000" b="0" i="0" u="none" strike="noStrike" cap="none" normalizeH="0" baseline="0" dirty="0">
                          <a:ln>
                            <a:noFill/>
                          </a:ln>
                          <a:solidFill>
                            <a:srgbClr val="333333"/>
                          </a:solidFill>
                          <a:effectLst/>
                          <a:latin typeface="Calibri Light"/>
                          <a:cs typeface="Times New Roman" pitchFamily="18" charset="0"/>
                        </a:rPr>
                        <a:t>som helst kan hända i en </a:t>
                      </a:r>
                      <a:r>
                        <a:rPr kumimoji="0" lang="sv-SE" sz="2000" b="0" i="0" u="none" strike="noStrike" cap="none" normalizeH="0" baseline="0">
                          <a:ln>
                            <a:noFill/>
                          </a:ln>
                          <a:solidFill>
                            <a:srgbClr val="333333"/>
                          </a:solidFill>
                          <a:effectLst/>
                          <a:latin typeface="Calibri Light"/>
                          <a:cs typeface="Times New Roman" pitchFamily="18" charset="0"/>
                        </a:rPr>
                        <a:t>fotbollsmatch.”) </a:t>
                      </a:r>
                      <a:r>
                        <a:rPr kumimoji="0" lang="sv-SE"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mn-lt"/>
                          <a:cs typeface="Times New Roman" pitchFamily="18" charset="0"/>
                        </a:rPr>
                        <a:t>Nackdel:</a:t>
                      </a:r>
                      <a:r>
                        <a:rPr kumimoji="0" lang="sv-SE" sz="2000" b="0" i="0" u="none" strike="noStrike" cap="none" normalizeH="0" baseline="0" dirty="0">
                          <a:ln>
                            <a:noFill/>
                          </a:ln>
                          <a:solidFill>
                            <a:srgbClr val="333333"/>
                          </a:solidFill>
                          <a:effectLst/>
                          <a:latin typeface="+mn-lt"/>
                          <a:cs typeface="Times New Roman" pitchFamily="18" charset="0"/>
                        </a:rPr>
                        <a:t> </a:t>
                      </a:r>
                      <a:r>
                        <a:rPr kumimoji="0" lang="sv-SE" sz="2000" b="0" i="0" u="none" strike="noStrike" cap="none" normalizeH="0" baseline="0" dirty="0">
                          <a:ln>
                            <a:noFill/>
                          </a:ln>
                          <a:solidFill>
                            <a:srgbClr val="004992"/>
                          </a:solidFill>
                          <a:effectLst/>
                          <a:latin typeface="+mn-lt"/>
                          <a:cs typeface="Times New Roman" pitchFamily="18" charset="0"/>
                        </a:rPr>
                        <a:t>???</a:t>
                      </a:r>
                      <a:r>
                        <a:rPr kumimoji="0" lang="sv-SE" sz="2000" b="0" i="0" u="none" strike="noStrike" cap="none" normalizeH="0" baseline="0" dirty="0">
                          <a:ln>
                            <a:noFill/>
                          </a:ln>
                          <a:solidFill>
                            <a:srgbClr val="E3EFF8"/>
                          </a:solidFill>
                          <a:effectLst/>
                          <a:latin typeface="+mn-lt"/>
                          <a:cs typeface="Times New Roman" pitchFamily="18" charset="0"/>
                        </a:rPr>
                        <a:t> att frånsäga sig ansvaret anses oartigt (man gör det lätt för sig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mn-lt"/>
                          <a:cs typeface="Times New Roman" pitchFamily="18" charset="0"/>
                        </a:rPr>
                        <a:t>Fördel:</a:t>
                      </a:r>
                      <a:r>
                        <a:rPr kumimoji="0" lang="sv-SE" sz="2000" b="0" i="0" u="none" strike="noStrike" cap="none" normalizeH="0" baseline="0" dirty="0">
                          <a:ln>
                            <a:noFill/>
                          </a:ln>
                          <a:solidFill>
                            <a:srgbClr val="333333"/>
                          </a:solidFill>
                          <a:effectLst/>
                          <a:latin typeface="+mn-lt"/>
                          <a:cs typeface="Times New Roman" pitchFamily="18" charset="0"/>
                        </a:rPr>
                        <a:t> </a:t>
                      </a:r>
                      <a:r>
                        <a:rPr kumimoji="0" lang="sv-SE" sz="2000" b="0" i="0" u="none" strike="noStrike" cap="none" normalizeH="0" baseline="0" dirty="0">
                          <a:ln>
                            <a:noFill/>
                          </a:ln>
                          <a:solidFill>
                            <a:srgbClr val="004992"/>
                          </a:solidFill>
                          <a:effectLst/>
                          <a:latin typeface="+mn-lt"/>
                          <a:cs typeface="Times New Roman" pitchFamily="18" charset="0"/>
                        </a:rPr>
                        <a:t>???</a:t>
                      </a:r>
                      <a:r>
                        <a:rPr kumimoji="0" lang="sv-SE" sz="2000" b="0" i="0" u="none" strike="noStrike" cap="none" normalizeH="0" baseline="0" dirty="0">
                          <a:ln>
                            <a:noFill/>
                          </a:ln>
                          <a:solidFill>
                            <a:srgbClr val="E3EFF8"/>
                          </a:solidFill>
                          <a:effectLst/>
                          <a:latin typeface="+mn-lt"/>
                          <a:cs typeface="Times New Roman" pitchFamily="18" charset="0"/>
                        </a:rPr>
                        <a:t> självförtroendet hotas inte</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Om du hade spelat bättre så hade inte det andra laget gjort mål.</a:t>
            </a:r>
            <a:endParaRPr lang="en-CA" altLang="de-DE" sz="1600">
              <a:latin typeface="Calibri Light"/>
            </a:endParaRPr>
          </a:p>
        </p:txBody>
      </p:sp>
    </p:spTree>
    <p:extLst>
      <p:ext uri="{BB962C8B-B14F-4D97-AF65-F5344CB8AC3E}">
        <p14:creationId xmlns:p14="http://schemas.microsoft.com/office/powerpoint/2010/main" val="771201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negativa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12762004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jag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“Det </a:t>
                      </a:r>
                      <a:r>
                        <a:rPr kumimoji="0" lang="sv-SE" sz="2000" b="0" i="0" u="none" strike="noStrike" cap="none" normalizeH="0" baseline="0" dirty="0">
                          <a:ln>
                            <a:noFill/>
                          </a:ln>
                          <a:solidFill>
                            <a:srgbClr val="333333"/>
                          </a:solidFill>
                          <a:effectLst/>
                          <a:latin typeface="Calibri Light"/>
                          <a:cs typeface="Times New Roman" pitchFamily="18" charset="0"/>
                        </a:rPr>
                        <a:t>var verkligen mitt fel. Jag måste be fansen om </a:t>
                      </a:r>
                      <a:r>
                        <a:rPr kumimoji="0" lang="sv-SE" sz="2000" b="0" i="0" u="none" strike="noStrike" cap="none" normalizeH="0" baseline="0">
                          <a:ln>
                            <a:noFill/>
                          </a:ln>
                          <a:solidFill>
                            <a:srgbClr val="333333"/>
                          </a:solidFill>
                          <a:effectLst/>
                          <a:latin typeface="Calibri Light"/>
                          <a:cs typeface="Times New Roman" pitchFamily="18" charset="0"/>
                        </a:rPr>
                        <a:t>ursäkt!”) </a:t>
                      </a:r>
                      <a:r>
                        <a:rPr kumimoji="0" lang="sv-SE"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försämrar självförtroendet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att ta på sig ansvaret anses modigt och ädelt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andra/situation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“Men </a:t>
                      </a:r>
                      <a:r>
                        <a:rPr kumimoji="0" lang="sv-SE" sz="2000" b="0" i="0" u="none" strike="noStrike" cap="none" normalizeH="0" baseline="0" dirty="0">
                          <a:ln>
                            <a:noFill/>
                          </a:ln>
                          <a:solidFill>
                            <a:srgbClr val="333333"/>
                          </a:solidFill>
                          <a:effectLst/>
                          <a:latin typeface="Calibri Light"/>
                          <a:cs typeface="Times New Roman" pitchFamily="18" charset="0"/>
                        </a:rPr>
                        <a:t>var var </a:t>
                      </a:r>
                      <a:r>
                        <a:rPr kumimoji="0" lang="sv-SE" sz="2000" b="0" i="0" u="none" strike="noStrike" cap="none" normalizeH="0" baseline="0">
                          <a:ln>
                            <a:noFill/>
                          </a:ln>
                          <a:solidFill>
                            <a:srgbClr val="333333"/>
                          </a:solidFill>
                          <a:effectLst/>
                          <a:latin typeface="Calibri Light"/>
                          <a:cs typeface="Times New Roman" pitchFamily="18" charset="0"/>
                        </a:rPr>
                        <a:t>målvakten?”; “Vad </a:t>
                      </a:r>
                      <a:r>
                        <a:rPr kumimoji="0" lang="sv-SE" sz="2000" b="0" i="0" u="none" strike="noStrike" cap="none" normalizeH="0" baseline="0" dirty="0">
                          <a:ln>
                            <a:noFill/>
                          </a:ln>
                          <a:solidFill>
                            <a:srgbClr val="333333"/>
                          </a:solidFill>
                          <a:effectLst/>
                          <a:latin typeface="Calibri Light"/>
                          <a:cs typeface="Times New Roman" pitchFamily="18" charset="0"/>
                        </a:rPr>
                        <a:t>som helst kan hända i en </a:t>
                      </a:r>
                      <a:r>
                        <a:rPr kumimoji="0" lang="sv-SE" sz="2000" b="0" i="0" u="none" strike="noStrike" cap="none" normalizeH="0" baseline="0">
                          <a:ln>
                            <a:noFill/>
                          </a:ln>
                          <a:solidFill>
                            <a:srgbClr val="333333"/>
                          </a:solidFill>
                          <a:effectLst/>
                          <a:latin typeface="Calibri Light"/>
                          <a:cs typeface="Times New Roman" pitchFamily="18" charset="0"/>
                        </a:rPr>
                        <a:t>fotbollsmatch.”) </a:t>
                      </a:r>
                      <a:r>
                        <a:rPr kumimoji="0" lang="sv-SE"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att frånsäga sig ansvaret anses oartigt (man gör det lätt för sig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självförtroendet hotas inte</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Om du hade spelat bättre så hade inte det andra laget gjort mål.</a:t>
            </a:r>
            <a:endParaRPr lang="en-CA" altLang="de-DE" sz="1600">
              <a:latin typeface="Calibri Light"/>
            </a:endParaRPr>
          </a:p>
        </p:txBody>
      </p:sp>
    </p:spTree>
    <p:extLst>
      <p:ext uri="{BB962C8B-B14F-4D97-AF65-F5344CB8AC3E}">
        <p14:creationId xmlns:p14="http://schemas.microsoft.com/office/powerpoint/2010/main" val="3982364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negativa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724133928"/>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Mer balanserade svar (kombinera orsaker som utgår från en själv, andra och situationen; ge exempel):</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sv-S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sv-SE"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sv-SE"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Om du hade spelat bättre så hade inte det andra laget gjort mål.</a:t>
            </a:r>
            <a:endParaRPr lang="en-CA" altLang="de-DE" sz="16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negativa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353417956"/>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Mer balanserade svar (kombinera orsaker som utgår från en själv, andra och situationen; ge exempel):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“Min </a:t>
                      </a:r>
                      <a:r>
                        <a:rPr kumimoji="0" lang="sv-SE" sz="2000" b="0" i="0" u="none" strike="noStrike" cap="none" normalizeH="0" baseline="0" dirty="0">
                          <a:ln>
                            <a:noFill/>
                          </a:ln>
                          <a:solidFill>
                            <a:srgbClr val="333333"/>
                          </a:solidFill>
                          <a:effectLst/>
                          <a:latin typeface="Calibri Light"/>
                          <a:cs typeface="Times New Roman" pitchFamily="18" charset="0"/>
                        </a:rPr>
                        <a:t>prestation var svag i den här matchen men jag kommer att bli bättre </a:t>
                      </a:r>
                      <a:r>
                        <a:rPr kumimoji="0" lang="sv-SE" sz="2000" b="0" i="0" u="none" strike="noStrike" cap="none" normalizeH="0" baseline="0">
                          <a:ln>
                            <a:noFill/>
                          </a:ln>
                          <a:solidFill>
                            <a:srgbClr val="333333"/>
                          </a:solidFill>
                          <a:effectLst/>
                          <a:latin typeface="Calibri Light"/>
                          <a:cs typeface="Times New Roman" pitchFamily="18" charset="0"/>
                        </a:rPr>
                        <a:t>med tiden”</a:t>
                      </a:r>
                      <a:endParaRPr kumimoji="0" lang="sv-S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“I </a:t>
                      </a:r>
                      <a:r>
                        <a:rPr kumimoji="0" lang="sv-SE" sz="2000" b="0" i="0" u="none" strike="noStrike" cap="none" normalizeH="0" baseline="0" dirty="0">
                          <a:ln>
                            <a:noFill/>
                          </a:ln>
                          <a:solidFill>
                            <a:srgbClr val="333333"/>
                          </a:solidFill>
                          <a:effectLst/>
                          <a:latin typeface="Calibri Light"/>
                          <a:cs typeface="Times New Roman" pitchFamily="18" charset="0"/>
                        </a:rPr>
                        <a:t>andra matcher kommer både jag och mina lagkamrater att spela bättre vilket förhoppningsvis kommer att resultera </a:t>
                      </a:r>
                      <a:r>
                        <a:rPr kumimoji="0" lang="sv-SE" sz="2000" b="0" i="0" u="none" strike="noStrike" cap="none" normalizeH="0" baseline="0">
                          <a:ln>
                            <a:noFill/>
                          </a:ln>
                          <a:solidFill>
                            <a:srgbClr val="333333"/>
                          </a:solidFill>
                          <a:effectLst/>
                          <a:latin typeface="Calibri Light"/>
                          <a:cs typeface="Times New Roman" pitchFamily="18" charset="0"/>
                        </a:rPr>
                        <a:t>i vinster”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Om du hade spelat bättre så hade inte det andra laget gjort mål.</a:t>
            </a:r>
            <a:endParaRPr lang="en-CA" altLang="de-DE" sz="16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positiva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v-SE" altLang="de-DE" sz="1400">
                <a:latin typeface="Calibri Light"/>
              </a:rPr>
              <a:t>Grattis till vinsten. Hur gjorde du?</a:t>
            </a:r>
            <a:endParaRPr lang="en-CA" altLang="de-DE" sz="1400" dirty="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181430213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jag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“Precis </a:t>
                      </a:r>
                      <a:r>
                        <a:rPr kumimoji="0" lang="sv-SE" sz="2000" b="0" i="0" u="none" strike="noStrike" cap="none" normalizeH="0" baseline="0" dirty="0">
                          <a:ln>
                            <a:noFill/>
                          </a:ln>
                          <a:solidFill>
                            <a:srgbClr val="333333"/>
                          </a:solidFill>
                          <a:effectLst/>
                          <a:latin typeface="Calibri Light"/>
                          <a:cs typeface="Times New Roman" pitchFamily="18" charset="0"/>
                        </a:rPr>
                        <a:t>som du sa så är jag fantastiskt </a:t>
                      </a:r>
                      <a:r>
                        <a:rPr kumimoji="0" lang="sv-SE" sz="2000" b="0" i="0" u="none" strike="noStrike" cap="none" normalizeH="0" baseline="0">
                          <a:ln>
                            <a:noFill/>
                          </a:ln>
                          <a:solidFill>
                            <a:srgbClr val="333333"/>
                          </a:solidFill>
                          <a:effectLst/>
                          <a:latin typeface="Calibri Light"/>
                          <a:cs typeface="Times New Roman" pitchFamily="18" charset="0"/>
                        </a:rPr>
                        <a:t>begåvad.”)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sv-SE" sz="2000" b="1" i="0" u="none" strike="noStrike" cap="none" normalizeH="0" baseline="0">
                          <a:ln>
                            <a:noFill/>
                          </a:ln>
                          <a:solidFill>
                            <a:srgbClr val="333333"/>
                          </a:solidFill>
                          <a:effectLst/>
                          <a:latin typeface="Calibri Light"/>
                          <a:cs typeface="Times New Roman" pitchFamily="18" charset="0"/>
                        </a:rPr>
                        <a:t>Nackdel:</a:t>
                      </a:r>
                      <a:r>
                        <a:rPr kumimoji="0" lang="sv-SE" sz="2000" b="0" i="0" u="none" strike="noStrike" cap="none" normalizeH="0" baseline="0">
                          <a:ln>
                            <a:noFill/>
                          </a:ln>
                          <a:solidFill>
                            <a:srgbClr val="333333"/>
                          </a:solidFill>
                          <a:effectLst/>
                          <a:latin typeface="Calibri Light"/>
                          <a:cs typeface="Times New Roman" pitchFamily="18" charset="0"/>
                        </a:rPr>
                        <a:t> </a:t>
                      </a:r>
                      <a:r>
                        <a:rPr kumimoji="0" lang="sv-SE" sz="2000" b="0" i="0" u="none" strike="noStrike" cap="none" normalizeH="0" baseline="0">
                          <a:ln>
                            <a:noFill/>
                          </a:ln>
                          <a:solidFill>
                            <a:srgbClr val="004992"/>
                          </a:solidFill>
                          <a:effectLst/>
                          <a:latin typeface="Calibri Light"/>
                          <a:cs typeface="Times New Roman" pitchFamily="18" charset="0"/>
                        </a:rPr>
                        <a:t>???</a:t>
                      </a:r>
                      <a:r>
                        <a:rPr kumimoji="0" lang="sv-SE" sz="2000" b="0" i="0" u="none" strike="noStrike" cap="none" normalizeH="0" baseline="0">
                          <a:ln>
                            <a:noFill/>
                          </a:ln>
                          <a:solidFill>
                            <a:srgbClr val="FFFFFF"/>
                          </a:solidFill>
                          <a:effectLst/>
                          <a:latin typeface="Calibri Light"/>
                          <a:cs typeface="Times New Roman" pitchFamily="18" charset="0"/>
                        </a:rPr>
                        <a:t> </a:t>
                      </a:r>
                      <a:r>
                        <a:rPr kumimoji="0" lang="sv-SE" sz="2000" b="0" i="0" u="none" strike="noStrike" cap="none" normalizeH="0" baseline="0" dirty="0">
                          <a:ln>
                            <a:noFill/>
                          </a:ln>
                          <a:solidFill>
                            <a:srgbClr val="FFFFFF"/>
                          </a:solidFill>
                          <a:effectLst/>
                          <a:latin typeface="Calibri Light"/>
                          <a:cs typeface="Times New Roman" pitchFamily="18" charset="0"/>
                        </a:rPr>
                        <a:t>att berömma sig själv anses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sv-SE" sz="2000" b="1" i="0" u="none" strike="noStrike" cap="none" normalizeH="0" baseline="0">
                          <a:ln>
                            <a:noFill/>
                          </a:ln>
                          <a:solidFill>
                            <a:srgbClr val="333333"/>
                          </a:solidFill>
                          <a:effectLst/>
                          <a:latin typeface="Calibri Light"/>
                          <a:cs typeface="Times New Roman" pitchFamily="18" charset="0"/>
                        </a:rPr>
                        <a:t>Fördel:</a:t>
                      </a:r>
                      <a:r>
                        <a:rPr kumimoji="0" lang="sv-SE" sz="2000" b="0" i="0" u="none" strike="noStrike" cap="none" normalizeH="0" baseline="0">
                          <a:ln>
                            <a:noFill/>
                          </a:ln>
                          <a:solidFill>
                            <a:srgbClr val="333333"/>
                          </a:solidFill>
                          <a:effectLst/>
                          <a:latin typeface="Calibri Light"/>
                          <a:cs typeface="Times New Roman" pitchFamily="18" charset="0"/>
                        </a:rPr>
                        <a:t> </a:t>
                      </a:r>
                      <a:r>
                        <a:rPr kumimoji="0" lang="sv-SE" sz="2000" b="0" i="0" u="none" strike="noStrike" cap="none" normalizeH="0" baseline="0">
                          <a:ln>
                            <a:noFill/>
                          </a:ln>
                          <a:solidFill>
                            <a:srgbClr val="004992"/>
                          </a:solidFill>
                          <a:effectLst/>
                          <a:latin typeface="Calibri Light"/>
                          <a:cs typeface="Times New Roman" pitchFamily="18" charset="0"/>
                        </a:rPr>
                        <a:t>???</a:t>
                      </a:r>
                      <a:r>
                        <a:rPr kumimoji="0" lang="sv-SE" sz="2000" b="0" i="0" u="none" strike="noStrike" cap="none" normalizeH="0" baseline="0">
                          <a:ln>
                            <a:noFill/>
                          </a:ln>
                          <a:solidFill>
                            <a:srgbClr val="FFFFFF"/>
                          </a:solidFill>
                          <a:effectLst/>
                          <a:latin typeface="Calibri Light"/>
                          <a:cs typeface="Times New Roman" pitchFamily="18" charset="0"/>
                        </a:rPr>
                        <a:t> </a:t>
                      </a:r>
                      <a:r>
                        <a:rPr kumimoji="0" lang="sv-SE" sz="2000" b="0" i="0" u="none" strike="noStrike" cap="none" normalizeH="0" baseline="0" dirty="0">
                          <a:ln>
                            <a:noFill/>
                          </a:ln>
                          <a:solidFill>
                            <a:srgbClr val="FFFFFF"/>
                          </a:solidFill>
                          <a:effectLst/>
                          <a:latin typeface="Calibri Light"/>
                          <a:cs typeface="Times New Roman" pitchFamily="18" charset="0"/>
                        </a:rPr>
                        <a:t>ökar självförtroendet</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andra/situation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“Det </a:t>
                      </a:r>
                      <a:r>
                        <a:rPr kumimoji="0" lang="sv-SE" sz="2000" b="0" i="0" u="none" strike="noStrike" cap="none" normalizeH="0" baseline="0" dirty="0">
                          <a:ln>
                            <a:noFill/>
                          </a:ln>
                          <a:solidFill>
                            <a:srgbClr val="333333"/>
                          </a:solidFill>
                          <a:effectLst/>
                          <a:latin typeface="Calibri Light"/>
                          <a:cs typeface="Times New Roman" pitchFamily="18" charset="0"/>
                        </a:rPr>
                        <a:t>är helt och hållet tack vare mina </a:t>
                      </a:r>
                      <a:r>
                        <a:rPr kumimoji="0" lang="sv-SE" sz="2000" b="0" i="0" u="none" strike="noStrike" cap="none" normalizeH="0" baseline="0">
                          <a:ln>
                            <a:noFill/>
                          </a:ln>
                          <a:solidFill>
                            <a:srgbClr val="333333"/>
                          </a:solidFill>
                          <a:effectLst/>
                          <a:latin typeface="Calibri Light"/>
                          <a:cs typeface="Times New Roman" pitchFamily="18" charset="0"/>
                        </a:rPr>
                        <a:t>föräldrar.”)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självförtroendet förbättras inte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du betraktas som blygsam och som en lagspelare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positiva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v-SE" altLang="de-DE" sz="1400">
                <a:latin typeface="Calibri Light"/>
              </a:rPr>
              <a:t>Grattis till vinsten. Hur gjorde du?</a:t>
            </a:r>
            <a:endParaRPr lang="en-CA" altLang="de-DE" sz="1400" dirty="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60757907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jag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“Precis </a:t>
                      </a:r>
                      <a:r>
                        <a:rPr kumimoji="0" lang="sv-SE" sz="2000" b="0" i="0" u="none" strike="noStrike" cap="none" normalizeH="0" baseline="0" dirty="0">
                          <a:ln>
                            <a:noFill/>
                          </a:ln>
                          <a:solidFill>
                            <a:srgbClr val="333333"/>
                          </a:solidFill>
                          <a:effectLst/>
                          <a:latin typeface="Calibri Light"/>
                          <a:cs typeface="Times New Roman" pitchFamily="18" charset="0"/>
                        </a:rPr>
                        <a:t>som du sa så är jag fantastiskt </a:t>
                      </a:r>
                      <a:r>
                        <a:rPr kumimoji="0" lang="sv-SE" sz="2000" b="0" i="0" u="none" strike="noStrike" cap="none" normalizeH="0" baseline="0">
                          <a:ln>
                            <a:noFill/>
                          </a:ln>
                          <a:solidFill>
                            <a:srgbClr val="333333"/>
                          </a:solidFill>
                          <a:effectLst/>
                          <a:latin typeface="Calibri Light"/>
                          <a:cs typeface="Times New Roman" pitchFamily="18" charset="0"/>
                        </a:rPr>
                        <a:t>begåvad.”)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att berömma sig själv anses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ökar självförtroendet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andra/situation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“Det </a:t>
                      </a:r>
                      <a:r>
                        <a:rPr kumimoji="0" lang="sv-SE" sz="2000" b="0" i="0" u="none" strike="noStrike" cap="none" normalizeH="0" baseline="0" dirty="0">
                          <a:ln>
                            <a:noFill/>
                          </a:ln>
                          <a:solidFill>
                            <a:srgbClr val="333333"/>
                          </a:solidFill>
                          <a:effectLst/>
                          <a:latin typeface="Calibri Light"/>
                          <a:cs typeface="Times New Roman" pitchFamily="18" charset="0"/>
                        </a:rPr>
                        <a:t>är helt och hållet tack vare mina </a:t>
                      </a:r>
                      <a:r>
                        <a:rPr kumimoji="0" lang="sv-SE" sz="2000" b="0" i="0" u="none" strike="noStrike" cap="none" normalizeH="0" baseline="0">
                          <a:ln>
                            <a:noFill/>
                          </a:ln>
                          <a:solidFill>
                            <a:srgbClr val="333333"/>
                          </a:solidFill>
                          <a:effectLst/>
                          <a:latin typeface="Calibri Light"/>
                          <a:cs typeface="Times New Roman" pitchFamily="18" charset="0"/>
                        </a:rPr>
                        <a:t>föräldrar.”)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mn-lt"/>
                          <a:cs typeface="Times New Roman" pitchFamily="18" charset="0"/>
                        </a:rPr>
                        <a:t>Nackdel:</a:t>
                      </a:r>
                      <a:r>
                        <a:rPr kumimoji="0" lang="sv-SE" sz="2000" b="0" i="0" u="none" strike="noStrike" cap="none" normalizeH="0" baseline="0" dirty="0">
                          <a:ln>
                            <a:noFill/>
                          </a:ln>
                          <a:solidFill>
                            <a:srgbClr val="333333"/>
                          </a:solidFill>
                          <a:effectLst/>
                          <a:latin typeface="+mn-lt"/>
                          <a:cs typeface="Times New Roman" pitchFamily="18" charset="0"/>
                        </a:rPr>
                        <a:t> </a:t>
                      </a:r>
                      <a:r>
                        <a:rPr kumimoji="0" lang="sv-SE" sz="2000" b="0" i="0" u="none" strike="noStrike" cap="none" normalizeH="0" baseline="0" dirty="0">
                          <a:ln>
                            <a:noFill/>
                          </a:ln>
                          <a:solidFill>
                            <a:srgbClr val="004992"/>
                          </a:solidFill>
                          <a:effectLst/>
                          <a:latin typeface="+mn-lt"/>
                          <a:cs typeface="Times New Roman" pitchFamily="18" charset="0"/>
                        </a:rPr>
                        <a:t>???</a:t>
                      </a:r>
                      <a:r>
                        <a:rPr kumimoji="0" lang="sv-SE" sz="2000" b="0" i="0" u="none" strike="noStrike" cap="none" normalizeH="0" baseline="0" dirty="0">
                          <a:ln>
                            <a:noFill/>
                          </a:ln>
                          <a:solidFill>
                            <a:srgbClr val="E3EFF8"/>
                          </a:solidFill>
                          <a:effectLst/>
                          <a:latin typeface="+mn-lt"/>
                          <a:cs typeface="Times New Roman" pitchFamily="18" charset="0"/>
                        </a:rPr>
                        <a:t> självförtroendet förbättras inte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mn-lt"/>
                          <a:cs typeface="Times New Roman" pitchFamily="18" charset="0"/>
                        </a:rPr>
                        <a:t>Fördel:</a:t>
                      </a:r>
                      <a:r>
                        <a:rPr kumimoji="0" lang="sv-SE" sz="2000" b="0" i="0" u="none" strike="noStrike" cap="none" normalizeH="0" baseline="0" dirty="0">
                          <a:ln>
                            <a:noFill/>
                          </a:ln>
                          <a:solidFill>
                            <a:srgbClr val="333333"/>
                          </a:solidFill>
                          <a:effectLst/>
                          <a:latin typeface="+mn-lt"/>
                          <a:cs typeface="Times New Roman" pitchFamily="18" charset="0"/>
                        </a:rPr>
                        <a:t> </a:t>
                      </a:r>
                      <a:r>
                        <a:rPr kumimoji="0" lang="sv-SE" sz="2000" b="0" i="0" u="none" strike="noStrike" cap="none" normalizeH="0" baseline="0" dirty="0">
                          <a:ln>
                            <a:noFill/>
                          </a:ln>
                          <a:solidFill>
                            <a:srgbClr val="004992"/>
                          </a:solidFill>
                          <a:effectLst/>
                          <a:latin typeface="+mn-lt"/>
                          <a:cs typeface="Times New Roman" pitchFamily="18" charset="0"/>
                        </a:rPr>
                        <a:t>???</a:t>
                      </a:r>
                      <a:r>
                        <a:rPr kumimoji="0" lang="sv-SE" sz="2000" b="0" i="0" u="none" strike="noStrike" cap="none" normalizeH="0" baseline="0" dirty="0">
                          <a:ln>
                            <a:noFill/>
                          </a:ln>
                          <a:solidFill>
                            <a:srgbClr val="E3EFF8"/>
                          </a:solidFill>
                          <a:effectLst/>
                          <a:latin typeface="+mn-lt"/>
                          <a:cs typeface="Times New Roman" pitchFamily="18" charset="0"/>
                        </a:rPr>
                        <a:t> du betraktas som blygsam och som en lagspelare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25356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positiva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v-SE" altLang="de-DE" sz="1400">
                <a:latin typeface="Calibri Light"/>
              </a:rPr>
              <a:t>Grattis till vinsten. Hur gjorde du?</a:t>
            </a:r>
            <a:endParaRPr lang="en-CA" altLang="de-DE" sz="1400" dirty="0">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247088285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jag själv</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“Precis </a:t>
                      </a:r>
                      <a:r>
                        <a:rPr kumimoji="0" lang="sv-SE" sz="2000" b="0" i="0" u="none" strike="noStrike" cap="none" normalizeH="0" baseline="0" dirty="0">
                          <a:ln>
                            <a:noFill/>
                          </a:ln>
                          <a:solidFill>
                            <a:srgbClr val="333333"/>
                          </a:solidFill>
                          <a:effectLst/>
                          <a:latin typeface="Calibri Light"/>
                          <a:cs typeface="Times New Roman" pitchFamily="18" charset="0"/>
                        </a:rPr>
                        <a:t>som du sa så är jag fantastiskt </a:t>
                      </a:r>
                      <a:r>
                        <a:rPr kumimoji="0" lang="sv-SE" sz="2000" b="0" i="0" u="none" strike="noStrike" cap="none" normalizeH="0" baseline="0">
                          <a:ln>
                            <a:noFill/>
                          </a:ln>
                          <a:solidFill>
                            <a:srgbClr val="333333"/>
                          </a:solidFill>
                          <a:effectLst/>
                          <a:latin typeface="Calibri Light"/>
                          <a:cs typeface="Times New Roman" pitchFamily="18" charset="0"/>
                        </a:rPr>
                        <a:t>begåvad.”)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att berömma sig själv anses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ökar självförtroendet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Förklaring: andra/situation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(t.ex</a:t>
                      </a:r>
                      <a:r>
                        <a:rPr kumimoji="0" lang="sv-SE" sz="2000" b="0" i="0" u="none" strike="noStrike" cap="none" normalizeH="0" baseline="0">
                          <a:ln>
                            <a:noFill/>
                          </a:ln>
                          <a:solidFill>
                            <a:srgbClr val="333333"/>
                          </a:solidFill>
                          <a:effectLst/>
                          <a:latin typeface="Calibri Light"/>
                          <a:cs typeface="Times New Roman" pitchFamily="18" charset="0"/>
                        </a:rPr>
                        <a:t>. “Det </a:t>
                      </a:r>
                      <a:r>
                        <a:rPr kumimoji="0" lang="sv-SE" sz="2000" b="0" i="0" u="none" strike="noStrike" cap="none" normalizeH="0" baseline="0" dirty="0">
                          <a:ln>
                            <a:noFill/>
                          </a:ln>
                          <a:solidFill>
                            <a:srgbClr val="333333"/>
                          </a:solidFill>
                          <a:effectLst/>
                          <a:latin typeface="Calibri Light"/>
                          <a:cs typeface="Times New Roman" pitchFamily="18" charset="0"/>
                        </a:rPr>
                        <a:t>är helt och hållet tack vare mina </a:t>
                      </a:r>
                      <a:r>
                        <a:rPr kumimoji="0" lang="sv-SE" sz="2000" b="0" i="0" u="none" strike="noStrike" cap="none" normalizeH="0" baseline="0">
                          <a:ln>
                            <a:noFill/>
                          </a:ln>
                          <a:solidFill>
                            <a:srgbClr val="333333"/>
                          </a:solidFill>
                          <a:effectLst/>
                          <a:latin typeface="Calibri Light"/>
                          <a:cs typeface="Times New Roman" pitchFamily="18" charset="0"/>
                        </a:rPr>
                        <a:t>föräldrar.”)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Nackdel:</a:t>
                      </a:r>
                      <a:r>
                        <a:rPr kumimoji="0" lang="sv-SE" sz="2000" b="0" i="0" u="none" strike="noStrike" cap="none" normalizeH="0" baseline="0" dirty="0">
                          <a:ln>
                            <a:noFill/>
                          </a:ln>
                          <a:solidFill>
                            <a:srgbClr val="333333"/>
                          </a:solidFill>
                          <a:effectLst/>
                          <a:latin typeface="Calibri Light"/>
                          <a:cs typeface="Times New Roman" pitchFamily="18" charset="0"/>
                        </a:rPr>
                        <a:t> självförtroendet förbättras inte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Fördel:</a:t>
                      </a:r>
                      <a:r>
                        <a:rPr kumimoji="0" lang="sv-SE" sz="2000" b="0" i="0" u="none" strike="noStrike" cap="none" normalizeH="0" baseline="0" dirty="0">
                          <a:ln>
                            <a:noFill/>
                          </a:ln>
                          <a:solidFill>
                            <a:srgbClr val="333333"/>
                          </a:solidFill>
                          <a:effectLst/>
                          <a:latin typeface="Calibri Light"/>
                          <a:cs typeface="Times New Roman" pitchFamily="18" charset="0"/>
                        </a:rPr>
                        <a:t> du betraktas som blygsam och som en lagspelare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63929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Text Box 14"/>
          <p:cNvSpPr txBox="1">
            <a:spLocks noChangeArrowheads="1"/>
          </p:cNvSpPr>
          <p:nvPr/>
        </p:nvSpPr>
        <p:spPr bwMode="auto">
          <a:xfrm>
            <a:off x="408955" y="5008563"/>
            <a:ext cx="61266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30000"/>
              </a:lnSpc>
              <a:spcBef>
                <a:spcPct val="0"/>
              </a:spcBef>
              <a:buClrTx/>
              <a:buFontTx/>
              <a:buNone/>
            </a:pPr>
            <a:r>
              <a:rPr lang="de-DE" altLang="de-DE" sz="2400">
                <a:solidFill>
                  <a:srgbClr val="333333"/>
                </a:solidFill>
                <a:latin typeface="+mn-lt"/>
                <a:cs typeface="+mn-cs"/>
              </a:rPr>
              <a:t>???</a:t>
            </a:r>
          </a:p>
          <a:p>
            <a:pPr eaLnBrk="1" hangingPunct="1">
              <a:lnSpc>
                <a:spcPct val="130000"/>
              </a:lnSpc>
              <a:spcBef>
                <a:spcPct val="0"/>
              </a:spcBef>
              <a:buClrTx/>
              <a:buFontTx/>
              <a:buNone/>
            </a:pPr>
            <a:r>
              <a:rPr lang="de-DE" altLang="de-DE" sz="2400">
                <a:solidFill>
                  <a:srgbClr val="333333"/>
                </a:solidFill>
                <a:latin typeface="+mn-lt"/>
                <a:cs typeface="+mn-cs"/>
              </a:rPr>
              <a:t>???</a:t>
            </a:r>
          </a:p>
          <a:p>
            <a:pPr eaLnBrk="1" hangingPunct="1">
              <a:lnSpc>
                <a:spcPct val="130000"/>
              </a:lnSpc>
              <a:spcBef>
                <a:spcPct val="0"/>
              </a:spcBef>
              <a:buClrTx/>
              <a:buFontTx/>
              <a:buNone/>
            </a:pPr>
            <a:r>
              <a:rPr lang="de-DE" altLang="de-DE" sz="240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positiva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2" name="Group 15"/>
          <p:cNvGraphicFramePr>
            <a:graphicFrameLocks noGrp="1"/>
          </p:cNvGraphicFramePr>
          <p:nvPr>
            <p:extLst>
              <p:ext uri="{D42A27DB-BD31-4B8C-83A1-F6EECF244321}">
                <p14:modId xmlns:p14="http://schemas.microsoft.com/office/powerpoint/2010/main" val="1852043570"/>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Mer balanserade svar (kombinera orsaker som utgår från en själv, andra och situationen; ge exempel):</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v-SE" altLang="de-DE" sz="1400">
                <a:latin typeface="Calibri Light"/>
              </a:rPr>
              <a:t>Grattis till vinsten. Hur gjorde du?</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Effekter av olika attributionsstilar på positiva händelser!</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225558863"/>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Mer balanserade svar (kombinera orsaker som utgår från en själv, andra och situationen; ge exempel):</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“Jag </a:t>
                      </a:r>
                      <a:r>
                        <a:rPr kumimoji="0" lang="sv-SE" sz="2000" b="0" i="0" u="none" strike="noStrike" cap="none" normalizeH="0" baseline="0" dirty="0">
                          <a:ln>
                            <a:noFill/>
                          </a:ln>
                          <a:solidFill>
                            <a:srgbClr val="333333"/>
                          </a:solidFill>
                          <a:effectLst/>
                          <a:latin typeface="Calibri Light"/>
                          <a:cs typeface="Times New Roman" pitchFamily="18" charset="0"/>
                        </a:rPr>
                        <a:t>är verkligen stolt, men jag skulle också vilja tacka mina föräldrar och </a:t>
                      </a:r>
                      <a:r>
                        <a:rPr kumimoji="0" lang="sv-SE" sz="2000" b="0" i="0" u="none" strike="noStrike" cap="none" normalizeH="0" baseline="0">
                          <a:ln>
                            <a:noFill/>
                          </a:ln>
                          <a:solidFill>
                            <a:srgbClr val="333333"/>
                          </a:solidFill>
                          <a:effectLst/>
                          <a:latin typeface="Calibri Light"/>
                          <a:cs typeface="Times New Roman" pitchFamily="18" charset="0"/>
                        </a:rPr>
                        <a:t>laget.”</a:t>
                      </a:r>
                      <a:endParaRPr kumimoji="0" lang="sv-S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“Thomas </a:t>
                      </a:r>
                      <a:r>
                        <a:rPr kumimoji="0" lang="sv-SE" sz="2000" b="0" i="0" u="none" strike="noStrike" cap="none" normalizeH="0" baseline="0" dirty="0">
                          <a:ln>
                            <a:noFill/>
                          </a:ln>
                          <a:solidFill>
                            <a:srgbClr val="333333"/>
                          </a:solidFill>
                          <a:effectLst/>
                          <a:latin typeface="Calibri Light"/>
                          <a:cs typeface="Times New Roman" pitchFamily="18" charset="0"/>
                        </a:rPr>
                        <a:t>Alva Edison har sagt: Genialitet är en procent inspiration och 99 procent </a:t>
                      </a:r>
                      <a:r>
                        <a:rPr kumimoji="0" lang="sv-SE" sz="2000" b="0" i="0" u="none" strike="noStrike" cap="none" normalizeH="0" baseline="0">
                          <a:ln>
                            <a:noFill/>
                          </a:ln>
                          <a:solidFill>
                            <a:srgbClr val="333333"/>
                          </a:solidFill>
                          <a:effectLst/>
                          <a:latin typeface="Calibri Light"/>
                          <a:cs typeface="Times New Roman" pitchFamily="18" charset="0"/>
                        </a:rPr>
                        <a:t>perspiration.”</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v-SE" altLang="de-DE" sz="1400">
                <a:latin typeface="Calibri Light"/>
              </a:rPr>
              <a:t>Grattis till vinsten. Hur gjorde du?</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b="1" dirty="0">
                <a:solidFill>
                  <a:srgbClr val="333333"/>
                </a:solidFill>
              </a:rPr>
              <a:t>depression</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har en tendens att ta på sig själva skulden för det som går dåligt</a:t>
            </a:r>
          </a:p>
          <a:p>
            <a:pPr marL="342900" lvl="0" indent="-342900" defTabSz="914400" fontAlgn="base">
              <a:buClr>
                <a:srgbClr val="333333"/>
              </a:buClr>
              <a:buFont typeface="WingDings"/>
              <a:buChar char=""/>
            </a:pPr>
            <a:r>
              <a:rPr lang="de-DE" altLang="de-DE" sz="2400" dirty="0">
                <a:solidFill>
                  <a:srgbClr val="333333"/>
                </a:solidFill>
              </a:rPr>
              <a:t>har en tendens att se framgångar som ett resultat av tillfälligheter eller andras ansträngningar</a:t>
            </a:r>
          </a:p>
          <a:p>
            <a:pPr lvl="0" algn="ctr" defTabSz="914400" fontAlgn="base"/>
            <a:r>
              <a:rPr lang="en-US" altLang="de-DE" sz="2400" b="1" dirty="0" err="1">
                <a:solidFill>
                  <a:srgbClr val="004992"/>
                </a:solidFill>
              </a:rPr>
              <a:t>Detta</a:t>
            </a:r>
            <a:r>
              <a:rPr lang="en-US" altLang="de-DE" sz="2400" b="1" dirty="0">
                <a:solidFill>
                  <a:srgbClr val="004992"/>
                </a:solidFill>
              </a:rPr>
              <a:t> </a:t>
            </a:r>
            <a:r>
              <a:rPr lang="en-US" altLang="de-DE" sz="2400" b="1" dirty="0" err="1">
                <a:solidFill>
                  <a:srgbClr val="004992"/>
                </a:solidFill>
              </a:rPr>
              <a:t>kan</a:t>
            </a:r>
            <a:r>
              <a:rPr lang="en-US" altLang="de-DE" sz="2400" b="1" dirty="0">
                <a:solidFill>
                  <a:srgbClr val="004992"/>
                </a:solidFill>
              </a:rPr>
              <a:t> </a:t>
            </a:r>
            <a:r>
              <a:rPr lang="en-US" altLang="de-DE" sz="2400" b="1" dirty="0" err="1">
                <a:solidFill>
                  <a:srgbClr val="004992"/>
                </a:solidFill>
              </a:rPr>
              <a:t>leda</a:t>
            </a:r>
            <a:r>
              <a:rPr lang="en-US" altLang="de-DE" sz="2400" b="1" dirty="0">
                <a:solidFill>
                  <a:srgbClr val="004992"/>
                </a:solidFill>
              </a:rPr>
              <a:t> till </a:t>
            </a:r>
            <a:r>
              <a:rPr lang="en-US" altLang="de-DE" sz="2400" b="1" dirty="0" err="1">
                <a:solidFill>
                  <a:srgbClr val="004992"/>
                </a:solidFill>
              </a:rPr>
              <a:t>låg</a:t>
            </a:r>
            <a:r>
              <a:rPr lang="en-US" altLang="de-DE" sz="2400" b="1" dirty="0">
                <a:solidFill>
                  <a:srgbClr val="004992"/>
                </a:solidFill>
              </a:rPr>
              <a:t> </a:t>
            </a:r>
            <a:r>
              <a:rPr lang="en-US" altLang="de-DE" sz="2400" b="1" dirty="0" err="1">
                <a:solidFill>
                  <a:srgbClr val="004992"/>
                </a:solidFill>
              </a:rPr>
              <a:t>självkänsla</a:t>
            </a:r>
            <a:r>
              <a:rPr lang="en-US" altLang="de-DE"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Studier </a:t>
            </a:r>
            <a:r>
              <a:rPr lang="en-US" altLang="de-DE" sz="2400" dirty="0" err="1">
                <a:solidFill>
                  <a:srgbClr val="333333"/>
                </a:solidFill>
              </a:rPr>
              <a:t>visar</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många</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b="1" dirty="0" err="1">
                <a:solidFill>
                  <a:srgbClr val="333333"/>
                </a:solidFill>
              </a:rPr>
              <a:t>vanföreställningar</a:t>
            </a:r>
            <a:r>
              <a:rPr lang="en-US" altLang="de-DE" sz="2400" dirty="0">
                <a:solidFill>
                  <a:srgbClr val="333333"/>
                </a:solidFill>
              </a:rPr>
              <a:t> (men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alla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lägga</a:t>
            </a:r>
            <a:r>
              <a:rPr lang="en-US" altLang="de-DE" sz="2400" dirty="0">
                <a:solidFill>
                  <a:srgbClr val="333333"/>
                </a:solidFill>
              </a:rPr>
              <a:t> </a:t>
            </a:r>
            <a:r>
              <a:rPr lang="en-US" altLang="de-DE" sz="2400" dirty="0" err="1">
                <a:solidFill>
                  <a:srgbClr val="333333"/>
                </a:solidFill>
              </a:rPr>
              <a:t>skulden</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andra</a:t>
            </a:r>
            <a:r>
              <a:rPr lang="en-US" altLang="de-DE" sz="2400" dirty="0">
                <a:solidFill>
                  <a:srgbClr val="333333"/>
                </a:solidFill>
              </a:rPr>
              <a:t> vid </a:t>
            </a:r>
            <a:r>
              <a:rPr lang="en-US" altLang="de-DE" sz="2400" dirty="0" err="1">
                <a:solidFill>
                  <a:srgbClr val="333333"/>
                </a:solidFill>
              </a:rPr>
              <a:t>negativa</a:t>
            </a:r>
            <a:r>
              <a:rPr lang="en-US" altLang="de-DE" sz="2400" dirty="0">
                <a:solidFill>
                  <a:srgbClr val="333333"/>
                </a:solidFill>
              </a:rPr>
              <a:t> </a:t>
            </a:r>
            <a:r>
              <a:rPr lang="en-US" altLang="de-DE" sz="2400" dirty="0" err="1">
                <a:solidFill>
                  <a:srgbClr val="333333"/>
                </a:solidFill>
              </a:rPr>
              <a:t>händelser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a:t>
            </a:r>
            <a:r>
              <a:rPr lang="en-US" altLang="de-DE" sz="2400" dirty="0" err="1">
                <a:solidFill>
                  <a:srgbClr val="333333"/>
                </a:solidFill>
              </a:rPr>
              <a:t>misslyckanden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tänka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allt</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händer</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bortom</a:t>
            </a:r>
            <a:r>
              <a:rPr lang="en-US" altLang="de-DE" sz="2400" dirty="0">
                <a:solidFill>
                  <a:srgbClr val="333333"/>
                </a:solidFill>
              </a:rPr>
              <a:t> den </a:t>
            </a:r>
            <a:r>
              <a:rPr lang="en-US" altLang="de-DE" sz="2400" dirty="0" err="1">
                <a:solidFill>
                  <a:srgbClr val="333333"/>
                </a:solidFill>
              </a:rPr>
              <a:t>egna</a:t>
            </a:r>
            <a:r>
              <a:rPr lang="en-US" altLang="de-DE" sz="2400" dirty="0">
                <a:solidFill>
                  <a:srgbClr val="333333"/>
                </a:solidFill>
              </a:rPr>
              <a:t> </a:t>
            </a:r>
            <a:r>
              <a:rPr lang="en-US" altLang="de-DE" sz="2400" dirty="0" err="1">
                <a:solidFill>
                  <a:srgbClr val="333333"/>
                </a:solidFill>
              </a:rPr>
              <a:t>kontrollen</a:t>
            </a:r>
            <a:endParaRPr lang="en-US" altLang="de-DE" sz="2400" dirty="0">
              <a:solidFill>
                <a:srgbClr val="333333"/>
              </a:solidFill>
            </a:endParaRPr>
          </a:p>
          <a:p>
            <a:pPr lvl="0" algn="ctr" defTabSz="914400" fontAlgn="base"/>
            <a:r>
              <a:rPr lang="de-DE" altLang="de-DE" sz="2400" b="1" dirty="0">
                <a:solidFill>
                  <a:srgbClr val="004992"/>
                </a:solidFill>
              </a:rPr>
              <a:t>Framförallt det första sättet att förklara händelser kan leda till interpersonella problem</a:t>
            </a:r>
            <a:r>
              <a:rPr lang="en-US" altLang="de-DE" sz="2400" b="1"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Hur ensidiga förklaringar kan leda till feltolkningar vid psykos - exempel</a:t>
            </a:r>
            <a:endParaRPr lang="en-US" altLang="de-DE" sz="3600">
              <a:latin typeface="+mn-lt"/>
              <a:ea typeface="+mn-ea"/>
              <a:cs typeface="+mn-cs"/>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8697" name="Rechteck 1"/>
          <p:cNvSpPr>
            <a:spLocks noChangeArrowheads="1"/>
          </p:cNvSpPr>
          <p:nvPr/>
        </p:nvSpPr>
        <p:spPr bwMode="auto">
          <a:xfrm>
            <a:off x="408955" y="5805264"/>
            <a:ext cx="113760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dirty="0" err="1">
                <a:solidFill>
                  <a:srgbClr val="004992"/>
                </a:solidFill>
                <a:latin typeface="+mn-lt"/>
                <a:cs typeface="+mn-cs"/>
              </a:rPr>
              <a:t>Har</a:t>
            </a:r>
            <a:r>
              <a:rPr lang="en-US" altLang="de-DE" sz="2000" dirty="0">
                <a:solidFill>
                  <a:srgbClr val="004992"/>
                </a:solidFill>
                <a:latin typeface="+mn-lt"/>
                <a:cs typeface="+mn-cs"/>
              </a:rPr>
              <a:t> </a:t>
            </a:r>
            <a:r>
              <a:rPr lang="en-US" altLang="de-DE" sz="2000" dirty="0" err="1">
                <a:solidFill>
                  <a:srgbClr val="004992"/>
                </a:solidFill>
                <a:latin typeface="+mn-lt"/>
                <a:cs typeface="+mn-cs"/>
              </a:rPr>
              <a:t>någon</a:t>
            </a:r>
            <a:r>
              <a:rPr lang="en-US" altLang="de-DE" sz="2000" dirty="0">
                <a:solidFill>
                  <a:srgbClr val="004992"/>
                </a:solidFill>
                <a:latin typeface="+mn-lt"/>
                <a:cs typeface="+mn-cs"/>
              </a:rPr>
              <a:t> </a:t>
            </a:r>
            <a:r>
              <a:rPr lang="en-US" altLang="de-DE" sz="2000" dirty="0" err="1">
                <a:solidFill>
                  <a:srgbClr val="004992"/>
                </a:solidFill>
                <a:latin typeface="+mn-lt"/>
                <a:cs typeface="+mn-cs"/>
              </a:rPr>
              <a:t>ett</a:t>
            </a:r>
            <a:r>
              <a:rPr lang="en-US" altLang="de-DE" sz="2000" dirty="0">
                <a:solidFill>
                  <a:srgbClr val="004992"/>
                </a:solidFill>
                <a:latin typeface="+mn-lt"/>
                <a:cs typeface="+mn-cs"/>
              </a:rPr>
              <a:t> </a:t>
            </a:r>
            <a:r>
              <a:rPr lang="en-US" altLang="de-DE" sz="2000" dirty="0" err="1">
                <a:solidFill>
                  <a:srgbClr val="004992"/>
                </a:solidFill>
                <a:latin typeface="+mn-lt"/>
                <a:cs typeface="+mn-cs"/>
              </a:rPr>
              <a:t>personligt</a:t>
            </a:r>
            <a:r>
              <a:rPr lang="en-US" altLang="de-DE" sz="2000" dirty="0">
                <a:solidFill>
                  <a:srgbClr val="004992"/>
                </a:solidFill>
                <a:latin typeface="+mn-lt"/>
                <a:cs typeface="+mn-cs"/>
              </a:rPr>
              <a:t> </a:t>
            </a:r>
            <a:r>
              <a:rPr lang="en-US" altLang="de-DE" sz="2000" dirty="0" err="1">
                <a:solidFill>
                  <a:srgbClr val="004992"/>
                </a:solidFill>
                <a:latin typeface="+mn-lt"/>
                <a:cs typeface="+mn-cs"/>
              </a:rPr>
              <a:t>exempel</a:t>
            </a:r>
            <a:r>
              <a:rPr lang="en-US" altLang="de-DE" sz="2000" dirty="0">
                <a:solidFill>
                  <a:srgbClr val="004992"/>
                </a:solidFill>
                <a:latin typeface="+mn-lt"/>
                <a:cs typeface="+mn-cs"/>
              </a:rPr>
              <a:t> </a:t>
            </a:r>
            <a:r>
              <a:rPr lang="en-US" altLang="de-DE" sz="2000" dirty="0" err="1">
                <a:solidFill>
                  <a:srgbClr val="004992"/>
                </a:solidFill>
                <a:latin typeface="+mn-lt"/>
                <a:cs typeface="+mn-cs"/>
              </a:rPr>
              <a:t>på</a:t>
            </a:r>
            <a:r>
              <a:rPr lang="en-US" altLang="de-DE" sz="2000" dirty="0">
                <a:solidFill>
                  <a:srgbClr val="004992"/>
                </a:solidFill>
                <a:latin typeface="+mn-lt"/>
                <a:cs typeface="+mn-cs"/>
              </a:rPr>
              <a:t> </a:t>
            </a:r>
            <a:r>
              <a:rPr lang="en-US" altLang="de-DE" sz="2000" dirty="0" err="1">
                <a:solidFill>
                  <a:srgbClr val="004992"/>
                </a:solidFill>
                <a:latin typeface="+mn-lt"/>
                <a:cs typeface="+mn-cs"/>
              </a:rPr>
              <a:t>något</a:t>
            </a:r>
            <a:r>
              <a:rPr lang="en-US" altLang="de-DE" sz="2000" dirty="0">
                <a:solidFill>
                  <a:srgbClr val="004992"/>
                </a:solidFill>
                <a:latin typeface="+mn-lt"/>
                <a:cs typeface="+mn-cs"/>
              </a:rPr>
              <a:t> </a:t>
            </a:r>
            <a:r>
              <a:rPr lang="en-US" altLang="de-DE" sz="2000" dirty="0" err="1">
                <a:solidFill>
                  <a:srgbClr val="004992"/>
                </a:solidFill>
                <a:latin typeface="+mn-lt"/>
                <a:cs typeface="+mn-cs"/>
              </a:rPr>
              <a:t>liknande</a:t>
            </a:r>
            <a:r>
              <a:rPr lang="en-US" altLang="de-DE" sz="2000" dirty="0">
                <a:solidFill>
                  <a:srgbClr val="004992"/>
                </a:solidFill>
                <a:latin typeface="+mn-lt"/>
                <a:cs typeface="+mn-cs"/>
              </a:rPr>
              <a:t> </a:t>
            </a:r>
            <a:r>
              <a:rPr lang="en-US" altLang="de-DE" sz="2000" dirty="0" err="1">
                <a:solidFill>
                  <a:srgbClr val="004992"/>
                </a:solidFill>
                <a:latin typeface="+mn-lt"/>
                <a:cs typeface="+mn-cs"/>
              </a:rPr>
              <a:t>som</a:t>
            </a:r>
            <a:r>
              <a:rPr lang="en-US" altLang="de-DE" sz="2000" dirty="0">
                <a:solidFill>
                  <a:srgbClr val="004992"/>
                </a:solidFill>
                <a:latin typeface="+mn-lt"/>
                <a:cs typeface="+mn-cs"/>
              </a:rPr>
              <a:t> vi </a:t>
            </a:r>
            <a:r>
              <a:rPr lang="en-US" altLang="de-DE" sz="2000" dirty="0" err="1">
                <a:solidFill>
                  <a:srgbClr val="004992"/>
                </a:solidFill>
                <a:latin typeface="+mn-lt"/>
                <a:cs typeface="+mn-cs"/>
              </a:rPr>
              <a:t>kan</a:t>
            </a:r>
            <a:r>
              <a:rPr lang="en-US" altLang="de-DE" sz="2000" dirty="0">
                <a:solidFill>
                  <a:srgbClr val="004992"/>
                </a:solidFill>
                <a:latin typeface="+mn-lt"/>
                <a:cs typeface="+mn-cs"/>
              </a:rPr>
              <a:t> </a:t>
            </a:r>
            <a:r>
              <a:rPr lang="en-US" altLang="de-DE" sz="2000" dirty="0" err="1">
                <a:solidFill>
                  <a:srgbClr val="004992"/>
                </a:solidFill>
                <a:latin typeface="+mn-lt"/>
                <a:cs typeface="+mn-cs"/>
              </a:rPr>
              <a:t>få</a:t>
            </a:r>
            <a:r>
              <a:rPr lang="en-US" altLang="de-DE" sz="2000" dirty="0">
                <a:solidFill>
                  <a:srgbClr val="004992"/>
                </a:solidFill>
                <a:latin typeface="+mn-lt"/>
                <a:cs typeface="+mn-cs"/>
              </a:rPr>
              <a:t> </a:t>
            </a:r>
            <a:r>
              <a:rPr lang="en-US" altLang="de-DE" sz="2000" dirty="0" err="1">
                <a:solidFill>
                  <a:srgbClr val="004992"/>
                </a:solidFill>
                <a:latin typeface="+mn-lt"/>
                <a:cs typeface="+mn-cs"/>
              </a:rPr>
              <a:t>höra</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068679014"/>
              </p:ext>
            </p:extLst>
          </p:nvPr>
        </p:nvGraphicFramePr>
        <p:xfrm>
          <a:off x="408955" y="2391576"/>
          <a:ext cx="11376000" cy="31393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Händelse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Förklaring under psykosepisod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Andra förklaringar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Några personer skrattar medan du pratar.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De bryr sig inte om vad jag säger, de driver bara med mig.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En ren tillfällighet - det var någon annan som precis drog ett skämt; de skrattar eftersom de uppfattar mig som ironisk.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Du har gått upp i vikt.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Den där läkaren skrev ut kass medicin.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a:ln>
                            <a:noFill/>
                          </a:ln>
                          <a:solidFill>
                            <a:srgbClr val="333333"/>
                          </a:solidFill>
                          <a:effectLst/>
                          <a:latin typeface="Calibri Light"/>
                          <a:cs typeface="Times New Roman" pitchFamily="18" charset="0"/>
                        </a:rPr>
                        <a:t>Det kan bero på biverkningar av medicinen, men stillasittande och dåliga matvanor är också möjliga orsaker.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Du har punktering på cykeln.</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Sabotage!; Jag blir förföljd.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0" i="0" u="none" strike="noStrike" cap="none" normalizeH="0" baseline="0" dirty="0">
                          <a:ln>
                            <a:noFill/>
                          </a:ln>
                          <a:solidFill>
                            <a:srgbClr val="333333"/>
                          </a:solidFill>
                          <a:effectLst/>
                          <a:latin typeface="Calibri Light"/>
                          <a:cs typeface="Times New Roman" pitchFamily="18" charset="0"/>
                        </a:rPr>
                        <a:t>Jag har glömt att pumpa däcken; har fått en spik i däcket.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sv-SE" altLang="de-DE" sz="3600" dirty="0">
                <a:solidFill>
                  <a:srgbClr val="004992"/>
                </a:solidFill>
                <a:latin typeface="+mn-lt"/>
                <a:ea typeface="+mn-ea"/>
                <a:cs typeface="+mn-cs"/>
              </a:rPr>
              <a:t>Attributionsstil – hur vi förklarar olika händelser</a:t>
            </a:r>
            <a:br>
              <a:rPr lang="sv-SE" altLang="de-DE" sz="3600" dirty="0">
                <a:solidFill>
                  <a:srgbClr val="004992"/>
                </a:solidFill>
                <a:latin typeface="+mn-lt"/>
                <a:ea typeface="+mn-ea"/>
                <a:cs typeface="+mn-cs"/>
              </a:rPr>
            </a:br>
            <a:r>
              <a:rPr lang="sv-SE" altLang="de-DE" dirty="0">
                <a:solidFill>
                  <a:srgbClr val="004992"/>
                </a:solidFill>
                <a:latin typeface="+mn-lt"/>
                <a:ea typeface="+mn-ea"/>
                <a:cs typeface="+mn-cs"/>
              </a:rPr>
              <a:t>Inlärningsmål för dagens session:</a:t>
            </a:r>
            <a:endParaRPr lang="en-US" altLang="de-DE" dirty="0">
              <a:solidFill>
                <a:srgbClr val="004992"/>
              </a:solidFill>
              <a:latin typeface="+mn-lt"/>
              <a:ea typeface="+mn-ea"/>
              <a:cs typeface="+mn-cs"/>
            </a:endParaRPr>
          </a:p>
        </p:txBody>
      </p:sp>
      <p:sp>
        <p:nvSpPr>
          <p:cNvPr id="29699"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a:solidFill>
                  <a:srgbClr val="333333"/>
                </a:solidFill>
              </a:rPr>
              <a:t>Att tänka över olika möjliga orsaker till händelser</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förhastat</a:t>
            </a:r>
            <a:r>
              <a:rPr lang="en-US" altLang="de-DE" sz="2400" dirty="0">
                <a:solidFill>
                  <a:srgbClr val="333333"/>
                </a:solidFill>
              </a:rPr>
              <a:t> </a:t>
            </a:r>
            <a:r>
              <a:rPr lang="en-US" altLang="de-DE" sz="2400" dirty="0" err="1">
                <a:solidFill>
                  <a:srgbClr val="333333"/>
                </a:solidFill>
              </a:rPr>
              <a:t>acceptera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enda</a:t>
            </a:r>
            <a:r>
              <a:rPr lang="en-US" altLang="de-DE" sz="2400" dirty="0">
                <a:solidFill>
                  <a:srgbClr val="333333"/>
                </a:solidFill>
              </a:rPr>
              <a:t> </a:t>
            </a:r>
            <a:r>
              <a:rPr lang="en-US" altLang="de-DE" sz="2400" dirty="0" err="1">
                <a:solidFill>
                  <a:srgbClr val="333333"/>
                </a:solidFill>
              </a:rPr>
              <a:t>förklaring</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diskutera</a:t>
            </a:r>
            <a:r>
              <a:rPr lang="en-US" altLang="de-DE" sz="2400" dirty="0">
                <a:solidFill>
                  <a:srgbClr val="333333"/>
                </a:solidFill>
              </a:rPr>
              <a:t> </a:t>
            </a:r>
            <a:r>
              <a:rPr lang="en-US" altLang="de-DE" sz="2400" dirty="0" err="1">
                <a:solidFill>
                  <a:srgbClr val="333333"/>
                </a:solidFill>
              </a:rPr>
              <a:t>konsekvenserna</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vissa</a:t>
            </a:r>
            <a:r>
              <a:rPr lang="en-US" altLang="de-DE" sz="2400" dirty="0">
                <a:solidFill>
                  <a:srgbClr val="333333"/>
                </a:solidFill>
              </a:rPr>
              <a:t> </a:t>
            </a:r>
            <a:r>
              <a:rPr lang="en-US" altLang="de-DE" sz="2400" dirty="0" err="1">
                <a:solidFill>
                  <a:srgbClr val="333333"/>
                </a:solidFill>
              </a:rPr>
              <a:t>attributioner</a:t>
            </a:r>
            <a:endParaRPr lang="en-US" altLang="de-DE" sz="2400" dirty="0">
              <a:solidFill>
                <a:srgbClr val="333333"/>
              </a:solidFill>
            </a:endParaRPr>
          </a:p>
          <a:p>
            <a:pPr lvl="0" defTabSz="914400" fontAlgn="base"/>
            <a:r>
              <a:rPr lang="de-DE" altLang="de-DE" sz="2400" dirty="0">
                <a:solidFill>
                  <a:srgbClr val="004992"/>
                </a:solidFill>
              </a:rPr>
              <a:t>Vi bör försöka att tänka så realistiskt som möjligt i vardagen:</a:t>
            </a:r>
          </a:p>
          <a:p>
            <a:pPr lvl="0" defTabSz="914400" fontAlgn="base"/>
            <a:r>
              <a:rPr lang="de-DE" altLang="de-DE" sz="2400" dirty="0">
                <a:solidFill>
                  <a:srgbClr val="004992"/>
                </a:solidFill>
              </a:rPr>
              <a:t>Vi bör inte alltid lägga skulden på andra för våra misslyckanden. Vi bör inte alltid lägga skulden på oss själva för saker som går fel.</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När du reklamerar en vara betalar expediten tillbaka hela inköpssumman.</a:t>
            </a:r>
            <a:endParaRPr lang="de-DE" altLang="de-DE" sz="3600">
              <a:latin typeface="+mn-lt"/>
              <a:ea typeface="+mn-ea"/>
              <a:cs typeface="+mn-cs"/>
            </a:endParaRPr>
          </a:p>
        </p:txBody>
      </p:sp>
      <p:sp>
        <p:nvSpPr>
          <p:cNvPr id="30723" name="Rectangle 3"/>
          <p:cNvSpPr>
            <a:spLocks noGrp="1" noChangeArrowheads="1"/>
          </p:cNvSpPr>
          <p:nvPr>
            <p:ph idx="1"/>
          </p:nvPr>
        </p:nvSpPr>
        <p:spPr/>
        <p:txBody>
          <a:bodyPr>
            <a:noAutofit/>
          </a:bodyPr>
          <a:lstStyle/>
          <a:p>
            <a:pPr eaLnBrk="1" hangingPunct="1"/>
            <a:r>
              <a:rPr lang="en-US" altLang="de-DE" sz="2400" dirty="0" err="1">
                <a:solidFill>
                  <a:srgbClr val="333333"/>
                </a:solidFill>
              </a:rPr>
              <a:t>Varför</a:t>
            </a:r>
            <a:r>
              <a:rPr lang="en-US" altLang="de-DE" sz="2400" dirty="0">
                <a:solidFill>
                  <a:srgbClr val="333333"/>
                </a:solidFill>
              </a:rPr>
              <a:t> </a:t>
            </a:r>
            <a:r>
              <a:rPr lang="en-US" altLang="de-DE" sz="2400" dirty="0" err="1">
                <a:solidFill>
                  <a:srgbClr val="333333"/>
                </a:solidFill>
              </a:rPr>
              <a:t>betalar</a:t>
            </a:r>
            <a:r>
              <a:rPr lang="en-US" altLang="de-DE" sz="2400" dirty="0">
                <a:solidFill>
                  <a:srgbClr val="333333"/>
                </a:solidFill>
              </a:rPr>
              <a:t> </a:t>
            </a:r>
            <a:r>
              <a:rPr lang="en-US" altLang="de-DE" sz="2400" dirty="0" err="1">
                <a:solidFill>
                  <a:srgbClr val="333333"/>
                </a:solidFill>
              </a:rPr>
              <a:t>expediten</a:t>
            </a:r>
            <a:r>
              <a:rPr lang="en-US" altLang="de-DE" sz="2400" dirty="0">
                <a:solidFill>
                  <a:srgbClr val="333333"/>
                </a:solidFill>
              </a:rPr>
              <a:t> </a:t>
            </a:r>
            <a:r>
              <a:rPr lang="en-US" altLang="de-DE" sz="2400" dirty="0" err="1">
                <a:solidFill>
                  <a:srgbClr val="333333"/>
                </a:solidFill>
              </a:rPr>
              <a:t>tillbaka</a:t>
            </a:r>
            <a:r>
              <a:rPr lang="en-US" altLang="de-DE" sz="2400" dirty="0">
                <a:solidFill>
                  <a:srgbClr val="333333"/>
                </a:solidFill>
              </a:rPr>
              <a:t> </a:t>
            </a:r>
            <a:r>
              <a:rPr lang="en-US" altLang="de-DE" sz="2400" dirty="0" err="1">
                <a:solidFill>
                  <a:srgbClr val="333333"/>
                </a:solidFill>
              </a:rPr>
              <a:t>hela</a:t>
            </a:r>
            <a:r>
              <a:rPr lang="en-US" altLang="de-DE" sz="2400" dirty="0">
                <a:solidFill>
                  <a:srgbClr val="333333"/>
                </a:solidFill>
              </a:rPr>
              <a:t> </a:t>
            </a:r>
            <a:r>
              <a:rPr lang="en-US" altLang="de-DE" sz="2400" dirty="0" err="1">
                <a:solidFill>
                  <a:srgbClr val="333333"/>
                </a:solidFill>
              </a:rPr>
              <a:t>summan</a:t>
            </a:r>
            <a:r>
              <a:rPr lang="en-US" altLang="de-DE" sz="2400" dirty="0">
                <a:solidFill>
                  <a:srgbClr val="333333"/>
                </a:solidFill>
              </a:rPr>
              <a:t>?</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Du går in i ett rum och alla slutar att prata.</a:t>
            </a:r>
            <a:endParaRPr lang="de-DE" altLang="de-DE" sz="3600">
              <a:latin typeface="+mn-lt"/>
              <a:ea typeface="+mn-ea"/>
              <a:cs typeface="+mn-cs"/>
            </a:endParaRPr>
          </a:p>
        </p:txBody>
      </p:sp>
      <p:sp>
        <p:nvSpPr>
          <p:cNvPr id="31747" name="Rectangle 1027"/>
          <p:cNvSpPr>
            <a:spLocks noGrp="1" noChangeArrowheads="1"/>
          </p:cNvSpPr>
          <p:nvPr>
            <p:ph idx="1"/>
          </p:nvPr>
        </p:nvSpPr>
        <p:spPr/>
        <p:txBody>
          <a:bodyPr>
            <a:noAutofit/>
          </a:bodyPr>
          <a:lstStyle/>
          <a:p>
            <a:pPr eaLnBrk="1" hangingPunct="1"/>
            <a:r>
              <a:rPr lang="de-DE" altLang="de-DE" sz="2400" dirty="0">
                <a:solidFill>
                  <a:srgbClr val="333333"/>
                </a:solidFill>
              </a:rPr>
              <a:t>Vad kan ha gjort att de slutade prata när du kom in i </a:t>
            </a:r>
            <a:r>
              <a:rPr lang="de-DE" altLang="de-DE" sz="2400">
                <a:solidFill>
                  <a:srgbClr val="333333"/>
                </a:solidFill>
              </a:rPr>
              <a:t>rummet?</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Någon säger att du inte ser bra ut.</a:t>
            </a:r>
            <a:endParaRPr lang="de-DE" altLang="de-DE" sz="3600">
              <a:latin typeface="+mn-lt"/>
              <a:ea typeface="+mn-ea"/>
              <a:cs typeface="+mn-cs"/>
            </a:endParaRPr>
          </a:p>
        </p:txBody>
      </p:sp>
      <p:sp>
        <p:nvSpPr>
          <p:cNvPr id="32771" name="Rectangle 1027"/>
          <p:cNvSpPr>
            <a:spLocks noGrp="1" noChangeArrowheads="1"/>
          </p:cNvSpPr>
          <p:nvPr>
            <p:ph idx="1"/>
          </p:nvPr>
        </p:nvSpPr>
        <p:spPr>
          <a:noFill/>
        </p:spPr>
        <p:txBody>
          <a:bodyPr>
            <a:noAutofit/>
          </a:bodyPr>
          <a:lstStyle/>
          <a:p>
            <a:pPr eaLnBrk="1" hangingPunct="1"/>
            <a:r>
              <a:rPr lang="de-DE" altLang="de-DE" sz="2400" dirty="0">
                <a:solidFill>
                  <a:srgbClr val="333333"/>
                </a:solidFill>
              </a:rPr>
              <a:t>Varför säger personen så?</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Ta fram ditt egna exempel!</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altLang="de-DE" sz="2400" kern="0">
                <a:solidFill>
                  <a:srgbClr val="333333"/>
                </a:solidFill>
              </a:rPr>
              <a:t>Vad</a:t>
            </a:r>
            <a:r>
              <a:rPr lang="en-US" altLang="de-DE" sz="2400" kern="0" dirty="0">
                <a:solidFill>
                  <a:srgbClr val="333333"/>
                </a:solidFill>
              </a:rPr>
              <a:t> </a:t>
            </a:r>
            <a:r>
              <a:rPr lang="en-US" altLang="de-DE" sz="2400" kern="0" dirty="0" err="1">
                <a:solidFill>
                  <a:srgbClr val="333333"/>
                </a:solidFill>
              </a:rPr>
              <a:t>kan</a:t>
            </a:r>
            <a:r>
              <a:rPr lang="en-US" altLang="de-DE" sz="2400" kern="0" dirty="0">
                <a:solidFill>
                  <a:srgbClr val="333333"/>
                </a:solidFill>
              </a:rPr>
              <a:t> ha </a:t>
            </a:r>
            <a:r>
              <a:rPr lang="en-US" altLang="de-DE" sz="2400" kern="0" dirty="0" err="1">
                <a:solidFill>
                  <a:srgbClr val="333333"/>
                </a:solidFill>
              </a:rPr>
              <a:t>lett</a:t>
            </a:r>
            <a:r>
              <a:rPr lang="en-US" altLang="de-DE" sz="2400" kern="0" dirty="0">
                <a:solidFill>
                  <a:srgbClr val="333333"/>
                </a:solidFill>
              </a:rPr>
              <a:t> </a:t>
            </a:r>
            <a:r>
              <a:rPr lang="en-US" altLang="de-DE" sz="2400" kern="0" dirty="0" err="1">
                <a:solidFill>
                  <a:srgbClr val="333333"/>
                </a:solidFill>
              </a:rPr>
              <a:t>fram</a:t>
            </a:r>
            <a:r>
              <a:rPr lang="en-US" altLang="de-DE" sz="2400" kern="0" dirty="0">
                <a:solidFill>
                  <a:srgbClr val="333333"/>
                </a:solidFill>
              </a:rPr>
              <a:t> till den </a:t>
            </a:r>
            <a:r>
              <a:rPr lang="en-US" altLang="de-DE" sz="2400" kern="0" dirty="0" err="1">
                <a:solidFill>
                  <a:srgbClr val="333333"/>
                </a:solidFill>
              </a:rPr>
              <a:t>här</a:t>
            </a:r>
            <a:r>
              <a:rPr lang="en-US" altLang="de-DE" sz="2400" kern="0" dirty="0">
                <a:solidFill>
                  <a:srgbClr val="333333"/>
                </a:solidFill>
              </a:rPr>
              <a:t> </a:t>
            </a:r>
            <a:r>
              <a:rPr lang="en-US" altLang="de-DE" sz="2400" kern="0" dirty="0" err="1">
                <a:solidFill>
                  <a:srgbClr val="333333"/>
                </a:solidFill>
              </a:rPr>
              <a:t>situationen</a:t>
            </a:r>
            <a:r>
              <a:rPr lang="en-US" altLang="de-DE" sz="2400" kern="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inre röst säger till dig att du är dålig.</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buFontTx/>
              <a:buNone/>
            </a:pPr>
            <a:r>
              <a:rPr lang="de-DE" altLang="de-DE" sz="2400" b="1" dirty="0">
                <a:solidFill>
                  <a:srgbClr val="004992"/>
                </a:solidFill>
              </a:rPr>
              <a:t>Förklaringar...</a:t>
            </a:r>
          </a:p>
          <a:p>
            <a:pPr eaLnBrk="1" hangingPunct="1">
              <a:buFontTx/>
              <a:buNone/>
            </a:pPr>
            <a:r>
              <a:rPr lang="de-DE" altLang="de-DE" sz="2400" dirty="0">
                <a:solidFill>
                  <a:srgbClr val="333333"/>
                </a:solidFill>
              </a:rPr>
              <a:t>...jag själv</a:t>
            </a:r>
          </a:p>
          <a:p>
            <a:pPr eaLnBrk="1" hangingPunct="1">
              <a:buFontTx/>
              <a:buNone/>
            </a:pPr>
            <a:r>
              <a:rPr lang="de-DE" altLang="de-DE" sz="2400" dirty="0">
                <a:solidFill>
                  <a:srgbClr val="333333"/>
                </a:solidFill>
              </a:rPr>
              <a:t>...andra 	</a:t>
            </a:r>
          </a:p>
          <a:p>
            <a:pPr eaLnBrk="1" hangingPunct="1">
              <a:buFontTx/>
              <a:buNone/>
            </a:pPr>
            <a:r>
              <a:rPr lang="de-DE" altLang="de-DE" sz="2400" dirty="0">
                <a:solidFill>
                  <a:srgbClr val="333333"/>
                </a:solidFill>
              </a:rPr>
              <a:t>...situation/omständigheter</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3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inre röst säger till dig att du är dålig.</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lnSpc>
                <a:spcPct val="100000"/>
              </a:lnSpc>
              <a:spcBef>
                <a:spcPts val="0"/>
              </a:spcBef>
            </a:pPr>
            <a:r>
              <a:rPr lang="en-US" altLang="de-DE" sz="2000" b="1" dirty="0" err="1">
                <a:solidFill>
                  <a:srgbClr val="004992"/>
                </a:solidFill>
              </a:rPr>
              <a:t>Förklaringar</a:t>
            </a:r>
            <a:r>
              <a:rPr lang="en-US" altLang="de-DE" sz="2000" b="1" dirty="0">
                <a:solidFill>
                  <a:srgbClr val="004992"/>
                </a:solidFill>
              </a:rPr>
              <a:t>...</a:t>
            </a:r>
          </a:p>
          <a:p>
            <a:pPr lvl="0" defTabSz="914400"/>
            <a:r>
              <a:rPr lang="en-US" altLang="de-DE" sz="2000" b="1" dirty="0">
                <a:solidFill>
                  <a:srgbClr val="004992"/>
                </a:solidFill>
              </a:rPr>
              <a:t>... jag </a:t>
            </a:r>
            <a:r>
              <a:rPr lang="en-US" altLang="de-DE" sz="2000" b="1" dirty="0" err="1">
                <a:solidFill>
                  <a:srgbClr val="004992"/>
                </a:solidFill>
              </a:rPr>
              <a:t>själv</a:t>
            </a:r>
            <a:r>
              <a:rPr lang="en-US" altLang="de-DE" sz="2000" b="1" dirty="0">
                <a:solidFill>
                  <a:srgbClr val="004992"/>
                </a:solidFill>
              </a:rPr>
              <a:t>:</a:t>
            </a:r>
          </a:p>
          <a:p>
            <a:pPr marL="285750" lvl="0" indent="-285750" defTabSz="914400">
              <a:lnSpc>
                <a:spcPct val="100000"/>
              </a:lnSpc>
              <a:spcBef>
                <a:spcPts val="0"/>
              </a:spcBef>
              <a:buClr>
                <a:srgbClr val="333333"/>
              </a:buClr>
              <a:buFont typeface="WingDings"/>
              <a:buChar char=""/>
            </a:pPr>
            <a:r>
              <a:rPr lang="en-US" altLang="de-DE" sz="2000">
                <a:solidFill>
                  <a:srgbClr val="333333"/>
                </a:solidFill>
              </a:rPr>
              <a:t>“</a:t>
            </a:r>
            <a:r>
              <a:rPr lang="de-DE" altLang="de-DE" sz="2000">
                <a:solidFill>
                  <a:srgbClr val="333333"/>
                </a:solidFill>
              </a:rPr>
              <a:t>Tyvärr </a:t>
            </a:r>
            <a:r>
              <a:rPr lang="de-DE" altLang="de-DE" sz="2000" dirty="0">
                <a:solidFill>
                  <a:srgbClr val="333333"/>
                </a:solidFill>
              </a:rPr>
              <a:t>lägger jag alltid skulden på mig själv</a:t>
            </a:r>
            <a:r>
              <a:rPr lang="en-US" altLang="de-DE" sz="2000" dirty="0">
                <a:solidFill>
                  <a:srgbClr val="333333"/>
                </a:solidFill>
              </a:rPr>
              <a:t>. </a:t>
            </a:r>
            <a:r>
              <a:rPr lang="en-US" altLang="de-DE" sz="2000" dirty="0" err="1">
                <a:solidFill>
                  <a:srgbClr val="333333"/>
                </a:solidFill>
              </a:rPr>
              <a:t>Det</a:t>
            </a:r>
            <a:r>
              <a:rPr lang="en-US" altLang="de-DE" sz="2000" dirty="0">
                <a:solidFill>
                  <a:srgbClr val="333333"/>
                </a:solidFill>
              </a:rPr>
              <a:t> </a:t>
            </a:r>
            <a:r>
              <a:rPr lang="en-US" altLang="de-DE" sz="2000" dirty="0" err="1">
                <a:solidFill>
                  <a:srgbClr val="333333"/>
                </a:solidFill>
              </a:rPr>
              <a:t>verkar</a:t>
            </a:r>
            <a:r>
              <a:rPr lang="en-US" altLang="de-DE" sz="2000" dirty="0">
                <a:solidFill>
                  <a:srgbClr val="333333"/>
                </a:solidFill>
              </a:rPr>
              <a:t> </a:t>
            </a:r>
            <a:r>
              <a:rPr lang="en-US" altLang="de-DE" sz="2000" dirty="0" err="1">
                <a:solidFill>
                  <a:srgbClr val="333333"/>
                </a:solidFill>
              </a:rPr>
              <a:t>vara</a:t>
            </a:r>
            <a:r>
              <a:rPr lang="en-US" altLang="de-DE" sz="2000" dirty="0">
                <a:solidFill>
                  <a:srgbClr val="333333"/>
                </a:solidFill>
              </a:rPr>
              <a:t> </a:t>
            </a:r>
            <a:r>
              <a:rPr lang="en-US" altLang="de-DE" sz="2000" dirty="0" err="1">
                <a:solidFill>
                  <a:srgbClr val="333333"/>
                </a:solidFill>
              </a:rPr>
              <a:t>något</a:t>
            </a:r>
            <a:r>
              <a:rPr lang="en-US" altLang="de-DE" sz="2000" dirty="0">
                <a:solidFill>
                  <a:srgbClr val="333333"/>
                </a:solidFill>
              </a:rPr>
              <a:t> slags dolt </a:t>
            </a:r>
            <a:r>
              <a:rPr lang="en-US" altLang="de-DE" sz="2000" err="1">
                <a:solidFill>
                  <a:srgbClr val="333333"/>
                </a:solidFill>
              </a:rPr>
              <a:t>självhat</a:t>
            </a:r>
            <a:r>
              <a:rPr lang="en-US" altLang="de-DE" sz="2000">
                <a:solidFill>
                  <a:srgbClr val="333333"/>
                </a:solidFill>
              </a:rPr>
              <a:t>.”</a:t>
            </a:r>
            <a:endParaRPr lang="en-US" altLang="de-DE" sz="2000" dirty="0">
              <a:solidFill>
                <a:srgbClr val="333333"/>
              </a:solidFill>
            </a:endParaRPr>
          </a:p>
          <a:p>
            <a:pPr marL="285750" lvl="0" indent="-285750" defTabSz="914400">
              <a:lnSpc>
                <a:spcPct val="100000"/>
              </a:lnSpc>
              <a:spcBef>
                <a:spcPts val="0"/>
              </a:spcBef>
              <a:buClr>
                <a:srgbClr val="333333"/>
              </a:buClr>
              <a:buFont typeface="WingDings"/>
              <a:buChar char=""/>
            </a:pPr>
            <a:r>
              <a:rPr lang="en-US" altLang="de-DE" sz="2000">
                <a:solidFill>
                  <a:srgbClr val="333333"/>
                </a:solidFill>
              </a:rPr>
              <a:t>“Jag </a:t>
            </a:r>
            <a:r>
              <a:rPr lang="en-US" altLang="de-DE" sz="2000" dirty="0" err="1">
                <a:solidFill>
                  <a:srgbClr val="333333"/>
                </a:solidFill>
              </a:rPr>
              <a:t>håller</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bli</a:t>
            </a:r>
            <a:r>
              <a:rPr lang="en-US" altLang="de-DE" sz="2000" dirty="0">
                <a:solidFill>
                  <a:srgbClr val="333333"/>
                </a:solidFill>
              </a:rPr>
              <a:t> </a:t>
            </a:r>
            <a:r>
              <a:rPr lang="en-US" altLang="de-DE" sz="2000" err="1">
                <a:solidFill>
                  <a:srgbClr val="333333"/>
                </a:solidFill>
              </a:rPr>
              <a:t>galen</a:t>
            </a:r>
            <a:r>
              <a:rPr lang="en-US" altLang="de-DE" sz="2000">
                <a:solidFill>
                  <a:srgbClr val="333333"/>
                </a:solidFill>
              </a:rPr>
              <a:t>.”</a:t>
            </a:r>
            <a:endParaRPr lang="en-US" altLang="de-DE" sz="2000" dirty="0">
              <a:solidFill>
                <a:srgbClr val="333333"/>
              </a:solidFill>
            </a:endParaRPr>
          </a:p>
          <a:p>
            <a:pPr marL="285750" lvl="0" indent="-285750" defTabSz="914400">
              <a:lnSpc>
                <a:spcPct val="100000"/>
              </a:lnSpc>
              <a:spcBef>
                <a:spcPts val="0"/>
              </a:spcBef>
              <a:buClr>
                <a:srgbClr val="333333"/>
              </a:buClr>
              <a:buFont typeface="WingDings"/>
              <a:buChar char=""/>
            </a:pPr>
            <a:r>
              <a:rPr lang="en-US" altLang="de-DE" sz="2000">
                <a:solidFill>
                  <a:srgbClr val="333333"/>
                </a:solidFill>
              </a:rPr>
              <a:t>“Det </a:t>
            </a:r>
            <a:r>
              <a:rPr lang="en-US" altLang="de-DE" sz="2000" i="1" dirty="0" err="1">
                <a:solidFill>
                  <a:srgbClr val="333333"/>
                </a:solidFill>
              </a:rPr>
              <a:t>verkar</a:t>
            </a:r>
            <a:r>
              <a:rPr lang="en-US" altLang="de-DE" sz="2000" dirty="0">
                <a:solidFill>
                  <a:srgbClr val="333333"/>
                </a:solidFill>
              </a:rPr>
              <a:t> </a:t>
            </a:r>
            <a:r>
              <a:rPr lang="en-US" altLang="de-DE" sz="2000" dirty="0" err="1">
                <a:solidFill>
                  <a:srgbClr val="333333"/>
                </a:solidFill>
              </a:rPr>
              <a:t>som</a:t>
            </a:r>
            <a:r>
              <a:rPr lang="en-US" altLang="de-DE" sz="2000" dirty="0">
                <a:solidFill>
                  <a:srgbClr val="333333"/>
                </a:solidFill>
              </a:rPr>
              <a: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det</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någon</a:t>
            </a:r>
            <a:r>
              <a:rPr lang="en-US" altLang="de-DE" sz="2000" dirty="0">
                <a:solidFill>
                  <a:srgbClr val="333333"/>
                </a:solidFill>
              </a:rPr>
              <a:t> </a:t>
            </a:r>
            <a:r>
              <a:rPr lang="en-US" altLang="de-DE" sz="2000" dirty="0" err="1">
                <a:solidFill>
                  <a:srgbClr val="333333"/>
                </a:solidFill>
              </a:rPr>
              <a:t>annan</a:t>
            </a:r>
            <a:r>
              <a:rPr lang="en-US" altLang="de-DE" sz="2000" dirty="0">
                <a:solidFill>
                  <a:srgbClr val="333333"/>
                </a:solidFill>
              </a:rPr>
              <a:t> </a:t>
            </a:r>
            <a:r>
              <a:rPr lang="en-US" altLang="de-DE" sz="2000" dirty="0" err="1">
                <a:solidFill>
                  <a:srgbClr val="333333"/>
                </a:solidFill>
              </a:rPr>
              <a:t>som</a:t>
            </a:r>
            <a:r>
              <a:rPr lang="en-US" altLang="de-DE" sz="2000" dirty="0">
                <a:solidFill>
                  <a:srgbClr val="333333"/>
                </a:solidFill>
              </a:rPr>
              <a:t> </a:t>
            </a:r>
            <a:r>
              <a:rPr lang="en-US" altLang="de-DE" sz="2000" dirty="0" err="1">
                <a:solidFill>
                  <a:srgbClr val="333333"/>
                </a:solidFill>
              </a:rPr>
              <a:t>talar</a:t>
            </a:r>
            <a:r>
              <a:rPr lang="en-US" altLang="de-DE" sz="2000" dirty="0">
                <a:solidFill>
                  <a:srgbClr val="333333"/>
                </a:solidFill>
              </a:rPr>
              <a:t>. Men jag vet </a:t>
            </a:r>
            <a:r>
              <a:rPr lang="en-US" altLang="de-DE" sz="2000" dirty="0" err="1">
                <a:solidFill>
                  <a:srgbClr val="333333"/>
                </a:solidFill>
              </a:rPr>
              <a:t>att</a:t>
            </a:r>
            <a:r>
              <a:rPr lang="en-US" altLang="de-DE" sz="2000" dirty="0">
                <a:solidFill>
                  <a:srgbClr val="333333"/>
                </a:solidFill>
              </a:rPr>
              <a:t> </a:t>
            </a:r>
            <a:r>
              <a:rPr lang="en-US" altLang="de-DE" sz="2000" dirty="0" err="1">
                <a:solidFill>
                  <a:srgbClr val="333333"/>
                </a:solidFill>
              </a:rPr>
              <a:t>det</a:t>
            </a:r>
            <a:r>
              <a:rPr lang="en-US" altLang="de-DE" sz="2000" dirty="0">
                <a:solidFill>
                  <a:srgbClr val="333333"/>
                </a:solidFill>
              </a:rPr>
              <a:t> </a:t>
            </a:r>
            <a:r>
              <a:rPr lang="en-US" altLang="de-DE" sz="2000" dirty="0" err="1">
                <a:solidFill>
                  <a:srgbClr val="333333"/>
                </a:solidFill>
              </a:rPr>
              <a:t>är</a:t>
            </a:r>
            <a:r>
              <a:rPr lang="en-US" altLang="de-DE" sz="2000" dirty="0">
                <a:solidFill>
                  <a:srgbClr val="333333"/>
                </a:solidFill>
              </a:rPr>
              <a:t> mina </a:t>
            </a:r>
            <a:r>
              <a:rPr lang="en-US" altLang="de-DE" sz="2000" dirty="0" err="1">
                <a:solidFill>
                  <a:srgbClr val="333333"/>
                </a:solidFill>
              </a:rPr>
              <a:t>egna</a:t>
            </a:r>
            <a:r>
              <a:rPr lang="en-US" altLang="de-DE" sz="2000" dirty="0">
                <a:solidFill>
                  <a:srgbClr val="333333"/>
                </a:solidFill>
              </a:rPr>
              <a:t> </a:t>
            </a:r>
            <a:r>
              <a:rPr lang="en-US" altLang="de-DE" sz="2000" err="1">
                <a:solidFill>
                  <a:srgbClr val="333333"/>
                </a:solidFill>
              </a:rPr>
              <a:t>tankar</a:t>
            </a:r>
            <a:r>
              <a:rPr lang="en-US" altLang="de-DE" sz="2000">
                <a:solidFill>
                  <a:srgbClr val="333333"/>
                </a:solidFill>
              </a:rPr>
              <a:t>.”</a:t>
            </a:r>
            <a:endParaRPr lang="en-US" altLang="de-DE" sz="2000" dirty="0">
              <a:solidFill>
                <a:srgbClr val="333333"/>
              </a:solidFill>
            </a:endParaRPr>
          </a:p>
          <a:p>
            <a:pPr lvl="0" defTabSz="914400">
              <a:buClr>
                <a:srgbClr val="333333"/>
              </a:buClr>
            </a:pPr>
            <a:r>
              <a:rPr lang="en-US" altLang="de-DE" sz="2000" b="1" dirty="0">
                <a:solidFill>
                  <a:srgbClr val="004992"/>
                </a:solidFill>
              </a:rPr>
              <a:t>... </a:t>
            </a:r>
            <a:r>
              <a:rPr lang="en-US" altLang="de-DE" sz="2000" b="1" dirty="0" err="1">
                <a:solidFill>
                  <a:srgbClr val="004992"/>
                </a:solidFill>
              </a:rPr>
              <a:t>andra</a:t>
            </a:r>
            <a:r>
              <a:rPr lang="en-US" altLang="de-DE" sz="2000" b="1" dirty="0">
                <a:solidFill>
                  <a:srgbClr val="004992"/>
                </a:solidFill>
              </a:rPr>
              <a:t>:</a:t>
            </a:r>
          </a:p>
          <a:p>
            <a:pPr marL="285750" lvl="0" indent="-285750" defTabSz="914400">
              <a:lnSpc>
                <a:spcPct val="100000"/>
              </a:lnSpc>
              <a:spcBef>
                <a:spcPts val="0"/>
              </a:spcBef>
              <a:buClr>
                <a:srgbClr val="333333"/>
              </a:buClr>
              <a:buFont typeface="WingDings"/>
              <a:buChar char=""/>
            </a:pPr>
            <a:r>
              <a:rPr lang="en-US" altLang="de-DE" sz="2000">
                <a:solidFill>
                  <a:srgbClr val="333333"/>
                </a:solidFill>
              </a:rPr>
              <a:t>“</a:t>
            </a:r>
            <a:r>
              <a:rPr lang="de-DE" altLang="de-DE" sz="2000">
                <a:solidFill>
                  <a:srgbClr val="333333"/>
                </a:solidFill>
              </a:rPr>
              <a:t>Det </a:t>
            </a:r>
            <a:r>
              <a:rPr lang="de-DE" altLang="de-DE" sz="2000" dirty="0">
                <a:solidFill>
                  <a:srgbClr val="333333"/>
                </a:solidFill>
              </a:rPr>
              <a:t>är någonting som opererats in i min hjärna</a:t>
            </a:r>
            <a:r>
              <a:rPr lang="de-DE" altLang="de-DE" sz="2000">
                <a:solidFill>
                  <a:srgbClr val="333333"/>
                </a:solidFill>
              </a:rPr>
              <a:t>.</a:t>
            </a:r>
            <a:r>
              <a:rPr lang="en-US" altLang="de-DE" sz="2000">
                <a:solidFill>
                  <a:srgbClr val="333333"/>
                </a:solidFill>
              </a:rPr>
              <a:t>.”</a:t>
            </a:r>
            <a:endParaRPr lang="en-US" altLang="de-DE" sz="2000" dirty="0">
              <a:solidFill>
                <a:srgbClr val="333333"/>
              </a:solidFill>
            </a:endParaRPr>
          </a:p>
          <a:p>
            <a:pPr marL="285750" lvl="0" indent="-285750" defTabSz="914400">
              <a:lnSpc>
                <a:spcPct val="100000"/>
              </a:lnSpc>
              <a:spcBef>
                <a:spcPts val="0"/>
              </a:spcBef>
              <a:buClr>
                <a:srgbClr val="333333"/>
              </a:buClr>
              <a:buFont typeface="WingDings"/>
              <a:buChar char=""/>
            </a:pPr>
            <a:r>
              <a:rPr lang="en-US" altLang="de-DE" sz="2000">
                <a:solidFill>
                  <a:srgbClr val="333333"/>
                </a:solidFill>
              </a:rPr>
              <a:t>“</a:t>
            </a:r>
            <a:r>
              <a:rPr lang="de-DE" altLang="de-DE" sz="2000">
                <a:solidFill>
                  <a:srgbClr val="333333"/>
                </a:solidFill>
              </a:rPr>
              <a:t>Jag </a:t>
            </a:r>
            <a:r>
              <a:rPr lang="de-DE" altLang="de-DE" sz="2000" dirty="0">
                <a:solidFill>
                  <a:srgbClr val="333333"/>
                </a:solidFill>
              </a:rPr>
              <a:t>förstår inte hur det här kunde ske men det är någon som tagit kontrollen över mina </a:t>
            </a:r>
            <a:r>
              <a:rPr lang="de-DE" altLang="de-DE" sz="2000">
                <a:solidFill>
                  <a:srgbClr val="333333"/>
                </a:solidFill>
              </a:rPr>
              <a:t>tankar</a:t>
            </a:r>
            <a:r>
              <a:rPr lang="en-US" altLang="de-DE" sz="2000">
                <a:solidFill>
                  <a:srgbClr val="333333"/>
                </a:solidFill>
              </a:rPr>
              <a:t>.”</a:t>
            </a:r>
            <a:endParaRPr lang="en-US" altLang="de-DE" sz="2000" dirty="0">
              <a:solidFill>
                <a:srgbClr val="333333"/>
              </a:solidFill>
            </a:endParaRPr>
          </a:p>
          <a:p>
            <a:pPr lvl="0" defTabSz="914400">
              <a:buClr>
                <a:srgbClr val="333333"/>
              </a:buClr>
            </a:pPr>
            <a:r>
              <a:rPr lang="en-US" altLang="de-DE" sz="2000" b="1" dirty="0">
                <a:solidFill>
                  <a:srgbClr val="004992"/>
                </a:solidFill>
              </a:rPr>
              <a:t>... situation/</a:t>
            </a:r>
            <a:r>
              <a:rPr lang="en-US" altLang="de-DE" sz="2000" b="1" dirty="0" err="1">
                <a:solidFill>
                  <a:srgbClr val="004992"/>
                </a:solidFill>
              </a:rPr>
              <a:t>omständigheter</a:t>
            </a:r>
            <a:r>
              <a:rPr lang="en-US" altLang="de-DE" sz="2000" b="1" dirty="0">
                <a:solidFill>
                  <a:srgbClr val="004992"/>
                </a:solidFill>
              </a:rPr>
              <a:t>:</a:t>
            </a:r>
          </a:p>
          <a:p>
            <a:pPr marL="285750" lvl="0" indent="-285750" defTabSz="914400">
              <a:lnSpc>
                <a:spcPct val="100000"/>
              </a:lnSpc>
              <a:spcBef>
                <a:spcPts val="0"/>
              </a:spcBef>
              <a:buClr>
                <a:srgbClr val="333333"/>
              </a:buClr>
              <a:buFont typeface="WingDings"/>
              <a:buChar char=""/>
            </a:pPr>
            <a:r>
              <a:rPr lang="en-US" altLang="de-DE" sz="2000">
                <a:solidFill>
                  <a:srgbClr val="333333"/>
                </a:solidFill>
              </a:rPr>
              <a:t>“Jag </a:t>
            </a:r>
            <a:r>
              <a:rPr lang="en-US" altLang="de-DE" sz="2000" dirty="0" err="1">
                <a:solidFill>
                  <a:srgbClr val="333333"/>
                </a:solidFill>
              </a:rPr>
              <a:t>är</a:t>
            </a:r>
            <a:r>
              <a:rPr lang="en-US" altLang="de-DE" sz="2000" dirty="0">
                <a:solidFill>
                  <a:srgbClr val="333333"/>
                </a:solidFill>
              </a:rPr>
              <a:t> </a:t>
            </a:r>
            <a:r>
              <a:rPr lang="en-US" altLang="de-DE" sz="2000" dirty="0" err="1">
                <a:solidFill>
                  <a:srgbClr val="333333"/>
                </a:solidFill>
              </a:rPr>
              <a:t>väldigt</a:t>
            </a:r>
            <a:r>
              <a:rPr lang="en-US" altLang="de-DE" sz="2000" dirty="0">
                <a:solidFill>
                  <a:srgbClr val="333333"/>
                </a:solidFill>
              </a:rPr>
              <a:t> </a:t>
            </a:r>
            <a:r>
              <a:rPr lang="en-US" altLang="de-DE" sz="2000" dirty="0" err="1">
                <a:solidFill>
                  <a:srgbClr val="333333"/>
                </a:solidFill>
              </a:rPr>
              <a:t>stressad</a:t>
            </a:r>
            <a:r>
              <a:rPr lang="en-US" altLang="de-DE" sz="2000" dirty="0">
                <a:solidFill>
                  <a:srgbClr val="333333"/>
                </a:solidFill>
              </a:rPr>
              <a:t> just nu. </a:t>
            </a:r>
            <a:r>
              <a:rPr lang="en-US" altLang="de-DE" sz="2000" dirty="0" err="1">
                <a:solidFill>
                  <a:srgbClr val="333333"/>
                </a:solidFill>
              </a:rPr>
              <a:t>Därför</a:t>
            </a:r>
            <a:r>
              <a:rPr lang="en-US" altLang="de-DE" sz="2000" dirty="0">
                <a:solidFill>
                  <a:srgbClr val="333333"/>
                </a:solidFill>
              </a:rPr>
              <a:t> </a:t>
            </a:r>
            <a:r>
              <a:rPr lang="en-US" altLang="de-DE" sz="2000" dirty="0" err="1">
                <a:solidFill>
                  <a:srgbClr val="333333"/>
                </a:solidFill>
              </a:rPr>
              <a:t>upplever</a:t>
            </a:r>
            <a:r>
              <a:rPr lang="en-US" altLang="de-DE" sz="2000" dirty="0">
                <a:solidFill>
                  <a:srgbClr val="333333"/>
                </a:solidFill>
              </a:rPr>
              <a:t> jag </a:t>
            </a:r>
            <a:r>
              <a:rPr lang="en-US" altLang="de-DE" sz="2000" dirty="0" err="1">
                <a:solidFill>
                  <a:srgbClr val="333333"/>
                </a:solidFill>
              </a:rPr>
              <a:t>allting</a:t>
            </a:r>
            <a:r>
              <a:rPr lang="en-US" altLang="de-DE" sz="2000" dirty="0">
                <a:solidFill>
                  <a:srgbClr val="333333"/>
                </a:solidFill>
              </a:rPr>
              <a:t> </a:t>
            </a:r>
            <a:r>
              <a:rPr lang="en-US" altLang="de-DE" sz="2000" dirty="0" err="1">
                <a:solidFill>
                  <a:srgbClr val="333333"/>
                </a:solidFill>
              </a:rPr>
              <a:t>mer</a:t>
            </a:r>
            <a:r>
              <a:rPr lang="en-US" altLang="de-DE" sz="2000" dirty="0">
                <a:solidFill>
                  <a:srgbClr val="333333"/>
                </a:solidFill>
              </a:rPr>
              <a:t> </a:t>
            </a:r>
            <a:r>
              <a:rPr lang="en-US" altLang="de-DE" sz="2000" dirty="0" err="1">
                <a:solidFill>
                  <a:srgbClr val="333333"/>
                </a:solidFill>
              </a:rPr>
              <a:t>intensivt</a:t>
            </a:r>
            <a:r>
              <a:rPr lang="en-US" altLang="de-DE" sz="2000" dirty="0">
                <a:solidFill>
                  <a:srgbClr val="333333"/>
                </a:solidFill>
              </a:rPr>
              <a:t>, </a:t>
            </a:r>
            <a:r>
              <a:rPr lang="en-US" altLang="de-DE" sz="2000" dirty="0" err="1">
                <a:solidFill>
                  <a:srgbClr val="333333"/>
                </a:solidFill>
              </a:rPr>
              <a:t>inklusive</a:t>
            </a:r>
            <a:r>
              <a:rPr lang="en-US" altLang="de-DE" sz="2000" dirty="0">
                <a:solidFill>
                  <a:srgbClr val="333333"/>
                </a:solidFill>
              </a:rPr>
              <a:t> mina </a:t>
            </a:r>
            <a:r>
              <a:rPr lang="en-US" altLang="de-DE" sz="2000" dirty="0" err="1">
                <a:solidFill>
                  <a:srgbClr val="333333"/>
                </a:solidFill>
              </a:rPr>
              <a:t>egna</a:t>
            </a:r>
            <a:r>
              <a:rPr lang="en-US" altLang="de-DE" sz="2000" dirty="0">
                <a:solidFill>
                  <a:srgbClr val="333333"/>
                </a:solidFill>
              </a:rPr>
              <a:t> </a:t>
            </a:r>
            <a:r>
              <a:rPr lang="en-US" altLang="de-DE" sz="2000" err="1">
                <a:solidFill>
                  <a:srgbClr val="333333"/>
                </a:solidFill>
              </a:rPr>
              <a:t>tankar</a:t>
            </a:r>
            <a:r>
              <a:rPr lang="en-US" altLang="de-DE" sz="2000">
                <a:solidFill>
                  <a:srgbClr val="333333"/>
                </a:solidFill>
              </a:rPr>
              <a:t>.”</a:t>
            </a:r>
            <a:endParaRPr lang="en-US" altLang="de-DE" sz="2000" dirty="0">
              <a:solidFill>
                <a:srgbClr val="333333"/>
              </a:solidFill>
            </a:endParaRPr>
          </a:p>
          <a:p>
            <a:pPr marL="285750" lvl="0" indent="-285750" defTabSz="914400">
              <a:lnSpc>
                <a:spcPct val="100000"/>
              </a:lnSpc>
              <a:spcBef>
                <a:spcPts val="0"/>
              </a:spcBef>
              <a:buClr>
                <a:srgbClr val="333333"/>
              </a:buClr>
              <a:buFont typeface="WingDings"/>
              <a:buChar char=""/>
            </a:pPr>
            <a:r>
              <a:rPr lang="en-US" altLang="de-DE" sz="2000">
                <a:solidFill>
                  <a:srgbClr val="333333"/>
                </a:solidFill>
              </a:rPr>
              <a:t>“Det </a:t>
            </a:r>
            <a:r>
              <a:rPr lang="en-US" altLang="de-DE" sz="2000" dirty="0">
                <a:solidFill>
                  <a:srgbClr val="333333"/>
                </a:solidFill>
              </a:rPr>
              <a:t>ringer </a:t>
            </a:r>
            <a:r>
              <a:rPr lang="en-US" altLang="de-DE" sz="2000" dirty="0" err="1">
                <a:solidFill>
                  <a:srgbClr val="333333"/>
                </a:solidFill>
              </a:rPr>
              <a:t>i</a:t>
            </a:r>
            <a:r>
              <a:rPr lang="en-US" altLang="de-DE" sz="2000" dirty="0">
                <a:solidFill>
                  <a:srgbClr val="333333"/>
                </a:solidFill>
              </a:rPr>
              <a:t> mina </a:t>
            </a:r>
            <a:r>
              <a:rPr lang="en-US" altLang="de-DE" sz="2000" dirty="0" err="1">
                <a:solidFill>
                  <a:srgbClr val="333333"/>
                </a:solidFill>
              </a:rPr>
              <a:t>öron</a:t>
            </a:r>
            <a:r>
              <a:rPr lang="en-US" altLang="de-DE" sz="2000" dirty="0">
                <a:solidFill>
                  <a:srgbClr val="333333"/>
                </a:solidFill>
              </a:rPr>
              <a:t> </a:t>
            </a:r>
            <a:r>
              <a:rPr lang="en-US" altLang="de-DE" sz="2000" dirty="0" err="1">
                <a:solidFill>
                  <a:srgbClr val="333333"/>
                </a:solidFill>
              </a:rPr>
              <a:t>eftersom</a:t>
            </a:r>
            <a:r>
              <a:rPr lang="en-US" altLang="de-DE" sz="2000" dirty="0">
                <a:solidFill>
                  <a:srgbClr val="333333"/>
                </a:solidFill>
              </a:rPr>
              <a:t> jag </a:t>
            </a:r>
            <a:r>
              <a:rPr lang="en-US" altLang="de-DE" sz="2000" dirty="0" err="1">
                <a:solidFill>
                  <a:srgbClr val="333333"/>
                </a:solidFill>
              </a:rPr>
              <a:t>lyssnat</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dirty="0" err="1">
                <a:solidFill>
                  <a:srgbClr val="333333"/>
                </a:solidFill>
              </a:rPr>
              <a:t>hög</a:t>
            </a:r>
            <a:r>
              <a:rPr lang="en-US" altLang="de-DE" sz="2000" dirty="0">
                <a:solidFill>
                  <a:srgbClr val="333333"/>
                </a:solidFill>
              </a:rPr>
              <a:t> </a:t>
            </a:r>
            <a:r>
              <a:rPr lang="en-US" altLang="de-DE" sz="2000" err="1">
                <a:solidFill>
                  <a:srgbClr val="333333"/>
                </a:solidFill>
              </a:rPr>
              <a:t>musik</a:t>
            </a:r>
            <a:r>
              <a:rPr lang="en-US" altLang="de-DE" sz="200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5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inre röst säger till dig att du är dålig.</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r>
              <a:rPr lang="de-DE" altLang="de-DE" sz="2400" b="1" dirty="0">
                <a:solidFill>
                  <a:srgbClr val="004992"/>
                </a:solidFill>
              </a:rPr>
              <a:t>Psykos: den inre rösten tillskrivs andra personer eller krafter:</a:t>
            </a:r>
          </a:p>
          <a:p>
            <a:pPr marL="342900" lvl="0" indent="-342900" defTabSz="914400">
              <a:buClr>
                <a:srgbClr val="333333"/>
              </a:buClr>
              <a:buFont typeface="WingDings"/>
              <a:buChar char=""/>
            </a:pPr>
            <a:r>
              <a:rPr lang="en-US" altLang="de-DE" sz="2400">
                <a:solidFill>
                  <a:srgbClr val="333333"/>
                </a:solidFill>
              </a:rPr>
              <a:t>“</a:t>
            </a:r>
            <a:r>
              <a:rPr lang="de-DE" altLang="de-DE" sz="2400">
                <a:solidFill>
                  <a:srgbClr val="333333"/>
                </a:solidFill>
              </a:rPr>
              <a:t>Det </a:t>
            </a:r>
            <a:r>
              <a:rPr lang="de-DE" altLang="de-DE" sz="2400" dirty="0">
                <a:solidFill>
                  <a:srgbClr val="333333"/>
                </a:solidFill>
              </a:rPr>
              <a:t>är någonting som opererats in i min </a:t>
            </a:r>
            <a:r>
              <a:rPr lang="de-DE" altLang="de-DE" sz="2400">
                <a:solidFill>
                  <a:srgbClr val="333333"/>
                </a:solidFill>
              </a:rPr>
              <a:t>hjärna.</a:t>
            </a:r>
            <a:r>
              <a:rPr lang="en-US" altLang="de-DE" sz="2400">
                <a:solidFill>
                  <a:srgbClr val="333333"/>
                </a:solidFill>
              </a:rPr>
              <a:t>”</a:t>
            </a:r>
            <a:endParaRPr lang="de-DE" altLang="de-DE" sz="2400" dirty="0">
              <a:solidFill>
                <a:srgbClr val="333333"/>
              </a:solidFill>
            </a:endParaRPr>
          </a:p>
          <a:p>
            <a:pPr marL="342900" lvl="0" indent="-342900" defTabSz="914400">
              <a:buClr>
                <a:srgbClr val="333333"/>
              </a:buClr>
              <a:buFont typeface="WingDings"/>
              <a:buChar char=""/>
            </a:pPr>
            <a:r>
              <a:rPr lang="en-US" altLang="de-DE" sz="2400">
                <a:solidFill>
                  <a:srgbClr val="333333"/>
                </a:solidFill>
              </a:rPr>
              <a:t>“</a:t>
            </a:r>
            <a:r>
              <a:rPr lang="de-DE" altLang="de-DE" sz="2400">
                <a:solidFill>
                  <a:srgbClr val="333333"/>
                </a:solidFill>
              </a:rPr>
              <a:t>Jag </a:t>
            </a:r>
            <a:r>
              <a:rPr lang="de-DE" altLang="de-DE" sz="2400" dirty="0">
                <a:solidFill>
                  <a:srgbClr val="333333"/>
                </a:solidFill>
              </a:rPr>
              <a:t>förstår inte hur det här kunde ske, men det är någon som tagit kontroll över mina </a:t>
            </a:r>
            <a:r>
              <a:rPr lang="de-DE" altLang="de-DE" sz="2400">
                <a:solidFill>
                  <a:srgbClr val="333333"/>
                </a:solidFill>
              </a:rPr>
              <a:t>tankar.</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höra röster</a:t>
            </a:r>
            <a:br>
              <a:rPr lang="sv-SE" sz="3600">
                <a:solidFill>
                  <a:srgbClr val="004992"/>
                </a:solidFill>
                <a:latin typeface="+mn-lt"/>
                <a:ea typeface="+mn-ea"/>
                <a:cs typeface="+mn-cs"/>
              </a:rPr>
            </a:br>
            <a:r>
              <a:rPr lang="sv-SE">
                <a:solidFill>
                  <a:srgbClr val="004992"/>
                </a:solidFill>
                <a:latin typeface="+mn-lt"/>
                <a:ea typeface="+mn-ea"/>
                <a:cs typeface="+mn-cs"/>
              </a:rPr>
              <a:t>Egna tankar eller fjärrstyrda?</a:t>
            </a:r>
            <a:br>
              <a:rPr lang="sv-SE" sz="3600">
                <a:solidFill>
                  <a:srgbClr val="004992"/>
                </a:solidFill>
                <a:latin typeface="+mn-lt"/>
                <a:ea typeface="+mn-ea"/>
                <a:cs typeface="+mn-cs"/>
              </a:rPr>
            </a:br>
            <a:r>
              <a:rPr lang="sv-SE">
                <a:solidFill>
                  <a:srgbClr val="004992"/>
                </a:solidFill>
                <a:latin typeface="+mn-lt"/>
                <a:ea typeface="+mn-ea"/>
                <a:cs typeface="+mn-cs"/>
              </a:rPr>
              <a:t>Fördelar och nackdelar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020183456"/>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dirty="0">
                          <a:ln>
                            <a:noFill/>
                          </a:ln>
                          <a:solidFill>
                            <a:srgbClr val="333333"/>
                          </a:solidFill>
                          <a:effectLst/>
                          <a:latin typeface="Calibri Light"/>
                          <a:cs typeface="Times New Roman" pitchFamily="18" charset="0"/>
                        </a:rPr>
                        <a:t>Varför tror du att rösterna kommer utifrån?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a:ln>
                            <a:noFill/>
                          </a:ln>
                          <a:solidFill>
                            <a:srgbClr val="333333"/>
                          </a:solidFill>
                          <a:effectLst/>
                          <a:latin typeface="Calibri Light"/>
                          <a:cs typeface="Times New Roman" pitchFamily="18" charset="0"/>
                        </a:rPr>
                        <a:t>Kan det finnas andra förklaringar till de antaganden som uttrycks här till vänster?</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hör dem tydligt. Mina egna tankar är helt tysta!”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sv-SE"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kan inte kontrollera dessa tankar. När jag försöker att handla emot dem blir det värre. Det bevisar för mig att det är någon som vill mig illa.”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sv-SE"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skulle aldrig kunna ha så elaka tankar. Jag skulle aldrig kunna skada någon. Ändå så har jag de här aggressiva tankarna hela tiden.”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sv-SE"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höra röster</a:t>
            </a:r>
            <a:br>
              <a:rPr lang="sv-SE" sz="3600">
                <a:solidFill>
                  <a:srgbClr val="004992"/>
                </a:solidFill>
                <a:latin typeface="+mn-lt"/>
                <a:ea typeface="+mn-ea"/>
                <a:cs typeface="+mn-cs"/>
              </a:rPr>
            </a:br>
            <a:r>
              <a:rPr lang="sv-SE">
                <a:solidFill>
                  <a:srgbClr val="004992"/>
                </a:solidFill>
                <a:latin typeface="+mn-lt"/>
                <a:ea typeface="+mn-ea"/>
                <a:cs typeface="+mn-cs"/>
              </a:rPr>
              <a:t>Egna tankar eller fjärrstyrda?</a:t>
            </a:r>
            <a:br>
              <a:rPr lang="sv-SE" sz="3600">
                <a:solidFill>
                  <a:srgbClr val="004992"/>
                </a:solidFill>
                <a:latin typeface="+mn-lt"/>
                <a:ea typeface="+mn-ea"/>
                <a:cs typeface="+mn-cs"/>
              </a:rPr>
            </a:br>
            <a:r>
              <a:rPr lang="sv-SE">
                <a:solidFill>
                  <a:srgbClr val="004992"/>
                </a:solidFill>
                <a:latin typeface="+mn-lt"/>
                <a:ea typeface="+mn-ea"/>
                <a:cs typeface="+mn-cs"/>
              </a:rPr>
              <a:t>Fördelar och nackdelar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376106336"/>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dirty="0">
                          <a:ln>
                            <a:noFill/>
                          </a:ln>
                          <a:solidFill>
                            <a:srgbClr val="333333"/>
                          </a:solidFill>
                          <a:effectLst/>
                          <a:latin typeface="Calibri Light"/>
                          <a:cs typeface="Times New Roman" pitchFamily="18" charset="0"/>
                        </a:rPr>
                        <a:t>Varför tror du att rösterna kommer utifrån?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a:ln>
                            <a:noFill/>
                          </a:ln>
                          <a:solidFill>
                            <a:srgbClr val="333333"/>
                          </a:solidFill>
                          <a:effectLst/>
                          <a:latin typeface="Calibri Light"/>
                          <a:cs typeface="Times New Roman" pitchFamily="18" charset="0"/>
                        </a:rPr>
                        <a:t>Kan det finnas andra förklaringar till de antaganden som uttrycks här till vänster?</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hör dem tydligt. Mina egna tankar är helt tysta!”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Ungefär 15-20% av normalpopulationen hör röster ibland.</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a:ln>
                            <a:noFill/>
                          </a:ln>
                          <a:solidFill>
                            <a:srgbClr val="333333"/>
                          </a:solidFill>
                          <a:effectLst/>
                          <a:latin typeface="Calibri Light"/>
                          <a:cs typeface="Times New Roman" pitchFamily="18" charset="0"/>
                        </a:rPr>
                        <a:t>Intensiva tankar kan ibland nästan vara hörbara (melodier, grubbel, att höra en väns röst när man läser ett e-mail från honom/henne).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kan inte kontrollera dessa tankar. När jag försöker att handla emot dem blir det värre. Det bevisar för mig att det är någon som vill mig illa.”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sv-SE"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skulle aldrig kunna ha så elaka tankar. Jag skulle aldrig kunna skada någon. Ändå så har jag de här aggressiva tankarna hela tiden.”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sv-SE"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646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höra röster</a:t>
            </a:r>
            <a:br>
              <a:rPr lang="sv-SE" sz="3600">
                <a:solidFill>
                  <a:srgbClr val="004992"/>
                </a:solidFill>
                <a:latin typeface="+mn-lt"/>
                <a:ea typeface="+mn-ea"/>
                <a:cs typeface="+mn-cs"/>
              </a:rPr>
            </a:br>
            <a:r>
              <a:rPr lang="sv-SE">
                <a:solidFill>
                  <a:srgbClr val="004992"/>
                </a:solidFill>
                <a:latin typeface="+mn-lt"/>
                <a:ea typeface="+mn-ea"/>
                <a:cs typeface="+mn-cs"/>
              </a:rPr>
              <a:t>Egna tankar eller fjärrstyrda?</a:t>
            </a:r>
            <a:br>
              <a:rPr lang="sv-SE" sz="3600">
                <a:solidFill>
                  <a:srgbClr val="004992"/>
                </a:solidFill>
                <a:latin typeface="+mn-lt"/>
                <a:ea typeface="+mn-ea"/>
                <a:cs typeface="+mn-cs"/>
              </a:rPr>
            </a:br>
            <a:r>
              <a:rPr lang="sv-SE">
                <a:solidFill>
                  <a:srgbClr val="004992"/>
                </a:solidFill>
                <a:latin typeface="+mn-lt"/>
                <a:ea typeface="+mn-ea"/>
                <a:cs typeface="+mn-cs"/>
              </a:rPr>
              <a:t>Fördelar och nackdelar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85098837"/>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dirty="0">
                          <a:ln>
                            <a:noFill/>
                          </a:ln>
                          <a:solidFill>
                            <a:srgbClr val="333333"/>
                          </a:solidFill>
                          <a:effectLst/>
                          <a:latin typeface="Calibri Light"/>
                          <a:cs typeface="Times New Roman" pitchFamily="18" charset="0"/>
                        </a:rPr>
                        <a:t>Varför tror du att rösterna kommer utifrån?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a:ln>
                            <a:noFill/>
                          </a:ln>
                          <a:solidFill>
                            <a:srgbClr val="333333"/>
                          </a:solidFill>
                          <a:effectLst/>
                          <a:latin typeface="Calibri Light"/>
                          <a:cs typeface="Times New Roman" pitchFamily="18" charset="0"/>
                        </a:rPr>
                        <a:t>Kan det finnas andra förklaringar till de antaganden som uttrycks här till vänster?</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hör dem tydligt. Mina egna tankar är helt tysta!”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Ungefär 15-20% av normalpopulationen hör röster ibland.</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a:ln>
                            <a:noFill/>
                          </a:ln>
                          <a:solidFill>
                            <a:srgbClr val="333333"/>
                          </a:solidFill>
                          <a:effectLst/>
                          <a:latin typeface="Calibri Light"/>
                          <a:cs typeface="Times New Roman" pitchFamily="18" charset="0"/>
                        </a:rPr>
                        <a:t>Intensiva tankar kan ibland nästan vara hörbara (melodier, grubbel, att höra en väns röst när man läser ett e-mail från honom/henne).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kan inte kontrollera dessa tankar. När jag försöker att handla emot dem blir det värre. Det bevisar för mig att det är någon som vill mig illa.”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Vi kan inte kontrollera våra tankar helt och hållet – annars skulle till exempel plötsliga infall, brainstorming eller grubbel inte förekomma.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Om vi försöker motarbeta dessa tankar blir de automatiskt starkare</a:t>
                      </a:r>
                      <a:br>
                        <a:rPr kumimoji="0" lang="sv-SE" sz="1600" b="0" i="0" u="none" strike="noStrike" cap="none" normalizeH="0" baseline="0">
                          <a:ln>
                            <a:noFill/>
                          </a:ln>
                          <a:solidFill>
                            <a:srgbClr val="333333"/>
                          </a:solidFill>
                          <a:effectLst/>
                          <a:latin typeface="Calibri Light"/>
                          <a:cs typeface="Times New Roman" pitchFamily="18" charset="0"/>
                        </a:rPr>
                      </a:br>
                      <a:r>
                        <a:rPr kumimoji="0" lang="sv-SE"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sv-SE"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sv-SE" sz="1600" b="0" i="0" u="none" strike="noStrike" cap="none" normalizeH="0" baseline="0" dirty="0">
                          <a:ln>
                            <a:noFill/>
                          </a:ln>
                          <a:solidFill>
                            <a:srgbClr val="333333"/>
                          </a:solidFill>
                          <a:effectLst/>
                          <a:latin typeface="Calibri Light"/>
                          <a:cs typeface="Times New Roman" pitchFamily="18" charset="0"/>
                        </a:rPr>
                        <a:t>Experiment: Försök att inte tänka på siffran 8…. Du kommer inte att lyckas. Du kommer att tänka på den mer än någonsin.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skulle aldrig kunna ha så elaka tankar. Jag skulle aldrig kunna skada någon. Ändå så har jag de här aggressiva tankarna hela tiden.”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sv-SE"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124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höra röster</a:t>
            </a:r>
            <a:br>
              <a:rPr lang="sv-SE" sz="3600">
                <a:solidFill>
                  <a:srgbClr val="004992"/>
                </a:solidFill>
                <a:latin typeface="+mn-lt"/>
                <a:ea typeface="+mn-ea"/>
                <a:cs typeface="+mn-cs"/>
              </a:rPr>
            </a:br>
            <a:r>
              <a:rPr lang="sv-SE">
                <a:solidFill>
                  <a:srgbClr val="004992"/>
                </a:solidFill>
                <a:latin typeface="+mn-lt"/>
                <a:ea typeface="+mn-ea"/>
                <a:cs typeface="+mn-cs"/>
              </a:rPr>
              <a:t>Egna tankar eller fjärrstyrda?</a:t>
            </a:r>
            <a:br>
              <a:rPr lang="sv-SE" sz="3600">
                <a:solidFill>
                  <a:srgbClr val="004992"/>
                </a:solidFill>
                <a:latin typeface="+mn-lt"/>
                <a:ea typeface="+mn-ea"/>
                <a:cs typeface="+mn-cs"/>
              </a:rPr>
            </a:br>
            <a:r>
              <a:rPr lang="sv-SE">
                <a:solidFill>
                  <a:srgbClr val="004992"/>
                </a:solidFill>
                <a:latin typeface="+mn-lt"/>
                <a:ea typeface="+mn-ea"/>
                <a:cs typeface="+mn-cs"/>
              </a:rPr>
              <a:t>Fördelar och nackdelar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864242101"/>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dirty="0">
                          <a:ln>
                            <a:noFill/>
                          </a:ln>
                          <a:solidFill>
                            <a:srgbClr val="333333"/>
                          </a:solidFill>
                          <a:effectLst/>
                          <a:latin typeface="Calibri Light"/>
                          <a:cs typeface="Times New Roman" pitchFamily="18" charset="0"/>
                        </a:rPr>
                        <a:t>Varför tror du att rösterna kommer utifrån?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sv-SE" sz="1800" b="0" i="0" u="none" strike="noStrike" cap="none" normalizeH="0" baseline="0">
                          <a:ln>
                            <a:noFill/>
                          </a:ln>
                          <a:solidFill>
                            <a:srgbClr val="333333"/>
                          </a:solidFill>
                          <a:effectLst/>
                          <a:latin typeface="Calibri Light"/>
                          <a:cs typeface="Times New Roman" pitchFamily="18" charset="0"/>
                        </a:rPr>
                        <a:t>Kan det finnas andra förklaringar till de antaganden som uttrycks här till vänster?</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hör dem tydligt. Mina egna tankar är helt tysta!”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Ungefär 15-20% av normalpopulationen hör röster ibland.</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a:ln>
                            <a:noFill/>
                          </a:ln>
                          <a:solidFill>
                            <a:srgbClr val="333333"/>
                          </a:solidFill>
                          <a:effectLst/>
                          <a:latin typeface="Calibri Light"/>
                          <a:cs typeface="Times New Roman" pitchFamily="18" charset="0"/>
                        </a:rPr>
                        <a:t>Intensiva tankar kan ibland nästan vara hörbara (melodier, grubbel, att höra en väns röst när man läser ett e-mail från honom/henne).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kan inte kontrollera dessa tankar. När jag försöker att handla emot dem blir det värre. Det bevisar för mig att det är någon som vill mig illa.”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Vi kan inte kontrollera våra tankar helt och hållet – annars skulle till exempel plötsliga infall, brainstorming eller grubbel inte förekomma.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Om vi försöker motarbeta dessa tankar blir de automatiskt starkare</a:t>
                      </a:r>
                      <a:br>
                        <a:rPr kumimoji="0" lang="sv-SE" sz="1600" b="0" i="0" u="none" strike="noStrike" cap="none" normalizeH="0" baseline="0">
                          <a:ln>
                            <a:noFill/>
                          </a:ln>
                          <a:solidFill>
                            <a:srgbClr val="333333"/>
                          </a:solidFill>
                          <a:effectLst/>
                          <a:latin typeface="Calibri Light"/>
                          <a:cs typeface="Times New Roman" pitchFamily="18" charset="0"/>
                        </a:rPr>
                      </a:br>
                      <a:r>
                        <a:rPr kumimoji="0" lang="sv-SE"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sv-SE"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sv-SE" sz="1600" b="0" i="0" u="none" strike="noStrike" cap="none" normalizeH="0" baseline="0" dirty="0">
                          <a:ln>
                            <a:noFill/>
                          </a:ln>
                          <a:solidFill>
                            <a:srgbClr val="333333"/>
                          </a:solidFill>
                          <a:effectLst/>
                          <a:latin typeface="Calibri Light"/>
                          <a:cs typeface="Times New Roman" pitchFamily="18" charset="0"/>
                        </a:rPr>
                        <a:t>Experiment: Försök att inte tänka på siffran 8…. Du kommer inte att lyckas. Du kommer att tänka på den mer än någonsin.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sv-SE" sz="1600" b="0" i="0" u="none">
                          <a:solidFill>
                            <a:srgbClr val="333333"/>
                          </a:solidFill>
                          <a:latin typeface="Calibri Light"/>
                        </a:rPr>
                        <a:t>“Jag skulle aldrig kunna ha så elaka tankar. Jag skulle aldrig kunna skada någon. Ändå så har jag de här aggressiva tankarna hela tiden.”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sv-SE" sz="1600" b="0" i="0" u="none" strike="noStrike" cap="none" normalizeH="0" baseline="0" dirty="0">
                          <a:ln>
                            <a:noFill/>
                          </a:ln>
                          <a:solidFill>
                            <a:srgbClr val="333333"/>
                          </a:solidFill>
                          <a:effectLst/>
                          <a:latin typeface="Calibri Light"/>
                          <a:cs typeface="Times New Roman" pitchFamily="18" charset="0"/>
                        </a:rPr>
                        <a:t>Vi får ofta tankar som är tvärtemot vad vi vanligtvis tänker. Tankar och handling är inte samma sak! 20% av normalpopulationen har flyktiga tankar om att begå självmord utan att göra det. Vi kan till och med känna aggressivitet mot människor vi älskar (t.ex. en mamma med ett gråtande barn).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102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höra röster</a:t>
            </a:r>
            <a:br>
              <a:rPr lang="sv-SE" sz="3600">
                <a:solidFill>
                  <a:srgbClr val="004992"/>
                </a:solidFill>
                <a:latin typeface="+mn-lt"/>
                <a:ea typeface="+mn-ea"/>
                <a:cs typeface="+mn-cs"/>
              </a:rPr>
            </a:br>
            <a:r>
              <a:rPr lang="sv-SE">
                <a:solidFill>
                  <a:srgbClr val="004992"/>
                </a:solidFill>
                <a:latin typeface="+mn-lt"/>
                <a:ea typeface="+mn-ea"/>
                <a:cs typeface="+mn-cs"/>
              </a:rPr>
              <a:t>Egna tankar eller fjärrstyrda?</a:t>
            </a:r>
            <a:br>
              <a:rPr lang="sv-SE" sz="3600">
                <a:solidFill>
                  <a:srgbClr val="004992"/>
                </a:solidFill>
                <a:latin typeface="+mn-lt"/>
                <a:ea typeface="+mn-ea"/>
                <a:cs typeface="+mn-cs"/>
              </a:rPr>
            </a:br>
            <a:r>
              <a:rPr lang="sv-SE">
                <a:solidFill>
                  <a:srgbClr val="004992"/>
                </a:solidFill>
                <a:latin typeface="+mn-lt"/>
                <a:ea typeface="+mn-ea"/>
                <a:cs typeface="+mn-cs"/>
              </a:rPr>
              <a:t>Fördelar och nackdelar</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564904"/>
            <a:ext cx="11340000" cy="3887960"/>
          </a:xfrm>
        </p:spPr>
        <p:txBody>
          <a:bodyPr/>
          <a:lstStyle/>
          <a:p>
            <a:pPr lvl="0" defTabSz="914400" fontAlgn="base">
              <a:defRPr/>
            </a:pPr>
            <a:r>
              <a:rPr lang="de-DE" sz="2400" dirty="0">
                <a:solidFill>
                  <a:srgbClr val="004992"/>
                </a:solidFill>
              </a:rPr>
              <a:t>Förklaringen att underliga tankar är fjärrstyrda väcker mycket fler frågor än den ger svar, t.ex.:</a:t>
            </a:r>
          </a:p>
          <a:p>
            <a:pPr marL="342900" lvl="0" indent="-342900" defTabSz="914400" fontAlgn="base">
              <a:buClr>
                <a:srgbClr val="333333"/>
              </a:buClr>
              <a:buFont typeface="WingDings"/>
              <a:buChar char=""/>
              <a:defRPr/>
            </a:pPr>
            <a:r>
              <a:rPr lang="de-DE" sz="2400" dirty="0">
                <a:solidFill>
                  <a:srgbClr val="333333"/>
                </a:solidFill>
              </a:rPr>
              <a:t>Är det tekniskt möjligt att fjärrstyra någons tankar?</a:t>
            </a:r>
          </a:p>
          <a:p>
            <a:pPr marL="342900" lvl="0" indent="-342900" defTabSz="914400" fontAlgn="base">
              <a:buClr>
                <a:srgbClr val="333333"/>
              </a:buClr>
              <a:buFont typeface="WingDings"/>
              <a:buChar char=""/>
              <a:defRPr/>
            </a:pPr>
            <a:r>
              <a:rPr lang="de-DE" sz="2400" dirty="0">
                <a:solidFill>
                  <a:srgbClr val="333333"/>
                </a:solidFill>
              </a:rPr>
              <a:t>När och var opererades något in i hjärnan?</a:t>
            </a:r>
          </a:p>
          <a:p>
            <a:pPr marL="342900" lvl="0" indent="-342900" defTabSz="914400" fontAlgn="base">
              <a:buClr>
                <a:srgbClr val="333333"/>
              </a:buClr>
              <a:buFont typeface="WingDings"/>
              <a:buChar char=""/>
              <a:defRPr/>
            </a:pPr>
            <a:r>
              <a:rPr lang="de-DE" sz="2400" dirty="0">
                <a:solidFill>
                  <a:srgbClr val="333333"/>
                </a:solidFill>
              </a:rPr>
              <a:t>Vem skulle vilja skada dig? Vem skulle ha tid och pengar att göra på det viset?</a:t>
            </a:r>
          </a:p>
          <a:p>
            <a:pPr marL="342900" lvl="0" indent="-342900" defTabSz="914400" fontAlgn="base">
              <a:buClr>
                <a:srgbClr val="333333"/>
              </a:buClr>
              <a:buFont typeface="WingDings"/>
              <a:buChar char=""/>
              <a:defRPr/>
            </a:pPr>
            <a:r>
              <a:rPr lang="de-DE" sz="2400" dirty="0">
                <a:solidFill>
                  <a:srgbClr val="333333"/>
                </a:solidFill>
              </a:rPr>
              <a:t>Det finns enklare sätt att skada någon. Varför skulle man välja en så komplicerad (och eventuellt ogenomförbar) metod?</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vän bjuder dig på middag.</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Varför bjöd din vän dig på </a:t>
            </a:r>
            <a:r>
              <a:rPr lang="de-DE" altLang="de-DE" sz="2400">
                <a:solidFill>
                  <a:srgbClr val="333333"/>
                </a:solidFill>
              </a:rPr>
              <a:t>middag?</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polis stoppar din bil.</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Varför stoppade polisen din </a:t>
            </a:r>
            <a:r>
              <a:rPr lang="de-DE" altLang="de-DE" sz="2400">
                <a:solidFill>
                  <a:srgbClr val="333333"/>
                </a:solidFill>
              </a:rPr>
              <a:t>bil?</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Du vinner på lotteri.</a:t>
            </a:r>
          </a:p>
        </p:txBody>
      </p:sp>
      <p:sp>
        <p:nvSpPr>
          <p:cNvPr id="45059"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Varför vann </a:t>
            </a:r>
            <a:r>
              <a:rPr lang="de-DE" altLang="de-DE" sz="2400">
                <a:solidFill>
                  <a:srgbClr val="333333"/>
                </a:solidFill>
              </a:rPr>
              <a:t>du?</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Du är på väg till din bil och ser en repa i lacken.</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Vad kan ha orsakat </a:t>
            </a:r>
            <a:r>
              <a:rPr lang="de-DE" altLang="de-DE" sz="2400">
                <a:solidFill>
                  <a:srgbClr val="333333"/>
                </a:solidFill>
              </a:rPr>
              <a:t>repan?</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Läkaren upptäcker att du har högt blodtryck.</a:t>
            </a:r>
            <a:endParaRPr lang="de-DE" altLang="de-DE" sz="3600">
              <a:latin typeface="+mn-lt"/>
              <a:ea typeface="+mn-ea"/>
              <a:cs typeface="+mn-cs"/>
            </a:endParaRPr>
          </a:p>
        </p:txBody>
      </p:sp>
      <p:sp>
        <p:nvSpPr>
          <p:cNvPr id="47109"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Varför har du högt </a:t>
            </a:r>
            <a:r>
              <a:rPr lang="de-DE" altLang="de-DE" sz="2400">
                <a:solidFill>
                  <a:srgbClr val="333333"/>
                </a:solidFill>
              </a:rPr>
              <a:t>blodtryck?</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vän vill inte hjälpa dig med ditt arbete.</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Vad gjorde att din vän inte ville hjälpa </a:t>
            </a:r>
            <a:r>
              <a:rPr lang="de-DE" altLang="de-DE" sz="2400">
                <a:solidFill>
                  <a:srgbClr val="333333"/>
                </a:solidFill>
              </a:rPr>
              <a:t>dig?</a:t>
            </a:r>
          </a:p>
          <a:p>
            <a:pPr lvl="0" defTabSz="914400" fontAlgn="base"/>
            <a:r>
              <a:rPr lang="de-DE" altLang="de-DE" sz="2400" dirty="0">
                <a:solidFill>
                  <a:srgbClr val="333333"/>
                </a:solidFill>
              </a:rPr>
              <a:t>Vad är den främsta orsaken till händelsn?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vän överraskar dig med en present.</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Varför gav din vän dig en </a:t>
            </a:r>
            <a:r>
              <a:rPr lang="de-DE" altLang="de-DE" sz="2400">
                <a:solidFill>
                  <a:srgbClr val="333333"/>
                </a:solidFill>
              </a:rPr>
              <a:t>present?</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vän säger till dig att du är dum.</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Vad gjorde att din vän sa så?</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Dina grannars bebis börjar gråta när du lyfter upp den.</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Varför gråter </a:t>
            </a:r>
            <a:r>
              <a:rPr lang="de-DE" altLang="de-DE" sz="2400">
                <a:solidFill>
                  <a:srgbClr val="333333"/>
                </a:solidFill>
              </a:rPr>
              <a:t>bebisen?</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En vän säger till dig att han inte respekterar dig.</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Vad gjorde att din vän sa </a:t>
            </a:r>
            <a:r>
              <a:rPr lang="de-DE" altLang="de-DE" sz="2400">
                <a:solidFill>
                  <a:srgbClr val="333333"/>
                </a:solidFill>
              </a:rPr>
              <a:t>så?</a:t>
            </a:r>
          </a:p>
          <a:p>
            <a:pPr lvl="0" defTabSz="914400" fontAlgn="base"/>
            <a:r>
              <a:rPr lang="de-DE" altLang="de-DE" sz="2400" dirty="0">
                <a:solidFill>
                  <a:srgbClr val="333333"/>
                </a:solidFill>
              </a:rPr>
              <a:t>Vad är den främsta orsaken till händelsen?</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sv-SE" altLang="de-DE" sz="2400" dirty="0">
                <a:solidFill>
                  <a:srgbClr val="004992"/>
                </a:solidFill>
                <a:latin typeface="Calibri Light"/>
              </a:rPr>
              <a:t>Jag själv? </a:t>
            </a:r>
          </a:p>
          <a:p>
            <a:pPr eaLnBrk="1" hangingPunct="1">
              <a:lnSpc>
                <a:spcPct val="105000"/>
              </a:lnSpc>
              <a:spcBef>
                <a:spcPts val="1999"/>
              </a:spcBef>
              <a:spcAft>
                <a:spcPts val="0"/>
              </a:spcAft>
              <a:buClrTx/>
              <a:buNone/>
            </a:pPr>
            <a:r>
              <a:rPr lang="sv-SE" altLang="de-DE" sz="2400" dirty="0">
                <a:solidFill>
                  <a:srgbClr val="004992"/>
                </a:solidFill>
                <a:latin typeface="Calibri Light"/>
              </a:rPr>
              <a:t>En annan person eller några andra?</a:t>
            </a:r>
          </a:p>
          <a:p>
            <a:pPr eaLnBrk="1" hangingPunct="1">
              <a:lnSpc>
                <a:spcPct val="105000"/>
              </a:lnSpc>
              <a:spcBef>
                <a:spcPts val="1999"/>
              </a:spcBef>
              <a:spcAft>
                <a:spcPts val="0"/>
              </a:spcAft>
              <a:buClrTx/>
              <a:buNone/>
            </a:pPr>
            <a:r>
              <a:rPr lang="sv-SE" altLang="de-DE" sz="2400" dirty="0">
                <a:solidFill>
                  <a:srgbClr val="004992"/>
                </a:solidFill>
                <a:latin typeface="Calibri Light"/>
              </a:rPr>
              <a:t>Omständigheter eller slumpen?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US" altLang="de-DE" sz="2400" dirty="0">
                <a:solidFill>
                  <a:srgbClr val="333333"/>
                </a:solidFill>
              </a:rPr>
              <a:t>Ta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hänsyn</a:t>
            </a:r>
            <a:r>
              <a:rPr lang="en-US" altLang="de-DE" sz="2400" dirty="0">
                <a:solidFill>
                  <a:srgbClr val="333333"/>
                </a:solidFill>
              </a:rPr>
              <a:t> till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ha </a:t>
            </a:r>
            <a:r>
              <a:rPr lang="en-US" altLang="de-DE" sz="2400" dirty="0" err="1">
                <a:solidFill>
                  <a:srgbClr val="333333"/>
                </a:solidFill>
              </a:rPr>
              <a:t>bidragit</a:t>
            </a:r>
            <a:r>
              <a:rPr lang="en-US" altLang="de-DE" sz="2400" dirty="0">
                <a:solidFill>
                  <a:srgbClr val="333333"/>
                </a:solidFill>
              </a:rPr>
              <a:t> till </a:t>
            </a:r>
            <a:r>
              <a:rPr lang="en-US" altLang="de-DE" sz="2400" dirty="0" err="1">
                <a:solidFill>
                  <a:srgbClr val="333333"/>
                </a:solidFill>
              </a:rPr>
              <a:t>hur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situation </a:t>
            </a:r>
            <a:r>
              <a:rPr lang="en-US" altLang="de-DE" sz="2400" dirty="0" err="1">
                <a:solidFill>
                  <a:srgbClr val="333333"/>
                </a:solidFill>
              </a:rPr>
              <a:t>utvecklat</a:t>
            </a:r>
            <a:r>
              <a:rPr lang="en-US" altLang="de-DE" sz="2400" dirty="0">
                <a:solidFill>
                  <a:srgbClr val="333333"/>
                </a:solidFill>
              </a:rPr>
              <a:t> sig (</a:t>
            </a:r>
            <a:r>
              <a:rPr lang="en-US" altLang="de-DE" sz="2400" dirty="0" err="1">
                <a:solidFill>
                  <a:srgbClr val="333333"/>
                </a:solidFill>
              </a:rPr>
              <a:t>t.ex</a:t>
            </a:r>
            <a:r>
              <a:rPr lang="en-US" altLang="de-DE" sz="2400" dirty="0">
                <a:solidFill>
                  <a:srgbClr val="333333"/>
                </a:solidFill>
              </a:rPr>
              <a:t>. du </a:t>
            </a:r>
            <a:r>
              <a:rPr lang="en-US" altLang="de-DE" sz="2400" dirty="0" err="1">
                <a:solidFill>
                  <a:srgbClr val="333333"/>
                </a:solidFill>
              </a:rPr>
              <a:t>själv</a:t>
            </a:r>
            <a:r>
              <a:rPr lang="en-US" altLang="de-DE" sz="2400" dirty="0">
                <a:solidFill>
                  <a:srgbClr val="333333"/>
                </a:solidFill>
              </a:rPr>
              <a:t>/</a:t>
            </a:r>
            <a:r>
              <a:rPr lang="en-US" altLang="de-DE" sz="2400" dirty="0" err="1">
                <a:solidFill>
                  <a:srgbClr val="333333"/>
                </a:solidFill>
              </a:rPr>
              <a:t>andra</a:t>
            </a:r>
            <a:r>
              <a:rPr lang="en-US" altLang="de-DE" sz="2400" dirty="0">
                <a:solidFill>
                  <a:srgbClr val="333333"/>
                </a:solidFill>
              </a:rPr>
              <a:t>/</a:t>
            </a:r>
            <a:r>
              <a:rPr lang="en-US" altLang="de-DE" sz="2400" dirty="0" err="1">
                <a:solidFill>
                  <a:srgbClr val="333333"/>
                </a:solidFill>
              </a:rPr>
              <a:t>omständigheter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US" altLang="de-DE" sz="2400" dirty="0">
                <a:solidFill>
                  <a:srgbClr val="333333"/>
                </a:solidFill>
              </a:rPr>
              <a:t>Ta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hänsyn</a:t>
            </a:r>
            <a:r>
              <a:rPr lang="en-US" altLang="de-DE" sz="2400" dirty="0">
                <a:solidFill>
                  <a:srgbClr val="333333"/>
                </a:solidFill>
              </a:rPr>
              <a:t> till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ha </a:t>
            </a:r>
            <a:r>
              <a:rPr lang="en-US" altLang="de-DE" sz="2400" dirty="0" err="1">
                <a:solidFill>
                  <a:srgbClr val="333333"/>
                </a:solidFill>
              </a:rPr>
              <a:t>bidragit</a:t>
            </a:r>
            <a:r>
              <a:rPr lang="en-US" altLang="de-DE" sz="2400" dirty="0">
                <a:solidFill>
                  <a:srgbClr val="333333"/>
                </a:solidFill>
              </a:rPr>
              <a:t> till </a:t>
            </a:r>
            <a:r>
              <a:rPr lang="en-US" altLang="de-DE" sz="2400" dirty="0" err="1">
                <a:solidFill>
                  <a:srgbClr val="333333"/>
                </a:solidFill>
              </a:rPr>
              <a:t>hur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situation </a:t>
            </a:r>
            <a:r>
              <a:rPr lang="en-US" altLang="de-DE" sz="2400" dirty="0" err="1">
                <a:solidFill>
                  <a:srgbClr val="333333"/>
                </a:solidFill>
              </a:rPr>
              <a:t>utvecklat</a:t>
            </a:r>
            <a:r>
              <a:rPr lang="en-US" altLang="de-DE" sz="2400" dirty="0">
                <a:solidFill>
                  <a:srgbClr val="333333"/>
                </a:solidFill>
              </a:rPr>
              <a:t> sig (</a:t>
            </a:r>
            <a:r>
              <a:rPr lang="en-US" altLang="de-DE" sz="2400" dirty="0" err="1">
                <a:solidFill>
                  <a:srgbClr val="333333"/>
                </a:solidFill>
              </a:rPr>
              <a:t>t.ex</a:t>
            </a:r>
            <a:r>
              <a:rPr lang="en-US" altLang="de-DE" sz="2400" dirty="0">
                <a:solidFill>
                  <a:srgbClr val="333333"/>
                </a:solidFill>
              </a:rPr>
              <a:t>. du </a:t>
            </a:r>
            <a:r>
              <a:rPr lang="en-US" altLang="de-DE" sz="2400" dirty="0" err="1">
                <a:solidFill>
                  <a:srgbClr val="333333"/>
                </a:solidFill>
              </a:rPr>
              <a:t>själv</a:t>
            </a:r>
            <a:r>
              <a:rPr lang="en-US" altLang="de-DE" sz="2400" dirty="0">
                <a:solidFill>
                  <a:srgbClr val="333333"/>
                </a:solidFill>
              </a:rPr>
              <a:t>/</a:t>
            </a:r>
            <a:r>
              <a:rPr lang="en-US" altLang="de-DE" sz="2400" dirty="0" err="1">
                <a:solidFill>
                  <a:srgbClr val="333333"/>
                </a:solidFill>
              </a:rPr>
              <a:t>andra</a:t>
            </a:r>
            <a:r>
              <a:rPr lang="en-US" altLang="de-DE" sz="2400" dirty="0">
                <a:solidFill>
                  <a:srgbClr val="333333"/>
                </a:solidFill>
              </a:rPr>
              <a:t>/</a:t>
            </a:r>
            <a:r>
              <a:rPr lang="en-US" altLang="de-DE" sz="2400" dirty="0" err="1">
                <a:solidFill>
                  <a:srgbClr val="333333"/>
                </a:solidFill>
              </a:rPr>
              <a:t>omständigheter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Vi </a:t>
            </a:r>
            <a:r>
              <a:rPr lang="en-US" altLang="de-DE" sz="2400" dirty="0" err="1">
                <a:solidFill>
                  <a:srgbClr val="333333"/>
                </a:solidFill>
              </a:rPr>
              <a:t>bör</a:t>
            </a:r>
            <a:r>
              <a:rPr lang="en-US" altLang="de-DE" sz="2400" dirty="0">
                <a:solidFill>
                  <a:srgbClr val="333333"/>
                </a:solidFill>
              </a:rPr>
              <a:t> </a:t>
            </a:r>
            <a:r>
              <a:rPr lang="en-US" altLang="de-DE" sz="2400" dirty="0" err="1">
                <a:solidFill>
                  <a:srgbClr val="333333"/>
                </a:solidFill>
              </a:rPr>
              <a:t>försöka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vara</a:t>
            </a:r>
            <a:r>
              <a:rPr lang="en-US" altLang="de-DE" sz="2400" dirty="0">
                <a:solidFill>
                  <a:srgbClr val="333333"/>
                </a:solidFill>
              </a:rPr>
              <a:t> </a:t>
            </a:r>
            <a:r>
              <a:rPr lang="en-US" altLang="de-DE" sz="2400" dirty="0" err="1">
                <a:solidFill>
                  <a:srgbClr val="333333"/>
                </a:solidFill>
              </a:rPr>
              <a:t>så</a:t>
            </a:r>
            <a:r>
              <a:rPr lang="en-US" altLang="de-DE" sz="2400" dirty="0">
                <a:solidFill>
                  <a:srgbClr val="333333"/>
                </a:solidFill>
              </a:rPr>
              <a:t> </a:t>
            </a:r>
            <a:r>
              <a:rPr lang="en-US" altLang="de-DE" sz="2400" dirty="0" err="1">
                <a:solidFill>
                  <a:srgbClr val="333333"/>
                </a:solidFill>
              </a:rPr>
              <a:t>realistiska</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möjligt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vardagen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försvarligt</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a:t>
            </a:r>
            <a:r>
              <a:rPr lang="en-US" altLang="de-DE" sz="2400" dirty="0" err="1">
                <a:solidFill>
                  <a:srgbClr val="333333"/>
                </a:solidFill>
              </a:rPr>
              <a:t>lägga</a:t>
            </a:r>
            <a:r>
              <a:rPr lang="en-US" altLang="de-DE" sz="2400" dirty="0">
                <a:solidFill>
                  <a:srgbClr val="333333"/>
                </a:solidFill>
              </a:rPr>
              <a:t> </a:t>
            </a:r>
            <a:r>
              <a:rPr lang="en-US" altLang="de-DE" sz="2400" dirty="0" err="1">
                <a:solidFill>
                  <a:srgbClr val="333333"/>
                </a:solidFill>
              </a:rPr>
              <a:t>skulden</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andra</a:t>
            </a:r>
            <a:r>
              <a:rPr lang="en-US" altLang="de-DE" sz="2400" dirty="0">
                <a:solidFill>
                  <a:srgbClr val="333333"/>
                </a:solidFill>
              </a:rPr>
              <a:t>, precis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eget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när</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ting </a:t>
            </a:r>
            <a:r>
              <a:rPr lang="en-US" altLang="de-DE" sz="2400" dirty="0" err="1">
                <a:solidFill>
                  <a:srgbClr val="333333"/>
                </a:solidFill>
              </a:rPr>
              <a:t>går</a:t>
            </a:r>
            <a:r>
              <a:rPr lang="en-US" altLang="de-DE" sz="2400" dirty="0">
                <a:solidFill>
                  <a:srgbClr val="333333"/>
                </a:solidFill>
              </a:rPr>
              <a:t> </a:t>
            </a:r>
            <a:r>
              <a:rPr lang="en-US" altLang="de-DE" sz="2400" err="1">
                <a:solidFill>
                  <a:srgbClr val="333333"/>
                </a:solidFill>
              </a:rPr>
              <a:t>fel</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1324709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333333"/>
              </a:buClr>
              <a:buFont typeface="WingDings"/>
              <a:buChar char=""/>
            </a:pPr>
            <a:r>
              <a:rPr lang="en-US" altLang="de-DE" sz="2400" dirty="0">
                <a:solidFill>
                  <a:srgbClr val="333333"/>
                </a:solidFill>
              </a:rPr>
              <a:t>Ta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hänsyn</a:t>
            </a:r>
            <a:r>
              <a:rPr lang="en-US" altLang="de-DE" sz="2400" dirty="0">
                <a:solidFill>
                  <a:srgbClr val="333333"/>
                </a:solidFill>
              </a:rPr>
              <a:t> till </a:t>
            </a:r>
            <a:r>
              <a:rPr lang="en-US" altLang="de-DE" sz="2400" dirty="0" err="1">
                <a:solidFill>
                  <a:srgbClr val="333333"/>
                </a:solidFill>
              </a:rPr>
              <a:t>olika</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ha </a:t>
            </a:r>
            <a:r>
              <a:rPr lang="en-US" altLang="de-DE" sz="2400" dirty="0" err="1">
                <a:solidFill>
                  <a:srgbClr val="333333"/>
                </a:solidFill>
              </a:rPr>
              <a:t>bidragit</a:t>
            </a:r>
            <a:r>
              <a:rPr lang="en-US" altLang="de-DE" sz="2400" dirty="0">
                <a:solidFill>
                  <a:srgbClr val="333333"/>
                </a:solidFill>
              </a:rPr>
              <a:t> till </a:t>
            </a:r>
            <a:r>
              <a:rPr lang="en-US" altLang="de-DE" sz="2400" dirty="0" err="1">
                <a:solidFill>
                  <a:srgbClr val="333333"/>
                </a:solidFill>
              </a:rPr>
              <a:t>hur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situation </a:t>
            </a:r>
            <a:r>
              <a:rPr lang="en-US" altLang="de-DE" sz="2400" dirty="0" err="1">
                <a:solidFill>
                  <a:srgbClr val="333333"/>
                </a:solidFill>
              </a:rPr>
              <a:t>utvecklat</a:t>
            </a:r>
            <a:r>
              <a:rPr lang="en-US" altLang="de-DE" sz="2400" dirty="0">
                <a:solidFill>
                  <a:srgbClr val="333333"/>
                </a:solidFill>
              </a:rPr>
              <a:t> sig (</a:t>
            </a:r>
            <a:r>
              <a:rPr lang="en-US" altLang="de-DE" sz="2400" dirty="0" err="1">
                <a:solidFill>
                  <a:srgbClr val="333333"/>
                </a:solidFill>
              </a:rPr>
              <a:t>t.ex</a:t>
            </a:r>
            <a:r>
              <a:rPr lang="en-US" altLang="de-DE" sz="2400" dirty="0">
                <a:solidFill>
                  <a:srgbClr val="333333"/>
                </a:solidFill>
              </a:rPr>
              <a:t>. du </a:t>
            </a:r>
            <a:r>
              <a:rPr lang="en-US" altLang="de-DE" sz="2400" dirty="0" err="1">
                <a:solidFill>
                  <a:srgbClr val="333333"/>
                </a:solidFill>
              </a:rPr>
              <a:t>själv</a:t>
            </a:r>
            <a:r>
              <a:rPr lang="en-US" altLang="de-DE" sz="2400" dirty="0">
                <a:solidFill>
                  <a:srgbClr val="333333"/>
                </a:solidFill>
              </a:rPr>
              <a:t>/</a:t>
            </a:r>
            <a:r>
              <a:rPr lang="en-US" altLang="de-DE" sz="2400" dirty="0" err="1">
                <a:solidFill>
                  <a:srgbClr val="333333"/>
                </a:solidFill>
              </a:rPr>
              <a:t>andra</a:t>
            </a:r>
            <a:r>
              <a:rPr lang="en-US" altLang="de-DE" sz="2400" dirty="0">
                <a:solidFill>
                  <a:srgbClr val="333333"/>
                </a:solidFill>
              </a:rPr>
              <a:t>/</a:t>
            </a:r>
            <a:r>
              <a:rPr lang="en-US" altLang="de-DE" sz="2400" dirty="0" err="1">
                <a:solidFill>
                  <a:srgbClr val="333333"/>
                </a:solidFill>
              </a:rPr>
              <a:t>omständigheter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Vi </a:t>
            </a:r>
            <a:r>
              <a:rPr lang="en-US" altLang="de-DE" sz="2400" dirty="0" err="1">
                <a:solidFill>
                  <a:srgbClr val="333333"/>
                </a:solidFill>
              </a:rPr>
              <a:t>bör</a:t>
            </a:r>
            <a:r>
              <a:rPr lang="en-US" altLang="de-DE" sz="2400" dirty="0">
                <a:solidFill>
                  <a:srgbClr val="333333"/>
                </a:solidFill>
              </a:rPr>
              <a:t> </a:t>
            </a:r>
            <a:r>
              <a:rPr lang="en-US" altLang="de-DE" sz="2400" dirty="0" err="1">
                <a:solidFill>
                  <a:srgbClr val="333333"/>
                </a:solidFill>
              </a:rPr>
              <a:t>försöka</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dirty="0" err="1">
                <a:solidFill>
                  <a:srgbClr val="333333"/>
                </a:solidFill>
              </a:rPr>
              <a:t>vara</a:t>
            </a:r>
            <a:r>
              <a:rPr lang="en-US" altLang="de-DE" sz="2400" dirty="0">
                <a:solidFill>
                  <a:srgbClr val="333333"/>
                </a:solidFill>
              </a:rPr>
              <a:t> </a:t>
            </a:r>
            <a:r>
              <a:rPr lang="en-US" altLang="de-DE" sz="2400" dirty="0" err="1">
                <a:solidFill>
                  <a:srgbClr val="333333"/>
                </a:solidFill>
              </a:rPr>
              <a:t>så</a:t>
            </a:r>
            <a:r>
              <a:rPr lang="en-US" altLang="de-DE" sz="2400" dirty="0">
                <a:solidFill>
                  <a:srgbClr val="333333"/>
                </a:solidFill>
              </a:rPr>
              <a:t> </a:t>
            </a:r>
            <a:r>
              <a:rPr lang="en-US" altLang="de-DE" sz="2400" dirty="0" err="1">
                <a:solidFill>
                  <a:srgbClr val="333333"/>
                </a:solidFill>
              </a:rPr>
              <a:t>realistiska</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möjligt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vardagen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dirty="0" err="1">
                <a:solidFill>
                  <a:srgbClr val="333333"/>
                </a:solidFill>
              </a:rPr>
              <a:t>försvarligt</a:t>
            </a:r>
            <a:r>
              <a:rPr lang="en-US" altLang="de-DE" sz="2400" dirty="0">
                <a:solidFill>
                  <a:srgbClr val="333333"/>
                </a:solidFill>
              </a:rPr>
              <a:t> </a:t>
            </a:r>
            <a:r>
              <a:rPr lang="en-US" altLang="de-DE" sz="2400" dirty="0" err="1">
                <a:solidFill>
                  <a:srgbClr val="333333"/>
                </a:solidFill>
              </a:rPr>
              <a:t>att</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a:t>
            </a:r>
            <a:r>
              <a:rPr lang="en-US" altLang="de-DE" sz="2400" dirty="0" err="1">
                <a:solidFill>
                  <a:srgbClr val="333333"/>
                </a:solidFill>
              </a:rPr>
              <a:t>lägga</a:t>
            </a:r>
            <a:r>
              <a:rPr lang="en-US" altLang="de-DE" sz="2400" dirty="0">
                <a:solidFill>
                  <a:srgbClr val="333333"/>
                </a:solidFill>
              </a:rPr>
              <a:t> </a:t>
            </a:r>
            <a:r>
              <a:rPr lang="en-US" altLang="de-DE" sz="2400" dirty="0" err="1">
                <a:solidFill>
                  <a:srgbClr val="333333"/>
                </a:solidFill>
              </a:rPr>
              <a:t>skulden</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andra</a:t>
            </a:r>
            <a:r>
              <a:rPr lang="en-US" altLang="de-DE" sz="2400" dirty="0">
                <a:solidFill>
                  <a:srgbClr val="333333"/>
                </a:solidFill>
              </a:rPr>
              <a:t>, precis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inte</a:t>
            </a:r>
            <a:r>
              <a:rPr lang="en-US" altLang="de-DE" sz="2400" dirty="0">
                <a:solidFill>
                  <a:srgbClr val="333333"/>
                </a:solidFill>
              </a:rPr>
              <a:t> </a:t>
            </a:r>
            <a:r>
              <a:rPr lang="en-US" altLang="de-DE" sz="2400" i="1" dirty="0" err="1">
                <a:solidFill>
                  <a:srgbClr val="333333"/>
                </a:solidFill>
              </a:rPr>
              <a:t>alltid</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eget</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 </a:t>
            </a:r>
            <a:r>
              <a:rPr lang="en-US" altLang="de-DE" sz="2400" dirty="0" err="1">
                <a:solidFill>
                  <a:srgbClr val="333333"/>
                </a:solidFill>
              </a:rPr>
              <a:t>när</a:t>
            </a:r>
            <a:r>
              <a:rPr lang="en-US" altLang="de-DE" sz="2400" dirty="0">
                <a:solidFill>
                  <a:srgbClr val="333333"/>
                </a:solidFill>
              </a:rPr>
              <a:t> </a:t>
            </a:r>
            <a:r>
              <a:rPr lang="en-US" altLang="de-DE" sz="2400" dirty="0" err="1">
                <a:solidFill>
                  <a:srgbClr val="333333"/>
                </a:solidFill>
              </a:rPr>
              <a:t>saker</a:t>
            </a:r>
            <a:r>
              <a:rPr lang="en-US" altLang="de-DE" sz="2400" dirty="0">
                <a:solidFill>
                  <a:srgbClr val="333333"/>
                </a:solidFill>
              </a:rPr>
              <a:t> </a:t>
            </a:r>
            <a:r>
              <a:rPr lang="en-US" altLang="de-DE" sz="2400" dirty="0" err="1">
                <a:solidFill>
                  <a:srgbClr val="333333"/>
                </a:solidFill>
              </a:rPr>
              <a:t>och</a:t>
            </a:r>
            <a:r>
              <a:rPr lang="en-US" altLang="de-DE" sz="2400" dirty="0">
                <a:solidFill>
                  <a:srgbClr val="333333"/>
                </a:solidFill>
              </a:rPr>
              <a:t> ting </a:t>
            </a:r>
            <a:r>
              <a:rPr lang="en-US" altLang="de-DE" sz="2400" dirty="0" err="1">
                <a:solidFill>
                  <a:srgbClr val="333333"/>
                </a:solidFill>
              </a:rPr>
              <a:t>går</a:t>
            </a:r>
            <a:r>
              <a:rPr lang="en-US" altLang="de-DE" sz="2400" dirty="0">
                <a:solidFill>
                  <a:srgbClr val="333333"/>
                </a:solidFill>
              </a:rPr>
              <a:t> </a:t>
            </a:r>
            <a:r>
              <a:rPr lang="en-US" altLang="de-DE" sz="2400" dirty="0" err="1">
                <a:solidFill>
                  <a:srgbClr val="333333"/>
                </a:solidFill>
              </a:rPr>
              <a:t>fel</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är</a:t>
            </a:r>
            <a:r>
              <a:rPr lang="en-US" altLang="de-DE" sz="2400" dirty="0">
                <a:solidFill>
                  <a:srgbClr val="333333"/>
                </a:solidFill>
              </a:rPr>
              <a:t> </a:t>
            </a:r>
            <a:r>
              <a:rPr lang="en-US" altLang="de-DE" sz="2400" dirty="0" err="1">
                <a:solidFill>
                  <a:srgbClr val="333333"/>
                </a:solidFill>
              </a:rPr>
              <a:t>oftast</a:t>
            </a:r>
            <a:r>
              <a:rPr lang="en-US" altLang="de-DE" sz="2400" dirty="0">
                <a:solidFill>
                  <a:srgbClr val="333333"/>
                </a:solidFill>
              </a:rPr>
              <a:t> </a:t>
            </a:r>
            <a:r>
              <a:rPr lang="en-US" altLang="de-DE" sz="2400" dirty="0" err="1">
                <a:solidFill>
                  <a:srgbClr val="333333"/>
                </a:solidFill>
              </a:rPr>
              <a:t>flera</a:t>
            </a:r>
            <a:r>
              <a:rPr lang="en-US" altLang="de-DE" sz="2400" dirty="0">
                <a:solidFill>
                  <a:srgbClr val="333333"/>
                </a:solidFill>
              </a:rPr>
              <a:t> </a:t>
            </a:r>
            <a:r>
              <a:rPr lang="en-US" altLang="de-DE" sz="2400" dirty="0" err="1">
                <a:solidFill>
                  <a:srgbClr val="333333"/>
                </a:solidFill>
              </a:rPr>
              <a:t>faktorer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bidrar</a:t>
            </a:r>
            <a:r>
              <a:rPr lang="en-US" altLang="de-DE" sz="2400" dirty="0">
                <a:solidFill>
                  <a:srgbClr val="333333"/>
                </a:solidFill>
              </a:rPr>
              <a:t> till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händelse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2033470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hänger detta ihop med psykos?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Många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med </a:t>
            </a:r>
            <a:r>
              <a:rPr lang="en-AU" altLang="de-DE" sz="2400" dirty="0" err="1">
                <a:solidFill>
                  <a:srgbClr val="333333"/>
                </a:solidFill>
              </a:rPr>
              <a:t>psykos</a:t>
            </a:r>
            <a:r>
              <a:rPr lang="en-AU" altLang="de-DE" sz="2400" dirty="0">
                <a:solidFill>
                  <a:srgbClr val="333333"/>
                </a:solidFill>
              </a:rPr>
              <a:t> </a:t>
            </a:r>
            <a:r>
              <a:rPr lang="en-AU" altLang="de-DE" sz="2400" dirty="0" err="1">
                <a:solidFill>
                  <a:srgbClr val="333333"/>
                </a:solidFill>
              </a:rPr>
              <a:t>tenderar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förklara</a:t>
            </a:r>
            <a:r>
              <a:rPr lang="en-AU" altLang="de-DE" sz="2400" dirty="0">
                <a:solidFill>
                  <a:srgbClr val="333333"/>
                </a:solidFill>
              </a:rPr>
              <a:t> </a:t>
            </a:r>
            <a:r>
              <a:rPr lang="en-AU" altLang="de-DE" sz="2400" i="1" dirty="0" err="1">
                <a:solidFill>
                  <a:srgbClr val="333333"/>
                </a:solidFill>
              </a:rPr>
              <a:t>komplexa</a:t>
            </a:r>
            <a:r>
              <a:rPr lang="en-AU" altLang="de-DE" sz="2400" dirty="0">
                <a:solidFill>
                  <a:srgbClr val="333333"/>
                </a:solidFill>
              </a:rPr>
              <a:t> </a:t>
            </a:r>
            <a:r>
              <a:rPr lang="en-AU" altLang="de-DE" sz="2400" dirty="0" err="1">
                <a:solidFill>
                  <a:srgbClr val="333333"/>
                </a:solidFill>
              </a:rPr>
              <a:t>händelser</a:t>
            </a:r>
            <a:r>
              <a:rPr lang="en-AU" altLang="de-DE" sz="2400" dirty="0">
                <a:solidFill>
                  <a:srgbClr val="333333"/>
                </a:solidFill>
              </a:rPr>
              <a:t> med </a:t>
            </a:r>
            <a:r>
              <a:rPr lang="en-AU" altLang="de-DE" sz="2400" dirty="0" err="1">
                <a:solidFill>
                  <a:srgbClr val="333333"/>
                </a:solidFill>
              </a:rPr>
              <a:t>ett</a:t>
            </a:r>
            <a:r>
              <a:rPr lang="en-AU" altLang="de-DE" sz="2400" dirty="0">
                <a:solidFill>
                  <a:srgbClr val="333333"/>
                </a:solidFill>
              </a:rPr>
              <a:t> </a:t>
            </a:r>
            <a:r>
              <a:rPr lang="en-AU" altLang="de-DE" sz="2400" dirty="0" err="1">
                <a:solidFill>
                  <a:srgbClr val="333333"/>
                </a:solidFill>
              </a:rPr>
              <a:t>enda</a:t>
            </a:r>
            <a:r>
              <a:rPr lang="en-AU" altLang="de-DE" sz="2400" dirty="0">
                <a:solidFill>
                  <a:srgbClr val="333333"/>
                </a:solidFill>
              </a:rPr>
              <a:t> </a:t>
            </a:r>
            <a:r>
              <a:rPr lang="en-AU" altLang="de-DE" sz="2400" dirty="0" err="1">
                <a:solidFill>
                  <a:srgbClr val="333333"/>
                </a:solidFill>
              </a:rPr>
              <a:t>skäl</a:t>
            </a:r>
            <a:r>
              <a:rPr lang="en-AU" altLang="de-DE" sz="2400" dirty="0">
                <a:solidFill>
                  <a:srgbClr val="333333"/>
                </a:solidFill>
              </a:rPr>
              <a:t>. </a:t>
            </a:r>
            <a:r>
              <a:rPr lang="en-AU" altLang="de-DE" sz="2400" dirty="0" err="1">
                <a:solidFill>
                  <a:srgbClr val="333333"/>
                </a:solidFill>
              </a:rPr>
              <a:t>Ibland</a:t>
            </a:r>
            <a:r>
              <a:rPr lang="en-AU" altLang="de-DE" sz="2400" dirty="0">
                <a:solidFill>
                  <a:srgbClr val="333333"/>
                </a:solidFill>
              </a:rPr>
              <a:t> </a:t>
            </a:r>
            <a:r>
              <a:rPr lang="en-AU" altLang="de-DE" sz="2400" dirty="0" err="1">
                <a:solidFill>
                  <a:srgbClr val="333333"/>
                </a:solidFill>
              </a:rPr>
              <a:t>lägger</a:t>
            </a:r>
            <a:r>
              <a:rPr lang="en-AU" altLang="de-DE" sz="2400" dirty="0">
                <a:solidFill>
                  <a:srgbClr val="333333"/>
                </a:solidFill>
              </a:rPr>
              <a:t> man </a:t>
            </a:r>
            <a:r>
              <a:rPr lang="en-AU" altLang="de-DE" sz="2400" dirty="0" err="1">
                <a:solidFill>
                  <a:srgbClr val="333333"/>
                </a:solidFill>
              </a:rPr>
              <a:t>skulden</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andra</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sina</a:t>
            </a:r>
            <a:r>
              <a:rPr lang="en-AU" altLang="de-DE" sz="2400" dirty="0">
                <a:solidFill>
                  <a:srgbClr val="333333"/>
                </a:solidFill>
              </a:rPr>
              <a:t> </a:t>
            </a:r>
            <a:r>
              <a:rPr lang="en-AU" altLang="de-DE" sz="2400" dirty="0" err="1">
                <a:solidFill>
                  <a:srgbClr val="333333"/>
                </a:solidFill>
              </a:rPr>
              <a:t>egna</a:t>
            </a:r>
            <a:r>
              <a:rPr lang="en-AU" altLang="de-DE" sz="2400" dirty="0">
                <a:solidFill>
                  <a:srgbClr val="333333"/>
                </a:solidFill>
              </a:rPr>
              <a:t> </a:t>
            </a:r>
            <a:r>
              <a:rPr lang="en-AU" altLang="de-DE" sz="2400" dirty="0" err="1">
                <a:solidFill>
                  <a:srgbClr val="333333"/>
                </a:solidFill>
              </a:rPr>
              <a:t>misslyckanden</a:t>
            </a:r>
            <a:r>
              <a:rPr lang="en-AU" altLang="de-DE" sz="2400" dirty="0">
                <a:solidFill>
                  <a:srgbClr val="333333"/>
                </a:solidFill>
              </a:rPr>
              <a:t>.</a:t>
            </a:r>
          </a:p>
          <a:p>
            <a:pPr lvl="0" defTabSz="914400" fontAlgn="base"/>
            <a:r>
              <a:rPr lang="en-AU" altLang="de-DE" sz="2400" dirty="0" err="1">
                <a:solidFill>
                  <a:srgbClr val="004992"/>
                </a:solidFill>
              </a:rPr>
              <a:t>Exempel</a:t>
            </a:r>
            <a:r>
              <a:rPr lang="en-AU" altLang="de-DE" sz="2400" dirty="0">
                <a:solidFill>
                  <a:srgbClr val="004992"/>
                </a:solidFill>
              </a:rPr>
              <a:t> 1: </a:t>
            </a:r>
            <a:r>
              <a:rPr lang="en-AU" altLang="de-DE" sz="2400" dirty="0">
                <a:solidFill>
                  <a:srgbClr val="333333"/>
                </a:solidFill>
              </a:rPr>
              <a:t>Klara </a:t>
            </a:r>
            <a:r>
              <a:rPr lang="en-AU" altLang="de-DE" sz="2400" dirty="0" err="1">
                <a:solidFill>
                  <a:srgbClr val="333333"/>
                </a:solidFill>
              </a:rPr>
              <a:t>ramlar</a:t>
            </a:r>
            <a:r>
              <a:rPr lang="en-AU" altLang="de-DE" sz="2400" dirty="0">
                <a:solidFill>
                  <a:srgbClr val="333333"/>
                </a:solidFill>
              </a:rPr>
              <a:t> </a:t>
            </a:r>
            <a:r>
              <a:rPr lang="en-AU" altLang="de-DE" sz="2400" dirty="0" err="1">
                <a:solidFill>
                  <a:srgbClr val="333333"/>
                </a:solidFill>
              </a:rPr>
              <a:t>ofta</a:t>
            </a:r>
            <a:r>
              <a:rPr lang="en-AU" altLang="de-DE" sz="2400" dirty="0">
                <a:solidFill>
                  <a:srgbClr val="333333"/>
                </a:solidFill>
              </a:rPr>
              <a:t>.</a:t>
            </a:r>
          </a:p>
          <a:p>
            <a:pPr lvl="0" defTabSz="914400" fontAlgn="base"/>
            <a:r>
              <a:rPr lang="en-AU" altLang="de-DE" sz="2400" dirty="0" err="1">
                <a:solidFill>
                  <a:srgbClr val="004992"/>
                </a:solidFill>
              </a:rPr>
              <a:t>Egen</a:t>
            </a:r>
            <a:r>
              <a:rPr lang="en-AU" altLang="de-DE" sz="2400" dirty="0">
                <a:solidFill>
                  <a:srgbClr val="004992"/>
                </a:solidFill>
              </a:rPr>
              <a:t> </a:t>
            </a:r>
            <a:r>
              <a:rPr lang="en-AU" altLang="de-DE" sz="2400" dirty="0" err="1">
                <a:solidFill>
                  <a:srgbClr val="004992"/>
                </a:solidFill>
              </a:rPr>
              <a:t>övertygelse</a:t>
            </a:r>
            <a:r>
              <a:rPr lang="en-AU" altLang="de-DE" sz="2400" dirty="0">
                <a:solidFill>
                  <a:srgbClr val="004992"/>
                </a:solidFill>
              </a:rPr>
              <a:t>: </a:t>
            </a:r>
            <a:r>
              <a:rPr lang="en-AU" altLang="de-DE" sz="2400" dirty="0" err="1">
                <a:solidFill>
                  <a:srgbClr val="333333"/>
                </a:solidFill>
              </a:rPr>
              <a:t>Hennes</a:t>
            </a:r>
            <a:r>
              <a:rPr lang="en-AU" altLang="de-DE" sz="2400" dirty="0">
                <a:solidFill>
                  <a:srgbClr val="333333"/>
                </a:solidFill>
              </a:rPr>
              <a:t> </a:t>
            </a:r>
            <a:r>
              <a:rPr lang="en-AU" altLang="de-DE" sz="2400" dirty="0" err="1">
                <a:solidFill>
                  <a:srgbClr val="333333"/>
                </a:solidFill>
              </a:rPr>
              <a:t>morbror</a:t>
            </a:r>
            <a:r>
              <a:rPr lang="en-AU" altLang="de-DE" sz="2400" dirty="0">
                <a:solidFill>
                  <a:srgbClr val="333333"/>
                </a:solidFill>
              </a:rPr>
              <a:t> </a:t>
            </a:r>
            <a:r>
              <a:rPr lang="en-AU" altLang="de-DE" sz="2400" dirty="0" err="1">
                <a:solidFill>
                  <a:srgbClr val="333333"/>
                </a:solidFill>
              </a:rPr>
              <a:t>gör</a:t>
            </a:r>
            <a:r>
              <a:rPr lang="en-AU" altLang="de-DE" sz="2400" dirty="0">
                <a:solidFill>
                  <a:srgbClr val="333333"/>
                </a:solidFill>
              </a:rPr>
              <a:t> </a:t>
            </a:r>
            <a:r>
              <a:rPr lang="en-AU" altLang="de-DE" sz="2400" dirty="0" err="1">
                <a:solidFill>
                  <a:srgbClr val="333333"/>
                </a:solidFill>
              </a:rPr>
              <a:t>så</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detta</a:t>
            </a:r>
            <a:r>
              <a:rPr lang="en-AU" altLang="de-DE" sz="2400" dirty="0">
                <a:solidFill>
                  <a:srgbClr val="333333"/>
                </a:solidFill>
              </a:rPr>
              <a:t> </a:t>
            </a:r>
            <a:r>
              <a:rPr lang="en-AU" altLang="de-DE" sz="2400" dirty="0" err="1">
                <a:solidFill>
                  <a:srgbClr val="333333"/>
                </a:solidFill>
              </a:rPr>
              <a:t>händer</a:t>
            </a:r>
            <a:r>
              <a:rPr lang="en-AU" altLang="de-DE" sz="2400" dirty="0">
                <a:solidFill>
                  <a:srgbClr val="333333"/>
                </a:solidFill>
              </a:rPr>
              <a:t> </a:t>
            </a:r>
            <a:r>
              <a:rPr lang="en-AU" altLang="de-DE" sz="2400" dirty="0" err="1">
                <a:solidFill>
                  <a:srgbClr val="333333"/>
                </a:solidFill>
              </a:rPr>
              <a:t>genom</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skicka</a:t>
            </a:r>
            <a:r>
              <a:rPr lang="en-AU" altLang="de-DE" sz="2400" dirty="0">
                <a:solidFill>
                  <a:srgbClr val="333333"/>
                </a:solidFill>
              </a:rPr>
              <a:t> </a:t>
            </a:r>
            <a:r>
              <a:rPr lang="en-AU" altLang="de-DE" sz="2400" dirty="0" err="1">
                <a:solidFill>
                  <a:srgbClr val="333333"/>
                </a:solidFill>
              </a:rPr>
              <a:t>vibrationer</a:t>
            </a:r>
            <a:r>
              <a:rPr lang="en-AU" altLang="de-DE" sz="2400" dirty="0">
                <a:solidFill>
                  <a:srgbClr val="333333"/>
                </a:solidFill>
              </a:rPr>
              <a:t> via </a:t>
            </a:r>
            <a:r>
              <a:rPr lang="en-AU" altLang="de-DE" sz="2400" dirty="0" err="1">
                <a:solidFill>
                  <a:srgbClr val="333333"/>
                </a:solidFill>
              </a:rPr>
              <a:t>elektroder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hennes</a:t>
            </a:r>
            <a:r>
              <a:rPr lang="en-AU" altLang="de-DE" sz="2400" dirty="0">
                <a:solidFill>
                  <a:srgbClr val="333333"/>
                </a:solidFill>
              </a:rPr>
              <a:t> </a:t>
            </a:r>
            <a:r>
              <a:rPr lang="en-AU" altLang="de-DE" sz="2400" dirty="0" err="1">
                <a:solidFill>
                  <a:srgbClr val="333333"/>
                </a:solidFill>
              </a:rPr>
              <a:t>huvud</a:t>
            </a:r>
            <a:r>
              <a:rPr lang="en-AU" altLang="de-DE" sz="2400" dirty="0">
                <a:solidFill>
                  <a:srgbClr val="333333"/>
                </a:solidFill>
              </a:rPr>
              <a:t>.</a:t>
            </a:r>
          </a:p>
          <a:p>
            <a:pPr lvl="0" defTabSz="914400" fontAlgn="base"/>
            <a:r>
              <a:rPr lang="en-AU" altLang="de-DE" sz="2400" dirty="0" err="1">
                <a:solidFill>
                  <a:srgbClr val="004992"/>
                </a:solidFill>
              </a:rPr>
              <a:t>Alternativ</a:t>
            </a:r>
            <a:r>
              <a:rPr lang="en-AU" altLang="de-DE" sz="2400" dirty="0">
                <a:solidFill>
                  <a:srgbClr val="004992"/>
                </a:solidFill>
              </a:rPr>
              <a:t> </a:t>
            </a:r>
            <a:r>
              <a:rPr lang="en-AU" altLang="de-DE" sz="2400" dirty="0" err="1">
                <a:solidFill>
                  <a:srgbClr val="004992"/>
                </a:solidFill>
              </a:rPr>
              <a:t>förklaring</a:t>
            </a:r>
            <a:r>
              <a:rPr lang="en-AU" altLang="de-DE" sz="2400" dirty="0">
                <a:solidFill>
                  <a:srgbClr val="004992"/>
                </a:solidFill>
              </a:rPr>
              <a:t>: </a:t>
            </a:r>
            <a:r>
              <a:rPr lang="de-DE" altLang="de-DE" sz="2400" dirty="0">
                <a:solidFill>
                  <a:srgbClr val="333333"/>
                </a:solidFill>
              </a:rPr>
              <a:t>Hon har en infektion i örat som påverkar balanssinnet. Dessutom har det regnat i flera veckor och det har varit halt på gatorna</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hänger detta ihop med psykos?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Ibland</a:t>
            </a:r>
            <a:r>
              <a:rPr lang="en-AU" altLang="de-DE" sz="2400" dirty="0">
                <a:solidFill>
                  <a:srgbClr val="333333"/>
                </a:solidFill>
              </a:rPr>
              <a:t> </a:t>
            </a:r>
            <a:r>
              <a:rPr lang="en-AU" altLang="de-DE" sz="2400" dirty="0" err="1">
                <a:solidFill>
                  <a:srgbClr val="333333"/>
                </a:solidFill>
              </a:rPr>
              <a:t>är</a:t>
            </a:r>
            <a:r>
              <a:rPr lang="en-AU" altLang="de-DE" sz="2400" dirty="0">
                <a:solidFill>
                  <a:srgbClr val="333333"/>
                </a:solidFill>
              </a:rPr>
              <a:t> </a:t>
            </a:r>
            <a:r>
              <a:rPr lang="en-AU" altLang="de-DE" sz="2400" dirty="0" err="1">
                <a:solidFill>
                  <a:srgbClr val="333333"/>
                </a:solidFill>
              </a:rPr>
              <a:t>andra</a:t>
            </a:r>
            <a:r>
              <a:rPr lang="en-AU" altLang="de-DE" sz="2400" dirty="0">
                <a:solidFill>
                  <a:srgbClr val="333333"/>
                </a:solidFill>
              </a:rPr>
              <a:t> </a:t>
            </a:r>
            <a:r>
              <a:rPr lang="en-AU" altLang="de-DE" sz="2400" dirty="0" err="1">
                <a:solidFill>
                  <a:srgbClr val="333333"/>
                </a:solidFill>
              </a:rPr>
              <a:t>personer</a:t>
            </a:r>
            <a:r>
              <a:rPr lang="en-AU" altLang="de-DE" sz="2400" dirty="0">
                <a:solidFill>
                  <a:srgbClr val="333333"/>
                </a:solidFill>
              </a:rPr>
              <a:t> </a:t>
            </a:r>
            <a:r>
              <a:rPr lang="en-AU" altLang="de-DE" sz="2400" i="1" dirty="0" err="1">
                <a:solidFill>
                  <a:srgbClr val="333333"/>
                </a:solidFill>
              </a:rPr>
              <a:t>delvis</a:t>
            </a:r>
            <a:r>
              <a:rPr lang="en-AU" altLang="de-DE" sz="2400" i="1" dirty="0">
                <a:solidFill>
                  <a:srgbClr val="333333"/>
                </a:solidFill>
              </a:rPr>
              <a:t> </a:t>
            </a:r>
            <a:r>
              <a:rPr lang="en-AU" altLang="de-DE" sz="2400" dirty="0" err="1">
                <a:solidFill>
                  <a:srgbClr val="333333"/>
                </a:solidFill>
              </a:rPr>
              <a:t>ansvariga</a:t>
            </a:r>
            <a:r>
              <a:rPr lang="en-AU" altLang="de-DE" sz="2400" dirty="0">
                <a:solidFill>
                  <a:srgbClr val="333333"/>
                </a:solidFill>
              </a:rPr>
              <a:t>, men </a:t>
            </a:r>
            <a:r>
              <a:rPr lang="en-AU" altLang="de-DE" sz="2400" dirty="0" err="1">
                <a:solidFill>
                  <a:srgbClr val="333333"/>
                </a:solidFill>
              </a:rPr>
              <a:t>andra</a:t>
            </a:r>
            <a:r>
              <a:rPr lang="en-AU" altLang="de-DE" sz="2400" dirty="0">
                <a:solidFill>
                  <a:srgbClr val="333333"/>
                </a:solidFill>
              </a:rPr>
              <a:t> </a:t>
            </a:r>
            <a:r>
              <a:rPr lang="en-AU" altLang="de-DE" sz="2400" dirty="0" err="1">
                <a:solidFill>
                  <a:srgbClr val="333333"/>
                </a:solidFill>
              </a:rPr>
              <a:t>viktiga</a:t>
            </a:r>
            <a:r>
              <a:rPr lang="en-AU" altLang="de-DE" sz="2400" dirty="0">
                <a:solidFill>
                  <a:srgbClr val="333333"/>
                </a:solidFill>
              </a:rPr>
              <a:t> </a:t>
            </a:r>
            <a:r>
              <a:rPr lang="en-AU" altLang="de-DE" sz="2400" dirty="0" err="1">
                <a:solidFill>
                  <a:srgbClr val="333333"/>
                </a:solidFill>
              </a:rPr>
              <a:t>faktorer</a:t>
            </a:r>
            <a:r>
              <a:rPr lang="en-AU" altLang="de-DE" sz="2400" dirty="0">
                <a:solidFill>
                  <a:srgbClr val="333333"/>
                </a:solidFill>
              </a:rPr>
              <a:t> </a:t>
            </a:r>
            <a:r>
              <a:rPr lang="en-AU" altLang="de-DE" sz="2400" dirty="0" err="1">
                <a:solidFill>
                  <a:srgbClr val="333333"/>
                </a:solidFill>
              </a:rPr>
              <a:t>måste</a:t>
            </a:r>
            <a:r>
              <a:rPr lang="en-AU" altLang="de-DE" sz="2400" dirty="0">
                <a:solidFill>
                  <a:srgbClr val="333333"/>
                </a:solidFill>
              </a:rPr>
              <a:t> </a:t>
            </a:r>
            <a:r>
              <a:rPr lang="en-AU" altLang="de-DE" sz="2400" dirty="0" err="1">
                <a:solidFill>
                  <a:srgbClr val="333333"/>
                </a:solidFill>
              </a:rPr>
              <a:t>också</a:t>
            </a:r>
            <a:r>
              <a:rPr lang="en-AU" altLang="de-DE" sz="2400" dirty="0">
                <a:solidFill>
                  <a:srgbClr val="333333"/>
                </a:solidFill>
              </a:rPr>
              <a:t> </a:t>
            </a:r>
            <a:r>
              <a:rPr lang="en-AU" altLang="de-DE" sz="2400" dirty="0" err="1">
                <a:solidFill>
                  <a:srgbClr val="333333"/>
                </a:solidFill>
              </a:rPr>
              <a:t>erkännas</a:t>
            </a:r>
            <a:r>
              <a:rPr lang="en-AU" altLang="de-DE" sz="2400" dirty="0">
                <a:solidFill>
                  <a:srgbClr val="333333"/>
                </a:solidFill>
              </a:rPr>
              <a:t>.</a:t>
            </a:r>
          </a:p>
          <a:p>
            <a:pPr lvl="0" defTabSz="914400" fontAlgn="base"/>
            <a:r>
              <a:rPr lang="en-AU" altLang="de-DE" sz="2400" dirty="0" err="1">
                <a:solidFill>
                  <a:srgbClr val="004992"/>
                </a:solidFill>
              </a:rPr>
              <a:t>Exempel</a:t>
            </a:r>
            <a:r>
              <a:rPr lang="en-AU" altLang="de-DE" sz="2400" dirty="0">
                <a:solidFill>
                  <a:srgbClr val="004992"/>
                </a:solidFill>
              </a:rPr>
              <a:t> 2: </a:t>
            </a:r>
            <a:r>
              <a:rPr lang="en-AU" altLang="de-DE" sz="2400" dirty="0">
                <a:solidFill>
                  <a:srgbClr val="333333"/>
                </a:solidFill>
              </a:rPr>
              <a:t>Paul </a:t>
            </a:r>
            <a:r>
              <a:rPr lang="en-AU" altLang="de-DE" sz="2400" dirty="0" err="1">
                <a:solidFill>
                  <a:srgbClr val="333333"/>
                </a:solidFill>
              </a:rPr>
              <a:t>återinsjuknar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psykos</a:t>
            </a:r>
            <a:r>
              <a:rPr lang="en-AU" altLang="de-DE" sz="2400" dirty="0">
                <a:solidFill>
                  <a:srgbClr val="333333"/>
                </a:solidFill>
              </a:rPr>
              <a:t>!</a:t>
            </a:r>
          </a:p>
          <a:p>
            <a:pPr lvl="0" defTabSz="914400" fontAlgn="base"/>
            <a:r>
              <a:rPr lang="en-AU" altLang="de-DE" sz="2400" dirty="0" err="1">
                <a:solidFill>
                  <a:srgbClr val="004992"/>
                </a:solidFill>
              </a:rPr>
              <a:t>Egen</a:t>
            </a:r>
            <a:r>
              <a:rPr lang="en-AU" altLang="de-DE" sz="2400" dirty="0">
                <a:solidFill>
                  <a:srgbClr val="004992"/>
                </a:solidFill>
              </a:rPr>
              <a:t> </a:t>
            </a:r>
            <a:r>
              <a:rPr lang="en-AU" altLang="de-DE" sz="2400" dirty="0" err="1">
                <a:solidFill>
                  <a:srgbClr val="004992"/>
                </a:solidFill>
              </a:rPr>
              <a:t>övertygelse</a:t>
            </a:r>
            <a:r>
              <a:rPr lang="en-AU" altLang="de-DE" sz="2400" dirty="0">
                <a:solidFill>
                  <a:srgbClr val="004992"/>
                </a:solidFill>
              </a:rPr>
              <a:t>: </a:t>
            </a:r>
            <a:r>
              <a:rPr lang="en-AU" altLang="de-DE" sz="2400" dirty="0" err="1">
                <a:solidFill>
                  <a:srgbClr val="333333"/>
                </a:solidFill>
              </a:rPr>
              <a:t>Återinsjuknandet</a:t>
            </a:r>
            <a:r>
              <a:rPr lang="en-AU" altLang="de-DE" sz="2400" dirty="0">
                <a:solidFill>
                  <a:srgbClr val="333333"/>
                </a:solidFill>
              </a:rPr>
              <a:t> </a:t>
            </a:r>
            <a:r>
              <a:rPr lang="en-AU" altLang="de-DE" sz="2400" dirty="0" err="1">
                <a:solidFill>
                  <a:srgbClr val="333333"/>
                </a:solidFill>
              </a:rPr>
              <a:t>berodde</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hans</a:t>
            </a:r>
            <a:r>
              <a:rPr lang="en-AU" altLang="de-DE" sz="2400" dirty="0">
                <a:solidFill>
                  <a:srgbClr val="333333"/>
                </a:solidFill>
              </a:rPr>
              <a:t> </a:t>
            </a:r>
            <a:r>
              <a:rPr lang="en-AU" altLang="de-DE" sz="2400" dirty="0" err="1">
                <a:solidFill>
                  <a:srgbClr val="333333"/>
                </a:solidFill>
              </a:rPr>
              <a:t>minnen</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 </a:t>
            </a:r>
            <a:r>
              <a:rPr lang="en-AU" altLang="de-DE" sz="2400" dirty="0" err="1">
                <a:solidFill>
                  <a:srgbClr val="333333"/>
                </a:solidFill>
              </a:rPr>
              <a:t>fruktansvärda</a:t>
            </a:r>
            <a:r>
              <a:rPr lang="en-AU" altLang="de-DE" sz="2400" dirty="0">
                <a:solidFill>
                  <a:srgbClr val="333333"/>
                </a:solidFill>
              </a:rPr>
              <a:t> </a:t>
            </a:r>
            <a:r>
              <a:rPr lang="en-AU" altLang="de-DE" sz="2400" dirty="0" err="1">
                <a:solidFill>
                  <a:srgbClr val="333333"/>
                </a:solidFill>
              </a:rPr>
              <a:t>händelser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barndomen</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blev</a:t>
            </a:r>
            <a:r>
              <a:rPr lang="en-AU" altLang="de-DE" sz="2400" dirty="0">
                <a:solidFill>
                  <a:srgbClr val="333333"/>
                </a:solidFill>
              </a:rPr>
              <a:t> </a:t>
            </a:r>
            <a:r>
              <a:rPr lang="en-AU" altLang="de-DE" sz="2400" dirty="0" err="1">
                <a:solidFill>
                  <a:srgbClr val="333333"/>
                </a:solidFill>
              </a:rPr>
              <a:t>ofta</a:t>
            </a:r>
            <a:r>
              <a:rPr lang="en-AU" altLang="de-DE" sz="2400" dirty="0">
                <a:solidFill>
                  <a:srgbClr val="333333"/>
                </a:solidFill>
              </a:rPr>
              <a:t> </a:t>
            </a:r>
            <a:r>
              <a:rPr lang="en-AU" altLang="de-DE" sz="2400" dirty="0" err="1">
                <a:solidFill>
                  <a:srgbClr val="333333"/>
                </a:solidFill>
              </a:rPr>
              <a:t>misshandlad</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barn.</a:t>
            </a:r>
          </a:p>
          <a:p>
            <a:pPr lvl="0" defTabSz="914400" fontAlgn="base"/>
            <a:r>
              <a:rPr lang="en-AU" altLang="de-DE" sz="2400" dirty="0" err="1">
                <a:solidFill>
                  <a:srgbClr val="004992"/>
                </a:solidFill>
              </a:rPr>
              <a:t>Andra</a:t>
            </a:r>
            <a:r>
              <a:rPr lang="en-AU" altLang="de-DE" sz="2400" dirty="0">
                <a:solidFill>
                  <a:srgbClr val="004992"/>
                </a:solidFill>
              </a:rPr>
              <a:t> </a:t>
            </a:r>
            <a:r>
              <a:rPr lang="en-AU" altLang="de-DE" sz="2400" dirty="0" err="1">
                <a:solidFill>
                  <a:srgbClr val="004992"/>
                </a:solidFill>
              </a:rPr>
              <a:t>faktorer</a:t>
            </a:r>
            <a:r>
              <a:rPr lang="en-AU" altLang="de-DE" sz="2400" dirty="0">
                <a:solidFill>
                  <a:srgbClr val="004992"/>
                </a:solidFill>
              </a:rPr>
              <a:t>: </a:t>
            </a:r>
            <a:r>
              <a:rPr lang="en-AU" altLang="de-DE" sz="2400" dirty="0" err="1">
                <a:solidFill>
                  <a:srgbClr val="333333"/>
                </a:solidFill>
              </a:rPr>
              <a:t>Detta</a:t>
            </a:r>
            <a:r>
              <a:rPr lang="en-AU" altLang="de-DE" sz="2400" dirty="0">
                <a:solidFill>
                  <a:srgbClr val="333333"/>
                </a:solidFill>
              </a:rPr>
              <a:t> </a:t>
            </a:r>
            <a:r>
              <a:rPr lang="en-AU" altLang="de-DE" sz="2400" dirty="0" err="1">
                <a:solidFill>
                  <a:srgbClr val="333333"/>
                </a:solidFill>
              </a:rPr>
              <a:t>kan</a:t>
            </a:r>
            <a:r>
              <a:rPr lang="en-AU" altLang="de-DE" sz="2400" dirty="0">
                <a:solidFill>
                  <a:srgbClr val="333333"/>
                </a:solidFill>
              </a:rPr>
              <a:t> </a:t>
            </a:r>
            <a:r>
              <a:rPr lang="en-AU" altLang="de-DE" sz="2400" dirty="0" err="1">
                <a:solidFill>
                  <a:srgbClr val="333333"/>
                </a:solidFill>
              </a:rPr>
              <a:t>vara</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möjlig</a:t>
            </a:r>
            <a:r>
              <a:rPr lang="en-AU" altLang="de-DE" sz="2400" dirty="0">
                <a:solidFill>
                  <a:srgbClr val="333333"/>
                </a:solidFill>
              </a:rPr>
              <a:t> </a:t>
            </a:r>
            <a:r>
              <a:rPr lang="en-AU" altLang="de-DE" sz="2400" dirty="0" err="1">
                <a:solidFill>
                  <a:srgbClr val="333333"/>
                </a:solidFill>
              </a:rPr>
              <a:t>anledning</a:t>
            </a:r>
            <a:r>
              <a:rPr lang="en-AU" altLang="de-DE" sz="2400" dirty="0">
                <a:solidFill>
                  <a:srgbClr val="333333"/>
                </a:solidFill>
              </a:rPr>
              <a:t> men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finns</a:t>
            </a:r>
            <a:r>
              <a:rPr lang="en-AU" altLang="de-DE" sz="2400" dirty="0">
                <a:solidFill>
                  <a:srgbClr val="333333"/>
                </a:solidFill>
              </a:rPr>
              <a:t> </a:t>
            </a:r>
            <a:r>
              <a:rPr lang="en-AU" altLang="de-DE" sz="2400" dirty="0" err="1">
                <a:solidFill>
                  <a:srgbClr val="333333"/>
                </a:solidFill>
              </a:rPr>
              <a:t>även</a:t>
            </a:r>
            <a:r>
              <a:rPr lang="en-AU" altLang="de-DE" sz="2400" dirty="0">
                <a:solidFill>
                  <a:srgbClr val="333333"/>
                </a:solidFill>
              </a:rPr>
              <a:t> </a:t>
            </a:r>
            <a:r>
              <a:rPr lang="en-AU" altLang="de-DE" sz="2400" dirty="0" err="1">
                <a:solidFill>
                  <a:srgbClr val="333333"/>
                </a:solidFill>
              </a:rPr>
              <a:t>andra</a:t>
            </a:r>
            <a:r>
              <a:rPr lang="en-AU" altLang="de-DE" sz="2400" dirty="0">
                <a:solidFill>
                  <a:srgbClr val="333333"/>
                </a:solidFill>
              </a:rPr>
              <a:t> </a:t>
            </a:r>
            <a:r>
              <a:rPr lang="en-AU" altLang="de-DE" sz="2400" dirty="0" err="1">
                <a:solidFill>
                  <a:srgbClr val="333333"/>
                </a:solidFill>
              </a:rPr>
              <a:t>bidragande</a:t>
            </a:r>
            <a:r>
              <a:rPr lang="en-AU" altLang="de-DE" sz="2400" dirty="0">
                <a:solidFill>
                  <a:srgbClr val="333333"/>
                </a:solidFill>
              </a:rPr>
              <a:t> </a:t>
            </a:r>
            <a:r>
              <a:rPr lang="en-AU" altLang="de-DE" sz="2400" dirty="0" err="1">
                <a:solidFill>
                  <a:srgbClr val="333333"/>
                </a:solidFill>
              </a:rPr>
              <a:t>faktorer</a:t>
            </a:r>
            <a:r>
              <a:rPr lang="en-AU" altLang="de-DE" sz="2400" dirty="0">
                <a:solidFill>
                  <a:srgbClr val="333333"/>
                </a:solidFill>
              </a:rPr>
              <a:t>: Paul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slutat</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ta sin </a:t>
            </a:r>
            <a:r>
              <a:rPr lang="en-AU" altLang="de-DE" sz="2400" dirty="0" err="1">
                <a:solidFill>
                  <a:srgbClr val="333333"/>
                </a:solidFill>
              </a:rPr>
              <a:t>medicin</a:t>
            </a:r>
            <a:r>
              <a:rPr lang="en-AU" altLang="de-DE" sz="2400" dirty="0">
                <a:solidFill>
                  <a:srgbClr val="333333"/>
                </a:solidFill>
              </a:rPr>
              <a:t> </a:t>
            </a:r>
            <a:r>
              <a:rPr lang="en-AU" altLang="de-DE" sz="2400" dirty="0" err="1">
                <a:solidFill>
                  <a:srgbClr val="333333"/>
                </a:solidFill>
              </a:rPr>
              <a:t>och</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hamnade</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bråk</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jobbet</a:t>
            </a:r>
            <a:r>
              <a:rPr lang="en-AU" altLang="de-DE" sz="2400" dirty="0">
                <a:solidFill>
                  <a:srgbClr val="333333"/>
                </a:solidFill>
              </a:rPr>
              <a:t> </a:t>
            </a:r>
            <a:r>
              <a:rPr lang="en-AU" altLang="de-DE" sz="2400" dirty="0" err="1">
                <a:solidFill>
                  <a:srgbClr val="333333"/>
                </a:solidFill>
              </a:rPr>
              <a:t>vilket</a:t>
            </a:r>
            <a:r>
              <a:rPr lang="en-AU" altLang="de-DE" sz="2400" dirty="0">
                <a:solidFill>
                  <a:srgbClr val="333333"/>
                </a:solidFill>
              </a:rPr>
              <a:t> </a:t>
            </a:r>
            <a:r>
              <a:rPr lang="en-AU" altLang="de-DE" sz="2400" dirty="0" err="1">
                <a:solidFill>
                  <a:srgbClr val="333333"/>
                </a:solidFill>
              </a:rPr>
              <a:t>gjort</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blivit</a:t>
            </a:r>
            <a:r>
              <a:rPr lang="en-AU" altLang="de-DE" sz="2400" dirty="0">
                <a:solidFill>
                  <a:srgbClr val="333333"/>
                </a:solidFill>
              </a:rPr>
              <a:t> </a:t>
            </a:r>
            <a:r>
              <a:rPr lang="en-AU" altLang="de-DE" sz="2400" dirty="0" err="1">
                <a:solidFill>
                  <a:srgbClr val="333333"/>
                </a:solidFill>
              </a:rPr>
              <a:t>rädd</a:t>
            </a:r>
            <a:r>
              <a:rPr lang="en-AU" altLang="de-DE" sz="2400" dirty="0">
                <a:solidFill>
                  <a:srgbClr val="333333"/>
                </a:solidFill>
              </a:rPr>
              <a:t> </a:t>
            </a:r>
            <a:r>
              <a:rPr lang="en-AU" altLang="de-DE" sz="2400" dirty="0" err="1">
                <a:solidFill>
                  <a:srgbClr val="333333"/>
                </a:solidFill>
              </a:rPr>
              <a:t>för</a:t>
            </a:r>
            <a:r>
              <a:rPr lang="en-AU" altLang="de-DE" sz="2400" dirty="0">
                <a:solidFill>
                  <a:srgbClr val="333333"/>
                </a:solidFill>
              </a:rPr>
              <a:t> </a:t>
            </a:r>
            <a:r>
              <a:rPr lang="en-AU" altLang="de-DE" sz="2400" dirty="0" err="1">
                <a:solidFill>
                  <a:srgbClr val="333333"/>
                </a:solidFill>
              </a:rPr>
              <a:t>att</a:t>
            </a:r>
            <a:r>
              <a:rPr lang="en-AU" altLang="de-DE" sz="2400" dirty="0">
                <a:solidFill>
                  <a:srgbClr val="333333"/>
                </a:solidFill>
              </a:rPr>
              <a:t> </a:t>
            </a:r>
            <a:r>
              <a:rPr lang="en-AU" altLang="de-DE" sz="2400" dirty="0" err="1">
                <a:solidFill>
                  <a:srgbClr val="333333"/>
                </a:solidFill>
              </a:rPr>
              <a:t>få</a:t>
            </a:r>
            <a:r>
              <a:rPr lang="en-AU" altLang="de-DE" sz="2400" dirty="0">
                <a:solidFill>
                  <a:srgbClr val="333333"/>
                </a:solidFill>
              </a:rPr>
              <a:t> </a:t>
            </a:r>
            <a:r>
              <a:rPr lang="en-AU" altLang="de-DE" sz="2400" dirty="0" err="1">
                <a:solidFill>
                  <a:srgbClr val="333333"/>
                </a:solidFill>
              </a:rPr>
              <a:t>sparken</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1002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8644330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1 – Attributionsstil – hur vi förklarar olika händelser</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627635940"/>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5266</Words>
  <Application>Microsoft Office PowerPoint</Application>
  <PresentationFormat>Benutzerdefiniert</PresentationFormat>
  <Paragraphs>657</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57</vt:i4>
      </vt:variant>
    </vt:vector>
  </HeadingPairs>
  <TitlesOfParts>
    <vt:vector size="66" baseType="lpstr">
      <vt:lpstr>Arial</vt:lpstr>
      <vt:lpstr>Calibri Light</vt:lpstr>
      <vt:lpstr>Symbol</vt:lpstr>
      <vt:lpstr>Times New Roman</vt:lpstr>
      <vt:lpstr>Verdana</vt:lpstr>
      <vt:lpstr>WingDings</vt:lpstr>
      <vt:lpstr>WingDings</vt:lpstr>
      <vt:lpstr>UKE_PPT-Vorlage_16zu9</vt:lpstr>
      <vt:lpstr>1_UKE_PPT-Vorlage_16zu9</vt:lpstr>
      <vt:lpstr>MCT 1 A – Attributionsstil – hur vi förklarar olika händelser</vt:lpstr>
      <vt:lpstr>Attribution – att finna orsaker till händelser</vt:lpstr>
      <vt:lpstr>Attribution – att finna orsaker till händelser</vt:lpstr>
      <vt:lpstr>Attribution – att finna orsaker till händelser</vt:lpstr>
      <vt:lpstr>Förklaringar</vt:lpstr>
      <vt:lpstr>Förklaringar</vt:lpstr>
      <vt:lpstr>Förklaringar</vt:lpstr>
      <vt:lpstr>Attributionsstil – hur vi förklarar olika händelser</vt:lpstr>
      <vt:lpstr>Du skrivs ut från sjukhuset trots att du inte mår bättre.</vt:lpstr>
      <vt:lpstr>Du skrivs ut från sjukhuset trots att du inte mår bättre.</vt:lpstr>
      <vt:lpstr>Du skrivs ut från sjukhuset trots att du inte mår bättre.</vt:lpstr>
      <vt:lpstr>Du skrivs ut från sjukhuset trots att du inte mår bättre.</vt:lpstr>
      <vt:lpstr>Du skrivs ut från sjukhuset trots att du inte mår bättre.</vt:lpstr>
      <vt:lpstr>Effekter av olika attributionsstilar på negativa händelser!</vt:lpstr>
      <vt:lpstr>Effekter av olika attributionsstilar på negativa händelser!</vt:lpstr>
      <vt:lpstr>Effekter av olika attributionsstilar på negativa händelser!</vt:lpstr>
      <vt:lpstr>Effekter av olika attributionsstilar på negativa händelser!</vt:lpstr>
      <vt:lpstr>Effekter av olika attributionsstilar på negativa händelser!</vt:lpstr>
      <vt:lpstr>Effekter av olika attributionsstilar på positiva händelser!</vt:lpstr>
      <vt:lpstr>Effekter av olika attributionsstilar på positiva händelser!</vt:lpstr>
      <vt:lpstr>Effekter av olika attributionsstilar på positiva händelser!</vt:lpstr>
      <vt:lpstr>Effekter av olika attributionsstilar på positiva händelser!</vt:lpstr>
      <vt:lpstr>Effekter av olika attributionsstilar på positiva händelser!</vt:lpstr>
      <vt:lpstr>Varför tar vi upp detta?</vt:lpstr>
      <vt:lpstr>Varför tar vi upp detta?</vt:lpstr>
      <vt:lpstr>Hur ensidiga förklaringar kan leda till feltolkningar vid psykos - exempel</vt:lpstr>
      <vt:lpstr>Attributionsstil – hur vi förklarar olika händelser Inlärningsmål för dagens session:</vt:lpstr>
      <vt:lpstr>När du reklamerar en vara betalar expediten tillbaka hela inköpssumman.</vt:lpstr>
      <vt:lpstr>Du går in i ett rum och alla slutar att prata.</vt:lpstr>
      <vt:lpstr>Någon säger att du inte ser bra ut.</vt:lpstr>
      <vt:lpstr>Ta fram ditt egna exempel!</vt:lpstr>
      <vt:lpstr>En inre röst säger till dig att du är dålig.</vt:lpstr>
      <vt:lpstr>En inre röst säger till dig att du är dålig.</vt:lpstr>
      <vt:lpstr>En inre röst säger till dig att du är dålig.</vt:lpstr>
      <vt:lpstr>Att höra röster Egna tankar eller fjärrstyrda? Fördelar och nackdelar</vt:lpstr>
      <vt:lpstr>Att höra röster Egna tankar eller fjärrstyrda? Fördelar och nackdelar</vt:lpstr>
      <vt:lpstr>Att höra röster Egna tankar eller fjärrstyrda? Fördelar och nackdelar</vt:lpstr>
      <vt:lpstr>Att höra röster Egna tankar eller fjärrstyrda? Fördelar och nackdelar</vt:lpstr>
      <vt:lpstr>Att höra röster Egna tankar eller fjärrstyrda? Fördelar och nackdelar</vt:lpstr>
      <vt:lpstr>En vän bjuder dig på middag.</vt:lpstr>
      <vt:lpstr>En polis stoppar din bil.</vt:lpstr>
      <vt:lpstr>Du vinner på lotteri.</vt:lpstr>
      <vt:lpstr>Du är på väg till din bil och ser en repa i lacken.</vt:lpstr>
      <vt:lpstr>Läkaren upptäcker att du har högt blodtryck.</vt:lpstr>
      <vt:lpstr>En vän vill inte hjälpa dig med ditt arbete.</vt:lpstr>
      <vt:lpstr>En vän överraskar dig med en present.</vt:lpstr>
      <vt:lpstr>En vän säger till dig att du är dum.</vt:lpstr>
      <vt:lpstr>Dina grannars bebis börjar gråta när du lyfter upp den.</vt:lpstr>
      <vt:lpstr>En vän säger till dig att han inte respekterar dig.</vt:lpstr>
      <vt:lpstr>Tillämpning i vardagslivet</vt:lpstr>
      <vt:lpstr>Tillämpning i vardagslivet</vt:lpstr>
      <vt:lpstr>Tillämpning i vardagslivet</vt:lpstr>
      <vt:lpstr>Hur hänger detta ihop med psykos?</vt:lpstr>
      <vt:lpstr>Hur hänger detta ihop med psykos?</vt:lpstr>
      <vt:lpstr>Tack för er uppmärksamhet!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390</cp:revision>
  <dcterms:created xsi:type="dcterms:W3CDTF">2004-10-11T13:21:01Z</dcterms:created>
  <dcterms:modified xsi:type="dcterms:W3CDTF">2021-11-21T19:26:29Z</dcterms:modified>
</cp:coreProperties>
</file>