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9" r:id="rId2"/>
  </p:sldMasterIdLst>
  <p:notesMasterIdLst>
    <p:notesMasterId r:id="rId125"/>
  </p:notesMasterIdLst>
  <p:handoutMasterIdLst>
    <p:handoutMasterId r:id="rId126"/>
  </p:handoutMasterIdLst>
  <p:sldIdLst>
    <p:sldId id="756" r:id="rId3"/>
    <p:sldId id="376" r:id="rId4"/>
    <p:sldId id="723" r:id="rId5"/>
    <p:sldId id="743" r:id="rId6"/>
    <p:sldId id="742" r:id="rId7"/>
    <p:sldId id="741" r:id="rId8"/>
    <p:sldId id="740" r:id="rId9"/>
    <p:sldId id="739" r:id="rId10"/>
    <p:sldId id="738" r:id="rId11"/>
    <p:sldId id="724" r:id="rId12"/>
    <p:sldId id="744" r:id="rId13"/>
    <p:sldId id="576" r:id="rId14"/>
    <p:sldId id="383" r:id="rId15"/>
    <p:sldId id="384" r:id="rId16"/>
    <p:sldId id="385" r:id="rId17"/>
    <p:sldId id="542" r:id="rId18"/>
    <p:sldId id="543" r:id="rId19"/>
    <p:sldId id="562" r:id="rId20"/>
    <p:sldId id="563" r:id="rId21"/>
    <p:sldId id="546" r:id="rId22"/>
    <p:sldId id="547" r:id="rId23"/>
    <p:sldId id="549" r:id="rId24"/>
    <p:sldId id="747" r:id="rId25"/>
    <p:sldId id="746" r:id="rId26"/>
    <p:sldId id="745" r:id="rId27"/>
    <p:sldId id="395" r:id="rId28"/>
    <p:sldId id="396" r:id="rId29"/>
    <p:sldId id="397" r:id="rId30"/>
    <p:sldId id="716" r:id="rId31"/>
    <p:sldId id="717" r:id="rId32"/>
    <p:sldId id="718" r:id="rId33"/>
    <p:sldId id="719" r:id="rId34"/>
    <p:sldId id="402" r:id="rId35"/>
    <p:sldId id="403" r:id="rId36"/>
    <p:sldId id="404" r:id="rId37"/>
    <p:sldId id="405" r:id="rId38"/>
    <p:sldId id="736"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580" r:id="rId52"/>
    <p:sldId id="749" r:id="rId53"/>
    <p:sldId id="748"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694" r:id="rId96"/>
    <p:sldId id="751" r:id="rId97"/>
    <p:sldId id="750" r:id="rId98"/>
    <p:sldId id="695" r:id="rId99"/>
    <p:sldId id="696" r:id="rId100"/>
    <p:sldId id="697" r:id="rId101"/>
    <p:sldId id="698" r:id="rId102"/>
    <p:sldId id="699" r:id="rId103"/>
    <p:sldId id="700" r:id="rId104"/>
    <p:sldId id="701" r:id="rId105"/>
    <p:sldId id="702" r:id="rId106"/>
    <p:sldId id="703" r:id="rId107"/>
    <p:sldId id="704" r:id="rId108"/>
    <p:sldId id="705" r:id="rId109"/>
    <p:sldId id="706" r:id="rId110"/>
    <p:sldId id="707" r:id="rId111"/>
    <p:sldId id="708" r:id="rId112"/>
    <p:sldId id="709" r:id="rId113"/>
    <p:sldId id="710" r:id="rId114"/>
    <p:sldId id="560" r:id="rId115"/>
    <p:sldId id="754" r:id="rId116"/>
    <p:sldId id="753" r:id="rId117"/>
    <p:sldId id="752" r:id="rId118"/>
    <p:sldId id="729" r:id="rId119"/>
    <p:sldId id="755" r:id="rId120"/>
    <p:sldId id="737" r:id="rId121"/>
    <p:sldId id="720" r:id="rId122"/>
    <p:sldId id="721" r:id="rId123"/>
    <p:sldId id="722" r:id="rId124"/>
  </p:sldIdLst>
  <p:sldSz cx="12195175" cy="6858000"/>
  <p:notesSz cx="7099300" cy="10234613"/>
  <p:defaultTextStyle>
    <a:defPPr>
      <a:defRPr lang="de-DE"/>
    </a:defPPr>
    <a:lvl1pPr algn="l" rtl="0" fontAlgn="base">
      <a:spcBef>
        <a:spcPct val="0"/>
      </a:spcBef>
      <a:spcAft>
        <a:spcPct val="0"/>
      </a:spcAft>
      <a:defRPr sz="1200"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sz="1200"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sz="1200"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sz="1200"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sz="12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12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12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12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12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41" autoAdjust="0"/>
    <p:restoredTop sz="94681" autoAdjust="0"/>
  </p:normalViewPr>
  <p:slideViewPr>
    <p:cSldViewPr>
      <p:cViewPr varScale="1">
        <p:scale>
          <a:sx n="67" d="100"/>
          <a:sy n="67" d="100"/>
        </p:scale>
        <p:origin x="692" y="52"/>
      </p:cViewPr>
      <p:guideLst>
        <p:guide orient="horz" pos="4065"/>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515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atin typeface="Arial" panose="020B0604020202020204" pitchFamily="34" charset="0"/>
              </a:defRPr>
            </a:lvl1pPr>
          </a:lstStyle>
          <a:p>
            <a:fld id="{87DB8966-B870-45FD-87E2-FA2E8F2F62C9}" type="slidenum">
              <a:rPr lang="en-GB" altLang="de-DE"/>
              <a:pPr/>
              <a:t>‹Nr.›</a:t>
            </a:fld>
            <a:endParaRPr lang="en-GB" altLang="de-DE"/>
          </a:p>
        </p:txBody>
      </p:sp>
    </p:spTree>
    <p:extLst>
      <p:ext uri="{BB962C8B-B14F-4D97-AF65-F5344CB8AC3E}">
        <p14:creationId xmlns:p14="http://schemas.microsoft.com/office/powerpoint/2010/main" val="3340111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800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atin typeface="Arial" panose="020B0604020202020204" pitchFamily="34" charset="0"/>
              </a:defRPr>
            </a:lvl1pPr>
          </a:lstStyle>
          <a:p>
            <a:fld id="{D046C829-5A97-4DF0-A096-A033DE69C2FD}" type="slidenum">
              <a:rPr lang="en-US" altLang="de-DE"/>
              <a:pPr/>
              <a:t>‹Nr.›</a:t>
            </a:fld>
            <a:endParaRPr lang="en-US" altLang="de-DE"/>
          </a:p>
        </p:txBody>
      </p:sp>
    </p:spTree>
    <p:extLst>
      <p:ext uri="{BB962C8B-B14F-4D97-AF65-F5344CB8AC3E}">
        <p14:creationId xmlns:p14="http://schemas.microsoft.com/office/powerpoint/2010/main" val="27641432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D92923-32A4-4D92-A4C4-2E2DE68D0248}" type="slidenum">
              <a:rPr lang="en-US" altLang="de-DE" sz="1300"/>
              <a:pPr eaLnBrk="1" hangingPunct="1">
                <a:spcBef>
                  <a:spcPct val="0"/>
                </a:spcBef>
              </a:pPr>
              <a:t>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7081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858057-CB56-44A8-9723-3F0AA1534F6E}" type="slidenum">
              <a:rPr lang="en-US" altLang="de-DE" sz="1300"/>
              <a:pPr eaLnBrk="1" hangingPunct="1">
                <a:spcBef>
                  <a:spcPct val="0"/>
                </a:spcBef>
              </a:pPr>
              <a:t>3</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3002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858057-CB56-44A8-9723-3F0AA1534F6E}" type="slidenum">
              <a:rPr lang="en-US" altLang="de-DE" sz="1300"/>
              <a:pPr eaLnBrk="1" hangingPunct="1">
                <a:spcBef>
                  <a:spcPct val="0"/>
                </a:spcBef>
              </a:pPr>
              <a:t>4</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3002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858057-CB56-44A8-9723-3F0AA1534F6E}" type="slidenum">
              <a:rPr lang="en-US" altLang="de-DE" sz="1300"/>
              <a:pPr eaLnBrk="1" hangingPunct="1">
                <a:spcBef>
                  <a:spcPct val="0"/>
                </a:spcBef>
              </a:pPr>
              <a:t>5</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3002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858057-CB56-44A8-9723-3F0AA1534F6E}" type="slidenum">
              <a:rPr lang="en-US" altLang="de-DE" sz="1300"/>
              <a:pPr eaLnBrk="1" hangingPunct="1">
                <a:spcBef>
                  <a:spcPct val="0"/>
                </a:spcBef>
              </a:pPr>
              <a:t>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3002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858057-CB56-44A8-9723-3F0AA1534F6E}" type="slidenum">
              <a:rPr lang="en-US" altLang="de-DE" sz="1300"/>
              <a:pPr eaLnBrk="1" hangingPunct="1">
                <a:spcBef>
                  <a:spcPct val="0"/>
                </a:spcBef>
              </a:pPr>
              <a:t>7</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3002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858057-CB56-44A8-9723-3F0AA1534F6E}" type="slidenum">
              <a:rPr lang="en-US" altLang="de-DE" sz="1300"/>
              <a:pPr eaLnBrk="1" hangingPunct="1">
                <a:spcBef>
                  <a:spcPct val="0"/>
                </a:spcBef>
              </a:pPr>
              <a:t>8</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3002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858057-CB56-44A8-9723-3F0AA1534F6E}" type="slidenum">
              <a:rPr lang="en-US" altLang="de-DE" sz="1300"/>
              <a:pPr eaLnBrk="1" hangingPunct="1">
                <a:spcBef>
                  <a:spcPct val="0"/>
                </a:spcBef>
              </a:pPr>
              <a:t>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3002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65C0B1-C638-41F0-9853-2390265EC536}" type="slidenum">
              <a:rPr lang="en-US" altLang="de-DE" sz="1300"/>
              <a:pPr eaLnBrk="1" hangingPunct="1">
                <a:spcBef>
                  <a:spcPct val="0"/>
                </a:spcBef>
              </a:pPr>
              <a:t>10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5488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65C0B1-C638-41F0-9853-2390265EC536}" type="slidenum">
              <a:rPr lang="en-US" altLang="de-DE" sz="1300"/>
              <a:pPr eaLnBrk="1" hangingPunct="1">
                <a:spcBef>
                  <a:spcPct val="0"/>
                </a:spcBef>
              </a:pPr>
              <a:t>11</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5488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041E72-F710-40ED-A17E-F7404D70EF9F}" type="slidenum">
              <a:rPr lang="en-US" altLang="de-DE" sz="1300"/>
              <a:pPr eaLnBrk="1" hangingPunct="1">
                <a:spcBef>
                  <a:spcPct val="0"/>
                </a:spcBef>
              </a:pPr>
              <a:t>12</a:t>
            </a:fld>
            <a:endParaRPr lang="en-US"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8050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6E9E09-E79D-4057-BE79-2B3CEFDC84BD}" type="slidenum">
              <a:rPr lang="en-US" altLang="de-DE" sz="1300"/>
              <a:pPr eaLnBrk="1" hangingPunct="1">
                <a:spcBef>
                  <a:spcPct val="0"/>
                </a:spcBef>
              </a:pPr>
              <a:t>13</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1669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7C3D1A-6E16-446E-BB6F-B9C8CABD061B}" type="slidenum">
              <a:rPr lang="en-US" altLang="de-DE" sz="1300"/>
              <a:pPr eaLnBrk="1" hangingPunct="1">
                <a:spcBef>
                  <a:spcPct val="0"/>
                </a:spcBef>
              </a:pPr>
              <a:t>14</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7635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9F865A-1334-4512-B9E2-020226058CC2}" type="slidenum">
              <a:rPr lang="en-US" altLang="de-DE" sz="1300"/>
              <a:pPr eaLnBrk="1" hangingPunct="1">
                <a:spcBef>
                  <a:spcPct val="0"/>
                </a:spcBef>
              </a:pPr>
              <a:t>15</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9349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AE5020-E8B7-4B7C-8112-C0EB40EFFC74}" type="slidenum">
              <a:rPr lang="en-US" altLang="de-DE" sz="1300"/>
              <a:pPr eaLnBrk="1" hangingPunct="1">
                <a:spcBef>
                  <a:spcPct val="0"/>
                </a:spcBef>
              </a:pPr>
              <a:t>16</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1050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BE7403-27A5-4D9B-800B-218BE54FD128}" type="slidenum">
              <a:rPr lang="en-US" altLang="de-DE" sz="1300"/>
              <a:pPr eaLnBrk="1" hangingPunct="1">
                <a:spcBef>
                  <a:spcPct val="0"/>
                </a:spcBef>
              </a:pPr>
              <a:t>17</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25565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DB0732-D9CD-4F8E-8CD4-797EDF56257C}" type="slidenum">
              <a:rPr lang="en-US" altLang="de-DE" sz="1300"/>
              <a:pPr eaLnBrk="1" hangingPunct="1">
                <a:spcBef>
                  <a:spcPct val="0"/>
                </a:spcBef>
              </a:pPr>
              <a:t>18</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1506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CDF4AC-4A02-4E45-B14C-2761B971505C}" type="slidenum">
              <a:rPr lang="en-US" altLang="de-DE" sz="1300"/>
              <a:pPr eaLnBrk="1" hangingPunct="1">
                <a:spcBef>
                  <a:spcPct val="0"/>
                </a:spcBef>
              </a:pPr>
              <a:t>19</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0682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C6E5E6-B247-4E2E-8779-DEC7E720571B}" type="slidenum">
              <a:rPr lang="en-US" altLang="de-DE" sz="1300"/>
              <a:pPr eaLnBrk="1" hangingPunct="1">
                <a:spcBef>
                  <a:spcPct val="0"/>
                </a:spcBef>
              </a:pPr>
              <a:t>20</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5700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E6433C-CB73-4ECF-9D61-7EBFBDA5C9CE}" type="slidenum">
              <a:rPr lang="en-US" altLang="de-DE" sz="1300"/>
              <a:pPr eaLnBrk="1" hangingPunct="1">
                <a:spcBef>
                  <a:spcPct val="0"/>
                </a:spcBef>
              </a:pPr>
              <a:t>21</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5205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FC8EAD-E8C2-4AC4-9713-717F75201B99}" type="slidenum">
              <a:rPr lang="en-US" altLang="de-DE" sz="1300"/>
              <a:pPr eaLnBrk="1" hangingPunct="1">
                <a:spcBef>
                  <a:spcPct val="0"/>
                </a:spcBef>
              </a:pPr>
              <a:t>22</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6344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FC8EAD-E8C2-4AC4-9713-717F75201B99}" type="slidenum">
              <a:rPr lang="en-US" altLang="de-DE" sz="1300"/>
              <a:pPr eaLnBrk="1" hangingPunct="1">
                <a:spcBef>
                  <a:spcPct val="0"/>
                </a:spcBef>
              </a:pPr>
              <a:t>23</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6344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FC8EAD-E8C2-4AC4-9713-717F75201B99}" type="slidenum">
              <a:rPr lang="en-US" altLang="de-DE" sz="1300"/>
              <a:pPr eaLnBrk="1" hangingPunct="1">
                <a:spcBef>
                  <a:spcPct val="0"/>
                </a:spcBef>
              </a:pPr>
              <a:t>24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63449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FC8EAD-E8C2-4AC4-9713-717F75201B99}" type="slidenum">
              <a:rPr lang="en-US" altLang="de-DE" sz="1300"/>
              <a:pPr eaLnBrk="1" hangingPunct="1">
                <a:spcBef>
                  <a:spcPct val="0"/>
                </a:spcBef>
              </a:pPr>
              <a:t>25</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6344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D49A42-4613-494A-B767-A3D0835A7F2B}" type="slidenum">
              <a:rPr lang="en-US" altLang="de-DE" sz="1300"/>
              <a:pPr eaLnBrk="1" hangingPunct="1">
                <a:spcBef>
                  <a:spcPct val="0"/>
                </a:spcBef>
              </a:pPr>
              <a:t>26</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6648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47A19D-57AF-4694-8D42-5F626786EA40}" type="slidenum">
              <a:rPr lang="en-US" altLang="de-DE" sz="1300"/>
              <a:pPr eaLnBrk="1" hangingPunct="1">
                <a:spcBef>
                  <a:spcPct val="0"/>
                </a:spcBef>
              </a:pPr>
              <a:t>27</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8733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77E99D-CDD2-4DDC-9DAD-7399EF877BCF}" type="slidenum">
              <a:rPr lang="en-US" altLang="de-DE" sz="1300"/>
              <a:pPr eaLnBrk="1" hangingPunct="1">
                <a:spcBef>
                  <a:spcPct val="0"/>
                </a:spcBef>
              </a:pPr>
              <a:t>28</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20262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455ECE-AB4A-414B-94A0-1384871656C2}" type="slidenum">
              <a:rPr lang="en-US" altLang="de-DE" sz="1300"/>
              <a:pPr eaLnBrk="1" hangingPunct="1">
                <a:spcBef>
                  <a:spcPct val="0"/>
                </a:spcBef>
              </a:pPr>
              <a:t>29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4881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39A31E-2F39-474E-B30B-C81B8775344D}" type="slidenum">
              <a:rPr lang="en-US" altLang="de-DE" sz="1300"/>
              <a:pPr eaLnBrk="1" hangingPunct="1">
                <a:spcBef>
                  <a:spcPct val="0"/>
                </a:spcBef>
              </a:pPr>
              <a:t>30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9460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73F12F-B760-404D-A52F-85BC247B1565}" type="slidenum">
              <a:rPr lang="en-US" altLang="de-DE" sz="1300"/>
              <a:pPr eaLnBrk="1" hangingPunct="1">
                <a:spcBef>
                  <a:spcPct val="0"/>
                </a:spcBef>
              </a:pPr>
              <a:t>31</a:t>
            </a:fld>
            <a:endParaRPr lang="en-US" altLang="de-DE" sz="1300"/>
          </a:p>
        </p:txBody>
      </p:sp>
      <p:sp>
        <p:nvSpPr>
          <p:cNvPr id="1597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55FABEE-8FAE-42B0-AFA4-A7B96FCEB565}" type="slidenum">
              <a:rPr lang="en-US" altLang="de-DE" sz="1300"/>
              <a:pPr algn="r" eaLnBrk="1" hangingPunct="1">
                <a:spcBef>
                  <a:spcPct val="0"/>
                </a:spcBef>
              </a:pPr>
              <a:t>31</a:t>
            </a:fld>
            <a:endParaRPr lang="en-US" altLang="de-DE" sz="1300"/>
          </a:p>
        </p:txBody>
      </p:sp>
      <p:sp>
        <p:nvSpPr>
          <p:cNvPr id="159748" name="Rectangle 2"/>
          <p:cNvSpPr>
            <a:spLocks noGrp="1" noRot="1" noChangeAspect="1" noChangeArrowheads="1" noTextEdit="1"/>
          </p:cNvSpPr>
          <p:nvPr>
            <p:ph type="sldImg"/>
          </p:nvPr>
        </p:nvSpPr>
        <p:spPr>
          <a:xfrm>
            <a:off x="139700" y="768350"/>
            <a:ext cx="6821488" cy="3836988"/>
          </a:xfrm>
          <a:ln/>
        </p:spPr>
      </p:sp>
      <p:sp>
        <p:nvSpPr>
          <p:cNvPr id="159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02077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1E5D5C-C3EA-4EAF-85DD-011733EF2A7B}" type="slidenum">
              <a:rPr lang="en-US" altLang="de-DE" sz="1300"/>
              <a:pPr eaLnBrk="1" hangingPunct="1">
                <a:spcBef>
                  <a:spcPct val="0"/>
                </a:spcBef>
              </a:pPr>
              <a:t>32</a:t>
            </a:fld>
            <a:endParaRPr lang="en-US" altLang="de-DE" sz="1300"/>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8166670-4EB9-4D89-A495-8B46A87135E6}" type="slidenum">
              <a:rPr lang="en-US" altLang="de-DE" sz="1300"/>
              <a:pPr algn="r" eaLnBrk="1" hangingPunct="1">
                <a:spcBef>
                  <a:spcPct val="0"/>
                </a:spcBef>
              </a:pPr>
              <a:t>32</a:t>
            </a:fld>
            <a:endParaRPr lang="en-US" altLang="de-DE" sz="1300"/>
          </a:p>
        </p:txBody>
      </p:sp>
      <p:sp>
        <p:nvSpPr>
          <p:cNvPr id="160772" name="Rectangle 2"/>
          <p:cNvSpPr>
            <a:spLocks noGrp="1" noRot="1" noChangeAspect="1" noChangeArrowheads="1" noTextEdit="1"/>
          </p:cNvSpPr>
          <p:nvPr>
            <p:ph type="sldImg"/>
          </p:nvPr>
        </p:nvSpPr>
        <p:spPr>
          <a:xfrm>
            <a:off x="139700" y="768350"/>
            <a:ext cx="6821488" cy="3836988"/>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02639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BDC7E9-2885-4B35-98E6-967D6E77508C}" type="slidenum">
              <a:rPr lang="en-US" altLang="de-DE" sz="1300"/>
              <a:pPr eaLnBrk="1" hangingPunct="1">
                <a:spcBef>
                  <a:spcPct val="0"/>
                </a:spcBef>
              </a:pPr>
              <a:t>33</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44547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D0446F-0E5E-43D7-BF9A-8A52635EDECD}" type="slidenum">
              <a:rPr lang="en-US" altLang="de-DE" sz="1300"/>
              <a:pPr eaLnBrk="1" hangingPunct="1">
                <a:spcBef>
                  <a:spcPct val="0"/>
                </a:spcBef>
              </a:pPr>
              <a:t>34</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96182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7A2C88-A433-4903-938F-B218C6328A26}" type="slidenum">
              <a:rPr lang="en-US" altLang="de-DE" sz="1300"/>
              <a:pPr eaLnBrk="1" hangingPunct="1">
                <a:spcBef>
                  <a:spcPct val="0"/>
                </a:spcBef>
              </a:pPr>
              <a:t>35</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42767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2D1862-FC8D-4368-A5F7-4D3428D68514}" type="slidenum">
              <a:rPr lang="en-US" altLang="de-DE" sz="1300"/>
              <a:pPr eaLnBrk="1" hangingPunct="1">
                <a:spcBef>
                  <a:spcPct val="0"/>
                </a:spcBef>
              </a:pPr>
              <a:t>36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43976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41134D-F416-4834-B2E9-61FBAA232166}" type="slidenum">
              <a:rPr lang="en-US" altLang="de-DE" sz="1300"/>
              <a:pPr eaLnBrk="1" hangingPunct="1">
                <a:spcBef>
                  <a:spcPct val="0"/>
                </a:spcBef>
              </a:pPr>
              <a:t>38</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41855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4D9A70-7F20-482D-8236-AA89637456FC}" type="slidenum">
              <a:rPr lang="en-US" altLang="de-DE" sz="1300"/>
              <a:pPr eaLnBrk="1" hangingPunct="1">
                <a:spcBef>
                  <a:spcPct val="0"/>
                </a:spcBef>
              </a:pPr>
              <a:t>39</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49651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E214FD-EAF6-486E-AA10-9F4AB6099116}" type="slidenum">
              <a:rPr lang="en-US" altLang="de-DE" sz="1300"/>
              <a:pPr eaLnBrk="1" hangingPunct="1">
                <a:spcBef>
                  <a:spcPct val="0"/>
                </a:spcBef>
              </a:pPr>
              <a:t>40</a:t>
            </a:fld>
            <a:endParaRPr lang="en-US" altLang="de-DE" sz="1300"/>
          </a:p>
        </p:txBody>
      </p:sp>
      <p:sp>
        <p:nvSpPr>
          <p:cNvPr id="167939" name="Rectangle 1026"/>
          <p:cNvSpPr>
            <a:spLocks noGrp="1" noRot="1" noChangeAspect="1" noChangeArrowheads="1" noTextEdit="1"/>
          </p:cNvSpPr>
          <p:nvPr>
            <p:ph type="sldImg"/>
          </p:nvPr>
        </p:nvSpPr>
        <p:spPr>
          <a:xfrm>
            <a:off x="138113" y="768350"/>
            <a:ext cx="6823075" cy="3836988"/>
          </a:xfrm>
          <a:ln/>
        </p:spPr>
      </p:sp>
      <p:sp>
        <p:nvSpPr>
          <p:cNvPr id="167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78708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D32737-C53B-447A-8FD3-1C63D491D947}" type="slidenum">
              <a:rPr lang="en-US" altLang="de-DE" sz="1300"/>
              <a:pPr eaLnBrk="1" hangingPunct="1">
                <a:spcBef>
                  <a:spcPct val="0"/>
                </a:spcBef>
              </a:pPr>
              <a:t>41</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90421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1C25FA-DE8E-4CA4-8B60-FDCB4BF7E513}" type="slidenum">
              <a:rPr lang="en-US" altLang="de-DE" sz="1300"/>
              <a:pPr eaLnBrk="1" hangingPunct="1">
                <a:spcBef>
                  <a:spcPct val="0"/>
                </a:spcBef>
              </a:pPr>
              <a:t>42</a:t>
            </a:fld>
            <a:endParaRPr lang="en-US" altLang="de-DE" sz="1300"/>
          </a:p>
        </p:txBody>
      </p:sp>
      <p:sp>
        <p:nvSpPr>
          <p:cNvPr id="169987" name="Rectangle 1026"/>
          <p:cNvSpPr>
            <a:spLocks noGrp="1" noRot="1" noChangeAspect="1" noChangeArrowheads="1" noTextEdit="1"/>
          </p:cNvSpPr>
          <p:nvPr>
            <p:ph type="sldImg"/>
          </p:nvPr>
        </p:nvSpPr>
        <p:spPr>
          <a:xfrm>
            <a:off x="138113" y="768350"/>
            <a:ext cx="6823075" cy="3836988"/>
          </a:xfrm>
          <a:ln/>
        </p:spPr>
      </p:sp>
      <p:sp>
        <p:nvSpPr>
          <p:cNvPr id="169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70070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68194C-C956-4A74-A6BE-2D9E723EA12B}" type="slidenum">
              <a:rPr lang="en-US" altLang="de-DE" sz="1300"/>
              <a:pPr eaLnBrk="1" hangingPunct="1">
                <a:spcBef>
                  <a:spcPct val="0"/>
                </a:spcBef>
              </a:pPr>
              <a:t>43</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44573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101782-C6F4-4020-A403-BFA9E3337ECE}" type="slidenum">
              <a:rPr lang="en-US" altLang="de-DE" sz="1300"/>
              <a:pPr eaLnBrk="1" hangingPunct="1">
                <a:spcBef>
                  <a:spcPct val="0"/>
                </a:spcBef>
              </a:pPr>
              <a:t>44</a:t>
            </a:fld>
            <a:endParaRPr lang="en-US" altLang="de-DE" sz="1300"/>
          </a:p>
        </p:txBody>
      </p:sp>
      <p:sp>
        <p:nvSpPr>
          <p:cNvPr id="172035" name="Rectangle 1026"/>
          <p:cNvSpPr>
            <a:spLocks noGrp="1" noRot="1" noChangeAspect="1" noChangeArrowheads="1" noTextEdit="1"/>
          </p:cNvSpPr>
          <p:nvPr>
            <p:ph type="sldImg"/>
          </p:nvPr>
        </p:nvSpPr>
        <p:spPr>
          <a:xfrm>
            <a:off x="138113" y="768350"/>
            <a:ext cx="6823075"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40093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F1090C-EC63-45A5-96FE-9F654269799F}" type="slidenum">
              <a:rPr lang="en-US" altLang="de-DE" sz="1300"/>
              <a:pPr eaLnBrk="1" hangingPunct="1">
                <a:spcBef>
                  <a:spcPct val="0"/>
                </a:spcBef>
              </a:pPr>
              <a:t>45</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52083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E29C5A-C5E9-4698-97CA-570E1DDC15A7}" type="slidenum">
              <a:rPr lang="en-US" altLang="de-DE" sz="1300"/>
              <a:pPr eaLnBrk="1" hangingPunct="1">
                <a:spcBef>
                  <a:spcPct val="0"/>
                </a:spcBef>
              </a:pPr>
              <a:t>46</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96298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5B77A1-731B-4B8A-9A7C-94ED788655A9}" type="slidenum">
              <a:rPr lang="en-US" altLang="de-DE" sz="1300"/>
              <a:pPr eaLnBrk="1" hangingPunct="1">
                <a:spcBef>
                  <a:spcPct val="0"/>
                </a:spcBef>
              </a:pPr>
              <a:t>47</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28357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7BF071-3345-481D-9198-F9040A758C36}" type="slidenum">
              <a:rPr lang="en-US" altLang="de-DE" sz="1300"/>
              <a:pPr eaLnBrk="1" hangingPunct="1">
                <a:spcBef>
                  <a:spcPct val="0"/>
                </a:spcBef>
              </a:pPr>
              <a:t>48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73614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5FC16E-15FC-433B-B198-46FED7F282A5}" type="slidenum">
              <a:rPr lang="en-US" altLang="de-DE" sz="1300"/>
              <a:pPr eaLnBrk="1" hangingPunct="1">
                <a:spcBef>
                  <a:spcPct val="0"/>
                </a:spcBef>
              </a:pPr>
              <a:t>49</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32909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5A56FF-44B3-4948-86BE-86428284C525}" type="slidenum">
              <a:rPr lang="en-US" altLang="de-DE" sz="1300"/>
              <a:pPr eaLnBrk="1" hangingPunct="1">
                <a:spcBef>
                  <a:spcPct val="0"/>
                </a:spcBef>
              </a:pPr>
              <a:t>50</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44243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5A56FF-44B3-4948-86BE-86428284C525}" type="slidenum">
              <a:rPr lang="en-US" altLang="de-DE" sz="1300"/>
              <a:pPr eaLnBrk="1" hangingPunct="1">
                <a:spcBef>
                  <a:spcPct val="0"/>
                </a:spcBef>
              </a:pPr>
              <a:t>51</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44243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5A56FF-44B3-4948-86BE-86428284C525}" type="slidenum">
              <a:rPr lang="en-US" altLang="de-DE" sz="1300"/>
              <a:pPr eaLnBrk="1" hangingPunct="1">
                <a:spcBef>
                  <a:spcPct val="0"/>
                </a:spcBef>
              </a:pPr>
              <a:t>52</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44243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084370-56C5-428E-ADC6-31F9E89BB900}" type="slidenum">
              <a:rPr lang="en-US" altLang="de-DE" sz="1300"/>
              <a:pPr eaLnBrk="1" hangingPunct="1">
                <a:spcBef>
                  <a:spcPct val="0"/>
                </a:spcBef>
              </a:pPr>
              <a:t>53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35694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127D3A-E3FB-4929-9ADE-88FAA1963789}" type="slidenum">
              <a:rPr lang="en-US" altLang="de-DE" sz="1300"/>
              <a:pPr eaLnBrk="1" hangingPunct="1">
                <a:spcBef>
                  <a:spcPct val="0"/>
                </a:spcBef>
              </a:pPr>
              <a:t>54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79623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2059DC-5DD9-4005-851C-EB0587B9777B}" type="slidenum">
              <a:rPr lang="en-US" altLang="de-DE" sz="1300"/>
              <a:pPr eaLnBrk="1" hangingPunct="1">
                <a:spcBef>
                  <a:spcPct val="0"/>
                </a:spcBef>
              </a:pPr>
              <a:t>55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34911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80E614-A630-42E5-B6BB-E6D5DBD61F56}" type="slidenum">
              <a:rPr lang="en-US" altLang="de-DE" sz="1300"/>
              <a:pPr eaLnBrk="1" hangingPunct="1">
                <a:spcBef>
                  <a:spcPct val="0"/>
                </a:spcBef>
              </a:pPr>
              <a:t>56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37370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E1ED02-AE36-4943-BE61-B4F31F6A005A}" type="slidenum">
              <a:rPr lang="en-US" altLang="de-DE" sz="1300"/>
              <a:pPr eaLnBrk="1" hangingPunct="1">
                <a:spcBef>
                  <a:spcPct val="0"/>
                </a:spcBef>
              </a:pPr>
              <a:t>57</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692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2C9C18-A4F5-42AC-8F1C-6CA4C2F130C0}" type="slidenum">
              <a:rPr lang="en-US" altLang="de-DE" sz="1300"/>
              <a:pPr eaLnBrk="1" hangingPunct="1">
                <a:spcBef>
                  <a:spcPct val="0"/>
                </a:spcBef>
              </a:pPr>
              <a:t>58</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31742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43AD70-FF25-49FC-92DA-C9C2CE1BA9EE}" type="slidenum">
              <a:rPr lang="en-US" altLang="de-DE" sz="1300"/>
              <a:pPr eaLnBrk="1" hangingPunct="1">
                <a:spcBef>
                  <a:spcPct val="0"/>
                </a:spcBef>
              </a:pPr>
              <a:t>59</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98219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70AC87-D685-4B9B-BC6D-3363509E3234}" type="slidenum">
              <a:rPr lang="en-US" altLang="de-DE" sz="1300"/>
              <a:pPr eaLnBrk="1" hangingPunct="1">
                <a:spcBef>
                  <a:spcPct val="0"/>
                </a:spcBef>
              </a:pPr>
              <a:t>60</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49816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EE423A-B525-4644-9220-16195F9B4F38}" type="slidenum">
              <a:rPr lang="en-US" altLang="de-DE" sz="1300"/>
              <a:pPr eaLnBrk="1" hangingPunct="1">
                <a:spcBef>
                  <a:spcPct val="0"/>
                </a:spcBef>
              </a:pPr>
              <a:t>61</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99118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750715-7B58-45E4-8240-D00846F9B7E4}" type="slidenum">
              <a:rPr lang="en-US" altLang="de-DE" sz="1300"/>
              <a:pPr eaLnBrk="1" hangingPunct="1">
                <a:spcBef>
                  <a:spcPct val="0"/>
                </a:spcBef>
              </a:pPr>
              <a:t>62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4994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2BF113-0A98-4755-934B-BA21CD46571C}" type="slidenum">
              <a:rPr lang="en-US" altLang="de-DE" sz="1300"/>
              <a:pPr eaLnBrk="1" hangingPunct="1">
                <a:spcBef>
                  <a:spcPct val="0"/>
                </a:spcBef>
              </a:pPr>
              <a:t>63</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10667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D28A5E-CB75-4B79-AE01-65E8B46ABE9A}" type="slidenum">
              <a:rPr lang="en-US" altLang="de-DE" sz="1300"/>
              <a:pPr eaLnBrk="1" hangingPunct="1">
                <a:spcBef>
                  <a:spcPct val="0"/>
                </a:spcBef>
              </a:pPr>
              <a:t>64</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82150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322044-15B6-4DBC-A6F0-5F3B8306F8D4}" type="slidenum">
              <a:rPr lang="en-US" altLang="de-DE" sz="1300"/>
              <a:pPr eaLnBrk="1" hangingPunct="1">
                <a:spcBef>
                  <a:spcPct val="0"/>
                </a:spcBef>
              </a:pPr>
              <a:t>65</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82895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961A84-781A-42BD-B9CE-AF788C5BCDD7}" type="slidenum">
              <a:rPr lang="en-US" altLang="de-DE" sz="1300"/>
              <a:pPr eaLnBrk="1" hangingPunct="1">
                <a:spcBef>
                  <a:spcPct val="0"/>
                </a:spcBef>
              </a:pPr>
              <a:t>66</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92865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CF5DEB-7635-4C50-8597-5E9C009D6DF6}" type="slidenum">
              <a:rPr lang="en-US" altLang="de-DE" sz="1300"/>
              <a:pPr eaLnBrk="1" hangingPunct="1">
                <a:spcBef>
                  <a:spcPct val="0"/>
                </a:spcBef>
              </a:pPr>
              <a:t>67</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60483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FDA074-BFD2-47A8-BCC0-4DEB6DB9AF22}" type="slidenum">
              <a:rPr lang="en-US" altLang="de-DE" sz="1300"/>
              <a:pPr eaLnBrk="1" hangingPunct="1">
                <a:spcBef>
                  <a:spcPct val="0"/>
                </a:spcBef>
              </a:pPr>
              <a:t>68</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24727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46B7C7-914C-42DA-B5EB-72D1293EE88F}" type="slidenum">
              <a:rPr lang="en-US" altLang="de-DE" sz="1300"/>
              <a:pPr eaLnBrk="1" hangingPunct="1">
                <a:spcBef>
                  <a:spcPct val="0"/>
                </a:spcBef>
              </a:pPr>
              <a:t>69</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73153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AED3F7-B89A-423D-BB50-86D047D120A8}" type="slidenum">
              <a:rPr lang="en-US" altLang="de-DE" sz="1300"/>
              <a:pPr eaLnBrk="1" hangingPunct="1">
                <a:spcBef>
                  <a:spcPct val="0"/>
                </a:spcBef>
              </a:pPr>
              <a:t>70</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59645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E57CAD-10AE-4456-86A6-BB5029705763}" type="slidenum">
              <a:rPr lang="en-US" altLang="de-DE" sz="1300"/>
              <a:pPr eaLnBrk="1" hangingPunct="1">
                <a:spcBef>
                  <a:spcPct val="0"/>
                </a:spcBef>
              </a:pPr>
              <a:t>71</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3187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02EC88-7156-40EF-8CA7-FC128C65415F}" type="slidenum">
              <a:rPr lang="en-US" altLang="de-DE" sz="1300"/>
              <a:pPr eaLnBrk="1" hangingPunct="1">
                <a:spcBef>
                  <a:spcPct val="0"/>
                </a:spcBef>
              </a:pPr>
              <a:t>72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2496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FACAB3-274A-4B71-8C83-FE9287FA0D6D}" type="slidenum">
              <a:rPr lang="en-US" altLang="de-DE" sz="1300"/>
              <a:pPr eaLnBrk="1" hangingPunct="1">
                <a:spcBef>
                  <a:spcPct val="0"/>
                </a:spcBef>
              </a:pPr>
              <a:t>73</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18854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BB0E6C-D93B-4418-883F-73724683F784}" type="slidenum">
              <a:rPr lang="en-US" altLang="de-DE" sz="1300"/>
              <a:pPr eaLnBrk="1" hangingPunct="1">
                <a:spcBef>
                  <a:spcPct val="0"/>
                </a:spcBef>
              </a:pPr>
              <a:t>74</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18454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FA19B0-C9EA-41D4-80CF-685B8C7E57B0}" type="slidenum">
              <a:rPr lang="en-US" altLang="de-DE" sz="1300"/>
              <a:pPr eaLnBrk="1" hangingPunct="1">
                <a:spcBef>
                  <a:spcPct val="0"/>
                </a:spcBef>
              </a:pPr>
              <a:t>75</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95774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968C85-3709-462E-9663-B9B76A21B41C}" type="slidenum">
              <a:rPr lang="en-US" altLang="de-DE" sz="1300"/>
              <a:pPr eaLnBrk="1" hangingPunct="1">
                <a:spcBef>
                  <a:spcPct val="0"/>
                </a:spcBef>
              </a:pPr>
              <a:t>76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65232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4691EBF-EB54-4354-BFFB-EF56097EF606}" type="slidenum">
              <a:rPr lang="en-US" altLang="de-DE" sz="1300"/>
              <a:pPr eaLnBrk="1" hangingPunct="1">
                <a:spcBef>
                  <a:spcPct val="0"/>
                </a:spcBef>
              </a:pPr>
              <a:t>77</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80704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3A5A4F-4320-43C7-8DBB-ECEC3BCDB305}" type="slidenum">
              <a:rPr lang="en-US" altLang="de-DE" sz="1300"/>
              <a:pPr eaLnBrk="1" hangingPunct="1">
                <a:spcBef>
                  <a:spcPct val="0"/>
                </a:spcBef>
              </a:pPr>
              <a:t>78</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69402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EE58C8-F447-4DFD-819B-74334EC67C1F}" type="slidenum">
              <a:rPr lang="en-US" altLang="de-DE" sz="1300"/>
              <a:pPr eaLnBrk="1" hangingPunct="1">
                <a:spcBef>
                  <a:spcPct val="0"/>
                </a:spcBef>
              </a:pPr>
              <a:t>79</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50938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5863C2-AF77-4780-B393-618F4DFA9BF8}" type="slidenum">
              <a:rPr lang="en-US" altLang="de-DE" sz="1300"/>
              <a:pPr eaLnBrk="1" hangingPunct="1">
                <a:spcBef>
                  <a:spcPct val="0"/>
                </a:spcBef>
              </a:pPr>
              <a:t>80</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18290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23E476-EE75-4C31-9DC0-2264970C2E1C}" type="slidenum">
              <a:rPr lang="en-US" altLang="de-DE" sz="1300"/>
              <a:pPr eaLnBrk="1" hangingPunct="1">
                <a:spcBef>
                  <a:spcPct val="0"/>
                </a:spcBef>
              </a:pPr>
              <a:t>81</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24671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8A4929-21A7-4BAF-88AF-0015C2D97C64}" type="slidenum">
              <a:rPr lang="en-US" altLang="de-DE" sz="1300"/>
              <a:pPr eaLnBrk="1" hangingPunct="1">
                <a:spcBef>
                  <a:spcPct val="0"/>
                </a:spcBef>
              </a:pPr>
              <a:t>82</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49852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7A81DF-9014-4ED8-AEA7-44B710FAD155}" type="slidenum">
              <a:rPr lang="en-US" altLang="de-DE" sz="1300"/>
              <a:pPr eaLnBrk="1" hangingPunct="1">
                <a:spcBef>
                  <a:spcPct val="0"/>
                </a:spcBef>
              </a:pPr>
              <a:t>83</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575433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DB94E0-E2D3-460A-B584-8CE303CD5288}" type="slidenum">
              <a:rPr lang="en-US" altLang="de-DE" sz="1300"/>
              <a:pPr eaLnBrk="1" hangingPunct="1">
                <a:spcBef>
                  <a:spcPct val="0"/>
                </a:spcBef>
              </a:pPr>
              <a:t>84</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947299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857CCC-4644-4AA6-B770-61833805FDD0}" type="slidenum">
              <a:rPr lang="en-US" altLang="de-DE" sz="1300"/>
              <a:pPr eaLnBrk="1" hangingPunct="1">
                <a:spcBef>
                  <a:spcPct val="0"/>
                </a:spcBef>
              </a:pPr>
              <a:t>85</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19743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E24963-FDFA-405A-92FD-6283441A5156}" type="slidenum">
              <a:rPr lang="en-US" altLang="de-DE" sz="1300"/>
              <a:pPr eaLnBrk="1" hangingPunct="1">
                <a:spcBef>
                  <a:spcPct val="0"/>
                </a:spcBef>
              </a:pPr>
              <a:t>86</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2790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D21733-BDC4-463C-9DA1-8A835E78B606}" type="slidenum">
              <a:rPr lang="en-US" altLang="de-DE" sz="1300"/>
              <a:pPr eaLnBrk="1" hangingPunct="1">
                <a:spcBef>
                  <a:spcPct val="0"/>
                </a:spcBef>
              </a:pPr>
              <a:t>87</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39401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D66A44-81E1-4C3B-AC0E-2EA4D3369474}" type="slidenum">
              <a:rPr lang="en-US" altLang="de-DE" sz="1300"/>
              <a:pPr eaLnBrk="1" hangingPunct="1">
                <a:spcBef>
                  <a:spcPct val="0"/>
                </a:spcBef>
              </a:pPr>
              <a:t>88</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337542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B55D00-F1BF-48EF-9C41-CB04E29A0967}" type="slidenum">
              <a:rPr lang="en-US" altLang="de-DE" sz="1300"/>
              <a:pPr eaLnBrk="1" hangingPunct="1">
                <a:spcBef>
                  <a:spcPct val="0"/>
                </a:spcBef>
              </a:pPr>
              <a:t>89</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5816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791A4D-0311-4F70-9C36-33369467CAC7}" type="slidenum">
              <a:rPr lang="en-US" altLang="de-DE" sz="1300"/>
              <a:pPr eaLnBrk="1" hangingPunct="1">
                <a:spcBef>
                  <a:spcPct val="0"/>
                </a:spcBef>
              </a:pPr>
              <a:t>90</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318106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A2728D-A358-474E-A519-A375A25F4D2E}" type="slidenum">
              <a:rPr lang="en-US" altLang="de-DE" sz="1300"/>
              <a:pPr eaLnBrk="1" hangingPunct="1">
                <a:spcBef>
                  <a:spcPct val="0"/>
                </a:spcBef>
              </a:pPr>
              <a:t>91</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306077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6E52BF-6938-4E80-81C0-A6DE37436EDE}" type="slidenum">
              <a:rPr lang="en-US" altLang="de-DE" sz="1300"/>
              <a:pPr eaLnBrk="1" hangingPunct="1">
                <a:spcBef>
                  <a:spcPct val="0"/>
                </a:spcBef>
              </a:pPr>
              <a:t>92</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823806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94A132-132B-448B-81A4-77A9360594C9}" type="slidenum">
              <a:rPr lang="en-US" altLang="de-DE" sz="1300"/>
              <a:pPr eaLnBrk="1" hangingPunct="1">
                <a:spcBef>
                  <a:spcPct val="0"/>
                </a:spcBef>
              </a:pPr>
              <a:t>93</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551354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D26D84-7FC6-4FBB-A1FD-9392C5B8D49D}" type="slidenum">
              <a:rPr lang="en-US" altLang="de-DE" sz="1300"/>
              <a:pPr eaLnBrk="1" hangingPunct="1">
                <a:spcBef>
                  <a:spcPct val="0"/>
                </a:spcBef>
              </a:pPr>
              <a:t>94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317487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D26D84-7FC6-4FBB-A1FD-9392C5B8D49D}" type="slidenum">
              <a:rPr lang="en-US" altLang="de-DE" sz="1300"/>
              <a:pPr eaLnBrk="1" hangingPunct="1">
                <a:spcBef>
                  <a:spcPct val="0"/>
                </a:spcBef>
              </a:pPr>
              <a:t>95</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317487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D26D84-7FC6-4FBB-A1FD-9392C5B8D49D}" type="slidenum">
              <a:rPr lang="en-US" altLang="de-DE" sz="1300"/>
              <a:pPr eaLnBrk="1" hangingPunct="1">
                <a:spcBef>
                  <a:spcPct val="0"/>
                </a:spcBef>
              </a:pPr>
              <a:t>96</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31748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867767-BAFA-424A-A016-166354AEB3A5}" type="slidenum">
              <a:rPr lang="en-US" altLang="de-DE" sz="1300"/>
              <a:pPr eaLnBrk="1" hangingPunct="1">
                <a:spcBef>
                  <a:spcPct val="0"/>
                </a:spcBef>
              </a:pPr>
              <a:t>97</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082838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5FD712-8666-4EA9-9A36-F655BFF2E83D}" type="slidenum">
              <a:rPr lang="en-US" altLang="de-DE" sz="1300"/>
              <a:pPr eaLnBrk="1" hangingPunct="1">
                <a:spcBef>
                  <a:spcPct val="0"/>
                </a:spcBef>
              </a:pPr>
              <a:t>98</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266891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E4C736-FFB0-469F-B091-72FB634528F8}" type="slidenum">
              <a:rPr lang="en-US" altLang="de-DE" sz="1300"/>
              <a:pPr eaLnBrk="1" hangingPunct="1">
                <a:spcBef>
                  <a:spcPct val="0"/>
                </a:spcBef>
              </a:pPr>
              <a:t>99</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01642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9A4782-0937-4DBF-B976-CC375B21B9F4}" type="slidenum">
              <a:rPr lang="en-US" altLang="de-DE" sz="1300"/>
              <a:pPr eaLnBrk="1" hangingPunct="1">
                <a:spcBef>
                  <a:spcPct val="0"/>
                </a:spcBef>
              </a:pPr>
              <a:t>100</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335790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978268-E980-4348-B4AB-9281CF4717BC}" type="slidenum">
              <a:rPr lang="en-US" altLang="de-DE" sz="1300"/>
              <a:pPr eaLnBrk="1" hangingPunct="1">
                <a:spcBef>
                  <a:spcPct val="0"/>
                </a:spcBef>
              </a:pPr>
              <a:t>101</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152552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971664-A817-4C4F-B9E4-4E7261EC707B}" type="slidenum">
              <a:rPr lang="en-US" altLang="de-DE" sz="1300"/>
              <a:pPr eaLnBrk="1" hangingPunct="1">
                <a:spcBef>
                  <a:spcPct val="0"/>
                </a:spcBef>
              </a:pPr>
              <a:t>102</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48821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D50A40-5902-4D40-813C-47513E047564}" type="slidenum">
              <a:rPr lang="en-US" altLang="de-DE" sz="1300"/>
              <a:pPr eaLnBrk="1" hangingPunct="1">
                <a:spcBef>
                  <a:spcPct val="0"/>
                </a:spcBef>
              </a:pPr>
              <a:t>103</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457253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B0A2E7-B41C-4AB7-A809-907455B1A030}" type="slidenum">
              <a:rPr lang="en-US" altLang="de-DE" sz="1300"/>
              <a:pPr eaLnBrk="1" hangingPunct="1">
                <a:spcBef>
                  <a:spcPct val="0"/>
                </a:spcBef>
              </a:pPr>
              <a:t>104</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192532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881D71-4CDD-4971-82E9-6E4EB8DB6489}" type="slidenum">
              <a:rPr lang="en-US" altLang="de-DE" sz="1300"/>
              <a:pPr eaLnBrk="1" hangingPunct="1">
                <a:spcBef>
                  <a:spcPct val="0"/>
                </a:spcBef>
              </a:pPr>
              <a:t>105</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969758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09C868-6CDE-48E1-9DA6-04FC5A225ED9}" type="slidenum">
              <a:rPr lang="en-US" altLang="de-DE" sz="1300"/>
              <a:pPr eaLnBrk="1" hangingPunct="1">
                <a:spcBef>
                  <a:spcPct val="0"/>
                </a:spcBef>
              </a:pPr>
              <a:t>106</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368635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E88032-5A78-43C9-898A-A98F99A646E4}" type="slidenum">
              <a:rPr lang="en-US" altLang="de-DE" sz="1300"/>
              <a:pPr eaLnBrk="1" hangingPunct="1">
                <a:spcBef>
                  <a:spcPct val="0"/>
                </a:spcBef>
              </a:pPr>
              <a:t>107</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8755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037C99-FCDF-4C89-9F02-5D71D3DBE458}" type="slidenum">
              <a:rPr lang="en-US" altLang="de-DE" sz="1300"/>
              <a:pPr eaLnBrk="1" hangingPunct="1">
                <a:spcBef>
                  <a:spcPct val="0"/>
                </a:spcBef>
              </a:pPr>
              <a:t>108</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615791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D2F063-56E9-48D5-91E5-23CC123D03CF}" type="slidenum">
              <a:rPr lang="en-US" altLang="de-DE" sz="1300"/>
              <a:pPr eaLnBrk="1" hangingPunct="1">
                <a:spcBef>
                  <a:spcPct val="0"/>
                </a:spcBef>
              </a:pPr>
              <a:t>109</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366636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C57679-97E8-4856-B892-56AE1A4E6E65}" type="slidenum">
              <a:rPr lang="en-US" altLang="de-DE" sz="1300"/>
              <a:pPr eaLnBrk="1" hangingPunct="1">
                <a:spcBef>
                  <a:spcPct val="0"/>
                </a:spcBef>
              </a:pPr>
              <a:t>110</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866585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90005B-3DFF-4CD7-B14F-FB271B741215}" type="slidenum">
              <a:rPr lang="en-US" altLang="de-DE" sz="1300"/>
              <a:pPr eaLnBrk="1" hangingPunct="1">
                <a:spcBef>
                  <a:spcPct val="0"/>
                </a:spcBef>
              </a:pPr>
              <a:t>111</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736513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CACF1E-49C3-4555-9443-A6F0694ABCD7}" type="slidenum">
              <a:rPr lang="en-US" altLang="de-DE" sz="1300"/>
              <a:pPr eaLnBrk="1" hangingPunct="1">
                <a:spcBef>
                  <a:spcPct val="0"/>
                </a:spcBef>
              </a:pPr>
              <a:t>112</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296633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B5DC91-423A-473D-BFC5-2A3C9C26E14F}" type="slidenum">
              <a:rPr lang="en-US" altLang="de-DE" sz="1300"/>
              <a:pPr eaLnBrk="1" hangingPunct="1">
                <a:spcBef>
                  <a:spcPct val="0"/>
                </a:spcBef>
              </a:pPr>
              <a:t>113</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45998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B5DC91-423A-473D-BFC5-2A3C9C26E14F}" type="slidenum">
              <a:rPr lang="en-US" altLang="de-DE" sz="1300"/>
              <a:pPr eaLnBrk="1" hangingPunct="1">
                <a:spcBef>
                  <a:spcPct val="0"/>
                </a:spcBef>
              </a:pPr>
              <a:t>114</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45998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B5DC91-423A-473D-BFC5-2A3C9C26E14F}" type="slidenum">
              <a:rPr lang="en-US" altLang="de-DE" sz="1300"/>
              <a:pPr eaLnBrk="1" hangingPunct="1">
                <a:spcBef>
                  <a:spcPct val="0"/>
                </a:spcBef>
              </a:pPr>
              <a:t>115</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45998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B5DC91-423A-473D-BFC5-2A3C9C26E14F}" type="slidenum">
              <a:rPr lang="en-US" altLang="de-DE" sz="1300"/>
              <a:pPr eaLnBrk="1" hangingPunct="1">
                <a:spcBef>
                  <a:spcPct val="0"/>
                </a:spcBef>
              </a:pPr>
              <a:t>116</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4599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E3D5A6-21F6-4612-89CB-90941E3A0A86}" type="slidenum">
              <a:rPr lang="en-US" altLang="de-DE" sz="1300"/>
              <a:pPr eaLnBrk="1" hangingPunct="1">
                <a:spcBef>
                  <a:spcPct val="0"/>
                </a:spcBef>
              </a:pPr>
              <a:t>117</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445920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E3D5A6-21F6-4612-89CB-90941E3A0A86}" type="slidenum">
              <a:rPr lang="en-US" altLang="de-DE" sz="1300"/>
              <a:pPr eaLnBrk="1" hangingPunct="1">
                <a:spcBef>
                  <a:spcPct val="0"/>
                </a:spcBef>
              </a:pPr>
              <a:t>118</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445920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348B52-138E-46EB-B4A0-A259339032EC}" type="slidenum">
              <a:rPr lang="en-US" altLang="de-DE" sz="1300"/>
              <a:pPr eaLnBrk="1" hangingPunct="1">
                <a:spcBef>
                  <a:spcPct val="0"/>
                </a:spcBef>
              </a:pPr>
              <a:t>120</a:t>
            </a:fld>
            <a:endParaRPr lang="en-US" altLang="de-DE" sz="13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274221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1A5BF5-D6B9-4C2E-8B34-F80362AE0386}" type="slidenum">
              <a:rPr lang="en-US" altLang="de-DE" sz="1300"/>
              <a:pPr eaLnBrk="1" hangingPunct="1">
                <a:spcBef>
                  <a:spcPct val="0"/>
                </a:spcBef>
              </a:pPr>
              <a:t>121</a:t>
            </a:fld>
            <a:endParaRPr lang="en-US" altLang="de-DE" sz="1300"/>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589324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F03F8D-893D-4E7F-B9D5-E58B6D35C22E}" type="slidenum">
              <a:rPr lang="en-US" altLang="de-DE" sz="1300"/>
              <a:pPr eaLnBrk="1" hangingPunct="1">
                <a:spcBef>
                  <a:spcPct val="0"/>
                </a:spcBef>
              </a:pPr>
              <a:t>122</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3327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4 – Att visa empati I</a:t>
            </a:r>
            <a:endParaRPr lang="de-DE"/>
          </a:p>
        </p:txBody>
      </p:sp>
      <p:sp>
        <p:nvSpPr>
          <p:cNvPr id="4" name="Slide Number Placeholder 3"/>
          <p:cNvSpPr>
            <a:spLocks noGrp="1"/>
          </p:cNvSpPr>
          <p:nvPr>
            <p:ph type="sldNum" sz="quarter" idx="12"/>
          </p:nvPr>
        </p:nvSpPr>
        <p:spPr bwMode="gray"/>
        <p:txBody>
          <a:bodyPr/>
          <a:lstStyle>
            <a:lvl1pPr>
              <a:defRPr b="0"/>
            </a:lvl1pPr>
          </a:lstStyle>
          <a:p>
            <a:fld id="{5EF984BF-D6AF-4B37-ACB6-6EEDBA8C12AE}"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sv-SE"/>
              <a:t>Träningsmodul 4 – Att visa empati 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sv-SE"/>
              <a:t>Träningsmodul 4 – Att visa empati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4 – Att visa empati I</a:t>
            </a:r>
            <a:endParaRPr lang="de-DE"/>
          </a:p>
        </p:txBody>
      </p:sp>
      <p:sp>
        <p:nvSpPr>
          <p:cNvPr id="7" name="Slide Number Placeholder 6"/>
          <p:cNvSpPr>
            <a:spLocks noGrp="1"/>
          </p:cNvSpPr>
          <p:nvPr>
            <p:ph type="sldNum" sz="quarter" idx="12"/>
          </p:nvPr>
        </p:nvSpPr>
        <p:spPr bwMode="gray"/>
        <p:txBody>
          <a:bodyPr/>
          <a:lstStyle>
            <a:lvl1pPr>
              <a:defRPr b="0"/>
            </a:lvl1pPr>
          </a:lstStyle>
          <a:p>
            <a:fld id="{5EF984BF-D6AF-4B37-ACB6-6EEDBA8C12A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sv-SE"/>
              <a:t>Träningsmodul 4 – Att visa empati I</a:t>
            </a:r>
            <a:endParaRPr lang="de-DE"/>
          </a:p>
        </p:txBody>
      </p:sp>
      <p:sp>
        <p:nvSpPr>
          <p:cNvPr id="7" name="Slide Number Placeholder 6"/>
          <p:cNvSpPr>
            <a:spLocks noGrp="1"/>
          </p:cNvSpPr>
          <p:nvPr>
            <p:ph type="sldNum" sz="quarter" idx="12"/>
          </p:nvPr>
        </p:nvSpPr>
        <p:spPr bwMode="gray"/>
        <p:txBody>
          <a:bodyPr/>
          <a:lstStyle>
            <a:lvl1pPr>
              <a:defRPr b="0"/>
            </a:lvl1pPr>
          </a:lstStyle>
          <a:p>
            <a:fld id="{5EF984BF-D6AF-4B37-ACB6-6EEDBA8C12A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sv-SE"/>
              <a:t>Träningsmodul 4 – Att visa empati 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sv-SE"/>
              <a:t>Träningsmodul 4 – Att visa empati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0194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3697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313855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9296007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600926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395361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85465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3459016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5060412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074812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000609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15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sv-SE"/>
              <a:t>Träningsmodul 4 – Att visa empati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EF984BF-D6AF-4B37-ACB6-6EEDBA8C12AE}"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6661186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4 A – </a:t>
            </a:r>
            <a:r>
              <a:rPr lang="sv-SE" altLang="ko-KR" dirty="0"/>
              <a:t>Att visa empati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Dahlin &amp; Bergman </a:t>
            </a:r>
            <a:r>
              <a:rPr lang="nl-NL" sz="1600" dirty="0">
                <a:solidFill>
                  <a:srgbClr val="004992"/>
                </a:solidFill>
              </a:rPr>
              <a:t>(6|22)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56543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visa empati mot en annan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visa empati mot en annan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sv-SE" sz="2400" dirty="0">
                <a:solidFill>
                  <a:srgbClr val="333333"/>
                </a:solidFill>
              </a:rPr>
              <a:t>Exempel: En person tar sig för pannan.</a:t>
            </a:r>
          </a:p>
          <a:p>
            <a:pPr lvl="0" defTabSz="914400" fontAlgn="base">
              <a:lnSpc>
                <a:spcPct val="100000"/>
              </a:lnSpc>
              <a:spcBef>
                <a:spcPts val="1200"/>
              </a:spcBef>
              <a:defRPr/>
            </a:pPr>
            <a:r>
              <a:rPr lang="sv-SE" sz="2400" i="1" dirty="0">
                <a:solidFill>
                  <a:srgbClr val="004992"/>
                </a:solidFill>
              </a:rPr>
              <a:t>Varför?</a:t>
            </a:r>
            <a:endParaRPr lang="sv-SE" sz="2400" b="1" dirty="0">
              <a:solidFill>
                <a:srgbClr val="333333"/>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visa empati mot en annan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sv-SE" sz="2400" dirty="0">
                <a:solidFill>
                  <a:srgbClr val="333333"/>
                </a:solidFill>
              </a:rPr>
              <a:t>Exempel: En person tar sig för pannan.</a:t>
            </a:r>
          </a:p>
          <a:p>
            <a:pPr lvl="0" defTabSz="914400" fontAlgn="base">
              <a:lnSpc>
                <a:spcPct val="100000"/>
              </a:lnSpc>
              <a:spcBef>
                <a:spcPts val="1200"/>
              </a:spcBef>
              <a:defRPr/>
            </a:pPr>
            <a:r>
              <a:rPr lang="sv-SE" sz="2400" i="1" dirty="0">
                <a:solidFill>
                  <a:srgbClr val="004992"/>
                </a:solidFill>
              </a:rPr>
              <a:t>Varför?</a:t>
            </a:r>
            <a:r>
              <a:rPr lang="sv-SE" sz="2400" i="1" dirty="0">
                <a:solidFill>
                  <a:srgbClr val="333333"/>
                </a:solidFill>
              </a:rPr>
              <a:t> </a:t>
            </a:r>
            <a:r>
              <a:rPr lang="sv-SE" sz="2400" dirty="0">
                <a:solidFill>
                  <a:srgbClr val="333333"/>
                </a:solidFill>
              </a:rPr>
              <a:t>Är hon ointresserad, koncentrerad, trött eller har huvudvärk?</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0721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visa empati mot en annan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sv-SE" sz="2400" dirty="0">
                <a:solidFill>
                  <a:srgbClr val="333333"/>
                </a:solidFill>
              </a:rPr>
              <a:t>Exempel: En person tar sig för pannan.</a:t>
            </a:r>
          </a:p>
          <a:p>
            <a:pPr lvl="0" defTabSz="914400" fontAlgn="base">
              <a:lnSpc>
                <a:spcPct val="100000"/>
              </a:lnSpc>
              <a:spcBef>
                <a:spcPts val="1200"/>
              </a:spcBef>
              <a:defRPr/>
            </a:pPr>
            <a:r>
              <a:rPr lang="sv-SE" sz="2400" i="1" dirty="0">
                <a:solidFill>
                  <a:srgbClr val="004992"/>
                </a:solidFill>
              </a:rPr>
              <a:t>Varför?</a:t>
            </a:r>
            <a:r>
              <a:rPr lang="sv-SE" sz="2400" i="1" dirty="0">
                <a:solidFill>
                  <a:srgbClr val="333333"/>
                </a:solidFill>
              </a:rPr>
              <a:t> </a:t>
            </a:r>
            <a:r>
              <a:rPr lang="sv-SE" sz="2400" dirty="0">
                <a:solidFill>
                  <a:srgbClr val="333333"/>
                </a:solidFill>
              </a:rPr>
              <a:t>Är hon ointresserad, koncentrerad, trött eller har huvudvärk?</a:t>
            </a:r>
          </a:p>
          <a:p>
            <a:pPr lvl="0" defTabSz="914400" fontAlgn="base">
              <a:lnSpc>
                <a:spcPct val="100000"/>
              </a:lnSpc>
              <a:spcBef>
                <a:spcPts val="1200"/>
              </a:spcBef>
              <a:defRPr/>
            </a:pPr>
            <a:r>
              <a:rPr lang="sv-SE" sz="2400" b="1" dirty="0">
                <a:solidFill>
                  <a:srgbClr val="333333"/>
                </a:solidFill>
              </a:rPr>
              <a:t>Vad kan hjälpa oss att besvara frågan?</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5905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visa empati mot en annan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sv-SE" sz="2400" dirty="0">
                <a:solidFill>
                  <a:srgbClr val="333333"/>
                </a:solidFill>
              </a:rPr>
              <a:t>Exempel: En person tar sig för pannan.</a:t>
            </a:r>
          </a:p>
          <a:p>
            <a:pPr lvl="0" defTabSz="914400" fontAlgn="base">
              <a:lnSpc>
                <a:spcPct val="100000"/>
              </a:lnSpc>
              <a:spcBef>
                <a:spcPts val="1200"/>
              </a:spcBef>
              <a:defRPr/>
            </a:pPr>
            <a:r>
              <a:rPr lang="sv-SE" sz="2400" i="1" dirty="0">
                <a:solidFill>
                  <a:srgbClr val="004992"/>
                </a:solidFill>
              </a:rPr>
              <a:t>Varför?</a:t>
            </a:r>
            <a:r>
              <a:rPr lang="sv-SE" sz="2400" i="1" dirty="0">
                <a:solidFill>
                  <a:srgbClr val="333333"/>
                </a:solidFill>
              </a:rPr>
              <a:t> </a:t>
            </a:r>
            <a:r>
              <a:rPr lang="sv-SE" sz="2400" dirty="0">
                <a:solidFill>
                  <a:srgbClr val="333333"/>
                </a:solidFill>
              </a:rPr>
              <a:t>Är hon ointresserad, koncentrerad, trött eller har huvudvärk?</a:t>
            </a:r>
          </a:p>
          <a:p>
            <a:pPr lvl="0" defTabSz="914400" fontAlgn="base">
              <a:lnSpc>
                <a:spcPct val="100000"/>
              </a:lnSpc>
              <a:spcBef>
                <a:spcPts val="1200"/>
              </a:spcBef>
              <a:defRPr/>
            </a:pPr>
            <a:r>
              <a:rPr lang="sv-SE" sz="2400" b="1" dirty="0">
                <a:solidFill>
                  <a:srgbClr val="333333"/>
                </a:solidFill>
              </a:rPr>
              <a:t>Vad kan hjälpa oss att besvara frågan?</a:t>
            </a:r>
          </a:p>
          <a:p>
            <a:pPr marL="342900" lvl="0" indent="-342900" defTabSz="914400" fontAlgn="base">
              <a:lnSpc>
                <a:spcPct val="100000"/>
              </a:lnSpc>
              <a:spcBef>
                <a:spcPts val="1200"/>
              </a:spcBef>
              <a:buClr>
                <a:srgbClr val="333333"/>
              </a:buClr>
              <a:buFont typeface="WingDings"/>
              <a:buChar char=""/>
              <a:defRPr/>
            </a:pPr>
            <a:r>
              <a:rPr lang="sv-SE" sz="2400" dirty="0">
                <a:solidFill>
                  <a:srgbClr val="004992"/>
                </a:solidFill>
              </a:rPr>
              <a:t>Kunskap om </a:t>
            </a:r>
            <a:r>
              <a:rPr lang="sv-SE" sz="2400">
                <a:solidFill>
                  <a:srgbClr val="004992"/>
                </a:solidFill>
              </a:rPr>
              <a:t>personen</a:t>
            </a:r>
            <a:r>
              <a:rPr lang="sv-SE" sz="2400" b="1">
                <a:solidFill>
                  <a:srgbClr val="004992"/>
                </a:solidFill>
              </a:rPr>
              <a:t> </a:t>
            </a:r>
            <a:r>
              <a:rPr lang="sv-SE" sz="2400">
                <a:solidFill>
                  <a:srgbClr val="004992"/>
                </a:solidFill>
                <a:latin typeface="Times New Roman"/>
                <a:sym typeface="Wingdings" pitchFamily="2" charset="2"/>
              </a:rPr>
              <a:t>→</a:t>
            </a:r>
            <a:r>
              <a:rPr lang="sv-SE" sz="2400">
                <a:solidFill>
                  <a:srgbClr val="004992"/>
                </a:solidFill>
              </a:rPr>
              <a:t> </a:t>
            </a:r>
            <a:r>
              <a:rPr lang="sv-SE" sz="2400" dirty="0">
                <a:solidFill>
                  <a:srgbClr val="333333"/>
                </a:solidFill>
              </a:rPr>
              <a:t>Har personen migrän?</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extLst>
      <p:ext uri="{BB962C8B-B14F-4D97-AF65-F5344CB8AC3E}">
        <p14:creationId xmlns:p14="http://schemas.microsoft.com/office/powerpoint/2010/main" val="2406143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visa empati mot en annan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sv-SE" sz="2400" dirty="0">
                <a:solidFill>
                  <a:srgbClr val="333333"/>
                </a:solidFill>
              </a:rPr>
              <a:t>Exempel: En person tar sig för pannan.</a:t>
            </a:r>
          </a:p>
          <a:p>
            <a:pPr lvl="0" defTabSz="914400" fontAlgn="base">
              <a:lnSpc>
                <a:spcPct val="100000"/>
              </a:lnSpc>
              <a:spcBef>
                <a:spcPts val="1200"/>
              </a:spcBef>
              <a:defRPr/>
            </a:pPr>
            <a:r>
              <a:rPr lang="sv-SE" sz="2400" i="1" dirty="0">
                <a:solidFill>
                  <a:srgbClr val="004992"/>
                </a:solidFill>
              </a:rPr>
              <a:t>Varför?</a:t>
            </a:r>
            <a:r>
              <a:rPr lang="sv-SE" sz="2400" i="1" dirty="0">
                <a:solidFill>
                  <a:srgbClr val="333333"/>
                </a:solidFill>
              </a:rPr>
              <a:t> </a:t>
            </a:r>
            <a:r>
              <a:rPr lang="sv-SE" sz="2400" dirty="0">
                <a:solidFill>
                  <a:srgbClr val="333333"/>
                </a:solidFill>
              </a:rPr>
              <a:t>Är hon ointresserad, koncentrerad, trött eller har huvudvärk?</a:t>
            </a:r>
          </a:p>
          <a:p>
            <a:pPr lvl="0" defTabSz="914400" fontAlgn="base">
              <a:lnSpc>
                <a:spcPct val="100000"/>
              </a:lnSpc>
              <a:spcBef>
                <a:spcPts val="1200"/>
              </a:spcBef>
              <a:defRPr/>
            </a:pPr>
            <a:r>
              <a:rPr lang="sv-SE" sz="2400" b="1" dirty="0">
                <a:solidFill>
                  <a:srgbClr val="333333"/>
                </a:solidFill>
              </a:rPr>
              <a:t>Vad kan hjälpa oss att besvara frågan?</a:t>
            </a:r>
          </a:p>
          <a:p>
            <a:pPr marL="342900" lvl="0" indent="-342900" defTabSz="914400" fontAlgn="base">
              <a:lnSpc>
                <a:spcPct val="100000"/>
              </a:lnSpc>
              <a:spcBef>
                <a:spcPts val="1200"/>
              </a:spcBef>
              <a:buClr>
                <a:srgbClr val="333333"/>
              </a:buClr>
              <a:buFont typeface="WingDings"/>
              <a:buChar char=""/>
              <a:defRPr/>
            </a:pPr>
            <a:r>
              <a:rPr lang="sv-SE" sz="2400" dirty="0">
                <a:solidFill>
                  <a:srgbClr val="004992"/>
                </a:solidFill>
              </a:rPr>
              <a:t>Kunskap om </a:t>
            </a:r>
            <a:r>
              <a:rPr lang="sv-SE" sz="2400">
                <a:solidFill>
                  <a:srgbClr val="004992"/>
                </a:solidFill>
              </a:rPr>
              <a:t>personen</a:t>
            </a:r>
            <a:r>
              <a:rPr lang="sv-SE" sz="2400" b="1">
                <a:solidFill>
                  <a:srgbClr val="004992"/>
                </a:solidFill>
              </a:rPr>
              <a:t> </a:t>
            </a:r>
            <a:r>
              <a:rPr lang="sv-SE" sz="2400">
                <a:solidFill>
                  <a:srgbClr val="004992"/>
                </a:solidFill>
                <a:latin typeface="Times New Roman"/>
                <a:sym typeface="Wingdings" pitchFamily="2" charset="2"/>
              </a:rPr>
              <a:t>→</a:t>
            </a:r>
            <a:r>
              <a:rPr lang="sv-SE" sz="2400">
                <a:solidFill>
                  <a:srgbClr val="004992"/>
                </a:solidFill>
              </a:rPr>
              <a:t> </a:t>
            </a:r>
            <a:r>
              <a:rPr lang="sv-SE" sz="2400" dirty="0">
                <a:solidFill>
                  <a:srgbClr val="333333"/>
                </a:solidFill>
              </a:rPr>
              <a:t>Har personen migrän?</a:t>
            </a:r>
          </a:p>
          <a:p>
            <a:pPr marL="342900" lvl="0" indent="-342900" defTabSz="914400" fontAlgn="base">
              <a:lnSpc>
                <a:spcPct val="100000"/>
              </a:lnSpc>
              <a:spcBef>
                <a:spcPts val="1200"/>
              </a:spcBef>
              <a:buClr>
                <a:srgbClr val="000000"/>
              </a:buClr>
              <a:buFont typeface="WingDings"/>
              <a:buChar char=""/>
              <a:defRPr/>
            </a:pPr>
            <a:r>
              <a:rPr lang="sv-SE" sz="2400">
                <a:solidFill>
                  <a:srgbClr val="004992"/>
                </a:solidFill>
              </a:rPr>
              <a:t>Omgivning/situation</a:t>
            </a:r>
            <a:r>
              <a:rPr lang="sv-SE" sz="2400" b="1">
                <a:solidFill>
                  <a:srgbClr val="004992"/>
                </a:solidFill>
              </a:rPr>
              <a:t> </a:t>
            </a:r>
            <a:r>
              <a:rPr lang="sv-SE" sz="2400">
                <a:solidFill>
                  <a:srgbClr val="004992"/>
                </a:solidFill>
                <a:latin typeface="Times New Roman"/>
                <a:sym typeface="Wingdings" pitchFamily="2" charset="2"/>
              </a:rPr>
              <a:t>→</a:t>
            </a:r>
            <a:r>
              <a:rPr lang="sv-SE" sz="2400">
                <a:solidFill>
                  <a:srgbClr val="004992"/>
                </a:solidFill>
              </a:rPr>
              <a:t> </a:t>
            </a:r>
            <a:r>
              <a:rPr lang="sv-SE" sz="2400" dirty="0">
                <a:solidFill>
                  <a:srgbClr val="333333"/>
                </a:solidFill>
              </a:rPr>
              <a:t>Var personen på fest hela natten?</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spTree>
    <p:extLst>
      <p:ext uri="{BB962C8B-B14F-4D97-AF65-F5344CB8AC3E}">
        <p14:creationId xmlns:p14="http://schemas.microsoft.com/office/powerpoint/2010/main" val="76765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visa empati mot en annan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sv-SE" sz="2400" dirty="0">
                <a:solidFill>
                  <a:srgbClr val="333333"/>
                </a:solidFill>
              </a:rPr>
              <a:t>Exempel: En person tar sig för pannan.</a:t>
            </a:r>
          </a:p>
          <a:p>
            <a:pPr lvl="0" defTabSz="914400" fontAlgn="base">
              <a:lnSpc>
                <a:spcPct val="100000"/>
              </a:lnSpc>
              <a:spcBef>
                <a:spcPts val="1200"/>
              </a:spcBef>
              <a:defRPr/>
            </a:pPr>
            <a:r>
              <a:rPr lang="sv-SE" sz="2400" i="1" dirty="0">
                <a:solidFill>
                  <a:srgbClr val="004992"/>
                </a:solidFill>
              </a:rPr>
              <a:t>Varför?</a:t>
            </a:r>
            <a:r>
              <a:rPr lang="sv-SE" sz="2400" i="1" dirty="0">
                <a:solidFill>
                  <a:srgbClr val="333333"/>
                </a:solidFill>
              </a:rPr>
              <a:t> </a:t>
            </a:r>
            <a:r>
              <a:rPr lang="sv-SE" sz="2400" dirty="0">
                <a:solidFill>
                  <a:srgbClr val="333333"/>
                </a:solidFill>
              </a:rPr>
              <a:t>Är hon ointresserad, koncentrerad, trött eller har huvudvärk?</a:t>
            </a:r>
          </a:p>
          <a:p>
            <a:pPr lvl="0" defTabSz="914400" fontAlgn="base">
              <a:lnSpc>
                <a:spcPct val="100000"/>
              </a:lnSpc>
              <a:spcBef>
                <a:spcPts val="1200"/>
              </a:spcBef>
              <a:defRPr/>
            </a:pPr>
            <a:r>
              <a:rPr lang="sv-SE" sz="2400" b="1" dirty="0">
                <a:solidFill>
                  <a:srgbClr val="333333"/>
                </a:solidFill>
              </a:rPr>
              <a:t>Vad kan hjälpa oss att besvara frågan?</a:t>
            </a:r>
          </a:p>
          <a:p>
            <a:pPr marL="342900" lvl="0" indent="-342900" defTabSz="914400" fontAlgn="base">
              <a:lnSpc>
                <a:spcPct val="100000"/>
              </a:lnSpc>
              <a:spcBef>
                <a:spcPts val="1200"/>
              </a:spcBef>
              <a:buClr>
                <a:srgbClr val="333333"/>
              </a:buClr>
              <a:buFont typeface="WingDings"/>
              <a:buChar char=""/>
              <a:defRPr/>
            </a:pPr>
            <a:r>
              <a:rPr lang="sv-SE" sz="2400" dirty="0">
                <a:solidFill>
                  <a:srgbClr val="004992"/>
                </a:solidFill>
              </a:rPr>
              <a:t>Kunskap om </a:t>
            </a:r>
            <a:r>
              <a:rPr lang="sv-SE" sz="2400">
                <a:solidFill>
                  <a:srgbClr val="004992"/>
                </a:solidFill>
              </a:rPr>
              <a:t>personen</a:t>
            </a:r>
            <a:r>
              <a:rPr lang="sv-SE" sz="2400" b="1">
                <a:solidFill>
                  <a:srgbClr val="004992"/>
                </a:solidFill>
              </a:rPr>
              <a:t> </a:t>
            </a:r>
            <a:r>
              <a:rPr lang="sv-SE" sz="2400">
                <a:solidFill>
                  <a:srgbClr val="004992"/>
                </a:solidFill>
                <a:latin typeface="Times New Roman"/>
                <a:sym typeface="Wingdings" pitchFamily="2" charset="2"/>
              </a:rPr>
              <a:t>→</a:t>
            </a:r>
            <a:r>
              <a:rPr lang="sv-SE" sz="2400">
                <a:solidFill>
                  <a:srgbClr val="004992"/>
                </a:solidFill>
              </a:rPr>
              <a:t> </a:t>
            </a:r>
            <a:r>
              <a:rPr lang="sv-SE" sz="2400" dirty="0">
                <a:solidFill>
                  <a:srgbClr val="333333"/>
                </a:solidFill>
              </a:rPr>
              <a:t>Har personen migrän?</a:t>
            </a:r>
          </a:p>
          <a:p>
            <a:pPr marL="342900" lvl="0" indent="-342900" defTabSz="914400" fontAlgn="base">
              <a:lnSpc>
                <a:spcPct val="100000"/>
              </a:lnSpc>
              <a:spcBef>
                <a:spcPts val="1200"/>
              </a:spcBef>
              <a:buClr>
                <a:srgbClr val="000000"/>
              </a:buClr>
              <a:buFont typeface="WingDings"/>
              <a:buChar char=""/>
              <a:defRPr/>
            </a:pPr>
            <a:r>
              <a:rPr lang="sv-SE" sz="2400">
                <a:solidFill>
                  <a:srgbClr val="004992"/>
                </a:solidFill>
              </a:rPr>
              <a:t>Omgivning/situation</a:t>
            </a:r>
            <a:r>
              <a:rPr lang="sv-SE" sz="2400" b="1">
                <a:solidFill>
                  <a:srgbClr val="004992"/>
                </a:solidFill>
              </a:rPr>
              <a:t> </a:t>
            </a:r>
            <a:r>
              <a:rPr lang="sv-SE" sz="2400">
                <a:solidFill>
                  <a:srgbClr val="004992"/>
                </a:solidFill>
                <a:latin typeface="Times New Roman"/>
                <a:sym typeface="Wingdings" pitchFamily="2" charset="2"/>
              </a:rPr>
              <a:t>→</a:t>
            </a:r>
            <a:r>
              <a:rPr lang="sv-SE" sz="2400">
                <a:solidFill>
                  <a:srgbClr val="004992"/>
                </a:solidFill>
              </a:rPr>
              <a:t> </a:t>
            </a:r>
            <a:r>
              <a:rPr lang="sv-SE" sz="2400" dirty="0">
                <a:solidFill>
                  <a:srgbClr val="333333"/>
                </a:solidFill>
              </a:rPr>
              <a:t>Var personen på fest hela natten?</a:t>
            </a:r>
          </a:p>
          <a:p>
            <a:pPr marL="342900" lvl="0" indent="-342900" defTabSz="914400" fontAlgn="base">
              <a:lnSpc>
                <a:spcPct val="100000"/>
              </a:lnSpc>
              <a:spcBef>
                <a:spcPts val="1200"/>
              </a:spcBef>
              <a:buClr>
                <a:srgbClr val="000000"/>
              </a:buClr>
              <a:buFont typeface="WingDings"/>
              <a:buChar char=""/>
              <a:defRPr/>
            </a:pPr>
            <a:r>
              <a:rPr lang="sv-SE" sz="2400">
                <a:solidFill>
                  <a:srgbClr val="004992"/>
                </a:solidFill>
              </a:rPr>
              <a:t>Självobservation </a:t>
            </a:r>
            <a:r>
              <a:rPr lang="sv-SE" sz="2400">
                <a:solidFill>
                  <a:srgbClr val="004992"/>
                </a:solidFill>
                <a:latin typeface="Times New Roman"/>
                <a:sym typeface="Wingdings" pitchFamily="2" charset="2"/>
              </a:rPr>
              <a:t>→</a:t>
            </a:r>
            <a:r>
              <a:rPr lang="sv-SE" sz="2400">
                <a:solidFill>
                  <a:srgbClr val="004992"/>
                </a:solidFill>
              </a:rPr>
              <a:t> </a:t>
            </a:r>
            <a:r>
              <a:rPr lang="sv-SE" sz="2400" dirty="0">
                <a:solidFill>
                  <a:srgbClr val="333333"/>
                </a:solidFill>
              </a:rPr>
              <a:t>När tar jag mig själv för pannan? (</a:t>
            </a:r>
            <a:r>
              <a:rPr lang="sv-SE" sz="2400" dirty="0">
                <a:solidFill>
                  <a:srgbClr val="004992"/>
                </a:solidFill>
              </a:rPr>
              <a:t>OBS! </a:t>
            </a:r>
            <a:r>
              <a:rPr lang="sv-SE" sz="2400" dirty="0">
                <a:solidFill>
                  <a:srgbClr val="333333"/>
                </a:solidFill>
              </a:rPr>
              <a:t>Dra inte slutsatser om andra direkt från dig själv!)</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extLst>
      <p:ext uri="{BB962C8B-B14F-4D97-AF65-F5344CB8AC3E}">
        <p14:creationId xmlns:p14="http://schemas.microsoft.com/office/powerpoint/2010/main" val="301809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kan jag visa empati mot en annan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sv-SE" sz="2400" dirty="0">
                <a:solidFill>
                  <a:srgbClr val="333333"/>
                </a:solidFill>
              </a:rPr>
              <a:t>Exempel: En person tar sig för pannan.</a:t>
            </a:r>
          </a:p>
          <a:p>
            <a:pPr lvl="0" defTabSz="914400" fontAlgn="base">
              <a:lnSpc>
                <a:spcPct val="100000"/>
              </a:lnSpc>
              <a:spcBef>
                <a:spcPts val="1200"/>
              </a:spcBef>
              <a:defRPr/>
            </a:pPr>
            <a:r>
              <a:rPr lang="sv-SE" sz="2400" i="1" dirty="0">
                <a:solidFill>
                  <a:srgbClr val="004992"/>
                </a:solidFill>
              </a:rPr>
              <a:t>Varför?</a:t>
            </a:r>
            <a:r>
              <a:rPr lang="sv-SE" sz="2400" i="1" dirty="0">
                <a:solidFill>
                  <a:srgbClr val="333333"/>
                </a:solidFill>
              </a:rPr>
              <a:t> </a:t>
            </a:r>
            <a:r>
              <a:rPr lang="sv-SE" sz="2400" dirty="0">
                <a:solidFill>
                  <a:srgbClr val="333333"/>
                </a:solidFill>
              </a:rPr>
              <a:t>Är hon ointresserad, koncentrerad, trött eller har huvudvärk?</a:t>
            </a:r>
          </a:p>
          <a:p>
            <a:pPr lvl="0" defTabSz="914400" fontAlgn="base">
              <a:lnSpc>
                <a:spcPct val="100000"/>
              </a:lnSpc>
              <a:spcBef>
                <a:spcPts val="1200"/>
              </a:spcBef>
              <a:defRPr/>
            </a:pPr>
            <a:r>
              <a:rPr lang="sv-SE" sz="2400" b="1" dirty="0">
                <a:solidFill>
                  <a:srgbClr val="333333"/>
                </a:solidFill>
              </a:rPr>
              <a:t>Vad kan hjälpa oss att besvara frågan?</a:t>
            </a:r>
          </a:p>
          <a:p>
            <a:pPr marL="342900" lvl="0" indent="-342900" defTabSz="914400" fontAlgn="base">
              <a:lnSpc>
                <a:spcPct val="100000"/>
              </a:lnSpc>
              <a:spcBef>
                <a:spcPts val="1200"/>
              </a:spcBef>
              <a:buClr>
                <a:srgbClr val="333333"/>
              </a:buClr>
              <a:buFont typeface="WingDings"/>
              <a:buChar char=""/>
              <a:defRPr/>
            </a:pPr>
            <a:r>
              <a:rPr lang="sv-SE" sz="2400" dirty="0">
                <a:solidFill>
                  <a:srgbClr val="004992"/>
                </a:solidFill>
              </a:rPr>
              <a:t>Kunskap om personen</a:t>
            </a:r>
            <a:r>
              <a:rPr lang="sv-SE" sz="2400" b="1" dirty="0">
                <a:solidFill>
                  <a:srgbClr val="004992"/>
                </a:solidFill>
              </a:rPr>
              <a:t> </a:t>
            </a:r>
            <a:r>
              <a:rPr lang="sv-SE" sz="2400" dirty="0">
                <a:solidFill>
                  <a:srgbClr val="004992"/>
                </a:solidFill>
                <a:latin typeface="Times New Roman"/>
                <a:sym typeface="Wingdings" pitchFamily="2" charset="2"/>
              </a:rPr>
              <a:t>→</a:t>
            </a:r>
            <a:r>
              <a:rPr lang="sv-SE" sz="2400" dirty="0">
                <a:solidFill>
                  <a:srgbClr val="004992"/>
                </a:solidFill>
              </a:rPr>
              <a:t> </a:t>
            </a:r>
            <a:r>
              <a:rPr lang="sv-SE" sz="2400" dirty="0">
                <a:solidFill>
                  <a:srgbClr val="333333"/>
                </a:solidFill>
              </a:rPr>
              <a:t>Har personen migrän?</a:t>
            </a:r>
          </a:p>
          <a:p>
            <a:pPr marL="342900" lvl="0" indent="-342900" defTabSz="914400" fontAlgn="base">
              <a:lnSpc>
                <a:spcPct val="100000"/>
              </a:lnSpc>
              <a:spcBef>
                <a:spcPts val="1200"/>
              </a:spcBef>
              <a:buClr>
                <a:srgbClr val="000000"/>
              </a:buClr>
              <a:buFont typeface="WingDings"/>
              <a:buChar char=""/>
              <a:defRPr/>
            </a:pPr>
            <a:r>
              <a:rPr lang="sv-SE" sz="2400" dirty="0">
                <a:solidFill>
                  <a:srgbClr val="004992"/>
                </a:solidFill>
              </a:rPr>
              <a:t>Omgivning/situation</a:t>
            </a:r>
            <a:r>
              <a:rPr lang="sv-SE" sz="2400" b="1" dirty="0">
                <a:solidFill>
                  <a:srgbClr val="004992"/>
                </a:solidFill>
              </a:rPr>
              <a:t> </a:t>
            </a:r>
            <a:r>
              <a:rPr lang="sv-SE" sz="2400" dirty="0">
                <a:solidFill>
                  <a:srgbClr val="004992"/>
                </a:solidFill>
                <a:latin typeface="Times New Roman"/>
                <a:sym typeface="Wingdings" pitchFamily="2" charset="2"/>
              </a:rPr>
              <a:t>→</a:t>
            </a:r>
            <a:r>
              <a:rPr lang="sv-SE" sz="2400" dirty="0">
                <a:solidFill>
                  <a:srgbClr val="004992"/>
                </a:solidFill>
              </a:rPr>
              <a:t> </a:t>
            </a:r>
            <a:r>
              <a:rPr lang="sv-SE" sz="2400" dirty="0">
                <a:solidFill>
                  <a:srgbClr val="333333"/>
                </a:solidFill>
              </a:rPr>
              <a:t>Var personen på fest hela natten?</a:t>
            </a:r>
          </a:p>
          <a:p>
            <a:pPr marL="342900" lvl="0" indent="-342900" defTabSz="914400" fontAlgn="base">
              <a:lnSpc>
                <a:spcPct val="100000"/>
              </a:lnSpc>
              <a:spcBef>
                <a:spcPts val="1200"/>
              </a:spcBef>
              <a:buClr>
                <a:srgbClr val="000000"/>
              </a:buClr>
              <a:buFont typeface="WingDings"/>
              <a:buChar char=""/>
              <a:defRPr/>
            </a:pPr>
            <a:r>
              <a:rPr lang="sv-SE" sz="2400" dirty="0">
                <a:solidFill>
                  <a:srgbClr val="004992"/>
                </a:solidFill>
              </a:rPr>
              <a:t>Självobservation </a:t>
            </a:r>
            <a:r>
              <a:rPr lang="sv-SE" sz="2400" dirty="0">
                <a:solidFill>
                  <a:srgbClr val="004992"/>
                </a:solidFill>
                <a:latin typeface="Times New Roman"/>
                <a:sym typeface="Wingdings" pitchFamily="2" charset="2"/>
              </a:rPr>
              <a:t>→</a:t>
            </a:r>
            <a:r>
              <a:rPr lang="sv-SE" sz="2400" dirty="0">
                <a:solidFill>
                  <a:srgbClr val="004992"/>
                </a:solidFill>
              </a:rPr>
              <a:t> </a:t>
            </a:r>
            <a:r>
              <a:rPr lang="sv-SE" sz="2400" dirty="0">
                <a:solidFill>
                  <a:srgbClr val="333333"/>
                </a:solidFill>
              </a:rPr>
              <a:t>När tar jag mig själv för pannan? (</a:t>
            </a:r>
            <a:r>
              <a:rPr lang="sv-SE" sz="2400" dirty="0">
                <a:solidFill>
                  <a:srgbClr val="004992"/>
                </a:solidFill>
              </a:rPr>
              <a:t>OBS! </a:t>
            </a:r>
            <a:r>
              <a:rPr lang="sv-SE" sz="2400" dirty="0">
                <a:solidFill>
                  <a:srgbClr val="333333"/>
                </a:solidFill>
              </a:rPr>
              <a:t>Dra inte slutsatser om andra direkt från dig själv!)</a:t>
            </a:r>
          </a:p>
          <a:p>
            <a:pPr marL="342900" lvl="0" indent="-342900" defTabSz="914400" fontAlgn="base">
              <a:lnSpc>
                <a:spcPct val="100000"/>
              </a:lnSpc>
              <a:spcBef>
                <a:spcPts val="1200"/>
              </a:spcBef>
              <a:buClr>
                <a:srgbClr val="000000"/>
              </a:buClr>
              <a:buFont typeface="WingDings"/>
              <a:buChar char=""/>
              <a:defRPr/>
            </a:pPr>
            <a:r>
              <a:rPr lang="sv-SE" sz="2400" dirty="0">
                <a:solidFill>
                  <a:srgbClr val="004992"/>
                </a:solidFill>
              </a:rPr>
              <a:t>Ansiktsutryck </a:t>
            </a:r>
            <a:r>
              <a:rPr lang="sv-SE" sz="2400" dirty="0">
                <a:solidFill>
                  <a:srgbClr val="004992"/>
                </a:solidFill>
                <a:latin typeface="Times New Roman"/>
                <a:sym typeface="Wingdings" pitchFamily="2" charset="2"/>
              </a:rPr>
              <a:t>→</a:t>
            </a:r>
            <a:r>
              <a:rPr lang="sv-SE" sz="2400" dirty="0">
                <a:solidFill>
                  <a:srgbClr val="004992"/>
                </a:solidFill>
              </a:rPr>
              <a:t> </a:t>
            </a:r>
            <a:r>
              <a:rPr lang="sv-SE" sz="2400" dirty="0">
                <a:solidFill>
                  <a:srgbClr val="333333"/>
                </a:solidFill>
              </a:rPr>
              <a:t>Ser personen ut att vara trött, tankfull, bekymrad o.s.v.?</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spTree>
    <p:extLst>
      <p:ext uri="{BB962C8B-B14F-4D97-AF65-F5344CB8AC3E}">
        <p14:creationId xmlns:p14="http://schemas.microsoft.com/office/powerpoint/2010/main" val="2892455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sv-SE" sz="2400" dirty="0">
                <a:solidFill>
                  <a:srgbClr val="333333"/>
                </a:solidFill>
              </a:rPr>
              <a:t>Studier visar att många </a:t>
            </a:r>
            <a:r>
              <a:rPr lang="en-US" sz="2400" dirty="0">
                <a:solidFill>
                  <a:srgbClr val="333333"/>
                </a:solidFill>
              </a:rPr>
              <a:t>(</a:t>
            </a:r>
            <a:r>
              <a:rPr lang="sv-SE" sz="2400" dirty="0">
                <a:solidFill>
                  <a:srgbClr val="333333"/>
                </a:solidFill>
              </a:rPr>
              <a:t>men inte alla!</a:t>
            </a:r>
            <a:r>
              <a:rPr lang="en-US" sz="2400" dirty="0">
                <a:solidFill>
                  <a:srgbClr val="333333"/>
                </a:solidFill>
              </a:rPr>
              <a:t>)</a:t>
            </a:r>
            <a:r>
              <a:rPr lang="sv-SE" sz="2400" dirty="0">
                <a:solidFill>
                  <a:srgbClr val="333333"/>
                </a:solidFill>
              </a:rPr>
              <a:t> personer med psykiatrisk problematik (speciellt psykos) har problem med följande:</a:t>
            </a:r>
          </a:p>
          <a:p>
            <a:pPr marL="342900" lvl="0" indent="-342900" defTabSz="914400" fontAlgn="base">
              <a:buClr>
                <a:srgbClr val="333333"/>
              </a:buClr>
              <a:buFont typeface="WingDings"/>
              <a:buChar char=""/>
              <a:tabLst>
                <a:tab pos="361950" algn="l"/>
              </a:tabLst>
              <a:defRPr/>
            </a:pPr>
            <a:r>
              <a:rPr lang="sv-SE" sz="2400" dirty="0">
                <a:solidFill>
                  <a:srgbClr val="004992"/>
                </a:solidFill>
              </a:rPr>
              <a:t>Svårigheter att tolka ansiktsuttryck hos andra (t.ex. sorg, glädje).</a:t>
            </a:r>
            <a:endParaRPr lang="en-US" sz="2400" dirty="0"/>
          </a:p>
        </p:txBody>
      </p:sp>
      <p:sp>
        <p:nvSpPr>
          <p:cNvPr id="2" name="Footer Placeholder 1"/>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sv-SE" sz="2400" dirty="0">
                <a:solidFill>
                  <a:srgbClr val="333333"/>
                </a:solidFill>
              </a:rPr>
              <a:t>Studier visar att många </a:t>
            </a:r>
            <a:r>
              <a:rPr lang="en-US" sz="2400" dirty="0">
                <a:solidFill>
                  <a:srgbClr val="333333"/>
                </a:solidFill>
              </a:rPr>
              <a:t>(</a:t>
            </a:r>
            <a:r>
              <a:rPr lang="sv-SE" sz="2400" dirty="0">
                <a:solidFill>
                  <a:srgbClr val="333333"/>
                </a:solidFill>
              </a:rPr>
              <a:t>men inte alla!</a:t>
            </a:r>
            <a:r>
              <a:rPr lang="en-US" sz="2400" dirty="0">
                <a:solidFill>
                  <a:srgbClr val="333333"/>
                </a:solidFill>
              </a:rPr>
              <a:t>)</a:t>
            </a:r>
            <a:r>
              <a:rPr lang="sv-SE" sz="2400" dirty="0">
                <a:solidFill>
                  <a:srgbClr val="333333"/>
                </a:solidFill>
              </a:rPr>
              <a:t> personer med psykiatrisk problematik (speciellt psykos) har problem med följande:</a:t>
            </a:r>
          </a:p>
          <a:p>
            <a:pPr marL="342900" lvl="0" indent="-342900" defTabSz="914400" fontAlgn="base">
              <a:buClr>
                <a:srgbClr val="333333"/>
              </a:buClr>
              <a:buFont typeface="WingDings"/>
              <a:buChar char=""/>
              <a:tabLst>
                <a:tab pos="361950" algn="l"/>
              </a:tabLst>
              <a:defRPr/>
            </a:pPr>
            <a:r>
              <a:rPr lang="sv-SE" sz="2400" dirty="0">
                <a:solidFill>
                  <a:srgbClr val="004992"/>
                </a:solidFill>
              </a:rPr>
              <a:t>Svårigheter att tolka ansiktsuttryck hos andra (t.ex. sorg, glädje).</a:t>
            </a:r>
          </a:p>
          <a:p>
            <a:pPr marL="342900" lvl="0" indent="-342900" defTabSz="914400" fontAlgn="base">
              <a:buClr>
                <a:srgbClr val="333333"/>
              </a:buClr>
              <a:buFont typeface="WingDings"/>
              <a:buChar char=""/>
              <a:tabLst>
                <a:tab pos="361950" algn="l"/>
              </a:tabLst>
              <a:defRPr/>
            </a:pPr>
            <a:r>
              <a:rPr lang="sv-SE" sz="2400" dirty="0">
                <a:solidFill>
                  <a:srgbClr val="004992"/>
                </a:solidFill>
              </a:rPr>
              <a:t>Svårigheter att se varför en person gör något och förutse vad denne kommer att göra härnäst.</a:t>
            </a:r>
            <a:endParaRPr lang="en-US" sz="2400" dirty="0"/>
          </a:p>
        </p:txBody>
      </p:sp>
      <p:sp>
        <p:nvSpPr>
          <p:cNvPr id="2" name="Footer Placeholder 1"/>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spTree>
    <p:extLst>
      <p:ext uri="{BB962C8B-B14F-4D97-AF65-F5344CB8AC3E}">
        <p14:creationId xmlns:p14="http://schemas.microsoft.com/office/powerpoint/2010/main" val="3998073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Problem med att känna igen känslor under en psykos ökar antalet feltolkningar - exempel</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sv-SE" sz="2400" dirty="0">
                <a:solidFill>
                  <a:srgbClr val="333333"/>
                </a:solidFill>
              </a:rPr>
              <a:t>Känslan av att vara i ständig fara stör uppfattningen av andra personer:</a:t>
            </a:r>
          </a:p>
          <a:p>
            <a:pPr marL="342900" lvl="0" indent="-342900" defTabSz="914400" fontAlgn="base">
              <a:buClr>
                <a:srgbClr val="333333"/>
              </a:buClr>
              <a:buFont typeface="WingDings"/>
              <a:buChar char=""/>
              <a:defRPr/>
            </a:pPr>
            <a:r>
              <a:rPr lang="sv-SE" sz="2400" dirty="0">
                <a:solidFill>
                  <a:srgbClr val="333333"/>
                </a:solidFill>
              </a:rPr>
              <a:t>Ett leende från en läkare uppfattas som att man blir skrattad åt.</a:t>
            </a:r>
          </a:p>
          <a:p>
            <a:pPr marL="342900" lvl="0" indent="-342900" defTabSz="914400" fontAlgn="base">
              <a:buClr>
                <a:srgbClr val="333333"/>
              </a:buClr>
              <a:buFont typeface="WingDings"/>
              <a:buChar char=""/>
              <a:defRPr/>
            </a:pPr>
            <a:r>
              <a:rPr lang="sv-SE" sz="2400" dirty="0">
                <a:solidFill>
                  <a:srgbClr val="333333"/>
                </a:solidFill>
              </a:rPr>
              <a:t>Ett förvånat ansikte uppfattas som ett skrämt ansikte.</a:t>
            </a:r>
          </a:p>
          <a:p>
            <a:pPr marL="342900" lvl="0" indent="-342900" defTabSz="914400" fontAlgn="base">
              <a:buClr>
                <a:srgbClr val="333333"/>
              </a:buClr>
              <a:buFont typeface="WingDings"/>
              <a:buChar char=""/>
              <a:defRPr/>
            </a:pPr>
            <a:r>
              <a:rPr lang="sv-SE" sz="2400" dirty="0">
                <a:solidFill>
                  <a:srgbClr val="333333"/>
                </a:solidFill>
              </a:rPr>
              <a:t>En koncentrerad och tankfull blick från terapeuten uppfattas som fientlig.</a:t>
            </a:r>
          </a:p>
          <a:p>
            <a:pPr lvl="0" algn="ctr" defTabSz="914400" fontAlgn="base"/>
            <a:r>
              <a:rPr lang="en-US" altLang="de-DE" sz="2400" dirty="0" err="1">
                <a:solidFill>
                  <a:srgbClr val="004992"/>
                </a:solidFill>
              </a:rPr>
              <a:t>Har</a:t>
            </a:r>
            <a:r>
              <a:rPr lang="en-US" altLang="de-DE" sz="2400" dirty="0">
                <a:solidFill>
                  <a:srgbClr val="004992"/>
                </a:solidFill>
              </a:rPr>
              <a:t> </a:t>
            </a:r>
            <a:r>
              <a:rPr lang="en-US" altLang="de-DE" sz="2400" dirty="0" err="1">
                <a:solidFill>
                  <a:srgbClr val="004992"/>
                </a:solidFill>
              </a:rPr>
              <a:t>någon</a:t>
            </a:r>
            <a:r>
              <a:rPr lang="en-US" altLang="de-DE" sz="2400" dirty="0">
                <a:solidFill>
                  <a:srgbClr val="004992"/>
                </a:solidFill>
              </a:rPr>
              <a:t> </a:t>
            </a:r>
            <a:r>
              <a:rPr lang="en-US" altLang="de-DE" sz="2400" dirty="0" err="1">
                <a:solidFill>
                  <a:srgbClr val="004992"/>
                </a:solidFill>
              </a:rPr>
              <a:t>ett</a:t>
            </a:r>
            <a:r>
              <a:rPr lang="en-US" altLang="de-DE" sz="2400" dirty="0">
                <a:solidFill>
                  <a:srgbClr val="004992"/>
                </a:solidFill>
              </a:rPr>
              <a:t> </a:t>
            </a:r>
            <a:r>
              <a:rPr lang="en-US" altLang="de-DE" sz="2400" dirty="0" err="1">
                <a:solidFill>
                  <a:srgbClr val="004992"/>
                </a:solidFill>
              </a:rPr>
              <a:t>personligt</a:t>
            </a:r>
            <a:r>
              <a:rPr lang="en-US" altLang="de-DE" sz="2400" dirty="0">
                <a:solidFill>
                  <a:srgbClr val="004992"/>
                </a:solidFill>
              </a:rPr>
              <a:t> </a:t>
            </a:r>
            <a:r>
              <a:rPr lang="en-US" altLang="de-DE" sz="2400" dirty="0" err="1">
                <a:solidFill>
                  <a:srgbClr val="004992"/>
                </a:solidFill>
              </a:rPr>
              <a:t>exempel</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a:r>
            <a:r>
              <a:rPr lang="en-US" altLang="de-DE" sz="2400" dirty="0" err="1">
                <a:solidFill>
                  <a:srgbClr val="004992"/>
                </a:solidFill>
              </a:rPr>
              <a:t>något</a:t>
            </a:r>
            <a:r>
              <a:rPr lang="en-US" altLang="de-DE" sz="2400" dirty="0">
                <a:solidFill>
                  <a:srgbClr val="004992"/>
                </a:solidFill>
              </a:rPr>
              <a:t> </a:t>
            </a:r>
            <a:r>
              <a:rPr lang="en-US" altLang="de-DE" sz="2400" dirty="0" err="1">
                <a:solidFill>
                  <a:srgbClr val="004992"/>
                </a:solidFill>
              </a:rPr>
              <a:t>liknande</a:t>
            </a:r>
            <a:r>
              <a:rPr lang="en-US" altLang="de-DE" sz="2400" dirty="0">
                <a:solidFill>
                  <a:srgbClr val="004992"/>
                </a:solidFill>
              </a:rPr>
              <a:t> </a:t>
            </a:r>
            <a:r>
              <a:rPr lang="en-US" altLang="de-DE" sz="2400" dirty="0" err="1">
                <a:solidFill>
                  <a:srgbClr val="004992"/>
                </a:solidFill>
              </a:rPr>
              <a:t>som</a:t>
            </a:r>
            <a:r>
              <a:rPr lang="en-US" altLang="de-DE" sz="2400" dirty="0">
                <a:solidFill>
                  <a:srgbClr val="004992"/>
                </a:solidFill>
              </a:rPr>
              <a:t> vi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få</a:t>
            </a:r>
            <a:r>
              <a:rPr lang="en-US" altLang="de-DE" sz="2400" dirty="0">
                <a:solidFill>
                  <a:srgbClr val="004992"/>
                </a:solidFill>
              </a:rPr>
              <a:t> </a:t>
            </a:r>
            <a:r>
              <a:rPr lang="en-US" altLang="de-DE" sz="2400" dirty="0" err="1">
                <a:solidFill>
                  <a:srgbClr val="004992"/>
                </a:solidFill>
              </a:rPr>
              <a:t>höra</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Uppgift 1</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z="3600">
                <a:solidFill>
                  <a:srgbClr val="004992"/>
                </a:solidFill>
                <a:latin typeface="+mn-lt"/>
                <a:ea typeface="+mn-ea"/>
                <a:cs typeface="+mn-cs"/>
              </a:rPr>
              <a:t>Räkna upp några mänskliga känslor!</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a:solidFill>
                  <a:schemeClr val="tx1"/>
                </a:solidFill>
              </a:rPr>
              <a:t>???</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Räkna upp några mänskliga känslor!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Glädje</a:t>
            </a:r>
          </a:p>
          <a:p>
            <a:pPr marL="342900" lvl="0" indent="-342900" defTabSz="914400" fontAlgn="base">
              <a:buClr>
                <a:srgbClr val="333333"/>
              </a:buClr>
              <a:buFont typeface="WingDings"/>
              <a:buChar char=""/>
            </a:pPr>
            <a:r>
              <a:rPr lang="de-DE" altLang="de-DE" sz="2400" dirty="0">
                <a:solidFill>
                  <a:srgbClr val="333333"/>
                </a:solidFill>
              </a:rPr>
              <a:t>Förvåning</a:t>
            </a:r>
          </a:p>
          <a:p>
            <a:pPr marL="342900" lvl="0" indent="-342900" defTabSz="914400" fontAlgn="base">
              <a:buClr>
                <a:srgbClr val="333333"/>
              </a:buClr>
              <a:buFont typeface="WingDings"/>
              <a:buChar char=""/>
            </a:pPr>
            <a:r>
              <a:rPr lang="de-DE" altLang="de-DE" sz="2400" dirty="0">
                <a:solidFill>
                  <a:srgbClr val="333333"/>
                </a:solidFill>
              </a:rPr>
              <a:t>Rädsla</a:t>
            </a:r>
          </a:p>
          <a:p>
            <a:pPr marL="342900" lvl="0" indent="-342900" defTabSz="914400" fontAlgn="base">
              <a:buClr>
                <a:srgbClr val="333333"/>
              </a:buClr>
              <a:buFont typeface="WingDings"/>
              <a:buChar char=""/>
            </a:pPr>
            <a:r>
              <a:rPr lang="de-DE" altLang="de-DE" sz="2400" dirty="0">
                <a:solidFill>
                  <a:srgbClr val="333333"/>
                </a:solidFill>
              </a:rPr>
              <a:t>Sorg</a:t>
            </a:r>
          </a:p>
          <a:p>
            <a:pPr marL="342900" lvl="0" indent="-342900" defTabSz="914400" fontAlgn="base">
              <a:buClr>
                <a:srgbClr val="333333"/>
              </a:buClr>
              <a:buFont typeface="WingDings"/>
              <a:buChar char=""/>
            </a:pPr>
            <a:r>
              <a:rPr lang="de-DE" altLang="de-DE" sz="2400" dirty="0">
                <a:solidFill>
                  <a:srgbClr val="333333"/>
                </a:solidFill>
              </a:rPr>
              <a:t>Ilska</a:t>
            </a:r>
          </a:p>
          <a:p>
            <a:pPr marL="342900" lvl="0" indent="-342900" defTabSz="914400" fontAlgn="base">
              <a:buClr>
                <a:srgbClr val="333333"/>
              </a:buClr>
              <a:buFont typeface="WingDings"/>
              <a:buChar char=""/>
            </a:pPr>
            <a:r>
              <a:rPr lang="de-DE" altLang="de-DE" sz="2400" dirty="0">
                <a:solidFill>
                  <a:srgbClr val="333333"/>
                </a:solidFill>
              </a:rPr>
              <a:t>Avsky/Avsmak</a:t>
            </a:r>
          </a:p>
          <a:p>
            <a:pPr marL="342900" lvl="0" indent="-342900" defTabSz="914400" fontAlgn="base">
              <a:buClr>
                <a:srgbClr val="333333"/>
              </a:buClr>
              <a:buFont typeface="WingDings"/>
              <a:buChar char=""/>
            </a:pPr>
            <a:r>
              <a:rPr lang="de-DE" altLang="de-DE" sz="2400" dirty="0">
                <a:solidFill>
                  <a:srgbClr val="333333"/>
                </a:solidFill>
              </a:rPr>
              <a:t>Smärta</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sv-SE" sz="3600">
                <a:solidFill>
                  <a:srgbClr val="004992"/>
                </a:solidFill>
                <a:latin typeface="+mn-lt"/>
                <a:ea typeface="+mn-ea"/>
                <a:cs typeface="+mn-cs"/>
              </a:rPr>
              <a:t>Känslor</a:t>
            </a:r>
            <a:br>
              <a:rPr lang="sv-SE" sz="3600">
                <a:solidFill>
                  <a:srgbClr val="004992"/>
                </a:solidFill>
                <a:latin typeface="+mn-lt"/>
                <a:ea typeface="+mn-ea"/>
                <a:cs typeface="+mn-cs"/>
              </a:rPr>
            </a:br>
            <a:r>
              <a:rPr lang="sv-SE">
                <a:solidFill>
                  <a:srgbClr val="004992"/>
                </a:solidFill>
                <a:latin typeface="+mn-lt"/>
                <a:ea typeface="+mn-ea"/>
                <a:cs typeface="+mn-cs"/>
              </a:rPr>
              <a:t>Ibland är det lätt att förstå hur någon annan känner sig... särskilt om man känner till sammanhanget...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sv-SE" sz="3600">
                <a:solidFill>
                  <a:srgbClr val="004992"/>
                </a:solidFill>
                <a:latin typeface="+mn-lt"/>
                <a:ea typeface="+mn-ea"/>
                <a:cs typeface="+mn-cs"/>
              </a:rPr>
              <a:t>Känslor</a:t>
            </a:r>
            <a:br>
              <a:rPr lang="sv-SE" sz="3600">
                <a:solidFill>
                  <a:srgbClr val="004992"/>
                </a:solidFill>
                <a:latin typeface="+mn-lt"/>
                <a:ea typeface="+mn-ea"/>
                <a:cs typeface="+mn-cs"/>
              </a:rPr>
            </a:br>
            <a:r>
              <a:rPr lang="sv-SE">
                <a:solidFill>
                  <a:srgbClr val="004992"/>
                </a:solidFill>
                <a:latin typeface="+mn-lt"/>
                <a:ea typeface="+mn-ea"/>
                <a:cs typeface="+mn-cs"/>
              </a:rPr>
              <a:t>Ibland är det lätt att förstå hur någon annan känner sig... särskilt om man känner till sammanhanget...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Sorg</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Ilska</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Glädje</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Avsky</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Förvåning</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Smärta</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de-DE" altLang="de-DE" sz="2400" dirty="0">
                <a:solidFill>
                  <a:srgbClr val="333333"/>
                </a:solidFill>
                <a:latin typeface="+mn-lt"/>
                <a:cs typeface="+mn-cs"/>
              </a:rPr>
              <a:t>Det är mycket svårare när man inte känner personen eller känner till omständigheterna!</a:t>
            </a:r>
          </a:p>
          <a:p>
            <a:pPr eaLnBrk="1" hangingPunct="1">
              <a:spcBef>
                <a:spcPts val="1200"/>
              </a:spcBef>
              <a:spcAft>
                <a:spcPts val="0"/>
              </a:spcAft>
              <a:buClr>
                <a:srgbClr val="004992"/>
              </a:buClr>
              <a:buNone/>
            </a:pPr>
            <a:r>
              <a:rPr lang="de-DE" altLang="de-DE" sz="2400" dirty="0">
                <a:solidFill>
                  <a:srgbClr val="004992"/>
                </a:solidFill>
                <a:latin typeface="+mn-lt"/>
                <a:cs typeface="+mn-cs"/>
              </a:rPr>
              <a:t>Försök att känna igen känslouttrycken i bilderna 1-5</a:t>
            </a:r>
            <a:r>
              <a:rPr lang="de-DE" altLang="de-DE" sz="2400" b="1" dirty="0">
                <a:solidFill>
                  <a:srgbClr val="004992"/>
                </a:solidFill>
                <a:latin typeface="+mn-lt"/>
                <a:cs typeface="+mn-cs"/>
              </a:rPr>
              <a:t>.</a:t>
            </a:r>
          </a:p>
          <a:p>
            <a:pPr eaLnBrk="1" hangingPunct="1">
              <a:spcBef>
                <a:spcPts val="1200"/>
              </a:spcBef>
              <a:spcAft>
                <a:spcPts val="0"/>
              </a:spcAft>
              <a:buClr>
                <a:srgbClr val="004992"/>
              </a:buClr>
              <a:buNone/>
            </a:pPr>
            <a:r>
              <a:rPr lang="sv-SE" altLang="de-DE" sz="2400" dirty="0">
                <a:solidFill>
                  <a:srgbClr val="004992"/>
                </a:solidFill>
                <a:latin typeface="+mn-lt"/>
                <a:cs typeface="+mn-cs"/>
              </a:rPr>
              <a:t>Hur säker är du på dina svar?</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
        <p:nvSpPr>
          <p:cNvPr id="14"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Calibri Light"/>
              </a:rPr>
              <a:t>	 </a:t>
            </a:r>
            <a:r>
              <a:rPr lang="en-US" altLang="de-DE" sz="2000" dirty="0" err="1">
                <a:latin typeface="Calibri Light"/>
              </a:rPr>
              <a:t>Sorg</a:t>
            </a:r>
            <a:r>
              <a:rPr lang="en-US" altLang="de-DE" sz="2000" dirty="0">
                <a:latin typeface="Calibri Light"/>
              </a:rPr>
              <a:t>		 </a:t>
            </a:r>
            <a:r>
              <a:rPr lang="en-US" altLang="de-DE" sz="2000" dirty="0" err="1">
                <a:latin typeface="Calibri Light"/>
              </a:rPr>
              <a:t>Ilska</a:t>
            </a:r>
            <a:r>
              <a:rPr lang="en-US" altLang="de-DE" sz="2000" dirty="0">
                <a:latin typeface="Calibri Light"/>
              </a:rPr>
              <a:t>	     </a:t>
            </a:r>
            <a:r>
              <a:rPr lang="en-US" altLang="de-DE" sz="2000" dirty="0" err="1">
                <a:latin typeface="Calibri Light"/>
              </a:rPr>
              <a:t>Förvåning</a:t>
            </a:r>
            <a:r>
              <a:rPr lang="en-US" altLang="de-DE" sz="2000" dirty="0">
                <a:latin typeface="Calibri Light"/>
              </a:rPr>
              <a:t>	   </a:t>
            </a:r>
            <a:r>
              <a:rPr lang="en-US" altLang="de-DE" sz="2000" dirty="0" err="1">
                <a:latin typeface="Calibri Light"/>
              </a:rPr>
              <a:t>Rädsla</a:t>
            </a:r>
            <a:r>
              <a:rPr lang="en-US" altLang="de-DE" sz="2000" dirty="0">
                <a:latin typeface="Calibri Light"/>
              </a:rPr>
              <a:t>	         </a:t>
            </a:r>
            <a:r>
              <a:rPr lang="en-US" altLang="de-DE" sz="2000" dirty="0" err="1">
                <a:latin typeface="Calibri Light"/>
              </a:rPr>
              <a:t>Glädje</a:t>
            </a:r>
            <a:endParaRPr lang="de-DE" altLang="de-DE" sz="2000" dirty="0">
              <a:latin typeface="Calibri Light"/>
            </a:endParaRPr>
          </a:p>
        </p:txBody>
      </p:sp>
      <p:sp>
        <p:nvSpPr>
          <p:cNvPr id="15"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6"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7"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8"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9"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de-DE" altLang="de-DE" sz="2400" dirty="0">
                <a:solidFill>
                  <a:srgbClr val="333333"/>
                </a:solidFill>
                <a:latin typeface="+mn-lt"/>
                <a:cs typeface="+mn-cs"/>
              </a:rPr>
              <a:t>Det är mycket svårare när man inte känner personen eller känner till omständigheterna!</a:t>
            </a: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Kan vi dra slutsatser om någons personlighet eller yrke genom att bara ta hänsyn till hur de ser ut?</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Vem av dessa fyra män är skådespelare, idrottsman, </a:t>
            </a:r>
            <a:r>
              <a:rPr lang="de-DE" altLang="de-DE" sz="2400" dirty="0" err="1">
                <a:solidFill>
                  <a:srgbClr val="333333"/>
                </a:solidFill>
              </a:rPr>
              <a:t>psykoterapeut</a:t>
            </a:r>
            <a:r>
              <a:rPr lang="de-DE" altLang="de-DE" sz="2400" dirty="0">
                <a:solidFill>
                  <a:srgbClr val="333333"/>
                </a:solidFill>
              </a:rPr>
              <a:t> eller seriemördare?Hur säker är du?</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a:solidFill>
                  <a:srgbClr val="333333"/>
                </a:solidFill>
              </a:rPr>
              <a:t>Ofta styr våra fördomar det första intrycket. </a:t>
            </a:r>
            <a:r>
              <a:rPr lang="de-DE" altLang="de-DE" sz="2400" dirty="0">
                <a:solidFill>
                  <a:srgbClr val="333333"/>
                </a:solidFill>
              </a:rPr>
              <a:t>Till exempel så är inte alla skådespelare attraktiva och alla mördare ser inte brutala utl!</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Visste du det!?</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dirty="0">
                <a:latin typeface="Calibri Light"/>
              </a:rPr>
              <a:t>Babe Ruth:</a:t>
            </a:r>
          </a:p>
          <a:p>
            <a:pPr algn="ctr" eaLnBrk="1" hangingPunct="1">
              <a:spcBef>
                <a:spcPts val="0"/>
              </a:spcBef>
              <a:spcAft>
                <a:spcPts val="0"/>
              </a:spcAft>
              <a:buClrTx/>
              <a:buNone/>
            </a:pPr>
            <a:r>
              <a:rPr lang="en-US" altLang="de-DE" sz="1800" dirty="0" err="1">
                <a:latin typeface="Calibri Light"/>
              </a:rPr>
              <a:t>Legendarisk</a:t>
            </a:r>
            <a:r>
              <a:rPr lang="en-US" altLang="de-DE" sz="1800" dirty="0">
                <a:latin typeface="Calibri Light"/>
              </a:rPr>
              <a:t> baseball-</a:t>
            </a:r>
            <a:r>
              <a:rPr lang="en-US" altLang="de-DE" sz="1800" dirty="0" err="1">
                <a:latin typeface="Calibri Light"/>
              </a:rPr>
              <a:t>stjärna</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Skådespelare</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Seriemördare</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Psykoterapeut</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Att ta seden dit man kommer</a:t>
            </a:r>
            <a:br>
              <a:rPr lang="sv-SE" sz="3600">
                <a:solidFill>
                  <a:srgbClr val="004992"/>
                </a:solidFill>
                <a:latin typeface="+mn-lt"/>
                <a:ea typeface="+mn-ea"/>
                <a:cs typeface="+mn-cs"/>
              </a:rPr>
            </a:br>
            <a:r>
              <a:rPr lang="sv-SE">
                <a:solidFill>
                  <a:srgbClr val="004992"/>
                </a:solidFill>
                <a:latin typeface="+mn-lt"/>
                <a:ea typeface="+mn-ea"/>
                <a:cs typeface="+mn-cs"/>
              </a:rPr>
              <a:t>Vanliga fel när vi tolkar gester</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076557674"/>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Gester/mimik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a:ln>
                            <a:noFill/>
                          </a:ln>
                          <a:solidFill>
                            <a:srgbClr val="333333"/>
                          </a:solidFill>
                          <a:effectLst/>
                          <a:latin typeface="Calibri Light"/>
                          <a:cs typeface="Times New Roman" pitchFamily="18" charset="0"/>
                        </a:rPr>
                        <a:t>Hur tolkas gesten här och på andra platser?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 Språk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Att ta seden dit man kommer</a:t>
            </a:r>
            <a:br>
              <a:rPr lang="sv-SE" sz="3600">
                <a:solidFill>
                  <a:srgbClr val="004992"/>
                </a:solidFill>
                <a:latin typeface="+mn-lt"/>
                <a:ea typeface="+mn-ea"/>
                <a:cs typeface="+mn-cs"/>
              </a:rPr>
            </a:br>
            <a:r>
              <a:rPr lang="sv-SE">
                <a:solidFill>
                  <a:srgbClr val="004992"/>
                </a:solidFill>
                <a:latin typeface="+mn-lt"/>
                <a:ea typeface="+mn-ea"/>
                <a:cs typeface="+mn-cs"/>
              </a:rPr>
              <a:t>Vanliga fel när vi tolkar gester</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6682642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Gester/mimik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a:ln>
                            <a:noFill/>
                          </a:ln>
                          <a:solidFill>
                            <a:srgbClr val="333333"/>
                          </a:solidFill>
                          <a:effectLst/>
                          <a:latin typeface="Calibri Light"/>
                          <a:cs typeface="Times New Roman" pitchFamily="18" charset="0"/>
                        </a:rPr>
                        <a:t>Hur tolkas gesten här och på andra platser?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Europa/Nordamerika:</a:t>
                      </a:r>
                      <a:r>
                        <a:rPr kumimoji="0" lang="sv-SE" sz="1800" b="0" i="0" u="none" strike="noStrike" cap="none" normalizeH="0" baseline="0" dirty="0">
                          <a:ln>
                            <a:noFill/>
                          </a:ln>
                          <a:solidFill>
                            <a:srgbClr val="333333"/>
                          </a:solidFill>
                          <a:effectLst/>
                          <a:latin typeface="Calibri Light"/>
                          <a:cs typeface="Times New Roman" pitchFamily="18" charset="0"/>
                        </a:rPr>
                        <a:t> Signalerar ett avspänt möjligen lite nonchalant sätt.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cs typeface="Times New Roman" pitchFamily="18" charset="0"/>
                        </a:rPr>
                        <a:t>I flera arabiska länder, representerar skosulan den smutsigaste delen av kroppen. Att visa skosulan för en annan person är därför en förolämpning.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 Språk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753073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Att ta seden dit man kommer</a:t>
            </a:r>
            <a:br>
              <a:rPr lang="sv-SE" sz="3600">
                <a:solidFill>
                  <a:srgbClr val="004992"/>
                </a:solidFill>
                <a:latin typeface="+mn-lt"/>
                <a:ea typeface="+mn-ea"/>
                <a:cs typeface="+mn-cs"/>
              </a:rPr>
            </a:br>
            <a:r>
              <a:rPr lang="sv-SE">
                <a:solidFill>
                  <a:srgbClr val="004992"/>
                </a:solidFill>
                <a:latin typeface="+mn-lt"/>
                <a:ea typeface="+mn-ea"/>
                <a:cs typeface="+mn-cs"/>
              </a:rPr>
              <a:t>Vanliga fel när vi tolkar gester</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45146419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Gester/mimik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a:ln>
                            <a:noFill/>
                          </a:ln>
                          <a:solidFill>
                            <a:srgbClr val="333333"/>
                          </a:solidFill>
                          <a:effectLst/>
                          <a:latin typeface="Calibri Light"/>
                          <a:cs typeface="Times New Roman" pitchFamily="18" charset="0"/>
                        </a:rPr>
                        <a:t>Hur tolkas gesten här och på andra platser?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Europa/Nordamerika:</a:t>
                      </a:r>
                      <a:r>
                        <a:rPr kumimoji="0" lang="sv-SE" sz="1800" b="0" i="0" u="none" strike="noStrike" cap="none" normalizeH="0" baseline="0" dirty="0">
                          <a:ln>
                            <a:noFill/>
                          </a:ln>
                          <a:solidFill>
                            <a:srgbClr val="333333"/>
                          </a:solidFill>
                          <a:effectLst/>
                          <a:latin typeface="Calibri Light"/>
                          <a:cs typeface="Times New Roman" pitchFamily="18" charset="0"/>
                        </a:rPr>
                        <a:t> Signalerar ett avspänt möjligen lite nonchalant sätt.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cs typeface="Times New Roman" pitchFamily="18" charset="0"/>
                        </a:rPr>
                        <a:t>I flera arabiska länder, representerar skosulan den smutsigaste delen av kroppen. Att visa skosulan för en annan person är därför en förolämpning.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USA och många andra länder</a:t>
                      </a:r>
                      <a:r>
                        <a:rPr kumimoji="0" lang="sv-SE" sz="1800" b="1" i="0" u="none" strike="noStrike" cap="none" normalizeH="0" baseline="0">
                          <a:ln>
                            <a:noFill/>
                          </a:ln>
                          <a:solidFill>
                            <a:srgbClr val="333333"/>
                          </a:solidFill>
                          <a:effectLst/>
                          <a:latin typeface="Calibri Light"/>
                          <a:cs typeface="Times New Roman" pitchFamily="18" charset="0"/>
                        </a:rPr>
                        <a:t>:</a:t>
                      </a:r>
                      <a:r>
                        <a:rPr kumimoji="0" lang="sv-SE" sz="1800" b="0" i="0" u="none" strike="noStrike" cap="none" normalizeH="0" baseline="0">
                          <a:ln>
                            <a:noFill/>
                          </a:ln>
                          <a:solidFill>
                            <a:srgbClr val="333333"/>
                          </a:solidFill>
                          <a:effectLst/>
                          <a:latin typeface="Calibri Light"/>
                          <a:cs typeface="Times New Roman" pitchFamily="18" charset="0"/>
                        </a:rPr>
                        <a:t> “Bra gjort!”, “Vackert!”</a:t>
                      </a:r>
                      <a:endParaRPr kumimoji="0" lang="sv-SE"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Några länder i Afrika</a:t>
                      </a:r>
                      <a:r>
                        <a:rPr kumimoji="0" lang="sv-SE" sz="1800" b="1" i="0" u="none" strike="noStrike" cap="none" normalizeH="0" baseline="0">
                          <a:ln>
                            <a:noFill/>
                          </a:ln>
                          <a:solidFill>
                            <a:srgbClr val="333333"/>
                          </a:solidFill>
                          <a:effectLst/>
                          <a:latin typeface="Calibri Light"/>
                          <a:cs typeface="Times New Roman" pitchFamily="18" charset="0"/>
                        </a:rPr>
                        <a:t>:</a:t>
                      </a:r>
                      <a:r>
                        <a:rPr kumimoji="0" lang="sv-SE" sz="1800" b="0" i="0" u="none" strike="noStrike" cap="none" normalizeH="0" baseline="0">
                          <a:ln>
                            <a:noFill/>
                          </a:ln>
                          <a:solidFill>
                            <a:srgbClr val="333333"/>
                          </a:solidFill>
                          <a:effectLst/>
                          <a:latin typeface="Calibri Light"/>
                          <a:cs typeface="Times New Roman" pitchFamily="18" charset="0"/>
                        </a:rPr>
                        <a:t> “Stick </a:t>
                      </a:r>
                      <a:r>
                        <a:rPr kumimoji="0" lang="sv-SE" sz="1800" b="0" i="0" u="none" strike="noStrike" cap="none" normalizeH="0" baseline="0" dirty="0">
                          <a:ln>
                            <a:noFill/>
                          </a:ln>
                          <a:solidFill>
                            <a:srgbClr val="333333"/>
                          </a:solidFill>
                          <a:effectLst/>
                          <a:latin typeface="Calibri Light"/>
                          <a:cs typeface="Times New Roman" pitchFamily="18" charset="0"/>
                        </a:rPr>
                        <a:t>i </a:t>
                      </a:r>
                      <a:r>
                        <a:rPr kumimoji="0" lang="sv-SE" sz="1800" b="0" i="0" u="none" strike="noStrike" cap="none" normalizeH="0" baseline="0">
                          <a:ln>
                            <a:noFill/>
                          </a:ln>
                          <a:solidFill>
                            <a:srgbClr val="333333"/>
                          </a:solidFill>
                          <a:effectLst/>
                          <a:latin typeface="Calibri Light"/>
                          <a:cs typeface="Times New Roman" pitchFamily="18" charset="0"/>
                        </a:rPr>
                        <a:t>väg!”</a:t>
                      </a:r>
                      <a:endParaRPr kumimoji="0" lang="sv-SE"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Många länder:</a:t>
                      </a:r>
                      <a:r>
                        <a:rPr kumimoji="0" lang="sv-SE" sz="1800" b="0" i="0" u="none" strike="noStrike" cap="none" normalizeH="0" baseline="0" dirty="0">
                          <a:ln>
                            <a:noFill/>
                          </a:ln>
                          <a:solidFill>
                            <a:srgbClr val="333333"/>
                          </a:solidFill>
                          <a:effectLst/>
                          <a:latin typeface="Calibri Light"/>
                          <a:cs typeface="Times New Roman" pitchFamily="18" charset="0"/>
                        </a:rPr>
                        <a:t> Används som liftartecken men inte i alla länder (se ovan!).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 Språk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070900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Att ta seden dit man kommer</a:t>
            </a:r>
            <a:br>
              <a:rPr lang="sv-SE" sz="3600">
                <a:solidFill>
                  <a:srgbClr val="004992"/>
                </a:solidFill>
                <a:latin typeface="+mn-lt"/>
                <a:ea typeface="+mn-ea"/>
                <a:cs typeface="+mn-cs"/>
              </a:rPr>
            </a:br>
            <a:r>
              <a:rPr lang="sv-SE">
                <a:solidFill>
                  <a:srgbClr val="004992"/>
                </a:solidFill>
                <a:latin typeface="+mn-lt"/>
                <a:ea typeface="+mn-ea"/>
                <a:cs typeface="+mn-cs"/>
              </a:rPr>
              <a:t>Vanliga fel när vi tolkar gester</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563125964"/>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Gester/mimik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a:ln>
                            <a:noFill/>
                          </a:ln>
                          <a:solidFill>
                            <a:srgbClr val="333333"/>
                          </a:solidFill>
                          <a:effectLst/>
                          <a:latin typeface="Calibri Light"/>
                          <a:cs typeface="Times New Roman" pitchFamily="18" charset="0"/>
                        </a:rPr>
                        <a:t>Hur tolkas gesten här och på andra platser?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Europa/Nordamerika:</a:t>
                      </a:r>
                      <a:r>
                        <a:rPr kumimoji="0" lang="sv-SE" sz="1800" b="0" i="0" u="none" strike="noStrike" cap="none" normalizeH="0" baseline="0" dirty="0">
                          <a:ln>
                            <a:noFill/>
                          </a:ln>
                          <a:solidFill>
                            <a:srgbClr val="333333"/>
                          </a:solidFill>
                          <a:effectLst/>
                          <a:latin typeface="Calibri Light"/>
                          <a:cs typeface="Times New Roman" pitchFamily="18" charset="0"/>
                        </a:rPr>
                        <a:t> Signalerar ett avspänt möjligen lite nonchalant sätt.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cs typeface="Times New Roman" pitchFamily="18" charset="0"/>
                        </a:rPr>
                        <a:t>I flera arabiska länder, representerar skosulan den smutsigaste delen av kroppen. Att visa skosulan för en annan person är därför en förolämpning.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USA och många andra länder</a:t>
                      </a:r>
                      <a:r>
                        <a:rPr kumimoji="0" lang="sv-SE" sz="1800" b="1" i="0" u="none" strike="noStrike" cap="none" normalizeH="0" baseline="0">
                          <a:ln>
                            <a:noFill/>
                          </a:ln>
                          <a:solidFill>
                            <a:srgbClr val="333333"/>
                          </a:solidFill>
                          <a:effectLst/>
                          <a:latin typeface="Calibri Light"/>
                          <a:cs typeface="Times New Roman" pitchFamily="18" charset="0"/>
                        </a:rPr>
                        <a:t>:</a:t>
                      </a:r>
                      <a:r>
                        <a:rPr kumimoji="0" lang="sv-SE" sz="1800" b="0" i="0" u="none" strike="noStrike" cap="none" normalizeH="0" baseline="0">
                          <a:ln>
                            <a:noFill/>
                          </a:ln>
                          <a:solidFill>
                            <a:srgbClr val="333333"/>
                          </a:solidFill>
                          <a:effectLst/>
                          <a:latin typeface="Calibri Light"/>
                          <a:cs typeface="Times New Roman" pitchFamily="18" charset="0"/>
                        </a:rPr>
                        <a:t> “Bra gjort!”, “Vackert!”</a:t>
                      </a:r>
                      <a:endParaRPr kumimoji="0" lang="sv-SE"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Några länder i Afrika</a:t>
                      </a:r>
                      <a:r>
                        <a:rPr kumimoji="0" lang="sv-SE" sz="1800" b="1" i="0" u="none" strike="noStrike" cap="none" normalizeH="0" baseline="0">
                          <a:ln>
                            <a:noFill/>
                          </a:ln>
                          <a:solidFill>
                            <a:srgbClr val="333333"/>
                          </a:solidFill>
                          <a:effectLst/>
                          <a:latin typeface="Calibri Light"/>
                          <a:cs typeface="Times New Roman" pitchFamily="18" charset="0"/>
                        </a:rPr>
                        <a:t>:</a:t>
                      </a:r>
                      <a:r>
                        <a:rPr kumimoji="0" lang="sv-SE" sz="1800" b="0" i="0" u="none" strike="noStrike" cap="none" normalizeH="0" baseline="0">
                          <a:ln>
                            <a:noFill/>
                          </a:ln>
                          <a:solidFill>
                            <a:srgbClr val="333333"/>
                          </a:solidFill>
                          <a:effectLst/>
                          <a:latin typeface="Calibri Light"/>
                          <a:cs typeface="Times New Roman" pitchFamily="18" charset="0"/>
                        </a:rPr>
                        <a:t> “Stick </a:t>
                      </a:r>
                      <a:r>
                        <a:rPr kumimoji="0" lang="sv-SE" sz="1800" b="0" i="0" u="none" strike="noStrike" cap="none" normalizeH="0" baseline="0" dirty="0">
                          <a:ln>
                            <a:noFill/>
                          </a:ln>
                          <a:solidFill>
                            <a:srgbClr val="333333"/>
                          </a:solidFill>
                          <a:effectLst/>
                          <a:latin typeface="Calibri Light"/>
                          <a:cs typeface="Times New Roman" pitchFamily="18" charset="0"/>
                        </a:rPr>
                        <a:t>i </a:t>
                      </a:r>
                      <a:r>
                        <a:rPr kumimoji="0" lang="sv-SE" sz="1800" b="0" i="0" u="none" strike="noStrike" cap="none" normalizeH="0" baseline="0">
                          <a:ln>
                            <a:noFill/>
                          </a:ln>
                          <a:solidFill>
                            <a:srgbClr val="333333"/>
                          </a:solidFill>
                          <a:effectLst/>
                          <a:latin typeface="Calibri Light"/>
                          <a:cs typeface="Times New Roman" pitchFamily="18" charset="0"/>
                        </a:rPr>
                        <a:t>väg!”</a:t>
                      </a:r>
                      <a:endParaRPr kumimoji="0" lang="sv-SE"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Många länder:</a:t>
                      </a:r>
                      <a:r>
                        <a:rPr kumimoji="0" lang="sv-SE" sz="1800" b="0" i="0" u="none" strike="noStrike" cap="none" normalizeH="0" baseline="0" dirty="0">
                          <a:ln>
                            <a:noFill/>
                          </a:ln>
                          <a:solidFill>
                            <a:srgbClr val="333333"/>
                          </a:solidFill>
                          <a:effectLst/>
                          <a:latin typeface="Calibri Light"/>
                          <a:cs typeface="Times New Roman" pitchFamily="18" charset="0"/>
                        </a:rPr>
                        <a:t> Används som liftartecken men inte i alla länder (se ovan!).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 Språk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a:ln>
                            <a:noFill/>
                          </a:ln>
                          <a:solidFill>
                            <a:srgbClr val="333333"/>
                          </a:solidFill>
                          <a:effectLst/>
                          <a:latin typeface="Calibri Light"/>
                          <a:cs typeface="Times New Roman" pitchFamily="18" charset="0"/>
                        </a:rPr>
                        <a:t>“Tjockis” eller “Lilla gubben” </a:t>
                      </a:r>
                      <a:r>
                        <a:rPr kumimoji="0" lang="sv-SE" sz="1800" b="0" i="0" u="none" strike="noStrike" cap="none" normalizeH="0" baseline="0" dirty="0">
                          <a:ln>
                            <a:noFill/>
                          </a:ln>
                          <a:solidFill>
                            <a:srgbClr val="333333"/>
                          </a:solidFill>
                          <a:effectLst/>
                          <a:latin typeface="Calibri Light"/>
                          <a:cs typeface="Times New Roman" pitchFamily="18" charset="0"/>
                        </a:rPr>
                        <a:t>kan vara ett trevligt sätt att hälsa mellan nära vänner eller till ett barn men är elakt och förolämpande i de flesta andra sammanhang.</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478959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Uppgift 2</a:t>
            </a:r>
          </a:p>
        </p:txBody>
      </p:sp>
      <p:sp>
        <p:nvSpPr>
          <p:cNvPr id="2867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Nu följer en serie bilder (eller delar av bilder).</a:t>
            </a:r>
          </a:p>
          <a:p>
            <a:pPr marL="342900" indent="-342900" eaLnBrk="1" hangingPunct="1">
              <a:buClr>
                <a:srgbClr val="333333"/>
              </a:buClr>
              <a:buFont typeface="WingDings"/>
              <a:buChar char=""/>
            </a:pPr>
            <a:r>
              <a:rPr lang="de-DE" altLang="de-DE" sz="2400" dirty="0">
                <a:solidFill>
                  <a:srgbClr val="333333"/>
                </a:solidFill>
              </a:rPr>
              <a:t>Försök att tänka ut vad personen på bilden tänker eller gör.</a:t>
            </a:r>
          </a:p>
          <a:p>
            <a:pPr marL="342900" indent="-342900" eaLnBrk="1" hangingPunct="1">
              <a:buClr>
                <a:srgbClr val="333333"/>
              </a:buClr>
              <a:buFont typeface="WingDings"/>
              <a:buChar char=""/>
            </a:pPr>
            <a:r>
              <a:rPr lang="sv-SE" altLang="de-DE" sz="2400" dirty="0">
                <a:solidFill>
                  <a:srgbClr val="333333"/>
                </a:solidFill>
              </a:rPr>
              <a:t>Diskutera med gruppen hur övertygad du är i din skattning.</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v-SE" altLang="de-DE" sz="2400" dirty="0">
                <a:solidFill>
                  <a:srgbClr val="333333"/>
                </a:solidFill>
                <a:latin typeface="+mn-lt"/>
                <a:cs typeface="+mn-cs"/>
              </a:rPr>
              <a:t>En man passerar mållinjen på ett maratonlopp</a:t>
            </a:r>
          </a:p>
          <a:p>
            <a:pPr eaLnBrk="1" hangingPunct="1">
              <a:lnSpc>
                <a:spcPct val="105000"/>
              </a:lnSpc>
              <a:spcBef>
                <a:spcPts val="1999"/>
              </a:spcBef>
              <a:spcAft>
                <a:spcPts val="0"/>
              </a:spcAft>
              <a:buClr>
                <a:srgbClr val="333333"/>
              </a:buClr>
              <a:buFont typeface="WingDings"/>
              <a:buAutoNum type="arabicPeriod"/>
            </a:pPr>
            <a:r>
              <a:rPr lang="sv-SE" altLang="de-DE" sz="2400" dirty="0">
                <a:solidFill>
                  <a:srgbClr val="333333"/>
                </a:solidFill>
                <a:latin typeface="+mn-lt"/>
                <a:cs typeface="+mn-cs"/>
              </a:rPr>
              <a:t>Arg man</a:t>
            </a:r>
          </a:p>
          <a:p>
            <a:pPr eaLnBrk="1" hangingPunct="1">
              <a:lnSpc>
                <a:spcPct val="105000"/>
              </a:lnSpc>
              <a:spcBef>
                <a:spcPts val="1999"/>
              </a:spcBef>
              <a:spcAft>
                <a:spcPts val="0"/>
              </a:spcAft>
              <a:buClr>
                <a:srgbClr val="333333"/>
              </a:buClr>
              <a:buFont typeface="WingDings"/>
              <a:buAutoNum type="arabicPeriod"/>
            </a:pPr>
            <a:r>
              <a:rPr lang="sv-SE" altLang="de-DE" sz="2400" dirty="0">
                <a:solidFill>
                  <a:srgbClr val="333333"/>
                </a:solidFill>
                <a:latin typeface="+mn-lt"/>
                <a:cs typeface="+mn-cs"/>
              </a:rPr>
              <a:t>En man skriker efter hjälp för hans skjorta har stulits</a:t>
            </a:r>
          </a:p>
          <a:p>
            <a:pPr eaLnBrk="1" hangingPunct="1">
              <a:lnSpc>
                <a:spcPct val="105000"/>
              </a:lnSpc>
              <a:spcBef>
                <a:spcPts val="1999"/>
              </a:spcBef>
              <a:spcAft>
                <a:spcPts val="0"/>
              </a:spcAft>
              <a:buClr>
                <a:srgbClr val="333333"/>
              </a:buClr>
              <a:buFont typeface="WingDings"/>
              <a:buAutoNum type="arabicPeriod"/>
            </a:pPr>
            <a:r>
              <a:rPr lang="sv-SE" altLang="de-DE" sz="2400" dirty="0">
                <a:solidFill>
                  <a:srgbClr val="333333"/>
                </a:solidFill>
                <a:latin typeface="+mn-lt"/>
                <a:cs typeface="+mn-cs"/>
              </a:rPr>
              <a:t>Soldyrkande man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dirty="0">
                <a:latin typeface="+mn-lt"/>
                <a:ea typeface="+mn-ea"/>
                <a:cs typeface="+mn-cs"/>
              </a:rPr>
              <a:t>Vad känner eller gör denna person?</a:t>
            </a:r>
            <a:br>
              <a:rPr lang="sv-SE" sz="3600" dirty="0">
                <a:latin typeface="+mn-lt"/>
                <a:ea typeface="+mn-ea"/>
                <a:cs typeface="+mn-cs"/>
              </a:rPr>
            </a:br>
            <a:r>
              <a:rPr lang="sv-SE" sz="3600" dirty="0">
                <a:latin typeface="+mn-lt"/>
                <a:ea typeface="+mn-ea"/>
                <a:cs typeface="+mn-cs"/>
              </a:rPr>
              <a:t>Hur säker är du?</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Beskuren bild!</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5"/>
          <p:cNvSpPr txBox="1">
            <a:spLocks noChangeArrowheads="1"/>
          </p:cNvSpPr>
          <p:nvPr/>
        </p:nvSpPr>
        <p:spPr bwMode="auto">
          <a:xfrm>
            <a:off x="777239" y="5200742"/>
            <a:ext cx="42344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i="1" dirty="0" err="1">
                <a:solidFill>
                  <a:srgbClr val="333333"/>
                </a:solidFill>
                <a:latin typeface="+mn-lt"/>
                <a:cs typeface="+mn-cs"/>
              </a:rPr>
              <a:t>Please</a:t>
            </a:r>
            <a:r>
              <a:rPr lang="de-DE" altLang="de-DE" sz="1000" i="1" dirty="0">
                <a:solidFill>
                  <a:srgbClr val="333333"/>
                </a:solidFill>
                <a:latin typeface="+mn-lt"/>
                <a:cs typeface="+mn-cs"/>
              </a:rPr>
              <a:t> </a:t>
            </a:r>
            <a:r>
              <a:rPr lang="de-DE" altLang="de-DE" sz="1000" i="1" dirty="0" err="1">
                <a:solidFill>
                  <a:srgbClr val="333333"/>
                </a:solidFill>
                <a:latin typeface="+mn-lt"/>
                <a:cs typeface="+mn-cs"/>
              </a:rPr>
              <a:t>read</a:t>
            </a:r>
            <a:r>
              <a:rPr lang="de-DE" altLang="de-DE" sz="1000" i="1" dirty="0">
                <a:solidFill>
                  <a:srgbClr val="333333"/>
                </a:solidFill>
                <a:latin typeface="+mn-lt"/>
                <a:cs typeface="+mn-cs"/>
              </a:rPr>
              <a:t> </a:t>
            </a:r>
            <a:r>
              <a:rPr lang="de-DE" altLang="de-DE" sz="1000" i="1" dirty="0" err="1">
                <a:solidFill>
                  <a:srgbClr val="333333"/>
                </a:solidFill>
                <a:latin typeface="+mn-lt"/>
                <a:cs typeface="+mn-cs"/>
              </a:rPr>
              <a:t>the</a:t>
            </a:r>
            <a:r>
              <a:rPr lang="de-DE" altLang="de-DE" sz="1000" i="1" dirty="0">
                <a:solidFill>
                  <a:srgbClr val="333333"/>
                </a:solidFill>
                <a:latin typeface="+mn-lt"/>
                <a:cs typeface="+mn-cs"/>
              </a:rPr>
              <a:t> </a:t>
            </a:r>
            <a:r>
              <a:rPr lang="de-DE" altLang="de-DE" sz="1000" i="1" dirty="0" err="1">
                <a:solidFill>
                  <a:srgbClr val="333333"/>
                </a:solidFill>
                <a:latin typeface="+mn-lt"/>
                <a:cs typeface="+mn-cs"/>
              </a:rPr>
              <a:t>acknowledgement</a:t>
            </a:r>
            <a:r>
              <a:rPr lang="de-DE" altLang="de-DE" sz="1000" i="1" dirty="0">
                <a:solidFill>
                  <a:srgbClr val="333333"/>
                </a:solidFill>
                <a:latin typeface="+mn-lt"/>
                <a:cs typeface="+mn-cs"/>
              </a:rPr>
              <a:t> at </a:t>
            </a:r>
            <a:r>
              <a:rPr lang="de-DE" altLang="de-DE" sz="1000" i="1" dirty="0" err="1">
                <a:solidFill>
                  <a:srgbClr val="333333"/>
                </a:solidFill>
                <a:latin typeface="+mn-lt"/>
                <a:cs typeface="+mn-cs"/>
              </a:rPr>
              <a:t>the</a:t>
            </a:r>
            <a:r>
              <a:rPr lang="de-DE" altLang="de-DE" sz="1000" i="1" dirty="0">
                <a:solidFill>
                  <a:srgbClr val="333333"/>
                </a:solidFill>
                <a:latin typeface="+mn-lt"/>
                <a:cs typeface="+mn-cs"/>
              </a:rPr>
              <a:t> end </a:t>
            </a:r>
            <a:r>
              <a:rPr lang="de-DE" altLang="de-DE" sz="1000" i="1" dirty="0" err="1">
                <a:solidFill>
                  <a:srgbClr val="333333"/>
                </a:solidFill>
                <a:latin typeface="+mn-lt"/>
                <a:cs typeface="+mn-cs"/>
              </a:rPr>
              <a:t>of</a:t>
            </a:r>
            <a:r>
              <a:rPr lang="de-DE" altLang="de-DE" sz="1000" i="1" dirty="0">
                <a:solidFill>
                  <a:srgbClr val="333333"/>
                </a:solidFill>
                <a:latin typeface="+mn-lt"/>
                <a:cs typeface="+mn-cs"/>
              </a:rPr>
              <a:t> </a:t>
            </a:r>
            <a:r>
              <a:rPr lang="de-DE" altLang="de-DE" sz="1000" i="1" dirty="0" err="1">
                <a:solidFill>
                  <a:srgbClr val="333333"/>
                </a:solidFill>
                <a:latin typeface="+mn-lt"/>
                <a:cs typeface="+mn-cs"/>
              </a:rPr>
              <a:t>the</a:t>
            </a:r>
            <a:r>
              <a:rPr lang="de-DE" altLang="de-DE" sz="1000" i="1" dirty="0">
                <a:solidFill>
                  <a:srgbClr val="333333"/>
                </a:solidFill>
                <a:latin typeface="+mn-lt"/>
                <a:cs typeface="+mn-cs"/>
              </a:rPr>
              <a:t> </a:t>
            </a:r>
            <a:r>
              <a:rPr lang="de-DE" altLang="de-DE" sz="1000" i="1" dirty="0" err="1">
                <a:solidFill>
                  <a:srgbClr val="333333"/>
                </a:solidFill>
                <a:latin typeface="+mn-lt"/>
                <a:cs typeface="+mn-cs"/>
              </a:rPr>
              <a:t>presentation</a:t>
            </a:r>
            <a:r>
              <a:rPr lang="de-DE" altLang="de-DE" sz="1000" i="1" dirty="0">
                <a:solidFill>
                  <a:srgbClr val="333333"/>
                </a:solidFill>
                <a:latin typeface="+mn-lt"/>
                <a:cs typeface="+mn-cs"/>
              </a:rPr>
              <a:t>. </a:t>
            </a:r>
          </a:p>
        </p:txBody>
      </p:sp>
      <p:sp>
        <p:nvSpPr>
          <p:cNvPr id="30725"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v-SE" altLang="de-DE" sz="2400" dirty="0">
                <a:solidFill>
                  <a:srgbClr val="333333"/>
                </a:solidFill>
                <a:latin typeface="+mn-lt"/>
                <a:cs typeface="+mn-cs"/>
              </a:rPr>
              <a:t>En man passerar mållinjen på ett maratonlopp</a:t>
            </a:r>
          </a:p>
          <a:p>
            <a:pPr eaLnBrk="1" hangingPunct="1">
              <a:lnSpc>
                <a:spcPct val="105000"/>
              </a:lnSpc>
              <a:spcBef>
                <a:spcPts val="1999"/>
              </a:spcBef>
              <a:spcAft>
                <a:spcPts val="0"/>
              </a:spcAft>
              <a:buClr>
                <a:srgbClr val="004992"/>
              </a:buClr>
              <a:buFont typeface="WingDings"/>
              <a:buAutoNum type="arabicPeriod"/>
            </a:pPr>
            <a:r>
              <a:rPr lang="sv-SE" altLang="de-DE" sz="2400" dirty="0">
                <a:solidFill>
                  <a:srgbClr val="004992"/>
                </a:solidFill>
                <a:latin typeface="+mn-lt"/>
                <a:cs typeface="+mn-cs"/>
              </a:rPr>
              <a:t>Arg man</a:t>
            </a:r>
          </a:p>
          <a:p>
            <a:pPr eaLnBrk="1" hangingPunct="1">
              <a:lnSpc>
                <a:spcPct val="105000"/>
              </a:lnSpc>
              <a:spcBef>
                <a:spcPts val="1999"/>
              </a:spcBef>
              <a:spcAft>
                <a:spcPts val="0"/>
              </a:spcAft>
              <a:buClr>
                <a:srgbClr val="333333"/>
              </a:buClr>
              <a:buFont typeface="WingDings"/>
              <a:buAutoNum type="arabicPeriod"/>
            </a:pPr>
            <a:r>
              <a:rPr lang="sv-SE" altLang="de-DE" sz="2400" dirty="0">
                <a:solidFill>
                  <a:srgbClr val="333333"/>
                </a:solidFill>
                <a:latin typeface="+mn-lt"/>
                <a:cs typeface="+mn-cs"/>
              </a:rPr>
              <a:t>En man skriker efter hjälp för hans skjorta har stulits</a:t>
            </a:r>
          </a:p>
          <a:p>
            <a:pPr eaLnBrk="1" hangingPunct="1">
              <a:lnSpc>
                <a:spcPct val="105000"/>
              </a:lnSpc>
              <a:spcBef>
                <a:spcPts val="1999"/>
              </a:spcBef>
              <a:spcAft>
                <a:spcPts val="0"/>
              </a:spcAft>
              <a:buClr>
                <a:srgbClr val="333333"/>
              </a:buClr>
              <a:buFont typeface="WingDings"/>
              <a:buAutoNum type="arabicPeriod"/>
            </a:pPr>
            <a:r>
              <a:rPr lang="sv-SE" altLang="de-DE" sz="2400" dirty="0">
                <a:solidFill>
                  <a:srgbClr val="333333"/>
                </a:solidFill>
                <a:latin typeface="+mn-lt"/>
                <a:cs typeface="+mn-cs"/>
              </a:rPr>
              <a:t>Soldyrkande man</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Ilska!</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Slutpläderingen i en rättegång</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cs typeface="+mn-cs"/>
              </a:rPr>
              <a:t>Fackföreningsledare talar till sina kamrater (1920-talet)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Slagsmål på en marknad</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Musiker</a:t>
            </a:r>
            <a:r>
              <a:rPr lang="en-GB" altLang="de-DE" sz="2400" dirty="0">
                <a:solidFill>
                  <a:srgbClr val="333333"/>
                </a:solidFill>
                <a:latin typeface="+mn-lt"/>
                <a:cs typeface="+mn-cs"/>
              </a:rPr>
              <a:t> </a:t>
            </a:r>
            <a:r>
              <a:rPr lang="en-GB" altLang="de-DE" sz="2400" dirty="0" err="1">
                <a:solidFill>
                  <a:srgbClr val="333333"/>
                </a:solidFill>
                <a:latin typeface="+mn-lt"/>
                <a:cs typeface="+mn-cs"/>
              </a:rPr>
              <a:t>som</a:t>
            </a:r>
            <a:r>
              <a:rPr lang="en-GB" altLang="de-DE" sz="2400" dirty="0">
                <a:solidFill>
                  <a:srgbClr val="333333"/>
                </a:solidFill>
                <a:latin typeface="+mn-lt"/>
                <a:cs typeface="+mn-cs"/>
              </a:rPr>
              <a:t> </a:t>
            </a:r>
            <a:r>
              <a:rPr lang="en-GB" altLang="de-DE" sz="2400" dirty="0" err="1">
                <a:solidFill>
                  <a:srgbClr val="333333"/>
                </a:solidFill>
                <a:latin typeface="+mn-lt"/>
                <a:cs typeface="+mn-cs"/>
              </a:rPr>
              <a:t>sjunger</a:t>
            </a:r>
            <a:r>
              <a:rPr lang="en-GB" altLang="de-DE" sz="2400" dirty="0">
                <a:solidFill>
                  <a:srgbClr val="333333"/>
                </a:solidFill>
                <a:latin typeface="+mn-lt"/>
                <a:cs typeface="+mn-cs"/>
              </a:rPr>
              <a:t> om </a:t>
            </a:r>
            <a:r>
              <a:rPr lang="en-GB" altLang="de-DE" sz="2400" dirty="0" err="1">
                <a:solidFill>
                  <a:srgbClr val="333333"/>
                </a:solidFill>
                <a:latin typeface="+mn-lt"/>
                <a:cs typeface="+mn-cs"/>
              </a:rPr>
              <a:t>kärlek</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dirty="0">
                <a:latin typeface="+mn-lt"/>
                <a:ea typeface="+mn-ea"/>
                <a:cs typeface="+mn-cs"/>
              </a:rPr>
              <a:t>Vad känner eller gör denna person?</a:t>
            </a:r>
            <a:br>
              <a:rPr lang="sv-SE" sz="3600" dirty="0">
                <a:latin typeface="+mn-lt"/>
                <a:ea typeface="+mn-ea"/>
                <a:cs typeface="+mn-cs"/>
              </a:rPr>
            </a:br>
            <a:r>
              <a:rPr lang="sv-SE" sz="3600" dirty="0">
                <a:latin typeface="+mn-lt"/>
                <a:ea typeface="+mn-ea"/>
                <a:cs typeface="+mn-cs"/>
              </a:rPr>
              <a:t>Hur säker är du?</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Beskuren bild!</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Slutpläderingen i en rättegång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Fackföreningsledare talar till sina kamrater (1920-talet)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Slagsmål på en marknad</a:t>
            </a: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mn-lt"/>
                <a:cs typeface="+mn-cs"/>
              </a:rPr>
              <a:t>Musiker</a:t>
            </a:r>
            <a:r>
              <a:rPr lang="en-GB" altLang="de-DE" sz="2400" dirty="0">
                <a:solidFill>
                  <a:srgbClr val="004992"/>
                </a:solidFill>
                <a:latin typeface="+mn-lt"/>
                <a:cs typeface="+mn-cs"/>
              </a:rPr>
              <a:t> </a:t>
            </a:r>
            <a:r>
              <a:rPr lang="en-GB" altLang="de-DE" sz="2400" dirty="0" err="1">
                <a:solidFill>
                  <a:srgbClr val="004992"/>
                </a:solidFill>
                <a:latin typeface="+mn-lt"/>
                <a:cs typeface="+mn-cs"/>
              </a:rPr>
              <a:t>som</a:t>
            </a:r>
            <a:r>
              <a:rPr lang="en-GB" altLang="de-DE" sz="2400" dirty="0">
                <a:solidFill>
                  <a:srgbClr val="004992"/>
                </a:solidFill>
                <a:latin typeface="+mn-lt"/>
                <a:cs typeface="+mn-cs"/>
              </a:rPr>
              <a:t> </a:t>
            </a:r>
            <a:r>
              <a:rPr lang="en-GB" altLang="de-DE" sz="2400" dirty="0" err="1">
                <a:solidFill>
                  <a:srgbClr val="004992"/>
                </a:solidFill>
                <a:latin typeface="+mn-lt"/>
                <a:cs typeface="+mn-cs"/>
              </a:rPr>
              <a:t>sjunger</a:t>
            </a:r>
            <a:r>
              <a:rPr lang="en-GB" altLang="de-DE" sz="2400" dirty="0">
                <a:solidFill>
                  <a:srgbClr val="004992"/>
                </a:solidFill>
                <a:latin typeface="+mn-lt"/>
                <a:cs typeface="+mn-cs"/>
              </a:rPr>
              <a:t> om </a:t>
            </a:r>
            <a:r>
              <a:rPr lang="en-GB" altLang="de-DE" sz="2400" dirty="0" err="1">
                <a:solidFill>
                  <a:srgbClr val="004992"/>
                </a:solidFill>
                <a:latin typeface="+mn-lt"/>
                <a:cs typeface="+mn-cs"/>
              </a:rPr>
              <a:t>kärlek</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Passion!</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Eftersökt afrikansk krigsbrottsling (General Dbeki)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Manlig maratonlöpare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Desperat blind man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Amerikansk politiker som joggar tillsammans med sina livvakter</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dirty="0">
                <a:latin typeface="+mn-lt"/>
                <a:ea typeface="+mn-ea"/>
                <a:cs typeface="+mn-cs"/>
              </a:rPr>
              <a:t>Vad känner eller gör denna person?</a:t>
            </a:r>
            <a:br>
              <a:rPr lang="sv-SE" sz="3600" dirty="0">
                <a:latin typeface="+mn-lt"/>
                <a:ea typeface="+mn-ea"/>
                <a:cs typeface="+mn-cs"/>
              </a:rPr>
            </a:br>
            <a:r>
              <a:rPr lang="sv-SE" sz="3600" dirty="0">
                <a:latin typeface="+mn-lt"/>
                <a:ea typeface="+mn-ea"/>
                <a:cs typeface="+mn-cs"/>
              </a:rPr>
              <a:t>Hur säker är du?</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Beskuren bild!</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cs typeface="+mn-cs"/>
              </a:rPr>
              <a:t>Eftersökt afrikansk krigsbrottsling (General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Manlig maratonlöpare</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cs typeface="+mn-cs"/>
              </a:rPr>
              <a:t>Desperat blind man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cs typeface="+mn-cs"/>
              </a:rPr>
              <a:t>Amerikansk politiker som joggar tillsammans med sina livvakter</a:t>
            </a:r>
            <a:endParaRPr lang="en-GB" altLang="de-DE" sz="2400" dirty="0">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1030"/>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Spelare ger en signal till sina lagkamrater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Blind munk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Misstänksam blick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Bågskytt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dirty="0">
                <a:latin typeface="+mn-lt"/>
                <a:ea typeface="+mn-ea"/>
                <a:cs typeface="+mn-cs"/>
              </a:rPr>
              <a:t>Vad känner eller gör denna person?</a:t>
            </a:r>
            <a:br>
              <a:rPr lang="sv-SE" sz="3600" dirty="0">
                <a:latin typeface="+mn-lt"/>
                <a:ea typeface="+mn-ea"/>
                <a:cs typeface="+mn-cs"/>
              </a:rPr>
            </a:br>
            <a:r>
              <a:rPr lang="sv-SE" sz="3600" dirty="0">
                <a:latin typeface="+mn-lt"/>
                <a:ea typeface="+mn-ea"/>
                <a:cs typeface="+mn-cs"/>
              </a:rPr>
              <a:t>Hur säker är du?</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Beskuren bild!</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Text Box 1030"/>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Spelare ger en signal till sina lagkamrater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Blind munk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Misstänksam blick</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Bågskytt</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Koncentration!</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Beställer en drink vid en bardisk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Lagledaren uppmuntrar sitt lag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Ursinnig mäklare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En man söker bråk</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dirty="0">
                <a:latin typeface="+mn-lt"/>
                <a:ea typeface="+mn-ea"/>
                <a:cs typeface="+mn-cs"/>
              </a:rPr>
              <a:t>Vad känner eller gör denna person?</a:t>
            </a:r>
            <a:br>
              <a:rPr lang="sv-SE" sz="3600" dirty="0">
                <a:latin typeface="+mn-lt"/>
                <a:ea typeface="+mn-ea"/>
                <a:cs typeface="+mn-cs"/>
              </a:rPr>
            </a:br>
            <a:r>
              <a:rPr lang="sv-SE" sz="3600" dirty="0">
                <a:latin typeface="+mn-lt"/>
                <a:ea typeface="+mn-ea"/>
                <a:cs typeface="+mn-cs"/>
              </a:rPr>
              <a:t>Hur säker är du?</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Beskuren bild!</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Beställer en drink vid en bardisk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Lagledaren uppmuntrar sitt lag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Ursinnig mäklare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En man söker bråk</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Valfritt</a:t>
            </a:r>
            <a:r>
              <a:rPr lang="en-US" altLang="ko-KR" sz="3600" spc="-5" dirty="0">
                <a:latin typeface="+mn-lt"/>
                <a:ea typeface="+mn-ea"/>
                <a:cs typeface="+mn-cs"/>
              </a:rPr>
              <a:t>: </a:t>
            </a:r>
            <a:r>
              <a:rPr lang="en-US" altLang="ko-KR" sz="3600" spc="-5" dirty="0" err="1">
                <a:latin typeface="+mn-lt"/>
                <a:ea typeface="+mn-ea"/>
                <a:cs typeface="+mn-cs"/>
              </a:rPr>
              <a:t>Filmklipp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sv-SE" altLang="ko-KR" sz="2400" dirty="0">
                <a:solidFill>
                  <a:srgbClr val="004992"/>
                </a:solidFill>
              </a:rPr>
              <a:t>Valfritt: Filmklipp som handlar om dagens ämne finns på följande webbadress</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sv-SE" altLang="ko-KR" sz="2400" dirty="0">
                <a:solidFill>
                  <a:srgbClr val="333333"/>
                </a:solidFill>
              </a:rPr>
              <a:t>Efter videon kanske ni bör diskutera hur det anknyter till dagens ämne</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cs typeface="+mn-cs"/>
              </a:rPr>
              <a:t>[</a:t>
            </a:r>
            <a:r>
              <a:rPr lang="en-US" altLang="ko-KR" sz="1800" i="1" spc="-5" dirty="0" err="1">
                <a:solidFill>
                  <a:srgbClr val="333333"/>
                </a:solidFill>
                <a:latin typeface="+mn-lt"/>
                <a:cs typeface="+mn-cs"/>
              </a:rPr>
              <a:t>för</a:t>
            </a:r>
            <a:r>
              <a:rPr lang="en-US" altLang="ko-KR" sz="1800" i="1" spc="-5" dirty="0">
                <a:solidFill>
                  <a:srgbClr val="333333"/>
                </a:solidFill>
                <a:latin typeface="+mn-lt"/>
                <a:cs typeface="+mn-cs"/>
              </a:rPr>
              <a:t> </a:t>
            </a:r>
            <a:r>
              <a:rPr lang="en-US" altLang="ko-KR" sz="1800" i="1" spc="-5" dirty="0" err="1">
                <a:solidFill>
                  <a:srgbClr val="333333"/>
                </a:solidFill>
                <a:latin typeface="+mn-lt"/>
                <a:cs typeface="+mn-cs"/>
              </a:rPr>
              <a:t>tränare</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sv-SE" altLang="ko-KR" sz="1800" dirty="0">
                <a:solidFill>
                  <a:srgbClr val="333333"/>
                </a:solidFill>
                <a:latin typeface="+mn-lt"/>
                <a:cs typeface="+mn-cs"/>
              </a:rPr>
              <a:t>En del filmklipp innhåller ett språk som är passande för all publik eller för olika kulturer. Titta noggrannt igenom innan visning för andra.</a:t>
            </a:r>
            <a:r>
              <a:rPr lang="de-DE" sz="180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0627641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Kvinna äter maggots med avsmak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Generad kvinna sänker huvudet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Bedjande kvinna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Kvinna som gläds åt någon annans misslyckande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dirty="0">
                <a:latin typeface="+mn-lt"/>
                <a:ea typeface="+mn-ea"/>
                <a:cs typeface="+mn-cs"/>
              </a:rPr>
              <a:t>Vad känner eller gör denna person?</a:t>
            </a:r>
            <a:br>
              <a:rPr lang="sv-SE" sz="3600" dirty="0">
                <a:latin typeface="+mn-lt"/>
                <a:ea typeface="+mn-ea"/>
                <a:cs typeface="+mn-cs"/>
              </a:rPr>
            </a:br>
            <a:r>
              <a:rPr lang="sv-SE" sz="3600" dirty="0">
                <a:latin typeface="+mn-lt"/>
                <a:ea typeface="+mn-ea"/>
                <a:cs typeface="+mn-cs"/>
              </a:rPr>
              <a:t>Hur säker är du?</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Beskuren bild!</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Kvinna äter maggots med avsmak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Generad kvinna sänker huvudet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Bedjande kvinna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Kvinna som gläds åt någon annans misslyckande</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Avsky!</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Före slagsmålet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Läser upp en dikt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Flirtar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Kränkande gest</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dirty="0">
                <a:latin typeface="+mn-lt"/>
                <a:ea typeface="+mn-ea"/>
                <a:cs typeface="+mn-cs"/>
              </a:rPr>
              <a:t>Vad känner eller gör denna person?</a:t>
            </a:r>
            <a:br>
              <a:rPr lang="sv-SE" sz="3600" dirty="0">
                <a:latin typeface="+mn-lt"/>
                <a:ea typeface="+mn-ea"/>
                <a:cs typeface="+mn-cs"/>
              </a:rPr>
            </a:br>
            <a:r>
              <a:rPr lang="sv-SE" sz="3600" dirty="0">
                <a:latin typeface="+mn-lt"/>
                <a:ea typeface="+mn-ea"/>
                <a:cs typeface="+mn-cs"/>
              </a:rPr>
              <a:t>Hur säker är du?</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Beskuren bild!</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Före slagsmålet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Läser upp en dikt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Flirtar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Kränkande gest</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Bruden </a:t>
            </a:r>
            <a:r>
              <a:rPr lang="de-DE" altLang="de-DE" sz="2400">
                <a:solidFill>
                  <a:srgbClr val="333333"/>
                </a:solidFill>
                <a:latin typeface="+mn-lt"/>
                <a:cs typeface="+mn-cs"/>
              </a:rPr>
              <a:t>säger “JA” </a:t>
            </a:r>
            <a:r>
              <a:rPr lang="de-DE" altLang="de-DE" sz="2400" dirty="0">
                <a:solidFill>
                  <a:srgbClr val="333333"/>
                </a:solidFill>
                <a:latin typeface="+mn-lt"/>
                <a:cs typeface="+mn-cs"/>
              </a:rPr>
              <a:t>på sitt bröllop</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Kvinna på en pub</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Kvinna</a:t>
            </a:r>
            <a:r>
              <a:rPr lang="de-DE" altLang="de-DE" sz="2400" dirty="0">
                <a:solidFill>
                  <a:srgbClr val="333333"/>
                </a:solidFill>
                <a:latin typeface="+mn-lt"/>
                <a:cs typeface="+mn-cs"/>
              </a:rPr>
              <a:t> </a:t>
            </a:r>
            <a:r>
              <a:rPr lang="de-DE" altLang="de-DE" sz="2400" dirty="0" err="1">
                <a:solidFill>
                  <a:srgbClr val="333333"/>
                </a:solidFill>
                <a:latin typeface="+mn-lt"/>
                <a:cs typeface="+mn-cs"/>
              </a:rPr>
              <a:t>som</a:t>
            </a:r>
            <a:r>
              <a:rPr lang="de-DE" altLang="de-DE" sz="2400" dirty="0">
                <a:solidFill>
                  <a:srgbClr val="333333"/>
                </a:solidFill>
                <a:latin typeface="+mn-lt"/>
                <a:cs typeface="+mn-cs"/>
              </a:rPr>
              <a:t> </a:t>
            </a:r>
            <a:r>
              <a:rPr lang="de-DE" altLang="de-DE" sz="2400" dirty="0" err="1">
                <a:solidFill>
                  <a:srgbClr val="333333"/>
                </a:solidFill>
                <a:latin typeface="+mn-lt"/>
                <a:cs typeface="+mn-cs"/>
              </a:rPr>
              <a:t>stolt</a:t>
            </a:r>
            <a:r>
              <a:rPr lang="de-DE" altLang="de-DE" sz="2400" dirty="0">
                <a:solidFill>
                  <a:srgbClr val="333333"/>
                </a:solidFill>
                <a:latin typeface="+mn-lt"/>
                <a:cs typeface="+mn-cs"/>
              </a:rPr>
              <a:t> </a:t>
            </a:r>
            <a:r>
              <a:rPr lang="de-DE" altLang="de-DE" sz="2400" dirty="0" err="1">
                <a:solidFill>
                  <a:srgbClr val="333333"/>
                </a:solidFill>
                <a:latin typeface="+mn-lt"/>
                <a:cs typeface="+mn-cs"/>
              </a:rPr>
              <a:t>visar</a:t>
            </a:r>
            <a:r>
              <a:rPr lang="de-DE" altLang="de-DE" sz="2400" dirty="0">
                <a:solidFill>
                  <a:srgbClr val="333333"/>
                </a:solidFill>
                <a:latin typeface="+mn-lt"/>
                <a:cs typeface="+mn-cs"/>
              </a:rPr>
              <a:t> </a:t>
            </a:r>
            <a:r>
              <a:rPr lang="de-DE" altLang="de-DE" sz="2400" dirty="0" err="1">
                <a:solidFill>
                  <a:srgbClr val="333333"/>
                </a:solidFill>
                <a:latin typeface="+mn-lt"/>
                <a:cs typeface="+mn-cs"/>
              </a:rPr>
              <a:t>upp</a:t>
            </a:r>
            <a:r>
              <a:rPr lang="de-DE" altLang="de-DE" sz="2400" dirty="0">
                <a:solidFill>
                  <a:srgbClr val="333333"/>
                </a:solidFill>
                <a:latin typeface="+mn-lt"/>
                <a:cs typeface="+mn-cs"/>
              </a:rPr>
              <a:t> sin </a:t>
            </a:r>
            <a:r>
              <a:rPr lang="de-DE" altLang="de-DE" sz="2400" dirty="0" err="1">
                <a:solidFill>
                  <a:srgbClr val="333333"/>
                </a:solidFill>
                <a:latin typeface="+mn-lt"/>
                <a:cs typeface="+mn-cs"/>
              </a:rPr>
              <a:t>bröllopsring</a:t>
            </a:r>
            <a:r>
              <a:rPr lang="de-DE" altLang="de-DE" sz="2400" dirty="0">
                <a:solidFill>
                  <a:srgbClr val="333333"/>
                </a:solidFill>
                <a:latin typeface="+mn-lt"/>
                <a:cs typeface="+mn-cs"/>
              </a:rPr>
              <a:t> </a:t>
            </a:r>
            <a:r>
              <a:rPr lang="de-DE" altLang="de-DE" sz="2400" dirty="0" err="1">
                <a:solidFill>
                  <a:srgbClr val="333333"/>
                </a:solidFill>
                <a:latin typeface="+mn-lt"/>
                <a:cs typeface="+mn-cs"/>
              </a:rPr>
              <a:t>för</a:t>
            </a:r>
            <a:r>
              <a:rPr lang="de-DE" altLang="de-DE" sz="2400" dirty="0">
                <a:solidFill>
                  <a:srgbClr val="333333"/>
                </a:solidFill>
                <a:latin typeface="+mn-lt"/>
                <a:cs typeface="+mn-cs"/>
              </a:rPr>
              <a:t> en </a:t>
            </a:r>
            <a:r>
              <a:rPr lang="de-DE" altLang="de-DE" sz="2400" dirty="0" err="1">
                <a:solidFill>
                  <a:srgbClr val="333333"/>
                </a:solidFill>
                <a:latin typeface="+mn-lt"/>
                <a:cs typeface="+mn-cs"/>
              </a:rPr>
              <a:t>vän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Kvinna</a:t>
            </a:r>
            <a:r>
              <a:rPr lang="de-DE" altLang="de-DE" sz="2400" dirty="0">
                <a:solidFill>
                  <a:srgbClr val="333333"/>
                </a:solidFill>
                <a:latin typeface="+mn-lt"/>
                <a:cs typeface="+mn-cs"/>
              </a:rPr>
              <a:t> </a:t>
            </a:r>
            <a:r>
              <a:rPr lang="de-DE" altLang="de-DE" sz="2400" dirty="0" err="1">
                <a:solidFill>
                  <a:srgbClr val="333333"/>
                </a:solidFill>
                <a:latin typeface="+mn-lt"/>
                <a:cs typeface="+mn-cs"/>
              </a:rPr>
              <a:t>som</a:t>
            </a:r>
            <a:r>
              <a:rPr lang="de-DE" altLang="de-DE" sz="2400" dirty="0">
                <a:solidFill>
                  <a:srgbClr val="333333"/>
                </a:solidFill>
                <a:latin typeface="+mn-lt"/>
                <a:cs typeface="+mn-cs"/>
              </a:rPr>
              <a:t> </a:t>
            </a:r>
            <a:r>
              <a:rPr lang="de-DE" altLang="de-DE" sz="2400" dirty="0" err="1">
                <a:solidFill>
                  <a:srgbClr val="333333"/>
                </a:solidFill>
                <a:latin typeface="+mn-lt"/>
                <a:cs typeface="+mn-cs"/>
              </a:rPr>
              <a:t>klagar</a:t>
            </a:r>
            <a:r>
              <a:rPr lang="de-DE" altLang="de-DE" sz="2400" dirty="0">
                <a:solidFill>
                  <a:srgbClr val="333333"/>
                </a:solidFill>
                <a:latin typeface="+mn-lt"/>
                <a:cs typeface="+mn-cs"/>
              </a:rPr>
              <a:t> </a:t>
            </a:r>
            <a:r>
              <a:rPr lang="de-DE" altLang="de-DE" sz="2400" dirty="0" err="1">
                <a:solidFill>
                  <a:srgbClr val="333333"/>
                </a:solidFill>
                <a:latin typeface="+mn-lt"/>
                <a:cs typeface="+mn-cs"/>
              </a:rPr>
              <a:t>över</a:t>
            </a:r>
            <a:r>
              <a:rPr lang="de-DE" altLang="de-DE" sz="2400" dirty="0">
                <a:solidFill>
                  <a:srgbClr val="333333"/>
                </a:solidFill>
                <a:latin typeface="+mn-lt"/>
                <a:cs typeface="+mn-cs"/>
              </a:rPr>
              <a:t> </a:t>
            </a:r>
            <a:r>
              <a:rPr lang="de-DE" altLang="de-DE" sz="2400" dirty="0" err="1">
                <a:solidFill>
                  <a:srgbClr val="333333"/>
                </a:solidFill>
                <a:latin typeface="+mn-lt"/>
                <a:cs typeface="+mn-cs"/>
              </a:rPr>
              <a:t>sina</a:t>
            </a:r>
            <a:r>
              <a:rPr lang="de-DE" altLang="de-DE" sz="2400" dirty="0">
                <a:solidFill>
                  <a:srgbClr val="333333"/>
                </a:solidFill>
                <a:latin typeface="+mn-lt"/>
                <a:cs typeface="+mn-cs"/>
              </a:rPr>
              <a:t> </a:t>
            </a:r>
            <a:r>
              <a:rPr lang="de-DE" altLang="de-DE" sz="2400" dirty="0" err="1">
                <a:solidFill>
                  <a:srgbClr val="333333"/>
                </a:solidFill>
                <a:latin typeface="+mn-lt"/>
                <a:cs typeface="+mn-cs"/>
              </a:rPr>
              <a:t>parkeringsböter</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dirty="0">
                <a:latin typeface="+mn-lt"/>
                <a:ea typeface="+mn-ea"/>
                <a:cs typeface="+mn-cs"/>
              </a:rPr>
              <a:t>Vad känner eller gör denna person?</a:t>
            </a:r>
            <a:br>
              <a:rPr lang="sv-SE" sz="3600" dirty="0">
                <a:latin typeface="+mn-lt"/>
                <a:ea typeface="+mn-ea"/>
                <a:cs typeface="+mn-cs"/>
              </a:rPr>
            </a:br>
            <a:r>
              <a:rPr lang="sv-SE" sz="3600" dirty="0">
                <a:latin typeface="+mn-lt"/>
                <a:ea typeface="+mn-ea"/>
                <a:cs typeface="+mn-cs"/>
              </a:rPr>
              <a:t>Hur säker är du?</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Beskuren bild!</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Bruden </a:t>
            </a:r>
            <a:r>
              <a:rPr lang="de-DE" altLang="de-DE" sz="2400">
                <a:solidFill>
                  <a:srgbClr val="333333"/>
                </a:solidFill>
                <a:latin typeface="+mn-lt"/>
                <a:cs typeface="+mn-cs"/>
              </a:rPr>
              <a:t>säger “JA” </a:t>
            </a:r>
            <a:r>
              <a:rPr lang="de-DE" altLang="de-DE" sz="2400" dirty="0">
                <a:solidFill>
                  <a:srgbClr val="333333"/>
                </a:solidFill>
                <a:latin typeface="+mn-lt"/>
                <a:cs typeface="+mn-cs"/>
              </a:rPr>
              <a:t>på sitt bröllop</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Kvinna på en pub</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Kvinna</a:t>
            </a:r>
            <a:r>
              <a:rPr lang="de-DE" altLang="de-DE" sz="2400" dirty="0">
                <a:solidFill>
                  <a:srgbClr val="333333"/>
                </a:solidFill>
                <a:latin typeface="+mn-lt"/>
                <a:cs typeface="+mn-cs"/>
              </a:rPr>
              <a:t> </a:t>
            </a:r>
            <a:r>
              <a:rPr lang="de-DE" altLang="de-DE" sz="2400" dirty="0" err="1">
                <a:solidFill>
                  <a:srgbClr val="333333"/>
                </a:solidFill>
                <a:latin typeface="+mn-lt"/>
                <a:cs typeface="+mn-cs"/>
              </a:rPr>
              <a:t>som</a:t>
            </a:r>
            <a:r>
              <a:rPr lang="de-DE" altLang="de-DE" sz="2400" dirty="0">
                <a:solidFill>
                  <a:srgbClr val="333333"/>
                </a:solidFill>
                <a:latin typeface="+mn-lt"/>
                <a:cs typeface="+mn-cs"/>
              </a:rPr>
              <a:t> </a:t>
            </a:r>
            <a:r>
              <a:rPr lang="de-DE" altLang="de-DE" sz="2400" dirty="0" err="1">
                <a:solidFill>
                  <a:srgbClr val="333333"/>
                </a:solidFill>
                <a:latin typeface="+mn-lt"/>
                <a:cs typeface="+mn-cs"/>
              </a:rPr>
              <a:t>stolt</a:t>
            </a:r>
            <a:r>
              <a:rPr lang="de-DE" altLang="de-DE" sz="2400" dirty="0">
                <a:solidFill>
                  <a:srgbClr val="333333"/>
                </a:solidFill>
                <a:latin typeface="+mn-lt"/>
                <a:cs typeface="+mn-cs"/>
              </a:rPr>
              <a:t> </a:t>
            </a:r>
            <a:r>
              <a:rPr lang="de-DE" altLang="de-DE" sz="2400" dirty="0" err="1">
                <a:solidFill>
                  <a:srgbClr val="333333"/>
                </a:solidFill>
                <a:latin typeface="+mn-lt"/>
                <a:cs typeface="+mn-cs"/>
              </a:rPr>
              <a:t>visar</a:t>
            </a:r>
            <a:r>
              <a:rPr lang="de-DE" altLang="de-DE" sz="2400" dirty="0">
                <a:solidFill>
                  <a:srgbClr val="333333"/>
                </a:solidFill>
                <a:latin typeface="+mn-lt"/>
                <a:cs typeface="+mn-cs"/>
              </a:rPr>
              <a:t> </a:t>
            </a:r>
            <a:r>
              <a:rPr lang="de-DE" altLang="de-DE" sz="2400" dirty="0" err="1">
                <a:solidFill>
                  <a:srgbClr val="333333"/>
                </a:solidFill>
                <a:latin typeface="+mn-lt"/>
                <a:cs typeface="+mn-cs"/>
              </a:rPr>
              <a:t>upp</a:t>
            </a:r>
            <a:r>
              <a:rPr lang="de-DE" altLang="de-DE" sz="2400" dirty="0">
                <a:solidFill>
                  <a:srgbClr val="333333"/>
                </a:solidFill>
                <a:latin typeface="+mn-lt"/>
                <a:cs typeface="+mn-cs"/>
              </a:rPr>
              <a:t> sin </a:t>
            </a:r>
            <a:r>
              <a:rPr lang="de-DE" altLang="de-DE" sz="2400" dirty="0" err="1">
                <a:solidFill>
                  <a:srgbClr val="333333"/>
                </a:solidFill>
                <a:latin typeface="+mn-lt"/>
                <a:cs typeface="+mn-cs"/>
              </a:rPr>
              <a:t>bröllopsring</a:t>
            </a:r>
            <a:r>
              <a:rPr lang="de-DE" altLang="de-DE" sz="2400" dirty="0">
                <a:solidFill>
                  <a:srgbClr val="333333"/>
                </a:solidFill>
                <a:latin typeface="+mn-lt"/>
                <a:cs typeface="+mn-cs"/>
              </a:rPr>
              <a:t> </a:t>
            </a:r>
            <a:r>
              <a:rPr lang="de-DE" altLang="de-DE" sz="2400" dirty="0" err="1">
                <a:solidFill>
                  <a:srgbClr val="333333"/>
                </a:solidFill>
                <a:latin typeface="+mn-lt"/>
                <a:cs typeface="+mn-cs"/>
              </a:rPr>
              <a:t>för</a:t>
            </a:r>
            <a:r>
              <a:rPr lang="de-DE" altLang="de-DE" sz="2400" dirty="0">
                <a:solidFill>
                  <a:srgbClr val="333333"/>
                </a:solidFill>
                <a:latin typeface="+mn-lt"/>
                <a:cs typeface="+mn-cs"/>
              </a:rPr>
              <a:t> en </a:t>
            </a:r>
            <a:r>
              <a:rPr lang="de-DE" altLang="de-DE" sz="2400" dirty="0" err="1">
                <a:solidFill>
                  <a:srgbClr val="333333"/>
                </a:solidFill>
                <a:latin typeface="+mn-lt"/>
                <a:cs typeface="+mn-cs"/>
              </a:rPr>
              <a:t>vän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Kvinna</a:t>
            </a:r>
            <a:r>
              <a:rPr lang="de-DE" altLang="de-DE" sz="2400" dirty="0">
                <a:solidFill>
                  <a:srgbClr val="333333"/>
                </a:solidFill>
                <a:latin typeface="+mn-lt"/>
                <a:cs typeface="+mn-cs"/>
              </a:rPr>
              <a:t> </a:t>
            </a:r>
            <a:r>
              <a:rPr lang="de-DE" altLang="de-DE" sz="2400" dirty="0" err="1">
                <a:solidFill>
                  <a:srgbClr val="333333"/>
                </a:solidFill>
                <a:latin typeface="+mn-lt"/>
                <a:cs typeface="+mn-cs"/>
              </a:rPr>
              <a:t>som</a:t>
            </a:r>
            <a:r>
              <a:rPr lang="de-DE" altLang="de-DE" sz="2400" dirty="0">
                <a:solidFill>
                  <a:srgbClr val="333333"/>
                </a:solidFill>
                <a:latin typeface="+mn-lt"/>
                <a:cs typeface="+mn-cs"/>
              </a:rPr>
              <a:t> </a:t>
            </a:r>
            <a:r>
              <a:rPr lang="de-DE" altLang="de-DE" sz="2400" dirty="0" err="1">
                <a:solidFill>
                  <a:srgbClr val="333333"/>
                </a:solidFill>
                <a:latin typeface="+mn-lt"/>
                <a:cs typeface="+mn-cs"/>
              </a:rPr>
              <a:t>klagar</a:t>
            </a:r>
            <a:r>
              <a:rPr lang="de-DE" altLang="de-DE" sz="2400" dirty="0">
                <a:solidFill>
                  <a:srgbClr val="333333"/>
                </a:solidFill>
                <a:latin typeface="+mn-lt"/>
                <a:cs typeface="+mn-cs"/>
              </a:rPr>
              <a:t> </a:t>
            </a:r>
            <a:r>
              <a:rPr lang="de-DE" altLang="de-DE" sz="2400" dirty="0" err="1">
                <a:solidFill>
                  <a:srgbClr val="333333"/>
                </a:solidFill>
                <a:latin typeface="+mn-lt"/>
                <a:cs typeface="+mn-cs"/>
              </a:rPr>
              <a:t>över</a:t>
            </a:r>
            <a:r>
              <a:rPr lang="de-DE" altLang="de-DE" sz="2400" dirty="0">
                <a:solidFill>
                  <a:srgbClr val="333333"/>
                </a:solidFill>
                <a:latin typeface="+mn-lt"/>
                <a:cs typeface="+mn-cs"/>
              </a:rPr>
              <a:t> </a:t>
            </a:r>
            <a:r>
              <a:rPr lang="de-DE" altLang="de-DE" sz="2400" dirty="0" err="1">
                <a:solidFill>
                  <a:srgbClr val="333333"/>
                </a:solidFill>
                <a:latin typeface="+mn-lt"/>
                <a:cs typeface="+mn-cs"/>
              </a:rPr>
              <a:t>sina</a:t>
            </a:r>
            <a:r>
              <a:rPr lang="de-DE" altLang="de-DE" sz="2400" dirty="0">
                <a:solidFill>
                  <a:srgbClr val="333333"/>
                </a:solidFill>
                <a:latin typeface="+mn-lt"/>
                <a:cs typeface="+mn-cs"/>
              </a:rPr>
              <a:t> </a:t>
            </a:r>
            <a:r>
              <a:rPr lang="de-DE" altLang="de-DE" sz="2400" dirty="0" err="1">
                <a:solidFill>
                  <a:srgbClr val="333333"/>
                </a:solidFill>
                <a:latin typeface="+mn-lt"/>
                <a:cs typeface="+mn-cs"/>
              </a:rPr>
              <a:t>parkeringsböter</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Glädje!</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Aggressiv supporter (huligan)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Glad bartender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Slagsmål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Spelare som gör en målgest</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dirty="0">
                <a:latin typeface="+mn-lt"/>
                <a:ea typeface="+mn-ea"/>
                <a:cs typeface="+mn-cs"/>
              </a:rPr>
              <a:t>Vad känner eller gör denna person?</a:t>
            </a:r>
            <a:br>
              <a:rPr lang="sv-SE" sz="3600" dirty="0">
                <a:latin typeface="+mn-lt"/>
                <a:ea typeface="+mn-ea"/>
                <a:cs typeface="+mn-cs"/>
              </a:rPr>
            </a:br>
            <a:r>
              <a:rPr lang="sv-SE" sz="3600" dirty="0">
                <a:latin typeface="+mn-lt"/>
                <a:ea typeface="+mn-ea"/>
                <a:cs typeface="+mn-cs"/>
              </a:rPr>
              <a:t>Hur säker är du?</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Beskuren bild!</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Aggressiv supporter (huligan)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Glad bartender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Slagsmål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Spelare som gör en målgest</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Glädje!</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Överlevare efter en gruvolycka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Arbetare på rast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Den misslyckade strejken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Maskeradklädd (gruvarbetare)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dirty="0">
                <a:latin typeface="+mn-lt"/>
                <a:ea typeface="+mn-ea"/>
                <a:cs typeface="+mn-cs"/>
              </a:rPr>
              <a:t>Vad känner eller gör denna person?</a:t>
            </a:r>
            <a:br>
              <a:rPr lang="sv-SE" sz="3600" dirty="0">
                <a:latin typeface="+mn-lt"/>
                <a:ea typeface="+mn-ea"/>
                <a:cs typeface="+mn-cs"/>
              </a:rPr>
            </a:br>
            <a:r>
              <a:rPr lang="sv-SE" sz="3600" dirty="0">
                <a:latin typeface="+mn-lt"/>
                <a:ea typeface="+mn-ea"/>
                <a:cs typeface="+mn-cs"/>
              </a:rPr>
              <a:t>Hur säker är du?</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Beskuren bild!</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Överlevare efter en gruvolycka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Arbetare på rast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Den misslyckade strejken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Maskeradklädd (gruvarbetare)</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 Box 5"/>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400">
                <a:solidFill>
                  <a:srgbClr val="333333"/>
                </a:solidFill>
                <a:latin typeface="+mn-lt"/>
                <a:cs typeface="+mn-cs"/>
              </a:rPr>
              <a:t>Mannen läser:</a:t>
            </a:r>
          </a:p>
          <a:p>
            <a:pPr eaLnBrk="1" hangingPunct="1">
              <a:spcBef>
                <a:spcPct val="0"/>
              </a:spcBef>
              <a:buClrTx/>
              <a:buFontTx/>
              <a:buChar char="•"/>
            </a:pPr>
            <a:r>
              <a:rPr lang="de-DE" altLang="de-DE" sz="2400">
                <a:solidFill>
                  <a:srgbClr val="333333"/>
                </a:solidFill>
                <a:latin typeface="+mn-lt"/>
                <a:cs typeface="+mn-cs"/>
              </a:rPr>
              <a:t>ett kärleksbrev (rodnar på nästa bild)</a:t>
            </a:r>
          </a:p>
          <a:p>
            <a:pPr eaLnBrk="1" hangingPunct="1">
              <a:spcBef>
                <a:spcPct val="0"/>
              </a:spcBef>
              <a:buClrTx/>
              <a:buFontTx/>
              <a:buChar char="•"/>
            </a:pPr>
            <a:r>
              <a:rPr lang="de-DE" altLang="de-DE" sz="2400">
                <a:solidFill>
                  <a:srgbClr val="333333"/>
                </a:solidFill>
                <a:latin typeface="+mn-lt"/>
                <a:cs typeface="+mn-cs"/>
              </a:rPr>
              <a:t>en intressant artikel (gör anteckningar på nästa bild)</a:t>
            </a:r>
          </a:p>
          <a:p>
            <a:pPr eaLnBrk="1" hangingPunct="1">
              <a:spcBef>
                <a:spcPct val="0"/>
              </a:spcBef>
              <a:buClrTx/>
              <a:buFontTx/>
              <a:buChar char="•"/>
            </a:pPr>
            <a:r>
              <a:rPr lang="de-DE" altLang="de-DE" sz="2400">
                <a:solidFill>
                  <a:srgbClr val="333333"/>
                </a:solidFill>
                <a:latin typeface="+mn-lt"/>
                <a:cs typeface="+mn-cs"/>
              </a:rPr>
              <a:t>ett brev med avslag (vredesutbrott på nästa bild)</a:t>
            </a:r>
          </a:p>
          <a:p>
            <a:pPr eaLnBrk="1" hangingPunct="1">
              <a:spcBef>
                <a:spcPct val="0"/>
              </a:spcBef>
              <a:buClrTx/>
              <a:buFontTx/>
              <a:buChar char="•"/>
            </a:pPr>
            <a:r>
              <a:rPr lang="de-DE" altLang="de-DE" sz="2400">
                <a:solidFill>
                  <a:srgbClr val="333333"/>
                </a:solidFill>
                <a:latin typeface="+mn-lt"/>
                <a:cs typeface="+mn-cs"/>
              </a:rPr>
              <a:t>en skämthistoria (skrattar på nästa bild)</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v-SE" sz="3600" dirty="0">
                <a:latin typeface="+mn-lt"/>
                <a:ea typeface="+mn-ea"/>
                <a:cs typeface="+mn-cs"/>
              </a:rPr>
              <a:t>Vad känner eller gör denna person?</a:t>
            </a:r>
            <a:br>
              <a:rPr lang="sv-SE" sz="3600" dirty="0">
                <a:latin typeface="+mn-lt"/>
                <a:ea typeface="+mn-ea"/>
                <a:cs typeface="+mn-cs"/>
              </a:rPr>
            </a:br>
            <a:r>
              <a:rPr lang="sv-SE" sz="3600" dirty="0">
                <a:latin typeface="+mn-lt"/>
                <a:ea typeface="+mn-ea"/>
                <a:cs typeface="+mn-cs"/>
              </a:rPr>
              <a:t>Hur säker är du?</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1" name="Text Box 5"/>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400" dirty="0">
                <a:solidFill>
                  <a:srgbClr val="333333"/>
                </a:solidFill>
                <a:latin typeface="+mn-lt"/>
                <a:cs typeface="+mn-cs"/>
              </a:rPr>
              <a:t>Mannen läser:</a:t>
            </a:r>
          </a:p>
          <a:p>
            <a:pPr eaLnBrk="1" hangingPunct="1">
              <a:spcBef>
                <a:spcPct val="0"/>
              </a:spcBef>
              <a:buClrTx/>
              <a:buFontTx/>
              <a:buChar char="•"/>
            </a:pPr>
            <a:r>
              <a:rPr lang="de-DE" altLang="de-DE" sz="2400" dirty="0">
                <a:solidFill>
                  <a:srgbClr val="333333"/>
                </a:solidFill>
                <a:latin typeface="+mn-lt"/>
                <a:cs typeface="+mn-cs"/>
              </a:rPr>
              <a:t>ett kärleksbrev (rodnar på nästa bild)</a:t>
            </a:r>
          </a:p>
          <a:p>
            <a:pPr eaLnBrk="1" hangingPunct="1">
              <a:spcBef>
                <a:spcPct val="0"/>
              </a:spcBef>
              <a:buClrTx/>
              <a:buFontTx/>
              <a:buChar char="•"/>
            </a:pPr>
            <a:r>
              <a:rPr lang="de-DE" altLang="de-DE" sz="2400" dirty="0">
                <a:solidFill>
                  <a:srgbClr val="333333"/>
                </a:solidFill>
                <a:latin typeface="+mn-lt"/>
                <a:cs typeface="+mn-cs"/>
              </a:rPr>
              <a:t>en intressant artikel (gör anteckningar på nästa bild)</a:t>
            </a:r>
          </a:p>
          <a:p>
            <a:pPr eaLnBrk="1" hangingPunct="1">
              <a:spcBef>
                <a:spcPct val="0"/>
              </a:spcBef>
              <a:buClrTx/>
              <a:buFontTx/>
              <a:buChar char="•"/>
            </a:pPr>
            <a:r>
              <a:rPr lang="de-DE" altLang="de-DE" sz="2400" dirty="0">
                <a:solidFill>
                  <a:srgbClr val="004992"/>
                </a:solidFill>
                <a:latin typeface="+mn-lt"/>
                <a:cs typeface="+mn-cs"/>
              </a:rPr>
              <a:t>ett brev med avslag (vredesutbrott på nästa bild)</a:t>
            </a:r>
          </a:p>
          <a:p>
            <a:pPr eaLnBrk="1" hangingPunct="1">
              <a:spcBef>
                <a:spcPct val="0"/>
              </a:spcBef>
              <a:buClrTx/>
              <a:buFontTx/>
              <a:buChar char="•"/>
            </a:pPr>
            <a:r>
              <a:rPr lang="de-DE" altLang="de-DE" sz="2400" dirty="0">
                <a:solidFill>
                  <a:srgbClr val="333333"/>
                </a:solidFill>
                <a:latin typeface="+mn-lt"/>
                <a:cs typeface="+mn-cs"/>
              </a:rPr>
              <a:t>en skämthistoria (skrattar på nästa bild)</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Första slutsatsen!</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v-SE" altLang="de-DE" sz="2400" dirty="0">
                <a:solidFill>
                  <a:srgbClr val="333333"/>
                </a:solidFill>
              </a:rPr>
              <a:t>Ansiktsuttryck och gester är inte alltid entydiga</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Första slutsatsen!</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v-SE" altLang="de-DE" sz="2400" dirty="0">
                <a:solidFill>
                  <a:srgbClr val="333333"/>
                </a:solidFill>
              </a:rPr>
              <a:t>Ansiktsuttryck och gester är inte alltid entydiga</a:t>
            </a:r>
          </a:p>
          <a:p>
            <a:pPr marL="342900" indent="-342900" defTabSz="914400" fontAlgn="base">
              <a:buClr>
                <a:srgbClr val="333333"/>
              </a:buClr>
              <a:buFont typeface="WingDings"/>
              <a:buChar char=""/>
            </a:pPr>
            <a:r>
              <a:rPr lang="sv-SE" altLang="de-DE" sz="2400" dirty="0">
                <a:solidFill>
                  <a:srgbClr val="333333"/>
                </a:solidFill>
              </a:rPr>
              <a:t>Många människor visar inte känslor med ansiktsutryck. Det kan bero på sjukdom (t.ex. Parkinson’s sjukdom), eller bara vara så de är. Då blir det svårare att tolka </a:t>
            </a:r>
            <a:r>
              <a:rPr lang="sv-SE" altLang="de-DE" sz="2400">
                <a:solidFill>
                  <a:srgbClr val="333333"/>
                </a:solidFill>
              </a:rPr>
              <a:t>känslor.</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extLst>
      <p:ext uri="{BB962C8B-B14F-4D97-AF65-F5344CB8AC3E}">
        <p14:creationId xmlns:p14="http://schemas.microsoft.com/office/powerpoint/2010/main" val="21014632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Första slutsatsen!</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v-SE" altLang="de-DE" sz="2400" dirty="0">
                <a:solidFill>
                  <a:srgbClr val="333333"/>
                </a:solidFill>
              </a:rPr>
              <a:t>Ansiktsuttryck och gester är inte alltid entydiga</a:t>
            </a:r>
          </a:p>
          <a:p>
            <a:pPr marL="342900" indent="-342900" defTabSz="914400" fontAlgn="base">
              <a:buClr>
                <a:srgbClr val="333333"/>
              </a:buClr>
              <a:buFont typeface="WingDings"/>
              <a:buChar char=""/>
            </a:pPr>
            <a:r>
              <a:rPr lang="sv-SE" altLang="de-DE" sz="2400" dirty="0">
                <a:solidFill>
                  <a:srgbClr val="333333"/>
                </a:solidFill>
              </a:rPr>
              <a:t>Många människor visar inte känslor med ansiktsutryck. Det kan bero på sjukdom (t.ex. Parkinson’s sjukdom), eller bara vara så de är. Då blir det svårare att tolka känslor.</a:t>
            </a:r>
          </a:p>
          <a:p>
            <a:pPr marL="342900" indent="-342900" defTabSz="914400" fontAlgn="base">
              <a:buClr>
                <a:srgbClr val="333333"/>
              </a:buClr>
              <a:buFont typeface="WingDings"/>
              <a:buChar char=""/>
            </a:pPr>
            <a:r>
              <a:rPr lang="sv-SE" altLang="de-DE" sz="2400" dirty="0">
                <a:solidFill>
                  <a:srgbClr val="333333"/>
                </a:solidFill>
              </a:rPr>
              <a:t>Ta hänsyn till ytterligare information (situation, tidigare kännedom om personen, om möjligt fråga </a:t>
            </a:r>
            <a:r>
              <a:rPr lang="sv-SE" altLang="de-DE" sz="2400">
                <a:solidFill>
                  <a:srgbClr val="333333"/>
                </a:solidFill>
              </a:rPr>
              <a:t>personen direkt) </a:t>
            </a:r>
            <a:r>
              <a:rPr lang="sv-SE" altLang="de-DE" sz="2400" dirty="0">
                <a:solidFill>
                  <a:srgbClr val="333333"/>
                </a:solidFill>
              </a:rPr>
              <a:t>innan ansiktsuttryck och gester tolkas.</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1587669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Uppgift 3</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v-SE" altLang="de-DE" sz="2400" dirty="0">
                <a:solidFill>
                  <a:srgbClr val="333333"/>
                </a:solidFill>
              </a:rPr>
              <a:t>Ni kommer att få se en bildserie</a:t>
            </a:r>
          </a:p>
          <a:p>
            <a:pPr marL="342900" indent="-342900" defTabSz="914400" fontAlgn="base">
              <a:buClr>
                <a:srgbClr val="333333"/>
              </a:buClr>
              <a:buFont typeface="WingDings"/>
              <a:buChar char=""/>
            </a:pPr>
            <a:r>
              <a:rPr lang="sv-SE" altLang="de-DE" sz="2400" dirty="0">
                <a:solidFill>
                  <a:srgbClr val="333333"/>
                </a:solidFill>
              </a:rPr>
              <a:t>Bild 1-3 kommer att visas i omvänd ordning så att bild 3 visas först</a:t>
            </a:r>
          </a:p>
          <a:p>
            <a:pPr marL="342900" indent="-342900" defTabSz="914400" fontAlgn="base">
              <a:buClr>
                <a:srgbClr val="333333"/>
              </a:buClr>
              <a:buFont typeface="WingDings"/>
              <a:buChar char=""/>
            </a:pPr>
            <a:r>
              <a:rPr lang="sv-SE" altLang="de-DE" sz="2400" dirty="0">
                <a:solidFill>
                  <a:srgbClr val="333333"/>
                </a:solidFill>
              </a:rPr>
              <a:t>När bilden har visats ombeds ni att svara på vilket av tre alternativ som gör serien logisk och komplett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mannen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mannen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mannen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Rätt svar är 4c!</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kvinnan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kvinnan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kvinnan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Rätt svar är 4a!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planerar mannen att göra?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planerar mannen att göra?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planerar mannen att göra?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Rätt svar är 4c!</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kvinnan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kvinnan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kvinnan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68</a:t>
            </a:fld>
            <a:endParaRPr lang="de-DE" dirty="0">
              <a:latin typeface="+mn-lt"/>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Rätt svar är 4a!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69</a:t>
            </a:fld>
            <a:endParaRPr lang="de-DE" dirty="0">
              <a:latin typeface="+mn-lt"/>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kvinnan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70</a:t>
            </a:fld>
            <a:endParaRPr lang="de-DE" dirty="0">
              <a:latin typeface="+mn-lt"/>
              <a:cs typeface="+mn-cs"/>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kvinnan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71</a:t>
            </a:fld>
            <a:endParaRPr lang="de-DE" dirty="0">
              <a:latin typeface="+mn-lt"/>
              <a:cs typeface="+mn-cs"/>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kvinnan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72</a:t>
            </a:fld>
            <a:endParaRPr lang="de-DE" dirty="0">
              <a:latin typeface="+mn-lt"/>
              <a:cs typeface="+mn-cs"/>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Rätt svar är 4b!</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73</a:t>
            </a:fld>
            <a:endParaRPr lang="de-DE" dirty="0">
              <a:latin typeface="+mn-lt"/>
              <a:cs typeface="+mn-cs"/>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planerar kvinnan att göra?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74</a:t>
            </a:fld>
            <a:endParaRPr lang="de-DE" dirty="0">
              <a:latin typeface="+mn-lt"/>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planerar kvinnan att göra?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75</a:t>
            </a:fld>
            <a:endParaRPr lang="de-DE" dirty="0">
              <a:latin typeface="+mn-lt"/>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planerar kvinnan att göra?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76</a:t>
            </a:fld>
            <a:endParaRPr lang="de-DE" dirty="0">
              <a:latin typeface="+mn-lt"/>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Rätt svar är 4b!</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77</a:t>
            </a:fld>
            <a:endParaRPr lang="de-DE" dirty="0">
              <a:latin typeface="+mn-lt"/>
              <a:cs typeface="+mn-cs"/>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pojken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78</a:t>
            </a:fld>
            <a:endParaRPr lang="de-DE" dirty="0">
              <a:latin typeface="+mn-lt"/>
              <a:cs typeface="+mn-cs"/>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pojken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79</a:t>
            </a:fld>
            <a:endParaRPr lang="de-DE" dirty="0">
              <a:latin typeface="+mn-lt"/>
              <a:cs typeface="+mn-cs"/>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pojken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80</a:t>
            </a:fld>
            <a:endParaRPr lang="de-DE" dirty="0">
              <a:latin typeface="+mn-lt"/>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Rätt svar är 4a!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81</a:t>
            </a:fld>
            <a:endParaRPr lang="de-DE" dirty="0">
              <a:latin typeface="+mn-lt"/>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planerar mannen att göra?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82</a:t>
            </a:fld>
            <a:endParaRPr lang="de-DE" dirty="0">
              <a:latin typeface="+mn-lt"/>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planerar mannen att göra?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83</a:t>
            </a:fld>
            <a:endParaRPr lang="de-DE" dirty="0">
              <a:latin typeface="+mn-lt"/>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planerar mannen att göra?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84</a:t>
            </a:fld>
            <a:endParaRPr lang="de-DE" dirty="0">
              <a:latin typeface="+mn-lt"/>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Rätt svar är 4b!</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85</a:t>
            </a:fld>
            <a:endParaRPr lang="de-DE" dirty="0">
              <a:latin typeface="+mn-lt"/>
              <a:cs typeface="+mn-cs"/>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kvinnan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86</a:t>
            </a:fld>
            <a:endParaRPr lang="de-DE" dirty="0">
              <a:latin typeface="+mn-lt"/>
              <a:cs typeface="+mn-cs"/>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kvinnan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87</a:t>
            </a:fld>
            <a:endParaRPr lang="de-DE" dirty="0">
              <a:latin typeface="+mn-lt"/>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kvinnan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88</a:t>
            </a:fld>
            <a:endParaRPr lang="de-DE" dirty="0">
              <a:latin typeface="+mn-lt"/>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Rätt svar är 4a!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89</a:t>
            </a:fld>
            <a:endParaRPr lang="de-DE" dirty="0">
              <a:latin typeface="+mn-lt"/>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mannen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90</a:t>
            </a:fld>
            <a:endParaRPr lang="de-DE" dirty="0">
              <a:latin typeface="+mn-lt"/>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mannen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91</a:t>
            </a:fld>
            <a:endParaRPr lang="de-DE" dirty="0">
              <a:latin typeface="+mn-lt"/>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Vad tänker mannen göra?</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92</a:t>
            </a:fld>
            <a:endParaRPr lang="de-DE" dirty="0">
              <a:latin typeface="+mn-lt"/>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sv-SE" altLang="de-DE" sz="2000">
                <a:solidFill>
                  <a:srgbClr val="333333"/>
                </a:solidFill>
                <a:latin typeface="Calibri Light"/>
              </a:rPr>
              <a:t>Hur fortsätter historien ovan?</a:t>
            </a:r>
          </a:p>
          <a:p>
            <a:pPr algn="ctr" eaLnBrk="1" hangingPunct="1">
              <a:spcBef>
                <a:spcPts val="1200"/>
              </a:spcBef>
              <a:spcAft>
                <a:spcPts val="0"/>
              </a:spcAft>
              <a:buClrTx/>
              <a:buNone/>
            </a:pPr>
            <a:r>
              <a:rPr lang="sv-SE" altLang="de-DE" sz="2000">
                <a:solidFill>
                  <a:srgbClr val="333333"/>
                </a:solidFill>
                <a:latin typeface="Calibri Light"/>
              </a:rPr>
              <a:t>Diskutera följande alternativ:</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Rätt svar är 4b!</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93</a:t>
            </a:fld>
            <a:endParaRPr lang="de-DE" dirty="0">
              <a:latin typeface="+mn-lt"/>
              <a:cs typeface="+mn-cs"/>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Sammanfattning</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94</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v-SE" altLang="de-DE" sz="2400" dirty="0">
                <a:solidFill>
                  <a:srgbClr val="333333"/>
                </a:solidFill>
              </a:rPr>
              <a:t>Definitiva slutsatser om en annan person bör endast dras om man känner personen bra eller har studerat denna person i flera olika sammanhang</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Sammanfattning</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95</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v-SE" altLang="de-DE" sz="2400" dirty="0">
                <a:solidFill>
                  <a:srgbClr val="333333"/>
                </a:solidFill>
              </a:rPr>
              <a:t>Definitiva slutsatser om en annan person bör endast dras om man känner personen bra eller har studerat denna person i flera olika sammanhang</a:t>
            </a:r>
          </a:p>
          <a:p>
            <a:pPr marL="342900" lvl="0" indent="-342900" defTabSz="914400" fontAlgn="base">
              <a:buClr>
                <a:srgbClr val="333333"/>
              </a:buClr>
              <a:buFont typeface="WingDings"/>
              <a:buChar char=""/>
            </a:pPr>
            <a:r>
              <a:rPr lang="sv-SE" altLang="de-DE" sz="2400" dirty="0">
                <a:solidFill>
                  <a:srgbClr val="333333"/>
                </a:solidFill>
              </a:rPr>
              <a:t>För att bedöma komplexa situationer (som de vi just sett), är det viktigt att använda all tillgänglig </a:t>
            </a:r>
            <a:r>
              <a:rPr lang="sv-SE" altLang="de-DE" sz="2400">
                <a:solidFill>
                  <a:srgbClr val="333333"/>
                </a:solidFill>
              </a:rPr>
              <a:t>information.</a:t>
            </a:r>
            <a:endParaRPr lang="en-US" sz="2400" dirty="0"/>
          </a:p>
        </p:txBody>
      </p:sp>
    </p:spTree>
    <p:extLst>
      <p:ext uri="{BB962C8B-B14F-4D97-AF65-F5344CB8AC3E}">
        <p14:creationId xmlns:p14="http://schemas.microsoft.com/office/powerpoint/2010/main" val="241273871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Sammanfattning</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96</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v-SE" altLang="de-DE" sz="2400" dirty="0">
                <a:solidFill>
                  <a:srgbClr val="333333"/>
                </a:solidFill>
              </a:rPr>
              <a:t>Definitiva slutsatser om en annan person bör endast dras om man känner personen bra eller har studerat denna person i flera olika sammanhang</a:t>
            </a:r>
          </a:p>
          <a:p>
            <a:pPr marL="342900" lvl="0" indent="-342900" defTabSz="914400" fontAlgn="base">
              <a:buClr>
                <a:srgbClr val="333333"/>
              </a:buClr>
              <a:buFont typeface="WingDings"/>
              <a:buChar char=""/>
            </a:pPr>
            <a:r>
              <a:rPr lang="sv-SE" altLang="de-DE" sz="2400" dirty="0">
                <a:solidFill>
                  <a:srgbClr val="333333"/>
                </a:solidFill>
              </a:rPr>
              <a:t>För att bedöma komplexa situationer (som de vi just sett), är det viktigt att använda all tillgänglig information.</a:t>
            </a:r>
          </a:p>
          <a:p>
            <a:pPr marL="342900" lvl="0" indent="-342900" defTabSz="914400" fontAlgn="base">
              <a:buClr>
                <a:srgbClr val="333333"/>
              </a:buClr>
              <a:buFont typeface="WingDings"/>
              <a:buChar char=""/>
            </a:pPr>
            <a:r>
              <a:rPr lang="sv-SE" altLang="de-DE" sz="2400" dirty="0">
                <a:solidFill>
                  <a:srgbClr val="333333"/>
                </a:solidFill>
              </a:rPr>
              <a:t>Ju mer information som används desto säkrare är bedömningen.</a:t>
            </a:r>
            <a:endParaRPr lang="en-US" sz="2400" dirty="0"/>
          </a:p>
        </p:txBody>
      </p:sp>
    </p:spTree>
    <p:extLst>
      <p:ext uri="{BB962C8B-B14F-4D97-AF65-F5344CB8AC3E}">
        <p14:creationId xmlns:p14="http://schemas.microsoft.com/office/powerpoint/2010/main" val="29712067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Uppgift 4</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97</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v-SE" altLang="de-DE" sz="2400" dirty="0">
                <a:solidFill>
                  <a:srgbClr val="333333"/>
                </a:solidFill>
              </a:rPr>
              <a:t>Ni kommer att få se en bildberättelse.</a:t>
            </a:r>
          </a:p>
          <a:p>
            <a:pPr marL="342900" lvl="0" indent="-342900" defTabSz="914400" fontAlgn="base">
              <a:buClr>
                <a:srgbClr val="333333"/>
              </a:buClr>
              <a:buFont typeface="WingDings"/>
              <a:buChar char=""/>
            </a:pPr>
            <a:r>
              <a:rPr lang="sv-SE" altLang="de-DE" sz="2400" dirty="0">
                <a:solidFill>
                  <a:srgbClr val="333333"/>
                </a:solidFill>
              </a:rPr>
              <a:t>Den här gången visas bilderna i rätt ordning.</a:t>
            </a:r>
          </a:p>
          <a:p>
            <a:pPr marL="342900" lvl="0" indent="-342900" defTabSz="914400" fontAlgn="base">
              <a:buClr>
                <a:srgbClr val="333333"/>
              </a:buClr>
              <a:buFont typeface="WingDings"/>
              <a:buChar char=""/>
            </a:pPr>
            <a:r>
              <a:rPr lang="sv-SE" altLang="de-DE" sz="2400" dirty="0">
                <a:solidFill>
                  <a:srgbClr val="333333"/>
                </a:solidFill>
              </a:rPr>
              <a:t>Det föreslås tre möjliga slut för berättelsen.</a:t>
            </a:r>
          </a:p>
          <a:p>
            <a:pPr marL="342900" lvl="0" indent="-342900" defTabSz="914400" fontAlgn="base">
              <a:buClr>
                <a:srgbClr val="333333"/>
              </a:buClr>
              <a:buFont typeface="WingDings"/>
              <a:buChar char=""/>
            </a:pPr>
            <a:r>
              <a:rPr lang="sv-SE" altLang="de-DE" sz="2400" dirty="0">
                <a:solidFill>
                  <a:srgbClr val="333333"/>
                </a:solidFill>
              </a:rPr>
              <a:t>Uppgiften är att bestämma vilket av de tre sluten som är mest troligt för berättelsen.</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Vad tänker pojkarna göra?</a:t>
            </a:r>
          </a:p>
        </p:txBody>
      </p:sp>
      <p:sp>
        <p:nvSpPr>
          <p:cNvPr id="2" name="Footer Placeholder 1"/>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98</a:t>
            </a:fld>
            <a:endParaRPr lang="de-DE" dirty="0">
              <a:latin typeface="+mn-lt"/>
              <a:cs typeface="+mn-cs"/>
            </a:endParaRPr>
          </a:p>
        </p:txBody>
      </p:sp>
      <p:sp>
        <p:nvSpPr>
          <p:cNvPr id="102404"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Be den andra pojken att spela boll med dem.</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Spela honom ett spratt.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Skaffa en autograf från en fotbollsstjärna.</a:t>
            </a: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8"/>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Vad tänker pojkarna göra?</a:t>
            </a:r>
          </a:p>
        </p:txBody>
      </p:sp>
      <p:sp>
        <p:nvSpPr>
          <p:cNvPr id="2" name="Footer Placeholder 1"/>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99</a:t>
            </a:fld>
            <a:endParaRPr lang="de-DE" dirty="0">
              <a:latin typeface="+mn-lt"/>
              <a:cs typeface="+mn-cs"/>
            </a:endParaRPr>
          </a:p>
        </p:txBody>
      </p:sp>
      <p:sp>
        <p:nvSpPr>
          <p:cNvPr id="10342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Be den andra pojken att spela boll med dem.</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Spela honom ett spratt.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Skaffa en autograf från en fotbollsstjärna.</a:t>
            </a: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9"/>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Vad tänker pojkarna göra?</a:t>
            </a:r>
          </a:p>
        </p:txBody>
      </p:sp>
      <p:sp>
        <p:nvSpPr>
          <p:cNvPr id="2" name="Footer Placeholder 1"/>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100</a:t>
            </a:fld>
            <a:endParaRPr lang="de-DE" dirty="0">
              <a:latin typeface="+mn-lt"/>
              <a:cs typeface="+mn-cs"/>
            </a:endParaRPr>
          </a:p>
        </p:txBody>
      </p:sp>
      <p:sp>
        <p:nvSpPr>
          <p:cNvPr id="104454"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latin typeface="+mn-lt"/>
                <a:cs typeface="+mn-cs"/>
              </a:rPr>
              <a:t>Be den andra pojken att spela boll med dem.</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latin typeface="+mn-lt"/>
                <a:cs typeface="+mn-cs"/>
              </a:rPr>
              <a:t>Spela honom ett spratt.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latin typeface="+mn-lt"/>
                <a:cs typeface="+mn-cs"/>
              </a:rPr>
              <a:t>Skaffa en autograf från en fotbollsstjärna.</a:t>
            </a: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8"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Vad tänker pojkarna göra?</a:t>
            </a:r>
          </a:p>
        </p:txBody>
      </p:sp>
      <p:sp>
        <p:nvSpPr>
          <p:cNvPr id="2" name="Footer Placeholder 1"/>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101</a:t>
            </a:fld>
            <a:endParaRPr lang="de-DE" dirty="0">
              <a:latin typeface="+mn-lt"/>
              <a:cs typeface="+mn-cs"/>
            </a:endParaRPr>
          </a:p>
        </p:txBody>
      </p:sp>
      <p:sp>
        <p:nvSpPr>
          <p:cNvPr id="10547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Be den andra pojken att spela boll med dem.</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Spela honom ett spratt.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Skaffa en autograf från en fotbollsstjärna.</a:t>
            </a: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3" name="Rectangle 1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Vad tänker pojkarna göra?</a:t>
            </a:r>
          </a:p>
        </p:txBody>
      </p:sp>
      <p:sp>
        <p:nvSpPr>
          <p:cNvPr id="2" name="Footer Placeholder 1"/>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102</a:t>
            </a:fld>
            <a:endParaRPr lang="de-DE" dirty="0">
              <a:latin typeface="+mn-lt"/>
              <a:cs typeface="+mn-cs"/>
            </a:endParaRPr>
          </a:p>
        </p:txBody>
      </p:sp>
      <p:sp>
        <p:nvSpPr>
          <p:cNvPr id="10650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Be den andra pojken att spela boll med dem.</a:t>
            </a:r>
          </a:p>
          <a:p>
            <a:pPr marL="457200" indent="-457200" eaLnBrk="1" hangingPunct="1">
              <a:lnSpc>
                <a:spcPct val="105000"/>
              </a:lnSpc>
              <a:spcBef>
                <a:spcPts val="1999"/>
              </a:spcBef>
              <a:spcAft>
                <a:spcPts val="0"/>
              </a:spcAft>
              <a:buClr>
                <a:srgbClr val="004992"/>
              </a:buClr>
              <a:buFont typeface="WingDings"/>
              <a:buAutoNum type="alphaUcPeriod"/>
            </a:pPr>
            <a:r>
              <a:rPr lang="sv-SE" altLang="de-DE" sz="2400" dirty="0">
                <a:solidFill>
                  <a:srgbClr val="004992"/>
                </a:solidFill>
                <a:latin typeface="+mn-lt"/>
                <a:cs typeface="+mn-cs"/>
              </a:rPr>
              <a:t>Spela honom ett spratt.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Skaffa en autograf från en fotbollsstjärna.</a:t>
            </a: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Vad håller männen på med?</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103</a:t>
            </a:fld>
            <a:endParaRPr lang="de-DE" dirty="0">
              <a:latin typeface="+mn-lt"/>
              <a:cs typeface="+mn-cs"/>
            </a:endParaRPr>
          </a:p>
        </p:txBody>
      </p:sp>
      <p:sp>
        <p:nvSpPr>
          <p:cNvPr id="107525"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dansar en måndans.</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försöker att rymma.</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tränar.</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0"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dansar en måndans.</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försöker att rymma.</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tränar.</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håller männen på med?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104</a:t>
            </a:fld>
            <a:endParaRPr lang="de-DE" dirty="0">
              <a:latin typeface="+mn-lt"/>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5"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dansar en måndans.</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försöker att rymma.</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tränar.</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håller männen på med?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105</a:t>
            </a:fld>
            <a:endParaRPr lang="de-DE" dirty="0">
              <a:latin typeface="+mn-lt"/>
              <a:cs typeface="+mn-cs"/>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00"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dansar en måndans.</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försöker att rymma.</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tränar.</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håller männen på med?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106</a:t>
            </a:fld>
            <a:endParaRPr lang="de-DE" dirty="0">
              <a:latin typeface="+mn-lt"/>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3"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dansar en måndans.</a:t>
            </a:r>
          </a:p>
          <a:p>
            <a:pPr marL="457200" indent="-457200" eaLnBrk="1" hangingPunct="1">
              <a:lnSpc>
                <a:spcPct val="105000"/>
              </a:lnSpc>
              <a:spcBef>
                <a:spcPts val="1999"/>
              </a:spcBef>
              <a:spcAft>
                <a:spcPts val="0"/>
              </a:spcAft>
              <a:buClr>
                <a:srgbClr val="004992"/>
              </a:buClr>
              <a:buFont typeface="WingDings"/>
              <a:buAutoNum type="alphaUcPeriod"/>
            </a:pPr>
            <a:r>
              <a:rPr lang="sv-SE" altLang="de-DE" sz="2400" dirty="0">
                <a:solidFill>
                  <a:srgbClr val="004992"/>
                </a:solidFill>
                <a:latin typeface="+mn-lt"/>
                <a:cs typeface="+mn-cs"/>
              </a:rPr>
              <a:t>Männen försöker att rymma.</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Männen tränar.</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håller männen på med?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107</a:t>
            </a:fld>
            <a:endParaRPr lang="de-DE" dirty="0">
              <a:latin typeface="+mn-lt"/>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1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Leker med sin födelsedagspresent.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Slår in ett paket.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Försöker skrämma sin syster.</a:t>
            </a:r>
            <a:endParaRPr lang="sv-SE" altLang="de-DE" sz="2400" dirty="0">
              <a:solidFill>
                <a:srgbClr val="004992"/>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håller pojken på med?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108</a:t>
            </a:fld>
            <a:endParaRPr lang="de-DE" dirty="0">
              <a:latin typeface="+mn-lt"/>
              <a:cs typeface="+mn-cs"/>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0" name="Rectangle 1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Leker med sin födelsedagspresent.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Slår in ett paket.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Försöker skrämma sin syster.</a:t>
            </a:r>
            <a:endParaRPr lang="sv-SE" altLang="de-DE" sz="2400" dirty="0">
              <a:solidFill>
                <a:srgbClr val="004992"/>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håller pojken på med?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109</a:t>
            </a:fld>
            <a:endParaRPr lang="de-DE" dirty="0">
              <a:latin typeface="+mn-lt"/>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4" name="Rectangle 1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Leker med sin födelsedagspresent.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Slår in ett paket.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Försöker skrämma sin syster.</a:t>
            </a:r>
            <a:endParaRPr lang="sv-SE" altLang="de-DE" sz="2400" dirty="0">
              <a:solidFill>
                <a:srgbClr val="004992"/>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håller pojken på med?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110</a:t>
            </a:fld>
            <a:endParaRPr lang="de-DE" dirty="0">
              <a:latin typeface="+mn-lt"/>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20" name="Rectangle 1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Leker med sin födelsedagspresent.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Slår in ett paket.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Försöker skrämma sin syster.</a:t>
            </a:r>
            <a:endParaRPr lang="sv-SE" altLang="de-DE" sz="2400" dirty="0">
              <a:solidFill>
                <a:srgbClr val="004992"/>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håller pojken på med?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111</a:t>
            </a:fld>
            <a:endParaRPr lang="de-DE" dirty="0">
              <a:latin typeface="+mn-lt"/>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3" name="Rectangle 1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Leker med sin födelsedagspresent.</a:t>
            </a:r>
          </a:p>
          <a:p>
            <a:pPr marL="457200" indent="-457200" eaLnBrk="1" hangingPunct="1">
              <a:lnSpc>
                <a:spcPct val="105000"/>
              </a:lnSpc>
              <a:spcBef>
                <a:spcPts val="1999"/>
              </a:spcBef>
              <a:spcAft>
                <a:spcPts val="0"/>
              </a:spcAft>
              <a:buClr>
                <a:srgbClr val="333333"/>
              </a:buClr>
              <a:buFont typeface="WingDings"/>
              <a:buAutoNum type="alphaUcPeriod"/>
            </a:pPr>
            <a:r>
              <a:rPr lang="sv-SE" altLang="de-DE" sz="2400" dirty="0">
                <a:solidFill>
                  <a:srgbClr val="333333"/>
                </a:solidFill>
                <a:latin typeface="+mn-lt"/>
                <a:cs typeface="+mn-cs"/>
              </a:rPr>
              <a:t>Slår in ett paket.</a:t>
            </a:r>
          </a:p>
          <a:p>
            <a:pPr marL="457200" indent="-457200" eaLnBrk="1" hangingPunct="1">
              <a:lnSpc>
                <a:spcPct val="105000"/>
              </a:lnSpc>
              <a:spcBef>
                <a:spcPts val="1999"/>
              </a:spcBef>
              <a:spcAft>
                <a:spcPts val="0"/>
              </a:spcAft>
              <a:buClr>
                <a:srgbClr val="004992"/>
              </a:buClr>
              <a:buFont typeface="WingDings"/>
              <a:buAutoNum type="alphaUcPeriod"/>
            </a:pPr>
            <a:r>
              <a:rPr lang="sv-SE" altLang="de-DE" sz="2400" dirty="0">
                <a:solidFill>
                  <a:srgbClr val="004992"/>
                </a:solidFill>
                <a:latin typeface="+mn-lt"/>
                <a:cs typeface="+mn-cs"/>
              </a:rPr>
              <a:t>Försöker skrämma sin syster.</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Vad håller pojken på med?</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112</a:t>
            </a:fld>
            <a:endParaRPr lang="de-DE" dirty="0">
              <a:latin typeface="+mn-lt"/>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v-SE" altLang="de-DE" sz="2400" b="1" dirty="0">
                <a:solidFill>
                  <a:srgbClr val="333333"/>
                </a:solidFill>
              </a:rPr>
              <a:t>Inlärningsmål:</a:t>
            </a:r>
          </a:p>
          <a:p>
            <a:pPr marL="342900" lvl="0" indent="-342900" defTabSz="914400" fontAlgn="base">
              <a:buClr>
                <a:srgbClr val="333333"/>
              </a:buClr>
              <a:buFont typeface="WingDings"/>
              <a:buChar char=""/>
            </a:pPr>
            <a:r>
              <a:rPr lang="sv-SE" altLang="de-DE" sz="2400" dirty="0">
                <a:solidFill>
                  <a:srgbClr val="333333"/>
                </a:solidFill>
              </a:rPr>
              <a:t>Definitiva slutsatser om en annan person bör endast dras om man känner personen bra eller har studerat denna person i flera olika sammanhang.</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113</a:t>
            </a:fld>
            <a:endParaRPr lang="de-DE" dirty="0">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v-SE" altLang="de-DE" sz="2400" b="1" dirty="0">
                <a:solidFill>
                  <a:srgbClr val="333333"/>
                </a:solidFill>
              </a:rPr>
              <a:t>Inlärningsmål:</a:t>
            </a:r>
          </a:p>
          <a:p>
            <a:pPr marL="342900" lvl="0" indent="-342900" defTabSz="914400" fontAlgn="base">
              <a:buClr>
                <a:srgbClr val="333333"/>
              </a:buClr>
              <a:buFont typeface="WingDings"/>
              <a:buChar char=""/>
            </a:pPr>
            <a:r>
              <a:rPr lang="sv-SE" altLang="de-DE" sz="2400" dirty="0">
                <a:solidFill>
                  <a:srgbClr val="333333"/>
                </a:solidFill>
              </a:rPr>
              <a:t>Definitiva slutsatser om en annan person bör endast dras om man känner personen bra eller har studerat denna person i flera olika sammanhang.</a:t>
            </a:r>
          </a:p>
          <a:p>
            <a:pPr marL="342900" lvl="0" indent="-342900" defTabSz="914400" fontAlgn="base">
              <a:buClr>
                <a:srgbClr val="333333"/>
              </a:buClr>
              <a:buFont typeface="WingDings"/>
              <a:buChar char=""/>
            </a:pPr>
            <a:r>
              <a:rPr lang="sv-SE" altLang="de-DE" sz="2400" dirty="0">
                <a:solidFill>
                  <a:srgbClr val="333333"/>
                </a:solidFill>
              </a:rPr>
              <a:t>Gester och ansiktsuttryck är viktiga för att visa en persons känslor men kan ibland leda oss </a:t>
            </a:r>
            <a:r>
              <a:rPr lang="sv-SE" altLang="de-DE" sz="2400">
                <a:solidFill>
                  <a:srgbClr val="333333"/>
                </a:solidFill>
              </a:rPr>
              <a:t>fel.</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114</a:t>
            </a:fld>
            <a:endParaRPr lang="de-DE" dirty="0">
              <a:latin typeface="+mn-lt"/>
              <a:cs typeface="+mn-cs"/>
            </a:endParaRPr>
          </a:p>
        </p:txBody>
      </p:sp>
    </p:spTree>
    <p:extLst>
      <p:ext uri="{BB962C8B-B14F-4D97-AF65-F5344CB8AC3E}">
        <p14:creationId xmlns:p14="http://schemas.microsoft.com/office/powerpoint/2010/main" val="18931824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v-SE" altLang="de-DE" sz="2400" b="1" dirty="0">
                <a:solidFill>
                  <a:srgbClr val="333333"/>
                </a:solidFill>
              </a:rPr>
              <a:t>Inlärningsmål:</a:t>
            </a:r>
          </a:p>
          <a:p>
            <a:pPr marL="342900" lvl="0" indent="-342900" defTabSz="914400" fontAlgn="base">
              <a:buClr>
                <a:srgbClr val="333333"/>
              </a:buClr>
              <a:buFont typeface="WingDings"/>
              <a:buChar char=""/>
            </a:pPr>
            <a:r>
              <a:rPr lang="sv-SE" altLang="de-DE" sz="2400" dirty="0">
                <a:solidFill>
                  <a:srgbClr val="333333"/>
                </a:solidFill>
              </a:rPr>
              <a:t>Definitiva slutsatser om en annan person bör endast dras om man känner personen bra eller har studerat denna person i flera olika sammanhang.</a:t>
            </a:r>
          </a:p>
          <a:p>
            <a:pPr marL="342900" lvl="0" indent="-342900" defTabSz="914400" fontAlgn="base">
              <a:buClr>
                <a:srgbClr val="333333"/>
              </a:buClr>
              <a:buFont typeface="WingDings"/>
              <a:buChar char=""/>
            </a:pPr>
            <a:r>
              <a:rPr lang="sv-SE" altLang="de-DE" sz="2400" dirty="0">
                <a:solidFill>
                  <a:srgbClr val="333333"/>
                </a:solidFill>
              </a:rPr>
              <a:t>Gester och ansiktsuttryck är viktiga för att visa en persons känslor men kan ibland leda oss fel.</a:t>
            </a:r>
          </a:p>
          <a:p>
            <a:pPr marL="342900" lvl="0" indent="-342900" defTabSz="914400" fontAlgn="base">
              <a:buClr>
                <a:srgbClr val="333333"/>
              </a:buClr>
              <a:buFont typeface="WingDings"/>
              <a:buChar char=""/>
            </a:pPr>
            <a:r>
              <a:rPr lang="sv-SE" altLang="de-DE" sz="2400" dirty="0">
                <a:solidFill>
                  <a:srgbClr val="333333"/>
                </a:solidFill>
              </a:rPr>
              <a:t>När du värderar en komplex situation är det viktigt att ta hänsyn till all information du </a:t>
            </a:r>
            <a:r>
              <a:rPr lang="sv-SE" altLang="de-DE" sz="2400">
                <a:solidFill>
                  <a:srgbClr val="333333"/>
                </a:solidFill>
              </a:rPr>
              <a:t>har.</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115</a:t>
            </a:fld>
            <a:endParaRPr lang="de-DE" dirty="0">
              <a:latin typeface="+mn-lt"/>
              <a:cs typeface="+mn-cs"/>
            </a:endParaRPr>
          </a:p>
        </p:txBody>
      </p:sp>
    </p:spTree>
    <p:extLst>
      <p:ext uri="{BB962C8B-B14F-4D97-AF65-F5344CB8AC3E}">
        <p14:creationId xmlns:p14="http://schemas.microsoft.com/office/powerpoint/2010/main" val="11441595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Tillämpning i vardagslivet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v-SE" altLang="de-DE" sz="2400" b="1" dirty="0">
                <a:solidFill>
                  <a:srgbClr val="333333"/>
                </a:solidFill>
              </a:rPr>
              <a:t>Inlärningsmål:</a:t>
            </a:r>
          </a:p>
          <a:p>
            <a:pPr marL="342900" lvl="0" indent="-342900" defTabSz="914400" fontAlgn="base">
              <a:buClr>
                <a:srgbClr val="333333"/>
              </a:buClr>
              <a:buFont typeface="WingDings"/>
              <a:buChar char=""/>
            </a:pPr>
            <a:r>
              <a:rPr lang="sv-SE" altLang="de-DE" sz="2400" dirty="0">
                <a:solidFill>
                  <a:srgbClr val="333333"/>
                </a:solidFill>
              </a:rPr>
              <a:t>Definitiva slutsatser om en annan person bör endast dras om man känner personen bra eller har studerat denna person i flera olika sammanhang.</a:t>
            </a:r>
          </a:p>
          <a:p>
            <a:pPr marL="342900" lvl="0" indent="-342900" defTabSz="914400" fontAlgn="base">
              <a:buClr>
                <a:srgbClr val="333333"/>
              </a:buClr>
              <a:buFont typeface="WingDings"/>
              <a:buChar char=""/>
            </a:pPr>
            <a:r>
              <a:rPr lang="sv-SE" altLang="de-DE" sz="2400" dirty="0">
                <a:solidFill>
                  <a:srgbClr val="333333"/>
                </a:solidFill>
              </a:rPr>
              <a:t>Gester och ansiktsuttryck är viktiga för att visa en persons känslor men kan ibland leda oss fel.</a:t>
            </a:r>
          </a:p>
          <a:p>
            <a:pPr marL="342900" lvl="0" indent="-342900" defTabSz="914400" fontAlgn="base">
              <a:buClr>
                <a:srgbClr val="333333"/>
              </a:buClr>
              <a:buFont typeface="WingDings"/>
              <a:buChar char=""/>
            </a:pPr>
            <a:r>
              <a:rPr lang="sv-SE" altLang="de-DE" sz="2400" dirty="0">
                <a:solidFill>
                  <a:srgbClr val="333333"/>
                </a:solidFill>
              </a:rPr>
              <a:t>När du värderar en komplex situation är det viktigt att ta hänsyn till all information du har.</a:t>
            </a:r>
          </a:p>
          <a:p>
            <a:pPr marL="342900" lvl="0" indent="-342900" defTabSz="914400" fontAlgn="base">
              <a:buClr>
                <a:srgbClr val="333333"/>
              </a:buClr>
              <a:buFont typeface="WingDings"/>
              <a:buChar char=""/>
            </a:pPr>
            <a:r>
              <a:rPr lang="sv-SE" altLang="de-DE" sz="2400" dirty="0">
                <a:solidFill>
                  <a:srgbClr val="333333"/>
                </a:solidFill>
              </a:rPr>
              <a:t>Ju mer information som används, desto troligare är det att bedömningen blir rätt.</a:t>
            </a:r>
            <a:endParaRPr lang="en-US" sz="2400" dirty="0"/>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116</a:t>
            </a:fld>
            <a:endParaRPr lang="de-DE" dirty="0">
              <a:latin typeface="+mn-lt"/>
              <a:cs typeface="+mn-cs"/>
            </a:endParaRPr>
          </a:p>
        </p:txBody>
      </p:sp>
    </p:spTree>
    <p:extLst>
      <p:ext uri="{BB962C8B-B14F-4D97-AF65-F5344CB8AC3E}">
        <p14:creationId xmlns:p14="http://schemas.microsoft.com/office/powerpoint/2010/main" val="6933306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Hur hänger detta ihop med psykos?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v-SE" altLang="de-DE" sz="2400" dirty="0">
                <a:solidFill>
                  <a:srgbClr val="333333"/>
                </a:solidFill>
              </a:rPr>
              <a:t>Under en psykos tenderar människor att feltolka eller övertolka ansiktsuttryck eller handlingar.</a:t>
            </a:r>
          </a:p>
          <a:p>
            <a:pPr lvl="0" defTabSz="914400" fontAlgn="base"/>
            <a:r>
              <a:rPr lang="sv-SE" altLang="de-DE" sz="2400" dirty="0">
                <a:solidFill>
                  <a:srgbClr val="004992"/>
                </a:solidFill>
              </a:rPr>
              <a:t>Exempel: </a:t>
            </a:r>
            <a:r>
              <a:rPr lang="sv-SE" altLang="de-DE" sz="2400" dirty="0">
                <a:solidFill>
                  <a:srgbClr val="333333"/>
                </a:solidFill>
              </a:rPr>
              <a:t>Walter var besatt av Jodie Foster. Han skrev kärleksbrev till henne och gjorde planer för deras framtid.</a:t>
            </a:r>
          </a:p>
          <a:p>
            <a:pPr lvl="0" defTabSz="914400" fontAlgn="base"/>
            <a:r>
              <a:rPr lang="sv-SE" altLang="de-DE" sz="2400" dirty="0">
                <a:solidFill>
                  <a:srgbClr val="004992"/>
                </a:solidFill>
              </a:rPr>
              <a:t>Bakgrund: </a:t>
            </a:r>
            <a:r>
              <a:rPr lang="sv-SE" altLang="de-DE" sz="2400" dirty="0">
                <a:solidFill>
                  <a:srgbClr val="333333"/>
                </a:solidFill>
              </a:rPr>
              <a:t>Han hade sett Jodie Foster på en biopremiär. Hon vinkade och tittade glatt mot honom </a:t>
            </a:r>
            <a:r>
              <a:rPr lang="sv-SE" altLang="de-DE" sz="2400" i="1" dirty="0">
                <a:solidFill>
                  <a:srgbClr val="333333"/>
                </a:solidFill>
              </a:rPr>
              <a:t>liksom mot alla andra i folkhavet</a:t>
            </a:r>
            <a:r>
              <a:rPr lang="sv-SE" altLang="de-DE" sz="2400" dirty="0">
                <a:solidFill>
                  <a:srgbClr val="333333"/>
                </a:solidFill>
              </a:rPr>
              <a:t>.</a:t>
            </a: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117</a:t>
            </a:fld>
            <a:endParaRPr lang="de-DE" dirty="0">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Hur hänger detta ihop med psykos?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v-SE" altLang="de-DE" sz="2400" dirty="0">
                <a:solidFill>
                  <a:srgbClr val="333333"/>
                </a:solidFill>
              </a:rPr>
              <a:t>Under en psykos tenderar människor att feltolka eller övertolka ansiktsuttryck eller handlingar.</a:t>
            </a:r>
          </a:p>
          <a:p>
            <a:pPr lvl="0" defTabSz="914400" fontAlgn="base"/>
            <a:r>
              <a:rPr lang="sv-SE" altLang="de-DE" sz="2400" dirty="0">
                <a:solidFill>
                  <a:srgbClr val="004992"/>
                </a:solidFill>
              </a:rPr>
              <a:t>Exempel: </a:t>
            </a:r>
            <a:r>
              <a:rPr lang="sv-SE" altLang="de-DE" sz="2400" dirty="0">
                <a:solidFill>
                  <a:srgbClr val="333333"/>
                </a:solidFill>
              </a:rPr>
              <a:t>Walter var besatt av Jodie Foster. Han skrev kärleksbrev till henne och gjorde planer för deras framtid.</a:t>
            </a:r>
          </a:p>
          <a:p>
            <a:pPr lvl="0" defTabSz="914400" fontAlgn="base"/>
            <a:r>
              <a:rPr lang="sv-SE" altLang="de-DE" sz="2400" dirty="0">
                <a:solidFill>
                  <a:srgbClr val="004992"/>
                </a:solidFill>
              </a:rPr>
              <a:t>Bakgrund: </a:t>
            </a:r>
            <a:r>
              <a:rPr lang="sv-SE" altLang="de-DE" sz="2400" dirty="0">
                <a:solidFill>
                  <a:srgbClr val="333333"/>
                </a:solidFill>
              </a:rPr>
              <a:t>Han hade sett Jodie Foster på en biopremiär. Hon vinkade och tittade glatt mot honom </a:t>
            </a:r>
            <a:r>
              <a:rPr lang="sv-SE" altLang="de-DE" sz="2400" i="1" dirty="0">
                <a:solidFill>
                  <a:srgbClr val="333333"/>
                </a:solidFill>
              </a:rPr>
              <a:t>liksom mot alla andra i folkhavet</a:t>
            </a:r>
            <a:r>
              <a:rPr lang="sv-SE" altLang="de-DE" sz="2400" dirty="0">
                <a:solidFill>
                  <a:srgbClr val="333333"/>
                </a:solidFill>
              </a:rPr>
              <a:t>.</a:t>
            </a:r>
          </a:p>
          <a:p>
            <a:pPr lvl="0" defTabSz="914400" fontAlgn="base"/>
            <a:r>
              <a:rPr lang="sv-SE" altLang="de-DE" sz="2400" dirty="0">
                <a:solidFill>
                  <a:srgbClr val="333333"/>
                </a:solidFill>
              </a:rPr>
              <a:t>Mycket av tolkningen är beroende av betraktaren. Våra känslor påverkar våra intryck särskilt när vi känner oss hotade. När vi är ängsliga verkar omgivningen fientligt inställd. När vi känner oss väldigt lyckliga kan känslan av att vara oövervinnelig dyka upp.</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118</a:t>
            </a:fld>
            <a:endParaRPr lang="de-DE" dirty="0">
              <a:latin typeface="+mn-lt"/>
              <a:cs typeface="+mn-cs"/>
            </a:endParaRPr>
          </a:p>
        </p:txBody>
      </p:sp>
    </p:spTree>
    <p:extLst>
      <p:ext uri="{BB962C8B-B14F-4D97-AF65-F5344CB8AC3E}">
        <p14:creationId xmlns:p14="http://schemas.microsoft.com/office/powerpoint/2010/main" val="296673905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119</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599247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120</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034961628"/>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121</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897753552"/>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cs typeface="+mn-cs"/>
              </a:rPr>
              <a:t>Träningsmodul 4 – Att visa empati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122</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574198965"/>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6106</Words>
  <Application>Microsoft Office PowerPoint</Application>
  <PresentationFormat>Benutzerdefiniert</PresentationFormat>
  <Paragraphs>1211</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122</vt:i4>
      </vt:variant>
    </vt:vector>
  </HeadingPairs>
  <TitlesOfParts>
    <vt:vector size="131" baseType="lpstr">
      <vt:lpstr>Arial</vt:lpstr>
      <vt:lpstr>Calibri Light</vt:lpstr>
      <vt:lpstr>Symbol</vt:lpstr>
      <vt:lpstr>Times New Roman</vt:lpstr>
      <vt:lpstr>Verdana</vt:lpstr>
      <vt:lpstr>WingDings</vt:lpstr>
      <vt:lpstr>WingDings</vt:lpstr>
      <vt:lpstr>UKE_PPT-Vorlage_16zu9</vt:lpstr>
      <vt:lpstr>1_UKE_PPT-Vorlage_16zu9</vt:lpstr>
      <vt:lpstr>MCT 4 A – Att visa empati I</vt:lpstr>
      <vt:lpstr>Hur kan jag visa empati mot en annan person...?</vt:lpstr>
      <vt:lpstr>Hur kan jag visa empati mot en annan person...?</vt:lpstr>
      <vt:lpstr>Hur kan jag visa empati mot en annan person...?</vt:lpstr>
      <vt:lpstr>Hur kan jag visa empati mot en annan person...?</vt:lpstr>
      <vt:lpstr>Hur kan jag visa empati mot en annan person...?</vt:lpstr>
      <vt:lpstr>Hur kan jag visa empati mot en annan person...?</vt:lpstr>
      <vt:lpstr>Hur kan jag visa empati mot en annan person...?</vt:lpstr>
      <vt:lpstr>Hur kan jag visa empati mot en annan person...?</vt:lpstr>
      <vt:lpstr>Varför tar vi upp detta?</vt:lpstr>
      <vt:lpstr>Varför tar vi upp detta?</vt:lpstr>
      <vt:lpstr>Problem med att känna igen känslor under en psykos ökar antalet feltolkningar - exempel</vt:lpstr>
      <vt:lpstr>Uppgift 1</vt:lpstr>
      <vt:lpstr>Räkna upp några mänskliga känslor!</vt:lpstr>
      <vt:lpstr>Räkna upp några mänskliga känslor!</vt:lpstr>
      <vt:lpstr>Känslor Ibland är det lätt att förstå hur någon annan känner sig... särskilt om man känner till sammanhanget...</vt:lpstr>
      <vt:lpstr>Känslor Ibland är det lätt att förstå hur någon annan känner sig... särskilt om man känner till sammanhanget...</vt:lpstr>
      <vt:lpstr>PowerPoint-Präsentation</vt:lpstr>
      <vt:lpstr>PowerPoint-Präsentation</vt:lpstr>
      <vt:lpstr>Kan vi dra slutsatser om någons personlighet eller yrke genom att bara ta hänsyn till hur de ser ut?</vt:lpstr>
      <vt:lpstr>Visste du det!?</vt:lpstr>
      <vt:lpstr>Att ta seden dit man kommer Vanliga fel när vi tolkar gester</vt:lpstr>
      <vt:lpstr>Att ta seden dit man kommer Vanliga fel när vi tolkar gester</vt:lpstr>
      <vt:lpstr>Att ta seden dit man kommer Vanliga fel när vi tolkar gester</vt:lpstr>
      <vt:lpstr>Att ta seden dit man kommer Vanliga fel när vi tolkar gester</vt:lpstr>
      <vt:lpstr>Uppgift 2</vt:lpstr>
      <vt:lpstr>Vad känner eller gör denna person? Hur säker är du?</vt:lpstr>
      <vt:lpstr>PowerPoint-Präsentation</vt:lpstr>
      <vt:lpstr>Vad känner eller gör denna person? Hur säker är du?</vt:lpstr>
      <vt:lpstr>PowerPoint-Präsentation</vt:lpstr>
      <vt:lpstr>Vad känner eller gör denna person? Hur säker är du?</vt:lpstr>
      <vt:lpstr>PowerPoint-Präsentation</vt:lpstr>
      <vt:lpstr>Vad känner eller gör denna person? Hur säker är du?</vt:lpstr>
      <vt:lpstr>PowerPoint-Präsentation</vt:lpstr>
      <vt:lpstr>Vad känner eller gör denna person? Hur säker är du?</vt:lpstr>
      <vt:lpstr>PowerPoint-Präsentation</vt:lpstr>
      <vt:lpstr>Valfritt: Filmklipp</vt:lpstr>
      <vt:lpstr>Vad känner eller gör denna person? Hur säker är du?</vt:lpstr>
      <vt:lpstr>PowerPoint-Präsentation</vt:lpstr>
      <vt:lpstr>Vad känner eller gör denna person? Hur säker är du?</vt:lpstr>
      <vt:lpstr>PowerPoint-Präsentation</vt:lpstr>
      <vt:lpstr>Vad känner eller gör denna person? Hur säker är du?</vt:lpstr>
      <vt:lpstr>PowerPoint-Präsentation</vt:lpstr>
      <vt:lpstr>Vad känner eller gör denna person? Hur säker är du?</vt:lpstr>
      <vt:lpstr>PowerPoint-Präsentation</vt:lpstr>
      <vt:lpstr>Vad känner eller gör denna person? Hur säker är du?</vt:lpstr>
      <vt:lpstr>PowerPoint-Präsentation</vt:lpstr>
      <vt:lpstr>Vad känner eller gör denna person? Hur säker är du?</vt:lpstr>
      <vt:lpstr>PowerPoint-Präsentation</vt:lpstr>
      <vt:lpstr>Första slutsatsen!</vt:lpstr>
      <vt:lpstr>Första slutsatsen!</vt:lpstr>
      <vt:lpstr>Första slutsatsen!</vt:lpstr>
      <vt:lpstr>Uppgift 3</vt:lpstr>
      <vt:lpstr>Vad tänker mannen göra?</vt:lpstr>
      <vt:lpstr>Vad tänker mannen göra?</vt:lpstr>
      <vt:lpstr>Vad tänker mannen göra?</vt:lpstr>
      <vt:lpstr>Rätt svar är 4c!</vt:lpstr>
      <vt:lpstr>Vad tänker kvinnan göra?</vt:lpstr>
      <vt:lpstr>Vad tänker kvinnan göra?</vt:lpstr>
      <vt:lpstr>Vad tänker kvinnan göra?</vt:lpstr>
      <vt:lpstr>Rätt svar är 4a!</vt:lpstr>
      <vt:lpstr>Vad planerar mannen att göra?</vt:lpstr>
      <vt:lpstr>Vad planerar mannen att göra?</vt:lpstr>
      <vt:lpstr>Vad planerar mannen att göra?</vt:lpstr>
      <vt:lpstr>Rätt svar är 4c!</vt:lpstr>
      <vt:lpstr>Vad tänker kvinnan göra?</vt:lpstr>
      <vt:lpstr>Vad tänker kvinnan göra?</vt:lpstr>
      <vt:lpstr>Vad tänker kvinnan göra?</vt:lpstr>
      <vt:lpstr>Rätt svar är 4a!</vt:lpstr>
      <vt:lpstr>Vad tänker kvinnan göra?</vt:lpstr>
      <vt:lpstr>Vad tänker kvinnan göra?</vt:lpstr>
      <vt:lpstr>Vad tänker kvinnan göra?</vt:lpstr>
      <vt:lpstr>Rätt svar är 4b!</vt:lpstr>
      <vt:lpstr>Vad planerar kvinnan att göra?</vt:lpstr>
      <vt:lpstr>Vad planerar kvinnan att göra?</vt:lpstr>
      <vt:lpstr>Vad planerar kvinnan att göra?</vt:lpstr>
      <vt:lpstr>Rätt svar är 4b!</vt:lpstr>
      <vt:lpstr>Vad tänker pojken göra?</vt:lpstr>
      <vt:lpstr>Vad tänker pojken göra?</vt:lpstr>
      <vt:lpstr>Vad tänker pojken göra?</vt:lpstr>
      <vt:lpstr>Rätt svar är 4a!</vt:lpstr>
      <vt:lpstr>Vad planerar mannen att göra?</vt:lpstr>
      <vt:lpstr>Vad planerar mannen att göra?</vt:lpstr>
      <vt:lpstr>Vad planerar mannen att göra?</vt:lpstr>
      <vt:lpstr>Rätt svar är 4b!</vt:lpstr>
      <vt:lpstr>Vad tänker kvinnan göra?</vt:lpstr>
      <vt:lpstr>Vad tänker kvinnan göra?</vt:lpstr>
      <vt:lpstr>Vad tänker kvinnan göra?</vt:lpstr>
      <vt:lpstr>Rätt svar är 4a!</vt:lpstr>
      <vt:lpstr>Vad tänker mannen göra?</vt:lpstr>
      <vt:lpstr>Vad tänker mannen göra?</vt:lpstr>
      <vt:lpstr>Vad tänker mannen göra?</vt:lpstr>
      <vt:lpstr>Rätt svar är 4b!</vt:lpstr>
      <vt:lpstr>Sammanfattning</vt:lpstr>
      <vt:lpstr>Sammanfattning</vt:lpstr>
      <vt:lpstr>Sammanfattning</vt:lpstr>
      <vt:lpstr>Uppgift 4</vt:lpstr>
      <vt:lpstr>Vad tänker pojkarna göra?</vt:lpstr>
      <vt:lpstr>Vad tänker pojkarna göra?</vt:lpstr>
      <vt:lpstr>Vad tänker pojkarna göra?</vt:lpstr>
      <vt:lpstr>Vad tänker pojkarna göra?</vt:lpstr>
      <vt:lpstr>Vad tänker pojkarna göra?</vt:lpstr>
      <vt:lpstr>Vad håller männen på med?</vt:lpstr>
      <vt:lpstr>Vad håller männen på med?</vt:lpstr>
      <vt:lpstr>Vad håller männen på med?</vt:lpstr>
      <vt:lpstr>Vad håller männen på med?</vt:lpstr>
      <vt:lpstr>Vad håller männen på med?</vt:lpstr>
      <vt:lpstr>Vad håller pojken på med?</vt:lpstr>
      <vt:lpstr>Vad håller pojken på med?</vt:lpstr>
      <vt:lpstr>Vad håller pojken på med?</vt:lpstr>
      <vt:lpstr>Vad håller pojken på med?</vt:lpstr>
      <vt:lpstr>Vad håller pojken på med?</vt:lpstr>
      <vt:lpstr>Tillämpning i vardagslivet</vt:lpstr>
      <vt:lpstr>Tillämpning i vardagslivet</vt:lpstr>
      <vt:lpstr>Tillämpning i vardagslivet</vt:lpstr>
      <vt:lpstr>Tillämpning i vardagslivet</vt:lpstr>
      <vt:lpstr>Hur hänger detta ihop med psykos?</vt:lpstr>
      <vt:lpstr>Hur hänger detta ihop med psykos?</vt:lpstr>
      <vt:lpstr>Tack för er uppmärksamhet!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462</cp:revision>
  <dcterms:created xsi:type="dcterms:W3CDTF">2004-07-26T08:39:44Z</dcterms:created>
  <dcterms:modified xsi:type="dcterms:W3CDTF">2022-06-23T11:14:00Z</dcterms:modified>
</cp:coreProperties>
</file>