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1"/>
    <p:sldMasterId id="2147483811" r:id="rId2"/>
  </p:sldMasterIdLst>
  <p:notesMasterIdLst>
    <p:notesMasterId r:id="rId76"/>
  </p:notesMasterIdLst>
  <p:handoutMasterIdLst>
    <p:handoutMasterId r:id="rId77"/>
  </p:handoutMasterIdLst>
  <p:sldIdLst>
    <p:sldId id="658" r:id="rId3"/>
    <p:sldId id="563" r:id="rId4"/>
    <p:sldId id="639" r:id="rId5"/>
    <p:sldId id="638" r:id="rId6"/>
    <p:sldId id="640" r:id="rId7"/>
    <p:sldId id="645" r:id="rId8"/>
    <p:sldId id="644" r:id="rId9"/>
    <p:sldId id="643" r:id="rId10"/>
    <p:sldId id="476" r:id="rId11"/>
    <p:sldId id="646" r:id="rId12"/>
    <p:sldId id="660" r:id="rId13"/>
    <p:sldId id="659" r:id="rId14"/>
    <p:sldId id="569" r:id="rId15"/>
    <p:sldId id="585" r:id="rId16"/>
    <p:sldId id="584" r:id="rId17"/>
    <p:sldId id="617" r:id="rId18"/>
    <p:sldId id="570" r:id="rId19"/>
    <p:sldId id="648" r:id="rId20"/>
    <p:sldId id="609" r:id="rId21"/>
    <p:sldId id="572" r:id="rId22"/>
    <p:sldId id="651" r:id="rId23"/>
    <p:sldId id="650" r:id="rId24"/>
    <p:sldId id="649" r:id="rId25"/>
    <p:sldId id="481" r:id="rId26"/>
    <p:sldId id="482" r:id="rId27"/>
    <p:sldId id="607" r:id="rId28"/>
    <p:sldId id="608" r:id="rId29"/>
    <p:sldId id="520" r:id="rId30"/>
    <p:sldId id="521" r:id="rId31"/>
    <p:sldId id="483" r:id="rId32"/>
    <p:sldId id="484" r:id="rId33"/>
    <p:sldId id="596" r:id="rId34"/>
    <p:sldId id="597" r:id="rId35"/>
    <p:sldId id="636" r:id="rId36"/>
    <p:sldId id="598" r:id="rId37"/>
    <p:sldId id="599" r:id="rId38"/>
    <p:sldId id="505" r:id="rId39"/>
    <p:sldId id="506" r:id="rId40"/>
    <p:sldId id="544" r:id="rId41"/>
    <p:sldId id="545" r:id="rId42"/>
    <p:sldId id="495" r:id="rId43"/>
    <p:sldId id="496" r:id="rId44"/>
    <p:sldId id="600" r:id="rId45"/>
    <p:sldId id="601" r:id="rId46"/>
    <p:sldId id="602" r:id="rId47"/>
    <p:sldId id="603" r:id="rId48"/>
    <p:sldId id="513" r:id="rId49"/>
    <p:sldId id="514" r:id="rId50"/>
    <p:sldId id="604" r:id="rId51"/>
    <p:sldId id="605" r:id="rId52"/>
    <p:sldId id="550" r:id="rId53"/>
    <p:sldId id="551" r:id="rId54"/>
    <p:sldId id="515" r:id="rId55"/>
    <p:sldId id="516" r:id="rId56"/>
    <p:sldId id="517" r:id="rId57"/>
    <p:sldId id="507" r:id="rId58"/>
    <p:sldId id="508" r:id="rId59"/>
    <p:sldId id="538" r:id="rId60"/>
    <p:sldId id="539" r:id="rId61"/>
    <p:sldId id="573" r:id="rId62"/>
    <p:sldId id="574" r:id="rId63"/>
    <p:sldId id="575" r:id="rId64"/>
    <p:sldId id="576" r:id="rId65"/>
    <p:sldId id="628" r:id="rId66"/>
    <p:sldId id="655" r:id="rId67"/>
    <p:sldId id="654" r:id="rId68"/>
    <p:sldId id="653" r:id="rId69"/>
    <p:sldId id="652" r:id="rId70"/>
    <p:sldId id="580" r:id="rId71"/>
    <p:sldId id="657" r:id="rId72"/>
    <p:sldId id="656" r:id="rId73"/>
    <p:sldId id="637" r:id="rId74"/>
    <p:sldId id="620" r:id="rId75"/>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39">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50" autoAdjust="0"/>
    <p:restoredTop sz="94660"/>
  </p:normalViewPr>
  <p:slideViewPr>
    <p:cSldViewPr>
      <p:cViewPr varScale="1">
        <p:scale>
          <a:sx n="67" d="100"/>
          <a:sy n="67" d="100"/>
        </p:scale>
        <p:origin x="884" y="52"/>
      </p:cViewPr>
      <p:guideLst>
        <p:guide orient="horz" pos="3339"/>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_rels/viewProps.xml.rels><?xml version="1.0" encoding="UTF-8" standalone="yes"?>
<Relationships xmlns="http://schemas.openxmlformats.org/package/2006/relationships"><Relationship Id="rId3" Type="http://schemas.openxmlformats.org/officeDocument/2006/relationships/slide" Target="slides/slide73.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C69C3D82-8B75-42CE-AEEF-3787A502438C}" type="slidenum">
              <a:rPr lang="en-GB" altLang="de-DE"/>
              <a:pPr/>
              <a:t>‹Nr.›</a:t>
            </a:fld>
            <a:endParaRPr lang="en-GB" altLang="de-DE"/>
          </a:p>
        </p:txBody>
      </p:sp>
    </p:spTree>
    <p:extLst>
      <p:ext uri="{BB962C8B-B14F-4D97-AF65-F5344CB8AC3E}">
        <p14:creationId xmlns:p14="http://schemas.microsoft.com/office/powerpoint/2010/main" val="39892671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91140"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42D56A82-1A56-4F5E-B7B0-A55567743C5A}" type="slidenum">
              <a:rPr lang="de-DE" altLang="de-DE"/>
              <a:pPr/>
              <a:t>‹Nr.›</a:t>
            </a:fld>
            <a:endParaRPr lang="de-DE" altLang="de-DE"/>
          </a:p>
        </p:txBody>
      </p:sp>
    </p:spTree>
    <p:extLst>
      <p:ext uri="{BB962C8B-B14F-4D97-AF65-F5344CB8AC3E}">
        <p14:creationId xmlns:p14="http://schemas.microsoft.com/office/powerpoint/2010/main" val="39930589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DCB858-04F5-4441-92D7-5CCDA173DC72}" type="slidenum">
              <a:rPr lang="de-DE" altLang="de-DE" sz="1400"/>
              <a:pPr eaLnBrk="1" hangingPunct="1">
                <a:spcBef>
                  <a:spcPct val="0"/>
                </a:spcBef>
              </a:pPr>
              <a:t>2</a:t>
            </a:fld>
            <a:endParaRPr lang="de-DE" altLang="de-DE" sz="1400"/>
          </a:p>
        </p:txBody>
      </p:sp>
      <p:sp>
        <p:nvSpPr>
          <p:cNvPr id="95235" name="Rectangle 3074"/>
          <p:cNvSpPr>
            <a:spLocks noGrp="1" noRot="1" noChangeAspect="1" noChangeArrowheads="1" noTextEdit="1"/>
          </p:cNvSpPr>
          <p:nvPr>
            <p:ph type="sldImg"/>
          </p:nvPr>
        </p:nvSpPr>
        <p:spPr>
          <a:xfrm>
            <a:off x="141288" y="768350"/>
            <a:ext cx="6821487" cy="3836988"/>
          </a:xfrm>
          <a:ln/>
        </p:spPr>
      </p:sp>
      <p:sp>
        <p:nvSpPr>
          <p:cNvPr id="9523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8515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DCB858-04F5-4441-92D7-5CCDA173DC72}" type="slidenum">
              <a:rPr lang="de-DE" altLang="de-DE" sz="1400"/>
              <a:pPr eaLnBrk="1" hangingPunct="1">
                <a:spcBef>
                  <a:spcPct val="0"/>
                </a:spcBef>
              </a:pPr>
              <a:t>3</a:t>
            </a:fld>
            <a:endParaRPr lang="de-DE" altLang="de-DE" sz="1400"/>
          </a:p>
        </p:txBody>
      </p:sp>
      <p:sp>
        <p:nvSpPr>
          <p:cNvPr id="95235" name="Rectangle 3074"/>
          <p:cNvSpPr>
            <a:spLocks noGrp="1" noRot="1" noChangeAspect="1" noChangeArrowheads="1" noTextEdit="1"/>
          </p:cNvSpPr>
          <p:nvPr>
            <p:ph type="sldImg"/>
          </p:nvPr>
        </p:nvSpPr>
        <p:spPr>
          <a:xfrm>
            <a:off x="141288" y="768350"/>
            <a:ext cx="6821487" cy="3836988"/>
          </a:xfrm>
          <a:ln/>
        </p:spPr>
      </p:sp>
      <p:sp>
        <p:nvSpPr>
          <p:cNvPr id="9523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8515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DCB858-04F5-4441-92D7-5CCDA173DC72}" type="slidenum">
              <a:rPr lang="de-DE" altLang="de-DE" sz="1400"/>
              <a:pPr eaLnBrk="1" hangingPunct="1">
                <a:spcBef>
                  <a:spcPct val="0"/>
                </a:spcBef>
              </a:pPr>
              <a:t>4</a:t>
            </a:fld>
            <a:endParaRPr lang="de-DE" altLang="de-DE" sz="1400"/>
          </a:p>
        </p:txBody>
      </p:sp>
      <p:sp>
        <p:nvSpPr>
          <p:cNvPr id="95235" name="Rectangle 3074"/>
          <p:cNvSpPr>
            <a:spLocks noGrp="1" noRot="1" noChangeAspect="1" noChangeArrowheads="1" noTextEdit="1"/>
          </p:cNvSpPr>
          <p:nvPr>
            <p:ph type="sldImg"/>
          </p:nvPr>
        </p:nvSpPr>
        <p:spPr>
          <a:xfrm>
            <a:off x="141288" y="768350"/>
            <a:ext cx="6821487" cy="3836988"/>
          </a:xfrm>
          <a:ln/>
        </p:spPr>
      </p:sp>
      <p:sp>
        <p:nvSpPr>
          <p:cNvPr id="9523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8515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65C2EF-7404-43FB-BF50-E5E3069B37DF}" type="slidenum">
              <a:rPr lang="de-DE" altLang="de-DE" sz="1400"/>
              <a:pPr eaLnBrk="1" hangingPunct="1">
                <a:spcBef>
                  <a:spcPct val="0"/>
                </a:spcBef>
              </a:pPr>
              <a:t>5</a:t>
            </a:fld>
            <a:endParaRPr lang="de-DE" altLang="de-DE" sz="1400"/>
          </a:p>
        </p:txBody>
      </p:sp>
      <p:sp>
        <p:nvSpPr>
          <p:cNvPr id="99331" name="Rectangle 2"/>
          <p:cNvSpPr>
            <a:spLocks noGrp="1" noRot="1" noChangeAspect="1" noChangeArrowheads="1" noTextEdit="1"/>
          </p:cNvSpPr>
          <p:nvPr>
            <p:ph type="sldImg"/>
          </p:nvPr>
        </p:nvSpPr>
        <p:spPr>
          <a:xfrm>
            <a:off x="141288" y="768350"/>
            <a:ext cx="6821487"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4065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65C2EF-7404-43FB-BF50-E5E3069B37DF}" type="slidenum">
              <a:rPr lang="de-DE" altLang="de-DE" sz="1400"/>
              <a:pPr eaLnBrk="1" hangingPunct="1">
                <a:spcBef>
                  <a:spcPct val="0"/>
                </a:spcBef>
              </a:pPr>
              <a:t>6</a:t>
            </a:fld>
            <a:endParaRPr lang="de-DE" altLang="de-DE" sz="1400"/>
          </a:p>
        </p:txBody>
      </p:sp>
      <p:sp>
        <p:nvSpPr>
          <p:cNvPr id="99331" name="Rectangle 2"/>
          <p:cNvSpPr>
            <a:spLocks noGrp="1" noRot="1" noChangeAspect="1" noChangeArrowheads="1" noTextEdit="1"/>
          </p:cNvSpPr>
          <p:nvPr>
            <p:ph type="sldImg"/>
          </p:nvPr>
        </p:nvSpPr>
        <p:spPr>
          <a:xfrm>
            <a:off x="141288" y="768350"/>
            <a:ext cx="6821487"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4065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65C2EF-7404-43FB-BF50-E5E3069B37DF}" type="slidenum">
              <a:rPr lang="de-DE" altLang="de-DE" sz="1400"/>
              <a:pPr eaLnBrk="1" hangingPunct="1">
                <a:spcBef>
                  <a:spcPct val="0"/>
                </a:spcBef>
              </a:pPr>
              <a:t>7</a:t>
            </a:fld>
            <a:endParaRPr lang="de-DE" altLang="de-DE" sz="1400"/>
          </a:p>
        </p:txBody>
      </p:sp>
      <p:sp>
        <p:nvSpPr>
          <p:cNvPr id="99331" name="Rectangle 2"/>
          <p:cNvSpPr>
            <a:spLocks noGrp="1" noRot="1" noChangeAspect="1" noChangeArrowheads="1" noTextEdit="1"/>
          </p:cNvSpPr>
          <p:nvPr>
            <p:ph type="sldImg"/>
          </p:nvPr>
        </p:nvSpPr>
        <p:spPr>
          <a:xfrm>
            <a:off x="141288" y="768350"/>
            <a:ext cx="6821487"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4065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65C2EF-7404-43FB-BF50-E5E3069B37DF}" type="slidenum">
              <a:rPr lang="de-DE" altLang="de-DE" sz="1400"/>
              <a:pPr eaLnBrk="1" hangingPunct="1">
                <a:spcBef>
                  <a:spcPct val="0"/>
                </a:spcBef>
              </a:pPr>
              <a:t>8</a:t>
            </a:fld>
            <a:endParaRPr lang="de-DE" altLang="de-DE" sz="1400"/>
          </a:p>
        </p:txBody>
      </p:sp>
      <p:sp>
        <p:nvSpPr>
          <p:cNvPr id="99331" name="Rectangle 2"/>
          <p:cNvSpPr>
            <a:spLocks noGrp="1" noRot="1" noChangeAspect="1" noChangeArrowheads="1" noTextEdit="1"/>
          </p:cNvSpPr>
          <p:nvPr>
            <p:ph type="sldImg"/>
          </p:nvPr>
        </p:nvSpPr>
        <p:spPr>
          <a:xfrm>
            <a:off x="141288" y="768350"/>
            <a:ext cx="6821487"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4065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6B307B-1F13-4E62-9E21-87896C8129FF}" type="slidenum">
              <a:rPr lang="de-DE" altLang="de-DE" sz="1400"/>
              <a:pPr eaLnBrk="1" hangingPunct="1">
                <a:spcBef>
                  <a:spcPct val="0"/>
                </a:spcBef>
              </a:pPr>
              <a:t>9</a:t>
            </a:fld>
            <a:endParaRPr lang="de-DE" altLang="de-DE" sz="1400"/>
          </a:p>
        </p:txBody>
      </p:sp>
      <p:sp>
        <p:nvSpPr>
          <p:cNvPr id="100355" name="Rectangle 2"/>
          <p:cNvSpPr>
            <a:spLocks noGrp="1" noRot="1" noChangeAspect="1" noChangeArrowheads="1" noTextEdit="1"/>
          </p:cNvSpPr>
          <p:nvPr>
            <p:ph type="sldImg"/>
          </p:nvPr>
        </p:nvSpPr>
        <p:spPr>
          <a:xfrm>
            <a:off x="141288" y="768350"/>
            <a:ext cx="6821487"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0024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C34552-E28F-4371-A3B3-78CC73CE6569}" type="slidenum">
              <a:rPr lang="de-DE" altLang="de-DE" sz="1400"/>
              <a:pPr eaLnBrk="1" hangingPunct="1">
                <a:spcBef>
                  <a:spcPct val="0"/>
                </a:spcBef>
              </a:pPr>
              <a:t>10</a:t>
            </a:fld>
            <a:endParaRPr lang="de-DE" altLang="de-DE" sz="1400"/>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037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C34552-E28F-4371-A3B3-78CC73CE6569}" type="slidenum">
              <a:rPr lang="de-DE" altLang="de-DE" sz="1400"/>
              <a:pPr eaLnBrk="1" hangingPunct="1">
                <a:spcBef>
                  <a:spcPct val="0"/>
                </a:spcBef>
              </a:pPr>
              <a:t>11</a:t>
            </a:fld>
            <a:endParaRPr lang="de-DE" altLang="de-DE" sz="1400"/>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7229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C34552-E28F-4371-A3B3-78CC73CE6569}" type="slidenum">
              <a:rPr lang="de-DE" altLang="de-DE" sz="1400"/>
              <a:pPr eaLnBrk="1" hangingPunct="1">
                <a:spcBef>
                  <a:spcPct val="0"/>
                </a:spcBef>
              </a:pPr>
              <a:t>12</a:t>
            </a:fld>
            <a:endParaRPr lang="de-DE" altLang="de-DE" sz="1400"/>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4679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74E537-7BAA-42D2-8B51-BAAC3623B3B4}" type="slidenum">
              <a:rPr lang="de-DE" altLang="de-DE" sz="1400"/>
              <a:pPr eaLnBrk="1" hangingPunct="1">
                <a:spcBef>
                  <a:spcPct val="0"/>
                </a:spcBef>
              </a:pPr>
              <a:t>13</a:t>
            </a:fld>
            <a:endParaRPr lang="de-DE" altLang="de-DE" sz="1400"/>
          </a:p>
        </p:txBody>
      </p:sp>
      <p:sp>
        <p:nvSpPr>
          <p:cNvPr id="104451" name="Rectangle 2"/>
          <p:cNvSpPr>
            <a:spLocks noGrp="1" noRot="1" noChangeAspect="1" noChangeArrowheads="1" noTextEdit="1"/>
          </p:cNvSpPr>
          <p:nvPr>
            <p:ph type="sldImg"/>
          </p:nvPr>
        </p:nvSpPr>
        <p:spPr>
          <a:xfrm>
            <a:off x="141288" y="768350"/>
            <a:ext cx="6821487"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53389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C86161-C77D-4B22-8643-AE7D7AA6CD4B}" type="slidenum">
              <a:rPr lang="de-DE" altLang="de-DE" sz="1400"/>
              <a:pPr eaLnBrk="1" hangingPunct="1">
                <a:spcBef>
                  <a:spcPct val="0"/>
                </a:spcBef>
              </a:pPr>
              <a:t>14</a:t>
            </a:fld>
            <a:endParaRPr lang="de-DE" altLang="de-DE" sz="1400"/>
          </a:p>
        </p:txBody>
      </p:sp>
      <p:sp>
        <p:nvSpPr>
          <p:cNvPr id="105475" name="Rectangle 2"/>
          <p:cNvSpPr>
            <a:spLocks noGrp="1" noRot="1" noChangeAspect="1" noChangeArrowheads="1" noTextEdit="1"/>
          </p:cNvSpPr>
          <p:nvPr>
            <p:ph type="sldImg"/>
          </p:nvPr>
        </p:nvSpPr>
        <p:spPr>
          <a:xfrm>
            <a:off x="141288" y="768350"/>
            <a:ext cx="6821487"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7097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D723BF-6EEA-4A6C-B517-70C422593E06}" type="slidenum">
              <a:rPr lang="de-DE" altLang="de-DE" sz="1400"/>
              <a:pPr eaLnBrk="1" hangingPunct="1">
                <a:spcBef>
                  <a:spcPct val="0"/>
                </a:spcBef>
              </a:pPr>
              <a:t>15</a:t>
            </a:fld>
            <a:endParaRPr lang="de-DE" altLang="de-DE" sz="1400"/>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299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7E596E-D1BE-4E4A-AD3F-CA5EDB38C13A}" type="slidenum">
              <a:rPr lang="de-DE" altLang="de-DE" sz="1400"/>
              <a:pPr eaLnBrk="1" hangingPunct="1">
                <a:spcBef>
                  <a:spcPct val="0"/>
                </a:spcBef>
              </a:pPr>
              <a:t>16</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07902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6D868F-7EAF-4070-B1FF-586FD12618BF}" type="slidenum">
              <a:rPr lang="de-DE" altLang="de-DE" sz="1400"/>
              <a:pPr eaLnBrk="1" hangingPunct="1">
                <a:spcBef>
                  <a:spcPct val="0"/>
                </a:spcBef>
              </a:pPr>
              <a:t>17</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254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6D868F-7EAF-4070-B1FF-586FD12618BF}" type="slidenum">
              <a:rPr lang="de-DE" altLang="de-DE" sz="1400"/>
              <a:pPr eaLnBrk="1" hangingPunct="1">
                <a:spcBef>
                  <a:spcPct val="0"/>
                </a:spcBef>
              </a:pPr>
              <a:t>18</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254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3D7AE0-41D0-480B-B490-60F7D7DDA875}" type="slidenum">
              <a:rPr lang="de-DE" altLang="de-DE" sz="1400"/>
              <a:pPr eaLnBrk="1" hangingPunct="1">
                <a:spcBef>
                  <a:spcPct val="0"/>
                </a:spcBef>
              </a:pPr>
              <a:t>19</a:t>
            </a:fld>
            <a:endParaRPr lang="de-DE" altLang="de-DE" sz="1400"/>
          </a:p>
        </p:txBody>
      </p:sp>
      <p:sp>
        <p:nvSpPr>
          <p:cNvPr id="110595" name="Rectangle 2"/>
          <p:cNvSpPr>
            <a:spLocks noGrp="1" noRot="1" noChangeAspect="1" noChangeArrowheads="1" noTextEdit="1"/>
          </p:cNvSpPr>
          <p:nvPr>
            <p:ph type="sldImg"/>
          </p:nvPr>
        </p:nvSpPr>
        <p:spPr>
          <a:xfrm>
            <a:off x="139700" y="768350"/>
            <a:ext cx="6821488"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423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4EAE13-203B-49BB-8EFB-CA66DA36404A}" type="slidenum">
              <a:rPr lang="de-DE" altLang="de-DE" sz="1400"/>
              <a:pPr eaLnBrk="1" hangingPunct="1">
                <a:spcBef>
                  <a:spcPct val="0"/>
                </a:spcBef>
              </a:pPr>
              <a:t>20</a:t>
            </a:fld>
            <a:endParaRPr lang="de-DE" altLang="de-DE" sz="1400"/>
          </a:p>
        </p:txBody>
      </p:sp>
      <p:sp>
        <p:nvSpPr>
          <p:cNvPr id="114691" name="Rectangle 1026"/>
          <p:cNvSpPr>
            <a:spLocks noGrp="1" noRot="1" noChangeAspect="1" noChangeArrowheads="1" noTextEdit="1"/>
          </p:cNvSpPr>
          <p:nvPr>
            <p:ph type="sldImg"/>
          </p:nvPr>
        </p:nvSpPr>
        <p:spPr>
          <a:xfrm>
            <a:off x="141288" y="768350"/>
            <a:ext cx="6821487" cy="3836988"/>
          </a:xfrm>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169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4EAE13-203B-49BB-8EFB-CA66DA36404A}" type="slidenum">
              <a:rPr lang="de-DE" altLang="de-DE" sz="1400"/>
              <a:pPr eaLnBrk="1" hangingPunct="1">
                <a:spcBef>
                  <a:spcPct val="0"/>
                </a:spcBef>
              </a:pPr>
              <a:t>21</a:t>
            </a:fld>
            <a:endParaRPr lang="de-DE" altLang="de-DE" sz="1400"/>
          </a:p>
        </p:txBody>
      </p:sp>
      <p:sp>
        <p:nvSpPr>
          <p:cNvPr id="114691" name="Rectangle 1026"/>
          <p:cNvSpPr>
            <a:spLocks noGrp="1" noRot="1" noChangeAspect="1" noChangeArrowheads="1" noTextEdit="1"/>
          </p:cNvSpPr>
          <p:nvPr>
            <p:ph type="sldImg"/>
          </p:nvPr>
        </p:nvSpPr>
        <p:spPr>
          <a:xfrm>
            <a:off x="141288" y="768350"/>
            <a:ext cx="6821487" cy="3836988"/>
          </a:xfrm>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169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4EAE13-203B-49BB-8EFB-CA66DA36404A}" type="slidenum">
              <a:rPr lang="de-DE" altLang="de-DE" sz="1400"/>
              <a:pPr eaLnBrk="1" hangingPunct="1">
                <a:spcBef>
                  <a:spcPct val="0"/>
                </a:spcBef>
              </a:pPr>
              <a:t>22</a:t>
            </a:fld>
            <a:endParaRPr lang="de-DE" altLang="de-DE" sz="1400"/>
          </a:p>
        </p:txBody>
      </p:sp>
      <p:sp>
        <p:nvSpPr>
          <p:cNvPr id="114691" name="Rectangle 1026"/>
          <p:cNvSpPr>
            <a:spLocks noGrp="1" noRot="1" noChangeAspect="1" noChangeArrowheads="1" noTextEdit="1"/>
          </p:cNvSpPr>
          <p:nvPr>
            <p:ph type="sldImg"/>
          </p:nvPr>
        </p:nvSpPr>
        <p:spPr>
          <a:xfrm>
            <a:off x="141288" y="768350"/>
            <a:ext cx="6821487" cy="3836988"/>
          </a:xfrm>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169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4EAE13-203B-49BB-8EFB-CA66DA36404A}" type="slidenum">
              <a:rPr lang="de-DE" altLang="de-DE" sz="1400"/>
              <a:pPr eaLnBrk="1" hangingPunct="1">
                <a:spcBef>
                  <a:spcPct val="0"/>
                </a:spcBef>
              </a:pPr>
              <a:t>23</a:t>
            </a:fld>
            <a:endParaRPr lang="de-DE" altLang="de-DE" sz="1400"/>
          </a:p>
        </p:txBody>
      </p:sp>
      <p:sp>
        <p:nvSpPr>
          <p:cNvPr id="114691" name="Rectangle 1026"/>
          <p:cNvSpPr>
            <a:spLocks noGrp="1" noRot="1" noChangeAspect="1" noChangeArrowheads="1" noTextEdit="1"/>
          </p:cNvSpPr>
          <p:nvPr>
            <p:ph type="sldImg"/>
          </p:nvPr>
        </p:nvSpPr>
        <p:spPr>
          <a:xfrm>
            <a:off x="141288" y="768350"/>
            <a:ext cx="6821487" cy="3836988"/>
          </a:xfrm>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1697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86BB9B-3379-442F-B818-F2D491A1F243}" type="slidenum">
              <a:rPr lang="de-DE" altLang="de-DE" sz="1400"/>
              <a:pPr eaLnBrk="1" hangingPunct="1">
                <a:spcBef>
                  <a:spcPct val="0"/>
                </a:spcBef>
              </a:pPr>
              <a:t>24</a:t>
            </a:fld>
            <a:endParaRPr lang="de-DE" altLang="de-DE" sz="14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23266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B42F32-3068-4527-AFCA-086ADE8D5B41}" type="slidenum">
              <a:rPr lang="de-DE" altLang="de-DE" sz="1400"/>
              <a:pPr eaLnBrk="1" hangingPunct="1">
                <a:spcBef>
                  <a:spcPct val="0"/>
                </a:spcBef>
              </a:pPr>
              <a:t>25</a:t>
            </a:fld>
            <a:endParaRPr lang="de-DE" altLang="de-DE" sz="14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11592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D3C2FC-60EF-45DD-AC17-A7749FC0C3D9}" type="slidenum">
              <a:rPr lang="de-DE" altLang="de-DE" sz="1400"/>
              <a:pPr eaLnBrk="1" hangingPunct="1">
                <a:spcBef>
                  <a:spcPct val="0"/>
                </a:spcBef>
              </a:pPr>
              <a:t>26</a:t>
            </a:fld>
            <a:endParaRPr lang="de-DE" altLang="de-DE"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25309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4D798F-4BCD-4256-983C-4EF5126326ED}" type="slidenum">
              <a:rPr lang="de-DE" altLang="de-DE" sz="1400"/>
              <a:pPr eaLnBrk="1" hangingPunct="1">
                <a:spcBef>
                  <a:spcPct val="0"/>
                </a:spcBef>
              </a:pPr>
              <a:t>27</a:t>
            </a:fld>
            <a:endParaRPr lang="de-DE" altLang="de-DE"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8049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3BE4DE-3B40-49F7-AA89-70E6C0E945CE}" type="slidenum">
              <a:rPr lang="de-DE" altLang="de-DE" sz="1400"/>
              <a:pPr eaLnBrk="1" hangingPunct="1">
                <a:spcBef>
                  <a:spcPct val="0"/>
                </a:spcBef>
              </a:pPr>
              <a:t>28</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87261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6B119D-2C22-43D4-83B0-36B208031191}" type="slidenum">
              <a:rPr lang="de-DE" altLang="de-DE" sz="1400"/>
              <a:pPr eaLnBrk="1" hangingPunct="1">
                <a:spcBef>
                  <a:spcPct val="0"/>
                </a:spcBef>
              </a:pPr>
              <a:t>29</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23834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BB40B3-6711-4497-9F2A-64E65731D550}" type="slidenum">
              <a:rPr lang="de-DE" altLang="de-DE" sz="1400"/>
              <a:pPr eaLnBrk="1" hangingPunct="1">
                <a:spcBef>
                  <a:spcPct val="0"/>
                </a:spcBef>
              </a:pPr>
              <a:t>30</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84794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AB2CE8-AE1B-4E73-A068-6DCFEAA5600F}" type="slidenum">
              <a:rPr lang="de-DE" altLang="de-DE" sz="1400"/>
              <a:pPr eaLnBrk="1" hangingPunct="1">
                <a:spcBef>
                  <a:spcPct val="0"/>
                </a:spcBef>
              </a:pPr>
              <a:t>31</a:t>
            </a:fld>
            <a:endParaRPr lang="de-DE" altLang="de-DE" sz="1400"/>
          </a:p>
        </p:txBody>
      </p:sp>
      <p:sp>
        <p:nvSpPr>
          <p:cNvPr id="122883" name="Rectangle 1026"/>
          <p:cNvSpPr>
            <a:spLocks noGrp="1" noRot="1" noChangeAspect="1" noChangeArrowheads="1" noTextEdit="1"/>
          </p:cNvSpPr>
          <p:nvPr>
            <p:ph type="sldImg"/>
          </p:nvPr>
        </p:nvSpPr>
        <p:spPr>
          <a:xfrm>
            <a:off x="141288" y="768350"/>
            <a:ext cx="6821487" cy="3836988"/>
          </a:xfrm>
          <a:ln/>
        </p:spPr>
      </p:sp>
      <p:sp>
        <p:nvSpPr>
          <p:cNvPr id="1228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88602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E0C285-DEE4-469F-B80F-F741FA5B98AD}" type="slidenum">
              <a:rPr lang="de-DE" altLang="de-DE" sz="1400"/>
              <a:pPr eaLnBrk="1" hangingPunct="1">
                <a:spcBef>
                  <a:spcPct val="0"/>
                </a:spcBef>
              </a:pPr>
              <a:t>32</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23272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5274CF-4AB4-4A8E-9308-3C642593FD5D}" type="slidenum">
              <a:rPr lang="de-DE" altLang="de-DE" sz="1400"/>
              <a:pPr eaLnBrk="1" hangingPunct="1">
                <a:spcBef>
                  <a:spcPct val="0"/>
                </a:spcBef>
              </a:pPr>
              <a:t>33</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07115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BC9634-F167-48CC-B181-0C89A009E567}" type="slidenum">
              <a:rPr lang="de-DE" altLang="de-DE" sz="1400"/>
              <a:pPr eaLnBrk="1" hangingPunct="1">
                <a:spcBef>
                  <a:spcPct val="0"/>
                </a:spcBef>
              </a:pPr>
              <a:t>35</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10758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72127E-5B0D-4093-8908-D79DA5819CBD}" type="slidenum">
              <a:rPr lang="de-DE" altLang="de-DE" sz="1400"/>
              <a:pPr eaLnBrk="1" hangingPunct="1">
                <a:spcBef>
                  <a:spcPct val="0"/>
                </a:spcBef>
              </a:pPr>
              <a:t>36</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40401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B1A9A6-CDDC-4788-8A09-4B7B7F5DDE65}" type="slidenum">
              <a:rPr lang="de-DE" altLang="de-DE" sz="1400"/>
              <a:pPr eaLnBrk="1" hangingPunct="1">
                <a:spcBef>
                  <a:spcPct val="0"/>
                </a:spcBef>
              </a:pPr>
              <a:t>37</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38865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430362-B42C-4267-BBA5-C5B394D78D8E}" type="slidenum">
              <a:rPr lang="de-DE" altLang="de-DE" sz="1400"/>
              <a:pPr eaLnBrk="1" hangingPunct="1">
                <a:spcBef>
                  <a:spcPct val="0"/>
                </a:spcBef>
              </a:pPr>
              <a:t>38</a:t>
            </a:fld>
            <a:endParaRPr lang="de-DE" altLang="de-DE"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46719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203DD5-C414-4FDD-A3FA-78DB33C449F3}" type="slidenum">
              <a:rPr lang="de-DE" altLang="de-DE" sz="1400"/>
              <a:pPr eaLnBrk="1" hangingPunct="1">
                <a:spcBef>
                  <a:spcPct val="0"/>
                </a:spcBef>
              </a:pPr>
              <a:t>39</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0960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AD3DA7-D424-4E61-907D-3584AB3FE36D}" type="slidenum">
              <a:rPr lang="de-DE" altLang="de-DE" sz="1400"/>
              <a:pPr eaLnBrk="1" hangingPunct="1">
                <a:spcBef>
                  <a:spcPct val="0"/>
                </a:spcBef>
              </a:pPr>
              <a:t>40</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17743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D3E6EE-CA23-4BA9-8B6E-90798E7AEC72}" type="slidenum">
              <a:rPr lang="de-DE" altLang="de-DE" sz="1400"/>
              <a:pPr eaLnBrk="1" hangingPunct="1">
                <a:spcBef>
                  <a:spcPct val="0"/>
                </a:spcBef>
              </a:pPr>
              <a:t>41</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83330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538F221-ECB5-4344-8EA4-C8FD319ABB7E}" type="slidenum">
              <a:rPr lang="de-DE" altLang="de-DE" sz="1400"/>
              <a:pPr eaLnBrk="1" hangingPunct="1">
                <a:spcBef>
                  <a:spcPct val="0"/>
                </a:spcBef>
              </a:pPr>
              <a:t>42</a:t>
            </a:fld>
            <a:endParaRPr lang="de-DE" altLang="de-DE" sz="1400"/>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23458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D69C36-E259-49BB-B270-6A36DB5D6CF5}" type="slidenum">
              <a:rPr lang="de-DE" altLang="de-DE" sz="1400"/>
              <a:pPr eaLnBrk="1" hangingPunct="1">
                <a:spcBef>
                  <a:spcPct val="0"/>
                </a:spcBef>
              </a:pPr>
              <a:t>43</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97609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46E0449-6A13-4B4D-8237-2DDF8AAD6A9E}" type="slidenum">
              <a:rPr lang="de-DE" altLang="de-DE" sz="1400"/>
              <a:pPr eaLnBrk="1" hangingPunct="1">
                <a:spcBef>
                  <a:spcPct val="0"/>
                </a:spcBef>
              </a:pPr>
              <a:t>44</a:t>
            </a:fld>
            <a:endParaRPr lang="de-DE" altLang="de-DE" sz="1400"/>
          </a:p>
        </p:txBody>
      </p:sp>
      <p:sp>
        <p:nvSpPr>
          <p:cNvPr id="1351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35148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A0B972-A0A2-4E31-9968-484C02A6996D}" type="slidenum">
              <a:rPr lang="de-DE" altLang="de-DE" sz="1400"/>
              <a:pPr eaLnBrk="1" hangingPunct="1">
                <a:spcBef>
                  <a:spcPct val="0"/>
                </a:spcBef>
              </a:pPr>
              <a:t>45</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99957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0E6F17-7286-4409-A6E5-29E9B6AFCE8C}" type="slidenum">
              <a:rPr lang="de-DE" altLang="de-DE" sz="1400"/>
              <a:pPr eaLnBrk="1" hangingPunct="1">
                <a:spcBef>
                  <a:spcPct val="0"/>
                </a:spcBef>
              </a:pPr>
              <a:t>46</a:t>
            </a:fld>
            <a:endParaRPr lang="de-DE" altLang="de-DE" sz="1400"/>
          </a:p>
        </p:txBody>
      </p:sp>
      <p:sp>
        <p:nvSpPr>
          <p:cNvPr id="1372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09629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BCF86C-723F-4BBB-ACBC-651D8B0EA7DC}" type="slidenum">
              <a:rPr lang="de-DE" altLang="de-DE" sz="1400"/>
              <a:pPr eaLnBrk="1" hangingPunct="1">
                <a:spcBef>
                  <a:spcPct val="0"/>
                </a:spcBef>
              </a:pPr>
              <a:t>47</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82087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C13F45-0524-49AE-B6D5-F8BD23A5D7D5}" type="slidenum">
              <a:rPr lang="de-DE" altLang="de-DE" sz="1400"/>
              <a:pPr eaLnBrk="1" hangingPunct="1">
                <a:spcBef>
                  <a:spcPct val="0"/>
                </a:spcBef>
              </a:pPr>
              <a:t>48</a:t>
            </a:fld>
            <a:endParaRPr lang="de-DE" altLang="de-DE"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294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E1549F-0A9E-4BB4-AAD1-341995B2CACF}" type="slidenum">
              <a:rPr lang="de-DE" altLang="de-DE" sz="1400"/>
              <a:pPr eaLnBrk="1" hangingPunct="1">
                <a:spcBef>
                  <a:spcPct val="0"/>
                </a:spcBef>
              </a:pPr>
              <a:t>49</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85029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9413E0-D32F-420A-B0CA-4420293B2803}" type="slidenum">
              <a:rPr lang="de-DE" altLang="de-DE" sz="1400"/>
              <a:pPr eaLnBrk="1" hangingPunct="1">
                <a:spcBef>
                  <a:spcPct val="0"/>
                </a:spcBef>
              </a:pPr>
              <a:t>50</a:t>
            </a:fld>
            <a:endParaRPr lang="de-DE" altLang="de-DE" sz="1400"/>
          </a:p>
        </p:txBody>
      </p:sp>
      <p:sp>
        <p:nvSpPr>
          <p:cNvPr id="1413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98629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121CF4-D641-4BAA-B3B3-45387226D4A8}" type="slidenum">
              <a:rPr lang="de-DE" altLang="de-DE" sz="1400"/>
              <a:pPr eaLnBrk="1" hangingPunct="1">
                <a:spcBef>
                  <a:spcPct val="0"/>
                </a:spcBef>
              </a:pPr>
              <a:t>51</a:t>
            </a:fld>
            <a:endParaRPr lang="de-DE" altLang="de-DE" sz="1400"/>
          </a:p>
        </p:txBody>
      </p:sp>
      <p:sp>
        <p:nvSpPr>
          <p:cNvPr id="142339" name="Rectangle 1026"/>
          <p:cNvSpPr>
            <a:spLocks noGrp="1" noRot="1" noChangeAspect="1" noChangeArrowheads="1" noTextEdit="1"/>
          </p:cNvSpPr>
          <p:nvPr>
            <p:ph type="sldImg"/>
          </p:nvPr>
        </p:nvSpPr>
        <p:spPr>
          <a:xfrm>
            <a:off x="141288" y="768350"/>
            <a:ext cx="6821487" cy="3836988"/>
          </a:xfrm>
          <a:ln/>
        </p:spPr>
      </p:sp>
      <p:sp>
        <p:nvSpPr>
          <p:cNvPr id="1423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74492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77B9CD-3791-425F-BEE4-1F42350305A0}" type="slidenum">
              <a:rPr lang="de-DE" altLang="de-DE" sz="1400"/>
              <a:pPr eaLnBrk="1" hangingPunct="1">
                <a:spcBef>
                  <a:spcPct val="0"/>
                </a:spcBef>
              </a:pPr>
              <a:t>52</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29053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62D120-DE61-4602-9701-B04D8D59FF1F}" type="slidenum">
              <a:rPr lang="de-DE" altLang="de-DE" sz="1400"/>
              <a:pPr eaLnBrk="1" hangingPunct="1">
                <a:spcBef>
                  <a:spcPct val="0"/>
                </a:spcBef>
              </a:pPr>
              <a:t>53</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69059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8BA60A-ADD6-4AF4-B017-A67C3F74F387}" type="slidenum">
              <a:rPr lang="de-DE" altLang="de-DE" sz="1400"/>
              <a:pPr eaLnBrk="1" hangingPunct="1">
                <a:spcBef>
                  <a:spcPct val="0"/>
                </a:spcBef>
              </a:pPr>
              <a:t>54</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97650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D07AA0-0514-4C37-83E4-DB1554BEA769}" type="slidenum">
              <a:rPr lang="de-DE" altLang="de-DE" sz="1400"/>
              <a:pPr eaLnBrk="1" hangingPunct="1">
                <a:spcBef>
                  <a:spcPct val="0"/>
                </a:spcBef>
              </a:pPr>
              <a:t>55</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9598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F965CE-16A0-4AA9-9AE5-CD40E7AF806F}" type="slidenum">
              <a:rPr lang="de-DE" altLang="de-DE" sz="1400"/>
              <a:pPr eaLnBrk="1" hangingPunct="1">
                <a:spcBef>
                  <a:spcPct val="0"/>
                </a:spcBef>
              </a:pPr>
              <a:t>56</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07242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AC7308-32BF-467C-8CB6-D9BE53FB959C}" type="slidenum">
              <a:rPr lang="de-DE" altLang="de-DE" sz="1400"/>
              <a:pPr eaLnBrk="1" hangingPunct="1">
                <a:spcBef>
                  <a:spcPct val="0"/>
                </a:spcBef>
              </a:pPr>
              <a:t>57</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65198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465A50-621E-4272-A7A9-081E070F8B26}" type="slidenum">
              <a:rPr lang="de-DE" altLang="de-DE" sz="1400"/>
              <a:pPr eaLnBrk="1" hangingPunct="1">
                <a:spcBef>
                  <a:spcPct val="0"/>
                </a:spcBef>
              </a:pPr>
              <a:t>58</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36354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44879D9-50A8-4543-A160-0DD225E1B571}" type="slidenum">
              <a:rPr lang="de-DE" altLang="de-DE" sz="1400"/>
              <a:pPr eaLnBrk="1" hangingPunct="1">
                <a:spcBef>
                  <a:spcPct val="0"/>
                </a:spcBef>
              </a:pPr>
              <a:t>59</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60491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A3281B-5569-43E7-BD35-41A1DA575F8D}" type="slidenum">
              <a:rPr lang="de-DE" altLang="de-DE" sz="1400"/>
              <a:pPr eaLnBrk="1" hangingPunct="1">
                <a:spcBef>
                  <a:spcPct val="0"/>
                </a:spcBef>
              </a:pPr>
              <a:t>60</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44662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9C8711-8531-4755-B60E-2F47A693B0E8}" type="slidenum">
              <a:rPr lang="de-DE" altLang="de-DE" sz="1400"/>
              <a:pPr eaLnBrk="1" hangingPunct="1">
                <a:spcBef>
                  <a:spcPct val="0"/>
                </a:spcBef>
              </a:pPr>
              <a:t>61</a:t>
            </a:fld>
            <a:endParaRPr lang="de-DE" altLang="de-DE" sz="1400"/>
          </a:p>
        </p:txBody>
      </p:sp>
      <p:sp>
        <p:nvSpPr>
          <p:cNvPr id="152579" name="Rectangle 1026"/>
          <p:cNvSpPr>
            <a:spLocks noGrp="1" noRot="1" noChangeAspect="1" noChangeArrowheads="1" noTextEdit="1"/>
          </p:cNvSpPr>
          <p:nvPr>
            <p:ph type="sldImg"/>
          </p:nvPr>
        </p:nvSpPr>
        <p:spPr>
          <a:xfrm>
            <a:off x="141288" y="768350"/>
            <a:ext cx="6821487" cy="3836988"/>
          </a:xfrm>
          <a:ln/>
        </p:spPr>
      </p:sp>
      <p:sp>
        <p:nvSpPr>
          <p:cNvPr id="1525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754869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3F8908-1532-4868-A678-DD59FF34D51D}" type="slidenum">
              <a:rPr lang="de-DE" altLang="de-DE" sz="1400"/>
              <a:pPr eaLnBrk="1" hangingPunct="1">
                <a:spcBef>
                  <a:spcPct val="0"/>
                </a:spcBef>
              </a:pPr>
              <a:t>62</a:t>
            </a:fld>
            <a:endParaRPr lang="de-DE" altLang="de-DE" sz="1400"/>
          </a:p>
        </p:txBody>
      </p:sp>
      <p:sp>
        <p:nvSpPr>
          <p:cNvPr id="153603" name="Rectangle 1026"/>
          <p:cNvSpPr>
            <a:spLocks noGrp="1" noRot="1" noChangeAspect="1" noChangeArrowheads="1" noTextEdit="1"/>
          </p:cNvSpPr>
          <p:nvPr>
            <p:ph type="sldImg"/>
          </p:nvPr>
        </p:nvSpPr>
        <p:spPr>
          <a:xfrm>
            <a:off x="141288" y="768350"/>
            <a:ext cx="6821487" cy="3836988"/>
          </a:xfrm>
          <a:ln/>
        </p:spPr>
      </p:sp>
      <p:sp>
        <p:nvSpPr>
          <p:cNvPr id="153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76731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B788F8-A349-4A69-9476-68613E184155}" type="slidenum">
              <a:rPr lang="de-DE" altLang="de-DE" sz="1400"/>
              <a:pPr eaLnBrk="1" hangingPunct="1">
                <a:spcBef>
                  <a:spcPct val="0"/>
                </a:spcBef>
              </a:pPr>
              <a:t>63</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47134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3E33E5-449C-4917-BA26-7EE484560BAB}" type="slidenum">
              <a:rPr lang="de-DE" altLang="de-DE" sz="1400"/>
              <a:pPr eaLnBrk="1" hangingPunct="1">
                <a:spcBef>
                  <a:spcPct val="0"/>
                </a:spcBef>
              </a:pPr>
              <a:t>64</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05596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3E33E5-449C-4917-BA26-7EE484560BAB}" type="slidenum">
              <a:rPr lang="de-DE" altLang="de-DE" sz="1400"/>
              <a:pPr eaLnBrk="1" hangingPunct="1">
                <a:spcBef>
                  <a:spcPct val="0"/>
                </a:spcBef>
              </a:pPr>
              <a:t>65</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05596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3E33E5-449C-4917-BA26-7EE484560BAB}" type="slidenum">
              <a:rPr lang="de-DE" altLang="de-DE" sz="1400"/>
              <a:pPr eaLnBrk="1" hangingPunct="1">
                <a:spcBef>
                  <a:spcPct val="0"/>
                </a:spcBef>
              </a:pPr>
              <a:t>66</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055963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3E33E5-449C-4917-BA26-7EE484560BAB}" type="slidenum">
              <a:rPr lang="de-DE" altLang="de-DE" sz="1400"/>
              <a:pPr eaLnBrk="1" hangingPunct="1">
                <a:spcBef>
                  <a:spcPct val="0"/>
                </a:spcBef>
              </a:pPr>
              <a:t>67</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05596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3E33E5-449C-4917-BA26-7EE484560BAB}" type="slidenum">
              <a:rPr lang="de-DE" altLang="de-DE" sz="1400"/>
              <a:pPr eaLnBrk="1" hangingPunct="1">
                <a:spcBef>
                  <a:spcPct val="0"/>
                </a:spcBef>
              </a:pPr>
              <a:t>68</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055963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516A64-C253-4529-A0C7-0128B39E05EA}" type="slidenum">
              <a:rPr lang="de-DE" altLang="de-DE" sz="1400"/>
              <a:pPr eaLnBrk="1" hangingPunct="1">
                <a:spcBef>
                  <a:spcPct val="0"/>
                </a:spcBef>
              </a:pPr>
              <a:t>69</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65378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516A64-C253-4529-A0C7-0128B39E05EA}" type="slidenum">
              <a:rPr lang="de-DE" altLang="de-DE" sz="1400"/>
              <a:pPr eaLnBrk="1" hangingPunct="1">
                <a:spcBef>
                  <a:spcPct val="0"/>
                </a:spcBef>
              </a:pPr>
              <a:t>70</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65378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516A64-C253-4529-A0C7-0128B39E05EA}" type="slidenum">
              <a:rPr lang="de-DE" altLang="de-DE" sz="1400"/>
              <a:pPr eaLnBrk="1" hangingPunct="1">
                <a:spcBef>
                  <a:spcPct val="0"/>
                </a:spcBef>
              </a:pPr>
              <a:t>71</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653780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Rot="1" noChangeAspect="1" noChangeArrowheads="1" noTextEdit="1"/>
          </p:cNvSpPr>
          <p:nvPr>
            <p:ph type="sldImg"/>
          </p:nvPr>
        </p:nvSpPr>
        <p:spPr>
          <a:xfrm>
            <a:off x="141288" y="768350"/>
            <a:ext cx="6821487" cy="3836988"/>
          </a:xfrm>
          <a:ln/>
        </p:spPr>
      </p:sp>
      <p:sp>
        <p:nvSpPr>
          <p:cNvPr id="164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8758651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sv-SE"/>
              <a:t>Träningsmodul 7 – Att dra förhastade slutsatser II</a:t>
            </a:r>
            <a:endParaRPr lang="de-DE"/>
          </a:p>
        </p:txBody>
      </p:sp>
      <p:sp>
        <p:nvSpPr>
          <p:cNvPr id="4" name="Slide Number Placeholder 3"/>
          <p:cNvSpPr>
            <a:spLocks noGrp="1"/>
          </p:cNvSpPr>
          <p:nvPr>
            <p:ph type="sldNum" sz="quarter" idx="12"/>
          </p:nvPr>
        </p:nvSpPr>
        <p:spPr bwMode="gray"/>
        <p:txBody>
          <a:bodyPr/>
          <a:lstStyle>
            <a:lvl1pPr>
              <a:defRPr b="0"/>
            </a:lvl1pPr>
          </a:lstStyle>
          <a:p>
            <a:fld id="{274CB32A-E346-49B6-8295-AF9234982401}"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sv-SE"/>
              <a:t>Träningsmodul 7 – Att dra förhastade slutsatser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sv-SE"/>
              <a:t>Träningsmodul 7 – Att dra förhastade slutsatser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sv-SE"/>
              <a:t>Träningsmodul 7 – Att dra förhastade slutsatser II</a:t>
            </a:r>
            <a:endParaRPr lang="de-DE"/>
          </a:p>
        </p:txBody>
      </p:sp>
      <p:sp>
        <p:nvSpPr>
          <p:cNvPr id="7" name="Slide Number Placeholder 6"/>
          <p:cNvSpPr>
            <a:spLocks noGrp="1"/>
          </p:cNvSpPr>
          <p:nvPr>
            <p:ph type="sldNum" sz="quarter" idx="12"/>
          </p:nvPr>
        </p:nvSpPr>
        <p:spPr bwMode="gray"/>
        <p:txBody>
          <a:bodyPr/>
          <a:lstStyle>
            <a:lvl1pPr>
              <a:defRPr b="0"/>
            </a:lvl1pPr>
          </a:lstStyle>
          <a:p>
            <a:fld id="{274CB32A-E346-49B6-8295-AF923498240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sv-SE"/>
              <a:t>Träningsmodul 7 – Att dra förhastade slutsatser II</a:t>
            </a:r>
            <a:endParaRPr lang="de-DE"/>
          </a:p>
        </p:txBody>
      </p:sp>
      <p:sp>
        <p:nvSpPr>
          <p:cNvPr id="7" name="Slide Number Placeholder 6"/>
          <p:cNvSpPr>
            <a:spLocks noGrp="1"/>
          </p:cNvSpPr>
          <p:nvPr>
            <p:ph type="sldNum" sz="quarter" idx="12"/>
          </p:nvPr>
        </p:nvSpPr>
        <p:spPr bwMode="gray"/>
        <p:txBody>
          <a:bodyPr/>
          <a:lstStyle>
            <a:lvl1pPr>
              <a:defRPr b="0"/>
            </a:lvl1pPr>
          </a:lstStyle>
          <a:p>
            <a:fld id="{274CB32A-E346-49B6-8295-AF923498240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sv-SE"/>
              <a:t>Träningsmodul 7 – Att dra förhastade slutsatser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sv-SE"/>
              <a:t>Träningsmodul 7 – Att dra förhastade slutsatser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0123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80424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b="0" dirty="0">
                <a:solidFill>
                  <a:srgbClr val="333333"/>
                </a:solidFill>
                <a:latin typeface="Calibri Light"/>
              </a:rPr>
              <a:t>The use of the pictures in this module has been kindly permitted by artists and copyright holders, respectively. For details (artist, title), please refer to the end of this presentation.</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33263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5615803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218733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28561441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350507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5040156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64908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66313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537066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0742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sv-SE"/>
              <a:t>Träningsmodul 7 – Att dra förhastade slutsatser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74CB32A-E346-49B6-8295-AF9234982401}"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426458274"/>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7 A – </a:t>
            </a:r>
            <a:r>
              <a:rPr lang="sv-SE" altLang="ko-KR" dirty="0"/>
              <a:t>Att dra förhastade slutsatser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a:solidFill>
                  <a:srgbClr val="004992"/>
                </a:solidFill>
              </a:rPr>
              <a:t>© Moritz, </a:t>
            </a:r>
            <a:r>
              <a:rPr lang="pt-BR" sz="1600" dirty="0">
                <a:solidFill>
                  <a:srgbClr val="004992"/>
                </a:solidFill>
              </a:rPr>
              <a:t>Woodward, Dahlin &amp; Bergman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98590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Förhastade slutsatser</a:t>
            </a:r>
          </a:p>
        </p:txBody>
      </p:sp>
      <p:sp>
        <p:nvSpPr>
          <p:cNvPr id="19458" name="Rectangle 2"/>
          <p:cNvSpPr>
            <a:spLocks noGrp="1" noChangeArrowheads="1"/>
          </p:cNvSpPr>
          <p:nvPr>
            <p:ph idx="1"/>
          </p:nvPr>
        </p:nvSpPr>
        <p:spPr/>
        <p:txBody>
          <a:bodyPr>
            <a:noAutofit/>
          </a:bodyPr>
          <a:lstStyle/>
          <a:p>
            <a:pPr algn="l" eaLnBrk="1" hangingPunct="1"/>
            <a:r>
              <a:rPr lang="en-US" altLang="de-DE" sz="2400" dirty="0">
                <a:solidFill>
                  <a:srgbClr val="333333"/>
                </a:solidFill>
              </a:rPr>
              <a:t>Vi </a:t>
            </a:r>
            <a:r>
              <a:rPr lang="en-US" altLang="de-DE" sz="2400" dirty="0" err="1">
                <a:solidFill>
                  <a:srgbClr val="333333"/>
                </a:solidFill>
              </a:rPr>
              <a:t>drar</a:t>
            </a:r>
            <a:r>
              <a:rPr lang="en-US" altLang="de-DE" sz="2400" dirty="0">
                <a:solidFill>
                  <a:srgbClr val="333333"/>
                </a:solidFill>
              </a:rPr>
              <a:t>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slutsatser</a:t>
            </a:r>
            <a:r>
              <a:rPr lang="en-US" altLang="de-DE" sz="2400" dirty="0">
                <a:solidFill>
                  <a:srgbClr val="333333"/>
                </a:solidFill>
              </a:rPr>
              <a:t> </a:t>
            </a:r>
            <a:r>
              <a:rPr lang="en-US" altLang="de-DE" sz="2400" dirty="0" err="1">
                <a:solidFill>
                  <a:srgbClr val="333333"/>
                </a:solidFill>
              </a:rPr>
              <a:t>även</a:t>
            </a:r>
            <a:r>
              <a:rPr lang="en-US" altLang="de-DE" sz="2400" dirty="0">
                <a:solidFill>
                  <a:srgbClr val="333333"/>
                </a:solidFill>
              </a:rPr>
              <a:t> om vi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kunskap</a:t>
            </a:r>
            <a:r>
              <a:rPr lang="en-US" altLang="de-DE" sz="2400" dirty="0">
                <a:solidFill>
                  <a:srgbClr val="333333"/>
                </a:solidFill>
              </a:rPr>
              <a:t> om </a:t>
            </a:r>
            <a:r>
              <a:rPr lang="en-US" altLang="de-DE" sz="2400" dirty="0" err="1">
                <a:solidFill>
                  <a:srgbClr val="333333"/>
                </a:solidFill>
              </a:rPr>
              <a:t>hela</a:t>
            </a:r>
            <a:r>
              <a:rPr lang="en-US" altLang="de-DE" sz="2400" dirty="0">
                <a:solidFill>
                  <a:srgbClr val="333333"/>
                </a:solidFill>
              </a:rPr>
              <a:t> </a:t>
            </a:r>
            <a:r>
              <a:rPr lang="en-US" altLang="de-DE" sz="2400" dirty="0" err="1">
                <a:solidFill>
                  <a:srgbClr val="333333"/>
                </a:solidFill>
              </a:rPr>
              <a:t>sanningen</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Orsaker</a:t>
            </a:r>
            <a:r>
              <a:rPr lang="en-US" altLang="de-DE" sz="2400" dirty="0">
                <a:solidFill>
                  <a:srgbClr val="333333"/>
                </a:solidFill>
              </a:rPr>
              <a:t>/</a:t>
            </a:r>
            <a:r>
              <a:rPr lang="en-US" altLang="de-DE" sz="2400" dirty="0" err="1">
                <a:solidFill>
                  <a:srgbClr val="333333"/>
                </a:solidFill>
              </a:rPr>
              <a:t>fördelar</a:t>
            </a:r>
            <a:r>
              <a:rPr lang="en-US" altLang="de-DE" sz="2400" dirty="0">
                <a:solidFill>
                  <a:srgbClr val="333333"/>
                </a:solidFill>
              </a:rPr>
              <a:t>: </a:t>
            </a:r>
            <a:r>
              <a:rPr lang="en-US" altLang="de-DE" sz="2400" dirty="0">
                <a:solidFill>
                  <a:srgbClr val="004992"/>
                </a:solidFill>
              </a:rPr>
              <a:t>???</a:t>
            </a:r>
            <a:r>
              <a:rPr lang="en-US" altLang="de-DE" sz="2400" dirty="0">
                <a:solidFill>
                  <a:srgbClr val="FFFFFF"/>
                </a:solidFill>
              </a:rPr>
              <a:t> </a:t>
            </a:r>
            <a:r>
              <a:rPr lang="en-US" altLang="de-DE" sz="2400" dirty="0" err="1">
                <a:solidFill>
                  <a:srgbClr val="FFFFFF"/>
                </a:solidFill>
              </a:rPr>
              <a:t>sparar</a:t>
            </a:r>
            <a:r>
              <a:rPr lang="en-US" altLang="de-DE" sz="2400" dirty="0">
                <a:solidFill>
                  <a:srgbClr val="FFFFFF"/>
                </a:solidFill>
              </a:rPr>
              <a:t> </a:t>
            </a:r>
            <a:r>
              <a:rPr lang="en-US" altLang="de-DE" sz="2400" dirty="0" err="1">
                <a:solidFill>
                  <a:srgbClr val="FFFFFF"/>
                </a:solidFill>
              </a:rPr>
              <a:t>tid</a:t>
            </a:r>
            <a:r>
              <a:rPr lang="en-US" altLang="de-DE" sz="2400" dirty="0">
                <a:solidFill>
                  <a:srgbClr val="FFFFFF"/>
                </a:solidFill>
              </a:rPr>
              <a:t>, </a:t>
            </a:r>
            <a:r>
              <a:rPr lang="en-US" altLang="de-DE" sz="2400" dirty="0" err="1">
                <a:solidFill>
                  <a:srgbClr val="FFFFFF"/>
                </a:solidFill>
              </a:rPr>
              <a:t>ger</a:t>
            </a:r>
            <a:r>
              <a:rPr lang="en-US" altLang="de-DE" sz="2400" dirty="0">
                <a:solidFill>
                  <a:srgbClr val="FFFFFF"/>
                </a:solidFill>
              </a:rPr>
              <a:t> </a:t>
            </a:r>
            <a:r>
              <a:rPr lang="en-US" altLang="de-DE" sz="2400" dirty="0" err="1">
                <a:solidFill>
                  <a:srgbClr val="FFFFFF"/>
                </a:solidFill>
              </a:rPr>
              <a:t>trygghetskänsla</a:t>
            </a:r>
            <a:r>
              <a:rPr lang="en-US" altLang="de-DE" sz="2400" dirty="0">
                <a:solidFill>
                  <a:srgbClr val="FFFFFF"/>
                </a:solidFill>
              </a:rPr>
              <a:t>, </a:t>
            </a:r>
            <a:r>
              <a:rPr lang="en-US" altLang="de-DE" sz="2400" dirty="0" err="1">
                <a:solidFill>
                  <a:srgbClr val="FFFFFF"/>
                </a:solidFill>
              </a:rPr>
              <a:t>ger</a:t>
            </a:r>
            <a:r>
              <a:rPr lang="en-US" altLang="de-DE" sz="2400" dirty="0">
                <a:solidFill>
                  <a:srgbClr val="FFFFFF"/>
                </a:solidFill>
              </a:rPr>
              <a:t> </a:t>
            </a:r>
            <a:r>
              <a:rPr lang="en-US" altLang="de-DE" sz="2400" dirty="0" err="1">
                <a:solidFill>
                  <a:srgbClr val="FFFFFF"/>
                </a:solidFill>
              </a:rPr>
              <a:t>intryck</a:t>
            </a:r>
            <a:r>
              <a:rPr lang="en-US" altLang="de-DE" sz="2400" dirty="0">
                <a:solidFill>
                  <a:srgbClr val="FFFFFF"/>
                </a:solidFill>
              </a:rPr>
              <a:t> </a:t>
            </a:r>
            <a:r>
              <a:rPr lang="en-US" altLang="de-DE" sz="2400" dirty="0" err="1">
                <a:solidFill>
                  <a:srgbClr val="FFFFFF"/>
                </a:solidFill>
              </a:rPr>
              <a:t>av</a:t>
            </a:r>
            <a:r>
              <a:rPr lang="en-US" altLang="de-DE" sz="2400" dirty="0">
                <a:solidFill>
                  <a:srgbClr val="FFFFFF"/>
                </a:solidFill>
              </a:rPr>
              <a:t> </a:t>
            </a:r>
            <a:r>
              <a:rPr lang="en-US" altLang="de-DE" sz="2400" dirty="0" err="1">
                <a:solidFill>
                  <a:srgbClr val="FFFFFF"/>
                </a:solidFill>
              </a:rPr>
              <a:t>säkerhet</a:t>
            </a:r>
            <a:r>
              <a:rPr lang="en-US" altLang="de-DE" sz="2400" dirty="0">
                <a:solidFill>
                  <a:srgbClr val="FFFFFF"/>
                </a:solidFill>
              </a:rPr>
              <a:t> </a:t>
            </a:r>
            <a:r>
              <a:rPr lang="en-US" altLang="de-DE" sz="2400" dirty="0" err="1">
                <a:solidFill>
                  <a:srgbClr val="FFFFFF"/>
                </a:solidFill>
              </a:rPr>
              <a:t>och</a:t>
            </a:r>
            <a:r>
              <a:rPr lang="en-US" altLang="de-DE" sz="2400" dirty="0">
                <a:solidFill>
                  <a:srgbClr val="FFFFFF"/>
                </a:solidFill>
              </a:rPr>
              <a:t> </a:t>
            </a:r>
            <a:r>
              <a:rPr lang="en-US" altLang="de-DE" sz="2400" err="1">
                <a:solidFill>
                  <a:srgbClr val="FFFFFF"/>
                </a:solidFill>
              </a:rPr>
              <a:t>kompetens</a:t>
            </a:r>
            <a:r>
              <a:rPr lang="en-US" altLang="de-DE" sz="2400">
                <a:solidFill>
                  <a:srgbClr val="FFFFFF"/>
                </a:solidFill>
              </a:rPr>
              <a:t> (“Hellre </a:t>
            </a:r>
            <a:r>
              <a:rPr lang="en-US" altLang="de-DE" sz="2400" dirty="0" err="1">
                <a:solidFill>
                  <a:srgbClr val="FFFFFF"/>
                </a:solidFill>
              </a:rPr>
              <a:t>ett</a:t>
            </a:r>
            <a:r>
              <a:rPr lang="en-US" altLang="de-DE" sz="2400" dirty="0">
                <a:solidFill>
                  <a:srgbClr val="FFFFFF"/>
                </a:solidFill>
              </a:rPr>
              <a:t> </a:t>
            </a:r>
            <a:r>
              <a:rPr lang="en-US" altLang="de-DE" sz="2400" dirty="0" err="1">
                <a:solidFill>
                  <a:srgbClr val="FFFFFF"/>
                </a:solidFill>
              </a:rPr>
              <a:t>dåligt</a:t>
            </a:r>
            <a:r>
              <a:rPr lang="en-US" altLang="de-DE" sz="2400" dirty="0">
                <a:solidFill>
                  <a:srgbClr val="FFFFFF"/>
                </a:solidFill>
              </a:rPr>
              <a:t> </a:t>
            </a:r>
            <a:r>
              <a:rPr lang="en-US" altLang="de-DE" sz="2400" dirty="0" err="1">
                <a:solidFill>
                  <a:srgbClr val="FFFFFF"/>
                </a:solidFill>
              </a:rPr>
              <a:t>beslut</a:t>
            </a:r>
            <a:r>
              <a:rPr lang="en-US" altLang="de-DE" sz="2400" dirty="0">
                <a:solidFill>
                  <a:srgbClr val="FFFFFF"/>
                </a:solidFill>
              </a:rPr>
              <a:t> </a:t>
            </a:r>
            <a:r>
              <a:rPr lang="en-US" altLang="de-DE" sz="2400" dirty="0" err="1">
                <a:solidFill>
                  <a:srgbClr val="FFFFFF"/>
                </a:solidFill>
              </a:rPr>
              <a:t>än</a:t>
            </a:r>
            <a:r>
              <a:rPr lang="en-US" altLang="de-DE" sz="2400" dirty="0">
                <a:solidFill>
                  <a:srgbClr val="FFFFFF"/>
                </a:solidFill>
              </a:rPr>
              <a:t> </a:t>
            </a:r>
            <a:r>
              <a:rPr lang="en-US" altLang="de-DE" sz="2400" dirty="0" err="1">
                <a:solidFill>
                  <a:srgbClr val="FFFFFF"/>
                </a:solidFill>
              </a:rPr>
              <a:t>inget</a:t>
            </a:r>
            <a:r>
              <a:rPr lang="en-US" altLang="de-DE" sz="2400" dirty="0">
                <a:solidFill>
                  <a:srgbClr val="FFFFFF"/>
                </a:solidFill>
              </a:rPr>
              <a:t> </a:t>
            </a:r>
            <a:r>
              <a:rPr lang="en-US" altLang="de-DE" sz="2400" err="1">
                <a:solidFill>
                  <a:srgbClr val="FFFFFF"/>
                </a:solidFill>
              </a:rPr>
              <a:t>beslut</a:t>
            </a:r>
            <a:r>
              <a:rPr lang="en-US" altLang="de-DE" sz="2400">
                <a:solidFill>
                  <a:srgbClr val="FFFFFF"/>
                </a:solidFill>
              </a:rPr>
              <a:t>.”)</a:t>
            </a:r>
            <a:endParaRPr lang="en-US" altLang="de-DE" sz="2400" dirty="0">
              <a:solidFill>
                <a:srgbClr val="FFFFFF"/>
              </a:solidFill>
            </a:endParaRPr>
          </a:p>
          <a:p>
            <a:pPr marL="342900" indent="-342900" algn="l" eaLnBrk="1" hangingPunct="1">
              <a:buClr>
                <a:srgbClr val="333333"/>
              </a:buClr>
              <a:buFont typeface="WingDings"/>
              <a:buChar char=""/>
            </a:pPr>
            <a:r>
              <a:rPr lang="en-US" altLang="de-DE" sz="2400" dirty="0" err="1">
                <a:solidFill>
                  <a:srgbClr val="333333"/>
                </a:solidFill>
              </a:rPr>
              <a:t>Nackdelar</a:t>
            </a:r>
            <a:r>
              <a:rPr lang="en-US" altLang="de-DE" sz="2400" dirty="0">
                <a:solidFill>
                  <a:srgbClr val="333333"/>
                </a:solidFill>
              </a:rPr>
              <a:t>: </a:t>
            </a:r>
            <a:r>
              <a:rPr lang="en-US" altLang="de-DE" sz="2400" dirty="0">
                <a:solidFill>
                  <a:srgbClr val="004992"/>
                </a:solidFill>
              </a:rPr>
              <a:t>??? </a:t>
            </a:r>
            <a:r>
              <a:rPr lang="en-US" altLang="de-DE" sz="2400" dirty="0">
                <a:solidFill>
                  <a:srgbClr val="FFFFFF"/>
                </a:solidFill>
              </a:rPr>
              <a:t>risk </a:t>
            </a:r>
            <a:r>
              <a:rPr lang="en-US" altLang="de-DE" sz="2400" dirty="0" err="1">
                <a:solidFill>
                  <a:srgbClr val="FFFFFF"/>
                </a:solidFill>
              </a:rPr>
              <a:t>för</a:t>
            </a:r>
            <a:r>
              <a:rPr lang="en-US" altLang="de-DE" sz="2400" dirty="0">
                <a:solidFill>
                  <a:srgbClr val="FFFFFF"/>
                </a:solidFill>
              </a:rPr>
              <a:t> </a:t>
            </a:r>
            <a:r>
              <a:rPr lang="en-US" altLang="de-DE" sz="2400" dirty="0" err="1">
                <a:solidFill>
                  <a:srgbClr val="FFFFFF"/>
                </a:solidFill>
              </a:rPr>
              <a:t>ett</a:t>
            </a:r>
            <a:r>
              <a:rPr lang="en-US" altLang="de-DE" sz="2400" dirty="0">
                <a:solidFill>
                  <a:srgbClr val="FFFFFF"/>
                </a:solidFill>
              </a:rPr>
              <a:t> </a:t>
            </a:r>
            <a:r>
              <a:rPr lang="en-US" altLang="de-DE" sz="2400" dirty="0" err="1">
                <a:solidFill>
                  <a:srgbClr val="FFFFFF"/>
                </a:solidFill>
              </a:rPr>
              <a:t>felaktigt</a:t>
            </a:r>
            <a:r>
              <a:rPr lang="en-US" altLang="de-DE" sz="2400" dirty="0">
                <a:solidFill>
                  <a:srgbClr val="FFFFFF"/>
                </a:solidFill>
              </a:rPr>
              <a:t> </a:t>
            </a:r>
            <a:r>
              <a:rPr lang="en-US" altLang="de-DE" sz="2400" dirty="0" err="1">
                <a:solidFill>
                  <a:srgbClr val="FFFFFF"/>
                </a:solidFill>
              </a:rPr>
              <a:t>och</a:t>
            </a:r>
            <a:r>
              <a:rPr lang="en-US" altLang="de-DE" sz="2400" dirty="0">
                <a:solidFill>
                  <a:srgbClr val="FFFFFF"/>
                </a:solidFill>
              </a:rPr>
              <a:t>/</a:t>
            </a:r>
            <a:r>
              <a:rPr lang="en-US" altLang="de-DE" sz="2400" dirty="0" err="1">
                <a:solidFill>
                  <a:srgbClr val="FFFFFF"/>
                </a:solidFill>
              </a:rPr>
              <a:t>eller</a:t>
            </a:r>
            <a:r>
              <a:rPr lang="en-US" altLang="de-DE" sz="2400" dirty="0">
                <a:solidFill>
                  <a:srgbClr val="FFFFFF"/>
                </a:solidFill>
              </a:rPr>
              <a:t> </a:t>
            </a:r>
            <a:r>
              <a:rPr lang="en-US" altLang="de-DE" sz="2400" dirty="0" err="1">
                <a:solidFill>
                  <a:srgbClr val="FFFFFF"/>
                </a:solidFill>
              </a:rPr>
              <a:t>farligt</a:t>
            </a:r>
            <a:r>
              <a:rPr lang="en-US" altLang="de-DE" sz="2400" dirty="0">
                <a:solidFill>
                  <a:srgbClr val="FFFFFF"/>
                </a:solidFill>
              </a:rPr>
              <a:t> </a:t>
            </a:r>
            <a:r>
              <a:rPr lang="en-US" altLang="de-DE" sz="2400" dirty="0" err="1">
                <a:solidFill>
                  <a:srgbClr val="FFFFFF"/>
                </a:solidFill>
              </a:rPr>
              <a:t>beslut</a:t>
            </a:r>
            <a:r>
              <a:rPr lang="en-US" altLang="de-DE" sz="2400" dirty="0">
                <a:solidFill>
                  <a:srgbClr val="FFFFFF"/>
                </a:solidFill>
              </a:rPr>
              <a:t>.</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Förhastade slutsatser</a:t>
            </a:r>
          </a:p>
        </p:txBody>
      </p:sp>
      <p:sp>
        <p:nvSpPr>
          <p:cNvPr id="19458" name="Rectangle 2"/>
          <p:cNvSpPr>
            <a:spLocks noGrp="1" noChangeArrowheads="1"/>
          </p:cNvSpPr>
          <p:nvPr>
            <p:ph idx="1"/>
          </p:nvPr>
        </p:nvSpPr>
        <p:spPr/>
        <p:txBody>
          <a:bodyPr>
            <a:noAutofit/>
          </a:bodyPr>
          <a:lstStyle/>
          <a:p>
            <a:pPr algn="l" eaLnBrk="1" hangingPunct="1"/>
            <a:r>
              <a:rPr lang="en-US" altLang="de-DE" sz="2400" dirty="0">
                <a:solidFill>
                  <a:srgbClr val="333333"/>
                </a:solidFill>
              </a:rPr>
              <a:t>Vi </a:t>
            </a:r>
            <a:r>
              <a:rPr lang="en-US" altLang="de-DE" sz="2400" dirty="0" err="1">
                <a:solidFill>
                  <a:srgbClr val="333333"/>
                </a:solidFill>
              </a:rPr>
              <a:t>drar</a:t>
            </a:r>
            <a:r>
              <a:rPr lang="en-US" altLang="de-DE" sz="2400" dirty="0">
                <a:solidFill>
                  <a:srgbClr val="333333"/>
                </a:solidFill>
              </a:rPr>
              <a:t>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slutsatser</a:t>
            </a:r>
            <a:r>
              <a:rPr lang="en-US" altLang="de-DE" sz="2400" dirty="0">
                <a:solidFill>
                  <a:srgbClr val="333333"/>
                </a:solidFill>
              </a:rPr>
              <a:t> </a:t>
            </a:r>
            <a:r>
              <a:rPr lang="en-US" altLang="de-DE" sz="2400" dirty="0" err="1">
                <a:solidFill>
                  <a:srgbClr val="333333"/>
                </a:solidFill>
              </a:rPr>
              <a:t>även</a:t>
            </a:r>
            <a:r>
              <a:rPr lang="en-US" altLang="de-DE" sz="2400" dirty="0">
                <a:solidFill>
                  <a:srgbClr val="333333"/>
                </a:solidFill>
              </a:rPr>
              <a:t> om vi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kunskap</a:t>
            </a:r>
            <a:r>
              <a:rPr lang="en-US" altLang="de-DE" sz="2400" dirty="0">
                <a:solidFill>
                  <a:srgbClr val="333333"/>
                </a:solidFill>
              </a:rPr>
              <a:t> om </a:t>
            </a:r>
            <a:r>
              <a:rPr lang="en-US" altLang="de-DE" sz="2400" dirty="0" err="1">
                <a:solidFill>
                  <a:srgbClr val="333333"/>
                </a:solidFill>
              </a:rPr>
              <a:t>hela</a:t>
            </a:r>
            <a:r>
              <a:rPr lang="en-US" altLang="de-DE" sz="2400" dirty="0">
                <a:solidFill>
                  <a:srgbClr val="333333"/>
                </a:solidFill>
              </a:rPr>
              <a:t> </a:t>
            </a:r>
            <a:r>
              <a:rPr lang="en-US" altLang="de-DE" sz="2400" dirty="0" err="1">
                <a:solidFill>
                  <a:srgbClr val="333333"/>
                </a:solidFill>
              </a:rPr>
              <a:t>sanningen</a:t>
            </a:r>
            <a:r>
              <a:rPr lang="en-US" altLang="de-DE" sz="2400" dirty="0">
                <a:solidFill>
                  <a:srgbClr val="333333"/>
                </a:solidFill>
              </a:rPr>
              <a:t>.</a:t>
            </a:r>
          </a:p>
          <a:p>
            <a:pPr marL="342900" indent="-342900" algn="l" eaLnBrk="1" hangingPunct="1">
              <a:buClr>
                <a:srgbClr val="000000"/>
              </a:buClr>
              <a:buFont typeface="WingDings"/>
              <a:buChar char=""/>
            </a:pPr>
            <a:r>
              <a:rPr lang="en-US" altLang="de-DE" sz="2400" dirty="0" err="1">
                <a:solidFill>
                  <a:srgbClr val="333333"/>
                </a:solidFill>
              </a:rPr>
              <a:t>Orsaker</a:t>
            </a:r>
            <a:r>
              <a:rPr lang="en-US" altLang="de-DE" sz="2400" dirty="0">
                <a:solidFill>
                  <a:srgbClr val="333333"/>
                </a:solidFill>
              </a:rPr>
              <a:t>/</a:t>
            </a:r>
            <a:r>
              <a:rPr lang="en-US" altLang="de-DE" sz="2400" dirty="0" err="1">
                <a:solidFill>
                  <a:srgbClr val="333333"/>
                </a:solidFill>
              </a:rPr>
              <a:t>fördelar</a:t>
            </a:r>
            <a:r>
              <a:rPr lang="en-US" altLang="de-DE" sz="2400" dirty="0">
                <a:solidFill>
                  <a:srgbClr val="333333"/>
                </a:solidFill>
              </a:rPr>
              <a:t>: </a:t>
            </a:r>
            <a:r>
              <a:rPr lang="en-US" altLang="de-DE" sz="2400" dirty="0" err="1">
                <a:solidFill>
                  <a:srgbClr val="004992"/>
                </a:solidFill>
              </a:rPr>
              <a:t>sparar</a:t>
            </a:r>
            <a:r>
              <a:rPr lang="en-US" altLang="de-DE" sz="2400" dirty="0">
                <a:solidFill>
                  <a:srgbClr val="004992"/>
                </a:solidFill>
              </a:rPr>
              <a:t> </a:t>
            </a:r>
            <a:r>
              <a:rPr lang="en-US" altLang="de-DE" sz="2400" dirty="0" err="1">
                <a:solidFill>
                  <a:srgbClr val="004992"/>
                </a:solidFill>
              </a:rPr>
              <a:t>tid</a:t>
            </a:r>
            <a:r>
              <a:rPr lang="en-US" altLang="de-DE" sz="2400" dirty="0">
                <a:solidFill>
                  <a:srgbClr val="004992"/>
                </a:solidFill>
              </a:rPr>
              <a:t>, </a:t>
            </a:r>
            <a:r>
              <a:rPr lang="en-US" altLang="de-DE" sz="2400" dirty="0" err="1">
                <a:solidFill>
                  <a:srgbClr val="004992"/>
                </a:solidFill>
              </a:rPr>
              <a:t>ger</a:t>
            </a:r>
            <a:r>
              <a:rPr lang="en-US" altLang="de-DE" sz="2400" dirty="0">
                <a:solidFill>
                  <a:srgbClr val="004992"/>
                </a:solidFill>
              </a:rPr>
              <a:t> </a:t>
            </a:r>
            <a:r>
              <a:rPr lang="en-US" altLang="de-DE" sz="2400" dirty="0" err="1">
                <a:solidFill>
                  <a:srgbClr val="004992"/>
                </a:solidFill>
              </a:rPr>
              <a:t>trygghetskänsla</a:t>
            </a:r>
            <a:r>
              <a:rPr lang="en-US" altLang="de-DE" sz="2400" dirty="0">
                <a:solidFill>
                  <a:srgbClr val="004992"/>
                </a:solidFill>
              </a:rPr>
              <a:t>, </a:t>
            </a:r>
            <a:r>
              <a:rPr lang="en-US" altLang="de-DE" sz="2400" dirty="0" err="1">
                <a:solidFill>
                  <a:srgbClr val="004992"/>
                </a:solidFill>
              </a:rPr>
              <a:t>ger</a:t>
            </a:r>
            <a:r>
              <a:rPr lang="en-US" altLang="de-DE" sz="2400" dirty="0">
                <a:solidFill>
                  <a:srgbClr val="004992"/>
                </a:solidFill>
              </a:rPr>
              <a:t> </a:t>
            </a:r>
            <a:r>
              <a:rPr lang="en-US" altLang="de-DE" sz="2400" dirty="0" err="1">
                <a:solidFill>
                  <a:srgbClr val="004992"/>
                </a:solidFill>
              </a:rPr>
              <a:t>intryck</a:t>
            </a:r>
            <a:r>
              <a:rPr lang="en-US" altLang="de-DE" sz="2400" dirty="0">
                <a:solidFill>
                  <a:srgbClr val="004992"/>
                </a:solidFill>
              </a:rPr>
              <a:t> </a:t>
            </a:r>
            <a:r>
              <a:rPr lang="en-US" altLang="de-DE" sz="2400" dirty="0" err="1">
                <a:solidFill>
                  <a:srgbClr val="004992"/>
                </a:solidFill>
              </a:rPr>
              <a:t>av</a:t>
            </a:r>
            <a:r>
              <a:rPr lang="en-US" altLang="de-DE" sz="2400" dirty="0">
                <a:solidFill>
                  <a:srgbClr val="004992"/>
                </a:solidFill>
              </a:rPr>
              <a:t> </a:t>
            </a:r>
            <a:r>
              <a:rPr lang="en-US" altLang="de-DE" sz="2400" dirty="0" err="1">
                <a:solidFill>
                  <a:srgbClr val="004992"/>
                </a:solidFill>
              </a:rPr>
              <a:t>säkerhet</a:t>
            </a:r>
            <a:r>
              <a:rPr lang="en-US" altLang="de-DE" sz="2400" dirty="0">
                <a:solidFill>
                  <a:srgbClr val="004992"/>
                </a:solidFill>
              </a:rPr>
              <a:t> </a:t>
            </a:r>
            <a:r>
              <a:rPr lang="en-US" altLang="de-DE" sz="2400" dirty="0" err="1">
                <a:solidFill>
                  <a:srgbClr val="004992"/>
                </a:solidFill>
              </a:rPr>
              <a:t>och</a:t>
            </a:r>
            <a:r>
              <a:rPr lang="en-US" altLang="de-DE" sz="2400" dirty="0">
                <a:solidFill>
                  <a:srgbClr val="004992"/>
                </a:solidFill>
              </a:rPr>
              <a:t> </a:t>
            </a:r>
            <a:r>
              <a:rPr lang="en-US" altLang="de-DE" sz="2400" err="1">
                <a:solidFill>
                  <a:srgbClr val="004992"/>
                </a:solidFill>
              </a:rPr>
              <a:t>kompetens</a:t>
            </a:r>
            <a:r>
              <a:rPr lang="en-US" altLang="de-DE" sz="2400">
                <a:solidFill>
                  <a:srgbClr val="004992"/>
                </a:solidFill>
              </a:rPr>
              <a:t> (“Hellre </a:t>
            </a:r>
            <a:r>
              <a:rPr lang="en-US" altLang="de-DE" sz="2400" dirty="0" err="1">
                <a:solidFill>
                  <a:srgbClr val="004992"/>
                </a:solidFill>
              </a:rPr>
              <a:t>ett</a:t>
            </a:r>
            <a:r>
              <a:rPr lang="en-US" altLang="de-DE" sz="2400" dirty="0">
                <a:solidFill>
                  <a:srgbClr val="004992"/>
                </a:solidFill>
              </a:rPr>
              <a:t> </a:t>
            </a:r>
            <a:r>
              <a:rPr lang="en-US" altLang="de-DE" sz="2400" dirty="0" err="1">
                <a:solidFill>
                  <a:srgbClr val="004992"/>
                </a:solidFill>
              </a:rPr>
              <a:t>dåligt</a:t>
            </a:r>
            <a:r>
              <a:rPr lang="en-US" altLang="de-DE" sz="2400" dirty="0">
                <a:solidFill>
                  <a:srgbClr val="004992"/>
                </a:solidFill>
              </a:rPr>
              <a:t> </a:t>
            </a:r>
            <a:r>
              <a:rPr lang="en-US" altLang="de-DE" sz="2400" dirty="0" err="1">
                <a:solidFill>
                  <a:srgbClr val="004992"/>
                </a:solidFill>
              </a:rPr>
              <a:t>beslut</a:t>
            </a:r>
            <a:r>
              <a:rPr lang="en-US" altLang="de-DE" sz="2400" dirty="0">
                <a:solidFill>
                  <a:srgbClr val="004992"/>
                </a:solidFill>
              </a:rPr>
              <a:t> </a:t>
            </a:r>
            <a:r>
              <a:rPr lang="en-US" altLang="de-DE" sz="2400" dirty="0" err="1">
                <a:solidFill>
                  <a:srgbClr val="004992"/>
                </a:solidFill>
              </a:rPr>
              <a:t>än</a:t>
            </a:r>
            <a:r>
              <a:rPr lang="en-US" altLang="de-DE" sz="2400" dirty="0">
                <a:solidFill>
                  <a:srgbClr val="004992"/>
                </a:solidFill>
              </a:rPr>
              <a:t> </a:t>
            </a:r>
            <a:r>
              <a:rPr lang="en-US" altLang="de-DE" sz="2400" dirty="0" err="1">
                <a:solidFill>
                  <a:srgbClr val="004992"/>
                </a:solidFill>
              </a:rPr>
              <a:t>inget</a:t>
            </a:r>
            <a:r>
              <a:rPr lang="en-US" altLang="de-DE" sz="2400" dirty="0">
                <a:solidFill>
                  <a:srgbClr val="004992"/>
                </a:solidFill>
              </a:rPr>
              <a:t> </a:t>
            </a:r>
            <a:r>
              <a:rPr lang="en-US" altLang="de-DE" sz="2400" err="1">
                <a:solidFill>
                  <a:srgbClr val="004992"/>
                </a:solidFill>
              </a:rPr>
              <a:t>beslut</a:t>
            </a:r>
            <a:r>
              <a:rPr lang="en-US" altLang="de-DE" sz="2400">
                <a:solidFill>
                  <a:srgbClr val="004992"/>
                </a:solidFill>
              </a:rPr>
              <a:t>.”)</a:t>
            </a:r>
            <a:endParaRPr lang="en-US" altLang="de-DE" sz="2400" dirty="0">
              <a:solidFill>
                <a:srgbClr val="004992"/>
              </a:solidFill>
            </a:endParaRPr>
          </a:p>
          <a:p>
            <a:pPr marL="342900" indent="-342900">
              <a:buClr>
                <a:srgbClr val="333333"/>
              </a:buClr>
              <a:buFont typeface="WingDings"/>
              <a:buChar char=""/>
            </a:pPr>
            <a:r>
              <a:rPr lang="en-US" altLang="de-DE" sz="2400" dirty="0" err="1">
                <a:solidFill>
                  <a:srgbClr val="333333"/>
                </a:solidFill>
              </a:rPr>
              <a:t>Nackdelar</a:t>
            </a:r>
            <a:r>
              <a:rPr lang="en-US" altLang="de-DE" sz="2400" dirty="0">
                <a:solidFill>
                  <a:srgbClr val="333333"/>
                </a:solidFill>
              </a:rPr>
              <a:t>: </a:t>
            </a:r>
            <a:r>
              <a:rPr lang="en-US" altLang="de-DE" sz="2400" dirty="0">
                <a:solidFill>
                  <a:srgbClr val="004992"/>
                </a:solidFill>
              </a:rPr>
              <a:t>??? </a:t>
            </a:r>
            <a:r>
              <a:rPr lang="en-US" altLang="de-DE" sz="2400" dirty="0">
                <a:solidFill>
                  <a:srgbClr val="FFFFFF"/>
                </a:solidFill>
              </a:rPr>
              <a:t>risk </a:t>
            </a:r>
            <a:r>
              <a:rPr lang="en-US" altLang="de-DE" sz="2400" dirty="0" err="1">
                <a:solidFill>
                  <a:srgbClr val="FFFFFF"/>
                </a:solidFill>
              </a:rPr>
              <a:t>för</a:t>
            </a:r>
            <a:r>
              <a:rPr lang="en-US" altLang="de-DE" sz="2400" dirty="0">
                <a:solidFill>
                  <a:srgbClr val="FFFFFF"/>
                </a:solidFill>
              </a:rPr>
              <a:t> </a:t>
            </a:r>
            <a:r>
              <a:rPr lang="en-US" altLang="de-DE" sz="2400" dirty="0" err="1">
                <a:solidFill>
                  <a:srgbClr val="FFFFFF"/>
                </a:solidFill>
              </a:rPr>
              <a:t>ett</a:t>
            </a:r>
            <a:r>
              <a:rPr lang="en-US" altLang="de-DE" sz="2400" dirty="0">
                <a:solidFill>
                  <a:srgbClr val="FFFFFF"/>
                </a:solidFill>
              </a:rPr>
              <a:t> </a:t>
            </a:r>
            <a:r>
              <a:rPr lang="en-US" altLang="de-DE" sz="2400" dirty="0" err="1">
                <a:solidFill>
                  <a:srgbClr val="FFFFFF"/>
                </a:solidFill>
              </a:rPr>
              <a:t>felaktigt</a:t>
            </a:r>
            <a:r>
              <a:rPr lang="en-US" altLang="de-DE" sz="2400" dirty="0">
                <a:solidFill>
                  <a:srgbClr val="FFFFFF"/>
                </a:solidFill>
              </a:rPr>
              <a:t> </a:t>
            </a:r>
            <a:r>
              <a:rPr lang="en-US" altLang="de-DE" sz="2400" dirty="0" err="1">
                <a:solidFill>
                  <a:srgbClr val="FFFFFF"/>
                </a:solidFill>
              </a:rPr>
              <a:t>och</a:t>
            </a:r>
            <a:r>
              <a:rPr lang="en-US" altLang="de-DE" sz="2400" dirty="0">
                <a:solidFill>
                  <a:srgbClr val="FFFFFF"/>
                </a:solidFill>
              </a:rPr>
              <a:t>/</a:t>
            </a:r>
            <a:r>
              <a:rPr lang="en-US" altLang="de-DE" sz="2400" dirty="0" err="1">
                <a:solidFill>
                  <a:srgbClr val="FFFFFF"/>
                </a:solidFill>
              </a:rPr>
              <a:t>eller</a:t>
            </a:r>
            <a:r>
              <a:rPr lang="en-US" altLang="de-DE" sz="2400" dirty="0">
                <a:solidFill>
                  <a:srgbClr val="FFFFFF"/>
                </a:solidFill>
              </a:rPr>
              <a:t> </a:t>
            </a:r>
            <a:r>
              <a:rPr lang="en-US" altLang="de-DE" sz="2400" dirty="0" err="1">
                <a:solidFill>
                  <a:srgbClr val="FFFFFF"/>
                </a:solidFill>
              </a:rPr>
              <a:t>farligt</a:t>
            </a:r>
            <a:r>
              <a:rPr lang="en-US" altLang="de-DE" sz="2400" dirty="0">
                <a:solidFill>
                  <a:srgbClr val="FFFFFF"/>
                </a:solidFill>
              </a:rPr>
              <a:t> </a:t>
            </a:r>
            <a:r>
              <a:rPr lang="en-US" altLang="de-DE" sz="2400" dirty="0" err="1">
                <a:solidFill>
                  <a:srgbClr val="FFFFFF"/>
                </a:solidFill>
              </a:rPr>
              <a:t>beslut</a:t>
            </a:r>
            <a:r>
              <a:rPr lang="en-US" altLang="de-DE" sz="2400" dirty="0">
                <a:solidFill>
                  <a:srgbClr val="FFFFFF"/>
                </a:solidFill>
              </a:rPr>
              <a:t>.</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1344623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Förhastade slutsatser</a:t>
            </a:r>
          </a:p>
        </p:txBody>
      </p:sp>
      <p:sp>
        <p:nvSpPr>
          <p:cNvPr id="19458" name="Rectangle 2"/>
          <p:cNvSpPr>
            <a:spLocks noGrp="1" noChangeArrowheads="1"/>
          </p:cNvSpPr>
          <p:nvPr>
            <p:ph idx="1"/>
          </p:nvPr>
        </p:nvSpPr>
        <p:spPr/>
        <p:txBody>
          <a:bodyPr>
            <a:noAutofit/>
          </a:bodyPr>
          <a:lstStyle/>
          <a:p>
            <a:pPr algn="l" eaLnBrk="1" hangingPunct="1"/>
            <a:r>
              <a:rPr lang="en-US" altLang="de-DE" sz="2400" dirty="0">
                <a:solidFill>
                  <a:srgbClr val="333333"/>
                </a:solidFill>
              </a:rPr>
              <a:t>Vi </a:t>
            </a:r>
            <a:r>
              <a:rPr lang="en-US" altLang="de-DE" sz="2400" dirty="0" err="1">
                <a:solidFill>
                  <a:srgbClr val="333333"/>
                </a:solidFill>
              </a:rPr>
              <a:t>drar</a:t>
            </a:r>
            <a:r>
              <a:rPr lang="en-US" altLang="de-DE" sz="2400" dirty="0">
                <a:solidFill>
                  <a:srgbClr val="333333"/>
                </a:solidFill>
              </a:rPr>
              <a:t>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slutsatser</a:t>
            </a:r>
            <a:r>
              <a:rPr lang="en-US" altLang="de-DE" sz="2400" dirty="0">
                <a:solidFill>
                  <a:srgbClr val="333333"/>
                </a:solidFill>
              </a:rPr>
              <a:t> </a:t>
            </a:r>
            <a:r>
              <a:rPr lang="en-US" altLang="de-DE" sz="2400" dirty="0" err="1">
                <a:solidFill>
                  <a:srgbClr val="333333"/>
                </a:solidFill>
              </a:rPr>
              <a:t>även</a:t>
            </a:r>
            <a:r>
              <a:rPr lang="en-US" altLang="de-DE" sz="2400" dirty="0">
                <a:solidFill>
                  <a:srgbClr val="333333"/>
                </a:solidFill>
              </a:rPr>
              <a:t> om vi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kunskap</a:t>
            </a:r>
            <a:r>
              <a:rPr lang="en-US" altLang="de-DE" sz="2400" dirty="0">
                <a:solidFill>
                  <a:srgbClr val="333333"/>
                </a:solidFill>
              </a:rPr>
              <a:t> om </a:t>
            </a:r>
            <a:r>
              <a:rPr lang="en-US" altLang="de-DE" sz="2400" dirty="0" err="1">
                <a:solidFill>
                  <a:srgbClr val="333333"/>
                </a:solidFill>
              </a:rPr>
              <a:t>hela</a:t>
            </a:r>
            <a:r>
              <a:rPr lang="en-US" altLang="de-DE" sz="2400" dirty="0">
                <a:solidFill>
                  <a:srgbClr val="333333"/>
                </a:solidFill>
              </a:rPr>
              <a:t> </a:t>
            </a:r>
            <a:r>
              <a:rPr lang="en-US" altLang="de-DE" sz="2400" dirty="0" err="1">
                <a:solidFill>
                  <a:srgbClr val="333333"/>
                </a:solidFill>
              </a:rPr>
              <a:t>sanningen</a:t>
            </a:r>
            <a:r>
              <a:rPr lang="en-US" altLang="de-DE" sz="2400" dirty="0">
                <a:solidFill>
                  <a:srgbClr val="333333"/>
                </a:solidFill>
              </a:rPr>
              <a:t>.</a:t>
            </a:r>
          </a:p>
          <a:p>
            <a:pPr marL="342900" indent="-342900" algn="l" eaLnBrk="1" hangingPunct="1">
              <a:buClr>
                <a:srgbClr val="000000"/>
              </a:buClr>
              <a:buFont typeface="WingDings"/>
              <a:buChar char=""/>
            </a:pPr>
            <a:r>
              <a:rPr lang="en-US" altLang="de-DE" sz="2400" dirty="0" err="1">
                <a:solidFill>
                  <a:srgbClr val="333333"/>
                </a:solidFill>
              </a:rPr>
              <a:t>Orsaker</a:t>
            </a:r>
            <a:r>
              <a:rPr lang="en-US" altLang="de-DE" sz="2400" dirty="0">
                <a:solidFill>
                  <a:srgbClr val="333333"/>
                </a:solidFill>
              </a:rPr>
              <a:t>/</a:t>
            </a:r>
            <a:r>
              <a:rPr lang="en-US" altLang="de-DE" sz="2400" dirty="0" err="1">
                <a:solidFill>
                  <a:srgbClr val="333333"/>
                </a:solidFill>
              </a:rPr>
              <a:t>fördelar</a:t>
            </a:r>
            <a:r>
              <a:rPr lang="en-US" altLang="de-DE" sz="2400" dirty="0">
                <a:solidFill>
                  <a:srgbClr val="333333"/>
                </a:solidFill>
              </a:rPr>
              <a:t>: </a:t>
            </a:r>
            <a:r>
              <a:rPr lang="en-US" altLang="de-DE" sz="2400" dirty="0" err="1">
                <a:solidFill>
                  <a:srgbClr val="004992"/>
                </a:solidFill>
              </a:rPr>
              <a:t>sparar</a:t>
            </a:r>
            <a:r>
              <a:rPr lang="en-US" altLang="de-DE" sz="2400" dirty="0">
                <a:solidFill>
                  <a:srgbClr val="004992"/>
                </a:solidFill>
              </a:rPr>
              <a:t> </a:t>
            </a:r>
            <a:r>
              <a:rPr lang="en-US" altLang="de-DE" sz="2400" dirty="0" err="1">
                <a:solidFill>
                  <a:srgbClr val="004992"/>
                </a:solidFill>
              </a:rPr>
              <a:t>tid</a:t>
            </a:r>
            <a:r>
              <a:rPr lang="en-US" altLang="de-DE" sz="2400" dirty="0">
                <a:solidFill>
                  <a:srgbClr val="004992"/>
                </a:solidFill>
              </a:rPr>
              <a:t>, </a:t>
            </a:r>
            <a:r>
              <a:rPr lang="en-US" altLang="de-DE" sz="2400" dirty="0" err="1">
                <a:solidFill>
                  <a:srgbClr val="004992"/>
                </a:solidFill>
              </a:rPr>
              <a:t>ger</a:t>
            </a:r>
            <a:r>
              <a:rPr lang="en-US" altLang="de-DE" sz="2400" dirty="0">
                <a:solidFill>
                  <a:srgbClr val="004992"/>
                </a:solidFill>
              </a:rPr>
              <a:t> </a:t>
            </a:r>
            <a:r>
              <a:rPr lang="en-US" altLang="de-DE" sz="2400" dirty="0" err="1">
                <a:solidFill>
                  <a:srgbClr val="004992"/>
                </a:solidFill>
              </a:rPr>
              <a:t>trygghetskänsla</a:t>
            </a:r>
            <a:r>
              <a:rPr lang="en-US" altLang="de-DE" sz="2400" dirty="0">
                <a:solidFill>
                  <a:srgbClr val="004992"/>
                </a:solidFill>
              </a:rPr>
              <a:t>, </a:t>
            </a:r>
            <a:r>
              <a:rPr lang="en-US" altLang="de-DE" sz="2400" dirty="0" err="1">
                <a:solidFill>
                  <a:srgbClr val="004992"/>
                </a:solidFill>
              </a:rPr>
              <a:t>ger</a:t>
            </a:r>
            <a:r>
              <a:rPr lang="en-US" altLang="de-DE" sz="2400" dirty="0">
                <a:solidFill>
                  <a:srgbClr val="004992"/>
                </a:solidFill>
              </a:rPr>
              <a:t> </a:t>
            </a:r>
            <a:r>
              <a:rPr lang="en-US" altLang="de-DE" sz="2400" dirty="0" err="1">
                <a:solidFill>
                  <a:srgbClr val="004992"/>
                </a:solidFill>
              </a:rPr>
              <a:t>intryck</a:t>
            </a:r>
            <a:r>
              <a:rPr lang="en-US" altLang="de-DE" sz="2400" dirty="0">
                <a:solidFill>
                  <a:srgbClr val="004992"/>
                </a:solidFill>
              </a:rPr>
              <a:t> </a:t>
            </a:r>
            <a:r>
              <a:rPr lang="en-US" altLang="de-DE" sz="2400" dirty="0" err="1">
                <a:solidFill>
                  <a:srgbClr val="004992"/>
                </a:solidFill>
              </a:rPr>
              <a:t>av</a:t>
            </a:r>
            <a:r>
              <a:rPr lang="en-US" altLang="de-DE" sz="2400" dirty="0">
                <a:solidFill>
                  <a:srgbClr val="004992"/>
                </a:solidFill>
              </a:rPr>
              <a:t> </a:t>
            </a:r>
            <a:r>
              <a:rPr lang="en-US" altLang="de-DE" sz="2400" dirty="0" err="1">
                <a:solidFill>
                  <a:srgbClr val="004992"/>
                </a:solidFill>
              </a:rPr>
              <a:t>säkerhet</a:t>
            </a:r>
            <a:r>
              <a:rPr lang="en-US" altLang="de-DE" sz="2400" dirty="0">
                <a:solidFill>
                  <a:srgbClr val="004992"/>
                </a:solidFill>
              </a:rPr>
              <a:t> </a:t>
            </a:r>
            <a:r>
              <a:rPr lang="en-US" altLang="de-DE" sz="2400" dirty="0" err="1">
                <a:solidFill>
                  <a:srgbClr val="004992"/>
                </a:solidFill>
              </a:rPr>
              <a:t>och</a:t>
            </a:r>
            <a:r>
              <a:rPr lang="en-US" altLang="de-DE" sz="2400" dirty="0">
                <a:solidFill>
                  <a:srgbClr val="004992"/>
                </a:solidFill>
              </a:rPr>
              <a:t> </a:t>
            </a:r>
            <a:r>
              <a:rPr lang="en-US" altLang="de-DE" sz="2400" err="1">
                <a:solidFill>
                  <a:srgbClr val="004992"/>
                </a:solidFill>
              </a:rPr>
              <a:t>kompetens</a:t>
            </a:r>
            <a:r>
              <a:rPr lang="en-US" altLang="de-DE" sz="2400">
                <a:solidFill>
                  <a:srgbClr val="004992"/>
                </a:solidFill>
              </a:rPr>
              <a:t> (“Hellre </a:t>
            </a:r>
            <a:r>
              <a:rPr lang="en-US" altLang="de-DE" sz="2400" dirty="0" err="1">
                <a:solidFill>
                  <a:srgbClr val="004992"/>
                </a:solidFill>
              </a:rPr>
              <a:t>ett</a:t>
            </a:r>
            <a:r>
              <a:rPr lang="en-US" altLang="de-DE" sz="2400" dirty="0">
                <a:solidFill>
                  <a:srgbClr val="004992"/>
                </a:solidFill>
              </a:rPr>
              <a:t> </a:t>
            </a:r>
            <a:r>
              <a:rPr lang="en-US" altLang="de-DE" sz="2400" dirty="0" err="1">
                <a:solidFill>
                  <a:srgbClr val="004992"/>
                </a:solidFill>
              </a:rPr>
              <a:t>dåligt</a:t>
            </a:r>
            <a:r>
              <a:rPr lang="en-US" altLang="de-DE" sz="2400" dirty="0">
                <a:solidFill>
                  <a:srgbClr val="004992"/>
                </a:solidFill>
              </a:rPr>
              <a:t> </a:t>
            </a:r>
            <a:r>
              <a:rPr lang="en-US" altLang="de-DE" sz="2400" dirty="0" err="1">
                <a:solidFill>
                  <a:srgbClr val="004992"/>
                </a:solidFill>
              </a:rPr>
              <a:t>beslut</a:t>
            </a:r>
            <a:r>
              <a:rPr lang="en-US" altLang="de-DE" sz="2400" dirty="0">
                <a:solidFill>
                  <a:srgbClr val="004992"/>
                </a:solidFill>
              </a:rPr>
              <a:t> </a:t>
            </a:r>
            <a:r>
              <a:rPr lang="en-US" altLang="de-DE" sz="2400" dirty="0" err="1">
                <a:solidFill>
                  <a:srgbClr val="004992"/>
                </a:solidFill>
              </a:rPr>
              <a:t>än</a:t>
            </a:r>
            <a:r>
              <a:rPr lang="en-US" altLang="de-DE" sz="2400" dirty="0">
                <a:solidFill>
                  <a:srgbClr val="004992"/>
                </a:solidFill>
              </a:rPr>
              <a:t> </a:t>
            </a:r>
            <a:r>
              <a:rPr lang="en-US" altLang="de-DE" sz="2400" dirty="0" err="1">
                <a:solidFill>
                  <a:srgbClr val="004992"/>
                </a:solidFill>
              </a:rPr>
              <a:t>inget</a:t>
            </a:r>
            <a:r>
              <a:rPr lang="en-US" altLang="de-DE" sz="2400" dirty="0">
                <a:solidFill>
                  <a:srgbClr val="004992"/>
                </a:solidFill>
              </a:rPr>
              <a:t> </a:t>
            </a:r>
            <a:r>
              <a:rPr lang="en-US" altLang="de-DE" sz="2400" err="1">
                <a:solidFill>
                  <a:srgbClr val="004992"/>
                </a:solidFill>
              </a:rPr>
              <a:t>beslut</a:t>
            </a:r>
            <a:r>
              <a:rPr lang="en-US" altLang="de-DE" sz="2400">
                <a:solidFill>
                  <a:srgbClr val="004992"/>
                </a:solidFill>
              </a:rPr>
              <a:t>.”)</a:t>
            </a:r>
            <a:endParaRPr lang="en-US" altLang="de-DE" sz="2400" dirty="0">
              <a:solidFill>
                <a:srgbClr val="004992"/>
              </a:solidFill>
            </a:endParaRPr>
          </a:p>
          <a:p>
            <a:pPr marL="342900" indent="-342900" algn="l" eaLnBrk="1" hangingPunct="1">
              <a:buClr>
                <a:srgbClr val="333333"/>
              </a:buClr>
              <a:buFont typeface="WingDings"/>
              <a:buChar char=""/>
            </a:pPr>
            <a:r>
              <a:rPr lang="en-US" altLang="de-DE" sz="2400" dirty="0" err="1">
                <a:solidFill>
                  <a:srgbClr val="333333"/>
                </a:solidFill>
              </a:rPr>
              <a:t>Nackdelar</a:t>
            </a:r>
            <a:r>
              <a:rPr lang="en-US" altLang="de-DE" sz="2400" dirty="0">
                <a:solidFill>
                  <a:srgbClr val="333333"/>
                </a:solidFill>
              </a:rPr>
              <a:t>: </a:t>
            </a:r>
            <a:r>
              <a:rPr lang="en-US" altLang="de-DE" sz="2400" dirty="0">
                <a:solidFill>
                  <a:srgbClr val="004992"/>
                </a:solidFill>
              </a:rPr>
              <a:t>risk </a:t>
            </a:r>
            <a:r>
              <a:rPr lang="en-US" altLang="de-DE" sz="2400" dirty="0" err="1">
                <a:solidFill>
                  <a:srgbClr val="004992"/>
                </a:solidFill>
              </a:rPr>
              <a:t>för</a:t>
            </a:r>
            <a:r>
              <a:rPr lang="en-US" altLang="de-DE" sz="2400" dirty="0">
                <a:solidFill>
                  <a:srgbClr val="004992"/>
                </a:solidFill>
              </a:rPr>
              <a:t> </a:t>
            </a:r>
            <a:r>
              <a:rPr lang="en-US" altLang="de-DE" sz="2400" dirty="0" err="1">
                <a:solidFill>
                  <a:srgbClr val="004992"/>
                </a:solidFill>
              </a:rPr>
              <a:t>ett</a:t>
            </a:r>
            <a:r>
              <a:rPr lang="en-US" altLang="de-DE" sz="2400" dirty="0">
                <a:solidFill>
                  <a:srgbClr val="004992"/>
                </a:solidFill>
              </a:rPr>
              <a:t> </a:t>
            </a:r>
            <a:r>
              <a:rPr lang="en-US" altLang="de-DE" sz="2400" dirty="0" err="1">
                <a:solidFill>
                  <a:srgbClr val="004992"/>
                </a:solidFill>
              </a:rPr>
              <a:t>felaktigt</a:t>
            </a:r>
            <a:r>
              <a:rPr lang="en-US" altLang="de-DE" sz="2400" dirty="0">
                <a:solidFill>
                  <a:srgbClr val="004992"/>
                </a:solidFill>
              </a:rPr>
              <a:t> </a:t>
            </a:r>
            <a:r>
              <a:rPr lang="en-US" altLang="de-DE" sz="2400" dirty="0" err="1">
                <a:solidFill>
                  <a:srgbClr val="004992"/>
                </a:solidFill>
              </a:rPr>
              <a:t>och</a:t>
            </a:r>
            <a:r>
              <a:rPr lang="en-US" altLang="de-DE" sz="2400" dirty="0">
                <a:solidFill>
                  <a:srgbClr val="004992"/>
                </a:solidFill>
              </a:rPr>
              <a:t>/</a:t>
            </a:r>
            <a:r>
              <a:rPr lang="en-US" altLang="de-DE" sz="2400" dirty="0" err="1">
                <a:solidFill>
                  <a:srgbClr val="004992"/>
                </a:solidFill>
              </a:rPr>
              <a:t>eller</a:t>
            </a:r>
            <a:r>
              <a:rPr lang="en-US" altLang="de-DE" sz="2400" dirty="0">
                <a:solidFill>
                  <a:srgbClr val="004992"/>
                </a:solidFill>
              </a:rPr>
              <a:t> </a:t>
            </a:r>
            <a:r>
              <a:rPr lang="en-US" altLang="de-DE" sz="2400" dirty="0" err="1">
                <a:solidFill>
                  <a:srgbClr val="004992"/>
                </a:solidFill>
              </a:rPr>
              <a:t>farligt</a:t>
            </a:r>
            <a:r>
              <a:rPr lang="en-US" altLang="de-DE" sz="2400" dirty="0">
                <a:solidFill>
                  <a:srgbClr val="004992"/>
                </a:solidFill>
              </a:rPr>
              <a:t> </a:t>
            </a:r>
            <a:r>
              <a:rPr lang="en-US" altLang="de-DE" sz="2400" dirty="0" err="1">
                <a:solidFill>
                  <a:srgbClr val="004992"/>
                </a:solidFill>
              </a:rPr>
              <a:t>beslut</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230400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sv-SE" sz="3600" dirty="0">
                <a:solidFill>
                  <a:srgbClr val="004992"/>
                </a:solidFill>
                <a:latin typeface="+mn-lt"/>
                <a:ea typeface="+mn-ea"/>
                <a:cs typeface="+mn-cs"/>
              </a:rPr>
              <a:t>Att dra förhastade slutsatser</a:t>
            </a:r>
            <a:br>
              <a:rPr lang="sv-SE" sz="3600" dirty="0">
                <a:solidFill>
                  <a:srgbClr val="004992"/>
                </a:solidFill>
                <a:latin typeface="+mn-lt"/>
                <a:ea typeface="+mn-ea"/>
                <a:cs typeface="+mn-cs"/>
              </a:rPr>
            </a:br>
            <a:r>
              <a:rPr lang="sv-SE" dirty="0">
                <a:solidFill>
                  <a:srgbClr val="004992"/>
                </a:solidFill>
                <a:latin typeface="+mn-lt"/>
                <a:ea typeface="+mn-ea"/>
                <a:cs typeface="+mn-cs"/>
              </a:rPr>
              <a:t>I vilka situationer drar vi slutsatser trots att vi inte har kunskap om hela sanningen?</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410284378"/>
              </p:ext>
            </p:extLst>
          </p:nvPr>
        </p:nvGraphicFramePr>
        <p:xfrm>
          <a:off x="408955" y="2488729"/>
          <a:ext cx="11376000" cy="40233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a:ln>
                            <a:noFill/>
                          </a:ln>
                          <a:solidFill>
                            <a:srgbClr val="333333"/>
                          </a:solidFill>
                          <a:effectLst/>
                          <a:latin typeface="Calibri Light"/>
                          <a:cs typeface="Times New Roman" pitchFamily="18" charset="0"/>
                        </a:rPr>
                        <a:t>...när vi har begränsad tillgång till information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dirty="0">
                          <a:ln>
                            <a:noFill/>
                          </a:ln>
                          <a:solidFill>
                            <a:srgbClr val="333333"/>
                          </a:solidFill>
                          <a:effectLst/>
                          <a:latin typeface="Calibri Light"/>
                          <a:cs typeface="Times New Roman" pitchFamily="18" charset="0"/>
                        </a:rPr>
                        <a:t>... när vi generaliserar från en tidigare erfarenhet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a:ln>
                            <a:noFill/>
                          </a:ln>
                          <a:solidFill>
                            <a:srgbClr val="333333"/>
                          </a:solidFill>
                          <a:effectLst/>
                          <a:latin typeface="Calibri Light"/>
                          <a:cs typeface="Times New Roman" pitchFamily="18" charset="0"/>
                        </a:rPr>
                        <a:t>...när beslutet inte spelar någon större roll</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34514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sv-SE" sz="3600" dirty="0">
                <a:solidFill>
                  <a:srgbClr val="004992"/>
                </a:solidFill>
                <a:latin typeface="+mn-lt"/>
                <a:ea typeface="+mn-ea"/>
                <a:cs typeface="+mn-cs"/>
              </a:rPr>
              <a:t>Att dra förhastade slutsatser</a:t>
            </a:r>
            <a:br>
              <a:rPr lang="sv-SE" sz="3600" dirty="0">
                <a:solidFill>
                  <a:srgbClr val="004992"/>
                </a:solidFill>
                <a:latin typeface="+mn-lt"/>
                <a:ea typeface="+mn-ea"/>
                <a:cs typeface="+mn-cs"/>
              </a:rPr>
            </a:br>
            <a:r>
              <a:rPr lang="sv-SE" dirty="0">
                <a:solidFill>
                  <a:srgbClr val="004992"/>
                </a:solidFill>
                <a:latin typeface="+mn-lt"/>
                <a:ea typeface="+mn-ea"/>
                <a:cs typeface="+mn-cs"/>
              </a:rPr>
              <a:t>I vilka situationer drar vi slutsatser trots att vi inte har kunskap om hela sanningen?</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772423140"/>
              </p:ext>
            </p:extLst>
          </p:nvPr>
        </p:nvGraphicFramePr>
        <p:xfrm>
          <a:off x="408955" y="2488729"/>
          <a:ext cx="11376000" cy="40233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a:ln>
                            <a:noFill/>
                          </a:ln>
                          <a:solidFill>
                            <a:srgbClr val="333333"/>
                          </a:solidFill>
                          <a:effectLst/>
                          <a:latin typeface="Calibri Light"/>
                          <a:cs typeface="Times New Roman" pitchFamily="18" charset="0"/>
                        </a:rPr>
                        <a:t>...när vi har begränsad tillgång till information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dirty="0">
                          <a:ln>
                            <a:noFill/>
                          </a:ln>
                          <a:solidFill>
                            <a:srgbClr val="333333"/>
                          </a:solidFill>
                          <a:effectLst/>
                          <a:latin typeface="Calibri Light"/>
                          <a:cs typeface="Times New Roman" pitchFamily="18" charset="0"/>
                        </a:rPr>
                        <a:t>Anställningsintervju: begränsade möjligheter att lära känna arbetsplatsen och kollegorna.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dirty="0">
                          <a:ln>
                            <a:noFill/>
                          </a:ln>
                          <a:solidFill>
                            <a:srgbClr val="333333"/>
                          </a:solidFill>
                          <a:effectLst/>
                          <a:latin typeface="Calibri Light"/>
                          <a:cs typeface="Times New Roman" pitchFamily="18" charset="0"/>
                        </a:rPr>
                        <a:t>... när vi generaliserar från en tidigare erfarenhet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a:ln>
                            <a:noFill/>
                          </a:ln>
                          <a:solidFill>
                            <a:srgbClr val="333333"/>
                          </a:solidFill>
                          <a:effectLst/>
                          <a:latin typeface="Calibri Light"/>
                          <a:cs typeface="Times New Roman" pitchFamily="18" charset="0"/>
                        </a:rPr>
                        <a:t>...när beslutet inte spelar någon större roll</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96636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sv-SE" sz="3600" dirty="0">
                <a:solidFill>
                  <a:srgbClr val="004992"/>
                </a:solidFill>
                <a:latin typeface="+mn-lt"/>
                <a:ea typeface="+mn-ea"/>
                <a:cs typeface="+mn-cs"/>
              </a:rPr>
              <a:t>Att dra förhastade slutsatser</a:t>
            </a:r>
            <a:br>
              <a:rPr lang="sv-SE" sz="3600" dirty="0">
                <a:solidFill>
                  <a:srgbClr val="004992"/>
                </a:solidFill>
                <a:latin typeface="+mn-lt"/>
                <a:ea typeface="+mn-ea"/>
                <a:cs typeface="+mn-cs"/>
              </a:rPr>
            </a:br>
            <a:r>
              <a:rPr lang="sv-SE" dirty="0">
                <a:solidFill>
                  <a:srgbClr val="004992"/>
                </a:solidFill>
                <a:latin typeface="+mn-lt"/>
                <a:ea typeface="+mn-ea"/>
                <a:cs typeface="+mn-cs"/>
              </a:rPr>
              <a:t>I vilka situationer drar vi slutsatser trots att vi inte har kunskap om hela sanningen?</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807854620"/>
              </p:ext>
            </p:extLst>
          </p:nvPr>
        </p:nvGraphicFramePr>
        <p:xfrm>
          <a:off x="408955" y="2488729"/>
          <a:ext cx="11376000" cy="40233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a:ln>
                            <a:noFill/>
                          </a:ln>
                          <a:solidFill>
                            <a:srgbClr val="333333"/>
                          </a:solidFill>
                          <a:effectLst/>
                          <a:latin typeface="Calibri Light"/>
                          <a:cs typeface="Times New Roman" pitchFamily="18" charset="0"/>
                        </a:rPr>
                        <a:t>...när vi har begränsad tillgång till information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dirty="0">
                          <a:ln>
                            <a:noFill/>
                          </a:ln>
                          <a:solidFill>
                            <a:srgbClr val="333333"/>
                          </a:solidFill>
                          <a:effectLst/>
                          <a:latin typeface="Calibri Light"/>
                          <a:cs typeface="Times New Roman" pitchFamily="18" charset="0"/>
                        </a:rPr>
                        <a:t>Anställningsintervju: begränsade möjligheter att lära känna arbetsplatsen och kollegorna.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dirty="0">
                          <a:ln>
                            <a:noFill/>
                          </a:ln>
                          <a:solidFill>
                            <a:srgbClr val="333333"/>
                          </a:solidFill>
                          <a:effectLst/>
                          <a:latin typeface="Calibri Light"/>
                          <a:cs typeface="Times New Roman" pitchFamily="18" charset="0"/>
                        </a:rPr>
                        <a:t>... när vi generaliserar från en tidigare erfarenhet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dirty="0">
                          <a:ln>
                            <a:noFill/>
                          </a:ln>
                          <a:solidFill>
                            <a:srgbClr val="333333"/>
                          </a:solidFill>
                          <a:effectLst/>
                          <a:latin typeface="Calibri Light"/>
                          <a:cs typeface="Times New Roman" pitchFamily="18" charset="0"/>
                        </a:rPr>
                        <a:t>Övergeneralisering kan leda till </a:t>
                      </a:r>
                      <a:r>
                        <a:rPr kumimoji="0" lang="sv-SE" sz="2400" b="0" i="0" u="none" strike="noStrike" cap="none" normalizeH="0" baseline="0">
                          <a:ln>
                            <a:noFill/>
                          </a:ln>
                          <a:solidFill>
                            <a:srgbClr val="333333"/>
                          </a:solidFill>
                          <a:effectLst/>
                          <a:latin typeface="Calibri Light"/>
                          <a:cs typeface="Times New Roman" pitchFamily="18" charset="0"/>
                        </a:rPr>
                        <a:t>fördomar (“har </a:t>
                      </a:r>
                      <a:r>
                        <a:rPr kumimoji="0" lang="sv-SE" sz="2400" b="0" i="0" u="none" strike="noStrike" cap="none" normalizeH="0" baseline="0" dirty="0">
                          <a:ln>
                            <a:noFill/>
                          </a:ln>
                          <a:solidFill>
                            <a:srgbClr val="333333"/>
                          </a:solidFill>
                          <a:effectLst/>
                          <a:latin typeface="Calibri Light"/>
                          <a:cs typeface="Times New Roman" pitchFamily="18" charset="0"/>
                        </a:rPr>
                        <a:t>man sett en har man </a:t>
                      </a:r>
                      <a:r>
                        <a:rPr kumimoji="0" lang="sv-SE" sz="2400" b="0" i="0" u="none" strike="noStrike" cap="none" normalizeH="0" baseline="0">
                          <a:ln>
                            <a:noFill/>
                          </a:ln>
                          <a:solidFill>
                            <a:srgbClr val="333333"/>
                          </a:solidFill>
                          <a:effectLst/>
                          <a:latin typeface="Calibri Light"/>
                          <a:cs typeface="Times New Roman" pitchFamily="18" charset="0"/>
                        </a:rPr>
                        <a:t>sett alla”).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a:ln>
                            <a:noFill/>
                          </a:ln>
                          <a:solidFill>
                            <a:srgbClr val="333333"/>
                          </a:solidFill>
                          <a:effectLst/>
                          <a:latin typeface="Calibri Light"/>
                          <a:cs typeface="Times New Roman" pitchFamily="18" charset="0"/>
                        </a:rPr>
                        <a:t>...när beslutet inte spelar någon större roll</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80897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sv-SE" sz="3600" dirty="0">
                <a:solidFill>
                  <a:srgbClr val="004992"/>
                </a:solidFill>
                <a:latin typeface="+mn-lt"/>
                <a:ea typeface="+mn-ea"/>
                <a:cs typeface="+mn-cs"/>
              </a:rPr>
              <a:t>Att dra förhastade slutsatser</a:t>
            </a:r>
            <a:br>
              <a:rPr lang="sv-SE" sz="3600" dirty="0">
                <a:solidFill>
                  <a:srgbClr val="004992"/>
                </a:solidFill>
                <a:latin typeface="+mn-lt"/>
                <a:ea typeface="+mn-ea"/>
                <a:cs typeface="+mn-cs"/>
              </a:rPr>
            </a:br>
            <a:r>
              <a:rPr lang="sv-SE" dirty="0">
                <a:solidFill>
                  <a:srgbClr val="004992"/>
                </a:solidFill>
                <a:latin typeface="+mn-lt"/>
                <a:ea typeface="+mn-ea"/>
                <a:cs typeface="+mn-cs"/>
              </a:rPr>
              <a:t>I vilka situationer drar vi slutsatser trots att vi inte har kunskap om hela sanningen?</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283184458"/>
              </p:ext>
            </p:extLst>
          </p:nvPr>
        </p:nvGraphicFramePr>
        <p:xfrm>
          <a:off x="408955" y="2488729"/>
          <a:ext cx="11376000" cy="40233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a:ln>
                            <a:noFill/>
                          </a:ln>
                          <a:solidFill>
                            <a:srgbClr val="333333"/>
                          </a:solidFill>
                          <a:effectLst/>
                          <a:latin typeface="Calibri Light"/>
                          <a:cs typeface="Times New Roman" pitchFamily="18" charset="0"/>
                        </a:rPr>
                        <a:t>...när vi har begränsad tillgång till information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dirty="0">
                          <a:ln>
                            <a:noFill/>
                          </a:ln>
                          <a:solidFill>
                            <a:srgbClr val="333333"/>
                          </a:solidFill>
                          <a:effectLst/>
                          <a:latin typeface="Calibri Light"/>
                          <a:cs typeface="Times New Roman" pitchFamily="18" charset="0"/>
                        </a:rPr>
                        <a:t>Anställningsintervju: begränsade möjligheter att lära känna arbetsplatsen och kollegorna.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dirty="0">
                          <a:ln>
                            <a:noFill/>
                          </a:ln>
                          <a:solidFill>
                            <a:srgbClr val="333333"/>
                          </a:solidFill>
                          <a:effectLst/>
                          <a:latin typeface="Calibri Light"/>
                          <a:cs typeface="Times New Roman" pitchFamily="18" charset="0"/>
                        </a:rPr>
                        <a:t>... när vi generaliserar från en tidigare erfarenhet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dirty="0">
                          <a:ln>
                            <a:noFill/>
                          </a:ln>
                          <a:solidFill>
                            <a:srgbClr val="333333"/>
                          </a:solidFill>
                          <a:effectLst/>
                          <a:latin typeface="Calibri Light"/>
                          <a:cs typeface="Times New Roman" pitchFamily="18" charset="0"/>
                        </a:rPr>
                        <a:t>Övergeneralisering kan leda till </a:t>
                      </a:r>
                      <a:r>
                        <a:rPr kumimoji="0" lang="sv-SE" sz="2400" b="0" i="0" u="none" strike="noStrike" cap="none" normalizeH="0" baseline="0">
                          <a:ln>
                            <a:noFill/>
                          </a:ln>
                          <a:solidFill>
                            <a:srgbClr val="333333"/>
                          </a:solidFill>
                          <a:effectLst/>
                          <a:latin typeface="Calibri Light"/>
                          <a:cs typeface="Times New Roman" pitchFamily="18" charset="0"/>
                        </a:rPr>
                        <a:t>fördomar (“har </a:t>
                      </a:r>
                      <a:r>
                        <a:rPr kumimoji="0" lang="sv-SE" sz="2400" b="0" i="0" u="none" strike="noStrike" cap="none" normalizeH="0" baseline="0" dirty="0">
                          <a:ln>
                            <a:noFill/>
                          </a:ln>
                          <a:solidFill>
                            <a:srgbClr val="333333"/>
                          </a:solidFill>
                          <a:effectLst/>
                          <a:latin typeface="Calibri Light"/>
                          <a:cs typeface="Times New Roman" pitchFamily="18" charset="0"/>
                        </a:rPr>
                        <a:t>man sett en har man </a:t>
                      </a:r>
                      <a:r>
                        <a:rPr kumimoji="0" lang="sv-SE" sz="2400" b="0" i="0" u="none" strike="noStrike" cap="none" normalizeH="0" baseline="0">
                          <a:ln>
                            <a:noFill/>
                          </a:ln>
                          <a:solidFill>
                            <a:srgbClr val="333333"/>
                          </a:solidFill>
                          <a:effectLst/>
                          <a:latin typeface="Calibri Light"/>
                          <a:cs typeface="Times New Roman" pitchFamily="18" charset="0"/>
                        </a:rPr>
                        <a:t>sett alla”).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a:ln>
                            <a:noFill/>
                          </a:ln>
                          <a:solidFill>
                            <a:srgbClr val="333333"/>
                          </a:solidFill>
                          <a:effectLst/>
                          <a:latin typeface="Calibri Light"/>
                          <a:cs typeface="Times New Roman" pitchFamily="18" charset="0"/>
                        </a:rPr>
                        <a:t>...när beslutet inte spelar någon större roll</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dirty="0">
                          <a:ln>
                            <a:noFill/>
                          </a:ln>
                          <a:solidFill>
                            <a:srgbClr val="333333"/>
                          </a:solidFill>
                          <a:effectLst/>
                          <a:latin typeface="Calibri Light"/>
                          <a:cs typeface="Times New Roman" pitchFamily="18" charset="0"/>
                        </a:rPr>
                        <a:t>Välja lunchrestaurang, kaffebröd, färg på strumporna...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04833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Förhastade slutsatser, exempel</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graphicFrame>
        <p:nvGraphicFramePr>
          <p:cNvPr id="9" name="Group 152"/>
          <p:cNvGraphicFramePr>
            <a:graphicFrameLocks noGrp="1"/>
          </p:cNvGraphicFramePr>
          <p:nvPr>
            <p:extLst>
              <p:ext uri="{D42A27DB-BD31-4B8C-83A1-F6EECF244321}">
                <p14:modId xmlns:p14="http://schemas.microsoft.com/office/powerpoint/2010/main" val="1373591528"/>
              </p:ext>
            </p:extLst>
          </p:nvPr>
        </p:nvGraphicFramePr>
        <p:xfrm>
          <a:off x="408955" y="2203704"/>
          <a:ext cx="11376000" cy="4175760"/>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Domän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Exempel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2000" kern="1200" dirty="0">
                          <a:solidFill>
                            <a:schemeClr val="dk1"/>
                          </a:solidFill>
                          <a:effectLst/>
                          <a:latin typeface="+mn-lt"/>
                          <a:ea typeface="+mn-ea"/>
                          <a:cs typeface="+mn-cs"/>
                        </a:rPr>
                        <a:t>Den </a:t>
                      </a:r>
                      <a:r>
                        <a:rPr lang="de-DE" sz="2000" kern="1200" dirty="0" err="1">
                          <a:solidFill>
                            <a:schemeClr val="dk1"/>
                          </a:solidFill>
                          <a:effectLst/>
                          <a:latin typeface="+mn-lt"/>
                          <a:ea typeface="+mn-ea"/>
                          <a:cs typeface="+mn-cs"/>
                        </a:rPr>
                        <a:t>tyska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tidsskriften</a:t>
                      </a:r>
                      <a:r>
                        <a:rPr lang="de-DE" sz="2000" kern="1200" dirty="0">
                          <a:solidFill>
                            <a:schemeClr val="dk1"/>
                          </a:solidFill>
                          <a:effectLst/>
                          <a:latin typeface="+mn-lt"/>
                          <a:ea typeface="+mn-ea"/>
                          <a:cs typeface="+mn-cs"/>
                        </a:rPr>
                        <a:t> “Stern” (</a:t>
                      </a:r>
                      <a:r>
                        <a:rPr lang="de-DE" sz="2000" kern="1200" dirty="0" err="1">
                          <a:solidFill>
                            <a:schemeClr val="dk1"/>
                          </a:solidFill>
                          <a:effectLst/>
                          <a:latin typeface="+mn-lt"/>
                          <a:ea typeface="+mn-ea"/>
                          <a:cs typeface="+mn-cs"/>
                        </a:rPr>
                        <a:t>tyska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för</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stjärna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publicerade</a:t>
                      </a:r>
                      <a:r>
                        <a:rPr lang="de-DE" sz="2000" kern="1200" dirty="0">
                          <a:solidFill>
                            <a:schemeClr val="dk1"/>
                          </a:solidFill>
                          <a:effectLst/>
                          <a:latin typeface="+mn-lt"/>
                          <a:ea typeface="+mn-ea"/>
                          <a:cs typeface="+mn-cs"/>
                        </a:rPr>
                        <a:t> 1983 Adolf Hitlers (</a:t>
                      </a:r>
                      <a:r>
                        <a:rPr lang="de-DE" sz="2000" kern="1200" dirty="0" err="1">
                          <a:solidFill>
                            <a:schemeClr val="dk1"/>
                          </a:solidFill>
                          <a:effectLst/>
                          <a:latin typeface="+mn-lt"/>
                          <a:ea typeface="+mn-ea"/>
                          <a:cs typeface="+mn-cs"/>
                        </a:rPr>
                        <a:t>ledaren</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för</a:t>
                      </a:r>
                      <a:r>
                        <a:rPr lang="de-DE" sz="2000" kern="1200" dirty="0">
                          <a:solidFill>
                            <a:schemeClr val="dk1"/>
                          </a:solidFill>
                          <a:effectLst/>
                          <a:latin typeface="+mn-lt"/>
                          <a:ea typeface="+mn-ea"/>
                          <a:cs typeface="+mn-cs"/>
                        </a:rPr>
                        <a:t> den </a:t>
                      </a:r>
                      <a:r>
                        <a:rPr lang="de-DE" sz="2000" kern="1200" dirty="0" err="1">
                          <a:solidFill>
                            <a:schemeClr val="dk1"/>
                          </a:solidFill>
                          <a:effectLst/>
                          <a:latin typeface="+mn-lt"/>
                          <a:ea typeface="+mn-ea"/>
                          <a:cs typeface="+mn-cs"/>
                        </a:rPr>
                        <a:t>nazistiska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regimen</a:t>
                      </a:r>
                      <a:r>
                        <a:rPr lang="de-DE" sz="2000" kern="1200" dirty="0">
                          <a:solidFill>
                            <a:schemeClr val="dk1"/>
                          </a:solidFill>
                          <a:effectLst/>
                          <a:latin typeface="+mn-lt"/>
                          <a:ea typeface="+mn-ea"/>
                          <a:cs typeface="+mn-cs"/>
                        </a:rPr>
                        <a:t> i </a:t>
                      </a:r>
                      <a:r>
                        <a:rPr lang="de-DE" sz="2000" kern="1200" dirty="0" err="1">
                          <a:solidFill>
                            <a:schemeClr val="dk1"/>
                          </a:solidFill>
                          <a:effectLst/>
                          <a:latin typeface="+mn-lt"/>
                          <a:ea typeface="+mn-ea"/>
                          <a:cs typeface="+mn-cs"/>
                        </a:rPr>
                        <a:t>Tyskland</a:t>
                      </a:r>
                      <a:r>
                        <a:rPr lang="de-DE" sz="2000" kern="1200" dirty="0">
                          <a:solidFill>
                            <a:schemeClr val="dk1"/>
                          </a:solidFill>
                          <a:effectLst/>
                          <a:latin typeface="+mn-lt"/>
                          <a:ea typeface="+mn-ea"/>
                          <a:cs typeface="+mn-cs"/>
                        </a:rPr>
                        <a:t> 1933-1945) </a:t>
                      </a:r>
                      <a:r>
                        <a:rPr lang="de-DE" sz="2000" kern="1200" dirty="0" err="1">
                          <a:solidFill>
                            <a:schemeClr val="dk1"/>
                          </a:solidFill>
                          <a:effectLst/>
                          <a:latin typeface="+mn-lt"/>
                          <a:ea typeface="+mn-ea"/>
                          <a:cs typeface="+mn-cs"/>
                        </a:rPr>
                        <a:t>påstådda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hemliga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dagböcker</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Tidningen</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betalade</a:t>
                      </a:r>
                      <a:r>
                        <a:rPr lang="de-DE" sz="2000" kern="1200" dirty="0">
                          <a:solidFill>
                            <a:schemeClr val="dk1"/>
                          </a:solidFill>
                          <a:effectLst/>
                          <a:latin typeface="+mn-lt"/>
                          <a:ea typeface="+mn-ea"/>
                          <a:cs typeface="+mn-cs"/>
                        </a:rPr>
                        <a:t> 48 </a:t>
                      </a:r>
                      <a:r>
                        <a:rPr lang="de-DE" sz="2000" kern="1200" dirty="0" err="1">
                          <a:solidFill>
                            <a:schemeClr val="dk1"/>
                          </a:solidFill>
                          <a:effectLst/>
                          <a:latin typeface="+mn-lt"/>
                          <a:ea typeface="+mn-ea"/>
                          <a:cs typeface="+mn-cs"/>
                        </a:rPr>
                        <a:t>miljoner</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svenska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kronor</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för</a:t>
                      </a:r>
                      <a:r>
                        <a:rPr lang="de-DE" sz="2000" kern="1200" dirty="0">
                          <a:solidFill>
                            <a:schemeClr val="dk1"/>
                          </a:solidFill>
                          <a:effectLst/>
                          <a:latin typeface="+mn-lt"/>
                          <a:ea typeface="+mn-ea"/>
                          <a:cs typeface="+mn-cs"/>
                        </a:rPr>
                        <a:t> dem, </a:t>
                      </a:r>
                      <a:r>
                        <a:rPr lang="de-DE" sz="2000" kern="1200" dirty="0" err="1">
                          <a:solidFill>
                            <a:schemeClr val="dk1"/>
                          </a:solidFill>
                          <a:effectLst/>
                          <a:latin typeface="+mn-lt"/>
                          <a:ea typeface="+mn-ea"/>
                          <a:cs typeface="+mn-cs"/>
                        </a:rPr>
                        <a:t>trots</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att</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det</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tidigt</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hade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varit</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vissa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tecken</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på</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att</a:t>
                      </a:r>
                      <a:r>
                        <a:rPr lang="de-DE" sz="2000" kern="1200" dirty="0">
                          <a:solidFill>
                            <a:schemeClr val="dk1"/>
                          </a:solidFill>
                          <a:effectLst/>
                          <a:latin typeface="+mn-lt"/>
                          <a:ea typeface="+mn-ea"/>
                          <a:cs typeface="+mn-cs"/>
                        </a:rPr>
                        <a:t> de </a:t>
                      </a:r>
                      <a:r>
                        <a:rPr lang="de-DE" sz="2000" kern="1200" dirty="0" err="1">
                          <a:solidFill>
                            <a:schemeClr val="dk1"/>
                          </a:solidFill>
                          <a:effectLst/>
                          <a:latin typeface="+mn-lt"/>
                          <a:ea typeface="+mn-ea"/>
                          <a:cs typeface="+mn-cs"/>
                        </a:rPr>
                        <a:t>var</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förfalskade</a:t>
                      </a:r>
                      <a:r>
                        <a:rPr lang="de-DE" sz="2000" kern="1200" dirty="0">
                          <a:solidFill>
                            <a:schemeClr val="dk1"/>
                          </a:solidFill>
                          <a:effectLst/>
                          <a:latin typeface="+mn-lt"/>
                          <a:ea typeface="+mn-ea"/>
                          <a:cs typeface="+mn-cs"/>
                        </a:rPr>
                        <a:t>. Till </a:t>
                      </a:r>
                      <a:r>
                        <a:rPr lang="de-DE" sz="2000" kern="1200" dirty="0" err="1">
                          <a:solidFill>
                            <a:schemeClr val="dk1"/>
                          </a:solidFill>
                          <a:effectLst/>
                          <a:latin typeface="+mn-lt"/>
                          <a:ea typeface="+mn-ea"/>
                          <a:cs typeface="+mn-cs"/>
                        </a:rPr>
                        <a:t>exempel</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så</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avslöjades</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det</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att</a:t>
                      </a:r>
                      <a:r>
                        <a:rPr lang="de-DE" sz="2000" kern="1200" dirty="0">
                          <a:solidFill>
                            <a:schemeClr val="dk1"/>
                          </a:solidFill>
                          <a:effectLst/>
                          <a:latin typeface="+mn-lt"/>
                          <a:ea typeface="+mn-ea"/>
                          <a:cs typeface="+mn-cs"/>
                        </a:rPr>
                        <a:t> en </a:t>
                      </a:r>
                      <a:r>
                        <a:rPr lang="de-DE" sz="2000" kern="1200" dirty="0" err="1">
                          <a:solidFill>
                            <a:schemeClr val="dk1"/>
                          </a:solidFill>
                          <a:effectLst/>
                          <a:latin typeface="+mn-lt"/>
                          <a:ea typeface="+mn-ea"/>
                          <a:cs typeface="+mn-cs"/>
                        </a:rPr>
                        <a:t>dikt</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som</a:t>
                      </a:r>
                      <a:r>
                        <a:rPr lang="de-DE" sz="2000" kern="1200" dirty="0">
                          <a:solidFill>
                            <a:schemeClr val="dk1"/>
                          </a:solidFill>
                          <a:effectLst/>
                          <a:latin typeface="+mn-lt"/>
                          <a:ea typeface="+mn-ea"/>
                          <a:cs typeface="+mn-cs"/>
                        </a:rPr>
                        <a:t> skulle ha </a:t>
                      </a:r>
                      <a:r>
                        <a:rPr lang="de-DE" sz="2000" kern="1200" dirty="0" err="1">
                          <a:solidFill>
                            <a:schemeClr val="dk1"/>
                          </a:solidFill>
                          <a:effectLst/>
                          <a:latin typeface="+mn-lt"/>
                          <a:ea typeface="+mn-ea"/>
                          <a:cs typeface="+mn-cs"/>
                        </a:rPr>
                        <a:t>varit</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skriven</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av</a:t>
                      </a:r>
                      <a:r>
                        <a:rPr lang="de-DE" sz="2000" kern="1200" dirty="0">
                          <a:solidFill>
                            <a:schemeClr val="dk1"/>
                          </a:solidFill>
                          <a:effectLst/>
                          <a:latin typeface="+mn-lt"/>
                          <a:ea typeface="+mn-ea"/>
                          <a:cs typeface="+mn-cs"/>
                        </a:rPr>
                        <a:t> Hitler, </a:t>
                      </a:r>
                      <a:r>
                        <a:rPr lang="de-DE" sz="2000" kern="1200" dirty="0" err="1">
                          <a:solidFill>
                            <a:schemeClr val="dk1"/>
                          </a:solidFill>
                          <a:effectLst/>
                          <a:latin typeface="+mn-lt"/>
                          <a:ea typeface="+mn-ea"/>
                          <a:cs typeface="+mn-cs"/>
                        </a:rPr>
                        <a:t>var</a:t>
                      </a:r>
                      <a:r>
                        <a:rPr lang="de-DE" sz="2000" kern="1200" dirty="0">
                          <a:solidFill>
                            <a:schemeClr val="dk1"/>
                          </a:solidFill>
                          <a:effectLst/>
                          <a:latin typeface="+mn-lt"/>
                          <a:ea typeface="+mn-ea"/>
                          <a:cs typeface="+mn-cs"/>
                        </a:rPr>
                        <a:t> en </a:t>
                      </a:r>
                      <a:r>
                        <a:rPr lang="de-DE" sz="2000" kern="1200" dirty="0" err="1">
                          <a:solidFill>
                            <a:schemeClr val="dk1"/>
                          </a:solidFill>
                          <a:effectLst/>
                          <a:latin typeface="+mn-lt"/>
                          <a:ea typeface="+mn-ea"/>
                          <a:cs typeface="+mn-cs"/>
                        </a:rPr>
                        <a:t>annan</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författares</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verk</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redan</a:t>
                      </a:r>
                      <a:r>
                        <a:rPr lang="de-DE" sz="2000" kern="1200" dirty="0">
                          <a:solidFill>
                            <a:schemeClr val="dk1"/>
                          </a:solidFill>
                          <a:effectLst/>
                          <a:latin typeface="+mn-lt"/>
                          <a:ea typeface="+mn-ea"/>
                          <a:cs typeface="+mn-cs"/>
                        </a:rPr>
                        <a:t>  1980. </a:t>
                      </a:r>
                    </a:p>
                    <a:p>
                      <a:r>
                        <a:rPr lang="de-DE" sz="2000" kern="1200" dirty="0" err="1">
                          <a:solidFill>
                            <a:schemeClr val="dk1"/>
                          </a:solidFill>
                          <a:effectLst/>
                          <a:latin typeface="+mn-lt"/>
                          <a:ea typeface="+mn-ea"/>
                          <a:cs typeface="+mn-cs"/>
                        </a:rPr>
                        <a:t>Ett</a:t>
                      </a:r>
                      <a:r>
                        <a:rPr lang="de-DE" sz="2000" kern="1200" dirty="0">
                          <a:solidFill>
                            <a:schemeClr val="dk1"/>
                          </a:solidFill>
                          <a:effectLst/>
                          <a:latin typeface="+mn-lt"/>
                          <a:ea typeface="+mn-ea"/>
                          <a:cs typeface="+mn-cs"/>
                        </a:rPr>
                        <a:t> par </a:t>
                      </a:r>
                      <a:r>
                        <a:rPr lang="de-DE" sz="2000" kern="1200" dirty="0" err="1">
                          <a:solidFill>
                            <a:schemeClr val="dk1"/>
                          </a:solidFill>
                          <a:effectLst/>
                          <a:latin typeface="+mn-lt"/>
                          <a:ea typeface="+mn-ea"/>
                          <a:cs typeface="+mn-cs"/>
                        </a:rPr>
                        <a:t>dagar</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efter</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att</a:t>
                      </a:r>
                      <a:r>
                        <a:rPr lang="de-DE" sz="2000" kern="1200" dirty="0">
                          <a:solidFill>
                            <a:schemeClr val="dk1"/>
                          </a:solidFill>
                          <a:effectLst/>
                          <a:latin typeface="+mn-lt"/>
                          <a:ea typeface="+mn-ea"/>
                          <a:cs typeface="+mn-cs"/>
                        </a:rPr>
                        <a:t> Stern </a:t>
                      </a:r>
                      <a:r>
                        <a:rPr lang="de-DE" sz="2000" kern="1200" dirty="0" err="1">
                          <a:solidFill>
                            <a:schemeClr val="dk1"/>
                          </a:solidFill>
                          <a:effectLst/>
                          <a:latin typeface="+mn-lt"/>
                          <a:ea typeface="+mn-ea"/>
                          <a:cs typeface="+mn-cs"/>
                        </a:rPr>
                        <a:t>hade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publicerat</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dagböckerna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fann</a:t>
                      </a:r>
                      <a:r>
                        <a:rPr lang="de-DE" sz="2000" kern="1200" dirty="0">
                          <a:solidFill>
                            <a:schemeClr val="dk1"/>
                          </a:solidFill>
                          <a:effectLst/>
                          <a:latin typeface="+mn-lt"/>
                          <a:ea typeface="+mn-ea"/>
                          <a:cs typeface="+mn-cs"/>
                        </a:rPr>
                        <a:t> den </a:t>
                      </a:r>
                      <a:r>
                        <a:rPr lang="de-DE" sz="2000" kern="1200" dirty="0" err="1">
                          <a:solidFill>
                            <a:schemeClr val="dk1"/>
                          </a:solidFill>
                          <a:effectLst/>
                          <a:latin typeface="+mn-lt"/>
                          <a:ea typeface="+mn-ea"/>
                          <a:cs typeface="+mn-cs"/>
                        </a:rPr>
                        <a:t>tyska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federala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kriminalpolisen</a:t>
                      </a:r>
                      <a:r>
                        <a:rPr lang="de-DE" sz="2000" kern="1200" dirty="0">
                          <a:solidFill>
                            <a:schemeClr val="dk1"/>
                          </a:solidFill>
                          <a:effectLst/>
                          <a:latin typeface="+mn-lt"/>
                          <a:ea typeface="+mn-ea"/>
                          <a:cs typeface="+mn-cs"/>
                        </a:rPr>
                        <a:t> (Bundeskriminalamt, BKA) </a:t>
                      </a:r>
                      <a:r>
                        <a:rPr lang="de-DE" sz="2000" kern="1200" dirty="0" err="1">
                          <a:solidFill>
                            <a:schemeClr val="dk1"/>
                          </a:solidFill>
                          <a:effectLst/>
                          <a:latin typeface="+mn-lt"/>
                          <a:ea typeface="+mn-ea"/>
                          <a:cs typeface="+mn-cs"/>
                        </a:rPr>
                        <a:t>att</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dagböckerna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utan</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tvekan</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var</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falska</a:t>
                      </a:r>
                      <a:r>
                        <a:rPr lang="de-DE" sz="2000" kern="1200" dirty="0">
                          <a:solidFill>
                            <a:schemeClr val="dk1"/>
                          </a:solidFill>
                          <a:effectLst/>
                          <a:latin typeface="+mn-lt"/>
                          <a:ea typeface="+mn-ea"/>
                          <a:cs typeface="+mn-cs"/>
                        </a:rPr>
                        <a:t>. De </a:t>
                      </a:r>
                      <a:r>
                        <a:rPr lang="de-DE" sz="2000" kern="1200" dirty="0" err="1">
                          <a:solidFill>
                            <a:schemeClr val="dk1"/>
                          </a:solidFill>
                          <a:effectLst/>
                          <a:latin typeface="+mn-lt"/>
                          <a:ea typeface="+mn-ea"/>
                          <a:cs typeface="+mn-cs"/>
                        </a:rPr>
                        <a:t>hade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skapats</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av</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konstförfalskaren</a:t>
                      </a:r>
                      <a:r>
                        <a:rPr lang="de-DE" sz="2000" kern="1200" dirty="0">
                          <a:solidFill>
                            <a:schemeClr val="dk1"/>
                          </a:solidFill>
                          <a:effectLst/>
                          <a:latin typeface="+mn-lt"/>
                          <a:ea typeface="+mn-ea"/>
                          <a:cs typeface="+mn-cs"/>
                        </a:rPr>
                        <a:t> Konrad Kujau.</a:t>
                      </a:r>
                    </a:p>
                    <a:p>
                      <a:endParaRPr lang="de-DE" sz="2000" kern="1200" dirty="0">
                        <a:solidFill>
                          <a:schemeClr val="dk1"/>
                        </a:solidFill>
                        <a:effectLst/>
                        <a:latin typeface="+mn-lt"/>
                        <a:ea typeface="+mn-ea"/>
                        <a:cs typeface="+mn-cs"/>
                      </a:endParaRPr>
                    </a:p>
                    <a:p>
                      <a:r>
                        <a:rPr lang="de-DE" sz="2000" kern="1200" dirty="0">
                          <a:solidFill>
                            <a:schemeClr val="dk1"/>
                          </a:solidFill>
                          <a:effectLst/>
                          <a:latin typeface="+mn-lt"/>
                          <a:ea typeface="+mn-ea"/>
                          <a:cs typeface="+mn-cs"/>
                        </a:rPr>
                        <a:t>Om Stern </a:t>
                      </a:r>
                      <a:r>
                        <a:rPr lang="de-DE" sz="2000" kern="1200" dirty="0" err="1">
                          <a:solidFill>
                            <a:schemeClr val="dk1"/>
                          </a:solidFill>
                          <a:effectLst/>
                          <a:latin typeface="+mn-lt"/>
                          <a:ea typeface="+mn-ea"/>
                          <a:cs typeface="+mn-cs"/>
                        </a:rPr>
                        <a:t>hade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inväntat</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polisens</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utredning</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så</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hade</a:t>
                      </a:r>
                      <a:r>
                        <a:rPr lang="de-DE" sz="2000" kern="1200" dirty="0">
                          <a:solidFill>
                            <a:schemeClr val="dk1"/>
                          </a:solidFill>
                          <a:effectLst/>
                          <a:latin typeface="+mn-lt"/>
                          <a:ea typeface="+mn-ea"/>
                          <a:cs typeface="+mn-cs"/>
                        </a:rPr>
                        <a:t> de </a:t>
                      </a:r>
                      <a:r>
                        <a:rPr lang="de-DE" sz="2000" kern="1200" dirty="0" err="1">
                          <a:solidFill>
                            <a:schemeClr val="dk1"/>
                          </a:solidFill>
                          <a:effectLst/>
                          <a:latin typeface="+mn-lt"/>
                          <a:ea typeface="+mn-ea"/>
                          <a:cs typeface="+mn-cs"/>
                        </a:rPr>
                        <a:t>blivit</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besparade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skandalen</a:t>
                      </a:r>
                      <a:r>
                        <a:rPr lang="de-DE" sz="2000" kern="1200" dirty="0">
                          <a:solidFill>
                            <a:schemeClr val="dk1"/>
                          </a:solidFill>
                          <a:effectLst/>
                          <a:latin typeface="+mn-lt"/>
                          <a:ea typeface="+mn-ea"/>
                          <a:cs typeface="+mn-cs"/>
                        </a:rPr>
                        <a:t>. </a:t>
                      </a:r>
                    </a:p>
                    <a:p>
                      <a:r>
                        <a:rPr lang="de-DE" sz="1800" kern="1200" dirty="0">
                          <a:solidFill>
                            <a:schemeClr val="dk1"/>
                          </a:solidFill>
                          <a:effectLst/>
                          <a:latin typeface="+mn-lt"/>
                          <a:ea typeface="+mn-ea"/>
                          <a:cs typeface="+mn-cs"/>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913011" y="5085184"/>
            <a:ext cx="1800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sz="1200" b="0" dirty="0" err="1">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Omslaget</a:t>
            </a:r>
            <a:r>
              <a:rPr lang="de-DE" sz="12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a:t>
            </a:r>
            <a:r>
              <a:rPr lang="de-DE" sz="1200" b="0" dirty="0" err="1">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på</a:t>
            </a:r>
            <a:r>
              <a:rPr lang="de-DE" sz="12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Stern </a:t>
            </a:r>
            <a:r>
              <a:rPr lang="de-DE" sz="1200" b="0" dirty="0" err="1">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magasin</a:t>
            </a:r>
            <a:r>
              <a:rPr lang="de-DE" sz="12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a:t>
            </a:r>
            <a:r>
              <a:rPr lang="de-DE" sz="1200" b="0" dirty="0" err="1">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som</a:t>
            </a:r>
            <a:r>
              <a:rPr lang="de-DE" sz="12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a:t>
            </a:r>
            <a:r>
              <a:rPr lang="de-DE" sz="1200" b="0" dirty="0" err="1">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publicerade</a:t>
            </a:r>
            <a:r>
              <a:rPr lang="de-DE" sz="12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Hitlers </a:t>
            </a:r>
            <a:r>
              <a:rPr lang="de-DE" sz="1200" b="0" dirty="0" err="1">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påhittade</a:t>
            </a:r>
            <a:r>
              <a:rPr lang="de-DE" sz="12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a:t>
            </a:r>
            <a:r>
              <a:rPr lang="de-DE" sz="1200" b="0" dirty="0" err="1">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dagböcker</a:t>
            </a:r>
            <a:endParaRPr lang="en-GB" altLang="de-DE" sz="1050" b="0" dirty="0">
              <a:latin typeface="Calibri Light" panose="020F0302020204030204" pitchFamily="34" charset="0"/>
              <a:cs typeface="Calibri Light" panose="020F0302020204030204" pitchFamily="34" charset="0"/>
            </a:endParaRPr>
          </a:p>
        </p:txBody>
      </p:sp>
      <p:pic>
        <p:nvPicPr>
          <p:cNvPr id="8" name="Grafik 7">
            <a:extLst>
              <a:ext uri="{FF2B5EF4-FFF2-40B4-BE49-F238E27FC236}">
                <a16:creationId xmlns:a16="http://schemas.microsoft.com/office/drawing/2014/main" id="{BD66988B-422F-42D7-8980-C645977176C1}"/>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Förhastade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slutsatser</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vandringssägner</a:t>
            </a:r>
            <a:r>
              <a:rPr lang="en-US" dirty="0">
                <a:solidFill>
                  <a:srgbClr val="004992"/>
                </a:solidFill>
                <a:latin typeface="+mn-lt"/>
                <a:ea typeface="+mn-ea"/>
                <a:cs typeface="+mn-cs"/>
              </a:rPr>
              <a:t> -</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graphicFrame>
        <p:nvGraphicFramePr>
          <p:cNvPr id="12" name="Group 26"/>
          <p:cNvGraphicFramePr>
            <a:graphicFrameLocks noGrp="1"/>
          </p:cNvGraphicFramePr>
          <p:nvPr>
            <p:extLst>
              <p:ext uri="{D42A27DB-BD31-4B8C-83A1-F6EECF244321}">
                <p14:modId xmlns:p14="http://schemas.microsoft.com/office/powerpoint/2010/main" val="484776426"/>
              </p:ext>
            </p:extLst>
          </p:nvPr>
        </p:nvGraphicFramePr>
        <p:xfrm>
          <a:off x="391716" y="2482239"/>
          <a:ext cx="11376000" cy="425196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För och emot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“Bevis”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1800" b="0" i="0" u="none" strike="noStrike" cap="none" normalizeH="0" baseline="0">
                          <a:ln>
                            <a:noFill/>
                          </a:ln>
                          <a:solidFill>
                            <a:srgbClr val="333333"/>
                          </a:solidFill>
                          <a:effectLst/>
                          <a:latin typeface="Calibri Light"/>
                          <a:cs typeface="Times New Roman" pitchFamily="18" charset="0"/>
                        </a:rPr>
                        <a:t>Sedan mitten av 80-talet har det gått rykten om att vissa tecken på Marlboro- paketen betyder att Ku Klux Klan är ägarna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sv-SE" sz="1600" b="1" i="0" u="none" strike="noStrike" cap="none" normalizeH="0" baseline="0" dirty="0">
                          <a:ln>
                            <a:noFill/>
                          </a:ln>
                          <a:solidFill>
                            <a:srgbClr val="333333"/>
                          </a:solidFill>
                          <a:effectLst/>
                          <a:latin typeface="Calibri Light"/>
                          <a:cs typeface="Times New Roman" pitchFamily="18" charset="0"/>
                        </a:rPr>
                        <a:t>För:</a:t>
                      </a:r>
                      <a:r>
                        <a:rPr kumimoji="0" lang="sv-SE" sz="16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sv-SE" sz="1600" b="0" i="0" u="none" strike="noStrike" cap="none" normalizeH="0" baseline="0" dirty="0">
                          <a:ln>
                            <a:noFill/>
                          </a:ln>
                          <a:solidFill>
                            <a:schemeClr val="accent1"/>
                          </a:solidFill>
                          <a:effectLst/>
                          <a:latin typeface="Calibri Light"/>
                          <a:cs typeface="Times New Roman" pitchFamily="18" charset="0"/>
                        </a:rPr>
                        <a:t>???</a:t>
                      </a:r>
                      <a:r>
                        <a:rPr kumimoji="0" lang="sv-SE" sz="1600" b="0" i="0" u="none" strike="noStrike" cap="none" normalizeH="0" baseline="0" dirty="0">
                          <a:ln>
                            <a:noFill/>
                          </a:ln>
                          <a:solidFill>
                            <a:srgbClr val="333333"/>
                          </a:solidFill>
                          <a:effectLst/>
                          <a:latin typeface="Calibri Light"/>
                          <a:cs typeface="Times New Roman" pitchFamily="18" charset="0"/>
                        </a:rPr>
                        <a:t> </a:t>
                      </a:r>
                      <a:r>
                        <a:rPr kumimoji="0" lang="sv-SE" sz="1600" b="0" i="0" u="none" strike="noStrike" cap="none" normalizeH="0" baseline="0" dirty="0">
                          <a:ln>
                            <a:noFill/>
                          </a:ln>
                          <a:solidFill>
                            <a:schemeClr val="bg1"/>
                          </a:solidFill>
                          <a:effectLst/>
                          <a:latin typeface="Calibri Light"/>
                          <a:cs typeface="Times New Roman" pitchFamily="18" charset="0"/>
                        </a:rPr>
                        <a:t>Bokstaven “K” syns i rött mot den vita bakgrunden på tre ställen på paketet</a:t>
                      </a:r>
                    </a:p>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sv-SE" sz="1600" b="0" i="0" u="none" strike="noStrike" cap="none" normalizeH="0" baseline="0" dirty="0">
                          <a:ln>
                            <a:noFill/>
                          </a:ln>
                          <a:solidFill>
                            <a:schemeClr val="bg1"/>
                          </a:solidFill>
                          <a:effectLst/>
                          <a:latin typeface="Calibri Light"/>
                          <a:cs typeface="Times New Roman" pitchFamily="18" charset="0"/>
                        </a:rPr>
                        <a:t>“Mar” upp och ned liknar ordet “jew” (jude) – “lboro” baklänges liknar ordet “horrible” (hemsk) = “horrible jew” (se nedan)</a:t>
                      </a:r>
                    </a:p>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sv-SE" sz="1600" b="0" i="0" u="none" strike="noStrike" cap="none" normalizeH="0" baseline="0" dirty="0">
                          <a:ln>
                            <a:noFill/>
                          </a:ln>
                          <a:solidFill>
                            <a:schemeClr val="bg1"/>
                          </a:solidFill>
                          <a:effectLst/>
                          <a:latin typeface="Calibri Light"/>
                          <a:cs typeface="Times New Roman" pitchFamily="18" charset="0"/>
                        </a:rPr>
                        <a:t>Mottot “Veni, vidi, vici” (jag kom, jag såg, jag segrade) kan läsas på paketet och misstänks även vara ett slagord för KKK</a:t>
                      </a:r>
                    </a:p>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sv-SE" sz="1600" b="1" i="0" u="none" strike="noStrike" cap="none" normalizeH="0" baseline="0" dirty="0">
                          <a:ln>
                            <a:noFill/>
                          </a:ln>
                          <a:solidFill>
                            <a:srgbClr val="333333"/>
                          </a:solidFill>
                          <a:effectLst/>
                          <a:latin typeface="Calibri Light"/>
                          <a:cs typeface="Times New Roman" pitchFamily="18" charset="0"/>
                        </a:rPr>
                        <a:t>Mot:</a:t>
                      </a:r>
                    </a:p>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sv-SE" sz="1600" b="0" i="0" u="none" strike="noStrike" cap="none" normalizeH="0" baseline="0" dirty="0">
                          <a:ln>
                            <a:noFill/>
                          </a:ln>
                          <a:solidFill>
                            <a:schemeClr val="accent1"/>
                          </a:solidFill>
                          <a:effectLst/>
                          <a:latin typeface="Calibri Light"/>
                          <a:cs typeface="Times New Roman" pitchFamily="18" charset="0"/>
                        </a:rPr>
                        <a:t>???</a:t>
                      </a:r>
                      <a:r>
                        <a:rPr kumimoji="0" lang="sv-SE" sz="1600" b="0" i="0" u="none" strike="noStrike" cap="none" normalizeH="0" baseline="0" dirty="0">
                          <a:ln>
                            <a:noFill/>
                          </a:ln>
                          <a:solidFill>
                            <a:schemeClr val="bg1"/>
                          </a:solidFill>
                          <a:effectLst/>
                          <a:latin typeface="Calibri Light"/>
                          <a:cs typeface="Times New Roman" pitchFamily="18" charset="0"/>
                        </a:rPr>
                        <a:t>Marlboro grundades av engelsmannen Philipp Morris; ingen koppling till KKK</a:t>
                      </a:r>
                    </a:p>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sv-SE" sz="1600" b="0" i="0" u="none" strike="noStrike" cap="none" normalizeH="0" baseline="0" dirty="0">
                          <a:ln>
                            <a:noFill/>
                          </a:ln>
                          <a:solidFill>
                            <a:schemeClr val="bg1"/>
                          </a:solidFill>
                          <a:effectLst/>
                          <a:latin typeface="Calibri Light"/>
                          <a:cs typeface="Times New Roman" pitchFamily="18" charset="0"/>
                        </a:rPr>
                        <a:t>Marlboro fick sitt namn efter Marlborough street i London där den första fabriken låg</a:t>
                      </a:r>
                    </a:p>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sv-SE" sz="1600" b="0" i="0" u="none" strike="noStrike" cap="none" normalizeH="0" baseline="0" dirty="0">
                          <a:ln>
                            <a:noFill/>
                          </a:ln>
                          <a:solidFill>
                            <a:schemeClr val="bg1"/>
                          </a:solidFill>
                          <a:effectLst/>
                          <a:latin typeface="Calibri Light"/>
                          <a:cs typeface="Times New Roman" pitchFamily="18" charset="0"/>
                        </a:rPr>
                        <a:t>Mottot “Veni, vidi, vici” har ingen koppling till KKK</a:t>
                      </a:r>
                      <a:endParaRPr kumimoji="0" lang="de-DE" sz="1400" b="0" i="0" u="none" strike="noStrike" cap="none" normalizeH="0" baseline="0" dirty="0">
                        <a:ln>
                          <a:noFill/>
                        </a:ln>
                        <a:solidFill>
                          <a:schemeClr val="bg1"/>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5"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7"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8" name="Caption_492547"/>
          <p:cNvSpPr txBox="1">
            <a:spLocks noChangeArrowheads="1"/>
          </p:cNvSpPr>
          <p:nvPr/>
        </p:nvSpPr>
        <p:spPr bwMode="auto">
          <a:xfrm>
            <a:off x="408955" y="2082129"/>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sv-SE" altLang="de-DE" sz="2000" b="0" dirty="0">
                <a:solidFill>
                  <a:srgbClr val="333333"/>
                </a:solidFill>
                <a:latin typeface="Calibri Light"/>
              </a:rPr>
              <a:t>Ku Klux Klan äger Marlboro?</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2421295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Förhastade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slutsatser</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vandringssägner</a:t>
            </a:r>
            <a:r>
              <a:rPr lang="en-US" dirty="0">
                <a:solidFill>
                  <a:srgbClr val="004992"/>
                </a:solidFill>
                <a:latin typeface="+mn-lt"/>
                <a:ea typeface="+mn-ea"/>
                <a:cs typeface="+mn-cs"/>
              </a:rPr>
              <a:t> -</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graphicFrame>
        <p:nvGraphicFramePr>
          <p:cNvPr id="12" name="Group 26"/>
          <p:cNvGraphicFramePr>
            <a:graphicFrameLocks noGrp="1"/>
          </p:cNvGraphicFramePr>
          <p:nvPr/>
        </p:nvGraphicFramePr>
        <p:xfrm>
          <a:off x="391716" y="2482239"/>
          <a:ext cx="11376000" cy="425196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För och emot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“Bevis”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1800" b="0" i="0" u="none" strike="noStrike" cap="none" normalizeH="0" baseline="0">
                          <a:ln>
                            <a:noFill/>
                          </a:ln>
                          <a:solidFill>
                            <a:srgbClr val="333333"/>
                          </a:solidFill>
                          <a:effectLst/>
                          <a:latin typeface="Calibri Light"/>
                          <a:cs typeface="Times New Roman" pitchFamily="18" charset="0"/>
                        </a:rPr>
                        <a:t>Sedan mitten av 80-talet har det gått rykten om att vissa tecken på Marlboro- paketen betyder att Ku Klux Klan är ägarna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sv-SE" sz="1600" b="1" i="0" u="none" strike="noStrike" cap="none" normalizeH="0" baseline="0" dirty="0">
                          <a:ln>
                            <a:noFill/>
                          </a:ln>
                          <a:solidFill>
                            <a:srgbClr val="333333"/>
                          </a:solidFill>
                          <a:effectLst/>
                          <a:latin typeface="Calibri Light"/>
                          <a:cs typeface="Times New Roman" pitchFamily="18" charset="0"/>
                        </a:rPr>
                        <a:t>För:</a:t>
                      </a:r>
                      <a:r>
                        <a:rPr kumimoji="0" lang="sv-SE" sz="1600" b="0" i="0" u="none" strike="noStrike" cap="none" normalizeH="0" baseline="0" dirty="0">
                          <a:ln>
                            <a:noFill/>
                          </a:ln>
                          <a:solidFill>
                            <a:srgbClr val="333333"/>
                          </a:solidFill>
                          <a:effectLst/>
                          <a:latin typeface="Calibri Light"/>
                          <a:cs typeface="Times New Roman" pitchFamily="18" charset="0"/>
                        </a:rPr>
                        <a:t>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Bokstaven “K” syns i rött mot den vita bakgrunden på tre ställen på paketet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“Mar” upp och ned liknar ordet “jew” (jude) – “lboro” baklänges liknar ordet “horrible” (hemsk) = “horrible jew” (se nedan)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Mottot “Veni, vidi, vici” (jag kom, jag såg, jag segrade) kan läsas på paketet och misstänks även vara ett slagord för KKK</a:t>
                      </a:r>
                    </a:p>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sv-SE" sz="1600" b="1" i="0" u="none" strike="noStrike" cap="none" normalizeH="0" baseline="0" dirty="0">
                          <a:ln>
                            <a:noFill/>
                          </a:ln>
                          <a:solidFill>
                            <a:srgbClr val="333333"/>
                          </a:solidFill>
                          <a:effectLst/>
                          <a:latin typeface="Calibri Light"/>
                          <a:cs typeface="Times New Roman" pitchFamily="18" charset="0"/>
                        </a:rPr>
                        <a:t>Mot:</a:t>
                      </a:r>
                    </a:p>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sv-SE" sz="1600" b="0" i="0" u="none" strike="noStrike" cap="none" normalizeH="0" baseline="0" dirty="0">
                          <a:ln>
                            <a:noFill/>
                          </a:ln>
                          <a:solidFill>
                            <a:schemeClr val="accent1"/>
                          </a:solidFill>
                          <a:effectLst/>
                          <a:latin typeface="Calibri Light"/>
                          <a:cs typeface="Times New Roman" pitchFamily="18" charset="0"/>
                        </a:rPr>
                        <a:t>???</a:t>
                      </a:r>
                      <a:r>
                        <a:rPr kumimoji="0" lang="sv-SE" sz="1600" b="0" i="0" u="none" strike="noStrike" cap="none" normalizeH="0" baseline="0" dirty="0">
                          <a:ln>
                            <a:noFill/>
                          </a:ln>
                          <a:solidFill>
                            <a:schemeClr val="bg1"/>
                          </a:solidFill>
                          <a:effectLst/>
                          <a:latin typeface="Calibri Light"/>
                          <a:cs typeface="Times New Roman" pitchFamily="18" charset="0"/>
                        </a:rPr>
                        <a:t>Marlboro grundades av engelsmannen Philipp Morris; ingen koppling till KKK</a:t>
                      </a:r>
                    </a:p>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sv-SE" sz="1600" b="0" i="0" u="none" strike="noStrike" cap="none" normalizeH="0" baseline="0" dirty="0">
                          <a:ln>
                            <a:noFill/>
                          </a:ln>
                          <a:solidFill>
                            <a:schemeClr val="bg1"/>
                          </a:solidFill>
                          <a:effectLst/>
                          <a:latin typeface="Calibri Light"/>
                          <a:cs typeface="Times New Roman" pitchFamily="18" charset="0"/>
                        </a:rPr>
                        <a:t>Marlboro fick sitt namn efter Marlborough street i London där den första fabriken låg</a:t>
                      </a:r>
                    </a:p>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sv-SE" sz="1600" b="0" i="0" u="none" strike="noStrike" cap="none" normalizeH="0" baseline="0" dirty="0">
                          <a:ln>
                            <a:noFill/>
                          </a:ln>
                          <a:solidFill>
                            <a:schemeClr val="bg1"/>
                          </a:solidFill>
                          <a:effectLst/>
                          <a:latin typeface="Calibri Light"/>
                          <a:cs typeface="Times New Roman" pitchFamily="18" charset="0"/>
                        </a:rPr>
                        <a:t>Mottot “Veni, vidi, vici” har ingen koppling till KKK</a:t>
                      </a:r>
                      <a:endParaRPr kumimoji="0" lang="de-DE" sz="1400" b="0" i="0" u="none" strike="noStrike" cap="none" normalizeH="0" baseline="0" dirty="0">
                        <a:ln>
                          <a:noFill/>
                        </a:ln>
                        <a:solidFill>
                          <a:schemeClr val="bg1"/>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5"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7"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8" name="Caption_492547"/>
          <p:cNvSpPr txBox="1">
            <a:spLocks noChangeArrowheads="1"/>
          </p:cNvSpPr>
          <p:nvPr/>
        </p:nvSpPr>
        <p:spPr bwMode="auto">
          <a:xfrm>
            <a:off x="408955" y="2082129"/>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sv-SE" altLang="de-DE" sz="2000" b="0" dirty="0">
                <a:solidFill>
                  <a:srgbClr val="333333"/>
                </a:solidFill>
                <a:latin typeface="Calibri Light"/>
              </a:rPr>
              <a:t>Ku Klux Klan äger Marlboro?</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2621919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Förhastade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slutsatser</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vandringssägner</a:t>
            </a:r>
            <a:r>
              <a:rPr lang="en-US" dirty="0">
                <a:solidFill>
                  <a:srgbClr val="004992"/>
                </a:solidFill>
                <a:latin typeface="+mn-lt"/>
                <a:ea typeface="+mn-ea"/>
                <a:cs typeface="+mn-cs"/>
              </a:rPr>
              <a:t> -</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graphicFrame>
        <p:nvGraphicFramePr>
          <p:cNvPr id="12" name="Group 26"/>
          <p:cNvGraphicFramePr>
            <a:graphicFrameLocks noGrp="1"/>
          </p:cNvGraphicFramePr>
          <p:nvPr/>
        </p:nvGraphicFramePr>
        <p:xfrm>
          <a:off x="391716" y="2482239"/>
          <a:ext cx="11376000" cy="425196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För och emot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“Bevis”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1800" b="0" i="0" u="none" strike="noStrike" cap="none" normalizeH="0" baseline="0">
                          <a:ln>
                            <a:noFill/>
                          </a:ln>
                          <a:solidFill>
                            <a:srgbClr val="333333"/>
                          </a:solidFill>
                          <a:effectLst/>
                          <a:latin typeface="Calibri Light"/>
                          <a:cs typeface="Times New Roman" pitchFamily="18" charset="0"/>
                        </a:rPr>
                        <a:t>Sedan mitten av 80-talet har det gått rykten om att vissa tecken på Marlboro- paketen betyder att Ku Klux Klan är ägarna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sv-SE" sz="1600" b="1" i="0" u="none" strike="noStrike" cap="none" normalizeH="0" baseline="0" dirty="0">
                          <a:ln>
                            <a:noFill/>
                          </a:ln>
                          <a:solidFill>
                            <a:srgbClr val="333333"/>
                          </a:solidFill>
                          <a:effectLst/>
                          <a:latin typeface="Calibri Light"/>
                          <a:cs typeface="Times New Roman" pitchFamily="18" charset="0"/>
                        </a:rPr>
                        <a:t>För:</a:t>
                      </a:r>
                      <a:r>
                        <a:rPr kumimoji="0" lang="sv-SE" sz="1600" b="0" i="0" u="none" strike="noStrike" cap="none" normalizeH="0" baseline="0" dirty="0">
                          <a:ln>
                            <a:noFill/>
                          </a:ln>
                          <a:solidFill>
                            <a:srgbClr val="333333"/>
                          </a:solidFill>
                          <a:effectLst/>
                          <a:latin typeface="Calibri Light"/>
                          <a:cs typeface="Times New Roman" pitchFamily="18" charset="0"/>
                        </a:rPr>
                        <a:t>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Bokstaven “K” syns i rött mot den vita bakgrunden på tre ställen på paketet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“Mar” upp och ned liknar ordet “jew” (jude) – “lboro” baklänges liknar ordet “horrible” (hemsk) = “horrible jew” (se nedan)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Mottot “Veni, vidi, vici” (jag kom, jag såg, jag segrade) kan läsas på paketet och misstänks även vara ett slagord för KKK</a:t>
                      </a:r>
                    </a:p>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sv-SE" sz="1600" b="1" i="0" u="none" strike="noStrike" cap="none" normalizeH="0" baseline="0" dirty="0">
                          <a:ln>
                            <a:noFill/>
                          </a:ln>
                          <a:solidFill>
                            <a:srgbClr val="333333"/>
                          </a:solidFill>
                          <a:effectLst/>
                          <a:latin typeface="Calibri Light"/>
                          <a:cs typeface="Times New Roman" pitchFamily="18" charset="0"/>
                        </a:rPr>
                        <a:t>Mot: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Marlboro grundades av engelsmannen Philipp Morris; ingen koppling till KKK</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Marlboro fick sitt namn efter Marlborough street i London där den första fabriken låg</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Mottot “Veni, vidi, vici” har ingen koppling till KKK</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5"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7"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8" name="Caption_492547"/>
          <p:cNvSpPr txBox="1">
            <a:spLocks noChangeArrowheads="1"/>
          </p:cNvSpPr>
          <p:nvPr/>
        </p:nvSpPr>
        <p:spPr bwMode="auto">
          <a:xfrm>
            <a:off x="408955" y="2082129"/>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sv-SE" altLang="de-DE" sz="2000" b="0" dirty="0">
                <a:solidFill>
                  <a:srgbClr val="333333"/>
                </a:solidFill>
                <a:latin typeface="Calibri Light"/>
              </a:rPr>
              <a:t>Ku Klux Klan äger Marlboro?</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1317028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Förhastade slutsatser</a:t>
            </a:r>
            <a:br>
              <a:rPr lang="sv-SE" sz="3600" dirty="0">
                <a:solidFill>
                  <a:srgbClr val="004992"/>
                </a:solidFill>
                <a:latin typeface="+mn-lt"/>
                <a:ea typeface="+mn-ea"/>
                <a:cs typeface="+mn-cs"/>
              </a:rPr>
            </a:br>
            <a:r>
              <a:rPr lang="sv-SE" dirty="0">
                <a:solidFill>
                  <a:srgbClr val="004992"/>
                </a:solidFill>
                <a:latin typeface="+mn-lt"/>
                <a:ea typeface="+mn-ea"/>
                <a:cs typeface="+mn-cs"/>
              </a:rPr>
              <a:t>- vandringssägner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8"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Calibri Light"/>
              </a:rPr>
              <a:t>Nej!</a:t>
            </a:r>
          </a:p>
        </p:txBody>
      </p:sp>
      <p:sp>
        <p:nvSpPr>
          <p:cNvPr id="10"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sv-SE" altLang="de-DE" sz="2400" b="0">
                <a:solidFill>
                  <a:srgbClr val="333333"/>
                </a:solidFill>
                <a:latin typeface="Calibri Light"/>
              </a:rPr>
              <a:t>Är Ku Klux Klan Malboros ägare?</a:t>
            </a:r>
            <a:endParaRPr lang="de-DE" altLang="de-DE" sz="2400" dirty="0">
              <a:solidFill>
                <a:srgbClr val="333333"/>
              </a:solidFill>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Hur uppkommer vandringssägner?</a:t>
            </a:r>
          </a:p>
        </p:txBody>
      </p:sp>
      <p:sp>
        <p:nvSpPr>
          <p:cNvPr id="5" name="Content Placeholder 4"/>
          <p:cNvSpPr>
            <a:spLocks noGrp="1"/>
          </p:cNvSpPr>
          <p:nvPr>
            <p:ph idx="1"/>
          </p:nvPr>
        </p:nvSpPr>
        <p:spPr/>
        <p:txBody>
          <a:bodyPr/>
          <a:lstStyle/>
          <a:p>
            <a:pPr lvl="0" defTabSz="914400" fontAlgn="base"/>
            <a:r>
              <a:rPr lang="en-US"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Hur uppkommer vandringssägner?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De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mer</a:t>
            </a:r>
            <a:r>
              <a:rPr lang="en-US" altLang="de-DE" sz="2400" dirty="0">
                <a:solidFill>
                  <a:srgbClr val="333333"/>
                </a:solidFill>
              </a:rPr>
              <a:t> </a:t>
            </a:r>
            <a:r>
              <a:rPr lang="en-US" altLang="de-DE" sz="2400" dirty="0" err="1">
                <a:solidFill>
                  <a:srgbClr val="333333"/>
                </a:solidFill>
              </a:rPr>
              <a:t>spännande</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a:t>
            </a:r>
            <a:r>
              <a:rPr lang="en-US" altLang="de-DE" sz="2400" dirty="0" err="1">
                <a:solidFill>
                  <a:srgbClr val="333333"/>
                </a:solidFill>
              </a:rPr>
              <a:t>verkligheten</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De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baserade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uppgifter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svåra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kolla</a:t>
            </a:r>
            <a:r>
              <a:rPr lang="en-US" altLang="de-DE" sz="2400" dirty="0">
                <a:solidFill>
                  <a:srgbClr val="333333"/>
                </a:solidFill>
              </a:rPr>
              <a:t> </a:t>
            </a:r>
            <a:r>
              <a:rPr lang="en-US" altLang="de-DE" sz="2400" dirty="0" err="1">
                <a:solidFill>
                  <a:srgbClr val="333333"/>
                </a:solidFill>
              </a:rPr>
              <a:t>upp</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bevisa</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err="1">
                <a:solidFill>
                  <a:srgbClr val="333333"/>
                </a:solidFill>
              </a:rPr>
              <a:t>är</a:t>
            </a:r>
            <a:r>
              <a:rPr lang="en-US" altLang="de-DE" sz="2400">
                <a:solidFill>
                  <a:srgbClr val="333333"/>
                </a:solidFill>
              </a:rPr>
              <a:t> “Veni</a:t>
            </a:r>
            <a:r>
              <a:rPr lang="en-US" altLang="de-DE" sz="2400" dirty="0">
                <a:solidFill>
                  <a:srgbClr val="333333"/>
                </a:solidFill>
              </a:rPr>
              <a:t>, </a:t>
            </a:r>
            <a:r>
              <a:rPr lang="en-US" altLang="de-DE" sz="2400" dirty="0" err="1">
                <a:solidFill>
                  <a:srgbClr val="333333"/>
                </a:solidFill>
              </a:rPr>
              <a:t>vidi</a:t>
            </a:r>
            <a:r>
              <a:rPr lang="en-US" altLang="de-DE" sz="2400">
                <a:solidFill>
                  <a:srgbClr val="333333"/>
                </a:solidFill>
              </a:rPr>
              <a:t>, vici” </a:t>
            </a:r>
            <a:r>
              <a:rPr lang="en-US" altLang="de-DE" sz="2400" dirty="0">
                <a:solidFill>
                  <a:srgbClr val="333333"/>
                </a:solidFill>
              </a:rPr>
              <a:t>Ku Klux </a:t>
            </a:r>
            <a:r>
              <a:rPr lang="en-US" altLang="de-DE" sz="2400" dirty="0" err="1">
                <a:solidFill>
                  <a:srgbClr val="333333"/>
                </a:solidFill>
              </a:rPr>
              <a:t>Klans</a:t>
            </a:r>
            <a:r>
              <a:rPr lang="en-US" altLang="de-DE" sz="2400" dirty="0">
                <a:solidFill>
                  <a:srgbClr val="333333"/>
                </a:solidFill>
              </a:rPr>
              <a:t> motto? </a:t>
            </a:r>
            <a:r>
              <a:rPr lang="en-US" altLang="de-DE" sz="2400" dirty="0" err="1">
                <a:solidFill>
                  <a:srgbClr val="333333"/>
                </a:solidFill>
              </a:rPr>
              <a:t>Nej</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De </a:t>
            </a:r>
            <a:r>
              <a:rPr lang="en-US" altLang="de-DE" sz="2400" dirty="0" err="1">
                <a:solidFill>
                  <a:srgbClr val="333333"/>
                </a:solidFill>
              </a:rPr>
              <a:t>döljer</a:t>
            </a:r>
            <a:r>
              <a:rPr lang="en-US" altLang="de-DE" sz="2400" dirty="0">
                <a:solidFill>
                  <a:srgbClr val="333333"/>
                </a:solidFill>
              </a:rPr>
              <a:t> </a:t>
            </a:r>
            <a:r>
              <a:rPr lang="en-US" altLang="de-DE" sz="2400" dirty="0" err="1">
                <a:solidFill>
                  <a:srgbClr val="333333"/>
                </a:solidFill>
              </a:rPr>
              <a:t>alternativa</a:t>
            </a:r>
            <a:r>
              <a:rPr lang="en-US" altLang="de-DE" sz="2400" dirty="0">
                <a:solidFill>
                  <a:srgbClr val="333333"/>
                </a:solidFill>
              </a:rPr>
              <a:t> </a:t>
            </a:r>
            <a:r>
              <a:rPr lang="en-US" altLang="de-DE" sz="2400" dirty="0" err="1">
                <a:solidFill>
                  <a:srgbClr val="333333"/>
                </a:solidFill>
              </a:rPr>
              <a:t>förklaringar</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bokstäverna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err="1">
                <a:solidFill>
                  <a:srgbClr val="333333"/>
                </a:solidFill>
              </a:rPr>
              <a:t>ordet</a:t>
            </a:r>
            <a:r>
              <a:rPr lang="en-US" altLang="de-DE" sz="2400">
                <a:solidFill>
                  <a:srgbClr val="333333"/>
                </a:solidFill>
              </a:rPr>
              <a:t> “Marlboro” </a:t>
            </a:r>
            <a:r>
              <a:rPr lang="en-US" altLang="de-DE" sz="2400" dirty="0" err="1">
                <a:solidFill>
                  <a:srgbClr val="333333"/>
                </a:solidFill>
              </a:rPr>
              <a:t>kastas</a:t>
            </a:r>
            <a:r>
              <a:rPr lang="en-US" altLang="de-DE" sz="2400" dirty="0">
                <a:solidFill>
                  <a:srgbClr val="333333"/>
                </a:solidFill>
              </a:rPr>
              <a:t> om till </a:t>
            </a:r>
            <a:r>
              <a:rPr lang="en-US" altLang="de-DE" sz="2400" dirty="0" err="1">
                <a:solidFill>
                  <a:srgbClr val="333333"/>
                </a:solidFill>
              </a:rPr>
              <a:t>flera</a:t>
            </a:r>
            <a:r>
              <a:rPr lang="en-US" altLang="de-DE" sz="2400" dirty="0">
                <a:solidFill>
                  <a:srgbClr val="333333"/>
                </a:solidFill>
              </a:rPr>
              <a:t>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betydelser</a:t>
            </a:r>
            <a:r>
              <a:rPr lang="en-US" altLang="de-DE" sz="2400" dirty="0">
                <a:solidFill>
                  <a:srgbClr val="333333"/>
                </a:solidFill>
              </a:rPr>
              <a:t>; labor, Roma mm.)</a:t>
            </a:r>
          </a:p>
          <a:p>
            <a:pPr marL="342900" lvl="0" indent="-342900" defTabSz="914400" fontAlgn="base">
              <a:buClr>
                <a:srgbClr val="333333"/>
              </a:buClr>
              <a:buFont typeface="WingDings"/>
              <a:buChar char=""/>
            </a:pPr>
            <a:r>
              <a:rPr lang="en-US" altLang="de-DE" sz="2400" dirty="0" err="1">
                <a:solidFill>
                  <a:srgbClr val="333333"/>
                </a:solidFill>
              </a:rPr>
              <a:t>Legender</a:t>
            </a:r>
            <a:r>
              <a:rPr lang="en-US" altLang="de-DE" sz="2400" dirty="0">
                <a:solidFill>
                  <a:srgbClr val="333333"/>
                </a:solidFill>
              </a:rPr>
              <a:t> </a:t>
            </a:r>
            <a:r>
              <a:rPr lang="en-US" altLang="de-DE" sz="2400" dirty="0" err="1">
                <a:solidFill>
                  <a:srgbClr val="333333"/>
                </a:solidFill>
              </a:rPr>
              <a:t>baseras</a:t>
            </a:r>
            <a:r>
              <a:rPr lang="en-US" altLang="de-DE" sz="2400" dirty="0">
                <a:solidFill>
                  <a:srgbClr val="333333"/>
                </a:solidFill>
              </a:rPr>
              <a:t> </a:t>
            </a:r>
            <a:r>
              <a:rPr lang="en-US" altLang="de-DE" sz="2400" dirty="0" err="1">
                <a:solidFill>
                  <a:srgbClr val="333333"/>
                </a:solidFill>
              </a:rPr>
              <a:t>ibland</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fakta</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tagna</a:t>
            </a:r>
            <a:r>
              <a:rPr lang="en-US" altLang="de-DE" sz="2400" dirty="0">
                <a:solidFill>
                  <a:srgbClr val="333333"/>
                </a:solidFill>
              </a:rPr>
              <a:t> </a:t>
            </a:r>
            <a:r>
              <a:rPr lang="en-US" altLang="de-DE" sz="2400" dirty="0" err="1">
                <a:solidFill>
                  <a:srgbClr val="333333"/>
                </a:solidFill>
              </a:rPr>
              <a:t>ur</a:t>
            </a:r>
            <a:r>
              <a:rPr lang="en-US" altLang="de-DE" sz="2400" dirty="0">
                <a:solidFill>
                  <a:srgbClr val="333333"/>
                </a:solidFill>
              </a:rPr>
              <a:t> </a:t>
            </a:r>
            <a:r>
              <a:rPr lang="en-US" altLang="de-DE" sz="2400" dirty="0" err="1">
                <a:solidFill>
                  <a:srgbClr val="333333"/>
                </a:solidFill>
              </a:rPr>
              <a:t>sitt</a:t>
            </a:r>
            <a:r>
              <a:rPr lang="en-US" altLang="de-DE" sz="2400" dirty="0">
                <a:solidFill>
                  <a:srgbClr val="333333"/>
                </a:solidFill>
              </a:rPr>
              <a:t> </a:t>
            </a:r>
            <a:r>
              <a:rPr lang="en-US" altLang="de-DE" sz="2400" dirty="0" err="1">
                <a:solidFill>
                  <a:srgbClr val="333333"/>
                </a:solidFill>
              </a:rPr>
              <a:t>sammanhang</a:t>
            </a:r>
            <a:r>
              <a:rPr lang="en-US" altLang="de-DE" sz="2400" dirty="0">
                <a:solidFill>
                  <a:srgbClr val="333333"/>
                </a:solidFill>
              </a:rPr>
              <a:t>. </a:t>
            </a:r>
            <a:r>
              <a:rPr lang="en-US" altLang="de-DE" sz="2400" dirty="0" err="1">
                <a:solidFill>
                  <a:srgbClr val="333333"/>
                </a:solidFill>
              </a:rPr>
              <a:t>Betydelsen</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dessa</a:t>
            </a:r>
            <a:r>
              <a:rPr lang="en-US" altLang="de-DE" sz="2400" dirty="0">
                <a:solidFill>
                  <a:srgbClr val="333333"/>
                </a:solidFill>
              </a:rPr>
              <a:t> </a:t>
            </a:r>
            <a:r>
              <a:rPr lang="en-US" altLang="de-DE" sz="2400" dirty="0" err="1">
                <a:solidFill>
                  <a:srgbClr val="333333"/>
                </a:solidFill>
              </a:rPr>
              <a:t>detaljer</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också</a:t>
            </a:r>
            <a:r>
              <a:rPr lang="en-US" altLang="de-DE" sz="2400" dirty="0">
                <a:solidFill>
                  <a:srgbClr val="333333"/>
                </a:solidFill>
              </a:rPr>
              <a:t> </a:t>
            </a:r>
            <a:r>
              <a:rPr lang="en-US" altLang="de-DE" sz="2400" dirty="0" err="1">
                <a:solidFill>
                  <a:srgbClr val="333333"/>
                </a:solidFill>
              </a:rPr>
              <a:t>kraftigt</a:t>
            </a:r>
            <a:r>
              <a:rPr lang="en-US" altLang="de-DE" sz="2400" dirty="0">
                <a:solidFill>
                  <a:srgbClr val="333333"/>
                </a:solidFill>
              </a:rPr>
              <a:t> </a:t>
            </a:r>
            <a:r>
              <a:rPr lang="en-US" altLang="de-DE" sz="2400" dirty="0" err="1">
                <a:solidFill>
                  <a:srgbClr val="333333"/>
                </a:solidFill>
              </a:rPr>
              <a:t>överdrivna</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teorin</a:t>
            </a:r>
            <a:r>
              <a:rPr lang="en-US" altLang="de-DE" sz="2400" dirty="0">
                <a:solidFill>
                  <a:srgbClr val="333333"/>
                </a:solidFill>
              </a:rPr>
              <a:t> om </a:t>
            </a:r>
            <a:r>
              <a:rPr lang="en-US" altLang="de-DE" sz="2400" err="1">
                <a:solidFill>
                  <a:srgbClr val="333333"/>
                </a:solidFill>
              </a:rPr>
              <a:t>tre</a:t>
            </a:r>
            <a:r>
              <a:rPr lang="en-US" altLang="de-DE" sz="2400">
                <a:solidFill>
                  <a:srgbClr val="333333"/>
                </a:solidFill>
              </a:rPr>
              <a:t> “K”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paketet</a:t>
            </a:r>
            <a:r>
              <a:rPr lang="en-US" altLang="de-DE" sz="2400" dirty="0">
                <a:solidFill>
                  <a:srgbClr val="333333"/>
                </a:solidFill>
              </a:rPr>
              <a:t> </a:t>
            </a:r>
            <a:r>
              <a:rPr lang="en-US" altLang="de-DE" sz="2400" dirty="0" err="1">
                <a:solidFill>
                  <a:srgbClr val="333333"/>
                </a:solidFill>
              </a:rPr>
              <a:t>verka</a:t>
            </a:r>
            <a:r>
              <a:rPr lang="en-US" altLang="de-DE" sz="2400" dirty="0">
                <a:solidFill>
                  <a:srgbClr val="333333"/>
                </a:solidFill>
              </a:rPr>
              <a:t> </a:t>
            </a:r>
            <a:r>
              <a:rPr lang="en-US" altLang="de-DE" sz="2400" dirty="0" err="1">
                <a:solidFill>
                  <a:srgbClr val="333333"/>
                </a:solidFill>
              </a:rPr>
              <a:t>imponerande</a:t>
            </a:r>
            <a:r>
              <a:rPr lang="en-US" altLang="de-DE" sz="2400" dirty="0">
                <a:solidFill>
                  <a:srgbClr val="333333"/>
                </a:solidFill>
              </a:rPr>
              <a:t> till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början</a:t>
            </a:r>
            <a:r>
              <a:rPr lang="en-US" altLang="de-DE" sz="2400" dirty="0">
                <a:solidFill>
                  <a:srgbClr val="333333"/>
                </a:solidFill>
              </a:rPr>
              <a:t> men den </a:t>
            </a:r>
            <a:r>
              <a:rPr lang="en-US" altLang="de-DE" sz="2400" dirty="0" err="1">
                <a:solidFill>
                  <a:srgbClr val="333333"/>
                </a:solidFill>
              </a:rPr>
              <a:t>bevisar</a:t>
            </a:r>
            <a:r>
              <a:rPr lang="en-US" altLang="de-DE" sz="2400" dirty="0">
                <a:solidFill>
                  <a:srgbClr val="333333"/>
                </a:solidFill>
              </a:rPr>
              <a:t> </a:t>
            </a:r>
            <a:r>
              <a:rPr lang="en-US" altLang="de-DE" sz="2400" dirty="0" err="1">
                <a:solidFill>
                  <a:srgbClr val="333333"/>
                </a:solidFill>
              </a:rPr>
              <a:t>ändå</a:t>
            </a:r>
            <a:r>
              <a:rPr lang="en-US" altLang="de-DE" sz="2400" dirty="0">
                <a:solidFill>
                  <a:srgbClr val="333333"/>
                </a:solidFill>
              </a:rPr>
              <a:t> </a:t>
            </a:r>
            <a:r>
              <a:rPr lang="en-US" altLang="de-DE" sz="2400" dirty="0" err="1">
                <a:solidFill>
                  <a:srgbClr val="333333"/>
                </a:solidFill>
              </a:rPr>
              <a:t>ingenting</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Hur uppkommer vandringssägner?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Det finns flera historiska exempel på hur minoritetsgrupper och utstötta människor har blivit falskt skuldbelagda för okontrollerbara, katastrofala händelser. </a:t>
            </a:r>
            <a:r>
              <a:rPr lang="de-DE" altLang="de-DE" sz="2400" dirty="0">
                <a:solidFill>
                  <a:srgbClr val="333333"/>
                </a:solidFill>
              </a:rPr>
              <a:t>Exempelvis var det på medeltiden vanligt att häxkonster eller religiösa minoritetsgrupper fick skulden för</a:t>
            </a:r>
            <a:r>
              <a:rPr lang="de-DE" altLang="de-DE" sz="2400" b="1" dirty="0">
                <a:solidFill>
                  <a:srgbClr val="333333"/>
                </a:solidFill>
              </a:rPr>
              <a:t> </a:t>
            </a:r>
            <a:r>
              <a:rPr lang="de-DE" altLang="de-DE" sz="2400" dirty="0">
                <a:solidFill>
                  <a:srgbClr val="333333"/>
                </a:solidFill>
              </a:rPr>
              <a:t>ett dåligt skördeår.</a:t>
            </a:r>
          </a:p>
          <a:p>
            <a:pPr marL="342900" lvl="0" indent="-342900" defTabSz="914400" fontAlgn="base">
              <a:buClr>
                <a:srgbClr val="333333"/>
              </a:buClr>
              <a:buFont typeface="WingDings"/>
              <a:buChar char=""/>
            </a:pPr>
            <a:r>
              <a:rPr lang="de-DE" altLang="de-DE" sz="2400" dirty="0">
                <a:solidFill>
                  <a:srgbClr val="333333"/>
                </a:solidFill>
              </a:rPr>
              <a:t>De enkla förklaringarna minskade anspänning och rädsla och gav en illusion av kontroll.</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26"/>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Varför tar vi upp detta?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Studier </a:t>
            </a:r>
            <a:r>
              <a:rPr lang="en-US" altLang="de-DE" sz="2400" dirty="0" err="1">
                <a:solidFill>
                  <a:srgbClr val="333333"/>
                </a:solidFill>
              </a:rPr>
              <a:t>visar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många</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 med </a:t>
            </a:r>
            <a:r>
              <a:rPr lang="en-US" altLang="de-DE" sz="2400" dirty="0" err="1">
                <a:solidFill>
                  <a:srgbClr val="333333"/>
                </a:solidFill>
              </a:rPr>
              <a:t>psykos</a:t>
            </a:r>
            <a:r>
              <a:rPr lang="en-US" altLang="de-DE" sz="2400" dirty="0">
                <a:solidFill>
                  <a:srgbClr val="333333"/>
                </a:solidFill>
              </a:rPr>
              <a:t> (men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alla</a:t>
            </a:r>
            <a:r>
              <a:rPr lang="en-US" altLang="de-DE" sz="2400" dirty="0">
                <a:solidFill>
                  <a:srgbClr val="333333"/>
                </a:solidFill>
              </a:rPr>
              <a:t>!) </a:t>
            </a:r>
            <a:r>
              <a:rPr lang="en-US" altLang="de-DE" sz="2400" dirty="0" err="1">
                <a:solidFill>
                  <a:srgbClr val="333333"/>
                </a:solidFill>
              </a:rPr>
              <a:t>fattar</a:t>
            </a:r>
            <a:r>
              <a:rPr lang="en-US" altLang="de-DE" sz="2400" dirty="0">
                <a:solidFill>
                  <a:srgbClr val="333333"/>
                </a:solidFill>
              </a:rPr>
              <a:t> </a:t>
            </a:r>
            <a:r>
              <a:rPr lang="en-US" altLang="de-DE" sz="2400" dirty="0" err="1">
                <a:solidFill>
                  <a:srgbClr val="333333"/>
                </a:solidFill>
              </a:rPr>
              <a:t>beslut</a:t>
            </a:r>
            <a:r>
              <a:rPr lang="en-US" altLang="de-DE" sz="2400" dirty="0">
                <a:solidFill>
                  <a:srgbClr val="333333"/>
                </a:solidFill>
              </a:rPr>
              <a:t> </a:t>
            </a:r>
            <a:r>
              <a:rPr lang="en-US" altLang="de-DE" sz="2400" dirty="0" err="1">
                <a:solidFill>
                  <a:srgbClr val="333333"/>
                </a:solidFill>
              </a:rPr>
              <a:t>baserade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lite information. Den </a:t>
            </a:r>
            <a:r>
              <a:rPr lang="en-US" altLang="de-DE" sz="2400" dirty="0" err="1">
                <a:solidFill>
                  <a:srgbClr val="333333"/>
                </a:solidFill>
              </a:rPr>
              <a:t>sortens</a:t>
            </a:r>
            <a:r>
              <a:rPr lang="en-US" altLang="de-DE" sz="2400" dirty="0">
                <a:solidFill>
                  <a:srgbClr val="333333"/>
                </a:solidFill>
              </a:rPr>
              <a:t> </a:t>
            </a:r>
            <a:r>
              <a:rPr lang="en-US" altLang="de-DE" sz="2400" dirty="0" err="1">
                <a:solidFill>
                  <a:srgbClr val="333333"/>
                </a:solidFill>
              </a:rPr>
              <a:t>beslutsfattande</a:t>
            </a:r>
            <a:r>
              <a:rPr lang="en-US" altLang="de-DE" sz="2400" dirty="0">
                <a:solidFill>
                  <a:srgbClr val="333333"/>
                </a:solidFill>
              </a:rPr>
              <a:t> </a:t>
            </a:r>
            <a:r>
              <a:rPr lang="en-US" altLang="de-DE" sz="2400" dirty="0" err="1">
                <a:solidFill>
                  <a:srgbClr val="333333"/>
                </a:solidFill>
              </a:rPr>
              <a:t>leder</a:t>
            </a:r>
            <a:r>
              <a:rPr lang="en-US" altLang="de-DE" sz="2400" dirty="0">
                <a:solidFill>
                  <a:srgbClr val="333333"/>
                </a:solidFill>
              </a:rPr>
              <a:t> </a:t>
            </a:r>
            <a:r>
              <a:rPr lang="en-US" altLang="de-DE" sz="2400" dirty="0" err="1">
                <a:solidFill>
                  <a:srgbClr val="333333"/>
                </a:solidFill>
              </a:rPr>
              <a:t>lättare</a:t>
            </a:r>
            <a:r>
              <a:rPr lang="en-US" altLang="de-DE" sz="2400" dirty="0">
                <a:solidFill>
                  <a:srgbClr val="333333"/>
                </a:solidFill>
              </a:rPr>
              <a:t> till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om man </a:t>
            </a:r>
            <a:r>
              <a:rPr lang="en-US" altLang="de-DE" sz="2400" dirty="0" err="1">
                <a:solidFill>
                  <a:srgbClr val="333333"/>
                </a:solidFill>
              </a:rPr>
              <a:t>noggrant</a:t>
            </a:r>
            <a:r>
              <a:rPr lang="en-US" altLang="de-DE" sz="2400" dirty="0">
                <a:solidFill>
                  <a:srgbClr val="333333"/>
                </a:solidFill>
              </a:rPr>
              <a:t> </a:t>
            </a:r>
            <a:r>
              <a:rPr lang="en-US" altLang="de-DE" sz="2400" dirty="0" err="1">
                <a:solidFill>
                  <a:srgbClr val="333333"/>
                </a:solidFill>
              </a:rPr>
              <a:t>överväger</a:t>
            </a:r>
            <a:r>
              <a:rPr lang="en-US" altLang="de-DE" sz="2400" dirty="0">
                <a:solidFill>
                  <a:srgbClr val="333333"/>
                </a:solidFill>
              </a:rPr>
              <a:t> all </a:t>
            </a:r>
            <a:r>
              <a:rPr lang="en-US" altLang="de-DE" sz="2400" dirty="0" err="1">
                <a:solidFill>
                  <a:srgbClr val="333333"/>
                </a:solidFill>
              </a:rPr>
              <a:t>tillgänglig</a:t>
            </a:r>
            <a:r>
              <a:rPr lang="en-US" altLang="de-DE" sz="2400" dirty="0">
                <a:solidFill>
                  <a:srgbClr val="333333"/>
                </a:solidFill>
              </a:rPr>
              <a:t> </a:t>
            </a:r>
            <a:r>
              <a:rPr lang="en-US" altLang="de-DE" sz="2400">
                <a:solidFill>
                  <a:srgbClr val="333333"/>
                </a:solidFill>
              </a:rPr>
              <a:t>information.</a:t>
            </a:r>
            <a:endParaRPr lang="en-US" sz="2400" dirty="0"/>
          </a:p>
        </p:txBody>
      </p:sp>
      <p:sp>
        <p:nvSpPr>
          <p:cNvPr id="2" name="Footer Placeholder 1"/>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26"/>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Varför tar vi upp detta?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Studier </a:t>
            </a:r>
            <a:r>
              <a:rPr lang="en-US" altLang="de-DE" sz="2400" dirty="0" err="1">
                <a:solidFill>
                  <a:srgbClr val="333333"/>
                </a:solidFill>
              </a:rPr>
              <a:t>visar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många</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 med </a:t>
            </a:r>
            <a:r>
              <a:rPr lang="en-US" altLang="de-DE" sz="2400" dirty="0" err="1">
                <a:solidFill>
                  <a:srgbClr val="333333"/>
                </a:solidFill>
              </a:rPr>
              <a:t>psykos</a:t>
            </a:r>
            <a:r>
              <a:rPr lang="en-US" altLang="de-DE" sz="2400" dirty="0">
                <a:solidFill>
                  <a:srgbClr val="333333"/>
                </a:solidFill>
              </a:rPr>
              <a:t> (men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alla</a:t>
            </a:r>
            <a:r>
              <a:rPr lang="en-US" altLang="de-DE" sz="2400" dirty="0">
                <a:solidFill>
                  <a:srgbClr val="333333"/>
                </a:solidFill>
              </a:rPr>
              <a:t>!) </a:t>
            </a:r>
            <a:r>
              <a:rPr lang="en-US" altLang="de-DE" sz="2400" dirty="0" err="1">
                <a:solidFill>
                  <a:srgbClr val="333333"/>
                </a:solidFill>
              </a:rPr>
              <a:t>fattar</a:t>
            </a:r>
            <a:r>
              <a:rPr lang="en-US" altLang="de-DE" sz="2400" dirty="0">
                <a:solidFill>
                  <a:srgbClr val="333333"/>
                </a:solidFill>
              </a:rPr>
              <a:t> </a:t>
            </a:r>
            <a:r>
              <a:rPr lang="en-US" altLang="de-DE" sz="2400" dirty="0" err="1">
                <a:solidFill>
                  <a:srgbClr val="333333"/>
                </a:solidFill>
              </a:rPr>
              <a:t>beslut</a:t>
            </a:r>
            <a:r>
              <a:rPr lang="en-US" altLang="de-DE" sz="2400" dirty="0">
                <a:solidFill>
                  <a:srgbClr val="333333"/>
                </a:solidFill>
              </a:rPr>
              <a:t> </a:t>
            </a:r>
            <a:r>
              <a:rPr lang="en-US" altLang="de-DE" sz="2400" dirty="0" err="1">
                <a:solidFill>
                  <a:srgbClr val="333333"/>
                </a:solidFill>
              </a:rPr>
              <a:t>baserade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lite information. Den </a:t>
            </a:r>
            <a:r>
              <a:rPr lang="en-US" altLang="de-DE" sz="2400" dirty="0" err="1">
                <a:solidFill>
                  <a:srgbClr val="333333"/>
                </a:solidFill>
              </a:rPr>
              <a:t>sortens</a:t>
            </a:r>
            <a:r>
              <a:rPr lang="en-US" altLang="de-DE" sz="2400" dirty="0">
                <a:solidFill>
                  <a:srgbClr val="333333"/>
                </a:solidFill>
              </a:rPr>
              <a:t> </a:t>
            </a:r>
            <a:r>
              <a:rPr lang="en-US" altLang="de-DE" sz="2400" dirty="0" err="1">
                <a:solidFill>
                  <a:srgbClr val="333333"/>
                </a:solidFill>
              </a:rPr>
              <a:t>beslutsfattande</a:t>
            </a:r>
            <a:r>
              <a:rPr lang="en-US" altLang="de-DE" sz="2400" dirty="0">
                <a:solidFill>
                  <a:srgbClr val="333333"/>
                </a:solidFill>
              </a:rPr>
              <a:t> </a:t>
            </a:r>
            <a:r>
              <a:rPr lang="en-US" altLang="de-DE" sz="2400" dirty="0" err="1">
                <a:solidFill>
                  <a:srgbClr val="333333"/>
                </a:solidFill>
              </a:rPr>
              <a:t>leder</a:t>
            </a:r>
            <a:r>
              <a:rPr lang="en-US" altLang="de-DE" sz="2400" dirty="0">
                <a:solidFill>
                  <a:srgbClr val="333333"/>
                </a:solidFill>
              </a:rPr>
              <a:t> </a:t>
            </a:r>
            <a:r>
              <a:rPr lang="en-US" altLang="de-DE" sz="2400" dirty="0" err="1">
                <a:solidFill>
                  <a:srgbClr val="333333"/>
                </a:solidFill>
              </a:rPr>
              <a:t>lättare</a:t>
            </a:r>
            <a:r>
              <a:rPr lang="en-US" altLang="de-DE" sz="2400" dirty="0">
                <a:solidFill>
                  <a:srgbClr val="333333"/>
                </a:solidFill>
              </a:rPr>
              <a:t> till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än</a:t>
            </a:r>
            <a:r>
              <a:rPr lang="en-US" altLang="de-DE" sz="2400" dirty="0">
                <a:solidFill>
                  <a:srgbClr val="333333"/>
                </a:solidFill>
              </a:rPr>
              <a:t> om man </a:t>
            </a:r>
            <a:r>
              <a:rPr lang="en-US" altLang="de-DE" sz="2400" dirty="0" err="1">
                <a:solidFill>
                  <a:srgbClr val="333333"/>
                </a:solidFill>
              </a:rPr>
              <a:t>noggrant</a:t>
            </a:r>
            <a:r>
              <a:rPr lang="en-US" altLang="de-DE" sz="2400" dirty="0">
                <a:solidFill>
                  <a:srgbClr val="333333"/>
                </a:solidFill>
              </a:rPr>
              <a:t> </a:t>
            </a:r>
            <a:r>
              <a:rPr lang="en-US" altLang="de-DE" sz="2400" dirty="0" err="1">
                <a:solidFill>
                  <a:srgbClr val="333333"/>
                </a:solidFill>
              </a:rPr>
              <a:t>överväger</a:t>
            </a:r>
            <a:r>
              <a:rPr lang="en-US" altLang="de-DE" sz="2400" dirty="0">
                <a:solidFill>
                  <a:srgbClr val="333333"/>
                </a:solidFill>
              </a:rPr>
              <a:t> all </a:t>
            </a:r>
            <a:r>
              <a:rPr lang="en-US" altLang="de-DE" sz="2400" dirty="0" err="1">
                <a:solidFill>
                  <a:srgbClr val="333333"/>
                </a:solidFill>
              </a:rPr>
              <a:t>tillgänglig</a:t>
            </a:r>
            <a:r>
              <a:rPr lang="en-US" altLang="de-DE" sz="2400" dirty="0">
                <a:solidFill>
                  <a:srgbClr val="333333"/>
                </a:solidFill>
              </a:rPr>
              <a:t> information.</a:t>
            </a:r>
          </a:p>
          <a:p>
            <a:pPr marL="342900" lvl="0" indent="-342900" defTabSz="914400" fontAlgn="base">
              <a:buClr>
                <a:srgbClr val="333333"/>
              </a:buClr>
              <a:buFont typeface="WingDings"/>
              <a:buChar char=""/>
            </a:pPr>
            <a:r>
              <a:rPr lang="de-DE" altLang="de-DE" sz="2400" dirty="0">
                <a:solidFill>
                  <a:srgbClr val="333333"/>
                </a:solidFill>
              </a:rPr>
              <a:t>Verklighetsuppfattningen är förändrad hos många (men inte alla!) personer med psykos. Man kan överväga förklaringar som de flesta andra skulle uppfatta som helt osannolika.</a:t>
            </a:r>
            <a:endParaRPr lang="en-US" sz="2400" dirty="0"/>
          </a:p>
        </p:txBody>
      </p:sp>
      <p:sp>
        <p:nvSpPr>
          <p:cNvPr id="2" name="Footer Placeholder 1"/>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Tree>
    <p:extLst>
      <p:ext uri="{BB962C8B-B14F-4D97-AF65-F5344CB8AC3E}">
        <p14:creationId xmlns:p14="http://schemas.microsoft.com/office/powerpoint/2010/main" val="2174283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förhastade slutsatser kan leda till feltolkningar vid psykos - exempel</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
        <p:nvSpPr>
          <p:cNvPr id="6" name="Rechteck 1"/>
          <p:cNvSpPr>
            <a:spLocks noChangeArrowheads="1"/>
          </p:cNvSpPr>
          <p:nvPr/>
        </p:nvSpPr>
        <p:spPr bwMode="auto">
          <a:xfrm>
            <a:off x="408955" y="5949280"/>
            <a:ext cx="1137600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itchFamily="34" charset="0"/>
                <a:cs typeface="Times New Roman" charset="0"/>
              </a:defRPr>
            </a:lvl1pPr>
            <a:lvl2pPr marL="742950" indent="-285750" eaLnBrk="0" hangingPunct="0">
              <a:spcBef>
                <a:spcPct val="20000"/>
              </a:spcBef>
              <a:buClr>
                <a:srgbClr val="336699"/>
              </a:buClr>
              <a:buChar char="•"/>
              <a:defRPr sz="2800">
                <a:solidFill>
                  <a:schemeClr val="tx1"/>
                </a:solidFill>
                <a:latin typeface="Verdana" pitchFamily="34" charset="0"/>
                <a:cs typeface="Times New Roman" charset="0"/>
              </a:defRPr>
            </a:lvl2pPr>
            <a:lvl3pPr marL="1143000" indent="-228600" eaLnBrk="0" hangingPunct="0">
              <a:spcBef>
                <a:spcPct val="20000"/>
              </a:spcBef>
              <a:buClr>
                <a:srgbClr val="336699"/>
              </a:buClr>
              <a:buChar char="•"/>
              <a:defRPr sz="2400">
                <a:solidFill>
                  <a:schemeClr val="tx1"/>
                </a:solidFill>
                <a:latin typeface="Verdana" pitchFamily="34" charset="0"/>
                <a:cs typeface="Times New Roman" charset="0"/>
              </a:defRPr>
            </a:lvl3pPr>
            <a:lvl4pPr marL="1600200" indent="-228600" eaLnBrk="0" hangingPunct="0">
              <a:spcBef>
                <a:spcPct val="20000"/>
              </a:spcBef>
              <a:buClr>
                <a:srgbClr val="336699"/>
              </a:buClr>
              <a:buChar char="•"/>
              <a:defRPr sz="2000">
                <a:solidFill>
                  <a:schemeClr val="tx1"/>
                </a:solidFill>
                <a:latin typeface="Verdana" pitchFamily="34" charset="0"/>
                <a:cs typeface="Times New Roman" charset="0"/>
              </a:defRPr>
            </a:lvl4pPr>
            <a:lvl5pPr marL="2057400" indent="-228600" eaLnBrk="0" hangingPunct="0">
              <a:spcBef>
                <a:spcPct val="20000"/>
              </a:spcBef>
              <a:buClr>
                <a:srgbClr val="336699"/>
              </a:buClr>
              <a:buChar char="•"/>
              <a:defRPr sz="2000">
                <a:solidFill>
                  <a:schemeClr val="tx1"/>
                </a:solidFill>
                <a:latin typeface="Verdana" pitchFamily="34"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9pPr>
          </a:lstStyle>
          <a:p>
            <a:pPr algn="ctr" eaLnBrk="1" fontAlgn="auto" hangingPunct="1">
              <a:spcBef>
                <a:spcPct val="0"/>
              </a:spcBef>
              <a:spcAft>
                <a:spcPts val="0"/>
              </a:spcAft>
              <a:buClrTx/>
              <a:buFontTx/>
              <a:buNone/>
              <a:defRPr/>
            </a:pPr>
            <a:r>
              <a:rPr lang="en-US" altLang="de-DE" sz="2000" b="0" kern="0" dirty="0" err="1">
                <a:solidFill>
                  <a:srgbClr val="004992"/>
                </a:solidFill>
                <a:latin typeface="+mn-lt"/>
                <a:cs typeface="+mn-cs"/>
              </a:rPr>
              <a:t>Har</a:t>
            </a:r>
            <a:r>
              <a:rPr lang="en-US" altLang="de-DE" sz="2000" b="0" kern="0" dirty="0">
                <a:solidFill>
                  <a:srgbClr val="004992"/>
                </a:solidFill>
                <a:latin typeface="+mn-lt"/>
                <a:cs typeface="+mn-cs"/>
              </a:rPr>
              <a:t> </a:t>
            </a:r>
            <a:r>
              <a:rPr lang="en-US" altLang="de-DE" sz="2000" b="0" kern="0" dirty="0" err="1">
                <a:solidFill>
                  <a:srgbClr val="004992"/>
                </a:solidFill>
                <a:latin typeface="+mn-lt"/>
                <a:cs typeface="+mn-cs"/>
              </a:rPr>
              <a:t>någon</a:t>
            </a:r>
            <a:r>
              <a:rPr lang="en-US" altLang="de-DE" sz="2000" b="0" kern="0" dirty="0">
                <a:solidFill>
                  <a:srgbClr val="004992"/>
                </a:solidFill>
                <a:latin typeface="+mn-lt"/>
                <a:cs typeface="+mn-cs"/>
              </a:rPr>
              <a:t> </a:t>
            </a:r>
            <a:r>
              <a:rPr lang="en-US" altLang="de-DE" sz="2000" b="0" kern="0" dirty="0" err="1">
                <a:solidFill>
                  <a:srgbClr val="004992"/>
                </a:solidFill>
                <a:latin typeface="+mn-lt"/>
                <a:cs typeface="+mn-cs"/>
              </a:rPr>
              <a:t>ett</a:t>
            </a:r>
            <a:r>
              <a:rPr lang="en-US" altLang="de-DE" sz="2000" b="0" kern="0" dirty="0">
                <a:solidFill>
                  <a:srgbClr val="004992"/>
                </a:solidFill>
                <a:latin typeface="+mn-lt"/>
                <a:cs typeface="+mn-cs"/>
              </a:rPr>
              <a:t> </a:t>
            </a:r>
            <a:r>
              <a:rPr lang="en-US" altLang="de-DE" sz="2000" b="0" kern="0" dirty="0" err="1">
                <a:solidFill>
                  <a:srgbClr val="004992"/>
                </a:solidFill>
                <a:latin typeface="+mn-lt"/>
                <a:cs typeface="+mn-cs"/>
              </a:rPr>
              <a:t>personligt</a:t>
            </a:r>
            <a:r>
              <a:rPr lang="en-US" altLang="de-DE" sz="2000" b="0" kern="0" dirty="0">
                <a:solidFill>
                  <a:srgbClr val="004992"/>
                </a:solidFill>
                <a:latin typeface="+mn-lt"/>
                <a:cs typeface="+mn-cs"/>
              </a:rPr>
              <a:t> </a:t>
            </a:r>
            <a:r>
              <a:rPr lang="en-US" altLang="de-DE" sz="2000" b="0" kern="0" dirty="0" err="1">
                <a:solidFill>
                  <a:srgbClr val="004992"/>
                </a:solidFill>
                <a:latin typeface="+mn-lt"/>
                <a:cs typeface="+mn-cs"/>
              </a:rPr>
              <a:t>exempel</a:t>
            </a:r>
            <a:r>
              <a:rPr lang="en-US" altLang="de-DE" sz="2000" b="0" kern="0" dirty="0">
                <a:solidFill>
                  <a:srgbClr val="004992"/>
                </a:solidFill>
                <a:latin typeface="+mn-lt"/>
                <a:cs typeface="+mn-cs"/>
              </a:rPr>
              <a:t> </a:t>
            </a:r>
            <a:r>
              <a:rPr lang="en-US" altLang="de-DE" sz="2000" b="0" kern="0" dirty="0" err="1">
                <a:solidFill>
                  <a:srgbClr val="004992"/>
                </a:solidFill>
                <a:latin typeface="+mn-lt"/>
                <a:cs typeface="+mn-cs"/>
              </a:rPr>
              <a:t>på</a:t>
            </a:r>
            <a:r>
              <a:rPr lang="en-US" altLang="de-DE" sz="2000" b="0" kern="0" dirty="0">
                <a:solidFill>
                  <a:srgbClr val="004992"/>
                </a:solidFill>
                <a:latin typeface="+mn-lt"/>
                <a:cs typeface="+mn-cs"/>
              </a:rPr>
              <a:t> </a:t>
            </a:r>
            <a:r>
              <a:rPr lang="en-US" altLang="de-DE" sz="2000" b="0" kern="0" dirty="0" err="1">
                <a:solidFill>
                  <a:srgbClr val="004992"/>
                </a:solidFill>
                <a:latin typeface="+mn-lt"/>
                <a:cs typeface="+mn-cs"/>
              </a:rPr>
              <a:t>något</a:t>
            </a:r>
            <a:r>
              <a:rPr lang="en-US" altLang="de-DE" sz="2000" b="0" kern="0" dirty="0">
                <a:solidFill>
                  <a:srgbClr val="004992"/>
                </a:solidFill>
                <a:latin typeface="+mn-lt"/>
                <a:cs typeface="+mn-cs"/>
              </a:rPr>
              <a:t> </a:t>
            </a:r>
            <a:r>
              <a:rPr lang="en-US" altLang="de-DE" sz="2000" b="0" kern="0" dirty="0" err="1">
                <a:solidFill>
                  <a:srgbClr val="004992"/>
                </a:solidFill>
                <a:latin typeface="+mn-lt"/>
                <a:cs typeface="+mn-cs"/>
              </a:rPr>
              <a:t>liknande</a:t>
            </a:r>
            <a:r>
              <a:rPr lang="en-US" altLang="de-DE" sz="2000" b="0" kern="0" dirty="0">
                <a:solidFill>
                  <a:srgbClr val="004992"/>
                </a:solidFill>
                <a:latin typeface="+mn-lt"/>
                <a:cs typeface="+mn-cs"/>
              </a:rPr>
              <a:t> </a:t>
            </a:r>
            <a:r>
              <a:rPr lang="en-US" altLang="de-DE" sz="2000" b="0" kern="0" dirty="0" err="1">
                <a:solidFill>
                  <a:srgbClr val="004992"/>
                </a:solidFill>
                <a:latin typeface="+mn-lt"/>
                <a:cs typeface="+mn-cs"/>
              </a:rPr>
              <a:t>som</a:t>
            </a:r>
            <a:r>
              <a:rPr lang="en-US" altLang="de-DE" sz="2000" b="0" kern="0" dirty="0">
                <a:solidFill>
                  <a:srgbClr val="004992"/>
                </a:solidFill>
                <a:latin typeface="+mn-lt"/>
                <a:cs typeface="+mn-cs"/>
              </a:rPr>
              <a:t> vi </a:t>
            </a:r>
            <a:r>
              <a:rPr lang="en-US" altLang="de-DE" sz="2000" b="0" kern="0" dirty="0" err="1">
                <a:solidFill>
                  <a:srgbClr val="004992"/>
                </a:solidFill>
                <a:latin typeface="+mn-lt"/>
                <a:cs typeface="+mn-cs"/>
              </a:rPr>
              <a:t>kan</a:t>
            </a:r>
            <a:r>
              <a:rPr lang="en-US" altLang="de-DE" sz="2000" b="0" kern="0" dirty="0">
                <a:solidFill>
                  <a:srgbClr val="004992"/>
                </a:solidFill>
                <a:latin typeface="+mn-lt"/>
                <a:cs typeface="+mn-cs"/>
              </a:rPr>
              <a:t> </a:t>
            </a:r>
            <a:r>
              <a:rPr lang="en-US" altLang="de-DE" sz="2000" b="0" kern="0" dirty="0" err="1">
                <a:solidFill>
                  <a:srgbClr val="004992"/>
                </a:solidFill>
                <a:latin typeface="+mn-lt"/>
                <a:cs typeface="+mn-cs"/>
              </a:rPr>
              <a:t>få</a:t>
            </a:r>
            <a:r>
              <a:rPr lang="en-US" altLang="de-DE" sz="2000" b="0" kern="0" dirty="0">
                <a:solidFill>
                  <a:srgbClr val="004992"/>
                </a:solidFill>
                <a:latin typeface="+mn-lt"/>
                <a:cs typeface="+mn-cs"/>
              </a:rPr>
              <a:t> </a:t>
            </a:r>
            <a:r>
              <a:rPr lang="en-US" altLang="de-DE" sz="2000" b="0" kern="0" dirty="0" err="1">
                <a:solidFill>
                  <a:srgbClr val="004992"/>
                </a:solidFill>
                <a:latin typeface="+mn-lt"/>
                <a:cs typeface="+mn-cs"/>
              </a:rPr>
              <a:t>höra</a:t>
            </a:r>
            <a:r>
              <a:rPr lang="en-US" altLang="de-DE" sz="2000" b="0" kern="0" dirty="0">
                <a:solidFill>
                  <a:srgbClr val="004992"/>
                </a:solidFill>
                <a:latin typeface="+mn-lt"/>
                <a:cs typeface="+mn-cs"/>
              </a:rPr>
              <a:t>?  </a:t>
            </a:r>
            <a:endParaRPr lang="de-DE" altLang="de-DE" sz="2000" b="0" kern="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4217335488"/>
              </p:ext>
            </p:extLst>
          </p:nvPr>
        </p:nvGraphicFramePr>
        <p:xfrm>
          <a:off x="409575" y="2203704"/>
          <a:ext cx="11339514" cy="3474726"/>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Situation</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Förklaring under psykosepisod</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Vad hände egentligen?</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Du skrivs ut från sjukhuset tidigare än planerat.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Du är övertygad om att läkarna har gett upp.</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Det har plötsligt dykt upp en mer lämplig plats på ett stödboende.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Tanken “jag är värdelös” ekar i ditt huvud.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Du är övertygad om att det orsakas av en telefonmast på taket.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Nästan alla har nedvärderande tankar om sig själva då och då.</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Psykologen säger ett ord som du just tänkte använda.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Psykologen kan läsa dina tankar.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Med tanke på samtalsämnet låg ordet nära till hands.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Övning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I </a:t>
            </a:r>
            <a:r>
              <a:rPr lang="en-US" altLang="de-DE" sz="2400" dirty="0" err="1">
                <a:solidFill>
                  <a:srgbClr val="333333"/>
                </a:solidFill>
              </a:rPr>
              <a:t>följande</a:t>
            </a:r>
            <a:r>
              <a:rPr lang="en-US" altLang="de-DE" sz="2400" dirty="0">
                <a:solidFill>
                  <a:srgbClr val="333333"/>
                </a:solidFill>
              </a:rPr>
              <a:t> </a:t>
            </a:r>
            <a:r>
              <a:rPr lang="en-US" altLang="de-DE" sz="2400" dirty="0" err="1">
                <a:solidFill>
                  <a:srgbClr val="333333"/>
                </a:solidFill>
              </a:rPr>
              <a:t>övningar</a:t>
            </a:r>
            <a:r>
              <a:rPr lang="en-US" altLang="de-DE" sz="2400" dirty="0">
                <a:solidFill>
                  <a:srgbClr val="333333"/>
                </a:solidFill>
              </a:rPr>
              <a:t>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ni</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få</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målningar</a:t>
            </a:r>
            <a:r>
              <a:rPr lang="en-US" altLang="de-DE" sz="2400" dirty="0">
                <a:solidFill>
                  <a:srgbClr val="333333"/>
                </a:solidFill>
              </a:rPr>
              <a:t>. </a:t>
            </a:r>
            <a:r>
              <a:rPr lang="en-US" altLang="de-DE" sz="2400" dirty="0" err="1">
                <a:solidFill>
                  <a:srgbClr val="333333"/>
                </a:solidFill>
              </a:rPr>
              <a:t>Försök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identifiera</a:t>
            </a:r>
            <a:r>
              <a:rPr lang="en-US" altLang="de-DE" sz="2400" dirty="0">
                <a:solidFill>
                  <a:srgbClr val="333333"/>
                </a:solidFill>
              </a:rPr>
              <a:t> </a:t>
            </a:r>
            <a:r>
              <a:rPr lang="en-US" altLang="de-DE" sz="2400" dirty="0" err="1">
                <a:solidFill>
                  <a:srgbClr val="333333"/>
                </a:solidFill>
              </a:rPr>
              <a:t>rätt</a:t>
            </a:r>
            <a:r>
              <a:rPr lang="en-US" altLang="de-DE" sz="2400" dirty="0">
                <a:solidFill>
                  <a:srgbClr val="333333"/>
                </a:solidFill>
              </a:rPr>
              <a:t> </a:t>
            </a:r>
            <a:r>
              <a:rPr lang="en-US" altLang="de-DE" sz="2400" dirty="0" err="1">
                <a:solidFill>
                  <a:srgbClr val="333333"/>
                </a:solidFill>
              </a:rPr>
              <a:t>titel</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varje</a:t>
            </a:r>
            <a:r>
              <a:rPr lang="en-US" altLang="de-DE" sz="2400" dirty="0">
                <a:solidFill>
                  <a:srgbClr val="333333"/>
                </a:solidFill>
              </a:rPr>
              <a:t> </a:t>
            </a:r>
            <a:r>
              <a:rPr lang="en-US" altLang="de-DE" sz="2400" dirty="0" err="1">
                <a:solidFill>
                  <a:srgbClr val="333333"/>
                </a:solidFill>
              </a:rPr>
              <a:t>målning</a:t>
            </a:r>
            <a:r>
              <a:rPr lang="en-US" altLang="de-DE" sz="2400" dirty="0">
                <a:solidFill>
                  <a:srgbClr val="333333"/>
                </a:solidFill>
              </a:rPr>
              <a:t>. </a:t>
            </a:r>
            <a:r>
              <a:rPr lang="en-US" altLang="de-DE" sz="2400" dirty="0" err="1">
                <a:solidFill>
                  <a:srgbClr val="333333"/>
                </a:solidFill>
              </a:rPr>
              <a:t>Försök</a:t>
            </a:r>
            <a:r>
              <a:rPr lang="en-US" altLang="de-DE" sz="2400" dirty="0">
                <a:solidFill>
                  <a:srgbClr val="333333"/>
                </a:solidFill>
              </a:rPr>
              <a:t> </a:t>
            </a:r>
            <a:r>
              <a:rPr lang="en-US" altLang="de-DE" sz="2400" dirty="0" err="1">
                <a:solidFill>
                  <a:srgbClr val="333333"/>
                </a:solidFill>
              </a:rPr>
              <a:t>också</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utesluta</a:t>
            </a:r>
            <a:r>
              <a:rPr lang="en-US" altLang="de-DE" sz="2400" dirty="0">
                <a:solidFill>
                  <a:srgbClr val="333333"/>
                </a:solidFill>
              </a:rPr>
              <a:t> de </a:t>
            </a:r>
            <a:r>
              <a:rPr lang="en-US" altLang="de-DE" sz="2400" dirty="0" err="1">
                <a:solidFill>
                  <a:srgbClr val="333333"/>
                </a:solidFill>
              </a:rPr>
              <a:t>minst</a:t>
            </a:r>
            <a:r>
              <a:rPr lang="en-US" altLang="de-DE" sz="2400" dirty="0">
                <a:solidFill>
                  <a:srgbClr val="333333"/>
                </a:solidFill>
              </a:rPr>
              <a:t> </a:t>
            </a:r>
            <a:r>
              <a:rPr lang="en-US" altLang="de-DE" sz="2400" dirty="0" err="1">
                <a:solidFill>
                  <a:srgbClr val="333333"/>
                </a:solidFill>
              </a:rPr>
              <a:t>passande</a:t>
            </a:r>
            <a:r>
              <a:rPr lang="en-US" altLang="de-DE" sz="2400" dirty="0">
                <a:solidFill>
                  <a:srgbClr val="333333"/>
                </a:solidFill>
              </a:rPr>
              <a:t> </a:t>
            </a:r>
            <a:r>
              <a:rPr lang="en-US" altLang="de-DE" sz="2400" err="1">
                <a:solidFill>
                  <a:srgbClr val="333333"/>
                </a:solidFill>
              </a:rPr>
              <a:t>titlarna</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Övning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I </a:t>
            </a:r>
            <a:r>
              <a:rPr lang="en-US" altLang="de-DE" sz="2400" dirty="0" err="1">
                <a:solidFill>
                  <a:srgbClr val="333333"/>
                </a:solidFill>
              </a:rPr>
              <a:t>följande</a:t>
            </a:r>
            <a:r>
              <a:rPr lang="en-US" altLang="de-DE" sz="2400" dirty="0">
                <a:solidFill>
                  <a:srgbClr val="333333"/>
                </a:solidFill>
              </a:rPr>
              <a:t> </a:t>
            </a:r>
            <a:r>
              <a:rPr lang="en-US" altLang="de-DE" sz="2400" dirty="0" err="1">
                <a:solidFill>
                  <a:srgbClr val="333333"/>
                </a:solidFill>
              </a:rPr>
              <a:t>övningar</a:t>
            </a:r>
            <a:r>
              <a:rPr lang="en-US" altLang="de-DE" sz="2400" dirty="0">
                <a:solidFill>
                  <a:srgbClr val="333333"/>
                </a:solidFill>
              </a:rPr>
              <a:t>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ni</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få</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målningar</a:t>
            </a:r>
            <a:r>
              <a:rPr lang="en-US" altLang="de-DE" sz="2400" dirty="0">
                <a:solidFill>
                  <a:srgbClr val="333333"/>
                </a:solidFill>
              </a:rPr>
              <a:t>. </a:t>
            </a:r>
            <a:r>
              <a:rPr lang="en-US" altLang="de-DE" sz="2400" dirty="0" err="1">
                <a:solidFill>
                  <a:srgbClr val="333333"/>
                </a:solidFill>
              </a:rPr>
              <a:t>Försök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identifiera</a:t>
            </a:r>
            <a:r>
              <a:rPr lang="en-US" altLang="de-DE" sz="2400" dirty="0">
                <a:solidFill>
                  <a:srgbClr val="333333"/>
                </a:solidFill>
              </a:rPr>
              <a:t> </a:t>
            </a:r>
            <a:r>
              <a:rPr lang="en-US" altLang="de-DE" sz="2400" dirty="0" err="1">
                <a:solidFill>
                  <a:srgbClr val="333333"/>
                </a:solidFill>
              </a:rPr>
              <a:t>rätt</a:t>
            </a:r>
            <a:r>
              <a:rPr lang="en-US" altLang="de-DE" sz="2400" dirty="0">
                <a:solidFill>
                  <a:srgbClr val="333333"/>
                </a:solidFill>
              </a:rPr>
              <a:t> </a:t>
            </a:r>
            <a:r>
              <a:rPr lang="en-US" altLang="de-DE" sz="2400" dirty="0" err="1">
                <a:solidFill>
                  <a:srgbClr val="333333"/>
                </a:solidFill>
              </a:rPr>
              <a:t>titel</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varje</a:t>
            </a:r>
            <a:r>
              <a:rPr lang="en-US" altLang="de-DE" sz="2400" dirty="0">
                <a:solidFill>
                  <a:srgbClr val="333333"/>
                </a:solidFill>
              </a:rPr>
              <a:t> </a:t>
            </a:r>
            <a:r>
              <a:rPr lang="en-US" altLang="de-DE" sz="2400" dirty="0" err="1">
                <a:solidFill>
                  <a:srgbClr val="333333"/>
                </a:solidFill>
              </a:rPr>
              <a:t>målning</a:t>
            </a:r>
            <a:r>
              <a:rPr lang="en-US" altLang="de-DE" sz="2400" dirty="0">
                <a:solidFill>
                  <a:srgbClr val="333333"/>
                </a:solidFill>
              </a:rPr>
              <a:t>. </a:t>
            </a:r>
            <a:r>
              <a:rPr lang="en-US" altLang="de-DE" sz="2400" dirty="0" err="1">
                <a:solidFill>
                  <a:srgbClr val="333333"/>
                </a:solidFill>
              </a:rPr>
              <a:t>Försök</a:t>
            </a:r>
            <a:r>
              <a:rPr lang="en-US" altLang="de-DE" sz="2400" dirty="0">
                <a:solidFill>
                  <a:srgbClr val="333333"/>
                </a:solidFill>
              </a:rPr>
              <a:t> </a:t>
            </a:r>
            <a:r>
              <a:rPr lang="en-US" altLang="de-DE" sz="2400" dirty="0" err="1">
                <a:solidFill>
                  <a:srgbClr val="333333"/>
                </a:solidFill>
              </a:rPr>
              <a:t>också</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utesluta</a:t>
            </a:r>
            <a:r>
              <a:rPr lang="en-US" altLang="de-DE" sz="2400" dirty="0">
                <a:solidFill>
                  <a:srgbClr val="333333"/>
                </a:solidFill>
              </a:rPr>
              <a:t> de </a:t>
            </a:r>
            <a:r>
              <a:rPr lang="en-US" altLang="de-DE" sz="2400" dirty="0" err="1">
                <a:solidFill>
                  <a:srgbClr val="333333"/>
                </a:solidFill>
              </a:rPr>
              <a:t>minst</a:t>
            </a:r>
            <a:r>
              <a:rPr lang="en-US" altLang="de-DE" sz="2400" dirty="0">
                <a:solidFill>
                  <a:srgbClr val="333333"/>
                </a:solidFill>
              </a:rPr>
              <a:t> </a:t>
            </a:r>
            <a:r>
              <a:rPr lang="en-US" altLang="de-DE" sz="2400" dirty="0" err="1">
                <a:solidFill>
                  <a:srgbClr val="333333"/>
                </a:solidFill>
              </a:rPr>
              <a:t>passande</a:t>
            </a:r>
            <a:r>
              <a:rPr lang="en-US" altLang="de-DE" sz="2400" dirty="0">
                <a:solidFill>
                  <a:srgbClr val="333333"/>
                </a:solidFill>
              </a:rPr>
              <a:t> </a:t>
            </a:r>
            <a:r>
              <a:rPr lang="en-US" altLang="de-DE" sz="2400" dirty="0" err="1">
                <a:solidFill>
                  <a:srgbClr val="333333"/>
                </a:solidFill>
              </a:rPr>
              <a:t>titlarna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Diskutera</a:t>
            </a:r>
            <a:r>
              <a:rPr lang="en-US" altLang="de-DE" sz="2400" dirty="0">
                <a:solidFill>
                  <a:srgbClr val="333333"/>
                </a:solidFill>
              </a:rPr>
              <a:t> </a:t>
            </a:r>
            <a:r>
              <a:rPr lang="en-US" altLang="de-DE" sz="2400" dirty="0" err="1">
                <a:solidFill>
                  <a:srgbClr val="333333"/>
                </a:solidFill>
              </a:rPr>
              <a:t>vad</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talar</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emot</a:t>
            </a:r>
            <a:r>
              <a:rPr lang="en-US" altLang="de-DE" sz="2400" dirty="0">
                <a:solidFill>
                  <a:srgbClr val="333333"/>
                </a:solidFill>
              </a:rPr>
              <a:t> de </a:t>
            </a:r>
            <a:r>
              <a:rPr lang="en-US" altLang="de-DE" sz="2400" dirty="0" err="1">
                <a:solidFill>
                  <a:srgbClr val="333333"/>
                </a:solidFill>
              </a:rPr>
              <a:t>olika</a:t>
            </a:r>
            <a:r>
              <a:rPr lang="en-US" altLang="de-DE" sz="2400" dirty="0">
                <a:solidFill>
                  <a:srgbClr val="333333"/>
                </a:solidFill>
              </a:rPr>
              <a:t> </a:t>
            </a:r>
            <a:r>
              <a:rPr lang="en-US" altLang="de-DE" sz="2400" err="1">
                <a:solidFill>
                  <a:srgbClr val="333333"/>
                </a:solidFill>
              </a:rPr>
              <a:t>tolkningarna</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spTree>
    <p:extLst>
      <p:ext uri="{BB962C8B-B14F-4D97-AF65-F5344CB8AC3E}">
        <p14:creationId xmlns:p14="http://schemas.microsoft.com/office/powerpoint/2010/main" val="393637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Övning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I </a:t>
            </a:r>
            <a:r>
              <a:rPr lang="en-US" altLang="de-DE" sz="2400" dirty="0" err="1">
                <a:solidFill>
                  <a:srgbClr val="333333"/>
                </a:solidFill>
              </a:rPr>
              <a:t>följande</a:t>
            </a:r>
            <a:r>
              <a:rPr lang="en-US" altLang="de-DE" sz="2400" dirty="0">
                <a:solidFill>
                  <a:srgbClr val="333333"/>
                </a:solidFill>
              </a:rPr>
              <a:t> </a:t>
            </a:r>
            <a:r>
              <a:rPr lang="en-US" altLang="de-DE" sz="2400" dirty="0" err="1">
                <a:solidFill>
                  <a:srgbClr val="333333"/>
                </a:solidFill>
              </a:rPr>
              <a:t>övningar</a:t>
            </a:r>
            <a:r>
              <a:rPr lang="en-US" altLang="de-DE" sz="2400" dirty="0">
                <a:solidFill>
                  <a:srgbClr val="333333"/>
                </a:solidFill>
              </a:rPr>
              <a:t>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ni</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få</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målningar</a:t>
            </a:r>
            <a:r>
              <a:rPr lang="en-US" altLang="de-DE" sz="2400" dirty="0">
                <a:solidFill>
                  <a:srgbClr val="333333"/>
                </a:solidFill>
              </a:rPr>
              <a:t>. </a:t>
            </a:r>
            <a:r>
              <a:rPr lang="en-US" altLang="de-DE" sz="2400" dirty="0" err="1">
                <a:solidFill>
                  <a:srgbClr val="333333"/>
                </a:solidFill>
              </a:rPr>
              <a:t>Försök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identifiera</a:t>
            </a:r>
            <a:r>
              <a:rPr lang="en-US" altLang="de-DE" sz="2400" dirty="0">
                <a:solidFill>
                  <a:srgbClr val="333333"/>
                </a:solidFill>
              </a:rPr>
              <a:t> </a:t>
            </a:r>
            <a:r>
              <a:rPr lang="en-US" altLang="de-DE" sz="2400" dirty="0" err="1">
                <a:solidFill>
                  <a:srgbClr val="333333"/>
                </a:solidFill>
              </a:rPr>
              <a:t>rätt</a:t>
            </a:r>
            <a:r>
              <a:rPr lang="en-US" altLang="de-DE" sz="2400" dirty="0">
                <a:solidFill>
                  <a:srgbClr val="333333"/>
                </a:solidFill>
              </a:rPr>
              <a:t> </a:t>
            </a:r>
            <a:r>
              <a:rPr lang="en-US" altLang="de-DE" sz="2400" dirty="0" err="1">
                <a:solidFill>
                  <a:srgbClr val="333333"/>
                </a:solidFill>
              </a:rPr>
              <a:t>titel</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varje</a:t>
            </a:r>
            <a:r>
              <a:rPr lang="en-US" altLang="de-DE" sz="2400" dirty="0">
                <a:solidFill>
                  <a:srgbClr val="333333"/>
                </a:solidFill>
              </a:rPr>
              <a:t> </a:t>
            </a:r>
            <a:r>
              <a:rPr lang="en-US" altLang="de-DE" sz="2400" dirty="0" err="1">
                <a:solidFill>
                  <a:srgbClr val="333333"/>
                </a:solidFill>
              </a:rPr>
              <a:t>målning</a:t>
            </a:r>
            <a:r>
              <a:rPr lang="en-US" altLang="de-DE" sz="2400" dirty="0">
                <a:solidFill>
                  <a:srgbClr val="333333"/>
                </a:solidFill>
              </a:rPr>
              <a:t>. </a:t>
            </a:r>
            <a:r>
              <a:rPr lang="en-US" altLang="de-DE" sz="2400" dirty="0" err="1">
                <a:solidFill>
                  <a:srgbClr val="333333"/>
                </a:solidFill>
              </a:rPr>
              <a:t>Försök</a:t>
            </a:r>
            <a:r>
              <a:rPr lang="en-US" altLang="de-DE" sz="2400" dirty="0">
                <a:solidFill>
                  <a:srgbClr val="333333"/>
                </a:solidFill>
              </a:rPr>
              <a:t> </a:t>
            </a:r>
            <a:r>
              <a:rPr lang="en-US" altLang="de-DE" sz="2400" dirty="0" err="1">
                <a:solidFill>
                  <a:srgbClr val="333333"/>
                </a:solidFill>
              </a:rPr>
              <a:t>också</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utesluta</a:t>
            </a:r>
            <a:r>
              <a:rPr lang="en-US" altLang="de-DE" sz="2400" dirty="0">
                <a:solidFill>
                  <a:srgbClr val="333333"/>
                </a:solidFill>
              </a:rPr>
              <a:t> de </a:t>
            </a:r>
            <a:r>
              <a:rPr lang="en-US" altLang="de-DE" sz="2400" dirty="0" err="1">
                <a:solidFill>
                  <a:srgbClr val="333333"/>
                </a:solidFill>
              </a:rPr>
              <a:t>minst</a:t>
            </a:r>
            <a:r>
              <a:rPr lang="en-US" altLang="de-DE" sz="2400" dirty="0">
                <a:solidFill>
                  <a:srgbClr val="333333"/>
                </a:solidFill>
              </a:rPr>
              <a:t> </a:t>
            </a:r>
            <a:r>
              <a:rPr lang="en-US" altLang="de-DE" sz="2400" dirty="0" err="1">
                <a:solidFill>
                  <a:srgbClr val="333333"/>
                </a:solidFill>
              </a:rPr>
              <a:t>passande</a:t>
            </a:r>
            <a:r>
              <a:rPr lang="en-US" altLang="de-DE" sz="2400" dirty="0">
                <a:solidFill>
                  <a:srgbClr val="333333"/>
                </a:solidFill>
              </a:rPr>
              <a:t> </a:t>
            </a:r>
            <a:r>
              <a:rPr lang="en-US" altLang="de-DE" sz="2400" dirty="0" err="1">
                <a:solidFill>
                  <a:srgbClr val="333333"/>
                </a:solidFill>
              </a:rPr>
              <a:t>titlarna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Diskutera</a:t>
            </a:r>
            <a:r>
              <a:rPr lang="en-US" altLang="de-DE" sz="2400" dirty="0">
                <a:solidFill>
                  <a:srgbClr val="333333"/>
                </a:solidFill>
              </a:rPr>
              <a:t> </a:t>
            </a:r>
            <a:r>
              <a:rPr lang="en-US" altLang="de-DE" sz="2400" dirty="0" err="1">
                <a:solidFill>
                  <a:srgbClr val="333333"/>
                </a:solidFill>
              </a:rPr>
              <a:t>vad</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talar</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emot</a:t>
            </a:r>
            <a:r>
              <a:rPr lang="en-US" altLang="de-DE" sz="2400" dirty="0">
                <a:solidFill>
                  <a:srgbClr val="333333"/>
                </a:solidFill>
              </a:rPr>
              <a:t> de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tolkningarna</a:t>
            </a:r>
            <a:r>
              <a:rPr lang="en-US" altLang="de-DE" sz="2400" dirty="0">
                <a:solidFill>
                  <a:srgbClr val="333333"/>
                </a:solidFill>
              </a:rPr>
              <a:t>.</a:t>
            </a:r>
            <a:endParaRPr lang="sv-SE" altLang="de-DE" sz="2400" dirty="0">
              <a:solidFill>
                <a:srgbClr val="333333"/>
              </a:solidFill>
            </a:endParaRPr>
          </a:p>
          <a:p>
            <a:pPr marL="342900" lvl="0" indent="-342900" defTabSz="914400" fontAlgn="base">
              <a:buClr>
                <a:srgbClr val="333333"/>
              </a:buClr>
              <a:buFont typeface="WingDings"/>
              <a:buChar char=""/>
            </a:pPr>
            <a:r>
              <a:rPr lang="sv-SE" altLang="de-DE" sz="2400" dirty="0">
                <a:solidFill>
                  <a:srgbClr val="333333"/>
                </a:solidFill>
              </a:rPr>
              <a:t>Skatta också graden av övertygelse i </a:t>
            </a:r>
            <a:r>
              <a:rPr lang="sv-SE" altLang="de-DE" sz="2400">
                <a:solidFill>
                  <a:srgbClr val="333333"/>
                </a:solidFill>
              </a:rPr>
              <a:t>din bedömning</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spTree>
    <p:extLst>
      <p:ext uri="{BB962C8B-B14F-4D97-AF65-F5344CB8AC3E}">
        <p14:creationId xmlns:p14="http://schemas.microsoft.com/office/powerpoint/2010/main" val="2879936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Övning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I </a:t>
            </a:r>
            <a:r>
              <a:rPr lang="en-US" altLang="de-DE" sz="2400" dirty="0" err="1">
                <a:solidFill>
                  <a:srgbClr val="333333"/>
                </a:solidFill>
              </a:rPr>
              <a:t>följande</a:t>
            </a:r>
            <a:r>
              <a:rPr lang="en-US" altLang="de-DE" sz="2400" dirty="0">
                <a:solidFill>
                  <a:srgbClr val="333333"/>
                </a:solidFill>
              </a:rPr>
              <a:t> </a:t>
            </a:r>
            <a:r>
              <a:rPr lang="en-US" altLang="de-DE" sz="2400" dirty="0" err="1">
                <a:solidFill>
                  <a:srgbClr val="333333"/>
                </a:solidFill>
              </a:rPr>
              <a:t>övningar</a:t>
            </a:r>
            <a:r>
              <a:rPr lang="en-US" altLang="de-DE" sz="2400" dirty="0">
                <a:solidFill>
                  <a:srgbClr val="333333"/>
                </a:solidFill>
              </a:rPr>
              <a:t>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ni</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få</a:t>
            </a:r>
            <a:r>
              <a:rPr lang="en-US" altLang="de-DE" sz="2400" dirty="0">
                <a:solidFill>
                  <a:srgbClr val="333333"/>
                </a:solidFill>
              </a:rPr>
              <a:t> </a:t>
            </a:r>
            <a:r>
              <a:rPr lang="en-US" altLang="de-DE" sz="2400" dirty="0" err="1">
                <a:solidFill>
                  <a:srgbClr val="333333"/>
                </a:solidFill>
              </a:rPr>
              <a:t>titta</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målningar</a:t>
            </a:r>
            <a:r>
              <a:rPr lang="en-US" altLang="de-DE" sz="2400" dirty="0">
                <a:solidFill>
                  <a:srgbClr val="333333"/>
                </a:solidFill>
              </a:rPr>
              <a:t>. </a:t>
            </a:r>
            <a:r>
              <a:rPr lang="en-US" altLang="de-DE" sz="2400" dirty="0" err="1">
                <a:solidFill>
                  <a:srgbClr val="333333"/>
                </a:solidFill>
              </a:rPr>
              <a:t>Försök</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identifiera</a:t>
            </a:r>
            <a:r>
              <a:rPr lang="en-US" altLang="de-DE" sz="2400" dirty="0">
                <a:solidFill>
                  <a:srgbClr val="333333"/>
                </a:solidFill>
              </a:rPr>
              <a:t> </a:t>
            </a:r>
            <a:r>
              <a:rPr lang="en-US" altLang="de-DE" sz="2400" dirty="0" err="1">
                <a:solidFill>
                  <a:srgbClr val="333333"/>
                </a:solidFill>
              </a:rPr>
              <a:t>rätt</a:t>
            </a:r>
            <a:r>
              <a:rPr lang="en-US" altLang="de-DE" sz="2400" dirty="0">
                <a:solidFill>
                  <a:srgbClr val="333333"/>
                </a:solidFill>
              </a:rPr>
              <a:t> </a:t>
            </a:r>
            <a:r>
              <a:rPr lang="en-US" altLang="de-DE" sz="2400" dirty="0" err="1">
                <a:solidFill>
                  <a:srgbClr val="333333"/>
                </a:solidFill>
              </a:rPr>
              <a:t>titel</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varje</a:t>
            </a:r>
            <a:r>
              <a:rPr lang="en-US" altLang="de-DE" sz="2400" dirty="0">
                <a:solidFill>
                  <a:srgbClr val="333333"/>
                </a:solidFill>
              </a:rPr>
              <a:t> </a:t>
            </a:r>
            <a:r>
              <a:rPr lang="en-US" altLang="de-DE" sz="2400" dirty="0" err="1">
                <a:solidFill>
                  <a:srgbClr val="333333"/>
                </a:solidFill>
              </a:rPr>
              <a:t>målning</a:t>
            </a:r>
            <a:r>
              <a:rPr lang="en-US" altLang="de-DE" sz="2400" dirty="0">
                <a:solidFill>
                  <a:srgbClr val="333333"/>
                </a:solidFill>
              </a:rPr>
              <a:t>. </a:t>
            </a:r>
            <a:r>
              <a:rPr lang="en-US" altLang="de-DE" sz="2400" dirty="0" err="1">
                <a:solidFill>
                  <a:srgbClr val="333333"/>
                </a:solidFill>
              </a:rPr>
              <a:t>Försök</a:t>
            </a:r>
            <a:r>
              <a:rPr lang="en-US" altLang="de-DE" sz="2400" dirty="0">
                <a:solidFill>
                  <a:srgbClr val="333333"/>
                </a:solidFill>
              </a:rPr>
              <a:t> </a:t>
            </a:r>
            <a:r>
              <a:rPr lang="en-US" altLang="de-DE" sz="2400" dirty="0" err="1">
                <a:solidFill>
                  <a:srgbClr val="333333"/>
                </a:solidFill>
              </a:rPr>
              <a:t>också</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utesluta</a:t>
            </a:r>
            <a:r>
              <a:rPr lang="en-US" altLang="de-DE" sz="2400" dirty="0">
                <a:solidFill>
                  <a:srgbClr val="333333"/>
                </a:solidFill>
              </a:rPr>
              <a:t> de </a:t>
            </a:r>
            <a:r>
              <a:rPr lang="en-US" altLang="de-DE" sz="2400" dirty="0" err="1">
                <a:solidFill>
                  <a:srgbClr val="333333"/>
                </a:solidFill>
              </a:rPr>
              <a:t>minst</a:t>
            </a:r>
            <a:r>
              <a:rPr lang="en-US" altLang="de-DE" sz="2400" dirty="0">
                <a:solidFill>
                  <a:srgbClr val="333333"/>
                </a:solidFill>
              </a:rPr>
              <a:t> </a:t>
            </a:r>
            <a:r>
              <a:rPr lang="en-US" altLang="de-DE" sz="2400" dirty="0" err="1">
                <a:solidFill>
                  <a:srgbClr val="333333"/>
                </a:solidFill>
              </a:rPr>
              <a:t>passande</a:t>
            </a:r>
            <a:r>
              <a:rPr lang="en-US" altLang="de-DE" sz="2400" dirty="0">
                <a:solidFill>
                  <a:srgbClr val="333333"/>
                </a:solidFill>
              </a:rPr>
              <a:t> </a:t>
            </a:r>
            <a:r>
              <a:rPr lang="en-US" altLang="de-DE" sz="2400" dirty="0" err="1">
                <a:solidFill>
                  <a:srgbClr val="333333"/>
                </a:solidFill>
              </a:rPr>
              <a:t>titlarna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Diskutera</a:t>
            </a:r>
            <a:r>
              <a:rPr lang="en-US" altLang="de-DE" sz="2400" dirty="0">
                <a:solidFill>
                  <a:srgbClr val="333333"/>
                </a:solidFill>
              </a:rPr>
              <a:t> </a:t>
            </a:r>
            <a:r>
              <a:rPr lang="en-US" altLang="de-DE" sz="2400" dirty="0" err="1">
                <a:solidFill>
                  <a:srgbClr val="333333"/>
                </a:solidFill>
              </a:rPr>
              <a:t>vad</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talar</a:t>
            </a:r>
            <a:r>
              <a:rPr lang="en-US" altLang="de-DE" sz="2400" dirty="0">
                <a:solidFill>
                  <a:srgbClr val="333333"/>
                </a:solidFill>
              </a:rPr>
              <a:t> </a:t>
            </a:r>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emot</a:t>
            </a:r>
            <a:r>
              <a:rPr lang="en-US" altLang="de-DE" sz="2400" dirty="0">
                <a:solidFill>
                  <a:srgbClr val="333333"/>
                </a:solidFill>
              </a:rPr>
              <a:t> de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tolkningarna</a:t>
            </a:r>
            <a:r>
              <a:rPr lang="en-US" altLang="de-DE" sz="2400" dirty="0">
                <a:solidFill>
                  <a:srgbClr val="333333"/>
                </a:solidFill>
              </a:rPr>
              <a:t>.</a:t>
            </a:r>
            <a:endParaRPr lang="sv-SE" altLang="de-DE" sz="2400" dirty="0">
              <a:solidFill>
                <a:srgbClr val="333333"/>
              </a:solidFill>
            </a:endParaRPr>
          </a:p>
          <a:p>
            <a:pPr marL="342900" lvl="0" indent="-342900" defTabSz="914400" fontAlgn="base">
              <a:buClr>
                <a:srgbClr val="333333"/>
              </a:buClr>
              <a:buFont typeface="WingDings"/>
              <a:buChar char=""/>
            </a:pPr>
            <a:r>
              <a:rPr lang="sv-SE" altLang="de-DE" sz="2400" dirty="0">
                <a:solidFill>
                  <a:srgbClr val="333333"/>
                </a:solidFill>
              </a:rPr>
              <a:t>Skatta också graden av övertygelse i din bedömning.</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Lägg</a:t>
            </a:r>
            <a:r>
              <a:rPr lang="en-US" altLang="de-DE" sz="2400" dirty="0">
                <a:solidFill>
                  <a:srgbClr val="333333"/>
                </a:solidFill>
              </a:rPr>
              <a:t> </a:t>
            </a:r>
            <a:r>
              <a:rPr lang="en-US" altLang="de-DE" sz="2400" dirty="0" err="1">
                <a:solidFill>
                  <a:srgbClr val="333333"/>
                </a:solidFill>
              </a:rPr>
              <a:t>särskilt</a:t>
            </a:r>
            <a:r>
              <a:rPr lang="en-US" altLang="de-DE" sz="2400" dirty="0">
                <a:solidFill>
                  <a:srgbClr val="333333"/>
                </a:solidFill>
              </a:rPr>
              <a:t> </a:t>
            </a:r>
            <a:r>
              <a:rPr lang="en-US" altLang="de-DE" sz="2400" dirty="0" err="1">
                <a:solidFill>
                  <a:srgbClr val="333333"/>
                </a:solidFill>
              </a:rPr>
              <a:t>märke</a:t>
            </a:r>
            <a:r>
              <a:rPr lang="en-US" altLang="de-DE" sz="2400" dirty="0">
                <a:solidFill>
                  <a:srgbClr val="333333"/>
                </a:solidFill>
              </a:rPr>
              <a:t> till </a:t>
            </a:r>
            <a:r>
              <a:rPr lang="en-US" altLang="de-DE" sz="2400" dirty="0" err="1">
                <a:solidFill>
                  <a:srgbClr val="333333"/>
                </a:solidFill>
              </a:rPr>
              <a:t>särdrag</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gör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någon</a:t>
            </a:r>
            <a:r>
              <a:rPr lang="en-US" altLang="de-DE" sz="2400" dirty="0">
                <a:solidFill>
                  <a:srgbClr val="333333"/>
                </a:solidFill>
              </a:rPr>
              <a:t> </a:t>
            </a:r>
            <a:r>
              <a:rPr lang="en-US" altLang="de-DE" sz="2400" dirty="0" err="1">
                <a:solidFill>
                  <a:srgbClr val="333333"/>
                </a:solidFill>
              </a:rPr>
              <a:t>förklaring</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uteslutas</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spTree>
    <p:extLst>
      <p:ext uri="{BB962C8B-B14F-4D97-AF65-F5344CB8AC3E}">
        <p14:creationId xmlns:p14="http://schemas.microsoft.com/office/powerpoint/2010/main" val="801747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Bekännelse av otrohet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Uppvaktning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Meddelande om anhörigs död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Blomsterförsäljaren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Bekännelse av otrohet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Uppvaktning</a:t>
            </a:r>
            <a:br>
              <a:rPr lang="de-DE" altLang="de-DE" sz="2400" b="0" dirty="0">
                <a:solidFill>
                  <a:srgbClr val="004992"/>
                </a:solidFill>
                <a:latin typeface="+mn-lt"/>
                <a:cs typeface="+mn-cs"/>
              </a:rPr>
            </a:br>
            <a:r>
              <a:rPr lang="de-DE" altLang="de-DE" sz="1800" b="0" dirty="0">
                <a:solidFill>
                  <a:srgbClr val="004992"/>
                </a:solidFill>
                <a:latin typeface="+mn-lt"/>
                <a:cs typeface="+mn-cs"/>
              </a:rPr>
              <a:t>(Karl Zewy, 1896)</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Meddelande om anhörigs död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Blomsterförsäljaren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Munken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Fyllbulten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läsande kemisten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Bokmalen</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Munken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Fyllbulten</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Den läsande kemisten</a:t>
            </a:r>
            <a:br>
              <a:rPr lang="de-DE" altLang="de-DE" sz="2400" b="0" dirty="0">
                <a:solidFill>
                  <a:srgbClr val="004992"/>
                </a:solidFill>
                <a:latin typeface="+mn-lt"/>
                <a:cs typeface="+mn-cs"/>
              </a:rPr>
            </a:br>
            <a:r>
              <a:rPr lang="de-DE" altLang="de-DE" sz="1800" b="0" dirty="0">
                <a:solidFill>
                  <a:srgbClr val="004992"/>
                </a:solidFill>
                <a:latin typeface="+mn-lt"/>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Bokmalen</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Tjänstefolkets rum</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inbillnings-sjuke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fattige poeten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Härbärge</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Tjänstefolkets rum</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inbillnings-sjuke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Den fattige poeten</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Härbärge</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elaka häxan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triumferande pojken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Skotjuven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Förmaningen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elaka häxan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triumferande pojken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Skotjuven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Förmaningen</a:t>
            </a:r>
            <a:br>
              <a:rPr lang="de-DE" altLang="de-DE" sz="2400" b="0" dirty="0">
                <a:solidFill>
                  <a:srgbClr val="004992"/>
                </a:solidFill>
                <a:latin typeface="+mn-lt"/>
                <a:cs typeface="+mn-cs"/>
              </a:rPr>
            </a:br>
            <a:r>
              <a:rPr lang="de-DE" altLang="de-DE" sz="1800" b="0" dirty="0">
                <a:solidFill>
                  <a:srgbClr val="004992"/>
                </a:solidFill>
                <a:latin typeface="+mn-lt"/>
                <a:cs typeface="+mn-cs"/>
              </a:rPr>
              <a:t>(Ferdinand Georg Waldmüller, 1846)</a:t>
            </a:r>
            <a:endParaRPr lang="en-US" altLang="de-DE" sz="18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Besöket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Försjunken i studier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Poeten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Morfars</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bibliotek</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Besöket</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Försjunken i studier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Poeten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Morfars</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bibliotek</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Valfritt</a:t>
            </a:r>
            <a:r>
              <a:rPr lang="en-US" altLang="ko-KR" sz="3600" spc="-5" dirty="0">
                <a:latin typeface="+mn-lt"/>
                <a:ea typeface="+mn-ea"/>
                <a:cs typeface="+mn-cs"/>
              </a:rPr>
              <a:t>: </a:t>
            </a:r>
            <a:r>
              <a:rPr lang="en-US" altLang="ko-KR" sz="3600" spc="-5" dirty="0" err="1">
                <a:latin typeface="+mn-lt"/>
                <a:ea typeface="+mn-ea"/>
                <a:cs typeface="+mn-cs"/>
              </a:rPr>
              <a:t>Filmklipp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sv-SE" altLang="ko-KR" sz="2400" dirty="0">
                <a:solidFill>
                  <a:srgbClr val="004992"/>
                </a:solidFill>
              </a:rPr>
              <a:t>Valfritt: Filmklipp som handlar om dagens ämne finns på följande webbadress</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sv-SE" altLang="ko-KR" sz="2400" dirty="0">
                <a:solidFill>
                  <a:srgbClr val="333333"/>
                </a:solidFill>
              </a:rPr>
              <a:t>Efter videon kanske ni bör diskutera hur det anknyter till dagens ämne</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cs typeface="+mn-cs"/>
              </a:rPr>
              <a:t>[</a:t>
            </a:r>
            <a:r>
              <a:rPr lang="en-US" altLang="ko-KR" b="0" i="1" spc="-5" dirty="0" err="1">
                <a:solidFill>
                  <a:srgbClr val="333333"/>
                </a:solidFill>
                <a:latin typeface="+mn-lt"/>
                <a:cs typeface="+mn-cs"/>
              </a:rPr>
              <a:t>för</a:t>
            </a:r>
            <a:r>
              <a:rPr lang="en-US" altLang="ko-KR" b="0" i="1" spc="-5" dirty="0">
                <a:solidFill>
                  <a:srgbClr val="333333"/>
                </a:solidFill>
                <a:latin typeface="+mn-lt"/>
                <a:cs typeface="+mn-cs"/>
              </a:rPr>
              <a:t> </a:t>
            </a:r>
            <a:r>
              <a:rPr lang="en-US" altLang="ko-KR" b="0" i="1" spc="-5" dirty="0" err="1">
                <a:solidFill>
                  <a:srgbClr val="333333"/>
                </a:solidFill>
                <a:latin typeface="+mn-lt"/>
                <a:cs typeface="+mn-cs"/>
              </a:rPr>
              <a:t>tränare</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sv-SE" altLang="ko-KR" b="0" dirty="0">
                <a:solidFill>
                  <a:srgbClr val="333333"/>
                </a:solidFill>
                <a:latin typeface="+mn-lt"/>
                <a:cs typeface="+mn-cs"/>
              </a:rPr>
              <a:t>En del filmklipp innhåller ett språk som är passande för all publik eller för olika kulturer. Titta noggrannt igenom innan visning för andra.</a:t>
            </a:r>
            <a:r>
              <a:rPr lang="de-DE" b="0" dirty="0">
                <a:solidFill>
                  <a:srgbClr val="333333"/>
                </a:solidFill>
                <a:latin typeface="+mn-lt"/>
                <a:cs typeface="+mn-cs"/>
              </a:rPr>
              <a:t>]</a:t>
            </a:r>
          </a:p>
        </p:txBody>
      </p:sp>
      <p:sp>
        <p:nvSpPr>
          <p:cNvPr id="16"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1"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11493919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Möte med odjuret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Fyllbulten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Mardröm</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Jaktolycka</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Möte med odjuret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Fyllbulten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Mardröm</a:t>
            </a:r>
          </a:p>
          <a:p>
            <a:pPr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mn-lt"/>
                <a:cs typeface="+mn-cs"/>
              </a:rPr>
              <a:t>Jaktolycka</a:t>
            </a:r>
            <a:br>
              <a:rPr lang="en-US" altLang="de-DE" sz="2400" b="0" dirty="0">
                <a:solidFill>
                  <a:srgbClr val="004992"/>
                </a:solidFill>
                <a:latin typeface="+mn-lt"/>
                <a:cs typeface="+mn-cs"/>
              </a:rPr>
            </a:br>
            <a:r>
              <a:rPr lang="en-US" altLang="de-DE" sz="1800" b="0" dirty="0">
                <a:solidFill>
                  <a:srgbClr val="004992"/>
                </a:solidFill>
                <a:latin typeface="+mn-lt"/>
                <a:cs typeface="+mn-cs"/>
              </a:rPr>
              <a:t>(Carl </a:t>
            </a:r>
            <a:r>
              <a:rPr lang="en-US" altLang="de-DE" sz="1800" b="0" dirty="0" err="1">
                <a:solidFill>
                  <a:srgbClr val="004992"/>
                </a:solidFill>
                <a:latin typeface="+mn-lt"/>
                <a:cs typeface="+mn-cs"/>
              </a:rPr>
              <a:t>Spitzweg</a:t>
            </a:r>
            <a:r>
              <a:rPr lang="en-US" altLang="de-DE" sz="1800" b="0" dirty="0">
                <a:solidFill>
                  <a:srgbClr val="004992"/>
                </a:solidFill>
                <a:latin typeface="+mn-lt"/>
                <a:cs typeface="+mn-cs"/>
              </a:rPr>
              <a:t>, 1839)</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Svirandet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Kosack-brevet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Armbrytning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Innan striden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Svirandet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Kosack-brevet</a:t>
            </a:r>
            <a:br>
              <a:rPr lang="de-DE" altLang="de-DE" sz="2400" b="0" dirty="0">
                <a:solidFill>
                  <a:srgbClr val="004992"/>
                </a:solidFill>
                <a:latin typeface="+mn-lt"/>
                <a:cs typeface="+mn-cs"/>
              </a:rPr>
            </a:br>
            <a:r>
              <a:rPr lang="de-DE" altLang="de-DE" sz="1800" b="0" dirty="0">
                <a:solidFill>
                  <a:srgbClr val="004992"/>
                </a:solidFill>
                <a:latin typeface="+mn-lt"/>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Armbrytning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Innan striden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102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Barnens födelsedagskalas</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lärde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Vilande vandringsman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Optikern</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02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Barnens födelsedagskalas</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lärde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Vilande vandringsman</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Optikern</a:t>
            </a:r>
            <a:br>
              <a:rPr lang="de-DE" altLang="de-DE" sz="2400" b="0" dirty="0">
                <a:solidFill>
                  <a:srgbClr val="004992"/>
                </a:solidFill>
                <a:latin typeface="+mn-lt"/>
                <a:cs typeface="+mn-cs"/>
              </a:rPr>
            </a:br>
            <a:r>
              <a:rPr lang="de-DE" altLang="de-DE" sz="1800" b="0" dirty="0">
                <a:solidFill>
                  <a:srgbClr val="004992"/>
                </a:solidFill>
                <a:latin typeface="+mn-lt"/>
                <a:cs typeface="+mn-cs"/>
              </a:rPr>
              <a:t>(Frederick Daniel Hardy, 1826-1911)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Giftblandaren i Salamanca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Vattenförsäljaren från Sevilla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Vinprovning i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Alkoholisten i Madrid</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Giftblandaren i Salamanca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Vattenförsäljaren från Sevilla</a:t>
            </a:r>
            <a:br>
              <a:rPr lang="de-DE" altLang="de-DE" sz="2400" b="0" dirty="0">
                <a:solidFill>
                  <a:srgbClr val="004992"/>
                </a:solidFill>
                <a:latin typeface="+mn-lt"/>
                <a:cs typeface="+mn-cs"/>
              </a:rPr>
            </a:br>
            <a:r>
              <a:rPr lang="de-DE" altLang="de-DE" sz="1800" b="0" dirty="0">
                <a:solidFill>
                  <a:srgbClr val="004992"/>
                </a:solidFill>
                <a:latin typeface="+mn-lt"/>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Vinprovning i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Alkoholisten i Madrid</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Ryttaren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Söndagspromenad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Änkemannen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Avvisad</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älskare</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Ryttaren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Söndagspromenad</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Änkemannen</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Avvisad</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älskare</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Pedikyristen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Konsultationen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Amputering</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Beundraren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Pedikyristen</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1873)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Konsultationen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Amputering</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Beundraren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743200" indent="-395288"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3200400" indent="-395288"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3657600" indent="-395288"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4114800" indent="-395288"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4572000" indent="-395288"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Skattjakt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 hemlösa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Inkräktarna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Frukttjuvarna</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743200" indent="-395288"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3200400" indent="-395288"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3657600" indent="-395288"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4114800" indent="-395288"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4572000" indent="-395288"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Skattjakt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 hemlösa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Inkräktarna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Frukttjuvarna</a:t>
            </a:r>
            <a:br>
              <a:rPr lang="de-DE" altLang="de-DE" sz="2400" b="0" dirty="0">
                <a:solidFill>
                  <a:srgbClr val="004992"/>
                </a:solidFill>
                <a:latin typeface="+mn-lt"/>
                <a:cs typeface="+mn-cs"/>
              </a:rPr>
            </a:br>
            <a:r>
              <a:rPr lang="de-DE" altLang="de-DE" sz="1800" b="0" dirty="0">
                <a:solidFill>
                  <a:srgbClr val="004992"/>
                </a:solidFill>
                <a:latin typeface="+mn-lt"/>
                <a:cs typeface="+mn-cs"/>
              </a:rPr>
              <a:t>(Hermann Kauffmann, 1848)</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Skörden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Aftonbön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Begravningen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Häckskötare</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Skörden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Aftonbön</a:t>
            </a:r>
            <a:br>
              <a:rPr lang="de-DE" altLang="de-DE" sz="2400" b="0" dirty="0">
                <a:solidFill>
                  <a:srgbClr val="004992"/>
                </a:solidFill>
                <a:latin typeface="+mn-lt"/>
                <a:cs typeface="+mn-cs"/>
              </a:rPr>
            </a:br>
            <a:r>
              <a:rPr lang="de-DE" altLang="de-DE" sz="1800" b="0" dirty="0">
                <a:solidFill>
                  <a:srgbClr val="004992"/>
                </a:solidFill>
                <a:latin typeface="+mn-lt"/>
                <a:cs typeface="+mn-cs"/>
              </a:rPr>
              <a:t>(Jean-Fancois Millet, 1859)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Begravningen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Häckskötare</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Promenaden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 väntan på fiskebåten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 sörjande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På språng</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Promenaden</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I väntan på fiskebåten</a:t>
            </a:r>
            <a:br>
              <a:rPr lang="de-DE" altLang="de-DE" sz="2400" b="0" dirty="0">
                <a:solidFill>
                  <a:srgbClr val="004992"/>
                </a:solidFill>
                <a:latin typeface="+mn-lt"/>
                <a:cs typeface="+mn-cs"/>
              </a:rPr>
            </a:br>
            <a:r>
              <a:rPr lang="fr-FR" altLang="de-DE" sz="1800" b="0" dirty="0">
                <a:solidFill>
                  <a:srgbClr val="004992"/>
                </a:solidFill>
                <a:latin typeface="+mn-lt"/>
                <a:cs typeface="+mn-cs"/>
              </a:rPr>
              <a:t>(Philip </a:t>
            </a:r>
            <a:r>
              <a:rPr lang="fr-FR" altLang="de-DE" sz="1800" b="0" dirty="0" err="1">
                <a:solidFill>
                  <a:srgbClr val="004992"/>
                </a:solidFill>
                <a:latin typeface="+mn-lt"/>
                <a:cs typeface="+mn-cs"/>
              </a:rPr>
              <a:t>Lodewijk</a:t>
            </a:r>
            <a:r>
              <a:rPr lang="fr-FR" altLang="de-DE" sz="1800" b="0" dirty="0">
                <a:solidFill>
                  <a:srgbClr val="004992"/>
                </a:solidFill>
                <a:latin typeface="+mn-lt"/>
                <a:cs typeface="+mn-cs"/>
              </a:rPr>
              <a:t> F. </a:t>
            </a:r>
            <a:r>
              <a:rPr lang="fr-FR" altLang="de-DE" sz="1800" b="0" dirty="0" err="1">
                <a:solidFill>
                  <a:srgbClr val="004992"/>
                </a:solidFill>
                <a:latin typeface="+mn-lt"/>
                <a:cs typeface="+mn-cs"/>
              </a:rPr>
              <a:t>Sadée</a:t>
            </a:r>
            <a:r>
              <a:rPr lang="fr-FR" altLang="de-DE" sz="1800" b="0" dirty="0">
                <a:solidFill>
                  <a:srgbClr val="004992"/>
                </a:solidFill>
                <a:latin typeface="+mn-lt"/>
                <a:cs typeface="+mn-cs"/>
              </a:rPr>
              <a:t>, 1837-1904)</a:t>
            </a:r>
            <a:endParaRPr lang="de-DE" altLang="de-DE" sz="1800" b="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 sörjande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På språng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de-DE" altLang="de-DE" sz="2400" b="0" dirty="0">
                <a:solidFill>
                  <a:srgbClr val="333333"/>
                </a:solidFill>
                <a:latin typeface="+mn-lt"/>
                <a:cs typeface="+mn-cs"/>
              </a:rPr>
              <a:t>Vad händer här?</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4" name="Text Box 3"/>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Pojkens föräldrar tvingar honom att </a:t>
            </a:r>
            <a:r>
              <a:rPr lang="de-DE" altLang="de-DE" sz="2400" b="0">
                <a:solidFill>
                  <a:srgbClr val="333333"/>
                </a:solidFill>
                <a:latin typeface="+mn-lt"/>
                <a:cs typeface="+mn-cs"/>
              </a:rPr>
              <a:t>ta fiollektioner</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blinde pojken önskar att han kunde spela fiol</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Pojken har haft sönder faderns älskade fiol och är rädd för att erkänna.</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Pojken är en begåvad violinist som koncentrerar sig inför en konsert.</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Pojkens föräldrar tvingar honom att ta fiollektioner</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blinde pojken önskar att han kunde spela fiol</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Pojken har haft sönder faderns älskade fiol och är rädd för att erkänna.</a:t>
            </a:r>
          </a:p>
          <a:p>
            <a:pPr marL="457200" lvl="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Pojken är en begåvad violinist som koncentrerar sig inför en konsert.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Kärleksbrevet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elake grannen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Förflyttning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Topografen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Kärleksbrevet</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elake grannen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Förflyttning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Topografen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Korruption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Messias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Markskatt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Adelsman och sjörövare</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Korruption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Messias</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Markskatt</a:t>
            </a:r>
            <a:br>
              <a:rPr lang="de-DE" altLang="de-DE" sz="2400" b="0" dirty="0">
                <a:solidFill>
                  <a:srgbClr val="004992"/>
                </a:solidFill>
                <a:latin typeface="+mn-lt"/>
                <a:cs typeface="+mn-cs"/>
              </a:rPr>
            </a:br>
            <a:r>
              <a:rPr lang="de-DE" altLang="de-DE" sz="1800" b="0" dirty="0">
                <a:solidFill>
                  <a:srgbClr val="004992"/>
                </a:solidFill>
                <a:latin typeface="+mn-lt"/>
                <a:cs typeface="+mn-cs"/>
              </a:rPr>
              <a:t>(Tizian, 1524)</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Adelsman och sjörövare</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59</a:t>
            </a:fld>
            <a:endParaRPr lang="de-DE" dirty="0">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Berusad</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Skvallrande kvinnor</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Får jag lov?</a:t>
            </a:r>
            <a:endParaRPr lang="de-DE" altLang="de-DE" sz="18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Begravningskaffe</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60</a:t>
            </a:fld>
            <a:endParaRPr lang="de-DE" dirty="0">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Berusad</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Skvallrande kvinnor</a:t>
            </a:r>
          </a:p>
          <a:p>
            <a:pPr marL="457200" lvl="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Får jag lov?</a:t>
            </a:r>
            <a:br>
              <a:rPr lang="de-DE" altLang="de-DE" sz="2400" b="0" dirty="0">
                <a:solidFill>
                  <a:srgbClr val="004992"/>
                </a:solidFill>
                <a:latin typeface="+mn-lt"/>
                <a:cs typeface="+mn-cs"/>
              </a:rPr>
            </a:br>
            <a:r>
              <a:rPr lang="de-DE" altLang="de-DE" sz="1800" b="0" dirty="0">
                <a:solidFill>
                  <a:srgbClr val="004992"/>
                </a:solidFill>
                <a:latin typeface="+mn-lt"/>
                <a:cs typeface="+mn-cs"/>
              </a:rPr>
              <a:t>(Peter Buamgartner, 1834-1911)</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Begravningskaffe</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61</a:t>
            </a:fld>
            <a:endParaRPr lang="de-DE" dirty="0">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Vittnen till mord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Skådespelet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På bio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Brud i flykt</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62</a:t>
            </a:fld>
            <a:endParaRPr lang="de-DE" dirty="0">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Vittnen till mord</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Skådespelet</a:t>
            </a:r>
            <a:br>
              <a:rPr lang="de-DE" altLang="de-DE" sz="2400" b="0" dirty="0">
                <a:solidFill>
                  <a:srgbClr val="004992"/>
                </a:solidFill>
                <a:latin typeface="+mn-lt"/>
                <a:cs typeface="+mn-cs"/>
              </a:rPr>
            </a:br>
            <a:r>
              <a:rPr lang="de-DE" altLang="de-DE" sz="1800" b="0" dirty="0">
                <a:solidFill>
                  <a:srgbClr val="004992"/>
                </a:solidFill>
                <a:latin typeface="+mn-lt"/>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På bio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Brud i flykt</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63</a:t>
            </a:fld>
            <a:endParaRPr lang="de-DE" dirty="0">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Inlärningsmål:</a:t>
            </a:r>
          </a:p>
          <a:p>
            <a:pPr marL="285750" lvl="0" indent="-285750" defTabSz="914400" fontAlgn="base">
              <a:lnSpc>
                <a:spcPct val="100000"/>
              </a:lnSpc>
              <a:spcBef>
                <a:spcPts val="1200"/>
              </a:spcBef>
              <a:buClr>
                <a:srgbClr val="333333"/>
              </a:buClr>
              <a:buFont typeface="WingDings"/>
              <a:buChar char=""/>
            </a:pPr>
            <a:r>
              <a:rPr lang="en-GB" altLang="de-DE" sz="2000" dirty="0" err="1">
                <a:solidFill>
                  <a:srgbClr val="333333"/>
                </a:solidFill>
              </a:rPr>
              <a:t>När</a:t>
            </a:r>
            <a:r>
              <a:rPr lang="en-GB" altLang="de-DE" sz="2000" dirty="0">
                <a:solidFill>
                  <a:srgbClr val="333333"/>
                </a:solidFill>
              </a:rPr>
              <a:t> </a:t>
            </a:r>
            <a:r>
              <a:rPr lang="en-GB" altLang="de-DE" sz="2000" dirty="0" err="1">
                <a:solidFill>
                  <a:srgbClr val="333333"/>
                </a:solidFill>
              </a:rPr>
              <a:t>utfallet</a:t>
            </a:r>
            <a:r>
              <a:rPr lang="en-GB" altLang="de-DE" sz="2000" dirty="0">
                <a:solidFill>
                  <a:srgbClr val="333333"/>
                </a:solidFill>
              </a:rPr>
              <a:t> </a:t>
            </a:r>
            <a:r>
              <a:rPr lang="en-GB" altLang="de-DE" sz="2000" dirty="0" err="1">
                <a:solidFill>
                  <a:srgbClr val="333333"/>
                </a:solidFill>
              </a:rPr>
              <a:t>är</a:t>
            </a:r>
            <a:r>
              <a:rPr lang="en-GB" altLang="de-DE" sz="2000" dirty="0">
                <a:solidFill>
                  <a:srgbClr val="333333"/>
                </a:solidFill>
              </a:rPr>
              <a:t> </a:t>
            </a:r>
            <a:r>
              <a:rPr lang="en-GB" altLang="de-DE" sz="2000" dirty="0" err="1">
                <a:solidFill>
                  <a:srgbClr val="333333"/>
                </a:solidFill>
              </a:rPr>
              <a:t>mycket</a:t>
            </a:r>
            <a:r>
              <a:rPr lang="en-GB" altLang="de-DE" sz="2000" dirty="0">
                <a:solidFill>
                  <a:srgbClr val="333333"/>
                </a:solidFill>
              </a:rPr>
              <a:t> </a:t>
            </a:r>
            <a:r>
              <a:rPr lang="en-GB" altLang="de-DE" sz="2000" dirty="0" err="1">
                <a:solidFill>
                  <a:srgbClr val="333333"/>
                </a:solidFill>
              </a:rPr>
              <a:t>betydelsefullt</a:t>
            </a:r>
            <a:r>
              <a:rPr lang="en-GB" altLang="de-DE" sz="2000" dirty="0">
                <a:solidFill>
                  <a:srgbClr val="333333"/>
                </a:solidFill>
              </a:rPr>
              <a:t> </a:t>
            </a:r>
            <a:r>
              <a:rPr lang="en-GB" altLang="de-DE" sz="2000" dirty="0" err="1">
                <a:solidFill>
                  <a:srgbClr val="333333"/>
                </a:solidFill>
              </a:rPr>
              <a:t>är</a:t>
            </a:r>
            <a:r>
              <a:rPr lang="en-GB" altLang="de-DE" sz="2000" dirty="0">
                <a:solidFill>
                  <a:srgbClr val="333333"/>
                </a:solidFill>
              </a:rPr>
              <a:t> </a:t>
            </a:r>
            <a:r>
              <a:rPr lang="en-GB" altLang="de-DE" sz="2000" dirty="0" err="1">
                <a:solidFill>
                  <a:srgbClr val="333333"/>
                </a:solidFill>
              </a:rPr>
              <a:t>det</a:t>
            </a:r>
            <a:r>
              <a:rPr lang="en-GB" altLang="de-DE" sz="2000" dirty="0">
                <a:solidFill>
                  <a:srgbClr val="333333"/>
                </a:solidFill>
              </a:rPr>
              <a:t> </a:t>
            </a:r>
            <a:r>
              <a:rPr lang="en-GB" altLang="de-DE" sz="2000" dirty="0" err="1">
                <a:solidFill>
                  <a:srgbClr val="333333"/>
                </a:solidFill>
              </a:rPr>
              <a:t>bättre</a:t>
            </a:r>
            <a:r>
              <a:rPr lang="en-GB" altLang="de-DE" sz="2000" dirty="0">
                <a:solidFill>
                  <a:srgbClr val="333333"/>
                </a:solidFill>
              </a:rPr>
              <a:t> </a:t>
            </a:r>
            <a:r>
              <a:rPr lang="en-GB" altLang="de-DE" sz="2000" dirty="0" err="1">
                <a:solidFill>
                  <a:srgbClr val="333333"/>
                </a:solidFill>
              </a:rPr>
              <a:t>att</a:t>
            </a:r>
            <a:r>
              <a:rPr lang="en-GB" altLang="de-DE" sz="2000" dirty="0">
                <a:solidFill>
                  <a:srgbClr val="333333"/>
                </a:solidFill>
              </a:rPr>
              <a:t> </a:t>
            </a:r>
            <a:r>
              <a:rPr lang="en-GB" altLang="de-DE" sz="2000" dirty="0" err="1">
                <a:solidFill>
                  <a:srgbClr val="333333"/>
                </a:solidFill>
              </a:rPr>
              <a:t>undvika</a:t>
            </a:r>
            <a:r>
              <a:rPr lang="en-GB" altLang="de-DE" sz="2000" dirty="0">
                <a:solidFill>
                  <a:srgbClr val="333333"/>
                </a:solidFill>
              </a:rPr>
              <a:t> </a:t>
            </a:r>
            <a:r>
              <a:rPr lang="en-GB" altLang="de-DE" sz="2000" dirty="0" err="1">
                <a:solidFill>
                  <a:srgbClr val="333333"/>
                </a:solidFill>
              </a:rPr>
              <a:t>snabba</a:t>
            </a:r>
            <a:r>
              <a:rPr lang="en-GB" altLang="de-DE" sz="2000" dirty="0">
                <a:solidFill>
                  <a:srgbClr val="333333"/>
                </a:solidFill>
              </a:rPr>
              <a:t> </a:t>
            </a:r>
            <a:r>
              <a:rPr lang="en-GB" altLang="de-DE" sz="2000" dirty="0" err="1">
                <a:solidFill>
                  <a:srgbClr val="333333"/>
                </a:solidFill>
              </a:rPr>
              <a:t>beslut</a:t>
            </a:r>
            <a:r>
              <a:rPr lang="en-GB" altLang="de-DE" sz="2000" dirty="0">
                <a:solidFill>
                  <a:srgbClr val="333333"/>
                </a:solidFill>
              </a:rPr>
              <a:t> </a:t>
            </a:r>
            <a:r>
              <a:rPr lang="en-GB" altLang="de-DE" sz="2000" dirty="0" err="1">
                <a:solidFill>
                  <a:srgbClr val="333333"/>
                </a:solidFill>
              </a:rPr>
              <a:t>och</a:t>
            </a:r>
            <a:r>
              <a:rPr lang="en-GB" altLang="de-DE" sz="2000" dirty="0">
                <a:solidFill>
                  <a:srgbClr val="333333"/>
                </a:solidFill>
              </a:rPr>
              <a:t> ta </a:t>
            </a:r>
            <a:r>
              <a:rPr lang="en-GB" altLang="de-DE" sz="2000" dirty="0" err="1">
                <a:solidFill>
                  <a:srgbClr val="333333"/>
                </a:solidFill>
              </a:rPr>
              <a:t>hänsyn</a:t>
            </a:r>
            <a:r>
              <a:rPr lang="en-GB" altLang="de-DE" sz="2000" dirty="0">
                <a:solidFill>
                  <a:srgbClr val="333333"/>
                </a:solidFill>
              </a:rPr>
              <a:t> till all information.</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64</a:t>
            </a:fld>
            <a:endParaRPr lang="de-DE" dirty="0">
              <a:latin typeface="+mn-lt"/>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Inlärningsmål:</a:t>
            </a:r>
          </a:p>
          <a:p>
            <a:pPr marL="285750" lvl="0" indent="-285750" defTabSz="914400" fontAlgn="base">
              <a:lnSpc>
                <a:spcPct val="100000"/>
              </a:lnSpc>
              <a:spcBef>
                <a:spcPts val="1200"/>
              </a:spcBef>
              <a:buClr>
                <a:srgbClr val="333333"/>
              </a:buClr>
              <a:buFont typeface="WingDings"/>
              <a:buChar char=""/>
            </a:pPr>
            <a:r>
              <a:rPr lang="en-GB" altLang="de-DE" sz="2000" dirty="0" err="1">
                <a:solidFill>
                  <a:srgbClr val="333333"/>
                </a:solidFill>
              </a:rPr>
              <a:t>När</a:t>
            </a:r>
            <a:r>
              <a:rPr lang="en-GB" altLang="de-DE" sz="2000" dirty="0">
                <a:solidFill>
                  <a:srgbClr val="333333"/>
                </a:solidFill>
              </a:rPr>
              <a:t> </a:t>
            </a:r>
            <a:r>
              <a:rPr lang="en-GB" altLang="de-DE" sz="2000" dirty="0" err="1">
                <a:solidFill>
                  <a:srgbClr val="333333"/>
                </a:solidFill>
              </a:rPr>
              <a:t>utfallet</a:t>
            </a:r>
            <a:r>
              <a:rPr lang="en-GB" altLang="de-DE" sz="2000" dirty="0">
                <a:solidFill>
                  <a:srgbClr val="333333"/>
                </a:solidFill>
              </a:rPr>
              <a:t> </a:t>
            </a:r>
            <a:r>
              <a:rPr lang="en-GB" altLang="de-DE" sz="2000" dirty="0" err="1">
                <a:solidFill>
                  <a:srgbClr val="333333"/>
                </a:solidFill>
              </a:rPr>
              <a:t>är</a:t>
            </a:r>
            <a:r>
              <a:rPr lang="en-GB" altLang="de-DE" sz="2000" dirty="0">
                <a:solidFill>
                  <a:srgbClr val="333333"/>
                </a:solidFill>
              </a:rPr>
              <a:t> </a:t>
            </a:r>
            <a:r>
              <a:rPr lang="en-GB" altLang="de-DE" sz="2000" dirty="0" err="1">
                <a:solidFill>
                  <a:srgbClr val="333333"/>
                </a:solidFill>
              </a:rPr>
              <a:t>mycket</a:t>
            </a:r>
            <a:r>
              <a:rPr lang="en-GB" altLang="de-DE" sz="2000" dirty="0">
                <a:solidFill>
                  <a:srgbClr val="333333"/>
                </a:solidFill>
              </a:rPr>
              <a:t> </a:t>
            </a:r>
            <a:r>
              <a:rPr lang="en-GB" altLang="de-DE" sz="2000" dirty="0" err="1">
                <a:solidFill>
                  <a:srgbClr val="333333"/>
                </a:solidFill>
              </a:rPr>
              <a:t>betydelsefullt</a:t>
            </a:r>
            <a:r>
              <a:rPr lang="en-GB" altLang="de-DE" sz="2000" dirty="0">
                <a:solidFill>
                  <a:srgbClr val="333333"/>
                </a:solidFill>
              </a:rPr>
              <a:t> </a:t>
            </a:r>
            <a:r>
              <a:rPr lang="en-GB" altLang="de-DE" sz="2000" dirty="0" err="1">
                <a:solidFill>
                  <a:srgbClr val="333333"/>
                </a:solidFill>
              </a:rPr>
              <a:t>är</a:t>
            </a:r>
            <a:r>
              <a:rPr lang="en-GB" altLang="de-DE" sz="2000" dirty="0">
                <a:solidFill>
                  <a:srgbClr val="333333"/>
                </a:solidFill>
              </a:rPr>
              <a:t> </a:t>
            </a:r>
            <a:r>
              <a:rPr lang="en-GB" altLang="de-DE" sz="2000" dirty="0" err="1">
                <a:solidFill>
                  <a:srgbClr val="333333"/>
                </a:solidFill>
              </a:rPr>
              <a:t>det</a:t>
            </a:r>
            <a:r>
              <a:rPr lang="en-GB" altLang="de-DE" sz="2000" dirty="0">
                <a:solidFill>
                  <a:srgbClr val="333333"/>
                </a:solidFill>
              </a:rPr>
              <a:t> </a:t>
            </a:r>
            <a:r>
              <a:rPr lang="en-GB" altLang="de-DE" sz="2000" dirty="0" err="1">
                <a:solidFill>
                  <a:srgbClr val="333333"/>
                </a:solidFill>
              </a:rPr>
              <a:t>bättre</a:t>
            </a:r>
            <a:r>
              <a:rPr lang="en-GB" altLang="de-DE" sz="2000" dirty="0">
                <a:solidFill>
                  <a:srgbClr val="333333"/>
                </a:solidFill>
              </a:rPr>
              <a:t> </a:t>
            </a:r>
            <a:r>
              <a:rPr lang="en-GB" altLang="de-DE" sz="2000" dirty="0" err="1">
                <a:solidFill>
                  <a:srgbClr val="333333"/>
                </a:solidFill>
              </a:rPr>
              <a:t>att</a:t>
            </a:r>
            <a:r>
              <a:rPr lang="en-GB" altLang="de-DE" sz="2000" dirty="0">
                <a:solidFill>
                  <a:srgbClr val="333333"/>
                </a:solidFill>
              </a:rPr>
              <a:t> </a:t>
            </a:r>
            <a:r>
              <a:rPr lang="en-GB" altLang="de-DE" sz="2000" dirty="0" err="1">
                <a:solidFill>
                  <a:srgbClr val="333333"/>
                </a:solidFill>
              </a:rPr>
              <a:t>undvika</a:t>
            </a:r>
            <a:r>
              <a:rPr lang="en-GB" altLang="de-DE" sz="2000" dirty="0">
                <a:solidFill>
                  <a:srgbClr val="333333"/>
                </a:solidFill>
              </a:rPr>
              <a:t> </a:t>
            </a:r>
            <a:r>
              <a:rPr lang="en-GB" altLang="de-DE" sz="2000" dirty="0" err="1">
                <a:solidFill>
                  <a:srgbClr val="333333"/>
                </a:solidFill>
              </a:rPr>
              <a:t>snabba</a:t>
            </a:r>
            <a:r>
              <a:rPr lang="en-GB" altLang="de-DE" sz="2000" dirty="0">
                <a:solidFill>
                  <a:srgbClr val="333333"/>
                </a:solidFill>
              </a:rPr>
              <a:t> </a:t>
            </a:r>
            <a:r>
              <a:rPr lang="en-GB" altLang="de-DE" sz="2000" dirty="0" err="1">
                <a:solidFill>
                  <a:srgbClr val="333333"/>
                </a:solidFill>
              </a:rPr>
              <a:t>beslut</a:t>
            </a:r>
            <a:r>
              <a:rPr lang="en-GB" altLang="de-DE" sz="2000" dirty="0">
                <a:solidFill>
                  <a:srgbClr val="333333"/>
                </a:solidFill>
              </a:rPr>
              <a:t> </a:t>
            </a:r>
            <a:r>
              <a:rPr lang="en-GB" altLang="de-DE" sz="2000" dirty="0" err="1">
                <a:solidFill>
                  <a:srgbClr val="333333"/>
                </a:solidFill>
              </a:rPr>
              <a:t>och</a:t>
            </a:r>
            <a:r>
              <a:rPr lang="en-GB" altLang="de-DE" sz="2000" dirty="0">
                <a:solidFill>
                  <a:srgbClr val="333333"/>
                </a:solidFill>
              </a:rPr>
              <a:t> ta </a:t>
            </a:r>
            <a:r>
              <a:rPr lang="en-GB" altLang="de-DE" sz="2000" dirty="0" err="1">
                <a:solidFill>
                  <a:srgbClr val="333333"/>
                </a:solidFill>
              </a:rPr>
              <a:t>hänsyn</a:t>
            </a:r>
            <a:r>
              <a:rPr lang="en-GB" altLang="de-DE" sz="2000" dirty="0">
                <a:solidFill>
                  <a:srgbClr val="333333"/>
                </a:solidFill>
              </a:rPr>
              <a:t> till all information.</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004992"/>
                </a:solidFill>
              </a:rPr>
              <a:t>Exempel:</a:t>
            </a:r>
            <a:r>
              <a:rPr lang="de-DE" altLang="de-DE" sz="2000" dirty="0">
                <a:solidFill>
                  <a:srgbClr val="333333"/>
                </a:solidFill>
              </a:rPr>
              <a:t> </a:t>
            </a:r>
            <a:r>
              <a:rPr lang="en-GB" altLang="de-DE" sz="2000" dirty="0" err="1">
                <a:solidFill>
                  <a:srgbClr val="333333"/>
                </a:solidFill>
              </a:rPr>
              <a:t>En</a:t>
            </a:r>
            <a:r>
              <a:rPr lang="en-GB" altLang="de-DE" sz="2000" dirty="0">
                <a:solidFill>
                  <a:srgbClr val="333333"/>
                </a:solidFill>
              </a:rPr>
              <a:t> man </a:t>
            </a:r>
            <a:r>
              <a:rPr lang="en-GB" altLang="de-DE" sz="2000" dirty="0" err="1">
                <a:solidFill>
                  <a:srgbClr val="333333"/>
                </a:solidFill>
              </a:rPr>
              <a:t>babblar</a:t>
            </a:r>
            <a:r>
              <a:rPr lang="en-GB" altLang="de-DE" sz="2000" dirty="0">
                <a:solidFill>
                  <a:srgbClr val="333333"/>
                </a:solidFill>
              </a:rPr>
              <a:t>: </a:t>
            </a:r>
            <a:r>
              <a:rPr lang="de-DE" altLang="de-DE" sz="2000" i="1" dirty="0">
                <a:solidFill>
                  <a:srgbClr val="004992"/>
                </a:solidFill>
              </a:rPr>
              <a:t>är han berusad?</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rPr>
              <a:t>Titta närmare:</a:t>
            </a:r>
            <a:r>
              <a:rPr lang="en-GB" altLang="de-DE" sz="2000" dirty="0">
                <a:solidFill>
                  <a:srgbClr val="333333"/>
                </a:solidFill>
              </a:rPr>
              <a:t> </a:t>
            </a:r>
            <a:r>
              <a:rPr lang="de-DE" altLang="de-DE" sz="2000" dirty="0">
                <a:solidFill>
                  <a:srgbClr val="333333"/>
                </a:solidFill>
              </a:rPr>
              <a:t>kommer han från krogen eller luktar han alkohol? </a:t>
            </a:r>
            <a:br>
              <a:rPr lang="de-DE" altLang="de-DE" sz="2000" dirty="0">
                <a:solidFill>
                  <a:srgbClr val="333333"/>
                </a:solidFill>
              </a:rPr>
            </a:br>
            <a:r>
              <a:rPr lang="de-DE" altLang="de-DE" sz="2000" i="1" dirty="0">
                <a:solidFill>
                  <a:srgbClr val="004992"/>
                </a:solidFill>
              </a:rPr>
              <a:t>Mannen kan till exempel ha en språkstörning efter en stroke.</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65</a:t>
            </a:fld>
            <a:endParaRPr lang="de-DE" dirty="0">
              <a:latin typeface="+mn-lt"/>
              <a:cs typeface="+mn-cs"/>
            </a:endParaRPr>
          </a:p>
        </p:txBody>
      </p:sp>
    </p:spTree>
    <p:extLst>
      <p:ext uri="{BB962C8B-B14F-4D97-AF65-F5344CB8AC3E}">
        <p14:creationId xmlns:p14="http://schemas.microsoft.com/office/powerpoint/2010/main" val="10287691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Inlärningsmål:</a:t>
            </a:r>
          </a:p>
          <a:p>
            <a:pPr marL="285750" lvl="0" indent="-285750" defTabSz="914400" fontAlgn="base">
              <a:lnSpc>
                <a:spcPct val="100000"/>
              </a:lnSpc>
              <a:spcBef>
                <a:spcPts val="1200"/>
              </a:spcBef>
              <a:buClr>
                <a:srgbClr val="333333"/>
              </a:buClr>
              <a:buFont typeface="WingDings"/>
              <a:buChar char=""/>
            </a:pPr>
            <a:r>
              <a:rPr lang="en-GB" altLang="de-DE" sz="2000" dirty="0" err="1">
                <a:solidFill>
                  <a:srgbClr val="333333"/>
                </a:solidFill>
              </a:rPr>
              <a:t>När</a:t>
            </a:r>
            <a:r>
              <a:rPr lang="en-GB" altLang="de-DE" sz="2000" dirty="0">
                <a:solidFill>
                  <a:srgbClr val="333333"/>
                </a:solidFill>
              </a:rPr>
              <a:t> </a:t>
            </a:r>
            <a:r>
              <a:rPr lang="en-GB" altLang="de-DE" sz="2000" dirty="0" err="1">
                <a:solidFill>
                  <a:srgbClr val="333333"/>
                </a:solidFill>
              </a:rPr>
              <a:t>utfallet</a:t>
            </a:r>
            <a:r>
              <a:rPr lang="en-GB" altLang="de-DE" sz="2000" dirty="0">
                <a:solidFill>
                  <a:srgbClr val="333333"/>
                </a:solidFill>
              </a:rPr>
              <a:t> </a:t>
            </a:r>
            <a:r>
              <a:rPr lang="en-GB" altLang="de-DE" sz="2000" dirty="0" err="1">
                <a:solidFill>
                  <a:srgbClr val="333333"/>
                </a:solidFill>
              </a:rPr>
              <a:t>är</a:t>
            </a:r>
            <a:r>
              <a:rPr lang="en-GB" altLang="de-DE" sz="2000" dirty="0">
                <a:solidFill>
                  <a:srgbClr val="333333"/>
                </a:solidFill>
              </a:rPr>
              <a:t> </a:t>
            </a:r>
            <a:r>
              <a:rPr lang="en-GB" altLang="de-DE" sz="2000" dirty="0" err="1">
                <a:solidFill>
                  <a:srgbClr val="333333"/>
                </a:solidFill>
              </a:rPr>
              <a:t>mycket</a:t>
            </a:r>
            <a:r>
              <a:rPr lang="en-GB" altLang="de-DE" sz="2000" dirty="0">
                <a:solidFill>
                  <a:srgbClr val="333333"/>
                </a:solidFill>
              </a:rPr>
              <a:t> </a:t>
            </a:r>
            <a:r>
              <a:rPr lang="en-GB" altLang="de-DE" sz="2000" dirty="0" err="1">
                <a:solidFill>
                  <a:srgbClr val="333333"/>
                </a:solidFill>
              </a:rPr>
              <a:t>betydelsefullt</a:t>
            </a:r>
            <a:r>
              <a:rPr lang="en-GB" altLang="de-DE" sz="2000" dirty="0">
                <a:solidFill>
                  <a:srgbClr val="333333"/>
                </a:solidFill>
              </a:rPr>
              <a:t> </a:t>
            </a:r>
            <a:r>
              <a:rPr lang="en-GB" altLang="de-DE" sz="2000" dirty="0" err="1">
                <a:solidFill>
                  <a:srgbClr val="333333"/>
                </a:solidFill>
              </a:rPr>
              <a:t>är</a:t>
            </a:r>
            <a:r>
              <a:rPr lang="en-GB" altLang="de-DE" sz="2000" dirty="0">
                <a:solidFill>
                  <a:srgbClr val="333333"/>
                </a:solidFill>
              </a:rPr>
              <a:t> </a:t>
            </a:r>
            <a:r>
              <a:rPr lang="en-GB" altLang="de-DE" sz="2000" dirty="0" err="1">
                <a:solidFill>
                  <a:srgbClr val="333333"/>
                </a:solidFill>
              </a:rPr>
              <a:t>det</a:t>
            </a:r>
            <a:r>
              <a:rPr lang="en-GB" altLang="de-DE" sz="2000" dirty="0">
                <a:solidFill>
                  <a:srgbClr val="333333"/>
                </a:solidFill>
              </a:rPr>
              <a:t> </a:t>
            </a:r>
            <a:r>
              <a:rPr lang="en-GB" altLang="de-DE" sz="2000" dirty="0" err="1">
                <a:solidFill>
                  <a:srgbClr val="333333"/>
                </a:solidFill>
              </a:rPr>
              <a:t>bättre</a:t>
            </a:r>
            <a:r>
              <a:rPr lang="en-GB" altLang="de-DE" sz="2000" dirty="0">
                <a:solidFill>
                  <a:srgbClr val="333333"/>
                </a:solidFill>
              </a:rPr>
              <a:t> </a:t>
            </a:r>
            <a:r>
              <a:rPr lang="en-GB" altLang="de-DE" sz="2000" dirty="0" err="1">
                <a:solidFill>
                  <a:srgbClr val="333333"/>
                </a:solidFill>
              </a:rPr>
              <a:t>att</a:t>
            </a:r>
            <a:r>
              <a:rPr lang="en-GB" altLang="de-DE" sz="2000" dirty="0">
                <a:solidFill>
                  <a:srgbClr val="333333"/>
                </a:solidFill>
              </a:rPr>
              <a:t> </a:t>
            </a:r>
            <a:r>
              <a:rPr lang="en-GB" altLang="de-DE" sz="2000" dirty="0" err="1">
                <a:solidFill>
                  <a:srgbClr val="333333"/>
                </a:solidFill>
              </a:rPr>
              <a:t>undvika</a:t>
            </a:r>
            <a:r>
              <a:rPr lang="en-GB" altLang="de-DE" sz="2000" dirty="0">
                <a:solidFill>
                  <a:srgbClr val="333333"/>
                </a:solidFill>
              </a:rPr>
              <a:t> </a:t>
            </a:r>
            <a:r>
              <a:rPr lang="en-GB" altLang="de-DE" sz="2000" dirty="0" err="1">
                <a:solidFill>
                  <a:srgbClr val="333333"/>
                </a:solidFill>
              </a:rPr>
              <a:t>snabba</a:t>
            </a:r>
            <a:r>
              <a:rPr lang="en-GB" altLang="de-DE" sz="2000" dirty="0">
                <a:solidFill>
                  <a:srgbClr val="333333"/>
                </a:solidFill>
              </a:rPr>
              <a:t> </a:t>
            </a:r>
            <a:r>
              <a:rPr lang="en-GB" altLang="de-DE" sz="2000" dirty="0" err="1">
                <a:solidFill>
                  <a:srgbClr val="333333"/>
                </a:solidFill>
              </a:rPr>
              <a:t>beslut</a:t>
            </a:r>
            <a:r>
              <a:rPr lang="en-GB" altLang="de-DE" sz="2000" dirty="0">
                <a:solidFill>
                  <a:srgbClr val="333333"/>
                </a:solidFill>
              </a:rPr>
              <a:t> </a:t>
            </a:r>
            <a:r>
              <a:rPr lang="en-GB" altLang="de-DE" sz="2000" dirty="0" err="1">
                <a:solidFill>
                  <a:srgbClr val="333333"/>
                </a:solidFill>
              </a:rPr>
              <a:t>och</a:t>
            </a:r>
            <a:r>
              <a:rPr lang="en-GB" altLang="de-DE" sz="2000" dirty="0">
                <a:solidFill>
                  <a:srgbClr val="333333"/>
                </a:solidFill>
              </a:rPr>
              <a:t> ta </a:t>
            </a:r>
            <a:r>
              <a:rPr lang="en-GB" altLang="de-DE" sz="2000" dirty="0" err="1">
                <a:solidFill>
                  <a:srgbClr val="333333"/>
                </a:solidFill>
              </a:rPr>
              <a:t>hänsyn</a:t>
            </a:r>
            <a:r>
              <a:rPr lang="en-GB" altLang="de-DE" sz="2000" dirty="0">
                <a:solidFill>
                  <a:srgbClr val="333333"/>
                </a:solidFill>
              </a:rPr>
              <a:t> till all information.</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004992"/>
                </a:solidFill>
              </a:rPr>
              <a:t>Exempel:</a:t>
            </a:r>
            <a:r>
              <a:rPr lang="de-DE" altLang="de-DE" sz="2000" dirty="0">
                <a:solidFill>
                  <a:srgbClr val="333333"/>
                </a:solidFill>
              </a:rPr>
              <a:t> </a:t>
            </a:r>
            <a:r>
              <a:rPr lang="en-GB" altLang="de-DE" sz="2000" dirty="0" err="1">
                <a:solidFill>
                  <a:srgbClr val="333333"/>
                </a:solidFill>
              </a:rPr>
              <a:t>En</a:t>
            </a:r>
            <a:r>
              <a:rPr lang="en-GB" altLang="de-DE" sz="2000" dirty="0">
                <a:solidFill>
                  <a:srgbClr val="333333"/>
                </a:solidFill>
              </a:rPr>
              <a:t> man </a:t>
            </a:r>
            <a:r>
              <a:rPr lang="en-GB" altLang="de-DE" sz="2000" dirty="0" err="1">
                <a:solidFill>
                  <a:srgbClr val="333333"/>
                </a:solidFill>
              </a:rPr>
              <a:t>babblar</a:t>
            </a:r>
            <a:r>
              <a:rPr lang="en-GB" altLang="de-DE" sz="2000" dirty="0">
                <a:solidFill>
                  <a:srgbClr val="333333"/>
                </a:solidFill>
              </a:rPr>
              <a:t>: </a:t>
            </a:r>
            <a:r>
              <a:rPr lang="de-DE" altLang="de-DE" sz="2000" i="1" dirty="0">
                <a:solidFill>
                  <a:srgbClr val="004992"/>
                </a:solidFill>
              </a:rPr>
              <a:t>är han berusad?</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rPr>
              <a:t>Titta närmare:</a:t>
            </a:r>
            <a:r>
              <a:rPr lang="en-GB" altLang="de-DE" sz="2000" dirty="0">
                <a:solidFill>
                  <a:srgbClr val="333333"/>
                </a:solidFill>
              </a:rPr>
              <a:t> </a:t>
            </a:r>
            <a:r>
              <a:rPr lang="de-DE" altLang="de-DE" sz="2000" dirty="0">
                <a:solidFill>
                  <a:srgbClr val="333333"/>
                </a:solidFill>
              </a:rPr>
              <a:t>kommer han från krogen eller luktar han alkohol? </a:t>
            </a:r>
            <a:br>
              <a:rPr lang="de-DE" altLang="de-DE" sz="2000" dirty="0">
                <a:solidFill>
                  <a:srgbClr val="333333"/>
                </a:solidFill>
              </a:rPr>
            </a:br>
            <a:r>
              <a:rPr lang="de-DE" altLang="de-DE" sz="2000" i="1" dirty="0">
                <a:solidFill>
                  <a:srgbClr val="004992"/>
                </a:solidFill>
              </a:rPr>
              <a:t>Mannen kan till exempel ha en språkstörning efter en stroke.</a:t>
            </a:r>
          </a:p>
          <a:p>
            <a:pPr marL="285750" lvl="0" indent="-285750" defTabSz="914400" fontAlgn="base">
              <a:lnSpc>
                <a:spcPct val="100000"/>
              </a:lnSpc>
              <a:spcBef>
                <a:spcPts val="1200"/>
              </a:spcBef>
              <a:buClr>
                <a:srgbClr val="333333"/>
              </a:buClr>
              <a:buFont typeface="WingDings"/>
              <a:buChar char=""/>
            </a:pPr>
            <a:r>
              <a:rPr lang="de-DE" altLang="de-DE" sz="2000" dirty="0">
                <a:solidFill>
                  <a:srgbClr val="333333"/>
                </a:solidFill>
              </a:rPr>
              <a:t>Kom ihåg att hastiga beslut ökar risken för fel.</a:t>
            </a:r>
            <a:endParaRPr lang="en-GB"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en-GB" altLang="de-DE" sz="2000" dirty="0">
                <a:solidFill>
                  <a:srgbClr val="333333"/>
                </a:solidFill>
              </a:rPr>
              <a:t>Vid </a:t>
            </a:r>
            <a:r>
              <a:rPr lang="en-GB" altLang="de-DE" sz="2000" dirty="0" err="1">
                <a:solidFill>
                  <a:srgbClr val="333333"/>
                </a:solidFill>
              </a:rPr>
              <a:t>mindre</a:t>
            </a:r>
            <a:r>
              <a:rPr lang="en-GB" altLang="de-DE" sz="2000" dirty="0">
                <a:solidFill>
                  <a:srgbClr val="333333"/>
                </a:solidFill>
              </a:rPr>
              <a:t> </a:t>
            </a:r>
            <a:r>
              <a:rPr lang="en-GB" altLang="de-DE" sz="2000" dirty="0" err="1">
                <a:solidFill>
                  <a:srgbClr val="333333"/>
                </a:solidFill>
              </a:rPr>
              <a:t>betydande</a:t>
            </a:r>
            <a:r>
              <a:rPr lang="en-GB" altLang="de-DE" sz="2000" dirty="0">
                <a:solidFill>
                  <a:srgbClr val="333333"/>
                </a:solidFill>
              </a:rPr>
              <a:t> </a:t>
            </a:r>
            <a:r>
              <a:rPr lang="en-GB" altLang="de-DE" sz="2000" dirty="0" err="1">
                <a:solidFill>
                  <a:srgbClr val="333333"/>
                </a:solidFill>
              </a:rPr>
              <a:t>händelser</a:t>
            </a:r>
            <a:r>
              <a:rPr lang="en-GB" altLang="de-DE" sz="2000" dirty="0">
                <a:solidFill>
                  <a:srgbClr val="333333"/>
                </a:solidFill>
              </a:rPr>
              <a:t> </a:t>
            </a:r>
            <a:r>
              <a:rPr lang="en-GB" altLang="de-DE" sz="2000" dirty="0" err="1">
                <a:solidFill>
                  <a:srgbClr val="333333"/>
                </a:solidFill>
              </a:rPr>
              <a:t>kan</a:t>
            </a:r>
            <a:r>
              <a:rPr lang="en-GB" altLang="de-DE" sz="2000" dirty="0">
                <a:solidFill>
                  <a:srgbClr val="333333"/>
                </a:solidFill>
              </a:rPr>
              <a:t> vi</a:t>
            </a:r>
            <a:r>
              <a:rPr lang="de-DE" altLang="de-DE" sz="2000" dirty="0">
                <a:solidFill>
                  <a:srgbClr val="333333"/>
                </a:solidFill>
              </a:rPr>
              <a:t> lika gärna ta ett snabbt beslut </a:t>
            </a:r>
            <a:r>
              <a:rPr lang="en-GB" altLang="de-DE" sz="2000" dirty="0">
                <a:solidFill>
                  <a:srgbClr val="333333"/>
                </a:solidFill>
              </a:rPr>
              <a:t>(</a:t>
            </a:r>
            <a:r>
              <a:rPr lang="en-GB" altLang="de-DE" sz="2000" dirty="0" err="1">
                <a:solidFill>
                  <a:srgbClr val="333333"/>
                </a:solidFill>
              </a:rPr>
              <a:t>t.ex</a:t>
            </a:r>
            <a:r>
              <a:rPr lang="en-GB" altLang="de-DE" sz="2000" dirty="0">
                <a:solidFill>
                  <a:srgbClr val="333333"/>
                </a:solidFill>
              </a:rPr>
              <a:t>. </a:t>
            </a:r>
            <a:r>
              <a:rPr lang="en-GB" altLang="de-DE" sz="2000" dirty="0" err="1">
                <a:solidFill>
                  <a:srgbClr val="333333"/>
                </a:solidFill>
              </a:rPr>
              <a:t>välja</a:t>
            </a:r>
            <a:r>
              <a:rPr lang="en-GB" altLang="de-DE" sz="2000" dirty="0">
                <a:solidFill>
                  <a:srgbClr val="333333"/>
                </a:solidFill>
              </a:rPr>
              <a:t> </a:t>
            </a:r>
            <a:r>
              <a:rPr lang="en-GB" altLang="de-DE" sz="2000" dirty="0" err="1">
                <a:solidFill>
                  <a:srgbClr val="333333"/>
                </a:solidFill>
              </a:rPr>
              <a:t>smak</a:t>
            </a:r>
            <a:r>
              <a:rPr lang="en-GB" altLang="de-DE" sz="2000" dirty="0">
                <a:solidFill>
                  <a:srgbClr val="333333"/>
                </a:solidFill>
              </a:rPr>
              <a:t> </a:t>
            </a:r>
            <a:r>
              <a:rPr lang="en-GB" altLang="de-DE" sz="2000" dirty="0" err="1">
                <a:solidFill>
                  <a:srgbClr val="333333"/>
                </a:solidFill>
              </a:rPr>
              <a:t>på</a:t>
            </a:r>
            <a:r>
              <a:rPr lang="en-GB" altLang="de-DE" sz="2000" dirty="0">
                <a:solidFill>
                  <a:srgbClr val="333333"/>
                </a:solidFill>
              </a:rPr>
              <a:t> </a:t>
            </a:r>
            <a:r>
              <a:rPr lang="en-GB" altLang="de-DE" sz="2000" dirty="0" err="1">
                <a:solidFill>
                  <a:srgbClr val="333333"/>
                </a:solidFill>
              </a:rPr>
              <a:t>yoghurten</a:t>
            </a:r>
            <a:r>
              <a:rPr lang="en-GB" altLang="de-DE" sz="2000" dirty="0">
                <a:solidFill>
                  <a:srgbClr val="333333"/>
                </a:solidFill>
              </a:rPr>
              <a:t>, </a:t>
            </a:r>
            <a:r>
              <a:rPr lang="en-GB" altLang="de-DE" sz="2000" dirty="0" err="1">
                <a:solidFill>
                  <a:srgbClr val="333333"/>
                </a:solidFill>
              </a:rPr>
              <a:t>kakor</a:t>
            </a:r>
            <a:r>
              <a:rPr lang="en-GB" altLang="de-DE" sz="2000" dirty="0">
                <a:solidFill>
                  <a:srgbClr val="333333"/>
                </a:solidFill>
              </a:rPr>
              <a:t> till </a:t>
            </a:r>
            <a:r>
              <a:rPr lang="en-GB" altLang="de-DE" sz="2000" dirty="0" err="1">
                <a:solidFill>
                  <a:srgbClr val="333333"/>
                </a:solidFill>
              </a:rPr>
              <a:t>kaffet</a:t>
            </a:r>
            <a:r>
              <a:rPr lang="en-GB" altLang="de-DE" sz="2000" dirty="0">
                <a:solidFill>
                  <a:srgbClr val="333333"/>
                </a:solidFill>
              </a:rPr>
              <a:t>)</a:t>
            </a:r>
            <a:r>
              <a:rPr lang="de-DE" altLang="de-DE" dirty="0">
                <a:solidFill>
                  <a:srgbClr val="333333"/>
                </a:solidFill>
              </a:rPr>
              <a:t>.</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66</a:t>
            </a:fld>
            <a:endParaRPr lang="de-DE" dirty="0">
              <a:latin typeface="+mn-lt"/>
              <a:cs typeface="+mn-cs"/>
            </a:endParaRPr>
          </a:p>
        </p:txBody>
      </p:sp>
    </p:spTree>
    <p:extLst>
      <p:ext uri="{BB962C8B-B14F-4D97-AF65-F5344CB8AC3E}">
        <p14:creationId xmlns:p14="http://schemas.microsoft.com/office/powerpoint/2010/main" val="25839941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Inlärningsmål:</a:t>
            </a:r>
          </a:p>
          <a:p>
            <a:pPr marL="285750" lvl="0" indent="-285750" defTabSz="914400" fontAlgn="base">
              <a:lnSpc>
                <a:spcPct val="100000"/>
              </a:lnSpc>
              <a:spcBef>
                <a:spcPts val="1200"/>
              </a:spcBef>
              <a:buClr>
                <a:srgbClr val="333333"/>
              </a:buClr>
              <a:buFont typeface="WingDings"/>
              <a:buChar char=""/>
            </a:pPr>
            <a:r>
              <a:rPr lang="en-GB" altLang="de-DE" sz="2000" dirty="0" err="1">
                <a:solidFill>
                  <a:srgbClr val="333333"/>
                </a:solidFill>
              </a:rPr>
              <a:t>När</a:t>
            </a:r>
            <a:r>
              <a:rPr lang="en-GB" altLang="de-DE" sz="2000" dirty="0">
                <a:solidFill>
                  <a:srgbClr val="333333"/>
                </a:solidFill>
              </a:rPr>
              <a:t> </a:t>
            </a:r>
            <a:r>
              <a:rPr lang="en-GB" altLang="de-DE" sz="2000" dirty="0" err="1">
                <a:solidFill>
                  <a:srgbClr val="333333"/>
                </a:solidFill>
              </a:rPr>
              <a:t>utfallet</a:t>
            </a:r>
            <a:r>
              <a:rPr lang="en-GB" altLang="de-DE" sz="2000" dirty="0">
                <a:solidFill>
                  <a:srgbClr val="333333"/>
                </a:solidFill>
              </a:rPr>
              <a:t> </a:t>
            </a:r>
            <a:r>
              <a:rPr lang="en-GB" altLang="de-DE" sz="2000" dirty="0" err="1">
                <a:solidFill>
                  <a:srgbClr val="333333"/>
                </a:solidFill>
              </a:rPr>
              <a:t>är</a:t>
            </a:r>
            <a:r>
              <a:rPr lang="en-GB" altLang="de-DE" sz="2000" dirty="0">
                <a:solidFill>
                  <a:srgbClr val="333333"/>
                </a:solidFill>
              </a:rPr>
              <a:t> </a:t>
            </a:r>
            <a:r>
              <a:rPr lang="en-GB" altLang="de-DE" sz="2000" dirty="0" err="1">
                <a:solidFill>
                  <a:srgbClr val="333333"/>
                </a:solidFill>
              </a:rPr>
              <a:t>mycket</a:t>
            </a:r>
            <a:r>
              <a:rPr lang="en-GB" altLang="de-DE" sz="2000" dirty="0">
                <a:solidFill>
                  <a:srgbClr val="333333"/>
                </a:solidFill>
              </a:rPr>
              <a:t> </a:t>
            </a:r>
            <a:r>
              <a:rPr lang="en-GB" altLang="de-DE" sz="2000" dirty="0" err="1">
                <a:solidFill>
                  <a:srgbClr val="333333"/>
                </a:solidFill>
              </a:rPr>
              <a:t>betydelsefullt</a:t>
            </a:r>
            <a:r>
              <a:rPr lang="en-GB" altLang="de-DE" sz="2000" dirty="0">
                <a:solidFill>
                  <a:srgbClr val="333333"/>
                </a:solidFill>
              </a:rPr>
              <a:t> </a:t>
            </a:r>
            <a:r>
              <a:rPr lang="en-GB" altLang="de-DE" sz="2000" dirty="0" err="1">
                <a:solidFill>
                  <a:srgbClr val="333333"/>
                </a:solidFill>
              </a:rPr>
              <a:t>är</a:t>
            </a:r>
            <a:r>
              <a:rPr lang="en-GB" altLang="de-DE" sz="2000" dirty="0">
                <a:solidFill>
                  <a:srgbClr val="333333"/>
                </a:solidFill>
              </a:rPr>
              <a:t> </a:t>
            </a:r>
            <a:r>
              <a:rPr lang="en-GB" altLang="de-DE" sz="2000" dirty="0" err="1">
                <a:solidFill>
                  <a:srgbClr val="333333"/>
                </a:solidFill>
              </a:rPr>
              <a:t>det</a:t>
            </a:r>
            <a:r>
              <a:rPr lang="en-GB" altLang="de-DE" sz="2000" dirty="0">
                <a:solidFill>
                  <a:srgbClr val="333333"/>
                </a:solidFill>
              </a:rPr>
              <a:t> </a:t>
            </a:r>
            <a:r>
              <a:rPr lang="en-GB" altLang="de-DE" sz="2000" dirty="0" err="1">
                <a:solidFill>
                  <a:srgbClr val="333333"/>
                </a:solidFill>
              </a:rPr>
              <a:t>bättre</a:t>
            </a:r>
            <a:r>
              <a:rPr lang="en-GB" altLang="de-DE" sz="2000" dirty="0">
                <a:solidFill>
                  <a:srgbClr val="333333"/>
                </a:solidFill>
              </a:rPr>
              <a:t> </a:t>
            </a:r>
            <a:r>
              <a:rPr lang="en-GB" altLang="de-DE" sz="2000" dirty="0" err="1">
                <a:solidFill>
                  <a:srgbClr val="333333"/>
                </a:solidFill>
              </a:rPr>
              <a:t>att</a:t>
            </a:r>
            <a:r>
              <a:rPr lang="en-GB" altLang="de-DE" sz="2000" dirty="0">
                <a:solidFill>
                  <a:srgbClr val="333333"/>
                </a:solidFill>
              </a:rPr>
              <a:t> </a:t>
            </a:r>
            <a:r>
              <a:rPr lang="en-GB" altLang="de-DE" sz="2000" dirty="0" err="1">
                <a:solidFill>
                  <a:srgbClr val="333333"/>
                </a:solidFill>
              </a:rPr>
              <a:t>undvika</a:t>
            </a:r>
            <a:r>
              <a:rPr lang="en-GB" altLang="de-DE" sz="2000" dirty="0">
                <a:solidFill>
                  <a:srgbClr val="333333"/>
                </a:solidFill>
              </a:rPr>
              <a:t> </a:t>
            </a:r>
            <a:r>
              <a:rPr lang="en-GB" altLang="de-DE" sz="2000" dirty="0" err="1">
                <a:solidFill>
                  <a:srgbClr val="333333"/>
                </a:solidFill>
              </a:rPr>
              <a:t>snabba</a:t>
            </a:r>
            <a:r>
              <a:rPr lang="en-GB" altLang="de-DE" sz="2000" dirty="0">
                <a:solidFill>
                  <a:srgbClr val="333333"/>
                </a:solidFill>
              </a:rPr>
              <a:t> </a:t>
            </a:r>
            <a:r>
              <a:rPr lang="en-GB" altLang="de-DE" sz="2000" dirty="0" err="1">
                <a:solidFill>
                  <a:srgbClr val="333333"/>
                </a:solidFill>
              </a:rPr>
              <a:t>beslut</a:t>
            </a:r>
            <a:r>
              <a:rPr lang="en-GB" altLang="de-DE" sz="2000" dirty="0">
                <a:solidFill>
                  <a:srgbClr val="333333"/>
                </a:solidFill>
              </a:rPr>
              <a:t> </a:t>
            </a:r>
            <a:r>
              <a:rPr lang="en-GB" altLang="de-DE" sz="2000" dirty="0" err="1">
                <a:solidFill>
                  <a:srgbClr val="333333"/>
                </a:solidFill>
              </a:rPr>
              <a:t>och</a:t>
            </a:r>
            <a:r>
              <a:rPr lang="en-GB" altLang="de-DE" sz="2000" dirty="0">
                <a:solidFill>
                  <a:srgbClr val="333333"/>
                </a:solidFill>
              </a:rPr>
              <a:t> ta </a:t>
            </a:r>
            <a:r>
              <a:rPr lang="en-GB" altLang="de-DE" sz="2000" dirty="0" err="1">
                <a:solidFill>
                  <a:srgbClr val="333333"/>
                </a:solidFill>
              </a:rPr>
              <a:t>hänsyn</a:t>
            </a:r>
            <a:r>
              <a:rPr lang="en-GB" altLang="de-DE" sz="2000" dirty="0">
                <a:solidFill>
                  <a:srgbClr val="333333"/>
                </a:solidFill>
              </a:rPr>
              <a:t> till all information.</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004992"/>
                </a:solidFill>
              </a:rPr>
              <a:t>Exempel:</a:t>
            </a:r>
            <a:r>
              <a:rPr lang="de-DE" altLang="de-DE" sz="2000" dirty="0">
                <a:solidFill>
                  <a:srgbClr val="333333"/>
                </a:solidFill>
              </a:rPr>
              <a:t> </a:t>
            </a:r>
            <a:r>
              <a:rPr lang="en-GB" altLang="de-DE" sz="2000" dirty="0" err="1">
                <a:solidFill>
                  <a:srgbClr val="333333"/>
                </a:solidFill>
              </a:rPr>
              <a:t>En</a:t>
            </a:r>
            <a:r>
              <a:rPr lang="en-GB" altLang="de-DE" sz="2000" dirty="0">
                <a:solidFill>
                  <a:srgbClr val="333333"/>
                </a:solidFill>
              </a:rPr>
              <a:t> man </a:t>
            </a:r>
            <a:r>
              <a:rPr lang="en-GB" altLang="de-DE" sz="2000" dirty="0" err="1">
                <a:solidFill>
                  <a:srgbClr val="333333"/>
                </a:solidFill>
              </a:rPr>
              <a:t>babblar</a:t>
            </a:r>
            <a:r>
              <a:rPr lang="en-GB" altLang="de-DE" sz="2000" dirty="0">
                <a:solidFill>
                  <a:srgbClr val="333333"/>
                </a:solidFill>
              </a:rPr>
              <a:t>: </a:t>
            </a:r>
            <a:r>
              <a:rPr lang="de-DE" altLang="de-DE" sz="2000" i="1" dirty="0">
                <a:solidFill>
                  <a:srgbClr val="004992"/>
                </a:solidFill>
              </a:rPr>
              <a:t>är han berusad?</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rPr>
              <a:t>Titta närmare:</a:t>
            </a:r>
            <a:r>
              <a:rPr lang="en-GB" altLang="de-DE" sz="2000" dirty="0">
                <a:solidFill>
                  <a:srgbClr val="333333"/>
                </a:solidFill>
              </a:rPr>
              <a:t> </a:t>
            </a:r>
            <a:r>
              <a:rPr lang="de-DE" altLang="de-DE" sz="2000" dirty="0">
                <a:solidFill>
                  <a:srgbClr val="333333"/>
                </a:solidFill>
              </a:rPr>
              <a:t>kommer han från krogen eller luktar han alkohol? </a:t>
            </a:r>
            <a:br>
              <a:rPr lang="de-DE" altLang="de-DE" sz="2000" dirty="0">
                <a:solidFill>
                  <a:srgbClr val="333333"/>
                </a:solidFill>
              </a:rPr>
            </a:br>
            <a:r>
              <a:rPr lang="de-DE" altLang="de-DE" sz="2000" i="1" dirty="0">
                <a:solidFill>
                  <a:srgbClr val="004992"/>
                </a:solidFill>
              </a:rPr>
              <a:t>Mannen kan till exempel ha en språkstörning efter en stroke.</a:t>
            </a:r>
          </a:p>
          <a:p>
            <a:pPr marL="285750" lvl="0" indent="-285750" defTabSz="914400" fontAlgn="base">
              <a:lnSpc>
                <a:spcPct val="100000"/>
              </a:lnSpc>
              <a:spcBef>
                <a:spcPts val="1200"/>
              </a:spcBef>
              <a:buClr>
                <a:srgbClr val="333333"/>
              </a:buClr>
              <a:buFont typeface="WingDings"/>
              <a:buChar char=""/>
            </a:pPr>
            <a:r>
              <a:rPr lang="de-DE" altLang="de-DE" sz="2000" dirty="0">
                <a:solidFill>
                  <a:srgbClr val="333333"/>
                </a:solidFill>
              </a:rPr>
              <a:t>Kom ihåg att hastiga beslut ökar risken för fel.</a:t>
            </a:r>
            <a:endParaRPr lang="en-GB"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en-GB" altLang="de-DE" sz="2000" dirty="0">
                <a:solidFill>
                  <a:srgbClr val="333333"/>
                </a:solidFill>
              </a:rPr>
              <a:t>Vid </a:t>
            </a:r>
            <a:r>
              <a:rPr lang="en-GB" altLang="de-DE" sz="2000" dirty="0" err="1">
                <a:solidFill>
                  <a:srgbClr val="333333"/>
                </a:solidFill>
              </a:rPr>
              <a:t>mindre</a:t>
            </a:r>
            <a:r>
              <a:rPr lang="en-GB" altLang="de-DE" sz="2000" dirty="0">
                <a:solidFill>
                  <a:srgbClr val="333333"/>
                </a:solidFill>
              </a:rPr>
              <a:t> </a:t>
            </a:r>
            <a:r>
              <a:rPr lang="en-GB" altLang="de-DE" sz="2000" dirty="0" err="1">
                <a:solidFill>
                  <a:srgbClr val="333333"/>
                </a:solidFill>
              </a:rPr>
              <a:t>betydande</a:t>
            </a:r>
            <a:r>
              <a:rPr lang="en-GB" altLang="de-DE" sz="2000" dirty="0">
                <a:solidFill>
                  <a:srgbClr val="333333"/>
                </a:solidFill>
              </a:rPr>
              <a:t> </a:t>
            </a:r>
            <a:r>
              <a:rPr lang="en-GB" altLang="de-DE" sz="2000" dirty="0" err="1">
                <a:solidFill>
                  <a:srgbClr val="333333"/>
                </a:solidFill>
              </a:rPr>
              <a:t>händelser</a:t>
            </a:r>
            <a:r>
              <a:rPr lang="en-GB" altLang="de-DE" sz="2000" dirty="0">
                <a:solidFill>
                  <a:srgbClr val="333333"/>
                </a:solidFill>
              </a:rPr>
              <a:t> </a:t>
            </a:r>
            <a:r>
              <a:rPr lang="en-GB" altLang="de-DE" sz="2000" dirty="0" err="1">
                <a:solidFill>
                  <a:srgbClr val="333333"/>
                </a:solidFill>
              </a:rPr>
              <a:t>kan</a:t>
            </a:r>
            <a:r>
              <a:rPr lang="en-GB" altLang="de-DE" sz="2000" dirty="0">
                <a:solidFill>
                  <a:srgbClr val="333333"/>
                </a:solidFill>
              </a:rPr>
              <a:t> vi</a:t>
            </a:r>
            <a:r>
              <a:rPr lang="de-DE" altLang="de-DE" sz="2000" dirty="0">
                <a:solidFill>
                  <a:srgbClr val="333333"/>
                </a:solidFill>
              </a:rPr>
              <a:t> lika gärna ta ett snabbt beslut </a:t>
            </a:r>
            <a:r>
              <a:rPr lang="en-GB" altLang="de-DE" sz="2000" dirty="0">
                <a:solidFill>
                  <a:srgbClr val="333333"/>
                </a:solidFill>
              </a:rPr>
              <a:t>(</a:t>
            </a:r>
            <a:r>
              <a:rPr lang="en-GB" altLang="de-DE" sz="2000" dirty="0" err="1">
                <a:solidFill>
                  <a:srgbClr val="333333"/>
                </a:solidFill>
              </a:rPr>
              <a:t>t.ex</a:t>
            </a:r>
            <a:r>
              <a:rPr lang="en-GB" altLang="de-DE" sz="2000" dirty="0">
                <a:solidFill>
                  <a:srgbClr val="333333"/>
                </a:solidFill>
              </a:rPr>
              <a:t>. </a:t>
            </a:r>
            <a:r>
              <a:rPr lang="en-GB" altLang="de-DE" sz="2000" dirty="0" err="1">
                <a:solidFill>
                  <a:srgbClr val="333333"/>
                </a:solidFill>
              </a:rPr>
              <a:t>välja</a:t>
            </a:r>
            <a:r>
              <a:rPr lang="en-GB" altLang="de-DE" sz="2000" dirty="0">
                <a:solidFill>
                  <a:srgbClr val="333333"/>
                </a:solidFill>
              </a:rPr>
              <a:t> </a:t>
            </a:r>
            <a:r>
              <a:rPr lang="en-GB" altLang="de-DE" sz="2000" dirty="0" err="1">
                <a:solidFill>
                  <a:srgbClr val="333333"/>
                </a:solidFill>
              </a:rPr>
              <a:t>smak</a:t>
            </a:r>
            <a:r>
              <a:rPr lang="en-GB" altLang="de-DE" sz="2000" dirty="0">
                <a:solidFill>
                  <a:srgbClr val="333333"/>
                </a:solidFill>
              </a:rPr>
              <a:t> </a:t>
            </a:r>
            <a:r>
              <a:rPr lang="en-GB" altLang="de-DE" sz="2000" dirty="0" err="1">
                <a:solidFill>
                  <a:srgbClr val="333333"/>
                </a:solidFill>
              </a:rPr>
              <a:t>på</a:t>
            </a:r>
            <a:r>
              <a:rPr lang="en-GB" altLang="de-DE" sz="2000" dirty="0">
                <a:solidFill>
                  <a:srgbClr val="333333"/>
                </a:solidFill>
              </a:rPr>
              <a:t> </a:t>
            </a:r>
            <a:r>
              <a:rPr lang="en-GB" altLang="de-DE" sz="2000" dirty="0" err="1">
                <a:solidFill>
                  <a:srgbClr val="333333"/>
                </a:solidFill>
              </a:rPr>
              <a:t>yoghurten</a:t>
            </a:r>
            <a:r>
              <a:rPr lang="en-GB" altLang="de-DE" sz="2000" dirty="0">
                <a:solidFill>
                  <a:srgbClr val="333333"/>
                </a:solidFill>
              </a:rPr>
              <a:t>, </a:t>
            </a:r>
            <a:r>
              <a:rPr lang="en-GB" altLang="de-DE" sz="2000" dirty="0" err="1">
                <a:solidFill>
                  <a:srgbClr val="333333"/>
                </a:solidFill>
              </a:rPr>
              <a:t>kakor</a:t>
            </a:r>
            <a:r>
              <a:rPr lang="en-GB" altLang="de-DE" sz="2000" dirty="0">
                <a:solidFill>
                  <a:srgbClr val="333333"/>
                </a:solidFill>
              </a:rPr>
              <a:t> till </a:t>
            </a:r>
            <a:r>
              <a:rPr lang="en-GB" altLang="de-DE" sz="2000" dirty="0" err="1">
                <a:solidFill>
                  <a:srgbClr val="333333"/>
                </a:solidFill>
              </a:rPr>
              <a:t>kaffet</a:t>
            </a:r>
            <a:r>
              <a:rPr lang="en-GB" altLang="de-DE" sz="2000" dirty="0">
                <a:solidFill>
                  <a:srgbClr val="333333"/>
                </a:solidFill>
              </a:rPr>
              <a:t>)</a:t>
            </a:r>
            <a:r>
              <a:rPr lang="de-DE" altLang="de-DE" sz="2000"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fela</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mänskligt</a:t>
            </a:r>
            <a:r>
              <a:rPr lang="en-US" altLang="de-DE" sz="2000" dirty="0">
                <a:solidFill>
                  <a:srgbClr val="333333"/>
                </a:solidFill>
              </a:rPr>
              <a:t> – </a:t>
            </a:r>
            <a:r>
              <a:rPr lang="en-US" altLang="de-DE" sz="2000" dirty="0" err="1">
                <a:solidFill>
                  <a:srgbClr val="333333"/>
                </a:solidFill>
              </a:rPr>
              <a:t>var</a:t>
            </a:r>
            <a:r>
              <a:rPr lang="en-US" altLang="de-DE" sz="2000" dirty="0">
                <a:solidFill>
                  <a:srgbClr val="333333"/>
                </a:solidFill>
              </a:rPr>
              <a:t> </a:t>
            </a:r>
            <a:r>
              <a:rPr lang="en-US" altLang="de-DE" sz="2000" dirty="0" err="1">
                <a:solidFill>
                  <a:srgbClr val="333333"/>
                </a:solidFill>
              </a:rPr>
              <a:t>beredd</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du </a:t>
            </a:r>
            <a:r>
              <a:rPr lang="en-US" altLang="de-DE" sz="2000" dirty="0" err="1">
                <a:solidFill>
                  <a:srgbClr val="333333"/>
                </a:solidFill>
              </a:rPr>
              <a:t>kan</a:t>
            </a:r>
            <a:r>
              <a:rPr lang="en-US" altLang="de-DE" sz="2000" dirty="0">
                <a:solidFill>
                  <a:srgbClr val="333333"/>
                </a:solidFill>
              </a:rPr>
              <a:t> ha </a:t>
            </a:r>
            <a:r>
              <a:rPr lang="en-US" altLang="de-DE" sz="2000" dirty="0" err="1">
                <a:solidFill>
                  <a:srgbClr val="333333"/>
                </a:solidFill>
              </a:rPr>
              <a:t>fel</a:t>
            </a:r>
            <a:r>
              <a:rPr lang="en-US" altLang="de-DE" sz="2000" dirty="0">
                <a:solidFill>
                  <a:srgbClr val="333333"/>
                </a:solidFill>
              </a:rPr>
              <a:t>.</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67</a:t>
            </a:fld>
            <a:endParaRPr lang="de-DE" dirty="0">
              <a:latin typeface="+mn-lt"/>
              <a:cs typeface="+mn-cs"/>
            </a:endParaRPr>
          </a:p>
        </p:txBody>
      </p:sp>
    </p:spTree>
    <p:extLst>
      <p:ext uri="{BB962C8B-B14F-4D97-AF65-F5344CB8AC3E}">
        <p14:creationId xmlns:p14="http://schemas.microsoft.com/office/powerpoint/2010/main" val="18508787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Inlärningsmål:</a:t>
            </a:r>
          </a:p>
          <a:p>
            <a:pPr marL="285750" lvl="0" indent="-285750" defTabSz="914400" fontAlgn="base">
              <a:lnSpc>
                <a:spcPct val="100000"/>
              </a:lnSpc>
              <a:spcBef>
                <a:spcPts val="1200"/>
              </a:spcBef>
              <a:buClr>
                <a:srgbClr val="333333"/>
              </a:buClr>
              <a:buFont typeface="WingDings"/>
              <a:buChar char=""/>
            </a:pPr>
            <a:r>
              <a:rPr lang="en-GB" altLang="de-DE" sz="2000" dirty="0" err="1">
                <a:solidFill>
                  <a:srgbClr val="333333"/>
                </a:solidFill>
              </a:rPr>
              <a:t>När</a:t>
            </a:r>
            <a:r>
              <a:rPr lang="en-GB" altLang="de-DE" sz="2000" dirty="0">
                <a:solidFill>
                  <a:srgbClr val="333333"/>
                </a:solidFill>
              </a:rPr>
              <a:t> </a:t>
            </a:r>
            <a:r>
              <a:rPr lang="en-GB" altLang="de-DE" sz="2000" dirty="0" err="1">
                <a:solidFill>
                  <a:srgbClr val="333333"/>
                </a:solidFill>
              </a:rPr>
              <a:t>utfallet</a:t>
            </a:r>
            <a:r>
              <a:rPr lang="en-GB" altLang="de-DE" sz="2000" dirty="0">
                <a:solidFill>
                  <a:srgbClr val="333333"/>
                </a:solidFill>
              </a:rPr>
              <a:t> </a:t>
            </a:r>
            <a:r>
              <a:rPr lang="en-GB" altLang="de-DE" sz="2000" dirty="0" err="1">
                <a:solidFill>
                  <a:srgbClr val="333333"/>
                </a:solidFill>
              </a:rPr>
              <a:t>är</a:t>
            </a:r>
            <a:r>
              <a:rPr lang="en-GB" altLang="de-DE" sz="2000" dirty="0">
                <a:solidFill>
                  <a:srgbClr val="333333"/>
                </a:solidFill>
              </a:rPr>
              <a:t> </a:t>
            </a:r>
            <a:r>
              <a:rPr lang="en-GB" altLang="de-DE" sz="2000" dirty="0" err="1">
                <a:solidFill>
                  <a:srgbClr val="333333"/>
                </a:solidFill>
              </a:rPr>
              <a:t>mycket</a:t>
            </a:r>
            <a:r>
              <a:rPr lang="en-GB" altLang="de-DE" sz="2000" dirty="0">
                <a:solidFill>
                  <a:srgbClr val="333333"/>
                </a:solidFill>
              </a:rPr>
              <a:t> </a:t>
            </a:r>
            <a:r>
              <a:rPr lang="en-GB" altLang="de-DE" sz="2000" dirty="0" err="1">
                <a:solidFill>
                  <a:srgbClr val="333333"/>
                </a:solidFill>
              </a:rPr>
              <a:t>betydelsefullt</a:t>
            </a:r>
            <a:r>
              <a:rPr lang="en-GB" altLang="de-DE" sz="2000" dirty="0">
                <a:solidFill>
                  <a:srgbClr val="333333"/>
                </a:solidFill>
              </a:rPr>
              <a:t> </a:t>
            </a:r>
            <a:r>
              <a:rPr lang="en-GB" altLang="de-DE" sz="2000" dirty="0" err="1">
                <a:solidFill>
                  <a:srgbClr val="333333"/>
                </a:solidFill>
              </a:rPr>
              <a:t>är</a:t>
            </a:r>
            <a:r>
              <a:rPr lang="en-GB" altLang="de-DE" sz="2000" dirty="0">
                <a:solidFill>
                  <a:srgbClr val="333333"/>
                </a:solidFill>
              </a:rPr>
              <a:t> </a:t>
            </a:r>
            <a:r>
              <a:rPr lang="en-GB" altLang="de-DE" sz="2000" dirty="0" err="1">
                <a:solidFill>
                  <a:srgbClr val="333333"/>
                </a:solidFill>
              </a:rPr>
              <a:t>det</a:t>
            </a:r>
            <a:r>
              <a:rPr lang="en-GB" altLang="de-DE" sz="2000" dirty="0">
                <a:solidFill>
                  <a:srgbClr val="333333"/>
                </a:solidFill>
              </a:rPr>
              <a:t> </a:t>
            </a:r>
            <a:r>
              <a:rPr lang="en-GB" altLang="de-DE" sz="2000" dirty="0" err="1">
                <a:solidFill>
                  <a:srgbClr val="333333"/>
                </a:solidFill>
              </a:rPr>
              <a:t>bättre</a:t>
            </a:r>
            <a:r>
              <a:rPr lang="en-GB" altLang="de-DE" sz="2000" dirty="0">
                <a:solidFill>
                  <a:srgbClr val="333333"/>
                </a:solidFill>
              </a:rPr>
              <a:t> </a:t>
            </a:r>
            <a:r>
              <a:rPr lang="en-GB" altLang="de-DE" sz="2000" dirty="0" err="1">
                <a:solidFill>
                  <a:srgbClr val="333333"/>
                </a:solidFill>
              </a:rPr>
              <a:t>att</a:t>
            </a:r>
            <a:r>
              <a:rPr lang="en-GB" altLang="de-DE" sz="2000" dirty="0">
                <a:solidFill>
                  <a:srgbClr val="333333"/>
                </a:solidFill>
              </a:rPr>
              <a:t> </a:t>
            </a:r>
            <a:r>
              <a:rPr lang="en-GB" altLang="de-DE" sz="2000" dirty="0" err="1">
                <a:solidFill>
                  <a:srgbClr val="333333"/>
                </a:solidFill>
              </a:rPr>
              <a:t>undvika</a:t>
            </a:r>
            <a:r>
              <a:rPr lang="en-GB" altLang="de-DE" sz="2000" dirty="0">
                <a:solidFill>
                  <a:srgbClr val="333333"/>
                </a:solidFill>
              </a:rPr>
              <a:t> </a:t>
            </a:r>
            <a:r>
              <a:rPr lang="en-GB" altLang="de-DE" sz="2000" dirty="0" err="1">
                <a:solidFill>
                  <a:srgbClr val="333333"/>
                </a:solidFill>
              </a:rPr>
              <a:t>snabba</a:t>
            </a:r>
            <a:r>
              <a:rPr lang="en-GB" altLang="de-DE" sz="2000" dirty="0">
                <a:solidFill>
                  <a:srgbClr val="333333"/>
                </a:solidFill>
              </a:rPr>
              <a:t> </a:t>
            </a:r>
            <a:r>
              <a:rPr lang="en-GB" altLang="de-DE" sz="2000" dirty="0" err="1">
                <a:solidFill>
                  <a:srgbClr val="333333"/>
                </a:solidFill>
              </a:rPr>
              <a:t>beslut</a:t>
            </a:r>
            <a:r>
              <a:rPr lang="en-GB" altLang="de-DE" sz="2000" dirty="0">
                <a:solidFill>
                  <a:srgbClr val="333333"/>
                </a:solidFill>
              </a:rPr>
              <a:t> </a:t>
            </a:r>
            <a:r>
              <a:rPr lang="en-GB" altLang="de-DE" sz="2000" dirty="0" err="1">
                <a:solidFill>
                  <a:srgbClr val="333333"/>
                </a:solidFill>
              </a:rPr>
              <a:t>och</a:t>
            </a:r>
            <a:r>
              <a:rPr lang="en-GB" altLang="de-DE" sz="2000" dirty="0">
                <a:solidFill>
                  <a:srgbClr val="333333"/>
                </a:solidFill>
              </a:rPr>
              <a:t> ta </a:t>
            </a:r>
            <a:r>
              <a:rPr lang="en-GB" altLang="de-DE" sz="2000" dirty="0" err="1">
                <a:solidFill>
                  <a:srgbClr val="333333"/>
                </a:solidFill>
              </a:rPr>
              <a:t>hänsyn</a:t>
            </a:r>
            <a:r>
              <a:rPr lang="en-GB" altLang="de-DE" sz="2000" dirty="0">
                <a:solidFill>
                  <a:srgbClr val="333333"/>
                </a:solidFill>
              </a:rPr>
              <a:t> till all information.</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004992"/>
                </a:solidFill>
              </a:rPr>
              <a:t>Exempel:</a:t>
            </a:r>
            <a:r>
              <a:rPr lang="de-DE" altLang="de-DE" sz="2000" dirty="0">
                <a:solidFill>
                  <a:srgbClr val="333333"/>
                </a:solidFill>
              </a:rPr>
              <a:t> </a:t>
            </a:r>
            <a:r>
              <a:rPr lang="en-GB" altLang="de-DE" sz="2000" dirty="0" err="1">
                <a:solidFill>
                  <a:srgbClr val="333333"/>
                </a:solidFill>
              </a:rPr>
              <a:t>En</a:t>
            </a:r>
            <a:r>
              <a:rPr lang="en-GB" altLang="de-DE" sz="2000" dirty="0">
                <a:solidFill>
                  <a:srgbClr val="333333"/>
                </a:solidFill>
              </a:rPr>
              <a:t> man </a:t>
            </a:r>
            <a:r>
              <a:rPr lang="en-GB" altLang="de-DE" sz="2000" dirty="0" err="1">
                <a:solidFill>
                  <a:srgbClr val="333333"/>
                </a:solidFill>
              </a:rPr>
              <a:t>babblar</a:t>
            </a:r>
            <a:r>
              <a:rPr lang="en-GB" altLang="de-DE" sz="2000" dirty="0">
                <a:solidFill>
                  <a:srgbClr val="333333"/>
                </a:solidFill>
              </a:rPr>
              <a:t>: </a:t>
            </a:r>
            <a:r>
              <a:rPr lang="de-DE" altLang="de-DE" sz="2000" i="1" dirty="0">
                <a:solidFill>
                  <a:srgbClr val="004992"/>
                </a:solidFill>
              </a:rPr>
              <a:t>är han berusad?</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rPr>
              <a:t>Titta närmare:</a:t>
            </a:r>
            <a:r>
              <a:rPr lang="en-GB" altLang="de-DE" sz="2000" dirty="0">
                <a:solidFill>
                  <a:srgbClr val="333333"/>
                </a:solidFill>
              </a:rPr>
              <a:t> </a:t>
            </a:r>
            <a:r>
              <a:rPr lang="de-DE" altLang="de-DE" sz="2000" dirty="0">
                <a:solidFill>
                  <a:srgbClr val="333333"/>
                </a:solidFill>
              </a:rPr>
              <a:t>kommer han från krogen eller luktar han alkohol? </a:t>
            </a:r>
            <a:br>
              <a:rPr lang="de-DE" altLang="de-DE" sz="2000" dirty="0">
                <a:solidFill>
                  <a:srgbClr val="333333"/>
                </a:solidFill>
              </a:rPr>
            </a:br>
            <a:r>
              <a:rPr lang="de-DE" altLang="de-DE" sz="2000" i="1" dirty="0">
                <a:solidFill>
                  <a:srgbClr val="004992"/>
                </a:solidFill>
              </a:rPr>
              <a:t>Mannen kan till exempel ha en språkstörning efter en stroke.</a:t>
            </a:r>
          </a:p>
          <a:p>
            <a:pPr marL="285750" lvl="0" indent="-285750" defTabSz="914400" fontAlgn="base">
              <a:lnSpc>
                <a:spcPct val="100000"/>
              </a:lnSpc>
              <a:spcBef>
                <a:spcPts val="1200"/>
              </a:spcBef>
              <a:buClr>
                <a:srgbClr val="333333"/>
              </a:buClr>
              <a:buFont typeface="WingDings"/>
              <a:buChar char=""/>
            </a:pPr>
            <a:r>
              <a:rPr lang="de-DE" altLang="de-DE" sz="2000" dirty="0">
                <a:solidFill>
                  <a:srgbClr val="333333"/>
                </a:solidFill>
              </a:rPr>
              <a:t>Kom ihåg att hastiga beslut ökar risken för fel.</a:t>
            </a:r>
            <a:endParaRPr lang="en-GB"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en-GB" altLang="de-DE" sz="2000" dirty="0">
                <a:solidFill>
                  <a:srgbClr val="333333"/>
                </a:solidFill>
              </a:rPr>
              <a:t>Vid </a:t>
            </a:r>
            <a:r>
              <a:rPr lang="en-GB" altLang="de-DE" sz="2000" dirty="0" err="1">
                <a:solidFill>
                  <a:srgbClr val="333333"/>
                </a:solidFill>
              </a:rPr>
              <a:t>mindre</a:t>
            </a:r>
            <a:r>
              <a:rPr lang="en-GB" altLang="de-DE" sz="2000" dirty="0">
                <a:solidFill>
                  <a:srgbClr val="333333"/>
                </a:solidFill>
              </a:rPr>
              <a:t> </a:t>
            </a:r>
            <a:r>
              <a:rPr lang="en-GB" altLang="de-DE" sz="2000" dirty="0" err="1">
                <a:solidFill>
                  <a:srgbClr val="333333"/>
                </a:solidFill>
              </a:rPr>
              <a:t>betydande</a:t>
            </a:r>
            <a:r>
              <a:rPr lang="en-GB" altLang="de-DE" sz="2000" dirty="0">
                <a:solidFill>
                  <a:srgbClr val="333333"/>
                </a:solidFill>
              </a:rPr>
              <a:t> </a:t>
            </a:r>
            <a:r>
              <a:rPr lang="en-GB" altLang="de-DE" sz="2000" dirty="0" err="1">
                <a:solidFill>
                  <a:srgbClr val="333333"/>
                </a:solidFill>
              </a:rPr>
              <a:t>händelser</a:t>
            </a:r>
            <a:r>
              <a:rPr lang="en-GB" altLang="de-DE" sz="2000" dirty="0">
                <a:solidFill>
                  <a:srgbClr val="333333"/>
                </a:solidFill>
              </a:rPr>
              <a:t> </a:t>
            </a:r>
            <a:r>
              <a:rPr lang="en-GB" altLang="de-DE" sz="2000" dirty="0" err="1">
                <a:solidFill>
                  <a:srgbClr val="333333"/>
                </a:solidFill>
              </a:rPr>
              <a:t>kan</a:t>
            </a:r>
            <a:r>
              <a:rPr lang="en-GB" altLang="de-DE" sz="2000" dirty="0">
                <a:solidFill>
                  <a:srgbClr val="333333"/>
                </a:solidFill>
              </a:rPr>
              <a:t> vi</a:t>
            </a:r>
            <a:r>
              <a:rPr lang="de-DE" altLang="de-DE" sz="2000" dirty="0">
                <a:solidFill>
                  <a:srgbClr val="333333"/>
                </a:solidFill>
              </a:rPr>
              <a:t> lika gärna ta ett snabbt beslut </a:t>
            </a:r>
            <a:r>
              <a:rPr lang="en-GB" altLang="de-DE" sz="2000" dirty="0">
                <a:solidFill>
                  <a:srgbClr val="333333"/>
                </a:solidFill>
              </a:rPr>
              <a:t>(</a:t>
            </a:r>
            <a:r>
              <a:rPr lang="en-GB" altLang="de-DE" sz="2000" dirty="0" err="1">
                <a:solidFill>
                  <a:srgbClr val="333333"/>
                </a:solidFill>
              </a:rPr>
              <a:t>t.ex</a:t>
            </a:r>
            <a:r>
              <a:rPr lang="en-GB" altLang="de-DE" sz="2000" dirty="0">
                <a:solidFill>
                  <a:srgbClr val="333333"/>
                </a:solidFill>
              </a:rPr>
              <a:t>. </a:t>
            </a:r>
            <a:r>
              <a:rPr lang="en-GB" altLang="de-DE" sz="2000" dirty="0" err="1">
                <a:solidFill>
                  <a:srgbClr val="333333"/>
                </a:solidFill>
              </a:rPr>
              <a:t>välja</a:t>
            </a:r>
            <a:r>
              <a:rPr lang="en-GB" altLang="de-DE" sz="2000" dirty="0">
                <a:solidFill>
                  <a:srgbClr val="333333"/>
                </a:solidFill>
              </a:rPr>
              <a:t> </a:t>
            </a:r>
            <a:r>
              <a:rPr lang="en-GB" altLang="de-DE" sz="2000" dirty="0" err="1">
                <a:solidFill>
                  <a:srgbClr val="333333"/>
                </a:solidFill>
              </a:rPr>
              <a:t>smak</a:t>
            </a:r>
            <a:r>
              <a:rPr lang="en-GB" altLang="de-DE" sz="2000" dirty="0">
                <a:solidFill>
                  <a:srgbClr val="333333"/>
                </a:solidFill>
              </a:rPr>
              <a:t> </a:t>
            </a:r>
            <a:r>
              <a:rPr lang="en-GB" altLang="de-DE" sz="2000" dirty="0" err="1">
                <a:solidFill>
                  <a:srgbClr val="333333"/>
                </a:solidFill>
              </a:rPr>
              <a:t>på</a:t>
            </a:r>
            <a:r>
              <a:rPr lang="en-GB" altLang="de-DE" sz="2000" dirty="0">
                <a:solidFill>
                  <a:srgbClr val="333333"/>
                </a:solidFill>
              </a:rPr>
              <a:t> </a:t>
            </a:r>
            <a:r>
              <a:rPr lang="en-GB" altLang="de-DE" sz="2000" dirty="0" err="1">
                <a:solidFill>
                  <a:srgbClr val="333333"/>
                </a:solidFill>
              </a:rPr>
              <a:t>yoghurten</a:t>
            </a:r>
            <a:r>
              <a:rPr lang="en-GB" altLang="de-DE" sz="2000" dirty="0">
                <a:solidFill>
                  <a:srgbClr val="333333"/>
                </a:solidFill>
              </a:rPr>
              <a:t>, </a:t>
            </a:r>
            <a:r>
              <a:rPr lang="en-GB" altLang="de-DE" sz="2000" dirty="0" err="1">
                <a:solidFill>
                  <a:srgbClr val="333333"/>
                </a:solidFill>
              </a:rPr>
              <a:t>kakor</a:t>
            </a:r>
            <a:r>
              <a:rPr lang="en-GB" altLang="de-DE" sz="2000" dirty="0">
                <a:solidFill>
                  <a:srgbClr val="333333"/>
                </a:solidFill>
              </a:rPr>
              <a:t> till </a:t>
            </a:r>
            <a:r>
              <a:rPr lang="en-GB" altLang="de-DE" sz="2000" dirty="0" err="1">
                <a:solidFill>
                  <a:srgbClr val="333333"/>
                </a:solidFill>
              </a:rPr>
              <a:t>kaffet</a:t>
            </a:r>
            <a:r>
              <a:rPr lang="en-GB" altLang="de-DE" sz="2000" dirty="0">
                <a:solidFill>
                  <a:srgbClr val="333333"/>
                </a:solidFill>
              </a:rPr>
              <a:t>)</a:t>
            </a:r>
            <a:r>
              <a:rPr lang="de-DE" altLang="de-DE" sz="2000"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fela</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mänskligt</a:t>
            </a:r>
            <a:r>
              <a:rPr lang="en-US" altLang="de-DE" sz="2000" dirty="0">
                <a:solidFill>
                  <a:srgbClr val="333333"/>
                </a:solidFill>
              </a:rPr>
              <a:t> – </a:t>
            </a:r>
            <a:r>
              <a:rPr lang="en-US" altLang="de-DE" sz="2000" dirty="0" err="1">
                <a:solidFill>
                  <a:srgbClr val="333333"/>
                </a:solidFill>
              </a:rPr>
              <a:t>var</a:t>
            </a:r>
            <a:r>
              <a:rPr lang="en-US" altLang="de-DE" sz="2000" dirty="0">
                <a:solidFill>
                  <a:srgbClr val="333333"/>
                </a:solidFill>
              </a:rPr>
              <a:t> </a:t>
            </a:r>
            <a:r>
              <a:rPr lang="en-US" altLang="de-DE" sz="2000" dirty="0" err="1">
                <a:solidFill>
                  <a:srgbClr val="333333"/>
                </a:solidFill>
              </a:rPr>
              <a:t>beredd</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du </a:t>
            </a:r>
            <a:r>
              <a:rPr lang="en-US" altLang="de-DE" sz="2000" dirty="0" err="1">
                <a:solidFill>
                  <a:srgbClr val="333333"/>
                </a:solidFill>
              </a:rPr>
              <a:t>kan</a:t>
            </a:r>
            <a:r>
              <a:rPr lang="en-US" altLang="de-DE" sz="2000" dirty="0">
                <a:solidFill>
                  <a:srgbClr val="333333"/>
                </a:solidFill>
              </a:rPr>
              <a:t> ha </a:t>
            </a:r>
            <a:r>
              <a:rPr lang="en-US" altLang="de-DE" sz="2000" dirty="0" err="1">
                <a:solidFill>
                  <a:srgbClr val="333333"/>
                </a:solidFill>
              </a:rPr>
              <a:t>fel</a:t>
            </a:r>
            <a:r>
              <a:rPr lang="en-US" altLang="de-DE" sz="2000"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sz="2000" dirty="0" err="1">
                <a:solidFill>
                  <a:srgbClr val="333333"/>
                </a:solidFill>
              </a:rPr>
              <a:t>Grunda</a:t>
            </a:r>
            <a:r>
              <a:rPr lang="en-US" altLang="de-DE" sz="2000" dirty="0">
                <a:solidFill>
                  <a:srgbClr val="333333"/>
                </a:solidFill>
              </a:rPr>
              <a:t> </a:t>
            </a:r>
            <a:r>
              <a:rPr lang="en-US" altLang="de-DE" sz="2000" dirty="0" err="1">
                <a:solidFill>
                  <a:srgbClr val="333333"/>
                </a:solidFill>
              </a:rPr>
              <a:t>dina</a:t>
            </a:r>
            <a:r>
              <a:rPr lang="en-US" altLang="de-DE" sz="2000" dirty="0">
                <a:solidFill>
                  <a:srgbClr val="333333"/>
                </a:solidFill>
              </a:rPr>
              <a:t> </a:t>
            </a:r>
            <a:r>
              <a:rPr lang="en-US" altLang="de-DE" sz="2000" dirty="0" err="1">
                <a:solidFill>
                  <a:srgbClr val="333333"/>
                </a:solidFill>
              </a:rPr>
              <a:t>viktiga</a:t>
            </a:r>
            <a:r>
              <a:rPr lang="en-US" altLang="de-DE" sz="2000" dirty="0">
                <a:solidFill>
                  <a:srgbClr val="333333"/>
                </a:solidFill>
              </a:rPr>
              <a:t> </a:t>
            </a:r>
            <a:r>
              <a:rPr lang="en-US" altLang="de-DE" sz="2000" dirty="0" err="1">
                <a:solidFill>
                  <a:srgbClr val="333333"/>
                </a:solidFill>
              </a:rPr>
              <a:t>beslut</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hållbara</a:t>
            </a:r>
            <a:r>
              <a:rPr lang="en-US" altLang="de-DE" sz="2000" dirty="0">
                <a:solidFill>
                  <a:srgbClr val="333333"/>
                </a:solidFill>
              </a:rPr>
              <a:t> </a:t>
            </a:r>
            <a:r>
              <a:rPr lang="en-US" altLang="de-DE" sz="2000" dirty="0" err="1">
                <a:solidFill>
                  <a:srgbClr val="333333"/>
                </a:solidFill>
              </a:rPr>
              <a:t>fakta</a:t>
            </a:r>
            <a:r>
              <a:rPr lang="en-US" altLang="de-DE" sz="2000" dirty="0">
                <a:solidFill>
                  <a:srgbClr val="333333"/>
                </a:solidFill>
              </a:rPr>
              <a:t>. </a:t>
            </a:r>
            <a:r>
              <a:rPr lang="en-US" altLang="de-DE" sz="2000" dirty="0" err="1">
                <a:solidFill>
                  <a:srgbClr val="333333"/>
                </a:solidFill>
              </a:rPr>
              <a:t>Gissningar</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dåliga</a:t>
            </a:r>
            <a:r>
              <a:rPr lang="en-US" altLang="de-DE" sz="2000" dirty="0">
                <a:solidFill>
                  <a:srgbClr val="333333"/>
                </a:solidFill>
              </a:rPr>
              <a:t> </a:t>
            </a:r>
            <a:r>
              <a:rPr lang="en-US" altLang="de-DE" sz="2000" dirty="0" err="1">
                <a:solidFill>
                  <a:srgbClr val="333333"/>
                </a:solidFill>
              </a:rPr>
              <a:t>rådgivare</a:t>
            </a:r>
            <a:r>
              <a:rPr lang="en-US" altLang="de-DE" sz="2000" dirty="0">
                <a:solidFill>
                  <a:srgbClr val="333333"/>
                </a:solidFill>
              </a:rPr>
              <a:t>”. </a:t>
            </a:r>
            <a:r>
              <a:rPr lang="en-US" altLang="de-DE" sz="2000" dirty="0" err="1">
                <a:solidFill>
                  <a:srgbClr val="333333"/>
                </a:solidFill>
              </a:rPr>
              <a:t>Överväg</a:t>
            </a:r>
            <a:r>
              <a:rPr lang="en-US" altLang="de-DE" sz="2000" dirty="0">
                <a:solidFill>
                  <a:srgbClr val="333333"/>
                </a:solidFill>
              </a:rPr>
              <a:t> </a:t>
            </a:r>
            <a:r>
              <a:rPr lang="en-US" altLang="de-DE" sz="2000" dirty="0" err="1">
                <a:solidFill>
                  <a:srgbClr val="333333"/>
                </a:solidFill>
              </a:rPr>
              <a:t>följderna</a:t>
            </a:r>
            <a:r>
              <a:rPr lang="en-US" altLang="de-DE" sz="2000" dirty="0">
                <a:solidFill>
                  <a:srgbClr val="333333"/>
                </a:solidFill>
              </a:rPr>
              <a:t> </a:t>
            </a:r>
            <a:r>
              <a:rPr lang="en-US" altLang="de-DE" sz="2000" dirty="0" err="1">
                <a:solidFill>
                  <a:srgbClr val="333333"/>
                </a:solidFill>
              </a:rPr>
              <a:t>av</a:t>
            </a:r>
            <a:r>
              <a:rPr lang="en-US" altLang="de-DE" sz="2000" dirty="0">
                <a:solidFill>
                  <a:srgbClr val="333333"/>
                </a:solidFill>
              </a:rPr>
              <a:t> </a:t>
            </a:r>
            <a:r>
              <a:rPr lang="en-US" altLang="de-DE" sz="2000" dirty="0" err="1">
                <a:solidFill>
                  <a:srgbClr val="333333"/>
                </a:solidFill>
              </a:rPr>
              <a:t>en</a:t>
            </a:r>
            <a:r>
              <a:rPr lang="en-US" altLang="de-DE" sz="2000" dirty="0">
                <a:solidFill>
                  <a:srgbClr val="333333"/>
                </a:solidFill>
              </a:rPr>
              <a:t> </a:t>
            </a:r>
            <a:r>
              <a:rPr lang="en-US" altLang="de-DE" sz="2000" dirty="0" err="1">
                <a:solidFill>
                  <a:srgbClr val="333333"/>
                </a:solidFill>
              </a:rPr>
              <a:t>felaktigt</a:t>
            </a:r>
            <a:r>
              <a:rPr lang="en-US" altLang="de-DE" sz="2000" dirty="0">
                <a:solidFill>
                  <a:srgbClr val="333333"/>
                </a:solidFill>
              </a:rPr>
              <a:t> </a:t>
            </a:r>
            <a:r>
              <a:rPr lang="en-US" altLang="de-DE" sz="2000" dirty="0" err="1">
                <a:solidFill>
                  <a:srgbClr val="333333"/>
                </a:solidFill>
              </a:rPr>
              <a:t>slutsats</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68</a:t>
            </a:fld>
            <a:endParaRPr lang="de-DE" dirty="0">
              <a:latin typeface="+mn-lt"/>
              <a:cs typeface="+mn-cs"/>
            </a:endParaRPr>
          </a:p>
        </p:txBody>
      </p:sp>
    </p:spTree>
    <p:extLst>
      <p:ext uri="{BB962C8B-B14F-4D97-AF65-F5344CB8AC3E}">
        <p14:creationId xmlns:p14="http://schemas.microsoft.com/office/powerpoint/2010/main" val="18477329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Många</a:t>
            </a:r>
            <a:r>
              <a:rPr lang="en-AU" altLang="de-DE" sz="2400" dirty="0">
                <a:solidFill>
                  <a:srgbClr val="333333"/>
                </a:solidFill>
              </a:rPr>
              <a:t> </a:t>
            </a:r>
            <a:r>
              <a:rPr lang="en-AU" altLang="de-DE" sz="2400" dirty="0" err="1">
                <a:solidFill>
                  <a:srgbClr val="333333"/>
                </a:solidFill>
              </a:rPr>
              <a:t>personer</a:t>
            </a:r>
            <a:r>
              <a:rPr lang="en-AU" altLang="de-DE" sz="2400" dirty="0">
                <a:solidFill>
                  <a:srgbClr val="333333"/>
                </a:solidFill>
              </a:rPr>
              <a:t> med </a:t>
            </a:r>
            <a:r>
              <a:rPr lang="en-AU" altLang="de-DE" sz="2400" dirty="0" err="1">
                <a:solidFill>
                  <a:srgbClr val="333333"/>
                </a:solidFill>
              </a:rPr>
              <a:t>psykos</a:t>
            </a:r>
            <a:r>
              <a:rPr lang="en-AU" altLang="de-DE" sz="2400" dirty="0">
                <a:solidFill>
                  <a:srgbClr val="333333"/>
                </a:solidFill>
              </a:rPr>
              <a:t> </a:t>
            </a:r>
            <a:r>
              <a:rPr lang="de-DE" altLang="de-DE" sz="2400" dirty="0">
                <a:solidFill>
                  <a:srgbClr val="333333"/>
                </a:solidFill>
              </a:rPr>
              <a:t>(men inte alla!)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tendens</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dra</a:t>
            </a:r>
            <a:r>
              <a:rPr lang="en-AU" altLang="de-DE" sz="2400" dirty="0">
                <a:solidFill>
                  <a:srgbClr val="333333"/>
                </a:solidFill>
              </a:rPr>
              <a:t> </a:t>
            </a:r>
            <a:r>
              <a:rPr lang="en-AU" altLang="de-DE" sz="2400" dirty="0" err="1">
                <a:solidFill>
                  <a:srgbClr val="333333"/>
                </a:solidFill>
              </a:rPr>
              <a:t>förhastade</a:t>
            </a:r>
            <a:r>
              <a:rPr lang="en-AU" altLang="de-DE" sz="2400" dirty="0">
                <a:solidFill>
                  <a:srgbClr val="333333"/>
                </a:solidFill>
              </a:rPr>
              <a:t> </a:t>
            </a:r>
            <a:r>
              <a:rPr lang="en-AU" altLang="de-DE" sz="2400" dirty="0" err="1">
                <a:solidFill>
                  <a:srgbClr val="333333"/>
                </a:solidFill>
              </a:rPr>
              <a:t>slutsatser</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bilda</a:t>
            </a:r>
            <a:r>
              <a:rPr lang="en-AU" altLang="de-DE" sz="2400" dirty="0">
                <a:solidFill>
                  <a:srgbClr val="333333"/>
                </a:solidFill>
              </a:rPr>
              <a:t> sig extrema </a:t>
            </a:r>
            <a:r>
              <a:rPr lang="en-AU" altLang="de-DE" sz="2400" dirty="0" err="1">
                <a:solidFill>
                  <a:srgbClr val="333333"/>
                </a:solidFill>
              </a:rPr>
              <a:t>uppfattningar</a:t>
            </a:r>
            <a:r>
              <a:rPr lang="en-AU" altLang="de-DE" sz="2400" dirty="0">
                <a:solidFill>
                  <a:srgbClr val="333333"/>
                </a:solidFill>
              </a:rPr>
              <a:t>. </a:t>
            </a:r>
            <a:r>
              <a:rPr lang="en-AU" altLang="de-DE" sz="2400" dirty="0" err="1">
                <a:solidFill>
                  <a:srgbClr val="333333"/>
                </a:solidFill>
              </a:rPr>
              <a:t>Detta</a:t>
            </a:r>
            <a:r>
              <a:rPr lang="en-AU" altLang="de-DE" sz="2400" dirty="0">
                <a:solidFill>
                  <a:srgbClr val="333333"/>
                </a:solidFill>
              </a:rPr>
              <a:t> </a:t>
            </a:r>
            <a:r>
              <a:rPr lang="en-AU" altLang="de-DE" sz="2400" dirty="0" err="1">
                <a:solidFill>
                  <a:srgbClr val="333333"/>
                </a:solidFill>
              </a:rPr>
              <a:t>sätt</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resonera</a:t>
            </a:r>
            <a:r>
              <a:rPr lang="en-AU" altLang="de-DE" sz="2400" dirty="0">
                <a:solidFill>
                  <a:srgbClr val="333333"/>
                </a:solidFill>
              </a:rPr>
              <a:t> </a:t>
            </a:r>
            <a:r>
              <a:rPr lang="en-AU" altLang="de-DE" sz="2400" dirty="0" err="1">
                <a:solidFill>
                  <a:srgbClr val="333333"/>
                </a:solidFill>
              </a:rPr>
              <a:t>kan</a:t>
            </a:r>
            <a:r>
              <a:rPr lang="en-AU" altLang="de-DE" sz="2400" dirty="0">
                <a:solidFill>
                  <a:srgbClr val="333333"/>
                </a:solidFill>
              </a:rPr>
              <a:t> </a:t>
            </a:r>
            <a:r>
              <a:rPr lang="en-AU" altLang="de-DE" sz="2400" dirty="0" err="1">
                <a:solidFill>
                  <a:srgbClr val="333333"/>
                </a:solidFill>
              </a:rPr>
              <a:t>förstärkas</a:t>
            </a:r>
            <a:r>
              <a:rPr lang="en-AU" altLang="de-DE" sz="2400" dirty="0">
                <a:solidFill>
                  <a:srgbClr val="333333"/>
                </a:solidFill>
              </a:rPr>
              <a:t> </a:t>
            </a:r>
            <a:r>
              <a:rPr lang="en-AU" altLang="de-DE" sz="2400" dirty="0" err="1">
                <a:solidFill>
                  <a:srgbClr val="333333"/>
                </a:solidFill>
              </a:rPr>
              <a:t>när</a:t>
            </a:r>
            <a:r>
              <a:rPr lang="en-AU" altLang="de-DE" sz="2400" dirty="0">
                <a:solidFill>
                  <a:srgbClr val="333333"/>
                </a:solidFill>
              </a:rPr>
              <a:t> man </a:t>
            </a:r>
            <a:r>
              <a:rPr lang="en-AU" altLang="de-DE" sz="2400" dirty="0" err="1">
                <a:solidFill>
                  <a:srgbClr val="333333"/>
                </a:solidFill>
              </a:rPr>
              <a:t>är</a:t>
            </a:r>
            <a:r>
              <a:rPr lang="en-AU" altLang="de-DE" sz="2400" dirty="0">
                <a:solidFill>
                  <a:srgbClr val="333333"/>
                </a:solidFill>
              </a:rPr>
              <a:t> under press.</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69</a:t>
            </a:fld>
            <a:endParaRPr lang="de-DE" dirty="0">
              <a:latin typeface="+mn-lt"/>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Många</a:t>
            </a:r>
            <a:r>
              <a:rPr lang="en-AU" altLang="de-DE" sz="2400" dirty="0">
                <a:solidFill>
                  <a:srgbClr val="333333"/>
                </a:solidFill>
              </a:rPr>
              <a:t> </a:t>
            </a:r>
            <a:r>
              <a:rPr lang="en-AU" altLang="de-DE" sz="2400" dirty="0" err="1">
                <a:solidFill>
                  <a:srgbClr val="333333"/>
                </a:solidFill>
              </a:rPr>
              <a:t>personer</a:t>
            </a:r>
            <a:r>
              <a:rPr lang="en-AU" altLang="de-DE" sz="2400" dirty="0">
                <a:solidFill>
                  <a:srgbClr val="333333"/>
                </a:solidFill>
              </a:rPr>
              <a:t> med </a:t>
            </a:r>
            <a:r>
              <a:rPr lang="en-AU" altLang="de-DE" sz="2400" dirty="0" err="1">
                <a:solidFill>
                  <a:srgbClr val="333333"/>
                </a:solidFill>
              </a:rPr>
              <a:t>psykos</a:t>
            </a:r>
            <a:r>
              <a:rPr lang="en-AU" altLang="de-DE" sz="2400" dirty="0">
                <a:solidFill>
                  <a:srgbClr val="333333"/>
                </a:solidFill>
              </a:rPr>
              <a:t> </a:t>
            </a:r>
            <a:r>
              <a:rPr lang="de-DE" altLang="de-DE" sz="2400" dirty="0">
                <a:solidFill>
                  <a:srgbClr val="333333"/>
                </a:solidFill>
              </a:rPr>
              <a:t>(men inte alla!)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tendens</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dra</a:t>
            </a:r>
            <a:r>
              <a:rPr lang="en-AU" altLang="de-DE" sz="2400" dirty="0">
                <a:solidFill>
                  <a:srgbClr val="333333"/>
                </a:solidFill>
              </a:rPr>
              <a:t> </a:t>
            </a:r>
            <a:r>
              <a:rPr lang="en-AU" altLang="de-DE" sz="2400" dirty="0" err="1">
                <a:solidFill>
                  <a:srgbClr val="333333"/>
                </a:solidFill>
              </a:rPr>
              <a:t>förhastade</a:t>
            </a:r>
            <a:r>
              <a:rPr lang="en-AU" altLang="de-DE" sz="2400" dirty="0">
                <a:solidFill>
                  <a:srgbClr val="333333"/>
                </a:solidFill>
              </a:rPr>
              <a:t> </a:t>
            </a:r>
            <a:r>
              <a:rPr lang="en-AU" altLang="de-DE" sz="2400" dirty="0" err="1">
                <a:solidFill>
                  <a:srgbClr val="333333"/>
                </a:solidFill>
              </a:rPr>
              <a:t>slutsatser</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bilda</a:t>
            </a:r>
            <a:r>
              <a:rPr lang="en-AU" altLang="de-DE" sz="2400" dirty="0">
                <a:solidFill>
                  <a:srgbClr val="333333"/>
                </a:solidFill>
              </a:rPr>
              <a:t> sig extrema </a:t>
            </a:r>
            <a:r>
              <a:rPr lang="en-AU" altLang="de-DE" sz="2400" dirty="0" err="1">
                <a:solidFill>
                  <a:srgbClr val="333333"/>
                </a:solidFill>
              </a:rPr>
              <a:t>uppfattningar</a:t>
            </a:r>
            <a:r>
              <a:rPr lang="en-AU" altLang="de-DE" sz="2400" dirty="0">
                <a:solidFill>
                  <a:srgbClr val="333333"/>
                </a:solidFill>
              </a:rPr>
              <a:t>. </a:t>
            </a:r>
            <a:r>
              <a:rPr lang="en-AU" altLang="de-DE" sz="2400" dirty="0" err="1">
                <a:solidFill>
                  <a:srgbClr val="333333"/>
                </a:solidFill>
              </a:rPr>
              <a:t>Detta</a:t>
            </a:r>
            <a:r>
              <a:rPr lang="en-AU" altLang="de-DE" sz="2400" dirty="0">
                <a:solidFill>
                  <a:srgbClr val="333333"/>
                </a:solidFill>
              </a:rPr>
              <a:t> </a:t>
            </a:r>
            <a:r>
              <a:rPr lang="en-AU" altLang="de-DE" sz="2400" dirty="0" err="1">
                <a:solidFill>
                  <a:srgbClr val="333333"/>
                </a:solidFill>
              </a:rPr>
              <a:t>sätt</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resonera</a:t>
            </a:r>
            <a:r>
              <a:rPr lang="en-AU" altLang="de-DE" sz="2400" dirty="0">
                <a:solidFill>
                  <a:srgbClr val="333333"/>
                </a:solidFill>
              </a:rPr>
              <a:t> </a:t>
            </a:r>
            <a:r>
              <a:rPr lang="en-AU" altLang="de-DE" sz="2400" dirty="0" err="1">
                <a:solidFill>
                  <a:srgbClr val="333333"/>
                </a:solidFill>
              </a:rPr>
              <a:t>kan</a:t>
            </a:r>
            <a:r>
              <a:rPr lang="en-AU" altLang="de-DE" sz="2400" dirty="0">
                <a:solidFill>
                  <a:srgbClr val="333333"/>
                </a:solidFill>
              </a:rPr>
              <a:t> </a:t>
            </a:r>
            <a:r>
              <a:rPr lang="en-AU" altLang="de-DE" sz="2400" dirty="0" err="1">
                <a:solidFill>
                  <a:srgbClr val="333333"/>
                </a:solidFill>
              </a:rPr>
              <a:t>förstärkas</a:t>
            </a:r>
            <a:r>
              <a:rPr lang="en-AU" altLang="de-DE" sz="2400" dirty="0">
                <a:solidFill>
                  <a:srgbClr val="333333"/>
                </a:solidFill>
              </a:rPr>
              <a:t> </a:t>
            </a:r>
            <a:r>
              <a:rPr lang="en-AU" altLang="de-DE" sz="2400" dirty="0" err="1">
                <a:solidFill>
                  <a:srgbClr val="333333"/>
                </a:solidFill>
              </a:rPr>
              <a:t>när</a:t>
            </a:r>
            <a:r>
              <a:rPr lang="en-AU" altLang="de-DE" sz="2400" dirty="0">
                <a:solidFill>
                  <a:srgbClr val="333333"/>
                </a:solidFill>
              </a:rPr>
              <a:t> man </a:t>
            </a:r>
            <a:r>
              <a:rPr lang="en-AU" altLang="de-DE" sz="2400" dirty="0" err="1">
                <a:solidFill>
                  <a:srgbClr val="333333"/>
                </a:solidFill>
              </a:rPr>
              <a:t>är</a:t>
            </a:r>
            <a:r>
              <a:rPr lang="en-AU" altLang="de-DE" sz="2400" dirty="0">
                <a:solidFill>
                  <a:srgbClr val="333333"/>
                </a:solidFill>
              </a:rPr>
              <a:t> under press.</a:t>
            </a:r>
          </a:p>
          <a:p>
            <a:pPr lvl="0" defTabSz="914400" fontAlgn="base">
              <a:lnSpc>
                <a:spcPct val="100000"/>
              </a:lnSpc>
              <a:spcBef>
                <a:spcPts val="1200"/>
              </a:spcBef>
            </a:pPr>
            <a:r>
              <a:rPr lang="en-AU" altLang="de-DE" sz="2400" dirty="0" err="1">
                <a:solidFill>
                  <a:srgbClr val="004992"/>
                </a:solidFill>
              </a:rPr>
              <a:t>Exempel</a:t>
            </a:r>
            <a:r>
              <a:rPr lang="en-AU" altLang="de-DE" sz="2400" dirty="0">
                <a:solidFill>
                  <a:srgbClr val="004992"/>
                </a:solidFill>
              </a:rPr>
              <a:t>: </a:t>
            </a:r>
            <a:r>
              <a:rPr lang="en-AU" altLang="de-DE" sz="2400" dirty="0">
                <a:solidFill>
                  <a:srgbClr val="333333"/>
                </a:solidFill>
              </a:rPr>
              <a:t>Elton </a:t>
            </a:r>
            <a:r>
              <a:rPr lang="en-AU" altLang="de-DE" sz="2400" dirty="0" err="1">
                <a:solidFill>
                  <a:srgbClr val="333333"/>
                </a:solidFill>
              </a:rPr>
              <a:t>vill</a:t>
            </a:r>
            <a:r>
              <a:rPr lang="en-AU" altLang="de-DE" sz="2400" dirty="0">
                <a:solidFill>
                  <a:srgbClr val="333333"/>
                </a:solidFill>
              </a:rPr>
              <a:t> </a:t>
            </a:r>
            <a:r>
              <a:rPr lang="en-AU" altLang="de-DE" sz="2400" dirty="0" err="1">
                <a:solidFill>
                  <a:srgbClr val="333333"/>
                </a:solidFill>
              </a:rPr>
              <a:t>köra</a:t>
            </a:r>
            <a:r>
              <a:rPr lang="en-AU" altLang="de-DE" sz="2400" dirty="0">
                <a:solidFill>
                  <a:srgbClr val="333333"/>
                </a:solidFill>
              </a:rPr>
              <a:t> till </a:t>
            </a:r>
            <a:r>
              <a:rPr lang="en-AU" altLang="de-DE" sz="2400" dirty="0" err="1">
                <a:solidFill>
                  <a:srgbClr val="333333"/>
                </a:solidFill>
              </a:rPr>
              <a:t>universitetet</a:t>
            </a:r>
            <a:r>
              <a:rPr lang="en-AU" altLang="de-DE" sz="2400" dirty="0">
                <a:solidFill>
                  <a:srgbClr val="333333"/>
                </a:solidFill>
              </a:rPr>
              <a:t> men </a:t>
            </a:r>
            <a:r>
              <a:rPr lang="en-AU" altLang="de-DE" sz="2400" dirty="0" err="1">
                <a:solidFill>
                  <a:srgbClr val="333333"/>
                </a:solidFill>
              </a:rPr>
              <a:t>hittar</a:t>
            </a:r>
            <a:r>
              <a:rPr lang="en-AU" altLang="de-DE" sz="2400" dirty="0">
                <a:solidFill>
                  <a:srgbClr val="333333"/>
                </a:solidFill>
              </a:rPr>
              <a:t>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sina</a:t>
            </a:r>
            <a:r>
              <a:rPr lang="en-AU" altLang="de-DE" sz="2400" dirty="0">
                <a:solidFill>
                  <a:srgbClr val="333333"/>
                </a:solidFill>
              </a:rPr>
              <a:t> </a:t>
            </a:r>
            <a:r>
              <a:rPr lang="en-AU" altLang="de-DE" sz="2400" dirty="0" err="1">
                <a:solidFill>
                  <a:srgbClr val="333333"/>
                </a:solidFill>
              </a:rPr>
              <a:t>bilnycklar</a:t>
            </a:r>
            <a:r>
              <a:rPr lang="en-AU" altLang="de-DE" sz="2400" dirty="0">
                <a:solidFill>
                  <a:srgbClr val="333333"/>
                </a:solidFill>
              </a:rPr>
              <a:t>. Han </a:t>
            </a:r>
            <a:r>
              <a:rPr lang="en-AU" altLang="de-DE" sz="2400" dirty="0" err="1">
                <a:solidFill>
                  <a:srgbClr val="333333"/>
                </a:solidFill>
              </a:rPr>
              <a:t>misstänker</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hans</a:t>
            </a:r>
            <a:r>
              <a:rPr lang="en-AU" altLang="de-DE" sz="2400" dirty="0">
                <a:solidFill>
                  <a:srgbClr val="333333"/>
                </a:solidFill>
              </a:rPr>
              <a:t> </a:t>
            </a:r>
            <a:r>
              <a:rPr lang="en-AU" altLang="de-DE" sz="2400" dirty="0" err="1">
                <a:solidFill>
                  <a:srgbClr val="333333"/>
                </a:solidFill>
              </a:rPr>
              <a:t>kontaktperson</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tagit</a:t>
            </a:r>
            <a:r>
              <a:rPr lang="en-AU" altLang="de-DE" sz="2400" dirty="0">
                <a:solidFill>
                  <a:srgbClr val="333333"/>
                </a:solidFill>
              </a:rPr>
              <a:t> </a:t>
            </a:r>
            <a:r>
              <a:rPr lang="en-AU" altLang="de-DE" sz="2400" dirty="0" err="1">
                <a:solidFill>
                  <a:srgbClr val="333333"/>
                </a:solidFill>
              </a:rPr>
              <a:t>nycklarna</a:t>
            </a:r>
            <a:r>
              <a:rPr lang="en-AU" altLang="de-DE" sz="2400" dirty="0">
                <a:solidFill>
                  <a:srgbClr val="333333"/>
                </a:solidFill>
              </a:rPr>
              <a:t> </a:t>
            </a:r>
            <a:r>
              <a:rPr lang="en-AU" altLang="de-DE" sz="2400" dirty="0" err="1">
                <a:solidFill>
                  <a:srgbClr val="333333"/>
                </a:solidFill>
              </a:rPr>
              <a:t>för</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hindra</a:t>
            </a:r>
            <a:r>
              <a:rPr lang="en-AU" altLang="de-DE" sz="2400" dirty="0">
                <a:solidFill>
                  <a:srgbClr val="333333"/>
                </a:solidFill>
              </a:rPr>
              <a:t> </a:t>
            </a:r>
            <a:r>
              <a:rPr lang="en-AU" altLang="de-DE" sz="2400" dirty="0" err="1">
                <a:solidFill>
                  <a:srgbClr val="333333"/>
                </a:solidFill>
              </a:rPr>
              <a:t>honom</a:t>
            </a:r>
            <a:r>
              <a:rPr lang="en-AU" altLang="de-DE" sz="2400" dirty="0">
                <a:solidFill>
                  <a:srgbClr val="333333"/>
                </a:solidFill>
              </a:rPr>
              <a:t> </a:t>
            </a:r>
            <a:r>
              <a:rPr lang="en-AU" altLang="de-DE" sz="2400" dirty="0" err="1">
                <a:solidFill>
                  <a:srgbClr val="333333"/>
                </a:solidFill>
              </a:rPr>
              <a:t>från</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ta sig till </a:t>
            </a:r>
            <a:r>
              <a:rPr lang="en-AU" altLang="de-DE" sz="2400" dirty="0" err="1">
                <a:solidFill>
                  <a:srgbClr val="333333"/>
                </a:solidFill>
              </a:rPr>
              <a:t>universitetet</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Bakgrund</a:t>
            </a:r>
            <a:r>
              <a:rPr lang="en-AU" altLang="de-DE" sz="2400" dirty="0">
                <a:solidFill>
                  <a:srgbClr val="004992"/>
                </a:solidFill>
              </a:rPr>
              <a:t>: </a:t>
            </a:r>
            <a:r>
              <a:rPr lang="en-AU" altLang="de-DE" sz="2400" dirty="0">
                <a:solidFill>
                  <a:srgbClr val="333333"/>
                </a:solidFill>
              </a:rPr>
              <a:t>Han </a:t>
            </a:r>
            <a:r>
              <a:rPr lang="en-AU" altLang="de-DE" sz="2400" dirty="0" err="1">
                <a:solidFill>
                  <a:srgbClr val="333333"/>
                </a:solidFill>
              </a:rPr>
              <a:t>tror</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människor</a:t>
            </a:r>
            <a:r>
              <a:rPr lang="en-AU" altLang="de-DE" sz="2400" dirty="0">
                <a:solidFill>
                  <a:srgbClr val="333333"/>
                </a:solidFill>
              </a:rPr>
              <a:t> </a:t>
            </a:r>
            <a:r>
              <a:rPr lang="en-AU" altLang="de-DE" sz="2400" dirty="0" err="1">
                <a:solidFill>
                  <a:srgbClr val="333333"/>
                </a:solidFill>
              </a:rPr>
              <a:t>vill</a:t>
            </a:r>
            <a:r>
              <a:rPr lang="en-AU" altLang="de-DE" sz="2400" dirty="0">
                <a:solidFill>
                  <a:srgbClr val="333333"/>
                </a:solidFill>
              </a:rPr>
              <a:t> </a:t>
            </a:r>
            <a:r>
              <a:rPr lang="en-AU" altLang="de-DE" sz="2400" dirty="0" err="1">
                <a:solidFill>
                  <a:srgbClr val="333333"/>
                </a:solidFill>
              </a:rPr>
              <a:t>stänga</a:t>
            </a:r>
            <a:r>
              <a:rPr lang="en-AU" altLang="de-DE" sz="2400" dirty="0">
                <a:solidFill>
                  <a:srgbClr val="333333"/>
                </a:solidFill>
              </a:rPr>
              <a:t> </a:t>
            </a:r>
            <a:r>
              <a:rPr lang="en-AU" altLang="de-DE" sz="2400" dirty="0" err="1">
                <a:solidFill>
                  <a:srgbClr val="333333"/>
                </a:solidFill>
              </a:rPr>
              <a:t>av</a:t>
            </a:r>
            <a:r>
              <a:rPr lang="en-AU" altLang="de-DE" sz="2400" dirty="0">
                <a:solidFill>
                  <a:srgbClr val="333333"/>
                </a:solidFill>
              </a:rPr>
              <a:t> </a:t>
            </a:r>
            <a:r>
              <a:rPr lang="en-AU" altLang="de-DE" sz="2400" dirty="0" err="1">
                <a:solidFill>
                  <a:srgbClr val="333333"/>
                </a:solidFill>
              </a:rPr>
              <a:t>honom</a:t>
            </a:r>
            <a:r>
              <a:rPr lang="en-AU" altLang="de-DE" sz="2400" dirty="0">
                <a:solidFill>
                  <a:srgbClr val="333333"/>
                </a:solidFill>
              </a:rPr>
              <a:t> </a:t>
            </a:r>
            <a:r>
              <a:rPr lang="en-AU" altLang="de-DE" sz="2400" dirty="0" err="1">
                <a:solidFill>
                  <a:srgbClr val="333333"/>
                </a:solidFill>
              </a:rPr>
              <a:t>från</a:t>
            </a:r>
            <a:r>
              <a:rPr lang="en-AU" altLang="de-DE" sz="2400" dirty="0">
                <a:solidFill>
                  <a:srgbClr val="333333"/>
                </a:solidFill>
              </a:rPr>
              <a:t> </a:t>
            </a:r>
            <a:r>
              <a:rPr lang="en-AU" altLang="de-DE" sz="2400" dirty="0" err="1">
                <a:solidFill>
                  <a:srgbClr val="333333"/>
                </a:solidFill>
              </a:rPr>
              <a:t>studierna</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Men: </a:t>
            </a:r>
            <a:r>
              <a:rPr lang="en-AU" altLang="de-DE" sz="2400" dirty="0" err="1">
                <a:solidFill>
                  <a:srgbClr val="333333"/>
                </a:solidFill>
              </a:rPr>
              <a:t>Vilket</a:t>
            </a:r>
            <a:r>
              <a:rPr lang="en-AU" altLang="de-DE" sz="2400" dirty="0">
                <a:solidFill>
                  <a:srgbClr val="333333"/>
                </a:solidFill>
              </a:rPr>
              <a:t> </a:t>
            </a:r>
            <a:r>
              <a:rPr lang="en-AU" altLang="de-DE" sz="2400" dirty="0" err="1">
                <a:solidFill>
                  <a:srgbClr val="333333"/>
                </a:solidFill>
              </a:rPr>
              <a:t>intresse</a:t>
            </a:r>
            <a:r>
              <a:rPr lang="en-AU" altLang="de-DE" sz="2400" dirty="0">
                <a:solidFill>
                  <a:srgbClr val="333333"/>
                </a:solidFill>
              </a:rPr>
              <a:t> </a:t>
            </a:r>
            <a:r>
              <a:rPr lang="en-AU" altLang="de-DE" sz="2400" dirty="0" err="1">
                <a:solidFill>
                  <a:srgbClr val="333333"/>
                </a:solidFill>
              </a:rPr>
              <a:t>skulle</a:t>
            </a:r>
            <a:r>
              <a:rPr lang="en-AU" altLang="de-DE" sz="2400" dirty="0">
                <a:solidFill>
                  <a:srgbClr val="333333"/>
                </a:solidFill>
              </a:rPr>
              <a:t> </a:t>
            </a:r>
            <a:r>
              <a:rPr lang="en-AU" altLang="de-DE" sz="2400" dirty="0" err="1">
                <a:solidFill>
                  <a:srgbClr val="333333"/>
                </a:solidFill>
              </a:rPr>
              <a:t>kontaktpersonen</a:t>
            </a:r>
            <a:r>
              <a:rPr lang="en-AU" altLang="de-DE" sz="2400" dirty="0">
                <a:solidFill>
                  <a:srgbClr val="333333"/>
                </a:solidFill>
              </a:rPr>
              <a:t> ha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stänga</a:t>
            </a:r>
            <a:r>
              <a:rPr lang="en-AU" altLang="de-DE" sz="2400" dirty="0">
                <a:solidFill>
                  <a:srgbClr val="333333"/>
                </a:solidFill>
              </a:rPr>
              <a:t> </a:t>
            </a:r>
            <a:r>
              <a:rPr lang="en-AU" altLang="de-DE" sz="2400" dirty="0" err="1">
                <a:solidFill>
                  <a:srgbClr val="333333"/>
                </a:solidFill>
              </a:rPr>
              <a:t>av</a:t>
            </a:r>
            <a:r>
              <a:rPr lang="en-AU" altLang="de-DE" sz="2400" dirty="0">
                <a:solidFill>
                  <a:srgbClr val="333333"/>
                </a:solidFill>
              </a:rPr>
              <a:t> Elton </a:t>
            </a:r>
            <a:r>
              <a:rPr lang="en-AU" altLang="de-DE" sz="2400" dirty="0" err="1">
                <a:solidFill>
                  <a:srgbClr val="333333"/>
                </a:solidFill>
              </a:rPr>
              <a:t>från</a:t>
            </a:r>
            <a:r>
              <a:rPr lang="en-AU" altLang="de-DE" sz="2400" dirty="0">
                <a:solidFill>
                  <a:srgbClr val="333333"/>
                </a:solidFill>
              </a:rPr>
              <a:t> </a:t>
            </a:r>
            <a:r>
              <a:rPr lang="en-AU" altLang="de-DE" sz="2400" dirty="0" err="1">
                <a:solidFill>
                  <a:srgbClr val="333333"/>
                </a:solidFill>
              </a:rPr>
              <a:t>universitetet</a:t>
            </a:r>
            <a:r>
              <a:rPr lang="en-AU" altLang="de-DE" sz="2400" dirty="0">
                <a:solidFill>
                  <a:srgbClr val="333333"/>
                </a:solidFill>
              </a:rPr>
              <a:t>?; </a:t>
            </a:r>
            <a:r>
              <a:rPr lang="en-AU" altLang="de-DE" sz="2400" dirty="0" err="1">
                <a:solidFill>
                  <a:srgbClr val="333333"/>
                </a:solidFill>
              </a:rPr>
              <a:t>hur</a:t>
            </a:r>
            <a:r>
              <a:rPr lang="en-AU" altLang="de-DE" sz="2400" dirty="0">
                <a:solidFill>
                  <a:srgbClr val="333333"/>
                </a:solidFill>
              </a:rPr>
              <a:t> </a:t>
            </a:r>
            <a:r>
              <a:rPr lang="en-AU" altLang="de-DE" sz="2400" dirty="0" err="1">
                <a:solidFill>
                  <a:srgbClr val="333333"/>
                </a:solidFill>
              </a:rPr>
              <a:t>skulle</a:t>
            </a:r>
            <a:r>
              <a:rPr lang="en-AU" altLang="de-DE" sz="2400" dirty="0">
                <a:solidFill>
                  <a:srgbClr val="333333"/>
                </a:solidFill>
              </a:rPr>
              <a:t> </a:t>
            </a:r>
            <a:r>
              <a:rPr lang="en-AU" altLang="de-DE" sz="2400" dirty="0" err="1">
                <a:solidFill>
                  <a:srgbClr val="333333"/>
                </a:solidFill>
              </a:rPr>
              <a:t>han</a:t>
            </a:r>
            <a:r>
              <a:rPr lang="en-AU" altLang="de-DE" sz="2400" dirty="0">
                <a:solidFill>
                  <a:srgbClr val="333333"/>
                </a:solidFill>
              </a:rPr>
              <a:t> ha </a:t>
            </a:r>
            <a:r>
              <a:rPr lang="en-AU" altLang="de-DE" sz="2400" dirty="0" err="1">
                <a:solidFill>
                  <a:srgbClr val="333333"/>
                </a:solidFill>
              </a:rPr>
              <a:t>fått</a:t>
            </a:r>
            <a:r>
              <a:rPr lang="en-AU" altLang="de-DE" sz="2400" dirty="0">
                <a:solidFill>
                  <a:srgbClr val="333333"/>
                </a:solidFill>
              </a:rPr>
              <a:t> tag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bilnycklarna</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70</a:t>
            </a:fld>
            <a:endParaRPr lang="de-DE" dirty="0">
              <a:latin typeface="+mn-lt"/>
              <a:cs typeface="+mn-cs"/>
            </a:endParaRPr>
          </a:p>
        </p:txBody>
      </p:sp>
    </p:spTree>
    <p:extLst>
      <p:ext uri="{BB962C8B-B14F-4D97-AF65-F5344CB8AC3E}">
        <p14:creationId xmlns:p14="http://schemas.microsoft.com/office/powerpoint/2010/main" val="33018772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Många</a:t>
            </a:r>
            <a:r>
              <a:rPr lang="en-AU" altLang="de-DE" sz="2400" dirty="0">
                <a:solidFill>
                  <a:srgbClr val="333333"/>
                </a:solidFill>
              </a:rPr>
              <a:t> </a:t>
            </a:r>
            <a:r>
              <a:rPr lang="en-AU" altLang="de-DE" sz="2400" dirty="0" err="1">
                <a:solidFill>
                  <a:srgbClr val="333333"/>
                </a:solidFill>
              </a:rPr>
              <a:t>personer</a:t>
            </a:r>
            <a:r>
              <a:rPr lang="en-AU" altLang="de-DE" sz="2400" dirty="0">
                <a:solidFill>
                  <a:srgbClr val="333333"/>
                </a:solidFill>
              </a:rPr>
              <a:t> med </a:t>
            </a:r>
            <a:r>
              <a:rPr lang="en-AU" altLang="de-DE" sz="2400" dirty="0" err="1">
                <a:solidFill>
                  <a:srgbClr val="333333"/>
                </a:solidFill>
              </a:rPr>
              <a:t>psykos</a:t>
            </a:r>
            <a:r>
              <a:rPr lang="en-AU" altLang="de-DE" sz="2400" dirty="0">
                <a:solidFill>
                  <a:srgbClr val="333333"/>
                </a:solidFill>
              </a:rPr>
              <a:t> </a:t>
            </a:r>
            <a:r>
              <a:rPr lang="de-DE" altLang="de-DE" sz="2400" dirty="0">
                <a:solidFill>
                  <a:srgbClr val="333333"/>
                </a:solidFill>
              </a:rPr>
              <a:t>(men inte alla!)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tendens</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dra</a:t>
            </a:r>
            <a:r>
              <a:rPr lang="en-AU" altLang="de-DE" sz="2400" dirty="0">
                <a:solidFill>
                  <a:srgbClr val="333333"/>
                </a:solidFill>
              </a:rPr>
              <a:t> </a:t>
            </a:r>
            <a:r>
              <a:rPr lang="en-AU" altLang="de-DE" sz="2400" dirty="0" err="1">
                <a:solidFill>
                  <a:srgbClr val="333333"/>
                </a:solidFill>
              </a:rPr>
              <a:t>förhastade</a:t>
            </a:r>
            <a:r>
              <a:rPr lang="en-AU" altLang="de-DE" sz="2400" dirty="0">
                <a:solidFill>
                  <a:srgbClr val="333333"/>
                </a:solidFill>
              </a:rPr>
              <a:t> </a:t>
            </a:r>
            <a:r>
              <a:rPr lang="en-AU" altLang="de-DE" sz="2400" dirty="0" err="1">
                <a:solidFill>
                  <a:srgbClr val="333333"/>
                </a:solidFill>
              </a:rPr>
              <a:t>slutsatser</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bilda</a:t>
            </a:r>
            <a:r>
              <a:rPr lang="en-AU" altLang="de-DE" sz="2400" dirty="0">
                <a:solidFill>
                  <a:srgbClr val="333333"/>
                </a:solidFill>
              </a:rPr>
              <a:t> sig extrema </a:t>
            </a:r>
            <a:r>
              <a:rPr lang="en-AU" altLang="de-DE" sz="2400" dirty="0" err="1">
                <a:solidFill>
                  <a:srgbClr val="333333"/>
                </a:solidFill>
              </a:rPr>
              <a:t>uppfattningar</a:t>
            </a:r>
            <a:r>
              <a:rPr lang="en-AU" altLang="de-DE" sz="2400" dirty="0">
                <a:solidFill>
                  <a:srgbClr val="333333"/>
                </a:solidFill>
              </a:rPr>
              <a:t>. </a:t>
            </a:r>
            <a:r>
              <a:rPr lang="en-AU" altLang="de-DE" sz="2400" dirty="0" err="1">
                <a:solidFill>
                  <a:srgbClr val="333333"/>
                </a:solidFill>
              </a:rPr>
              <a:t>Detta</a:t>
            </a:r>
            <a:r>
              <a:rPr lang="en-AU" altLang="de-DE" sz="2400" dirty="0">
                <a:solidFill>
                  <a:srgbClr val="333333"/>
                </a:solidFill>
              </a:rPr>
              <a:t> </a:t>
            </a:r>
            <a:r>
              <a:rPr lang="en-AU" altLang="de-DE" sz="2400" dirty="0" err="1">
                <a:solidFill>
                  <a:srgbClr val="333333"/>
                </a:solidFill>
              </a:rPr>
              <a:t>sätt</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resonera</a:t>
            </a:r>
            <a:r>
              <a:rPr lang="en-AU" altLang="de-DE" sz="2400" dirty="0">
                <a:solidFill>
                  <a:srgbClr val="333333"/>
                </a:solidFill>
              </a:rPr>
              <a:t> </a:t>
            </a:r>
            <a:r>
              <a:rPr lang="en-AU" altLang="de-DE" sz="2400" dirty="0" err="1">
                <a:solidFill>
                  <a:srgbClr val="333333"/>
                </a:solidFill>
              </a:rPr>
              <a:t>kan</a:t>
            </a:r>
            <a:r>
              <a:rPr lang="en-AU" altLang="de-DE" sz="2400" dirty="0">
                <a:solidFill>
                  <a:srgbClr val="333333"/>
                </a:solidFill>
              </a:rPr>
              <a:t> </a:t>
            </a:r>
            <a:r>
              <a:rPr lang="en-AU" altLang="de-DE" sz="2400" dirty="0" err="1">
                <a:solidFill>
                  <a:srgbClr val="333333"/>
                </a:solidFill>
              </a:rPr>
              <a:t>förstärkas</a:t>
            </a:r>
            <a:r>
              <a:rPr lang="en-AU" altLang="de-DE" sz="2400" dirty="0">
                <a:solidFill>
                  <a:srgbClr val="333333"/>
                </a:solidFill>
              </a:rPr>
              <a:t> </a:t>
            </a:r>
            <a:r>
              <a:rPr lang="en-AU" altLang="de-DE" sz="2400" dirty="0" err="1">
                <a:solidFill>
                  <a:srgbClr val="333333"/>
                </a:solidFill>
              </a:rPr>
              <a:t>när</a:t>
            </a:r>
            <a:r>
              <a:rPr lang="en-AU" altLang="de-DE" sz="2400" dirty="0">
                <a:solidFill>
                  <a:srgbClr val="333333"/>
                </a:solidFill>
              </a:rPr>
              <a:t> man </a:t>
            </a:r>
            <a:r>
              <a:rPr lang="en-AU" altLang="de-DE" sz="2400" dirty="0" err="1">
                <a:solidFill>
                  <a:srgbClr val="333333"/>
                </a:solidFill>
              </a:rPr>
              <a:t>är</a:t>
            </a:r>
            <a:r>
              <a:rPr lang="en-AU" altLang="de-DE" sz="2400" dirty="0">
                <a:solidFill>
                  <a:srgbClr val="333333"/>
                </a:solidFill>
              </a:rPr>
              <a:t> under press.</a:t>
            </a:r>
          </a:p>
          <a:p>
            <a:pPr lvl="0" defTabSz="914400" fontAlgn="base">
              <a:lnSpc>
                <a:spcPct val="100000"/>
              </a:lnSpc>
              <a:spcBef>
                <a:spcPts val="1200"/>
              </a:spcBef>
            </a:pPr>
            <a:r>
              <a:rPr lang="en-AU" altLang="de-DE" sz="2400" dirty="0" err="1">
                <a:solidFill>
                  <a:srgbClr val="004992"/>
                </a:solidFill>
              </a:rPr>
              <a:t>Exempel</a:t>
            </a:r>
            <a:r>
              <a:rPr lang="en-AU" altLang="de-DE" sz="2400" dirty="0">
                <a:solidFill>
                  <a:srgbClr val="004992"/>
                </a:solidFill>
              </a:rPr>
              <a:t>: </a:t>
            </a:r>
            <a:r>
              <a:rPr lang="en-AU" altLang="de-DE" sz="2400" dirty="0">
                <a:solidFill>
                  <a:srgbClr val="333333"/>
                </a:solidFill>
              </a:rPr>
              <a:t>Elton </a:t>
            </a:r>
            <a:r>
              <a:rPr lang="en-AU" altLang="de-DE" sz="2400" dirty="0" err="1">
                <a:solidFill>
                  <a:srgbClr val="333333"/>
                </a:solidFill>
              </a:rPr>
              <a:t>vill</a:t>
            </a:r>
            <a:r>
              <a:rPr lang="en-AU" altLang="de-DE" sz="2400" dirty="0">
                <a:solidFill>
                  <a:srgbClr val="333333"/>
                </a:solidFill>
              </a:rPr>
              <a:t> </a:t>
            </a:r>
            <a:r>
              <a:rPr lang="en-AU" altLang="de-DE" sz="2400" dirty="0" err="1">
                <a:solidFill>
                  <a:srgbClr val="333333"/>
                </a:solidFill>
              </a:rPr>
              <a:t>köra</a:t>
            </a:r>
            <a:r>
              <a:rPr lang="en-AU" altLang="de-DE" sz="2400" dirty="0">
                <a:solidFill>
                  <a:srgbClr val="333333"/>
                </a:solidFill>
              </a:rPr>
              <a:t> till </a:t>
            </a:r>
            <a:r>
              <a:rPr lang="en-AU" altLang="de-DE" sz="2400" dirty="0" err="1">
                <a:solidFill>
                  <a:srgbClr val="333333"/>
                </a:solidFill>
              </a:rPr>
              <a:t>universitetet</a:t>
            </a:r>
            <a:r>
              <a:rPr lang="en-AU" altLang="de-DE" sz="2400" dirty="0">
                <a:solidFill>
                  <a:srgbClr val="333333"/>
                </a:solidFill>
              </a:rPr>
              <a:t> men </a:t>
            </a:r>
            <a:r>
              <a:rPr lang="en-AU" altLang="de-DE" sz="2400" dirty="0" err="1">
                <a:solidFill>
                  <a:srgbClr val="333333"/>
                </a:solidFill>
              </a:rPr>
              <a:t>hittar</a:t>
            </a:r>
            <a:r>
              <a:rPr lang="en-AU" altLang="de-DE" sz="2400" dirty="0">
                <a:solidFill>
                  <a:srgbClr val="333333"/>
                </a:solidFill>
              </a:rPr>
              <a:t> </a:t>
            </a:r>
            <a:r>
              <a:rPr lang="en-AU" altLang="de-DE" sz="2400" dirty="0" err="1">
                <a:solidFill>
                  <a:srgbClr val="333333"/>
                </a:solidFill>
              </a:rPr>
              <a:t>inte</a:t>
            </a:r>
            <a:r>
              <a:rPr lang="en-AU" altLang="de-DE" sz="2400" dirty="0">
                <a:solidFill>
                  <a:srgbClr val="333333"/>
                </a:solidFill>
              </a:rPr>
              <a:t> </a:t>
            </a:r>
            <a:r>
              <a:rPr lang="en-AU" altLang="de-DE" sz="2400" dirty="0" err="1">
                <a:solidFill>
                  <a:srgbClr val="333333"/>
                </a:solidFill>
              </a:rPr>
              <a:t>sina</a:t>
            </a:r>
            <a:r>
              <a:rPr lang="en-AU" altLang="de-DE" sz="2400" dirty="0">
                <a:solidFill>
                  <a:srgbClr val="333333"/>
                </a:solidFill>
              </a:rPr>
              <a:t> </a:t>
            </a:r>
            <a:r>
              <a:rPr lang="en-AU" altLang="de-DE" sz="2400" dirty="0" err="1">
                <a:solidFill>
                  <a:srgbClr val="333333"/>
                </a:solidFill>
              </a:rPr>
              <a:t>bilnycklar</a:t>
            </a:r>
            <a:r>
              <a:rPr lang="en-AU" altLang="de-DE" sz="2400" dirty="0">
                <a:solidFill>
                  <a:srgbClr val="333333"/>
                </a:solidFill>
              </a:rPr>
              <a:t>. Han </a:t>
            </a:r>
            <a:r>
              <a:rPr lang="en-AU" altLang="de-DE" sz="2400" dirty="0" err="1">
                <a:solidFill>
                  <a:srgbClr val="333333"/>
                </a:solidFill>
              </a:rPr>
              <a:t>misstänker</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hans</a:t>
            </a:r>
            <a:r>
              <a:rPr lang="en-AU" altLang="de-DE" sz="2400" dirty="0">
                <a:solidFill>
                  <a:srgbClr val="333333"/>
                </a:solidFill>
              </a:rPr>
              <a:t> </a:t>
            </a:r>
            <a:r>
              <a:rPr lang="en-AU" altLang="de-DE" sz="2400" dirty="0" err="1">
                <a:solidFill>
                  <a:srgbClr val="333333"/>
                </a:solidFill>
              </a:rPr>
              <a:t>kontaktperson</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tagit</a:t>
            </a:r>
            <a:r>
              <a:rPr lang="en-AU" altLang="de-DE" sz="2400" dirty="0">
                <a:solidFill>
                  <a:srgbClr val="333333"/>
                </a:solidFill>
              </a:rPr>
              <a:t> </a:t>
            </a:r>
            <a:r>
              <a:rPr lang="en-AU" altLang="de-DE" sz="2400" dirty="0" err="1">
                <a:solidFill>
                  <a:srgbClr val="333333"/>
                </a:solidFill>
              </a:rPr>
              <a:t>nycklarna</a:t>
            </a:r>
            <a:r>
              <a:rPr lang="en-AU" altLang="de-DE" sz="2400" dirty="0">
                <a:solidFill>
                  <a:srgbClr val="333333"/>
                </a:solidFill>
              </a:rPr>
              <a:t> </a:t>
            </a:r>
            <a:r>
              <a:rPr lang="en-AU" altLang="de-DE" sz="2400" dirty="0" err="1">
                <a:solidFill>
                  <a:srgbClr val="333333"/>
                </a:solidFill>
              </a:rPr>
              <a:t>för</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hindra</a:t>
            </a:r>
            <a:r>
              <a:rPr lang="en-AU" altLang="de-DE" sz="2400" dirty="0">
                <a:solidFill>
                  <a:srgbClr val="333333"/>
                </a:solidFill>
              </a:rPr>
              <a:t> </a:t>
            </a:r>
            <a:r>
              <a:rPr lang="en-AU" altLang="de-DE" sz="2400" dirty="0" err="1">
                <a:solidFill>
                  <a:srgbClr val="333333"/>
                </a:solidFill>
              </a:rPr>
              <a:t>honom</a:t>
            </a:r>
            <a:r>
              <a:rPr lang="en-AU" altLang="de-DE" sz="2400" dirty="0">
                <a:solidFill>
                  <a:srgbClr val="333333"/>
                </a:solidFill>
              </a:rPr>
              <a:t> </a:t>
            </a:r>
            <a:r>
              <a:rPr lang="en-AU" altLang="de-DE" sz="2400" dirty="0" err="1">
                <a:solidFill>
                  <a:srgbClr val="333333"/>
                </a:solidFill>
              </a:rPr>
              <a:t>från</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ta sig till </a:t>
            </a:r>
            <a:r>
              <a:rPr lang="en-AU" altLang="de-DE" sz="2400" dirty="0" err="1">
                <a:solidFill>
                  <a:srgbClr val="333333"/>
                </a:solidFill>
              </a:rPr>
              <a:t>universitetet</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Bakgrund</a:t>
            </a:r>
            <a:r>
              <a:rPr lang="en-AU" altLang="de-DE" sz="2400" dirty="0">
                <a:solidFill>
                  <a:srgbClr val="004992"/>
                </a:solidFill>
              </a:rPr>
              <a:t>: </a:t>
            </a:r>
            <a:r>
              <a:rPr lang="en-AU" altLang="de-DE" sz="2400" dirty="0">
                <a:solidFill>
                  <a:srgbClr val="333333"/>
                </a:solidFill>
              </a:rPr>
              <a:t>Han </a:t>
            </a:r>
            <a:r>
              <a:rPr lang="en-AU" altLang="de-DE" sz="2400" dirty="0" err="1">
                <a:solidFill>
                  <a:srgbClr val="333333"/>
                </a:solidFill>
              </a:rPr>
              <a:t>tror</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människor</a:t>
            </a:r>
            <a:r>
              <a:rPr lang="en-AU" altLang="de-DE" sz="2400" dirty="0">
                <a:solidFill>
                  <a:srgbClr val="333333"/>
                </a:solidFill>
              </a:rPr>
              <a:t> </a:t>
            </a:r>
            <a:r>
              <a:rPr lang="en-AU" altLang="de-DE" sz="2400" dirty="0" err="1">
                <a:solidFill>
                  <a:srgbClr val="333333"/>
                </a:solidFill>
              </a:rPr>
              <a:t>vill</a:t>
            </a:r>
            <a:r>
              <a:rPr lang="en-AU" altLang="de-DE" sz="2400" dirty="0">
                <a:solidFill>
                  <a:srgbClr val="333333"/>
                </a:solidFill>
              </a:rPr>
              <a:t> </a:t>
            </a:r>
            <a:r>
              <a:rPr lang="en-AU" altLang="de-DE" sz="2400" dirty="0" err="1">
                <a:solidFill>
                  <a:srgbClr val="333333"/>
                </a:solidFill>
              </a:rPr>
              <a:t>stänga</a:t>
            </a:r>
            <a:r>
              <a:rPr lang="en-AU" altLang="de-DE" sz="2400" dirty="0">
                <a:solidFill>
                  <a:srgbClr val="333333"/>
                </a:solidFill>
              </a:rPr>
              <a:t> </a:t>
            </a:r>
            <a:r>
              <a:rPr lang="en-AU" altLang="de-DE" sz="2400" dirty="0" err="1">
                <a:solidFill>
                  <a:srgbClr val="333333"/>
                </a:solidFill>
              </a:rPr>
              <a:t>av</a:t>
            </a:r>
            <a:r>
              <a:rPr lang="en-AU" altLang="de-DE" sz="2400" dirty="0">
                <a:solidFill>
                  <a:srgbClr val="333333"/>
                </a:solidFill>
              </a:rPr>
              <a:t> </a:t>
            </a:r>
            <a:r>
              <a:rPr lang="en-AU" altLang="de-DE" sz="2400" dirty="0" err="1">
                <a:solidFill>
                  <a:srgbClr val="333333"/>
                </a:solidFill>
              </a:rPr>
              <a:t>honom</a:t>
            </a:r>
            <a:r>
              <a:rPr lang="en-AU" altLang="de-DE" sz="2400" dirty="0">
                <a:solidFill>
                  <a:srgbClr val="333333"/>
                </a:solidFill>
              </a:rPr>
              <a:t> </a:t>
            </a:r>
            <a:r>
              <a:rPr lang="en-AU" altLang="de-DE" sz="2400" dirty="0" err="1">
                <a:solidFill>
                  <a:srgbClr val="333333"/>
                </a:solidFill>
              </a:rPr>
              <a:t>från</a:t>
            </a:r>
            <a:r>
              <a:rPr lang="en-AU" altLang="de-DE" sz="2400" dirty="0">
                <a:solidFill>
                  <a:srgbClr val="333333"/>
                </a:solidFill>
              </a:rPr>
              <a:t> </a:t>
            </a:r>
            <a:r>
              <a:rPr lang="en-AU" altLang="de-DE" sz="2400" dirty="0" err="1">
                <a:solidFill>
                  <a:srgbClr val="333333"/>
                </a:solidFill>
              </a:rPr>
              <a:t>studierna</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Men: </a:t>
            </a:r>
            <a:r>
              <a:rPr lang="en-AU" altLang="de-DE" sz="2400" dirty="0" err="1">
                <a:solidFill>
                  <a:srgbClr val="333333"/>
                </a:solidFill>
              </a:rPr>
              <a:t>Vilket</a:t>
            </a:r>
            <a:r>
              <a:rPr lang="en-AU" altLang="de-DE" sz="2400" dirty="0">
                <a:solidFill>
                  <a:srgbClr val="333333"/>
                </a:solidFill>
              </a:rPr>
              <a:t> </a:t>
            </a:r>
            <a:r>
              <a:rPr lang="en-AU" altLang="de-DE" sz="2400" dirty="0" err="1">
                <a:solidFill>
                  <a:srgbClr val="333333"/>
                </a:solidFill>
              </a:rPr>
              <a:t>intresse</a:t>
            </a:r>
            <a:r>
              <a:rPr lang="en-AU" altLang="de-DE" sz="2400" dirty="0">
                <a:solidFill>
                  <a:srgbClr val="333333"/>
                </a:solidFill>
              </a:rPr>
              <a:t> </a:t>
            </a:r>
            <a:r>
              <a:rPr lang="en-AU" altLang="de-DE" sz="2400" dirty="0" err="1">
                <a:solidFill>
                  <a:srgbClr val="333333"/>
                </a:solidFill>
              </a:rPr>
              <a:t>skulle</a:t>
            </a:r>
            <a:r>
              <a:rPr lang="en-AU" altLang="de-DE" sz="2400" dirty="0">
                <a:solidFill>
                  <a:srgbClr val="333333"/>
                </a:solidFill>
              </a:rPr>
              <a:t> </a:t>
            </a:r>
            <a:r>
              <a:rPr lang="en-AU" altLang="de-DE" sz="2400" dirty="0" err="1">
                <a:solidFill>
                  <a:srgbClr val="333333"/>
                </a:solidFill>
              </a:rPr>
              <a:t>kontaktpersonen</a:t>
            </a:r>
            <a:r>
              <a:rPr lang="en-AU" altLang="de-DE" sz="2400" dirty="0">
                <a:solidFill>
                  <a:srgbClr val="333333"/>
                </a:solidFill>
              </a:rPr>
              <a:t> ha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stänga</a:t>
            </a:r>
            <a:r>
              <a:rPr lang="en-AU" altLang="de-DE" sz="2400" dirty="0">
                <a:solidFill>
                  <a:srgbClr val="333333"/>
                </a:solidFill>
              </a:rPr>
              <a:t> </a:t>
            </a:r>
            <a:r>
              <a:rPr lang="en-AU" altLang="de-DE" sz="2400" dirty="0" err="1">
                <a:solidFill>
                  <a:srgbClr val="333333"/>
                </a:solidFill>
              </a:rPr>
              <a:t>av</a:t>
            </a:r>
            <a:r>
              <a:rPr lang="en-AU" altLang="de-DE" sz="2400" dirty="0">
                <a:solidFill>
                  <a:srgbClr val="333333"/>
                </a:solidFill>
              </a:rPr>
              <a:t> Elton </a:t>
            </a:r>
            <a:r>
              <a:rPr lang="en-AU" altLang="de-DE" sz="2400" dirty="0" err="1">
                <a:solidFill>
                  <a:srgbClr val="333333"/>
                </a:solidFill>
              </a:rPr>
              <a:t>från</a:t>
            </a:r>
            <a:r>
              <a:rPr lang="en-AU" altLang="de-DE" sz="2400" dirty="0">
                <a:solidFill>
                  <a:srgbClr val="333333"/>
                </a:solidFill>
              </a:rPr>
              <a:t> </a:t>
            </a:r>
            <a:r>
              <a:rPr lang="en-AU" altLang="de-DE" sz="2400" dirty="0" err="1">
                <a:solidFill>
                  <a:srgbClr val="333333"/>
                </a:solidFill>
              </a:rPr>
              <a:t>universitetet</a:t>
            </a:r>
            <a:r>
              <a:rPr lang="en-AU" altLang="de-DE" sz="2400" dirty="0">
                <a:solidFill>
                  <a:srgbClr val="333333"/>
                </a:solidFill>
              </a:rPr>
              <a:t>?; </a:t>
            </a:r>
            <a:r>
              <a:rPr lang="en-AU" altLang="de-DE" sz="2400" dirty="0" err="1">
                <a:solidFill>
                  <a:srgbClr val="333333"/>
                </a:solidFill>
              </a:rPr>
              <a:t>hur</a:t>
            </a:r>
            <a:r>
              <a:rPr lang="en-AU" altLang="de-DE" sz="2400" dirty="0">
                <a:solidFill>
                  <a:srgbClr val="333333"/>
                </a:solidFill>
              </a:rPr>
              <a:t> </a:t>
            </a:r>
            <a:r>
              <a:rPr lang="en-AU" altLang="de-DE" sz="2400" dirty="0" err="1">
                <a:solidFill>
                  <a:srgbClr val="333333"/>
                </a:solidFill>
              </a:rPr>
              <a:t>skulle</a:t>
            </a:r>
            <a:r>
              <a:rPr lang="en-AU" altLang="de-DE" sz="2400" dirty="0">
                <a:solidFill>
                  <a:srgbClr val="333333"/>
                </a:solidFill>
              </a:rPr>
              <a:t> </a:t>
            </a:r>
            <a:r>
              <a:rPr lang="en-AU" altLang="de-DE" sz="2400" dirty="0" err="1">
                <a:solidFill>
                  <a:srgbClr val="333333"/>
                </a:solidFill>
              </a:rPr>
              <a:t>han</a:t>
            </a:r>
            <a:r>
              <a:rPr lang="en-AU" altLang="de-DE" sz="2400" dirty="0">
                <a:solidFill>
                  <a:srgbClr val="333333"/>
                </a:solidFill>
              </a:rPr>
              <a:t> ha </a:t>
            </a:r>
            <a:r>
              <a:rPr lang="en-AU" altLang="de-DE" sz="2400" dirty="0" err="1">
                <a:solidFill>
                  <a:srgbClr val="333333"/>
                </a:solidFill>
              </a:rPr>
              <a:t>fått</a:t>
            </a:r>
            <a:r>
              <a:rPr lang="en-AU" altLang="de-DE" sz="2400" dirty="0">
                <a:solidFill>
                  <a:srgbClr val="333333"/>
                </a:solidFill>
              </a:rPr>
              <a:t> tag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bilnycklarna</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333333"/>
                </a:solidFill>
              </a:rPr>
              <a:t>Innan</a:t>
            </a:r>
            <a:r>
              <a:rPr lang="en-AU" altLang="de-DE" sz="2400" dirty="0">
                <a:solidFill>
                  <a:srgbClr val="333333"/>
                </a:solidFill>
              </a:rPr>
              <a:t> du </a:t>
            </a:r>
            <a:r>
              <a:rPr lang="en-AU" altLang="de-DE" sz="2400" dirty="0" err="1">
                <a:solidFill>
                  <a:srgbClr val="333333"/>
                </a:solidFill>
              </a:rPr>
              <a:t>gör</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allvarlig</a:t>
            </a:r>
            <a:r>
              <a:rPr lang="en-AU" altLang="de-DE" sz="2400" dirty="0">
                <a:solidFill>
                  <a:srgbClr val="333333"/>
                </a:solidFill>
              </a:rPr>
              <a:t> </a:t>
            </a:r>
            <a:r>
              <a:rPr lang="en-AU" altLang="de-DE" sz="2400" dirty="0" err="1">
                <a:solidFill>
                  <a:srgbClr val="333333"/>
                </a:solidFill>
              </a:rPr>
              <a:t>anklagelse</a:t>
            </a:r>
            <a:r>
              <a:rPr lang="en-AU" altLang="de-DE" sz="2400" dirty="0">
                <a:solidFill>
                  <a:srgbClr val="333333"/>
                </a:solidFill>
              </a:rPr>
              <a:t>; ta </a:t>
            </a:r>
            <a:r>
              <a:rPr lang="en-AU" altLang="de-DE" sz="2400" dirty="0" err="1">
                <a:solidFill>
                  <a:srgbClr val="333333"/>
                </a:solidFill>
              </a:rPr>
              <a:t>hänsyn</a:t>
            </a:r>
            <a:r>
              <a:rPr lang="en-AU" altLang="de-DE" sz="2400" dirty="0">
                <a:solidFill>
                  <a:srgbClr val="333333"/>
                </a:solidFill>
              </a:rPr>
              <a:t> till information </a:t>
            </a:r>
            <a:r>
              <a:rPr lang="en-AU" altLang="de-DE" sz="2400" dirty="0" err="1">
                <a:solidFill>
                  <a:srgbClr val="333333"/>
                </a:solidFill>
              </a:rPr>
              <a:t>från</a:t>
            </a:r>
            <a:r>
              <a:rPr lang="en-AU" altLang="de-DE" sz="2400" dirty="0">
                <a:solidFill>
                  <a:srgbClr val="333333"/>
                </a:solidFill>
              </a:rPr>
              <a:t> </a:t>
            </a:r>
            <a:r>
              <a:rPr lang="en-AU" altLang="de-DE" sz="2400" dirty="0" err="1">
                <a:solidFill>
                  <a:srgbClr val="333333"/>
                </a:solidFill>
              </a:rPr>
              <a:t>flera</a:t>
            </a:r>
            <a:r>
              <a:rPr lang="en-AU" altLang="de-DE" sz="2400" dirty="0">
                <a:solidFill>
                  <a:srgbClr val="333333"/>
                </a:solidFill>
              </a:rPr>
              <a:t> </a:t>
            </a:r>
            <a:r>
              <a:rPr lang="en-AU" altLang="de-DE" sz="2400" dirty="0" err="1">
                <a:solidFill>
                  <a:srgbClr val="333333"/>
                </a:solidFill>
              </a:rPr>
              <a:t>källor</a:t>
            </a:r>
            <a:r>
              <a:rPr lang="en-AU" altLang="de-DE" sz="2400" dirty="0">
                <a:solidFill>
                  <a:srgbClr val="333333"/>
                </a:solidFill>
              </a:rPr>
              <a:t>! </a:t>
            </a:r>
            <a:r>
              <a:rPr lang="en-AU" altLang="de-DE" sz="2400" dirty="0" err="1">
                <a:solidFill>
                  <a:srgbClr val="333333"/>
                </a:solidFill>
              </a:rPr>
              <a:t>Diskutera</a:t>
            </a:r>
            <a:r>
              <a:rPr lang="en-AU" altLang="de-DE" sz="2400" dirty="0">
                <a:solidFill>
                  <a:srgbClr val="333333"/>
                </a:solidFill>
              </a:rPr>
              <a:t> </a:t>
            </a:r>
            <a:r>
              <a:rPr lang="en-AU" altLang="de-DE" sz="2400" dirty="0" err="1">
                <a:solidFill>
                  <a:srgbClr val="333333"/>
                </a:solidFill>
              </a:rPr>
              <a:t>flera</a:t>
            </a:r>
            <a:r>
              <a:rPr lang="en-AU" altLang="de-DE" sz="2400" dirty="0">
                <a:solidFill>
                  <a:srgbClr val="333333"/>
                </a:solidFill>
              </a:rPr>
              <a:t> </a:t>
            </a:r>
            <a:r>
              <a:rPr lang="en-AU" altLang="de-DE" sz="2400" dirty="0" err="1">
                <a:solidFill>
                  <a:srgbClr val="333333"/>
                </a:solidFill>
              </a:rPr>
              <a:t>möjliga</a:t>
            </a:r>
            <a:r>
              <a:rPr lang="en-AU" altLang="de-DE" sz="2400" dirty="0">
                <a:solidFill>
                  <a:srgbClr val="333333"/>
                </a:solidFill>
              </a:rPr>
              <a:t> </a:t>
            </a:r>
            <a:r>
              <a:rPr lang="en-AU" altLang="de-DE" sz="2400" dirty="0" err="1">
                <a:solidFill>
                  <a:srgbClr val="333333"/>
                </a:solidFill>
              </a:rPr>
              <a:t>uppfattningar</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förklaringar</a:t>
            </a:r>
            <a:r>
              <a:rPr lang="en-AU" altLang="de-DE" sz="2400" dirty="0">
                <a:solidFill>
                  <a:srgbClr val="333333"/>
                </a:solidFill>
              </a:rPr>
              <a:t> </a:t>
            </a:r>
            <a:r>
              <a:rPr lang="en-AU" altLang="de-DE" sz="2400" dirty="0" err="1">
                <a:solidFill>
                  <a:srgbClr val="333333"/>
                </a:solidFill>
              </a:rPr>
              <a:t>tillsammans</a:t>
            </a:r>
            <a:r>
              <a:rPr lang="en-AU" altLang="de-DE" sz="2400" dirty="0">
                <a:solidFill>
                  <a:srgbClr val="333333"/>
                </a:solidFill>
              </a:rPr>
              <a:t> med </a:t>
            </a:r>
            <a:r>
              <a:rPr lang="en-AU" altLang="de-DE" sz="2400" dirty="0" err="1">
                <a:solidFill>
                  <a:srgbClr val="333333"/>
                </a:solidFill>
              </a:rPr>
              <a:t>människor</a:t>
            </a:r>
            <a:r>
              <a:rPr lang="en-AU" altLang="de-DE" sz="2400" dirty="0">
                <a:solidFill>
                  <a:srgbClr val="333333"/>
                </a:solidFill>
              </a:rPr>
              <a:t> du </a:t>
            </a:r>
            <a:r>
              <a:rPr lang="en-AU" altLang="de-DE" sz="2400" dirty="0" err="1">
                <a:solidFill>
                  <a:srgbClr val="333333"/>
                </a:solidFill>
              </a:rPr>
              <a:t>litar</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71</a:t>
            </a:fld>
            <a:endParaRPr lang="de-DE" dirty="0">
              <a:latin typeface="+mn-lt"/>
              <a:cs typeface="+mn-cs"/>
            </a:endParaRPr>
          </a:p>
        </p:txBody>
      </p:sp>
    </p:spTree>
    <p:extLst>
      <p:ext uri="{BB962C8B-B14F-4D97-AF65-F5344CB8AC3E}">
        <p14:creationId xmlns:p14="http://schemas.microsoft.com/office/powerpoint/2010/main" val="30846439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Tack </a:t>
            </a:r>
            <a:r>
              <a:rPr lang="en-US" altLang="ko-KR" sz="3600" dirty="0" err="1">
                <a:latin typeface="+mn-lt"/>
                <a:ea typeface="+mn-ea"/>
                <a:cs typeface="+mn-cs"/>
              </a:rPr>
              <a:t>för</a:t>
            </a:r>
            <a:r>
              <a:rPr lang="en-US" altLang="ko-KR" sz="3600" dirty="0">
                <a:latin typeface="+mn-lt"/>
                <a:ea typeface="+mn-ea"/>
                <a:cs typeface="+mn-cs"/>
              </a:rPr>
              <a:t> </a:t>
            </a:r>
            <a:r>
              <a:rPr lang="en-US" altLang="ko-KR" sz="3600" dirty="0" err="1">
                <a:latin typeface="+mn-lt"/>
                <a:ea typeface="+mn-ea"/>
                <a:cs typeface="+mn-cs"/>
              </a:rPr>
              <a:t>er</a:t>
            </a:r>
            <a:r>
              <a:rPr lang="en-US" altLang="ko-KR" sz="3600" dirty="0">
                <a:latin typeface="+mn-lt"/>
                <a:ea typeface="+mn-ea"/>
                <a:cs typeface="+mn-cs"/>
              </a:rPr>
              <a:t> </a:t>
            </a:r>
            <a:r>
              <a:rPr lang="en-US" altLang="ko-KR" sz="3600" dirty="0" err="1">
                <a:latin typeface="+mn-lt"/>
                <a:ea typeface="+mn-ea"/>
                <a:cs typeface="+mn-cs"/>
              </a:rPr>
              <a:t>uppmärksamhet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för</a:t>
            </a:r>
            <a:r>
              <a:rPr lang="en-US" altLang="ko-KR" i="1" dirty="0">
                <a:solidFill>
                  <a:srgbClr val="004992"/>
                </a:solidFill>
              </a:rPr>
              <a:t> </a:t>
            </a:r>
            <a:r>
              <a:rPr lang="en-US" altLang="ko-KR" i="1" dirty="0" err="1">
                <a:solidFill>
                  <a:srgbClr val="004992"/>
                </a:solidFill>
              </a:rPr>
              <a:t>tränare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Dela ut arbetsblad. Presentera vår app COGITO (ladda ner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72</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0314096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cs typeface="+mn-cs"/>
              </a:rPr>
              <a:t>Träningsmodul 7 – Att dra förhastade slutsatser II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73</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816297764"/>
              </p:ext>
            </p:extLst>
          </p:nvPr>
        </p:nvGraphicFramePr>
        <p:xfrm>
          <a:off x="408954" y="2011680"/>
          <a:ext cx="11375999" cy="27127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kern="1200" dirty="0" err="1">
                          <a:solidFill>
                            <a:schemeClr val="dk1"/>
                          </a:solidFill>
                          <a:effectLst/>
                          <a:latin typeface="+mn-lt"/>
                          <a:ea typeface="+mn-ea"/>
                          <a:cs typeface="+mn-cs"/>
                        </a:rPr>
                        <a:t>Omslaget</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på</a:t>
                      </a:r>
                      <a:r>
                        <a:rPr lang="en-US" sz="1000" kern="1200" dirty="0">
                          <a:solidFill>
                            <a:schemeClr val="dk1"/>
                          </a:solidFill>
                          <a:effectLst/>
                          <a:latin typeface="+mn-lt"/>
                          <a:ea typeface="+mn-ea"/>
                          <a:cs typeface="+mn-cs"/>
                        </a:rPr>
                        <a:t> Stern </a:t>
                      </a:r>
                      <a:r>
                        <a:rPr lang="en-US" sz="1000" kern="1200" dirty="0" err="1">
                          <a:solidFill>
                            <a:schemeClr val="dk1"/>
                          </a:solidFill>
                          <a:effectLst/>
                          <a:latin typeface="+mn-lt"/>
                          <a:ea typeface="+mn-ea"/>
                          <a:cs typeface="+mn-cs"/>
                        </a:rPr>
                        <a:t>magasin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u="none" kern="1200" dirty="0">
                          <a:solidFill>
                            <a:schemeClr val="dk1"/>
                          </a:solidFill>
                          <a:effectLst/>
                          <a:latin typeface="+mn-lt"/>
                          <a:ea typeface="+mn-ea"/>
                          <a:cs typeface="+mn-cs"/>
                        </a:rPr>
                        <a:t>GHDI – Image</a:t>
                      </a:r>
                      <a:br>
                        <a:rPr lang="de-DE" sz="1000" b="0" u="none" kern="1200" dirty="0">
                          <a:solidFill>
                            <a:schemeClr val="dk1"/>
                          </a:solidFill>
                          <a:effectLst/>
                          <a:latin typeface="+mn-lt"/>
                          <a:ea typeface="+mn-ea"/>
                          <a:cs typeface="+mn-cs"/>
                        </a:rPr>
                      </a:br>
                      <a:r>
                        <a:rPr lang="de-DE" sz="1000" b="0" u="none" kern="1200" dirty="0">
                          <a:solidFill>
                            <a:schemeClr val="dk1"/>
                          </a:solidFill>
                          <a:effectLst/>
                          <a:latin typeface="+mn-lt"/>
                          <a:ea typeface="+mn-ea"/>
                          <a:cs typeface="+mn-cs"/>
                        </a:rPr>
                        <a:t> (ghi-dc.org)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en-US" sz="1000" kern="1200" dirty="0">
                          <a:solidFill>
                            <a:schemeClr val="dk1"/>
                          </a:solidFill>
                          <a:effectLst/>
                          <a:latin typeface="+mn-lt"/>
                          <a:ea typeface="+mn-ea"/>
                          <a:cs typeface="+mn-cs"/>
                        </a:rPr>
                        <a:t>This work is licensed under a “fair use” policy. If you suspect a copyright infringement, please contact us.</a:t>
                      </a:r>
                      <a:endParaRPr lang="de-DE" sz="1000" kern="1200" dirty="0">
                        <a:solidFill>
                          <a:schemeClr val="dk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chemeClr val="dk1"/>
                          </a:solidFill>
                          <a:effectLst/>
                          <a:latin typeface="+mn-lt"/>
                          <a:ea typeface="+mn-ea"/>
                          <a:cs typeface="+mn-cs"/>
                        </a:rPr>
                        <a:t>Omslaget</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på</a:t>
                      </a:r>
                      <a:r>
                        <a:rPr lang="en-US" sz="1000" kern="1200" dirty="0">
                          <a:solidFill>
                            <a:schemeClr val="dk1"/>
                          </a:solidFill>
                          <a:effectLst/>
                          <a:latin typeface="+mn-lt"/>
                          <a:ea typeface="+mn-ea"/>
                          <a:cs typeface="+mn-cs"/>
                        </a:rPr>
                        <a:t> Stern </a:t>
                      </a:r>
                      <a:r>
                        <a:rPr lang="en-US" sz="1000" kern="1200" dirty="0" err="1">
                          <a:solidFill>
                            <a:schemeClr val="dk1"/>
                          </a:solidFill>
                          <a:effectLst/>
                          <a:latin typeface="+mn-lt"/>
                          <a:ea typeface="+mn-ea"/>
                          <a:cs typeface="+mn-cs"/>
                        </a:rPr>
                        <a:t>magasin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Marlboro cigarette boxes/Marlboro Zigarettenschachteln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4095</Words>
  <Application>Microsoft Office PowerPoint</Application>
  <PresentationFormat>Benutzerdefiniert</PresentationFormat>
  <Paragraphs>605</Paragraphs>
  <Slides>73</Slides>
  <Notes>73</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73</vt:i4>
      </vt:variant>
    </vt:vector>
  </HeadingPairs>
  <TitlesOfParts>
    <vt:vector size="80" baseType="lpstr">
      <vt:lpstr>Arial</vt:lpstr>
      <vt:lpstr>Calibri Light</vt:lpstr>
      <vt:lpstr>Symbol</vt:lpstr>
      <vt:lpstr>Verdana</vt:lpstr>
      <vt:lpstr>WingDings</vt:lpstr>
      <vt:lpstr>UKE_PPT-Vorlage_16zu9</vt:lpstr>
      <vt:lpstr>1_UKE_PPT-Vorlage_16zu9</vt:lpstr>
      <vt:lpstr>MCT 7 A – Att dra förhastade slutsatser II</vt:lpstr>
      <vt:lpstr>Förhastade slutsatser</vt:lpstr>
      <vt:lpstr>Förhastade slutsatser</vt:lpstr>
      <vt:lpstr>Förhastade slutsatser</vt:lpstr>
      <vt:lpstr>Att dra förhastade slutsatser I vilka situationer drar vi slutsatser trots att vi inte har kunskap om hela sanningen?</vt:lpstr>
      <vt:lpstr>Att dra förhastade slutsatser I vilka situationer drar vi slutsatser trots att vi inte har kunskap om hela sanningen?</vt:lpstr>
      <vt:lpstr>Att dra förhastade slutsatser I vilka situationer drar vi slutsatser trots att vi inte har kunskap om hela sanningen?</vt:lpstr>
      <vt:lpstr>Att dra förhastade slutsatser I vilka situationer drar vi slutsatser trots att vi inte har kunskap om hela sanningen?</vt:lpstr>
      <vt:lpstr>Förhastade slutsatser, exempel</vt:lpstr>
      <vt:lpstr>Förhastade slutsatser - vandringssägner -</vt:lpstr>
      <vt:lpstr>Förhastade slutsatser - vandringssägner -</vt:lpstr>
      <vt:lpstr>Förhastade slutsatser - vandringssägner -</vt:lpstr>
      <vt:lpstr>Förhastade slutsatser - vandringssägner -</vt:lpstr>
      <vt:lpstr>Hur uppkommer vandringssägner?</vt:lpstr>
      <vt:lpstr>Hur uppkommer vandringssägner?</vt:lpstr>
      <vt:lpstr>Hur uppkommer vandringssägner?</vt:lpstr>
      <vt:lpstr>Varför tar vi upp detta?</vt:lpstr>
      <vt:lpstr>Varför tar vi upp detta?</vt:lpstr>
      <vt:lpstr>Hur förhastade slutsatser kan leda till feltolkningar vid psykos - exempel</vt:lpstr>
      <vt:lpstr>Övning</vt:lpstr>
      <vt:lpstr>Övning</vt:lpstr>
      <vt:lpstr>Övning</vt:lpstr>
      <vt:lpstr>Övning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Valfritt: Filmklipp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Tillämpning i vardagslivet</vt:lpstr>
      <vt:lpstr>Tillämpning i vardagslivet</vt:lpstr>
      <vt:lpstr>Tillämpning i vardagslivet</vt:lpstr>
      <vt:lpstr>Tillämpning i vardagslivet</vt:lpstr>
      <vt:lpstr>Tillämpning i vardagslivet</vt:lpstr>
      <vt:lpstr>Hur hänger detta ihop med psykos?</vt:lpstr>
      <vt:lpstr>Hur hänger detta ihop med psykos?</vt:lpstr>
      <vt:lpstr>Hur hänger detta ihop med psykos?</vt:lpstr>
      <vt:lpstr>Tack för er uppmärksamhet!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303</cp:revision>
  <dcterms:created xsi:type="dcterms:W3CDTF">2004-06-30T16:15:23Z</dcterms:created>
  <dcterms:modified xsi:type="dcterms:W3CDTF">2021-11-22T09:32:50Z</dcterms:modified>
</cp:coreProperties>
</file>