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680" r:id="rId2"/>
  </p:sldMasterIdLst>
  <p:notesMasterIdLst>
    <p:notesMasterId r:id="rId67"/>
  </p:notesMasterIdLst>
  <p:handoutMasterIdLst>
    <p:handoutMasterId r:id="rId68"/>
  </p:handoutMasterIdLst>
  <p:sldIdLst>
    <p:sldId id="545" r:id="rId3"/>
    <p:sldId id="515" r:id="rId4"/>
    <p:sldId id="520" r:id="rId5"/>
    <p:sldId id="473" r:id="rId6"/>
    <p:sldId id="524" r:id="rId7"/>
    <p:sldId id="523" r:id="rId8"/>
    <p:sldId id="522" r:id="rId9"/>
    <p:sldId id="521" r:id="rId10"/>
    <p:sldId id="467" r:id="rId11"/>
    <p:sldId id="376" r:id="rId12"/>
    <p:sldId id="375" r:id="rId13"/>
    <p:sldId id="374" r:id="rId14"/>
    <p:sldId id="338" r:id="rId15"/>
    <p:sldId id="357" r:id="rId16"/>
    <p:sldId id="339" r:id="rId17"/>
    <p:sldId id="361" r:id="rId18"/>
    <p:sldId id="358" r:id="rId19"/>
    <p:sldId id="516" r:id="rId20"/>
    <p:sldId id="526" r:id="rId21"/>
    <p:sldId id="525" r:id="rId22"/>
    <p:sldId id="437" r:id="rId23"/>
    <p:sldId id="438" r:id="rId24"/>
    <p:sldId id="469" r:id="rId25"/>
    <p:sldId id="309" r:id="rId26"/>
    <p:sldId id="527" r:id="rId27"/>
    <p:sldId id="551" r:id="rId28"/>
    <p:sldId id="550" r:id="rId29"/>
    <p:sldId id="549" r:id="rId30"/>
    <p:sldId id="548" r:id="rId31"/>
    <p:sldId id="547" r:id="rId32"/>
    <p:sldId id="546" r:id="rId33"/>
    <p:sldId id="316" r:id="rId34"/>
    <p:sldId id="390" r:id="rId35"/>
    <p:sldId id="477" r:id="rId36"/>
    <p:sldId id="534" r:id="rId37"/>
    <p:sldId id="533" r:id="rId38"/>
    <p:sldId id="279" r:id="rId39"/>
    <p:sldId id="471" r:id="rId40"/>
    <p:sldId id="507" r:id="rId41"/>
    <p:sldId id="535" r:id="rId42"/>
    <p:sldId id="510" r:id="rId43"/>
    <p:sldId id="537" r:id="rId44"/>
    <p:sldId id="536" r:id="rId45"/>
    <p:sldId id="428" r:id="rId46"/>
    <p:sldId id="441" r:id="rId47"/>
    <p:sldId id="313" r:id="rId48"/>
    <p:sldId id="495" r:id="rId49"/>
    <p:sldId id="496" r:id="rId50"/>
    <p:sldId id="497" r:id="rId51"/>
    <p:sldId id="539" r:id="rId52"/>
    <p:sldId id="538" r:id="rId53"/>
    <p:sldId id="483" r:id="rId54"/>
    <p:sldId id="485" r:id="rId55"/>
    <p:sldId id="512" r:id="rId56"/>
    <p:sldId id="541" r:id="rId57"/>
    <p:sldId id="513" r:id="rId58"/>
    <p:sldId id="540" r:id="rId59"/>
    <p:sldId id="493" r:id="rId60"/>
    <p:sldId id="542" r:id="rId61"/>
    <p:sldId id="317" r:id="rId62"/>
    <p:sldId id="511" r:id="rId63"/>
    <p:sldId id="436" r:id="rId64"/>
    <p:sldId id="544" r:id="rId65"/>
    <p:sldId id="494" r:id="rId66"/>
  </p:sldIdLst>
  <p:sldSz cx="12195175" cy="6858000"/>
  <p:notesSz cx="7099300" cy="10234613"/>
  <p:defaultTextStyle>
    <a:defPPr>
      <a:defRPr lang="de-DE"/>
    </a:defPPr>
    <a:lvl1pPr algn="l" rtl="0" fontAlgn="base">
      <a:spcBef>
        <a:spcPct val="0"/>
      </a:spcBef>
      <a:spcAft>
        <a:spcPct val="0"/>
      </a:spcAft>
      <a:defRPr sz="4400" kern="1200">
        <a:solidFill>
          <a:schemeClr val="tx2"/>
        </a:solidFill>
        <a:latin typeface="Verdana" pitchFamily="34" charset="0"/>
        <a:ea typeface="ＭＳ Ｐゴシック"/>
        <a:cs typeface="ＭＳ Ｐゴシック"/>
      </a:defRPr>
    </a:lvl1pPr>
    <a:lvl2pPr marL="457200" algn="l" rtl="0" fontAlgn="base">
      <a:spcBef>
        <a:spcPct val="0"/>
      </a:spcBef>
      <a:spcAft>
        <a:spcPct val="0"/>
      </a:spcAft>
      <a:defRPr sz="4400" kern="1200">
        <a:solidFill>
          <a:schemeClr val="tx2"/>
        </a:solidFill>
        <a:latin typeface="Verdana" pitchFamily="34" charset="0"/>
        <a:ea typeface="ＭＳ Ｐゴシック"/>
        <a:cs typeface="ＭＳ Ｐゴシック"/>
      </a:defRPr>
    </a:lvl2pPr>
    <a:lvl3pPr marL="914400" algn="l" rtl="0" fontAlgn="base">
      <a:spcBef>
        <a:spcPct val="0"/>
      </a:spcBef>
      <a:spcAft>
        <a:spcPct val="0"/>
      </a:spcAft>
      <a:defRPr sz="4400" kern="1200">
        <a:solidFill>
          <a:schemeClr val="tx2"/>
        </a:solidFill>
        <a:latin typeface="Verdana" pitchFamily="34" charset="0"/>
        <a:ea typeface="ＭＳ Ｐゴシック"/>
        <a:cs typeface="ＭＳ Ｐゴシック"/>
      </a:defRPr>
    </a:lvl3pPr>
    <a:lvl4pPr marL="1371600" algn="l" rtl="0" fontAlgn="base">
      <a:spcBef>
        <a:spcPct val="0"/>
      </a:spcBef>
      <a:spcAft>
        <a:spcPct val="0"/>
      </a:spcAft>
      <a:defRPr sz="4400" kern="1200">
        <a:solidFill>
          <a:schemeClr val="tx2"/>
        </a:solidFill>
        <a:latin typeface="Verdana" pitchFamily="34" charset="0"/>
        <a:ea typeface="ＭＳ Ｐゴシック"/>
        <a:cs typeface="ＭＳ Ｐゴシック"/>
      </a:defRPr>
    </a:lvl4pPr>
    <a:lvl5pPr marL="1828800" algn="l" rtl="0" fontAlgn="base">
      <a:spcBef>
        <a:spcPct val="0"/>
      </a:spcBef>
      <a:spcAft>
        <a:spcPct val="0"/>
      </a:spcAft>
      <a:defRPr sz="4400" kern="1200">
        <a:solidFill>
          <a:schemeClr val="tx2"/>
        </a:solidFill>
        <a:latin typeface="Verdana" pitchFamily="34" charset="0"/>
        <a:ea typeface="ＭＳ Ｐゴシック"/>
        <a:cs typeface="ＭＳ Ｐゴシック"/>
      </a:defRPr>
    </a:lvl5pPr>
    <a:lvl6pPr marL="2286000" algn="l" defTabSz="914400" rtl="0" eaLnBrk="1" latinLnBrk="0" hangingPunct="1">
      <a:defRPr sz="4400" kern="1200">
        <a:solidFill>
          <a:schemeClr val="tx2"/>
        </a:solidFill>
        <a:latin typeface="Verdana" pitchFamily="34" charset="0"/>
        <a:ea typeface="ＭＳ Ｐゴシック"/>
        <a:cs typeface="ＭＳ Ｐゴシック"/>
      </a:defRPr>
    </a:lvl6pPr>
    <a:lvl7pPr marL="2743200" algn="l" defTabSz="914400" rtl="0" eaLnBrk="1" latinLnBrk="0" hangingPunct="1">
      <a:defRPr sz="4400" kern="1200">
        <a:solidFill>
          <a:schemeClr val="tx2"/>
        </a:solidFill>
        <a:latin typeface="Verdana" pitchFamily="34" charset="0"/>
        <a:ea typeface="ＭＳ Ｐゴシック"/>
        <a:cs typeface="ＭＳ Ｐゴシック"/>
      </a:defRPr>
    </a:lvl7pPr>
    <a:lvl8pPr marL="3200400" algn="l" defTabSz="914400" rtl="0" eaLnBrk="1" latinLnBrk="0" hangingPunct="1">
      <a:defRPr sz="4400" kern="1200">
        <a:solidFill>
          <a:schemeClr val="tx2"/>
        </a:solidFill>
        <a:latin typeface="Verdana" pitchFamily="34" charset="0"/>
        <a:ea typeface="ＭＳ Ｐゴシック"/>
        <a:cs typeface="ＭＳ Ｐゴシック"/>
      </a:defRPr>
    </a:lvl8pPr>
    <a:lvl9pPr marL="3657600" algn="l" defTabSz="914400" rtl="0" eaLnBrk="1" latinLnBrk="0" hangingPunct="1">
      <a:defRPr sz="4400" kern="1200">
        <a:solidFill>
          <a:schemeClr val="tx2"/>
        </a:solidFill>
        <a:latin typeface="Verdana" pitchFamily="34" charset="0"/>
        <a:ea typeface="ＭＳ Ｐゴシック"/>
        <a:cs typeface="ＭＳ Ｐゴシック"/>
      </a:defRPr>
    </a:lvl9pPr>
  </p:defaultTextStyle>
  <p:extLst>
    <p:ext uri="{EFAFB233-063F-42B5-8137-9DF3F51BA10A}">
      <p15:sldGuideLst xmlns:p15="http://schemas.microsoft.com/office/powerpoint/2012/main">
        <p15:guide id="1" orient="horz" pos="1026">
          <p15:clr>
            <a:srgbClr val="A4A3A4"/>
          </p15:clr>
        </p15:guide>
        <p15:guide id="2" orient="horz" pos="2750">
          <p15:clr>
            <a:srgbClr val="A4A3A4"/>
          </p15:clr>
        </p15:guide>
        <p15:guide id="3" pos="295">
          <p15:clr>
            <a:srgbClr val="A4A3A4"/>
          </p15:clr>
        </p15:guide>
        <p15:guide id="4" pos="22">
          <p15:clr>
            <a:srgbClr val="A4A3A4"/>
          </p15:clr>
        </p15:guide>
        <p15:guide id="5" pos="393">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6" clrIdx="0"/>
  <p:cmAuthor id="1" name="User" initials="" lastIdx="5" clrIdx="1"/>
  <p:cmAuthor id="2" name="XXX" initials="" lastIdx="12" clrIdx="2"/>
  <p:cmAuthor id="3" name="Microsoft Office User" initials="" lastIdx="9" clrIdx="3"/>
  <p:cmAuthor id="4" name="PHSABC" initials="P" lastIdx="2"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0099CC"/>
    <a:srgbClr val="FFFFFF"/>
    <a:srgbClr val="FF0000"/>
    <a:srgbClr val="000000"/>
    <a:srgbClr val="3333CC"/>
    <a:srgbClr val="FFCC99"/>
    <a:srgbClr val="66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44" autoAdjust="0"/>
    <p:restoredTop sz="91815" autoAdjust="0"/>
  </p:normalViewPr>
  <p:slideViewPr>
    <p:cSldViewPr>
      <p:cViewPr varScale="1">
        <p:scale>
          <a:sx n="61" d="100"/>
          <a:sy n="61" d="100"/>
        </p:scale>
        <p:origin x="1112" y="80"/>
      </p:cViewPr>
      <p:guideLst>
        <p:guide orient="horz" pos="1026"/>
        <p:guide orient="horz" pos="2750"/>
        <p:guide pos="295"/>
        <p:guide pos="22"/>
        <p:guide pos="393"/>
        <p:guide pos="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87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en-US" sz="2400" dirty="0" err="1">
              <a:latin typeface="+mj-lt"/>
              <a:ea typeface="Verdana" pitchFamily="34" charset="0"/>
              <a:cs typeface="Verdana" pitchFamily="34" charset="0"/>
            </a:rPr>
            <a:t>Hastalık</a:t>
          </a:r>
          <a:endParaRPr lang="en-US" sz="2400" dirty="0">
            <a:latin typeface="+mj-lt"/>
            <a:ea typeface="Verdana" pitchFamily="34" charset="0"/>
            <a:cs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en-US" sz="2400" dirty="0" err="1">
              <a:latin typeface="+mj-lt"/>
              <a:ea typeface="Verdana" pitchFamily="34" charset="0"/>
              <a:cs typeface="Verdana" pitchFamily="34" charset="0"/>
            </a:rPr>
            <a:t>Önyargılar</a:t>
          </a:r>
          <a:endParaRPr lang="en-US" sz="2400" dirty="0">
            <a:latin typeface="+mj-lt"/>
            <a:ea typeface="Verdana" pitchFamily="34" charset="0"/>
            <a:cs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en-US" sz="2400" dirty="0" err="1">
              <a:latin typeface="+mj-lt"/>
              <a:ea typeface="Verdana" pitchFamily="34" charset="0"/>
              <a:cs typeface="Verdana" pitchFamily="34" charset="0"/>
            </a:rPr>
            <a:t>Benlik</a:t>
          </a:r>
          <a:r>
            <a:rPr lang="en-US" sz="2400" dirty="0">
              <a:latin typeface="+mj-lt"/>
              <a:ea typeface="Verdana" pitchFamily="34" charset="0"/>
              <a:cs typeface="Verdana" pitchFamily="34" charset="0"/>
            </a:rPr>
            <a:t> </a:t>
          </a:r>
          <a:r>
            <a:rPr lang="en-US" sz="2400" dirty="0" err="1">
              <a:latin typeface="+mj-lt"/>
              <a:ea typeface="Verdana" pitchFamily="34" charset="0"/>
              <a:cs typeface="Verdana" pitchFamily="34" charset="0"/>
            </a:rPr>
            <a:t>saygısında</a:t>
          </a:r>
          <a:r>
            <a:rPr lang="en-US" sz="2400" dirty="0">
              <a:latin typeface="+mj-lt"/>
              <a:ea typeface="Verdana" pitchFamily="34" charset="0"/>
              <a:cs typeface="Verdana" pitchFamily="34" charset="0"/>
            </a:rPr>
            <a:t> </a:t>
          </a:r>
          <a:r>
            <a:rPr lang="en-US" sz="2400" dirty="0" err="1">
              <a:latin typeface="+mj-lt"/>
              <a:ea typeface="Verdana" pitchFamily="34" charset="0"/>
              <a:cs typeface="Verdana" pitchFamily="34" charset="0"/>
            </a:rPr>
            <a:t>düşüş</a:t>
          </a:r>
          <a:endParaRPr lang="en-US" sz="2400" dirty="0">
            <a:latin typeface="+mj-lt"/>
            <a:ea typeface="Verdana" pitchFamily="34" charset="0"/>
            <a:cs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37249"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B2698A29-BBF6-42E3-AA00-09630BDC6B3F}" type="presOf" srcId="{CB5245DE-ECC5-49E9-94DC-262E3BD83AA5}" destId="{D559A818-7D53-4BBD-8633-917FB032314D}" srcOrd="0" destOrd="0" presId="urn:microsoft.com/office/officeart/2005/8/layout/cycle1"/>
    <dgm:cxn modelId="{8E21753D-848C-4E41-A1D4-A4086DDE4949}" type="presOf" srcId="{90182C8E-0A3D-411B-A654-821F546FC078}" destId="{AC268F96-0D5D-4B9A-A307-62DE90494B18}"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3FD0F36B-1161-4ED8-876D-8F9BD7AB0F7E}" srcId="{EFA2980D-718B-4FC8-9FF6-15C1C35CF177}" destId="{11E49AD0-DCE6-49A3-A921-184F5EB9A5C6}" srcOrd="0" destOrd="0" parTransId="{DBC96EE1-665A-4EEC-972A-1DCC706B48DD}" sibTransId="{3F4E915D-4700-4542-A7C1-CEF728AB432D}"/>
    <dgm:cxn modelId="{3679508F-7FE8-44CE-8B21-EEFC82C9082D}" type="presOf" srcId="{EFA2980D-718B-4FC8-9FF6-15C1C35CF177}" destId="{8816A1BD-E3E1-4456-9298-4B3407C622F7}" srcOrd="0" destOrd="0" presId="urn:microsoft.com/office/officeart/2005/8/layout/cycle1"/>
    <dgm:cxn modelId="{D1B43C9A-4F41-4BB8-86D0-E4C222A9744A}" type="presOf" srcId="{11E49AD0-DCE6-49A3-A921-184F5EB9A5C6}" destId="{79E1ED89-3D58-4688-A48D-428AB1CD95FE}" srcOrd="0" destOrd="0" presId="urn:microsoft.com/office/officeart/2005/8/layout/cycle1"/>
    <dgm:cxn modelId="{9D7828C2-3DB0-429E-AC96-DB90CB6A129F}" type="presOf" srcId="{6459B721-636D-4D51-9601-6B4E5788A266}" destId="{818239DA-8F7F-4917-8EB0-77B4EE5EAA94}" srcOrd="0" destOrd="0" presId="urn:microsoft.com/office/officeart/2005/8/layout/cycle1"/>
    <dgm:cxn modelId="{746E11C7-F5A3-4088-ADF2-2C7E2BD42BEE}" type="presOf" srcId="{B390256F-280B-40CB-BD31-09509749AC6C}" destId="{95978D0C-A8C9-4FB8-8DFC-2906FAA59983}"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F3CA3FFA-18DA-4060-8B84-47259F39F393}" type="presOf" srcId="{3F4E915D-4700-4542-A7C1-CEF728AB432D}" destId="{0332A1E0-1C13-4723-960F-9019466D281A}" srcOrd="0" destOrd="0" presId="urn:microsoft.com/office/officeart/2005/8/layout/cycle1"/>
    <dgm:cxn modelId="{CB4B5EB2-7B03-4D5F-BC23-E69FB3C01943}" type="presParOf" srcId="{8816A1BD-E3E1-4456-9298-4B3407C622F7}" destId="{682C883B-3E72-41CB-97EB-93B061717596}" srcOrd="0" destOrd="0" presId="urn:microsoft.com/office/officeart/2005/8/layout/cycle1"/>
    <dgm:cxn modelId="{025EAE81-5039-4235-A252-3BE91D8D3D99}" type="presParOf" srcId="{8816A1BD-E3E1-4456-9298-4B3407C622F7}" destId="{79E1ED89-3D58-4688-A48D-428AB1CD95FE}" srcOrd="1" destOrd="0" presId="urn:microsoft.com/office/officeart/2005/8/layout/cycle1"/>
    <dgm:cxn modelId="{54D30977-3C8A-4F9E-8C44-481D9FDBD3C8}" type="presParOf" srcId="{8816A1BD-E3E1-4456-9298-4B3407C622F7}" destId="{0332A1E0-1C13-4723-960F-9019466D281A}" srcOrd="2" destOrd="0" presId="urn:microsoft.com/office/officeart/2005/8/layout/cycle1"/>
    <dgm:cxn modelId="{68367EFE-605E-41B8-AC35-32AB0664B963}" type="presParOf" srcId="{8816A1BD-E3E1-4456-9298-4B3407C622F7}" destId="{788C7A12-E6C7-4DB4-9A7F-209CA41AE316}" srcOrd="3" destOrd="0" presId="urn:microsoft.com/office/officeart/2005/8/layout/cycle1"/>
    <dgm:cxn modelId="{226DF3FD-FE5D-4272-9A1C-76F6F73B013D}" type="presParOf" srcId="{8816A1BD-E3E1-4456-9298-4B3407C622F7}" destId="{95978D0C-A8C9-4FB8-8DFC-2906FAA59983}" srcOrd="4" destOrd="0" presId="urn:microsoft.com/office/officeart/2005/8/layout/cycle1"/>
    <dgm:cxn modelId="{40FE726D-3EB5-45FE-A0F7-EDE0DF78AC19}" type="presParOf" srcId="{8816A1BD-E3E1-4456-9298-4B3407C622F7}" destId="{818239DA-8F7F-4917-8EB0-77B4EE5EAA94}" srcOrd="5" destOrd="0" presId="urn:microsoft.com/office/officeart/2005/8/layout/cycle1"/>
    <dgm:cxn modelId="{296E8007-64EC-4E6E-8908-159F65D49D83}" type="presParOf" srcId="{8816A1BD-E3E1-4456-9298-4B3407C622F7}" destId="{F48D0065-C1C5-41DE-80DC-9649E256CF0F}" srcOrd="6" destOrd="0" presId="urn:microsoft.com/office/officeart/2005/8/layout/cycle1"/>
    <dgm:cxn modelId="{7F30F1EB-8236-4E86-9DB1-EF348ABB4E77}" type="presParOf" srcId="{8816A1BD-E3E1-4456-9298-4B3407C622F7}" destId="{D559A818-7D53-4BBD-8633-917FB032314D}" srcOrd="7" destOrd="0" presId="urn:microsoft.com/office/officeart/2005/8/layout/cycle1"/>
    <dgm:cxn modelId="{48940BB1-826D-43EC-9399-5F29112B9684}"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88862"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cs typeface="Verdana" pitchFamily="34" charset="0"/>
            </a:rPr>
            <a:t>Hastalık</a:t>
          </a:r>
          <a:endParaRPr lang="en-US" sz="2400" kern="1200" dirty="0">
            <a:latin typeface="+mj-lt"/>
            <a:ea typeface="Verdana" pitchFamily="34" charset="0"/>
            <a:cs typeface="Verdana" pitchFamily="34" charset="0"/>
          </a:endParaRPr>
        </a:p>
      </dsp:txBody>
      <dsp:txXfrm>
        <a:off x="4388862" y="973955"/>
        <a:ext cx="1920845" cy="1097275"/>
      </dsp:txXfrm>
    </dsp:sp>
    <dsp:sp modelId="{0332A1E0-1C13-4723-960F-9019466D281A}">
      <dsp:nvSpPr>
        <dsp:cNvPr id="0" name=""/>
        <dsp:cNvSpPr/>
      </dsp:nvSpPr>
      <dsp:spPr>
        <a:xfrm>
          <a:off x="2107212"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344458"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cs typeface="Verdana" pitchFamily="34" charset="0"/>
            </a:rPr>
            <a:t>Önyargılar</a:t>
          </a:r>
          <a:endParaRPr lang="en-US" sz="2400" kern="1200" dirty="0">
            <a:latin typeface="+mj-lt"/>
            <a:ea typeface="Verdana" pitchFamily="34" charset="0"/>
            <a:cs typeface="Verdana" pitchFamily="34" charset="0"/>
          </a:endParaRPr>
        </a:p>
      </dsp:txBody>
      <dsp:txXfrm>
        <a:off x="3344458" y="2795841"/>
        <a:ext cx="1532336" cy="1097275"/>
      </dsp:txXfrm>
    </dsp:sp>
    <dsp:sp modelId="{818239DA-8F7F-4917-8EB0-77B4EE5EAA94}">
      <dsp:nvSpPr>
        <dsp:cNvPr id="0" name=""/>
        <dsp:cNvSpPr/>
      </dsp:nvSpPr>
      <dsp:spPr>
        <a:xfrm>
          <a:off x="2392235"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22514" y="973952"/>
          <a:ext cx="210311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cs typeface="Verdana" pitchFamily="34" charset="0"/>
            </a:rPr>
            <a:t>Benlik</a:t>
          </a:r>
          <a:r>
            <a:rPr lang="en-US" sz="2400" kern="1200" dirty="0">
              <a:latin typeface="+mj-lt"/>
              <a:ea typeface="Verdana" pitchFamily="34" charset="0"/>
              <a:cs typeface="Verdana" pitchFamily="34" charset="0"/>
            </a:rPr>
            <a:t> </a:t>
          </a:r>
          <a:r>
            <a:rPr lang="en-US" sz="2400" kern="1200" dirty="0" err="1">
              <a:latin typeface="+mj-lt"/>
              <a:ea typeface="Verdana" pitchFamily="34" charset="0"/>
              <a:cs typeface="Verdana" pitchFamily="34" charset="0"/>
            </a:rPr>
            <a:t>saygısında</a:t>
          </a:r>
          <a:r>
            <a:rPr lang="en-US" sz="2400" kern="1200" dirty="0">
              <a:latin typeface="+mj-lt"/>
              <a:ea typeface="Verdana" pitchFamily="34" charset="0"/>
              <a:cs typeface="Verdana" pitchFamily="34" charset="0"/>
            </a:rPr>
            <a:t> </a:t>
          </a:r>
          <a:r>
            <a:rPr lang="en-US" sz="2400" kern="1200" dirty="0" err="1">
              <a:latin typeface="+mj-lt"/>
              <a:ea typeface="Verdana" pitchFamily="34" charset="0"/>
              <a:cs typeface="Verdana" pitchFamily="34" charset="0"/>
            </a:rPr>
            <a:t>düşüş</a:t>
          </a:r>
          <a:endParaRPr lang="en-US" sz="2400" kern="1200" dirty="0">
            <a:latin typeface="+mj-lt"/>
            <a:ea typeface="Verdana" pitchFamily="34" charset="0"/>
            <a:cs typeface="Verdana" pitchFamily="34" charset="0"/>
          </a:endParaRPr>
        </a:p>
      </dsp:txBody>
      <dsp:txXfrm>
        <a:off x="1722514" y="973952"/>
        <a:ext cx="2103116" cy="1097275"/>
      </dsp:txXfrm>
    </dsp:sp>
    <dsp:sp modelId="{AC268F96-0D5D-4B9A-A307-62DE90494B18}">
      <dsp:nvSpPr>
        <dsp:cNvPr id="0" name=""/>
        <dsp:cNvSpPr/>
      </dsp:nvSpPr>
      <dsp:spPr>
        <a:xfrm>
          <a:off x="2234411"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632F6DA-5D01-4BB7-A483-F2A1AB007B55}" type="slidenum">
              <a:rPr lang="en-GB"/>
              <a:pPr>
                <a:defRPr/>
              </a:pPr>
              <a:t>‹Nr.›</a:t>
            </a:fld>
            <a:endParaRPr lang="en-GB"/>
          </a:p>
        </p:txBody>
      </p:sp>
    </p:spTree>
    <p:extLst>
      <p:ext uri="{BB962C8B-B14F-4D97-AF65-F5344CB8AC3E}">
        <p14:creationId xmlns:p14="http://schemas.microsoft.com/office/powerpoint/2010/main" val="74311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de-DE"/>
          </a:p>
        </p:txBody>
      </p:sp>
      <p:sp>
        <p:nvSpPr>
          <p:cNvPr id="143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8F44007-E62A-45A5-89F4-5640627CDE41}" type="slidenum">
              <a:rPr lang="de-DE"/>
              <a:pPr>
                <a:defRPr/>
              </a:pPr>
              <a:t>‹Nr.›</a:t>
            </a:fld>
            <a:endParaRPr lang="de-DE"/>
          </a:p>
        </p:txBody>
      </p:sp>
    </p:spTree>
    <p:extLst>
      <p:ext uri="{BB962C8B-B14F-4D97-AF65-F5344CB8AC3E}">
        <p14:creationId xmlns:p14="http://schemas.microsoft.com/office/powerpoint/2010/main" val="8285360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2</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539321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3</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53932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4</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5</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6</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7</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8</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494234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Folienbildplatzhalter 1"/>
          <p:cNvSpPr>
            <a:spLocks noGrp="1" noRot="1" noChangeAspect="1"/>
          </p:cNvSpPr>
          <p:nvPr>
            <p:ph type="sldImg"/>
          </p:nvPr>
        </p:nvSpPr>
        <p:spPr>
          <a:xfrm>
            <a:off x="138113" y="768350"/>
            <a:ext cx="6823075" cy="3836988"/>
          </a:xfrm>
          <a:ln/>
        </p:spPr>
      </p:sp>
      <p:sp>
        <p:nvSpPr>
          <p:cNvPr id="31746"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31747" name="Foliennummernplatzhalter 3"/>
          <p:cNvSpPr>
            <a:spLocks noGrp="1"/>
          </p:cNvSpPr>
          <p:nvPr>
            <p:ph type="sldNum" sz="quarter" idx="5"/>
          </p:nvPr>
        </p:nvSpPr>
        <p:spPr>
          <a:noFill/>
        </p:spPr>
        <p:txBody>
          <a:bodyPr/>
          <a:lstStyle/>
          <a:p>
            <a:fld id="{6F5C8FF6-A8A7-41DB-A7E3-BB0135C630C2}" type="slidenum">
              <a:rPr lang="de-DE" smtClean="0">
                <a:ea typeface="ＭＳ Ｐゴシック"/>
                <a:cs typeface="ＭＳ Ｐゴシック"/>
              </a:rPr>
              <a:pPr/>
              <a:t>9</a:t>
            </a:fld>
            <a:endParaRPr lang="de-DE">
              <a:ea typeface="ＭＳ Ｐゴシック"/>
              <a:cs typeface="ＭＳ Ｐゴシック"/>
            </a:endParaRPr>
          </a:p>
        </p:txBody>
      </p:sp>
    </p:spTree>
    <p:extLst>
      <p:ext uri="{BB962C8B-B14F-4D97-AF65-F5344CB8AC3E}">
        <p14:creationId xmlns:p14="http://schemas.microsoft.com/office/powerpoint/2010/main" val="2819560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lienbildplatzhalter 1"/>
          <p:cNvSpPr>
            <a:spLocks noGrp="1" noRot="1" noChangeAspect="1"/>
          </p:cNvSpPr>
          <p:nvPr>
            <p:ph type="sldImg"/>
          </p:nvPr>
        </p:nvSpPr>
        <p:spPr>
          <a:xfrm>
            <a:off x="138113" y="768350"/>
            <a:ext cx="6823075" cy="3836988"/>
          </a:xfrm>
          <a:ln/>
        </p:spPr>
      </p:sp>
      <p:sp>
        <p:nvSpPr>
          <p:cNvPr id="3379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33795" name="Foliennummernplatzhalter 3"/>
          <p:cNvSpPr>
            <a:spLocks noGrp="1"/>
          </p:cNvSpPr>
          <p:nvPr>
            <p:ph type="sldNum" sz="quarter" idx="5"/>
          </p:nvPr>
        </p:nvSpPr>
        <p:spPr>
          <a:noFill/>
        </p:spPr>
        <p:txBody>
          <a:bodyPr/>
          <a:lstStyle/>
          <a:p>
            <a:fld id="{A01445E2-C79C-4F12-B04E-51B505CCEFBE}" type="slidenum">
              <a:rPr lang="de-DE" smtClean="0">
                <a:ea typeface="ＭＳ Ｐゴシック"/>
                <a:cs typeface="ＭＳ Ｐゴシック"/>
              </a:rPr>
              <a:pPr/>
              <a:t>10</a:t>
            </a:fld>
            <a:endParaRPr lang="de-DE">
              <a:ea typeface="ＭＳ Ｐゴシック"/>
              <a:cs typeface="ＭＳ Ｐゴシック"/>
            </a:endParaRPr>
          </a:p>
        </p:txBody>
      </p:sp>
    </p:spTree>
    <p:extLst>
      <p:ext uri="{BB962C8B-B14F-4D97-AF65-F5344CB8AC3E}">
        <p14:creationId xmlns:p14="http://schemas.microsoft.com/office/powerpoint/2010/main" val="12869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11</a:t>
            </a:fld>
            <a:endParaRPr lang="de-DE"/>
          </a:p>
        </p:txBody>
      </p:sp>
    </p:spTree>
    <p:extLst>
      <p:ext uri="{BB962C8B-B14F-4D97-AF65-F5344CB8AC3E}">
        <p14:creationId xmlns:p14="http://schemas.microsoft.com/office/powerpoint/2010/main" val="5857335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12</a:t>
            </a:fld>
            <a:endParaRPr lang="de-DE"/>
          </a:p>
        </p:txBody>
      </p:sp>
    </p:spTree>
    <p:extLst>
      <p:ext uri="{BB962C8B-B14F-4D97-AF65-F5344CB8AC3E}">
        <p14:creationId xmlns:p14="http://schemas.microsoft.com/office/powerpoint/2010/main" val="23376937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13</a:t>
            </a:fld>
            <a:endParaRPr lang="de-DE"/>
          </a:p>
        </p:txBody>
      </p:sp>
    </p:spTree>
    <p:extLst>
      <p:ext uri="{BB962C8B-B14F-4D97-AF65-F5344CB8AC3E}">
        <p14:creationId xmlns:p14="http://schemas.microsoft.com/office/powerpoint/2010/main" val="8298133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14</a:t>
            </a:fld>
            <a:endParaRPr lang="de-DE"/>
          </a:p>
        </p:txBody>
      </p:sp>
    </p:spTree>
    <p:extLst>
      <p:ext uri="{BB962C8B-B14F-4D97-AF65-F5344CB8AC3E}">
        <p14:creationId xmlns:p14="http://schemas.microsoft.com/office/powerpoint/2010/main" val="8965725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15</a:t>
            </a:fld>
            <a:endParaRPr lang="de-DE"/>
          </a:p>
        </p:txBody>
      </p:sp>
    </p:spTree>
    <p:extLst>
      <p:ext uri="{BB962C8B-B14F-4D97-AF65-F5344CB8AC3E}">
        <p14:creationId xmlns:p14="http://schemas.microsoft.com/office/powerpoint/2010/main" val="30144262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16</a:t>
            </a:fld>
            <a:endParaRPr lang="de-DE"/>
          </a:p>
        </p:txBody>
      </p:sp>
    </p:spTree>
    <p:extLst>
      <p:ext uri="{BB962C8B-B14F-4D97-AF65-F5344CB8AC3E}">
        <p14:creationId xmlns:p14="http://schemas.microsoft.com/office/powerpoint/2010/main" val="2931167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17</a:t>
            </a:fld>
            <a:endParaRPr lang="de-DE"/>
          </a:p>
        </p:txBody>
      </p:sp>
    </p:spTree>
    <p:extLst>
      <p:ext uri="{BB962C8B-B14F-4D97-AF65-F5344CB8AC3E}">
        <p14:creationId xmlns:p14="http://schemas.microsoft.com/office/powerpoint/2010/main" val="23485909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18</a:t>
            </a:fld>
            <a:endParaRPr lang="de-DE"/>
          </a:p>
        </p:txBody>
      </p:sp>
    </p:spTree>
    <p:extLst>
      <p:ext uri="{BB962C8B-B14F-4D97-AF65-F5344CB8AC3E}">
        <p14:creationId xmlns:p14="http://schemas.microsoft.com/office/powerpoint/2010/main" val="12308962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19</a:t>
            </a:fld>
            <a:endParaRPr lang="de-DE"/>
          </a:p>
        </p:txBody>
      </p:sp>
    </p:spTree>
    <p:extLst>
      <p:ext uri="{BB962C8B-B14F-4D97-AF65-F5344CB8AC3E}">
        <p14:creationId xmlns:p14="http://schemas.microsoft.com/office/powerpoint/2010/main" val="26371265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20</a:t>
            </a:fld>
            <a:endParaRPr lang="de-DE"/>
          </a:p>
        </p:txBody>
      </p:sp>
    </p:spTree>
    <p:extLst>
      <p:ext uri="{BB962C8B-B14F-4D97-AF65-F5344CB8AC3E}">
        <p14:creationId xmlns:p14="http://schemas.microsoft.com/office/powerpoint/2010/main" val="22575721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Folienbildplatzhalter 1"/>
          <p:cNvSpPr>
            <a:spLocks noGrp="1" noRot="1" noChangeAspect="1"/>
          </p:cNvSpPr>
          <p:nvPr>
            <p:ph type="sldImg"/>
          </p:nvPr>
        </p:nvSpPr>
        <p:spPr>
          <a:xfrm>
            <a:off x="138113" y="768350"/>
            <a:ext cx="6823075" cy="3836988"/>
          </a:xfrm>
          <a:ln/>
        </p:spPr>
      </p:sp>
      <p:sp>
        <p:nvSpPr>
          <p:cNvPr id="46082"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6083" name="Foliennummernplatzhalter 3"/>
          <p:cNvSpPr>
            <a:spLocks noGrp="1"/>
          </p:cNvSpPr>
          <p:nvPr>
            <p:ph type="sldNum" sz="quarter" idx="5"/>
          </p:nvPr>
        </p:nvSpPr>
        <p:spPr>
          <a:noFill/>
        </p:spPr>
        <p:txBody>
          <a:bodyPr/>
          <a:lstStyle/>
          <a:p>
            <a:fld id="{183C0D5F-7414-42BB-B117-2C929750E104}" type="slidenum">
              <a:rPr lang="de-DE" smtClean="0">
                <a:ea typeface="ＭＳ Ｐゴシック"/>
                <a:cs typeface="ＭＳ Ｐゴシック"/>
              </a:rPr>
              <a:pPr/>
              <a:t>21</a:t>
            </a:fld>
            <a:endParaRPr lang="de-DE">
              <a:ea typeface="ＭＳ Ｐゴシック"/>
              <a:cs typeface="ＭＳ Ｐゴシック"/>
            </a:endParaRPr>
          </a:p>
        </p:txBody>
      </p:sp>
    </p:spTree>
    <p:extLst>
      <p:ext uri="{BB962C8B-B14F-4D97-AF65-F5344CB8AC3E}">
        <p14:creationId xmlns:p14="http://schemas.microsoft.com/office/powerpoint/2010/main" val="40351864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22</a:t>
            </a:fld>
            <a:endParaRPr lang="de-DE">
              <a:ea typeface="ＭＳ Ｐゴシック"/>
              <a:cs typeface="ＭＳ Ｐゴシック"/>
            </a:endParaRPr>
          </a:p>
        </p:txBody>
      </p:sp>
    </p:spTree>
    <p:extLst>
      <p:ext uri="{BB962C8B-B14F-4D97-AF65-F5344CB8AC3E}">
        <p14:creationId xmlns:p14="http://schemas.microsoft.com/office/powerpoint/2010/main" val="24772554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Folienbildplatzhalter 1"/>
          <p:cNvSpPr>
            <a:spLocks noGrp="1" noRot="1" noChangeAspect="1"/>
          </p:cNvSpPr>
          <p:nvPr>
            <p:ph type="sldImg"/>
          </p:nvPr>
        </p:nvSpPr>
        <p:spPr>
          <a:xfrm>
            <a:off x="138113" y="768350"/>
            <a:ext cx="6823075" cy="3836988"/>
          </a:xfrm>
          <a:ln/>
        </p:spPr>
      </p:sp>
      <p:sp>
        <p:nvSpPr>
          <p:cNvPr id="50178"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50179" name="Foliennummernplatzhalter 3"/>
          <p:cNvSpPr>
            <a:spLocks noGrp="1"/>
          </p:cNvSpPr>
          <p:nvPr>
            <p:ph type="sldNum" sz="quarter" idx="5"/>
          </p:nvPr>
        </p:nvSpPr>
        <p:spPr>
          <a:noFill/>
        </p:spPr>
        <p:txBody>
          <a:bodyPr/>
          <a:lstStyle/>
          <a:p>
            <a:fld id="{E558DD3E-C145-4413-AB49-C00001827D37}" type="slidenum">
              <a:rPr lang="de-DE" smtClean="0">
                <a:ea typeface="ＭＳ Ｐゴシック"/>
                <a:cs typeface="ＭＳ Ｐゴシック"/>
              </a:rPr>
              <a:pPr/>
              <a:t>23</a:t>
            </a:fld>
            <a:endParaRPr lang="de-DE">
              <a:ea typeface="ＭＳ Ｐゴシック"/>
              <a:cs typeface="ＭＳ Ｐゴシック"/>
            </a:endParaRPr>
          </a:p>
        </p:txBody>
      </p:sp>
    </p:spTree>
    <p:extLst>
      <p:ext uri="{BB962C8B-B14F-4D97-AF65-F5344CB8AC3E}">
        <p14:creationId xmlns:p14="http://schemas.microsoft.com/office/powerpoint/2010/main" val="16506981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24</a:t>
            </a:fld>
            <a:endParaRPr lang="de-DE"/>
          </a:p>
        </p:txBody>
      </p:sp>
    </p:spTree>
    <p:extLst>
      <p:ext uri="{BB962C8B-B14F-4D97-AF65-F5344CB8AC3E}">
        <p14:creationId xmlns:p14="http://schemas.microsoft.com/office/powerpoint/2010/main" val="34236308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25</a:t>
            </a:fld>
            <a:endParaRPr lang="de-DE">
              <a:ea typeface="ＭＳ Ｐゴシック"/>
              <a:cs typeface="ＭＳ Ｐゴシック"/>
            </a:endParaRPr>
          </a:p>
        </p:txBody>
      </p:sp>
    </p:spTree>
    <p:extLst>
      <p:ext uri="{BB962C8B-B14F-4D97-AF65-F5344CB8AC3E}">
        <p14:creationId xmlns:p14="http://schemas.microsoft.com/office/powerpoint/2010/main" val="27741563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26</a:t>
            </a:fld>
            <a:endParaRPr lang="de-DE">
              <a:ea typeface="ＭＳ Ｐゴシック"/>
              <a:cs typeface="ＭＳ Ｐゴシック"/>
            </a:endParaRPr>
          </a:p>
        </p:txBody>
      </p:sp>
    </p:spTree>
    <p:extLst>
      <p:ext uri="{BB962C8B-B14F-4D97-AF65-F5344CB8AC3E}">
        <p14:creationId xmlns:p14="http://schemas.microsoft.com/office/powerpoint/2010/main" val="27741563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27</a:t>
            </a:fld>
            <a:endParaRPr lang="de-DE">
              <a:ea typeface="ＭＳ Ｐゴシック"/>
              <a:cs typeface="ＭＳ Ｐゴシック"/>
            </a:endParaRPr>
          </a:p>
        </p:txBody>
      </p:sp>
    </p:spTree>
    <p:extLst>
      <p:ext uri="{BB962C8B-B14F-4D97-AF65-F5344CB8AC3E}">
        <p14:creationId xmlns:p14="http://schemas.microsoft.com/office/powerpoint/2010/main" val="27741563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28</a:t>
            </a:fld>
            <a:endParaRPr lang="de-DE">
              <a:ea typeface="ＭＳ Ｐゴシック"/>
              <a:cs typeface="ＭＳ Ｐゴシック"/>
            </a:endParaRPr>
          </a:p>
        </p:txBody>
      </p:sp>
    </p:spTree>
    <p:extLst>
      <p:ext uri="{BB962C8B-B14F-4D97-AF65-F5344CB8AC3E}">
        <p14:creationId xmlns:p14="http://schemas.microsoft.com/office/powerpoint/2010/main" val="27741563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29</a:t>
            </a:fld>
            <a:endParaRPr lang="de-DE">
              <a:ea typeface="ＭＳ Ｐゴシック"/>
              <a:cs typeface="ＭＳ Ｐゴシック"/>
            </a:endParaRPr>
          </a:p>
        </p:txBody>
      </p:sp>
    </p:spTree>
    <p:extLst>
      <p:ext uri="{BB962C8B-B14F-4D97-AF65-F5344CB8AC3E}">
        <p14:creationId xmlns:p14="http://schemas.microsoft.com/office/powerpoint/2010/main" val="27741563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30</a:t>
            </a:fld>
            <a:endParaRPr lang="de-DE">
              <a:ea typeface="ＭＳ Ｐゴシック"/>
              <a:cs typeface="ＭＳ Ｐゴシック"/>
            </a:endParaRPr>
          </a:p>
        </p:txBody>
      </p:sp>
    </p:spTree>
    <p:extLst>
      <p:ext uri="{BB962C8B-B14F-4D97-AF65-F5344CB8AC3E}">
        <p14:creationId xmlns:p14="http://schemas.microsoft.com/office/powerpoint/2010/main" val="27741563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31</a:t>
            </a:fld>
            <a:endParaRPr lang="de-DE">
              <a:ea typeface="ＭＳ Ｐゴシック"/>
              <a:cs typeface="ＭＳ Ｐゴシック"/>
            </a:endParaRPr>
          </a:p>
        </p:txBody>
      </p:sp>
    </p:spTree>
    <p:extLst>
      <p:ext uri="{BB962C8B-B14F-4D97-AF65-F5344CB8AC3E}">
        <p14:creationId xmlns:p14="http://schemas.microsoft.com/office/powerpoint/2010/main" val="27741563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Folienbildplatzhalter 1"/>
          <p:cNvSpPr>
            <a:spLocks noGrp="1" noRot="1" noChangeAspect="1"/>
          </p:cNvSpPr>
          <p:nvPr>
            <p:ph type="sldImg"/>
          </p:nvPr>
        </p:nvSpPr>
        <p:spPr>
          <a:xfrm>
            <a:off x="138113" y="768350"/>
            <a:ext cx="6823075" cy="3836988"/>
          </a:xfrm>
          <a:ln/>
        </p:spPr>
      </p:sp>
      <p:sp>
        <p:nvSpPr>
          <p:cNvPr id="67586" name="Notizenplatzhalter 2"/>
          <p:cNvSpPr>
            <a:spLocks noGrp="1"/>
          </p:cNvSpPr>
          <p:nvPr>
            <p:ph type="body" idx="1"/>
          </p:nvPr>
        </p:nvSpPr>
        <p:spPr>
          <a:noFill/>
          <a:ln/>
        </p:spPr>
        <p:txBody>
          <a:bodyPr/>
          <a:lstStyle/>
          <a:p>
            <a:endParaRPr lang="en-US">
              <a:solidFill>
                <a:srgbClr val="FF0000"/>
              </a:solidFill>
              <a:latin typeface="Arial" charset="0"/>
              <a:ea typeface="ＭＳ Ｐゴシック"/>
            </a:endParaRPr>
          </a:p>
        </p:txBody>
      </p:sp>
      <p:sp>
        <p:nvSpPr>
          <p:cNvPr id="67587" name="Foliennummernplatzhalter 3"/>
          <p:cNvSpPr>
            <a:spLocks noGrp="1"/>
          </p:cNvSpPr>
          <p:nvPr>
            <p:ph type="sldNum" sz="quarter" idx="5"/>
          </p:nvPr>
        </p:nvSpPr>
        <p:spPr>
          <a:noFill/>
        </p:spPr>
        <p:txBody>
          <a:bodyPr/>
          <a:lstStyle/>
          <a:p>
            <a:fld id="{927B53EC-EAA2-43F7-BED2-896AAD8F9FDA}" type="slidenum">
              <a:rPr lang="de-DE" smtClean="0">
                <a:ea typeface="ＭＳ Ｐゴシック"/>
                <a:cs typeface="ＭＳ Ｐゴシック"/>
              </a:rPr>
              <a:pPr/>
              <a:t>32</a:t>
            </a:fld>
            <a:endParaRPr lang="de-DE">
              <a:ea typeface="ＭＳ Ｐゴシック"/>
              <a:cs typeface="ＭＳ Ｐゴシック"/>
            </a:endParaRPr>
          </a:p>
        </p:txBody>
      </p:sp>
    </p:spTree>
    <p:extLst>
      <p:ext uri="{BB962C8B-B14F-4D97-AF65-F5344CB8AC3E}">
        <p14:creationId xmlns:p14="http://schemas.microsoft.com/office/powerpoint/2010/main" val="27336103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33</a:t>
            </a:fld>
            <a:endParaRPr lang="de-DE"/>
          </a:p>
        </p:txBody>
      </p:sp>
    </p:spTree>
    <p:extLst>
      <p:ext uri="{BB962C8B-B14F-4D97-AF65-F5344CB8AC3E}">
        <p14:creationId xmlns:p14="http://schemas.microsoft.com/office/powerpoint/2010/main" val="13658365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34</a:t>
            </a:fld>
            <a:endParaRPr lang="de-DE">
              <a:ea typeface="ＭＳ Ｐゴシック"/>
              <a:cs typeface="ＭＳ Ｐゴシック"/>
            </a:endParaRPr>
          </a:p>
        </p:txBody>
      </p:sp>
    </p:spTree>
    <p:extLst>
      <p:ext uri="{BB962C8B-B14F-4D97-AF65-F5344CB8AC3E}">
        <p14:creationId xmlns:p14="http://schemas.microsoft.com/office/powerpoint/2010/main" val="2235545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35</a:t>
            </a:fld>
            <a:endParaRPr lang="de-DE">
              <a:ea typeface="ＭＳ Ｐゴシック"/>
              <a:cs typeface="ＭＳ Ｐゴシック"/>
            </a:endParaRPr>
          </a:p>
        </p:txBody>
      </p:sp>
    </p:spTree>
    <p:extLst>
      <p:ext uri="{BB962C8B-B14F-4D97-AF65-F5344CB8AC3E}">
        <p14:creationId xmlns:p14="http://schemas.microsoft.com/office/powerpoint/2010/main" val="2235545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36</a:t>
            </a:fld>
            <a:endParaRPr lang="de-DE">
              <a:ea typeface="ＭＳ Ｐゴシック"/>
              <a:cs typeface="ＭＳ Ｐゴシック"/>
            </a:endParaRPr>
          </a:p>
        </p:txBody>
      </p:sp>
    </p:spTree>
    <p:extLst>
      <p:ext uri="{BB962C8B-B14F-4D97-AF65-F5344CB8AC3E}">
        <p14:creationId xmlns:p14="http://schemas.microsoft.com/office/powerpoint/2010/main" val="2235545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37</a:t>
            </a:fld>
            <a:endParaRPr lang="de-DE"/>
          </a:p>
        </p:txBody>
      </p:sp>
    </p:spTree>
    <p:extLst>
      <p:ext uri="{BB962C8B-B14F-4D97-AF65-F5344CB8AC3E}">
        <p14:creationId xmlns:p14="http://schemas.microsoft.com/office/powerpoint/2010/main" val="2861750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38</a:t>
            </a:fld>
            <a:endParaRPr lang="de-DE"/>
          </a:p>
        </p:txBody>
      </p:sp>
    </p:spTree>
    <p:extLst>
      <p:ext uri="{BB962C8B-B14F-4D97-AF65-F5344CB8AC3E}">
        <p14:creationId xmlns:p14="http://schemas.microsoft.com/office/powerpoint/2010/main" val="13797689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39</a:t>
            </a:fld>
            <a:endParaRPr lang="de-DE"/>
          </a:p>
        </p:txBody>
      </p:sp>
    </p:spTree>
    <p:extLst>
      <p:ext uri="{BB962C8B-B14F-4D97-AF65-F5344CB8AC3E}">
        <p14:creationId xmlns:p14="http://schemas.microsoft.com/office/powerpoint/2010/main" val="29240806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40</a:t>
            </a:fld>
            <a:endParaRPr lang="de-DE"/>
          </a:p>
        </p:txBody>
      </p:sp>
    </p:spTree>
    <p:extLst>
      <p:ext uri="{BB962C8B-B14F-4D97-AF65-F5344CB8AC3E}">
        <p14:creationId xmlns:p14="http://schemas.microsoft.com/office/powerpoint/2010/main" val="36127824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41</a:t>
            </a:fld>
            <a:endParaRPr lang="de-DE"/>
          </a:p>
        </p:txBody>
      </p:sp>
    </p:spTree>
    <p:extLst>
      <p:ext uri="{BB962C8B-B14F-4D97-AF65-F5344CB8AC3E}">
        <p14:creationId xmlns:p14="http://schemas.microsoft.com/office/powerpoint/2010/main" val="25345309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42</a:t>
            </a:fld>
            <a:endParaRPr lang="de-DE"/>
          </a:p>
        </p:txBody>
      </p:sp>
    </p:spTree>
    <p:extLst>
      <p:ext uri="{BB962C8B-B14F-4D97-AF65-F5344CB8AC3E}">
        <p14:creationId xmlns:p14="http://schemas.microsoft.com/office/powerpoint/2010/main" val="31873871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43</a:t>
            </a:fld>
            <a:endParaRPr lang="de-DE"/>
          </a:p>
        </p:txBody>
      </p:sp>
    </p:spTree>
    <p:extLst>
      <p:ext uri="{BB962C8B-B14F-4D97-AF65-F5344CB8AC3E}">
        <p14:creationId xmlns:p14="http://schemas.microsoft.com/office/powerpoint/2010/main" val="510452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Folienbildplatzhalter 1"/>
          <p:cNvSpPr>
            <a:spLocks noGrp="1" noRot="1" noChangeAspect="1"/>
          </p:cNvSpPr>
          <p:nvPr>
            <p:ph type="sldImg"/>
          </p:nvPr>
        </p:nvSpPr>
        <p:spPr>
          <a:xfrm>
            <a:off x="138113" y="768350"/>
            <a:ext cx="6823075" cy="3836988"/>
          </a:xfrm>
          <a:ln/>
        </p:spPr>
      </p:sp>
      <p:sp>
        <p:nvSpPr>
          <p:cNvPr id="88066"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88067" name="Foliennummernplatzhalter 3"/>
          <p:cNvSpPr>
            <a:spLocks noGrp="1"/>
          </p:cNvSpPr>
          <p:nvPr>
            <p:ph type="sldNum" sz="quarter" idx="5"/>
          </p:nvPr>
        </p:nvSpPr>
        <p:spPr>
          <a:noFill/>
        </p:spPr>
        <p:txBody>
          <a:bodyPr/>
          <a:lstStyle/>
          <a:p>
            <a:fld id="{C2B2EADA-6F0C-4CEF-ADC9-EF17D9482A53}" type="slidenum">
              <a:rPr lang="de-DE" smtClean="0">
                <a:ea typeface="ＭＳ Ｐゴシック"/>
                <a:cs typeface="ＭＳ Ｐゴシック"/>
              </a:rPr>
              <a:pPr/>
              <a:t>44</a:t>
            </a:fld>
            <a:endParaRPr lang="de-DE">
              <a:ea typeface="ＭＳ Ｐゴシック"/>
              <a:cs typeface="ＭＳ Ｐゴシック"/>
            </a:endParaRPr>
          </a:p>
        </p:txBody>
      </p:sp>
    </p:spTree>
    <p:extLst>
      <p:ext uri="{BB962C8B-B14F-4D97-AF65-F5344CB8AC3E}">
        <p14:creationId xmlns:p14="http://schemas.microsoft.com/office/powerpoint/2010/main" val="16866877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a:xfrm>
            <a:off x="138113" y="768350"/>
            <a:ext cx="6823075" cy="3836988"/>
          </a:xfrm>
          <a:ln/>
        </p:spPr>
      </p:sp>
      <p:sp>
        <p:nvSpPr>
          <p:cNvPr id="9011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90115" name="Foliennummernplatzhalter 3"/>
          <p:cNvSpPr>
            <a:spLocks noGrp="1"/>
          </p:cNvSpPr>
          <p:nvPr>
            <p:ph type="sldNum" sz="quarter" idx="5"/>
          </p:nvPr>
        </p:nvSpPr>
        <p:spPr>
          <a:noFill/>
        </p:spPr>
        <p:txBody>
          <a:bodyPr/>
          <a:lstStyle/>
          <a:p>
            <a:fld id="{A505C98F-A723-48BB-9336-E0AEC034DCD9}" type="slidenum">
              <a:rPr lang="de-DE" smtClean="0">
                <a:ea typeface="ＭＳ Ｐゴシック"/>
                <a:cs typeface="ＭＳ Ｐゴシック"/>
              </a:rPr>
              <a:pPr/>
              <a:t>45</a:t>
            </a:fld>
            <a:endParaRPr lang="de-DE">
              <a:ea typeface="ＭＳ Ｐゴシック"/>
              <a:cs typeface="ＭＳ Ｐゴシック"/>
            </a:endParaRPr>
          </a:p>
        </p:txBody>
      </p:sp>
    </p:spTree>
    <p:extLst>
      <p:ext uri="{BB962C8B-B14F-4D97-AF65-F5344CB8AC3E}">
        <p14:creationId xmlns:p14="http://schemas.microsoft.com/office/powerpoint/2010/main" val="29811175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46</a:t>
            </a:fld>
            <a:endParaRPr lang="de-DE"/>
          </a:p>
        </p:txBody>
      </p:sp>
    </p:spTree>
    <p:extLst>
      <p:ext uri="{BB962C8B-B14F-4D97-AF65-F5344CB8AC3E}">
        <p14:creationId xmlns:p14="http://schemas.microsoft.com/office/powerpoint/2010/main" val="204874812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47</a:t>
            </a:fld>
            <a:endParaRPr lang="de-DE"/>
          </a:p>
        </p:txBody>
      </p:sp>
    </p:spTree>
    <p:extLst>
      <p:ext uri="{BB962C8B-B14F-4D97-AF65-F5344CB8AC3E}">
        <p14:creationId xmlns:p14="http://schemas.microsoft.com/office/powerpoint/2010/main" val="15608931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48</a:t>
            </a:fld>
            <a:endParaRPr lang="de-DE"/>
          </a:p>
        </p:txBody>
      </p:sp>
    </p:spTree>
    <p:extLst>
      <p:ext uri="{BB962C8B-B14F-4D97-AF65-F5344CB8AC3E}">
        <p14:creationId xmlns:p14="http://schemas.microsoft.com/office/powerpoint/2010/main" val="6402317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49</a:t>
            </a:fld>
            <a:endParaRPr lang="de-DE"/>
          </a:p>
        </p:txBody>
      </p:sp>
    </p:spTree>
    <p:extLst>
      <p:ext uri="{BB962C8B-B14F-4D97-AF65-F5344CB8AC3E}">
        <p14:creationId xmlns:p14="http://schemas.microsoft.com/office/powerpoint/2010/main" val="14482551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50</a:t>
            </a:fld>
            <a:endParaRPr lang="de-DE"/>
          </a:p>
        </p:txBody>
      </p:sp>
    </p:spTree>
    <p:extLst>
      <p:ext uri="{BB962C8B-B14F-4D97-AF65-F5344CB8AC3E}">
        <p14:creationId xmlns:p14="http://schemas.microsoft.com/office/powerpoint/2010/main" val="8138120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51</a:t>
            </a:fld>
            <a:endParaRPr lang="de-DE"/>
          </a:p>
        </p:txBody>
      </p:sp>
    </p:spTree>
    <p:extLst>
      <p:ext uri="{BB962C8B-B14F-4D97-AF65-F5344CB8AC3E}">
        <p14:creationId xmlns:p14="http://schemas.microsoft.com/office/powerpoint/2010/main" val="225267998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52</a:t>
            </a:fld>
            <a:endParaRPr lang="de-DE">
              <a:ea typeface="ＭＳ Ｐゴシック"/>
              <a:cs typeface="ＭＳ Ｐゴシック"/>
            </a:endParaRPr>
          </a:p>
        </p:txBody>
      </p:sp>
    </p:spTree>
    <p:extLst>
      <p:ext uri="{BB962C8B-B14F-4D97-AF65-F5344CB8AC3E}">
        <p14:creationId xmlns:p14="http://schemas.microsoft.com/office/powerpoint/2010/main" val="41215056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53</a:t>
            </a:fld>
            <a:endParaRPr lang="de-DE">
              <a:ea typeface="ＭＳ Ｐゴシック"/>
              <a:cs typeface="ＭＳ Ｐゴシック"/>
            </a:endParaRPr>
          </a:p>
        </p:txBody>
      </p:sp>
    </p:spTree>
    <p:extLst>
      <p:ext uri="{BB962C8B-B14F-4D97-AF65-F5344CB8AC3E}">
        <p14:creationId xmlns:p14="http://schemas.microsoft.com/office/powerpoint/2010/main" val="26483895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54</a:t>
            </a:fld>
            <a:endParaRPr lang="de-DE">
              <a:ea typeface="ＭＳ Ｐゴシック"/>
              <a:cs typeface="ＭＳ Ｐゴシック"/>
            </a:endParaRPr>
          </a:p>
        </p:txBody>
      </p:sp>
    </p:spTree>
    <p:extLst>
      <p:ext uri="{BB962C8B-B14F-4D97-AF65-F5344CB8AC3E}">
        <p14:creationId xmlns:p14="http://schemas.microsoft.com/office/powerpoint/2010/main" val="5102613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55</a:t>
            </a:fld>
            <a:endParaRPr lang="de-DE">
              <a:ea typeface="ＭＳ Ｐゴシック"/>
              <a:cs typeface="ＭＳ Ｐゴシック"/>
            </a:endParaRPr>
          </a:p>
        </p:txBody>
      </p:sp>
    </p:spTree>
    <p:extLst>
      <p:ext uri="{BB962C8B-B14F-4D97-AF65-F5344CB8AC3E}">
        <p14:creationId xmlns:p14="http://schemas.microsoft.com/office/powerpoint/2010/main" val="5102613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56</a:t>
            </a:fld>
            <a:endParaRPr lang="de-DE">
              <a:ea typeface="ＭＳ Ｐゴシック"/>
              <a:cs typeface="ＭＳ Ｐゴシック"/>
            </a:endParaRPr>
          </a:p>
        </p:txBody>
      </p:sp>
    </p:spTree>
    <p:extLst>
      <p:ext uri="{BB962C8B-B14F-4D97-AF65-F5344CB8AC3E}">
        <p14:creationId xmlns:p14="http://schemas.microsoft.com/office/powerpoint/2010/main" val="182079446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57</a:t>
            </a:fld>
            <a:endParaRPr lang="de-DE">
              <a:ea typeface="ＭＳ Ｐゴシック"/>
              <a:cs typeface="ＭＳ Ｐゴシック"/>
            </a:endParaRPr>
          </a:p>
        </p:txBody>
      </p:sp>
    </p:spTree>
    <p:extLst>
      <p:ext uri="{BB962C8B-B14F-4D97-AF65-F5344CB8AC3E}">
        <p14:creationId xmlns:p14="http://schemas.microsoft.com/office/powerpoint/2010/main" val="182079446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58</a:t>
            </a:fld>
            <a:endParaRPr lang="de-DE">
              <a:ea typeface="ＭＳ Ｐゴシック"/>
              <a:cs typeface="ＭＳ Ｐゴシック"/>
            </a:endParaRPr>
          </a:p>
        </p:txBody>
      </p:sp>
    </p:spTree>
    <p:extLst>
      <p:ext uri="{BB962C8B-B14F-4D97-AF65-F5344CB8AC3E}">
        <p14:creationId xmlns:p14="http://schemas.microsoft.com/office/powerpoint/2010/main" val="21429208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0" indent="0">
              <a:buFontTx/>
              <a:buNone/>
            </a:pPr>
            <a:endParaRPr lang="en-US" dirty="0">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59</a:t>
            </a:fld>
            <a:endParaRPr lang="de-DE">
              <a:ea typeface="ＭＳ Ｐゴシック"/>
              <a:cs typeface="ＭＳ Ｐゴシック"/>
            </a:endParaRPr>
          </a:p>
        </p:txBody>
      </p:sp>
    </p:spTree>
    <p:extLst>
      <p:ext uri="{BB962C8B-B14F-4D97-AF65-F5344CB8AC3E}">
        <p14:creationId xmlns:p14="http://schemas.microsoft.com/office/powerpoint/2010/main" val="21429208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60</a:t>
            </a:fld>
            <a:endParaRPr lang="de-DE"/>
          </a:p>
        </p:txBody>
      </p:sp>
    </p:spTree>
    <p:extLst>
      <p:ext uri="{BB962C8B-B14F-4D97-AF65-F5344CB8AC3E}">
        <p14:creationId xmlns:p14="http://schemas.microsoft.com/office/powerpoint/2010/main" val="268393896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61</a:t>
            </a:fld>
            <a:endParaRPr lang="de-DE"/>
          </a:p>
        </p:txBody>
      </p:sp>
    </p:spTree>
    <p:extLst>
      <p:ext uri="{BB962C8B-B14F-4D97-AF65-F5344CB8AC3E}">
        <p14:creationId xmlns:p14="http://schemas.microsoft.com/office/powerpoint/2010/main" val="291692977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Folienbildplatzhalter 1"/>
          <p:cNvSpPr>
            <a:spLocks noGrp="1" noRot="1" noChangeAspect="1"/>
          </p:cNvSpPr>
          <p:nvPr>
            <p:ph type="sldImg"/>
          </p:nvPr>
        </p:nvSpPr>
        <p:spPr>
          <a:xfrm>
            <a:off x="138113" y="768350"/>
            <a:ext cx="6823075" cy="3836988"/>
          </a:xfrm>
          <a:ln/>
        </p:spPr>
      </p:sp>
      <p:sp>
        <p:nvSpPr>
          <p:cNvPr id="120834"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120835" name="Foliennummernplatzhalter 3"/>
          <p:cNvSpPr>
            <a:spLocks noGrp="1"/>
          </p:cNvSpPr>
          <p:nvPr>
            <p:ph type="sldNum" sz="quarter" idx="5"/>
          </p:nvPr>
        </p:nvSpPr>
        <p:spPr>
          <a:noFill/>
        </p:spPr>
        <p:txBody>
          <a:bodyPr/>
          <a:lstStyle/>
          <a:p>
            <a:fld id="{D7E06CE8-43F2-4600-9CF7-F22950BC8FDE}" type="slidenum">
              <a:rPr lang="de-DE" smtClean="0">
                <a:ea typeface="ＭＳ Ｐゴシック"/>
                <a:cs typeface="ＭＳ Ｐゴシック"/>
              </a:rPr>
              <a:pPr/>
              <a:t>62</a:t>
            </a:fld>
            <a:endParaRPr lang="de-DE">
              <a:ea typeface="ＭＳ Ｐゴシック"/>
              <a:cs typeface="ＭＳ Ｐゴシック"/>
            </a:endParaRPr>
          </a:p>
        </p:txBody>
      </p:sp>
    </p:spTree>
    <p:extLst>
      <p:ext uri="{BB962C8B-B14F-4D97-AF65-F5344CB8AC3E}">
        <p14:creationId xmlns:p14="http://schemas.microsoft.com/office/powerpoint/2010/main" val="23005599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64</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06306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Bu </a:t>
            </a:r>
            <a:r>
              <a:rPr lang="en-US" altLang="ko-KR" sz="1000" dirty="0" err="1">
                <a:latin typeface="+mj-lt"/>
              </a:rPr>
              <a:t>modüldeki</a:t>
            </a:r>
            <a:r>
              <a:rPr lang="en-US" altLang="ko-KR" sz="1000" dirty="0">
                <a:latin typeface="+mj-lt"/>
              </a:rPr>
              <a:t> </a:t>
            </a:r>
            <a:r>
              <a:rPr lang="en-US" altLang="ko-KR" sz="1000" dirty="0" err="1">
                <a:latin typeface="+mj-lt"/>
              </a:rPr>
              <a:t>resimlerin</a:t>
            </a:r>
            <a:r>
              <a:rPr lang="en-US" altLang="ko-KR" sz="1000" dirty="0">
                <a:latin typeface="+mj-lt"/>
              </a:rPr>
              <a:t> </a:t>
            </a:r>
            <a:r>
              <a:rPr lang="en-US" altLang="ko-KR" sz="1000" dirty="0" err="1">
                <a:latin typeface="+mj-lt"/>
              </a:rPr>
              <a:t>kullanımı</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gerekli</a:t>
            </a:r>
            <a:r>
              <a:rPr lang="en-US" altLang="ko-KR" sz="1000" dirty="0">
                <a:latin typeface="+mj-lt"/>
              </a:rPr>
              <a:t> </a:t>
            </a:r>
            <a:r>
              <a:rPr lang="en-US" altLang="ko-KR" sz="1000" dirty="0" err="1">
                <a:latin typeface="+mj-lt"/>
              </a:rPr>
              <a:t>izin</a:t>
            </a:r>
            <a:r>
              <a:rPr lang="en-US" altLang="ko-KR" sz="1000" dirty="0">
                <a:latin typeface="+mj-lt"/>
              </a:rPr>
              <a:t> </a:t>
            </a:r>
            <a:r>
              <a:rPr lang="en-US" altLang="ko-KR" sz="1000" dirty="0" err="1">
                <a:latin typeface="+mj-lt"/>
              </a:rPr>
              <a:t>sırasıyla</a:t>
            </a:r>
            <a:r>
              <a:rPr lang="en-US" altLang="ko-KR" sz="1000" dirty="0">
                <a:latin typeface="+mj-lt"/>
              </a:rPr>
              <a:t> </a:t>
            </a:r>
            <a:r>
              <a:rPr lang="en-US" altLang="ko-KR" sz="1000" dirty="0" err="1">
                <a:latin typeface="+mj-lt"/>
              </a:rPr>
              <a:t>sanatçılarından</a:t>
            </a:r>
            <a:r>
              <a:rPr lang="en-US" altLang="ko-KR" sz="1000" dirty="0">
                <a:latin typeface="+mj-lt"/>
              </a:rPr>
              <a:t> </a:t>
            </a:r>
            <a:r>
              <a:rPr lang="en-US" altLang="ko-KR" sz="1000" dirty="0" err="1">
                <a:latin typeface="+mj-lt"/>
              </a:rPr>
              <a:t>ve</a:t>
            </a:r>
            <a:r>
              <a:rPr lang="en-US" altLang="ko-KR" sz="1000" dirty="0">
                <a:latin typeface="+mj-lt"/>
              </a:rPr>
              <a:t> </a:t>
            </a:r>
            <a:r>
              <a:rPr lang="en-US" altLang="ko-KR" sz="1000" dirty="0" err="1">
                <a:latin typeface="+mj-lt"/>
              </a:rPr>
              <a:t>telif</a:t>
            </a:r>
            <a:r>
              <a:rPr lang="en-US" altLang="ko-KR" sz="1000" dirty="0">
                <a:latin typeface="+mj-lt"/>
              </a:rPr>
              <a:t> </a:t>
            </a:r>
            <a:r>
              <a:rPr lang="en-US" altLang="ko-KR" sz="1000" dirty="0" err="1">
                <a:latin typeface="+mj-lt"/>
              </a:rPr>
              <a:t>hakkı</a:t>
            </a:r>
            <a:r>
              <a:rPr lang="en-US" altLang="ko-KR" sz="1000" dirty="0">
                <a:latin typeface="+mj-lt"/>
              </a:rPr>
              <a:t> </a:t>
            </a:r>
            <a:r>
              <a:rPr lang="en-US" altLang="ko-KR" sz="1000" dirty="0" err="1">
                <a:latin typeface="+mj-lt"/>
              </a:rPr>
              <a:t>sahipleri</a:t>
            </a:r>
            <a:r>
              <a:rPr lang="en-US" altLang="ko-KR" sz="1000" dirty="0">
                <a:latin typeface="+mj-lt"/>
              </a:rPr>
              <a:t> </a:t>
            </a:r>
            <a:r>
              <a:rPr lang="en-US" altLang="ko-KR" sz="1000" dirty="0" err="1">
                <a:latin typeface="+mj-lt"/>
              </a:rPr>
              <a:t>nden</a:t>
            </a:r>
            <a:r>
              <a:rPr lang="en-US" altLang="ko-KR" sz="1000" dirty="0">
                <a:latin typeface="+mj-lt"/>
              </a:rPr>
              <a:t> </a:t>
            </a:r>
            <a:r>
              <a:rPr lang="en-US" altLang="ko-KR" sz="1000" dirty="0" err="1">
                <a:latin typeface="+mj-lt"/>
              </a:rPr>
              <a:t>temin</a:t>
            </a:r>
            <a:r>
              <a:rPr lang="en-US" altLang="ko-KR" sz="1000" dirty="0">
                <a:latin typeface="+mj-lt"/>
              </a:rPr>
              <a:t> </a:t>
            </a:r>
            <a:r>
              <a:rPr lang="en-US" altLang="ko-KR" sz="1000" dirty="0" err="1">
                <a:latin typeface="+mj-lt"/>
              </a:rPr>
              <a:t>edilmiştir</a:t>
            </a:r>
            <a:r>
              <a:rPr lang="en-US" altLang="ko-KR" sz="1000" dirty="0">
                <a:latin typeface="+mj-lt"/>
              </a:rPr>
              <a:t>. </a:t>
            </a:r>
            <a:r>
              <a:rPr lang="en-US" altLang="ko-KR" sz="1000" dirty="0" err="1">
                <a:latin typeface="+mj-lt"/>
              </a:rPr>
              <a:t>Detaylar</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sanatçı</a:t>
            </a:r>
            <a:r>
              <a:rPr lang="en-US" altLang="ko-KR" sz="1000" dirty="0">
                <a:latin typeface="+mj-lt"/>
              </a:rPr>
              <a:t> </a:t>
            </a:r>
            <a:r>
              <a:rPr lang="en-US" altLang="ko-KR" sz="1000" dirty="0" err="1">
                <a:latin typeface="+mj-lt"/>
              </a:rPr>
              <a:t>ismi</a:t>
            </a:r>
            <a:r>
              <a:rPr lang="en-US" altLang="ko-KR" sz="1000" dirty="0">
                <a:latin typeface="+mj-lt"/>
              </a:rPr>
              <a:t>, </a:t>
            </a:r>
            <a:r>
              <a:rPr lang="en-US" altLang="ko-KR" sz="1000" dirty="0" err="1">
                <a:latin typeface="+mj-lt"/>
              </a:rPr>
              <a:t>başlık</a:t>
            </a:r>
            <a:r>
              <a:rPr lang="en-US" altLang="ko-KR" sz="1000" dirty="0">
                <a:latin typeface="+mj-lt"/>
              </a:rPr>
              <a:t>), </a:t>
            </a:r>
            <a:r>
              <a:rPr lang="en-US" altLang="ko-KR" sz="1000" dirty="0" err="1">
                <a:latin typeface="+mj-lt"/>
              </a:rPr>
              <a:t>lütfen</a:t>
            </a:r>
            <a:r>
              <a:rPr lang="en-US" altLang="ko-KR" sz="1000" dirty="0">
                <a:latin typeface="+mj-lt"/>
              </a:rPr>
              <a:t> </a:t>
            </a:r>
            <a:r>
              <a:rPr lang="en-US" altLang="ko-KR" sz="1000" dirty="0" err="1">
                <a:latin typeface="+mj-lt"/>
              </a:rPr>
              <a:t>bu</a:t>
            </a:r>
            <a:r>
              <a:rPr lang="en-US" altLang="ko-KR" sz="1000" dirty="0">
                <a:latin typeface="+mj-lt"/>
              </a:rPr>
              <a:t> </a:t>
            </a:r>
            <a:r>
              <a:rPr lang="en-US" altLang="ko-KR" sz="1000" dirty="0" err="1">
                <a:latin typeface="+mj-lt"/>
              </a:rPr>
              <a:t>sunumun</a:t>
            </a:r>
            <a:r>
              <a:rPr lang="en-US" altLang="ko-KR" sz="1000" dirty="0">
                <a:latin typeface="+mj-lt"/>
              </a:rPr>
              <a:t> </a:t>
            </a:r>
            <a:r>
              <a:rPr lang="en-US" altLang="ko-KR" sz="1000" dirty="0" err="1">
                <a:latin typeface="+mj-lt"/>
              </a:rPr>
              <a:t>sonundaki</a:t>
            </a:r>
            <a:r>
              <a:rPr lang="en-US" altLang="ko-KR" sz="1000" dirty="0">
                <a:latin typeface="+mj-lt"/>
              </a:rPr>
              <a:t> </a:t>
            </a:r>
            <a:r>
              <a:rPr lang="en-US" altLang="ko-KR" sz="1000" dirty="0" err="1">
                <a:latin typeface="+mj-lt"/>
              </a:rPr>
              <a:t>ilgili</a:t>
            </a:r>
            <a:r>
              <a:rPr lang="en-US" altLang="ko-KR" sz="1000" dirty="0">
                <a:latin typeface="+mj-lt"/>
              </a:rPr>
              <a:t> </a:t>
            </a:r>
            <a:r>
              <a:rPr lang="en-US" altLang="ko-KR" sz="1000" dirty="0" err="1">
                <a:latin typeface="+mj-lt"/>
              </a:rPr>
              <a:t>kısma</a:t>
            </a:r>
            <a:r>
              <a:rPr lang="en-US" altLang="ko-KR" sz="1000" dirty="0">
                <a:latin typeface="+mj-lt"/>
              </a:rPr>
              <a:t> </a:t>
            </a:r>
            <a:r>
              <a:rPr lang="en-US" altLang="ko-KR" sz="1000" dirty="0" err="1">
                <a:latin typeface="+mj-lt"/>
              </a:rPr>
              <a:t>bakınız</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Eğitim Modülü 10 – Önyargılar (Stigma) ile Başa Çıkma</a:t>
            </a:r>
          </a:p>
        </p:txBody>
      </p:sp>
      <p:sp>
        <p:nvSpPr>
          <p:cNvPr id="4" name="Slide Number Placeholder 3"/>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Eğitim Modülü 10 – Önyargılar (Stigma) ile Başa Çıkma</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69AE98A-8F82-419F-AA90-24A7E2D7EE3A}"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Eğitim Modülü 10 – Önyargılar (Stigma) ile Başa Çıkma</a:t>
            </a:r>
          </a:p>
        </p:txBody>
      </p:sp>
      <p:sp>
        <p:nvSpPr>
          <p:cNvPr id="7" name="Slide Number Placeholder 6"/>
          <p:cNvSpPr>
            <a:spLocks noGrp="1"/>
          </p:cNvSpPr>
          <p:nvPr>
            <p:ph type="sldNum" sz="quarter" idx="12"/>
          </p:nvPr>
        </p:nvSpPr>
        <p:spPr bwMode="gray"/>
        <p:txBody>
          <a:bodyPr/>
          <a:lstStyle>
            <a:lvl1pPr>
              <a:defRPr b="0"/>
            </a:lvl1pPr>
          </a:lstStyle>
          <a:p>
            <a:pPr>
              <a:defRPr/>
            </a:pPr>
            <a:fld id="{E670BC2F-AA30-4BE0-BB0D-3508F1023310}"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Eğitim Modülü 10 – Önyargılar (Stigma) ile Başa Çıkma</a:t>
            </a:r>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Eğitim Modülü 10 – Önyargılar (Stigma) ile Başa Çıkma</a:t>
            </a:r>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Eğitim Modülü 10 – Önyargılar (Stigma) ile Başa Çıkma</a:t>
            </a:r>
          </a:p>
        </p:txBody>
      </p:sp>
      <p:sp>
        <p:nvSpPr>
          <p:cNvPr id="5" name="Slide Number Placeholder 4"/>
          <p:cNvSpPr>
            <a:spLocks noGrp="1"/>
          </p:cNvSpPr>
          <p:nvPr>
            <p:ph type="sldNum" sz="quarter" idx="12"/>
          </p:nvPr>
        </p:nvSpPr>
        <p:spPr bwMode="gray"/>
        <p:txBody>
          <a:bodyPr/>
          <a:lstStyle>
            <a:lvl1pPr>
              <a:defRPr b="0"/>
            </a:lvl1pPr>
          </a:lstStyle>
          <a:p>
            <a:pPr>
              <a:defRPr/>
            </a:pPr>
            <a:fld id="{FA607E4B-D97F-4773-B36A-091342B743F9}"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Eğitim Modülü 10 – Önyargılar (Stigma) ile Başa Çıkma</a:t>
            </a:r>
          </a:p>
        </p:txBody>
      </p:sp>
      <p:sp>
        <p:nvSpPr>
          <p:cNvPr id="4" name="Slide Number Placeholder 3"/>
          <p:cNvSpPr>
            <a:spLocks noGrp="1"/>
          </p:cNvSpPr>
          <p:nvPr>
            <p:ph type="sldNum" sz="quarter" idx="12"/>
          </p:nvPr>
        </p:nvSpPr>
        <p:spPr bwMode="gray"/>
        <p:txBody>
          <a:bodyPr/>
          <a:lstStyle>
            <a:lvl1pPr>
              <a:defRPr b="0"/>
            </a:lvl1pPr>
          </a:lstStyle>
          <a:p>
            <a:pPr>
              <a:defRPr/>
            </a:pPr>
            <a:fld id="{1C3BDA79-BD6A-4118-960B-C955473384F4}"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71683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80211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dirty="0">
                <a:solidFill>
                  <a:srgbClr val="333333"/>
                </a:solidFill>
                <a:latin typeface="Calibri Light"/>
              </a:rPr>
              <a:t>Bu </a:t>
            </a:r>
            <a:r>
              <a:rPr lang="en-US" altLang="ko-KR" sz="1000" dirty="0" err="1">
                <a:solidFill>
                  <a:srgbClr val="333333"/>
                </a:solidFill>
                <a:latin typeface="Calibri Light"/>
              </a:rPr>
              <a:t>modüldeki</a:t>
            </a:r>
            <a:r>
              <a:rPr lang="en-US" altLang="ko-KR" sz="1000" dirty="0">
                <a:solidFill>
                  <a:srgbClr val="333333"/>
                </a:solidFill>
                <a:latin typeface="Calibri Light"/>
              </a:rPr>
              <a:t> </a:t>
            </a:r>
            <a:r>
              <a:rPr lang="en-US" altLang="ko-KR" sz="1000" dirty="0" err="1">
                <a:solidFill>
                  <a:srgbClr val="333333"/>
                </a:solidFill>
                <a:latin typeface="Calibri Light"/>
              </a:rPr>
              <a:t>resimlerin</a:t>
            </a:r>
            <a:r>
              <a:rPr lang="en-US" altLang="ko-KR" sz="1000" dirty="0">
                <a:solidFill>
                  <a:srgbClr val="333333"/>
                </a:solidFill>
                <a:latin typeface="Calibri Light"/>
              </a:rPr>
              <a:t> </a:t>
            </a:r>
            <a:r>
              <a:rPr lang="en-US" altLang="ko-KR" sz="1000" dirty="0" err="1">
                <a:solidFill>
                  <a:srgbClr val="333333"/>
                </a:solidFill>
                <a:latin typeface="Calibri Light"/>
              </a:rPr>
              <a:t>kullanımı</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gerekli</a:t>
            </a:r>
            <a:r>
              <a:rPr lang="en-US" altLang="ko-KR" sz="1000" dirty="0">
                <a:solidFill>
                  <a:srgbClr val="333333"/>
                </a:solidFill>
                <a:latin typeface="Calibri Light"/>
              </a:rPr>
              <a:t> </a:t>
            </a:r>
            <a:r>
              <a:rPr lang="en-US" altLang="ko-KR" sz="1000" dirty="0" err="1">
                <a:solidFill>
                  <a:srgbClr val="333333"/>
                </a:solidFill>
                <a:latin typeface="Calibri Light"/>
              </a:rPr>
              <a:t>izin</a:t>
            </a:r>
            <a:r>
              <a:rPr lang="en-US" altLang="ko-KR" sz="1000" dirty="0">
                <a:solidFill>
                  <a:srgbClr val="333333"/>
                </a:solidFill>
                <a:latin typeface="Calibri Light"/>
              </a:rPr>
              <a:t> </a:t>
            </a:r>
            <a:r>
              <a:rPr lang="en-US" altLang="ko-KR" sz="1000" dirty="0" err="1">
                <a:solidFill>
                  <a:srgbClr val="333333"/>
                </a:solidFill>
                <a:latin typeface="Calibri Light"/>
              </a:rPr>
              <a:t>sırasıyla</a:t>
            </a:r>
            <a:r>
              <a:rPr lang="en-US" altLang="ko-KR" sz="1000" dirty="0">
                <a:solidFill>
                  <a:srgbClr val="333333"/>
                </a:solidFill>
                <a:latin typeface="Calibri Light"/>
              </a:rPr>
              <a:t> </a:t>
            </a:r>
            <a:r>
              <a:rPr lang="en-US" altLang="ko-KR" sz="1000" dirty="0" err="1">
                <a:solidFill>
                  <a:srgbClr val="333333"/>
                </a:solidFill>
                <a:latin typeface="Calibri Light"/>
              </a:rPr>
              <a:t>sanatçılarından</a:t>
            </a:r>
            <a:r>
              <a:rPr lang="en-US" altLang="ko-KR" sz="1000" dirty="0">
                <a:solidFill>
                  <a:srgbClr val="333333"/>
                </a:solidFill>
                <a:latin typeface="Calibri Light"/>
              </a:rPr>
              <a:t> </a:t>
            </a:r>
            <a:r>
              <a:rPr lang="en-US" altLang="ko-KR" sz="1000" dirty="0" err="1">
                <a:solidFill>
                  <a:srgbClr val="333333"/>
                </a:solidFill>
                <a:latin typeface="Calibri Light"/>
              </a:rPr>
              <a:t>ve</a:t>
            </a:r>
            <a:r>
              <a:rPr lang="en-US" altLang="ko-KR" sz="1000" dirty="0">
                <a:solidFill>
                  <a:srgbClr val="333333"/>
                </a:solidFill>
                <a:latin typeface="Calibri Light"/>
              </a:rPr>
              <a:t> </a:t>
            </a:r>
            <a:r>
              <a:rPr lang="en-US" altLang="ko-KR" sz="1000" dirty="0" err="1">
                <a:solidFill>
                  <a:srgbClr val="333333"/>
                </a:solidFill>
                <a:latin typeface="Calibri Light"/>
              </a:rPr>
              <a:t>telif</a:t>
            </a:r>
            <a:r>
              <a:rPr lang="en-US" altLang="ko-KR" sz="1000" dirty="0">
                <a:solidFill>
                  <a:srgbClr val="333333"/>
                </a:solidFill>
                <a:latin typeface="Calibri Light"/>
              </a:rPr>
              <a:t> </a:t>
            </a:r>
            <a:r>
              <a:rPr lang="en-US" altLang="ko-KR" sz="1000" dirty="0" err="1">
                <a:solidFill>
                  <a:srgbClr val="333333"/>
                </a:solidFill>
                <a:latin typeface="Calibri Light"/>
              </a:rPr>
              <a:t>hakkı</a:t>
            </a:r>
            <a:r>
              <a:rPr lang="en-US" altLang="ko-KR" sz="1000" dirty="0">
                <a:solidFill>
                  <a:srgbClr val="333333"/>
                </a:solidFill>
                <a:latin typeface="Calibri Light"/>
              </a:rPr>
              <a:t> </a:t>
            </a:r>
            <a:r>
              <a:rPr lang="en-US" altLang="ko-KR" sz="1000" dirty="0" err="1">
                <a:solidFill>
                  <a:srgbClr val="333333"/>
                </a:solidFill>
                <a:latin typeface="Calibri Light"/>
              </a:rPr>
              <a:t>sahipleri</a:t>
            </a:r>
            <a:r>
              <a:rPr lang="en-US" altLang="ko-KR" sz="1000" dirty="0">
                <a:solidFill>
                  <a:srgbClr val="333333"/>
                </a:solidFill>
                <a:latin typeface="Calibri Light"/>
              </a:rPr>
              <a:t> </a:t>
            </a:r>
            <a:r>
              <a:rPr lang="en-US" altLang="ko-KR" sz="1000" dirty="0" err="1">
                <a:solidFill>
                  <a:srgbClr val="333333"/>
                </a:solidFill>
                <a:latin typeface="Calibri Light"/>
              </a:rPr>
              <a:t>nden</a:t>
            </a:r>
            <a:r>
              <a:rPr lang="en-US" altLang="ko-KR" sz="1000" dirty="0">
                <a:solidFill>
                  <a:srgbClr val="333333"/>
                </a:solidFill>
                <a:latin typeface="Calibri Light"/>
              </a:rPr>
              <a:t> </a:t>
            </a:r>
            <a:r>
              <a:rPr lang="en-US" altLang="ko-KR" sz="1000" dirty="0" err="1">
                <a:solidFill>
                  <a:srgbClr val="333333"/>
                </a:solidFill>
                <a:latin typeface="Calibri Light"/>
              </a:rPr>
              <a:t>temin</a:t>
            </a:r>
            <a:r>
              <a:rPr lang="en-US" altLang="ko-KR" sz="1000" dirty="0">
                <a:solidFill>
                  <a:srgbClr val="333333"/>
                </a:solidFill>
                <a:latin typeface="Calibri Light"/>
              </a:rPr>
              <a:t> </a:t>
            </a:r>
            <a:r>
              <a:rPr lang="en-US" altLang="ko-KR" sz="1000" dirty="0" err="1">
                <a:solidFill>
                  <a:srgbClr val="333333"/>
                </a:solidFill>
                <a:latin typeface="Calibri Light"/>
              </a:rPr>
              <a:t>edilmiştir</a:t>
            </a:r>
            <a:r>
              <a:rPr lang="en-US" altLang="ko-KR" sz="1000" dirty="0">
                <a:solidFill>
                  <a:srgbClr val="333333"/>
                </a:solidFill>
                <a:latin typeface="Calibri Light"/>
              </a:rPr>
              <a:t>. </a:t>
            </a:r>
            <a:r>
              <a:rPr lang="en-US" altLang="ko-KR" sz="1000" dirty="0" err="1">
                <a:solidFill>
                  <a:srgbClr val="333333"/>
                </a:solidFill>
                <a:latin typeface="Calibri Light"/>
              </a:rPr>
              <a:t>Detaylar</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sanatçı</a:t>
            </a:r>
            <a:r>
              <a:rPr lang="en-US" altLang="ko-KR" sz="1000" dirty="0">
                <a:solidFill>
                  <a:srgbClr val="333333"/>
                </a:solidFill>
                <a:latin typeface="Calibri Light"/>
              </a:rPr>
              <a:t> </a:t>
            </a:r>
            <a:r>
              <a:rPr lang="en-US" altLang="ko-KR" sz="1000" dirty="0" err="1">
                <a:solidFill>
                  <a:srgbClr val="333333"/>
                </a:solidFill>
                <a:latin typeface="Calibri Light"/>
              </a:rPr>
              <a:t>ismi</a:t>
            </a:r>
            <a:r>
              <a:rPr lang="en-US" altLang="ko-KR" sz="1000" dirty="0">
                <a:solidFill>
                  <a:srgbClr val="333333"/>
                </a:solidFill>
                <a:latin typeface="Calibri Light"/>
              </a:rPr>
              <a:t>, </a:t>
            </a:r>
            <a:r>
              <a:rPr lang="en-US" altLang="ko-KR" sz="1000" dirty="0" err="1">
                <a:solidFill>
                  <a:srgbClr val="333333"/>
                </a:solidFill>
                <a:latin typeface="Calibri Light"/>
              </a:rPr>
              <a:t>başlık</a:t>
            </a:r>
            <a:r>
              <a:rPr lang="en-US" altLang="ko-KR" sz="1000" dirty="0">
                <a:solidFill>
                  <a:srgbClr val="333333"/>
                </a:solidFill>
                <a:latin typeface="Calibri Light"/>
              </a:rPr>
              <a:t>), </a:t>
            </a:r>
            <a:r>
              <a:rPr lang="en-US" altLang="ko-KR" sz="1000" dirty="0" err="1">
                <a:solidFill>
                  <a:srgbClr val="333333"/>
                </a:solidFill>
                <a:latin typeface="Calibri Light"/>
              </a:rPr>
              <a:t>lütfen</a:t>
            </a:r>
            <a:r>
              <a:rPr lang="en-US" altLang="ko-KR" sz="1000" dirty="0">
                <a:solidFill>
                  <a:srgbClr val="333333"/>
                </a:solidFill>
                <a:latin typeface="Calibri Light"/>
              </a:rPr>
              <a:t> </a:t>
            </a:r>
            <a:r>
              <a:rPr lang="en-US" altLang="ko-KR" sz="1000" dirty="0" err="1">
                <a:solidFill>
                  <a:srgbClr val="333333"/>
                </a:solidFill>
                <a:latin typeface="Calibri Light"/>
              </a:rPr>
              <a:t>bu</a:t>
            </a:r>
            <a:r>
              <a:rPr lang="en-US" altLang="ko-KR" sz="1000" dirty="0">
                <a:solidFill>
                  <a:srgbClr val="333333"/>
                </a:solidFill>
                <a:latin typeface="Calibri Light"/>
              </a:rPr>
              <a:t> </a:t>
            </a:r>
            <a:r>
              <a:rPr lang="en-US" altLang="ko-KR" sz="1000" dirty="0" err="1">
                <a:solidFill>
                  <a:srgbClr val="333333"/>
                </a:solidFill>
                <a:latin typeface="Calibri Light"/>
              </a:rPr>
              <a:t>sunumun</a:t>
            </a:r>
            <a:r>
              <a:rPr lang="en-US" altLang="ko-KR" sz="1000" dirty="0">
                <a:solidFill>
                  <a:srgbClr val="333333"/>
                </a:solidFill>
                <a:latin typeface="Calibri Light"/>
              </a:rPr>
              <a:t> </a:t>
            </a:r>
            <a:r>
              <a:rPr lang="en-US" altLang="ko-KR" sz="1000" dirty="0" err="1">
                <a:solidFill>
                  <a:srgbClr val="333333"/>
                </a:solidFill>
                <a:latin typeface="Calibri Light"/>
              </a:rPr>
              <a:t>sonundaki</a:t>
            </a:r>
            <a:r>
              <a:rPr lang="en-US" altLang="ko-KR" sz="1000" dirty="0">
                <a:solidFill>
                  <a:srgbClr val="333333"/>
                </a:solidFill>
                <a:latin typeface="Calibri Light"/>
              </a:rPr>
              <a:t> </a:t>
            </a:r>
            <a:r>
              <a:rPr lang="en-US" altLang="ko-KR" sz="1000" dirty="0" err="1">
                <a:solidFill>
                  <a:srgbClr val="333333"/>
                </a:solidFill>
                <a:latin typeface="Calibri Light"/>
              </a:rPr>
              <a:t>ilgili</a:t>
            </a:r>
            <a:r>
              <a:rPr lang="en-US" altLang="ko-KR" sz="1000" dirty="0">
                <a:solidFill>
                  <a:srgbClr val="333333"/>
                </a:solidFill>
                <a:latin typeface="Calibri Light"/>
              </a:rPr>
              <a:t> </a:t>
            </a:r>
            <a:r>
              <a:rPr lang="en-US" altLang="ko-KR" sz="1000" dirty="0" err="1">
                <a:solidFill>
                  <a:srgbClr val="333333"/>
                </a:solidFill>
                <a:latin typeface="Calibri Light"/>
              </a:rPr>
              <a:t>kısma</a:t>
            </a:r>
            <a:r>
              <a:rPr lang="en-US" altLang="ko-KR" sz="1000" dirty="0">
                <a:solidFill>
                  <a:srgbClr val="333333"/>
                </a:solidFill>
                <a:latin typeface="Calibri Light"/>
              </a:rPr>
              <a:t> </a:t>
            </a:r>
            <a:r>
              <a:rPr lang="en-US" altLang="ko-KR" sz="1000" dirty="0" err="1">
                <a:solidFill>
                  <a:srgbClr val="333333"/>
                </a:solidFill>
                <a:latin typeface="Calibri Light"/>
              </a:rPr>
              <a:t>bakınız</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5468248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4450880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900258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5433044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476652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8041321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7132345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6561177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414360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8919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Eğitim Modülü 10 – Önyargılar (Stigma) ile Başa Çıkma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AE433F9-5C65-4776-B22B-2E9160D28C9B}"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88969455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1.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6.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10 II – </a:t>
            </a:r>
            <a:r>
              <a:rPr lang="es-ES" altLang="ko-KR" dirty="0" err="1"/>
              <a:t>Önyargılar</a:t>
            </a:r>
            <a:r>
              <a:rPr lang="es-ES" altLang="ko-KR" dirty="0"/>
              <a:t> (</a:t>
            </a:r>
            <a:r>
              <a:rPr lang="es-ES" altLang="ko-KR" dirty="0" err="1"/>
              <a:t>Stigma</a:t>
            </a:r>
            <a:r>
              <a:rPr lang="es-ES" altLang="ko-KR" dirty="0"/>
              <a:t>) </a:t>
            </a:r>
            <a:r>
              <a:rPr lang="es-ES" altLang="ko-KR" dirty="0" err="1"/>
              <a:t>ile</a:t>
            </a:r>
            <a:r>
              <a:rPr lang="es-ES" altLang="ko-KR" dirty="0"/>
              <a:t> </a:t>
            </a:r>
            <a:r>
              <a:rPr lang="es-ES" altLang="ko-KR" dirty="0" err="1"/>
              <a:t>Başa</a:t>
            </a:r>
            <a:r>
              <a:rPr lang="es-ES" altLang="ko-KR" dirty="0"/>
              <a:t> </a:t>
            </a:r>
            <a:r>
              <a:rPr lang="es-ES" altLang="ko-KR" dirty="0" err="1"/>
              <a:t>Çıkma</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Akturan </a:t>
            </a:r>
            <a:r>
              <a:rPr lang="nl-NL" sz="1600" dirty="0">
                <a:solidFill>
                  <a:srgbClr val="004992"/>
                </a:solidFill>
              </a:rPr>
              <a:t>(7|22)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864835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Aşağıdaki insanların ortak noktası nedir?</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Wayne Gretzky (</a:t>
            </a:r>
            <a:r>
              <a:rPr lang="tr-TR" sz="2400" dirty="0">
                <a:solidFill>
                  <a:srgbClr val="333333"/>
                </a:solidFill>
              </a:rPr>
              <a:t>doğum Ocak </a:t>
            </a:r>
            <a:r>
              <a:rPr lang="de-DE" sz="2400" dirty="0">
                <a:solidFill>
                  <a:srgbClr val="333333"/>
                </a:solidFill>
              </a:rPr>
              <a:t>26, 1961)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Michael Jordan (</a:t>
            </a:r>
            <a:r>
              <a:rPr lang="tr-TR" sz="2400" dirty="0">
                <a:solidFill>
                  <a:srgbClr val="333333"/>
                </a:solidFill>
              </a:rPr>
              <a:t>doğum Şubat </a:t>
            </a:r>
            <a:r>
              <a:rPr lang="de-DE" sz="2400" dirty="0">
                <a:solidFill>
                  <a:srgbClr val="333333"/>
                </a:solidFill>
              </a:rPr>
              <a:t>17, 1963)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Tiger Woods (</a:t>
            </a:r>
            <a:r>
              <a:rPr lang="tr-TR" sz="2400" dirty="0">
                <a:solidFill>
                  <a:srgbClr val="333333"/>
                </a:solidFill>
              </a:rPr>
              <a:t>doğum Aralık </a:t>
            </a:r>
            <a:r>
              <a:rPr lang="de-DE" sz="2400" dirty="0">
                <a:solidFill>
                  <a:srgbClr val="333333"/>
                </a:solidFill>
              </a:rPr>
              <a:t>30, 1975)</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Mike Tyson (</a:t>
            </a:r>
            <a:r>
              <a:rPr lang="tr-TR" sz="2400" dirty="0">
                <a:solidFill>
                  <a:srgbClr val="333333"/>
                </a:solidFill>
              </a:rPr>
              <a:t>doğum </a:t>
            </a:r>
            <a:r>
              <a:rPr lang="de-DE" sz="2400" dirty="0">
                <a:solidFill>
                  <a:srgbClr val="333333"/>
                </a:solidFill>
              </a:rPr>
              <a:t>H</a:t>
            </a:r>
            <a:r>
              <a:rPr lang="tr-TR" sz="2400" dirty="0">
                <a:solidFill>
                  <a:srgbClr val="333333"/>
                </a:solidFill>
              </a:rPr>
              <a:t>aziran </a:t>
            </a:r>
            <a:r>
              <a:rPr lang="fr-FR" sz="2400" dirty="0">
                <a:solidFill>
                  <a:srgbClr val="333333"/>
                </a:solidFill>
              </a:rPr>
              <a:t>30, 1966</a:t>
            </a:r>
            <a:r>
              <a:rPr lang="de-DE" sz="2400" dirty="0">
                <a:solidFill>
                  <a:srgbClr val="333333"/>
                </a:solidFill>
              </a:rPr>
              <a:t>)</a:t>
            </a:r>
          </a:p>
          <a:p>
            <a:pPr lvl="0" defTabSz="914400" fontAlgn="base">
              <a:lnSpc>
                <a:spcPct val="100000"/>
              </a:lnSpc>
              <a:spcBef>
                <a:spcPts val="1200"/>
              </a:spcBef>
              <a:defRPr/>
            </a:pPr>
            <a:r>
              <a:rPr lang="en-US" sz="2400" dirty="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de-DE"/>
              <a:t>Eğitim Modülü 10 – Önyargılar (Stigma) ile Başa Çıkma</a:t>
            </a:r>
          </a:p>
        </p:txBody>
      </p:sp>
      <p:sp>
        <p:nvSpPr>
          <p:cNvPr id="13" name="Slide Number Placeholder 12"/>
          <p:cNvSpPr>
            <a:spLocks noGrp="1"/>
          </p:cNvSpPr>
          <p:nvPr>
            <p:ph type="sldNum" sz="quarter" idx="12"/>
          </p:nvPr>
        </p:nvSpPr>
        <p:spPr/>
        <p:txBody>
          <a:bodyPr/>
          <a:lstStyle/>
          <a:p>
            <a:pPr>
              <a:defRPr/>
            </a:pPr>
            <a:fld id="{069AE98A-8F82-419F-AA90-24A7E2D7EE3A}" type="slidenum">
              <a:rPr lang="de-DE" smtClean="0"/>
              <a:pPr>
                <a:defRPr/>
              </a:pPr>
              <a:t>2</a:t>
            </a:fld>
            <a:endParaRPr lang="de-DE"/>
          </a:p>
        </p:txBody>
      </p:sp>
    </p:spTree>
    <p:extLst>
      <p:ext uri="{BB962C8B-B14F-4D97-AF65-F5344CB8AC3E}">
        <p14:creationId xmlns:p14="http://schemas.microsoft.com/office/powerpoint/2010/main" val="407897297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Aşağıdaki insanların ortak noktası nedir?</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Wayne Gretzky (</a:t>
            </a:r>
            <a:r>
              <a:rPr lang="tr-TR" sz="2400" dirty="0">
                <a:solidFill>
                  <a:srgbClr val="333333"/>
                </a:solidFill>
              </a:rPr>
              <a:t>doğum Ocak </a:t>
            </a:r>
            <a:r>
              <a:rPr lang="de-DE" sz="2400" dirty="0">
                <a:solidFill>
                  <a:srgbClr val="333333"/>
                </a:solidFill>
              </a:rPr>
              <a:t>26, 1961)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Michael Jordan (</a:t>
            </a:r>
            <a:r>
              <a:rPr lang="tr-TR" sz="2400" dirty="0">
                <a:solidFill>
                  <a:srgbClr val="333333"/>
                </a:solidFill>
              </a:rPr>
              <a:t>doğum Şubat </a:t>
            </a:r>
            <a:r>
              <a:rPr lang="de-DE" sz="2400" dirty="0">
                <a:solidFill>
                  <a:srgbClr val="333333"/>
                </a:solidFill>
              </a:rPr>
              <a:t>17, 1963)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Tiger Woods (</a:t>
            </a:r>
            <a:r>
              <a:rPr lang="tr-TR" sz="2400" dirty="0">
                <a:solidFill>
                  <a:srgbClr val="333333"/>
                </a:solidFill>
              </a:rPr>
              <a:t>doğum Aralık </a:t>
            </a:r>
            <a:r>
              <a:rPr lang="de-DE" sz="2400" dirty="0">
                <a:solidFill>
                  <a:srgbClr val="333333"/>
                </a:solidFill>
              </a:rPr>
              <a:t>30, 1975)</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Mike Tyson (</a:t>
            </a:r>
            <a:r>
              <a:rPr lang="tr-TR" sz="2400" dirty="0">
                <a:solidFill>
                  <a:srgbClr val="333333"/>
                </a:solidFill>
              </a:rPr>
              <a:t>doğum </a:t>
            </a:r>
            <a:r>
              <a:rPr lang="de-DE" sz="2400" dirty="0">
                <a:solidFill>
                  <a:srgbClr val="333333"/>
                </a:solidFill>
              </a:rPr>
              <a:t>H</a:t>
            </a:r>
            <a:r>
              <a:rPr lang="tr-TR" sz="2400" dirty="0">
                <a:solidFill>
                  <a:srgbClr val="333333"/>
                </a:solidFill>
              </a:rPr>
              <a:t>aziran </a:t>
            </a:r>
            <a:r>
              <a:rPr lang="fr-FR" sz="2400" dirty="0">
                <a:solidFill>
                  <a:srgbClr val="333333"/>
                </a:solidFill>
              </a:rPr>
              <a:t>30, 1966</a:t>
            </a:r>
            <a:r>
              <a:rPr lang="de-DE" sz="2400" dirty="0">
                <a:solidFill>
                  <a:srgbClr val="333333"/>
                </a:solidFill>
              </a:rPr>
              <a:t>)</a:t>
            </a:r>
          </a:p>
          <a:p>
            <a:pPr lvl="0" defTabSz="914400" fontAlgn="base">
              <a:lnSpc>
                <a:spcPct val="100000"/>
              </a:lnSpc>
              <a:spcBef>
                <a:spcPts val="1200"/>
              </a:spcBef>
              <a:defRPr/>
            </a:pPr>
            <a:r>
              <a:rPr lang="de-DE" sz="2400" dirty="0">
                <a:solidFill>
                  <a:srgbClr val="004992"/>
                </a:solidFill>
              </a:rPr>
              <a:t>Erkekler, Kuzey Amerika</a:t>
            </a:r>
            <a:r>
              <a:rPr lang="tr-TR" sz="2400" dirty="0">
                <a:solidFill>
                  <a:srgbClr val="004992"/>
                </a:solidFill>
              </a:rPr>
              <a:t>lılar</a:t>
            </a:r>
            <a:r>
              <a:rPr lang="de-DE" sz="2400" dirty="0">
                <a:solidFill>
                  <a:srgbClr val="004992"/>
                </a:solidFill>
              </a:rPr>
              <a:t>, ünlü sporcular,</a:t>
            </a:r>
          </a:p>
          <a:p>
            <a:pPr lvl="0" defTabSz="914400" fontAlgn="base">
              <a:lnSpc>
                <a:spcPct val="100000"/>
              </a:lnSpc>
              <a:spcBef>
                <a:spcPts val="1200"/>
              </a:spcBef>
              <a:defRPr/>
            </a:pPr>
            <a:r>
              <a:rPr lang="de-DE" sz="2400" dirty="0">
                <a:solidFill>
                  <a:srgbClr val="004992"/>
                </a:solidFill>
              </a:rPr>
              <a:t>hala </a:t>
            </a:r>
            <a:r>
              <a:rPr lang="tr-TR" sz="2400" dirty="0">
                <a:solidFill>
                  <a:srgbClr val="004992"/>
                </a:solidFill>
              </a:rPr>
              <a:t>yaşıyorlar</a:t>
            </a:r>
            <a:r>
              <a:rPr lang="de-DE" sz="2400" dirty="0">
                <a:solidFill>
                  <a:srgbClr val="004992"/>
                </a:solidFill>
              </a:rPr>
              <a:t> ...</a:t>
            </a:r>
            <a:endParaRPr lang="en-US" sz="2400" dirty="0"/>
          </a:p>
        </p:txBody>
      </p:sp>
      <p:pic>
        <p:nvPicPr>
          <p:cNvPr id="11"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7564931" y="2205336"/>
            <a:ext cx="2853136" cy="2481609"/>
          </a:xfrm>
          <a:prstGeom prst="rect">
            <a:avLst/>
          </a:prstGeom>
        </p:spPr>
      </p:pic>
      <p:pic>
        <p:nvPicPr>
          <p:cNvPr id="12" name="Grafik 6"/>
          <p:cNvPicPr>
            <a:picLocks noChangeAspect="1"/>
          </p:cNvPicPr>
          <p:nvPr/>
        </p:nvPicPr>
        <p:blipFill>
          <a:blip r:embed="rId5">
            <a:lum/>
            <a:alphaModFix/>
          </a:blip>
          <a:srcRect/>
          <a:stretch>
            <a:fillRect/>
          </a:stretch>
        </p:blipFill>
        <p:spPr>
          <a:xfrm>
            <a:off x="8752390" y="3598217"/>
            <a:ext cx="2996565" cy="2855119"/>
          </a:xfrm>
          <a:prstGeom prst="rect">
            <a:avLst/>
          </a:prstGeom>
          <a:noFill/>
          <a:ln>
            <a:noFill/>
          </a:ln>
        </p:spPr>
      </p:pic>
      <p:sp>
        <p:nvSpPr>
          <p:cNvPr id="6" name="Footer Placeholder 5"/>
          <p:cNvSpPr>
            <a:spLocks noGrp="1"/>
          </p:cNvSpPr>
          <p:nvPr>
            <p:ph type="ftr" sz="quarter" idx="11"/>
          </p:nvPr>
        </p:nvSpPr>
        <p:spPr/>
        <p:txBody>
          <a:bodyPr/>
          <a:lstStyle/>
          <a:p>
            <a:pPr>
              <a:defRPr/>
            </a:pPr>
            <a:r>
              <a:rPr lang="de-DE"/>
              <a:t>Eğitim Modülü 10 – Önyargılar (Stigma) ile Başa Çıkma</a:t>
            </a: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3</a:t>
            </a:fld>
            <a:endParaRPr lang="de-DE"/>
          </a:p>
        </p:txBody>
      </p:sp>
    </p:spTree>
    <p:extLst>
      <p:ext uri="{BB962C8B-B14F-4D97-AF65-F5344CB8AC3E}">
        <p14:creationId xmlns:p14="http://schemas.microsoft.com/office/powerpoint/2010/main" val="3287849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Aşağıdaki insanların ortak noktası nedir?</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Charles Dickens (1812-1870)</a:t>
            </a:r>
          </a:p>
          <a:p>
            <a:pPr lvl="0" defTabSz="914400" fontAlgn="base">
              <a:lnSpc>
                <a:spcPct val="100000"/>
              </a:lnSpc>
              <a:spcBef>
                <a:spcPts val="1200"/>
              </a:spcBef>
              <a:defRPr/>
            </a:pPr>
            <a:r>
              <a:rPr lang="en-US" sz="2400" dirty="0">
                <a:solidFill>
                  <a:srgbClr val="004992"/>
                </a:solidFill>
              </a:rPr>
              <a:t>???</a:t>
            </a:r>
            <a:endParaRPr lang="de-DE" sz="2400" dirty="0">
              <a:solidFill>
                <a:srgbClr val="004992"/>
              </a:solidFill>
            </a:endParaRPr>
          </a:p>
        </p:txBody>
      </p:sp>
      <p:sp>
        <p:nvSpPr>
          <p:cNvPr id="9" name="Footer Placeholder 8"/>
          <p:cNvSpPr>
            <a:spLocks noGrp="1"/>
          </p:cNvSpPr>
          <p:nvPr>
            <p:ph type="ftr" sz="quarter" idx="11"/>
          </p:nvPr>
        </p:nvSpPr>
        <p:spPr/>
        <p:txBody>
          <a:bodyPr/>
          <a:lstStyle/>
          <a:p>
            <a:pPr>
              <a:defRPr/>
            </a:pPr>
            <a:r>
              <a:rPr lang="de-DE"/>
              <a:t>Eğitim Modülü 10 – Önyargılar (Stigma) ile Başa Çıkma</a:t>
            </a:r>
          </a:p>
        </p:txBody>
      </p:sp>
      <p:sp>
        <p:nvSpPr>
          <p:cNvPr id="10" name="Slide Number Placeholder 9"/>
          <p:cNvSpPr>
            <a:spLocks noGrp="1"/>
          </p:cNvSpPr>
          <p:nvPr>
            <p:ph type="sldNum" sz="quarter" idx="12"/>
          </p:nvPr>
        </p:nvSpPr>
        <p:spPr/>
        <p:txBody>
          <a:bodyPr/>
          <a:lstStyle/>
          <a:p>
            <a:pPr>
              <a:defRPr/>
            </a:pPr>
            <a:fld id="{069AE98A-8F82-419F-AA90-24A7E2D7EE3A}" type="slidenum">
              <a:rPr lang="de-DE" smtClean="0"/>
              <a:pPr>
                <a:defRPr/>
              </a:pPr>
              <a:t>4</a:t>
            </a:fld>
            <a:endParaRPr lang="de-DE"/>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Aşağıdaki insanların ortak noktası nedir?</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Charles Dickens (1812-1870)</a:t>
            </a:r>
          </a:p>
          <a:p>
            <a:pPr lvl="0" defTabSz="914400" fontAlgn="base">
              <a:lnSpc>
                <a:spcPct val="100000"/>
              </a:lnSpc>
              <a:spcBef>
                <a:spcPts val="1200"/>
              </a:spcBef>
              <a:defRPr/>
            </a:pPr>
            <a:r>
              <a:rPr lang="tr-TR" sz="2400" dirty="0">
                <a:solidFill>
                  <a:srgbClr val="004992"/>
                </a:solidFill>
              </a:rPr>
              <a:t>Erkekler, çoktan ölmüşler ve</a:t>
            </a:r>
            <a:r>
              <a:rPr lang="en-US" sz="2400" dirty="0">
                <a:solidFill>
                  <a:srgbClr val="004992"/>
                </a:solidFill>
              </a:rPr>
              <a:t> </a:t>
            </a:r>
            <a:r>
              <a:rPr lang="tr-TR" sz="2400" dirty="0">
                <a:solidFill>
                  <a:srgbClr val="004992"/>
                </a:solidFill>
              </a:rPr>
              <a:t>hepsinden önce…</a:t>
            </a:r>
            <a:endParaRPr lang="de-DE" sz="2400" dirty="0">
              <a:solidFill>
                <a:srgbClr val="004992"/>
              </a:solidFill>
            </a:endParaRPr>
          </a:p>
        </p:txBody>
      </p:sp>
      <p:sp>
        <p:nvSpPr>
          <p:cNvPr id="6" name="Footer Placeholder 5"/>
          <p:cNvSpPr>
            <a:spLocks noGrp="1"/>
          </p:cNvSpPr>
          <p:nvPr>
            <p:ph type="ftr" sz="quarter" idx="11"/>
          </p:nvPr>
        </p:nvSpPr>
        <p:spPr/>
        <p:txBody>
          <a:bodyPr/>
          <a:lstStyle/>
          <a:p>
            <a:pPr>
              <a:defRPr/>
            </a:pPr>
            <a:r>
              <a:rPr lang="de-DE"/>
              <a:t>Eğitim Modülü 10 – Önyargılar (Stigma) ile Başa Çıkma</a:t>
            </a: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5</a:t>
            </a:fld>
            <a:endParaRPr lang="de-DE"/>
          </a:p>
        </p:txBody>
      </p:sp>
    </p:spTree>
    <p:extLst>
      <p:ext uri="{BB962C8B-B14F-4D97-AF65-F5344CB8AC3E}">
        <p14:creationId xmlns:p14="http://schemas.microsoft.com/office/powerpoint/2010/main" val="22559392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Aşağıdaki insanların ortak noktası nedir?</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Charles Dickens (1812-1870)</a:t>
            </a:r>
          </a:p>
          <a:p>
            <a:pPr lvl="0" defTabSz="914400" fontAlgn="base">
              <a:lnSpc>
                <a:spcPct val="100000"/>
              </a:lnSpc>
              <a:spcBef>
                <a:spcPts val="1200"/>
              </a:spcBef>
              <a:defRPr/>
            </a:pPr>
            <a:r>
              <a:rPr lang="tr-TR" sz="2400" dirty="0">
                <a:solidFill>
                  <a:srgbClr val="004992"/>
                </a:solidFill>
              </a:rPr>
              <a:t>Erkekler, çoktan ölmüşler ve</a:t>
            </a:r>
            <a:r>
              <a:rPr lang="en-US" sz="2400" dirty="0">
                <a:solidFill>
                  <a:srgbClr val="004992"/>
                </a:solidFill>
              </a:rPr>
              <a:t> </a:t>
            </a:r>
            <a:r>
              <a:rPr lang="tr-TR" sz="2400" dirty="0">
                <a:solidFill>
                  <a:srgbClr val="004992"/>
                </a:solidFill>
              </a:rPr>
              <a:t>hepsinden önce…</a:t>
            </a:r>
            <a:endParaRPr lang="de-DE" sz="2400" dirty="0">
              <a:solidFill>
                <a:srgbClr val="004992"/>
              </a:solidFill>
            </a:endParaRPr>
          </a:p>
          <a:p>
            <a:pPr lvl="0" defTabSz="914400" fontAlgn="base">
              <a:lnSpc>
                <a:spcPct val="100000"/>
              </a:lnSpc>
              <a:spcBef>
                <a:spcPts val="1200"/>
              </a:spcBef>
              <a:defRPr/>
            </a:pPr>
            <a:r>
              <a:rPr lang="tr-TR" sz="2400" dirty="0">
                <a:solidFill>
                  <a:srgbClr val="004992"/>
                </a:solidFill>
              </a:rPr>
              <a:t>ünlü yazarlar</a:t>
            </a:r>
            <a:endParaRPr lang="de-DE" sz="2400" dirty="0">
              <a:solidFill>
                <a:srgbClr val="004992"/>
              </a:solidFill>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
        <p:nvSpPr>
          <p:cNvPr id="6" name="Footer Placeholder 5"/>
          <p:cNvSpPr>
            <a:spLocks noGrp="1"/>
          </p:cNvSpPr>
          <p:nvPr>
            <p:ph type="ftr" sz="quarter" idx="11"/>
          </p:nvPr>
        </p:nvSpPr>
        <p:spPr/>
        <p:txBody>
          <a:bodyPr/>
          <a:lstStyle/>
          <a:p>
            <a:pPr>
              <a:defRPr/>
            </a:pPr>
            <a:r>
              <a:rPr lang="de-DE"/>
              <a:t>Eğitim Modülü 10 – Önyargılar (Stigma) ile Başa Çıkma</a:t>
            </a: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6</a:t>
            </a:fld>
            <a:endParaRPr lang="de-DE"/>
          </a:p>
        </p:txBody>
      </p:sp>
    </p:spTree>
    <p:extLst>
      <p:ext uri="{BB962C8B-B14F-4D97-AF65-F5344CB8AC3E}">
        <p14:creationId xmlns:p14="http://schemas.microsoft.com/office/powerpoint/2010/main" val="209391834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Aşağıdaki insanların ortak noktası nedir?</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Charles Dickens (1812-1870)</a:t>
            </a:r>
          </a:p>
          <a:p>
            <a:pPr lvl="0" defTabSz="914400" fontAlgn="base">
              <a:lnSpc>
                <a:spcPct val="100000"/>
              </a:lnSpc>
              <a:spcBef>
                <a:spcPts val="1200"/>
              </a:spcBef>
              <a:defRPr/>
            </a:pPr>
            <a:r>
              <a:rPr lang="tr-TR" sz="2400" dirty="0">
                <a:solidFill>
                  <a:srgbClr val="004992"/>
                </a:solidFill>
              </a:rPr>
              <a:t>Erkekler, çoktan ölmüşler ve</a:t>
            </a:r>
            <a:r>
              <a:rPr lang="en-US" sz="2400" dirty="0">
                <a:solidFill>
                  <a:srgbClr val="004992"/>
                </a:solidFill>
              </a:rPr>
              <a:t> </a:t>
            </a:r>
            <a:r>
              <a:rPr lang="tr-TR" sz="2400" dirty="0">
                <a:solidFill>
                  <a:srgbClr val="004992"/>
                </a:solidFill>
              </a:rPr>
              <a:t>hepsinden önce…</a:t>
            </a:r>
            <a:endParaRPr lang="de-DE" sz="2400" dirty="0">
              <a:solidFill>
                <a:srgbClr val="004992"/>
              </a:solidFill>
            </a:endParaRPr>
          </a:p>
          <a:p>
            <a:pPr lvl="0" defTabSz="914400" fontAlgn="base">
              <a:lnSpc>
                <a:spcPct val="100000"/>
              </a:lnSpc>
              <a:spcBef>
                <a:spcPts val="1200"/>
              </a:spcBef>
              <a:defRPr/>
            </a:pPr>
            <a:r>
              <a:rPr lang="tr-TR" sz="2400" dirty="0">
                <a:solidFill>
                  <a:srgbClr val="004992"/>
                </a:solidFill>
              </a:rPr>
              <a:t>ünlü yazarlar</a:t>
            </a:r>
            <a:endParaRPr lang="de-DE" sz="2400" dirty="0">
              <a:solidFill>
                <a:srgbClr val="004992"/>
              </a:solidFill>
            </a:endParaRPr>
          </a:p>
          <a:p>
            <a:pPr lvl="0" defTabSz="914400" fontAlgn="base">
              <a:lnSpc>
                <a:spcPct val="100000"/>
              </a:lnSpc>
              <a:spcBef>
                <a:spcPts val="1200"/>
              </a:spcBef>
              <a:defRPr/>
            </a:pPr>
            <a:r>
              <a:rPr lang="tr-TR" sz="2400" dirty="0">
                <a:solidFill>
                  <a:srgbClr val="004992"/>
                </a:solidFill>
              </a:rPr>
              <a:t>Başka?</a:t>
            </a:r>
            <a:endParaRPr lang="de-DE" sz="2400" dirty="0">
              <a:solidFill>
                <a:srgbClr val="004992"/>
              </a:solidFill>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
        <p:nvSpPr>
          <p:cNvPr id="6" name="Footer Placeholder 5"/>
          <p:cNvSpPr>
            <a:spLocks noGrp="1"/>
          </p:cNvSpPr>
          <p:nvPr>
            <p:ph type="ftr" sz="quarter" idx="11"/>
          </p:nvPr>
        </p:nvSpPr>
        <p:spPr/>
        <p:txBody>
          <a:bodyPr/>
          <a:lstStyle/>
          <a:p>
            <a:pPr>
              <a:defRPr/>
            </a:pPr>
            <a:r>
              <a:rPr lang="de-DE"/>
              <a:t>Eğitim Modülü 10 – Önyargılar (Stigma) ile Başa Çıkma</a:t>
            </a: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7</a:t>
            </a:fld>
            <a:endParaRPr lang="de-DE"/>
          </a:p>
        </p:txBody>
      </p:sp>
    </p:spTree>
    <p:extLst>
      <p:ext uri="{BB962C8B-B14F-4D97-AF65-F5344CB8AC3E}">
        <p14:creationId xmlns:p14="http://schemas.microsoft.com/office/powerpoint/2010/main" val="40299536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Aşağıdaki insanların ortak noktası nedir?</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Fyodor Dostoyevsky (1821-1881)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de-DE" sz="2400" dirty="0">
                <a:solidFill>
                  <a:srgbClr val="333333"/>
                </a:solidFill>
              </a:rPr>
              <a:t>Charles Dickens (1812-1870)</a:t>
            </a:r>
          </a:p>
          <a:p>
            <a:pPr lvl="0" defTabSz="914400" fontAlgn="base">
              <a:lnSpc>
                <a:spcPct val="100000"/>
              </a:lnSpc>
              <a:spcBef>
                <a:spcPts val="1200"/>
              </a:spcBef>
              <a:defRPr/>
            </a:pPr>
            <a:r>
              <a:rPr lang="tr-TR" sz="2400" dirty="0">
                <a:solidFill>
                  <a:srgbClr val="004992"/>
                </a:solidFill>
              </a:rPr>
              <a:t>Erkekler, çoktan ölmüşler ve</a:t>
            </a:r>
            <a:r>
              <a:rPr lang="en-US" sz="2400" dirty="0">
                <a:solidFill>
                  <a:srgbClr val="004992"/>
                </a:solidFill>
              </a:rPr>
              <a:t> </a:t>
            </a:r>
            <a:r>
              <a:rPr lang="tr-TR" sz="2400" dirty="0">
                <a:solidFill>
                  <a:srgbClr val="004992"/>
                </a:solidFill>
              </a:rPr>
              <a:t>hepsinden önce…</a:t>
            </a:r>
            <a:endParaRPr lang="de-DE" sz="2400" dirty="0">
              <a:solidFill>
                <a:srgbClr val="004992"/>
              </a:solidFill>
            </a:endParaRPr>
          </a:p>
          <a:p>
            <a:pPr lvl="0" defTabSz="914400" fontAlgn="base">
              <a:lnSpc>
                <a:spcPct val="100000"/>
              </a:lnSpc>
              <a:spcBef>
                <a:spcPts val="1200"/>
              </a:spcBef>
              <a:defRPr/>
            </a:pPr>
            <a:r>
              <a:rPr lang="tr-TR" sz="2400" dirty="0">
                <a:solidFill>
                  <a:srgbClr val="004992"/>
                </a:solidFill>
              </a:rPr>
              <a:t>ünlü yazarlar</a:t>
            </a:r>
            <a:endParaRPr lang="de-DE" sz="2400" dirty="0">
              <a:solidFill>
                <a:srgbClr val="004992"/>
              </a:solidFill>
            </a:endParaRPr>
          </a:p>
          <a:p>
            <a:pPr lvl="0" defTabSz="914400" fontAlgn="base">
              <a:lnSpc>
                <a:spcPct val="100000"/>
              </a:lnSpc>
              <a:spcBef>
                <a:spcPts val="1200"/>
              </a:spcBef>
              <a:defRPr/>
            </a:pPr>
            <a:r>
              <a:rPr lang="tr-TR" sz="2400" dirty="0">
                <a:solidFill>
                  <a:srgbClr val="004992"/>
                </a:solidFill>
              </a:rPr>
              <a:t>Başka?</a:t>
            </a:r>
            <a:endParaRPr lang="de-DE" sz="2400" dirty="0">
              <a:solidFill>
                <a:srgbClr val="004992"/>
              </a:solidFill>
            </a:endParaRPr>
          </a:p>
          <a:p>
            <a:pPr lvl="0" defTabSz="914400" fontAlgn="base">
              <a:lnSpc>
                <a:spcPct val="100000"/>
              </a:lnSpc>
              <a:spcBef>
                <a:spcPts val="1200"/>
              </a:spcBef>
              <a:buClr>
                <a:srgbClr val="006699"/>
              </a:buClr>
              <a:defRPr/>
            </a:pPr>
            <a:r>
              <a:rPr lang="tr-TR" sz="2400" dirty="0">
                <a:solidFill>
                  <a:srgbClr val="004992"/>
                </a:solidFill>
              </a:rPr>
              <a:t>Bu yazarların hepsine ruhsal bozukluk tanısı</a:t>
            </a:r>
            <a:br>
              <a:rPr lang="en-US" sz="2400" dirty="0">
                <a:solidFill>
                  <a:srgbClr val="004992"/>
                </a:solidFill>
              </a:rPr>
            </a:br>
            <a:r>
              <a:rPr lang="tr-TR" sz="2400" dirty="0">
                <a:solidFill>
                  <a:srgbClr val="004992"/>
                </a:solidFill>
              </a:rPr>
              <a:t>konulmuştu, ikisinin ise psikoz belirtileri vardı.</a:t>
            </a:r>
            <a:endParaRPr lang="en-US" sz="2400" dirty="0"/>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
        <p:nvSpPr>
          <p:cNvPr id="6" name="Footer Placeholder 5"/>
          <p:cNvSpPr>
            <a:spLocks noGrp="1"/>
          </p:cNvSpPr>
          <p:nvPr>
            <p:ph type="ftr" sz="quarter" idx="11"/>
          </p:nvPr>
        </p:nvSpPr>
        <p:spPr/>
        <p:txBody>
          <a:bodyPr/>
          <a:lstStyle/>
          <a:p>
            <a:pPr>
              <a:defRPr/>
            </a:pPr>
            <a:r>
              <a:rPr lang="de-DE"/>
              <a:t>Eğitim Modülü 10 – Önyargılar (Stigma) ile Başa Çıkma</a:t>
            </a: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8</a:t>
            </a:fld>
            <a:endParaRPr lang="de-DE"/>
          </a:p>
        </p:txBody>
      </p:sp>
    </p:spTree>
    <p:extLst>
      <p:ext uri="{BB962C8B-B14F-4D97-AF65-F5344CB8AC3E}">
        <p14:creationId xmlns:p14="http://schemas.microsoft.com/office/powerpoint/2010/main" val="207165245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Ünlü=Kusursuz, Mükemmel?</a:t>
            </a:r>
            <a:endParaRPr lang="de-DE" sz="3600" dirty="0">
              <a:latin typeface="+mn-lt"/>
              <a:ea typeface="+mn-ea"/>
              <a:cs typeface="+mn-cs"/>
            </a:endParaRPr>
          </a:p>
        </p:txBody>
      </p:sp>
      <p:graphicFrame>
        <p:nvGraphicFramePr>
          <p:cNvPr id="6" name="Group 41"/>
          <p:cNvGraphicFramePr>
            <a:graphicFrameLocks/>
          </p:cNvGraphicFramePr>
          <p:nvPr>
            <p:extLst>
              <p:ext uri="{D42A27DB-BD31-4B8C-83A1-F6EECF244321}">
                <p14:modId xmlns:p14="http://schemas.microsoft.com/office/powerpoint/2010/main" val="3670991012"/>
              </p:ext>
            </p:extLst>
          </p:nvPr>
        </p:nvGraphicFramePr>
        <p:xfrm>
          <a:off x="408955" y="2132857"/>
          <a:ext cx="11376000" cy="420624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0">
                <a:tc>
                  <a:txBody>
                    <a:bodyPr/>
                    <a:lstStyle/>
                    <a:p>
                      <a:pPr marL="342900" indent="-342900">
                        <a:buFont typeface="Arial" pitchFamily="34" charset="0"/>
                        <a:buNone/>
                      </a:pPr>
                      <a:r>
                        <a:rPr lang="de-DE" sz="1800" b="0">
                          <a:solidFill>
                            <a:srgbClr val="333333"/>
                          </a:solidFill>
                          <a:latin typeface="+mn-lt"/>
                          <a:ea typeface="+mn-ea"/>
                          <a:cs typeface="+mn-cs"/>
                        </a:rPr>
                        <a:t>Fyodor</a:t>
                      </a:r>
                    </a:p>
                    <a:p>
                      <a:pPr marL="342900" indent="-342900">
                        <a:buFont typeface="Arial" pitchFamily="34" charset="0"/>
                        <a:buNone/>
                      </a:pPr>
                      <a:r>
                        <a:rPr lang="de-DE" sz="1800" b="0">
                          <a:solidFill>
                            <a:srgbClr val="333333"/>
                          </a:solidFill>
                          <a:latin typeface="+mn-lt"/>
                          <a:ea typeface="+mn-ea"/>
                          <a:cs typeface="+mn-cs"/>
                        </a:rPr>
                        <a:t>Dostoyevsky</a:t>
                      </a:r>
                    </a:p>
                    <a:p>
                      <a:pPr marL="342900" indent="-342900">
                        <a:buFont typeface="Arial" pitchFamily="34" charset="0"/>
                        <a:buNone/>
                      </a:pPr>
                      <a:r>
                        <a:rPr lang="de-DE" sz="1800" b="0">
                          <a:solidFill>
                            <a:srgbClr val="333333"/>
                          </a:solidFill>
                          <a:latin typeface="+mn-lt"/>
                          <a:ea typeface="+mn-ea"/>
                          <a:cs typeface="+mn-cs"/>
                        </a:rPr>
                        <a:t>(1821-1881)</a:t>
                      </a:r>
                      <a:endParaRPr lang="de-DE" sz="1800" b="0"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buFontTx/>
                        <a:buNone/>
                      </a:pPr>
                      <a:r>
                        <a:rPr lang="en-US" sz="1800" b="0" baseline="0">
                          <a:solidFill>
                            <a:srgbClr val="333333"/>
                          </a:solidFill>
                          <a:latin typeface="+mn-lt"/>
                          <a:ea typeface="+mn-ea"/>
                          <a:cs typeface="+mn-cs"/>
                        </a:rPr>
                        <a:t>Fyodor Dostoyevski en önemli Rus yazarlarından biridir ve dünya edebiyatında en seçkin psikologlardan biri olarak kabul edilir. Dostoyevski epilepsi hastalığından muzdarip olmuş ve kısa süreli kumar bağımlısı olmuştur. Hayatının sonuna kadar Dostoyevski parasal açıdan güvende olmuş ve ömür boyu yaptıkları ile hatırlanmıştır.</a:t>
                      </a:r>
                      <a:endParaRPr lang="es-ES" sz="1800" b="0" baseline="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05840">
                <a:tc>
                  <a:txBody>
                    <a:bodyPr/>
                    <a:lstStyle/>
                    <a:p>
                      <a:pPr marL="342900" indent="-342900">
                        <a:buFont typeface="Arial" pitchFamily="34" charset="0"/>
                        <a:buNone/>
                      </a:pPr>
                      <a:r>
                        <a:rPr lang="de-DE" sz="1800" b="0">
                          <a:solidFill>
                            <a:srgbClr val="333333"/>
                          </a:solidFill>
                          <a:latin typeface="+mn-lt"/>
                          <a:ea typeface="+mn-ea"/>
                          <a:cs typeface="+mn-cs"/>
                        </a:rPr>
                        <a:t>Ernest</a:t>
                      </a:r>
                    </a:p>
                    <a:p>
                      <a:pPr marL="342900" indent="-342900">
                        <a:buFont typeface="Arial" pitchFamily="34" charset="0"/>
                        <a:buNone/>
                      </a:pPr>
                      <a:r>
                        <a:rPr lang="de-DE" sz="1800" b="0">
                          <a:solidFill>
                            <a:srgbClr val="333333"/>
                          </a:solidFill>
                          <a:latin typeface="+mn-lt"/>
                          <a:ea typeface="+mn-ea"/>
                          <a:cs typeface="+mn-cs"/>
                        </a:rPr>
                        <a:t>Hemingway</a:t>
                      </a:r>
                    </a:p>
                    <a:p>
                      <a:pPr marL="342900" indent="-342900">
                        <a:buFont typeface="Arial" pitchFamily="34" charset="0"/>
                        <a:buNone/>
                      </a:pPr>
                      <a:r>
                        <a:rPr lang="de-DE" sz="1800" b="0">
                          <a:solidFill>
                            <a:srgbClr val="333333"/>
                          </a:solidFill>
                          <a:latin typeface="+mn-lt"/>
                          <a:ea typeface="+mn-ea"/>
                          <a:cs typeface="+mn-cs"/>
                        </a:rPr>
                        <a:t>(1899-1961)</a:t>
                      </a:r>
                      <a:endParaRPr lang="de-DE" sz="1800" b="0"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lang="en-US" sz="1800">
                          <a:solidFill>
                            <a:srgbClr val="333333"/>
                          </a:solidFill>
                          <a:latin typeface="+mn-lt"/>
                          <a:ea typeface="+mn-ea"/>
                          <a:cs typeface="+mn-cs"/>
                        </a:rPr>
                        <a:t>Hemingway 20. yüzyılın en başarılı Amerikan yazarlarından biri olarak kabul edilir. 1954 yılında Nobel Edebiyat Ödülü'ne layık görülmüştür. Yaşamı boyunca depresyon ve alkol bağımlılığı dönemleri geçirmiştir. Onun aynı zamanda bipolar bozukluğu olduğu düşünülmüştür.</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05840">
                <a:tc>
                  <a:txBody>
                    <a:bodyPr/>
                    <a:lstStyle/>
                    <a:p>
                      <a:pPr marL="342900" indent="-342900">
                        <a:buFont typeface="Arial" pitchFamily="34" charset="0"/>
                        <a:buNone/>
                      </a:pPr>
                      <a:r>
                        <a:rPr lang="de-DE" sz="1800" b="0">
                          <a:solidFill>
                            <a:srgbClr val="333333"/>
                          </a:solidFill>
                          <a:latin typeface="+mn-lt"/>
                          <a:ea typeface="+mn-ea"/>
                          <a:cs typeface="+mn-cs"/>
                        </a:rPr>
                        <a:t>Friedrich</a:t>
                      </a:r>
                    </a:p>
                    <a:p>
                      <a:pPr marL="342900" indent="-342900">
                        <a:buFont typeface="Arial" pitchFamily="34" charset="0"/>
                        <a:buNone/>
                      </a:pPr>
                      <a:r>
                        <a:rPr lang="de-DE" sz="1800" b="0">
                          <a:solidFill>
                            <a:srgbClr val="333333"/>
                          </a:solidFill>
                          <a:latin typeface="+mn-lt"/>
                          <a:ea typeface="+mn-ea"/>
                          <a:cs typeface="+mn-cs"/>
                        </a:rPr>
                        <a:t>Hölderlin</a:t>
                      </a:r>
                    </a:p>
                    <a:p>
                      <a:pPr marL="342900" indent="-342900">
                        <a:buFont typeface="Arial" pitchFamily="34" charset="0"/>
                        <a:buNone/>
                      </a:pPr>
                      <a:r>
                        <a:rPr lang="de-DE" sz="1800" b="0">
                          <a:solidFill>
                            <a:srgbClr val="333333"/>
                          </a:solidFill>
                          <a:latin typeface="+mn-lt"/>
                          <a:ea typeface="+mn-ea"/>
                          <a:cs typeface="+mn-cs"/>
                        </a:rPr>
                        <a:t>(1770-1843) </a:t>
                      </a:r>
                      <a:endParaRPr lang="de-DE" sz="1800" b="0" dirty="0">
                        <a:solidFill>
                          <a:srgbClr val="333333"/>
                        </a:solidFill>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a:ln>
                            <a:noFill/>
                          </a:ln>
                          <a:solidFill>
                            <a:srgbClr val="333333"/>
                          </a:solidFill>
                          <a:effectLst/>
                          <a:latin typeface="+mn-lt"/>
                          <a:ea typeface="+mn-ea"/>
                          <a:cs typeface="+mn-cs"/>
                        </a:rPr>
                        <a:t>Hölderlin ‘deha ve delilik’ imajına abartılı şekilde bürünmüştür. O, Goethe ve Schiller gibi Romantizmin en önemli Alman şairlerinden biriydi. Bugün yaşasaydı, Hölderlin büyük olasılıkla şizofreni / psikoz tanısı alıyor olacaktı.</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de-DE" sz="1800" b="0">
                          <a:solidFill>
                            <a:srgbClr val="333333"/>
                          </a:solidFill>
                          <a:latin typeface="+mn-lt"/>
                          <a:ea typeface="+mn-ea"/>
                          <a:cs typeface="+mn-cs"/>
                        </a:rPr>
                        <a:t>Charles Dickens (1812-1870)</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dirty="0">
                          <a:ln>
                            <a:noFill/>
                          </a:ln>
                          <a:solidFill>
                            <a:srgbClr val="333333"/>
                          </a:solidFill>
                          <a:effectLst/>
                          <a:latin typeface="+mn-lt"/>
                          <a:ea typeface="+mn-ea"/>
                          <a:cs typeface="+mn-cs"/>
                        </a:rPr>
                        <a:t>Dickens </a:t>
                      </a: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çok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okunan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İngiliz</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yazarlardan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biridir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Onun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ünlü</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eserleri</a:t>
                      </a:r>
                      <a:r>
                        <a:rPr kumimoji="0" lang="en-US" sz="1800" b="0" i="0" u="none" strike="noStrike" cap="none" normalizeH="0" baseline="0" dirty="0">
                          <a:ln>
                            <a:noFill/>
                          </a:ln>
                          <a:solidFill>
                            <a:srgbClr val="333333"/>
                          </a:solidFill>
                          <a:effectLst/>
                          <a:latin typeface="+mn-lt"/>
                          <a:ea typeface="+mn-ea"/>
                          <a:cs typeface="+mn-cs"/>
                        </a:rPr>
                        <a:t> ‘Oliver Twist’ </a:t>
                      </a:r>
                      <a:r>
                        <a:rPr kumimoji="0" lang="en-US" sz="1800" b="0" i="0" u="none" strike="noStrike" cap="none" normalizeH="0" baseline="0" dirty="0" err="1">
                          <a:ln>
                            <a:noFill/>
                          </a:ln>
                          <a:solidFill>
                            <a:srgbClr val="333333"/>
                          </a:solidFill>
                          <a:effectLst/>
                          <a:latin typeface="+mn-lt"/>
                          <a:ea typeface="+mn-ea"/>
                          <a:cs typeface="+mn-cs"/>
                        </a:rPr>
                        <a:t>ve</a:t>
                      </a:r>
                      <a:r>
                        <a:rPr kumimoji="0" lang="en-US" sz="1800" b="0" i="0" u="none" strike="noStrike" cap="none" normalizeH="0" baseline="0" dirty="0">
                          <a:ln>
                            <a:noFill/>
                          </a:ln>
                          <a:solidFill>
                            <a:srgbClr val="333333"/>
                          </a:solidFill>
                          <a:effectLst/>
                          <a:latin typeface="+mn-lt"/>
                          <a:ea typeface="+mn-ea"/>
                          <a:cs typeface="+mn-cs"/>
                        </a:rPr>
                        <a:t> ‘A Christmas Carol’ dır. </a:t>
                      </a:r>
                      <a:r>
                        <a:rPr kumimoji="0" lang="en-US" sz="1800" b="0" i="0" u="none" strike="noStrike" cap="none" normalizeH="0" baseline="0" dirty="0" err="1">
                          <a:ln>
                            <a:noFill/>
                          </a:ln>
                          <a:solidFill>
                            <a:srgbClr val="333333"/>
                          </a:solidFill>
                          <a:effectLst/>
                          <a:latin typeface="+mn-lt"/>
                          <a:ea typeface="+mn-ea"/>
                          <a:cs typeface="+mn-cs"/>
                        </a:rPr>
                        <a:t>Manik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depresif</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atakları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vardı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bugün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yaşasaydı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muhtemelen</a:t>
                      </a:r>
                      <a:r>
                        <a:rPr kumimoji="0" lang="en-US" sz="1800" b="0" i="0" u="none" strike="noStrike" cap="none" normalizeH="0" baseline="0" dirty="0">
                          <a:ln>
                            <a:noFill/>
                          </a:ln>
                          <a:solidFill>
                            <a:srgbClr val="333333"/>
                          </a:solidFill>
                          <a:effectLst/>
                          <a:latin typeface="+mn-lt"/>
                          <a:ea typeface="+mn-ea"/>
                          <a:cs typeface="+mn-cs"/>
                        </a:rPr>
                        <a:t> bipolar </a:t>
                      </a:r>
                      <a:r>
                        <a:rPr kumimoji="0" lang="en-US" sz="1800" b="0" i="0" u="none" strike="noStrike" cap="none" normalizeH="0" baseline="0" dirty="0" err="1">
                          <a:ln>
                            <a:noFill/>
                          </a:ln>
                          <a:solidFill>
                            <a:srgbClr val="333333"/>
                          </a:solidFill>
                          <a:effectLst/>
                          <a:latin typeface="+mn-lt"/>
                          <a:ea typeface="+mn-ea"/>
                          <a:cs typeface="+mn-cs"/>
                        </a:rPr>
                        <a:t>bozukluk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tanısı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alacaktı</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Eğitim Modülü 10 – Önyargılar (Stigma) ile Başa Çıkma</a:t>
            </a:r>
          </a:p>
        </p:txBody>
      </p:sp>
      <p:sp>
        <p:nvSpPr>
          <p:cNvPr id="7" name="Slide Number Placeholder 6"/>
          <p:cNvSpPr>
            <a:spLocks noGrp="1"/>
          </p:cNvSpPr>
          <p:nvPr>
            <p:ph type="sldNum" sz="quarter" idx="12"/>
          </p:nvPr>
        </p:nvSpPr>
        <p:spPr/>
        <p:txBody>
          <a:bodyPr/>
          <a:lstStyle/>
          <a:p>
            <a:pPr>
              <a:defRPr/>
            </a:pPr>
            <a:fld id="{FA607E4B-D97F-4773-B36A-091342B743F9}" type="slidenum">
              <a:rPr lang="de-DE" smtClean="0"/>
              <a:pPr>
                <a:defRPr/>
              </a:pPr>
              <a:t>9</a:t>
            </a:fld>
            <a:endParaRPr 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Bu resimlerin hangisi psikoz belirtileri olan kişiler tarafından yapılmıştır?</a:t>
            </a:r>
            <a:endParaRPr lang="de-DE" sz="3600" dirty="0">
              <a:latin typeface="+mn-lt"/>
              <a:ea typeface="+mn-ea"/>
              <a:cs typeface="+mn-cs"/>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2" name="Footer Placeholder 1"/>
          <p:cNvSpPr>
            <a:spLocks noGrp="1"/>
          </p:cNvSpPr>
          <p:nvPr>
            <p:ph type="ftr" sz="quarter" idx="11"/>
          </p:nvPr>
        </p:nvSpPr>
        <p:spPr/>
        <p:txBody>
          <a:bodyPr/>
          <a:lstStyle/>
          <a:p>
            <a:pPr>
              <a:defRPr/>
            </a:pPr>
            <a:r>
              <a:rPr lang="de-DE"/>
              <a:t>Eğitim Modülü 10 – Önyargılar (Stigma) ile Başa Çıkma</a:t>
            </a:r>
          </a:p>
        </p:txBody>
      </p:sp>
      <p:sp>
        <p:nvSpPr>
          <p:cNvPr id="3" name="Slide Number Placeholder 2"/>
          <p:cNvSpPr>
            <a:spLocks noGrp="1"/>
          </p:cNvSpPr>
          <p:nvPr>
            <p:ph type="sldNum" sz="quarter" idx="12"/>
          </p:nvPr>
        </p:nvSpPr>
        <p:spPr/>
        <p:txBody>
          <a:bodyPr/>
          <a:lstStyle/>
          <a:p>
            <a:pPr>
              <a:defRPr/>
            </a:pPr>
            <a:fld id="{FA607E4B-D97F-4773-B36A-091342B743F9}" type="slidenum">
              <a:rPr lang="de-DE" smtClean="0"/>
              <a:pPr>
                <a:defRPr/>
              </a:pPr>
              <a:t>10</a:t>
            </a:fld>
            <a:endParaRPr 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Bu resimlerin hangisi bir açık artırmada en yüksek fiyat almıştır?</a:t>
            </a:r>
            <a:endParaRPr lang="de-DE" sz="3600" dirty="0">
              <a:latin typeface="+mn-lt"/>
              <a:ea typeface="+mn-ea"/>
              <a:cs typeface="+mn-cs"/>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2" name="Footer Placeholder 1"/>
          <p:cNvSpPr>
            <a:spLocks noGrp="1"/>
          </p:cNvSpPr>
          <p:nvPr>
            <p:ph type="ftr" sz="quarter" idx="11"/>
          </p:nvPr>
        </p:nvSpPr>
        <p:spPr/>
        <p:txBody>
          <a:bodyPr/>
          <a:lstStyle/>
          <a:p>
            <a:pPr>
              <a:defRPr/>
            </a:pPr>
            <a:r>
              <a:rPr lang="de-DE"/>
              <a:t>Eğitim Modülü 10 – Önyargılar (Stigma) ile Başa Çıkma</a:t>
            </a:r>
          </a:p>
        </p:txBody>
      </p:sp>
      <p:sp>
        <p:nvSpPr>
          <p:cNvPr id="3" name="Slide Number Placeholder 2"/>
          <p:cNvSpPr>
            <a:spLocks noGrp="1"/>
          </p:cNvSpPr>
          <p:nvPr>
            <p:ph type="sldNum" sz="quarter" idx="12"/>
          </p:nvPr>
        </p:nvSpPr>
        <p:spPr/>
        <p:txBody>
          <a:bodyPr/>
          <a:lstStyle/>
          <a:p>
            <a:pPr>
              <a:defRPr/>
            </a:pPr>
            <a:fld id="{FA607E4B-D97F-4773-B36A-091342B743F9}" type="slidenum">
              <a:rPr lang="de-DE" smtClean="0"/>
              <a:pPr>
                <a:defRPr/>
              </a:pPr>
              <a:t>11</a:t>
            </a:fld>
            <a:endParaRPr 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Bu resimlerin hangisi bir açık artırmada en yüksek fiyat almıştır?</a:t>
            </a:r>
            <a:endParaRPr lang="de-DE" sz="3600" dirty="0">
              <a:latin typeface="+mn-lt"/>
              <a:ea typeface="+mn-ea"/>
              <a:cs typeface="+mn-cs"/>
            </a:endParaRPr>
          </a:p>
        </p:txBody>
      </p:sp>
      <p:pic>
        <p:nvPicPr>
          <p:cNvPr id="18"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9"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20"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21"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22" name="Caption_16"/>
          <p:cNvSpPr txBox="1"/>
          <p:nvPr/>
        </p:nvSpPr>
        <p:spPr>
          <a:xfrm>
            <a:off x="6276850" y="5689928"/>
            <a:ext cx="2255381" cy="369332"/>
          </a:xfrm>
          <a:prstGeom prst="rect">
            <a:avLst/>
          </a:prstGeom>
          <a:noFill/>
        </p:spPr>
        <p:txBody>
          <a:bodyPr wrap="square" rtlCol="0">
            <a:spAutoFit/>
          </a:bodyPr>
          <a:lstStyle/>
          <a:p>
            <a:pPr algn="ctr"/>
            <a:r>
              <a:rPr lang="de-DE" sz="1800">
                <a:solidFill>
                  <a:srgbClr val="004992"/>
                </a:solidFill>
                <a:latin typeface="+mn-lt"/>
                <a:ea typeface="+mn-ea"/>
                <a:cs typeface="+mn-cs"/>
              </a:rPr>
              <a:t>0 euro</a:t>
            </a:r>
            <a:endParaRPr lang="de-DE" sz="1800" dirty="0">
              <a:solidFill>
                <a:srgbClr val="004992"/>
              </a:solidFill>
              <a:latin typeface="+mn-lt"/>
              <a:ea typeface="+mn-ea"/>
              <a:cs typeface="+mn-cs"/>
            </a:endParaRPr>
          </a:p>
        </p:txBody>
      </p:sp>
      <p:sp>
        <p:nvSpPr>
          <p:cNvPr id="23" name="Caption_17"/>
          <p:cNvSpPr txBox="1"/>
          <p:nvPr/>
        </p:nvSpPr>
        <p:spPr>
          <a:xfrm>
            <a:off x="8858875" y="4286504"/>
            <a:ext cx="2926080" cy="369332"/>
          </a:xfrm>
          <a:prstGeom prst="rect">
            <a:avLst/>
          </a:prstGeom>
          <a:noFill/>
        </p:spPr>
        <p:txBody>
          <a:bodyPr wrap="square" rtlCol="0">
            <a:spAutoFit/>
          </a:bodyPr>
          <a:lstStyle/>
          <a:p>
            <a:pPr algn="ctr"/>
            <a:r>
              <a:rPr lang="de-DE" sz="1800">
                <a:solidFill>
                  <a:srgbClr val="004992"/>
                </a:solidFill>
                <a:latin typeface="+mn-lt"/>
                <a:ea typeface="+mn-ea"/>
                <a:cs typeface="+mn-cs"/>
              </a:rPr>
              <a:t>10 bin euro dolaylarında</a:t>
            </a:r>
            <a:endParaRPr lang="de-DE" sz="1800" dirty="0">
              <a:solidFill>
                <a:srgbClr val="004992"/>
              </a:solidFill>
              <a:latin typeface="+mn-lt"/>
              <a:ea typeface="+mn-ea"/>
              <a:cs typeface="+mn-cs"/>
            </a:endParaRPr>
          </a:p>
        </p:txBody>
      </p:sp>
      <p:sp>
        <p:nvSpPr>
          <p:cNvPr id="24" name="Caption_15"/>
          <p:cNvSpPr txBox="1"/>
          <p:nvPr/>
        </p:nvSpPr>
        <p:spPr>
          <a:xfrm>
            <a:off x="3389885" y="5685824"/>
            <a:ext cx="2560320" cy="369332"/>
          </a:xfrm>
          <a:prstGeom prst="rect">
            <a:avLst/>
          </a:prstGeom>
          <a:noFill/>
        </p:spPr>
        <p:txBody>
          <a:bodyPr wrap="square" rtlCol="0">
            <a:spAutoFit/>
          </a:bodyPr>
          <a:lstStyle/>
          <a:p>
            <a:pPr algn="ctr"/>
            <a:r>
              <a:rPr lang="de-DE" sz="1800">
                <a:solidFill>
                  <a:srgbClr val="004992"/>
                </a:solidFill>
                <a:latin typeface="+mn-lt"/>
                <a:ea typeface="+mn-ea"/>
                <a:cs typeface="+mn-cs"/>
              </a:rPr>
              <a:t>25 milyon euro</a:t>
            </a:r>
            <a:endParaRPr lang="de-DE" sz="1800" dirty="0">
              <a:solidFill>
                <a:srgbClr val="004992"/>
              </a:solidFill>
              <a:latin typeface="+mn-lt"/>
              <a:ea typeface="+mn-ea"/>
              <a:cs typeface="+mn-cs"/>
            </a:endParaRPr>
          </a:p>
        </p:txBody>
      </p:sp>
      <p:sp>
        <p:nvSpPr>
          <p:cNvPr id="25" name="Caption_14"/>
          <p:cNvSpPr txBox="1"/>
          <p:nvPr/>
        </p:nvSpPr>
        <p:spPr>
          <a:xfrm>
            <a:off x="502919" y="5698536"/>
            <a:ext cx="2560320" cy="646331"/>
          </a:xfrm>
          <a:prstGeom prst="rect">
            <a:avLst/>
          </a:prstGeom>
          <a:noFill/>
        </p:spPr>
        <p:txBody>
          <a:bodyPr wrap="square" rtlCol="0">
            <a:spAutoFit/>
          </a:bodyPr>
          <a:lstStyle/>
          <a:p>
            <a:pPr algn="ctr"/>
            <a:r>
              <a:rPr lang="fr-FR" sz="1800">
                <a:solidFill>
                  <a:srgbClr val="004992"/>
                </a:solidFill>
                <a:latin typeface="+mn-lt"/>
                <a:ea typeface="+mn-ea"/>
                <a:cs typeface="+mn-cs"/>
              </a:rPr>
              <a:t>Neredeyse 100 milyon euro</a:t>
            </a:r>
            <a:endParaRPr lang="de-DE" sz="1800"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t>Eğitim Modülü 10 – Önyargılar (Stigma) ile Başa Çıkma</a:t>
            </a:r>
          </a:p>
        </p:txBody>
      </p:sp>
      <p:sp>
        <p:nvSpPr>
          <p:cNvPr id="3" name="Slide Number Placeholder 2"/>
          <p:cNvSpPr>
            <a:spLocks noGrp="1"/>
          </p:cNvSpPr>
          <p:nvPr>
            <p:ph type="sldNum" sz="quarter" idx="12"/>
          </p:nvPr>
        </p:nvSpPr>
        <p:spPr/>
        <p:txBody>
          <a:bodyPr/>
          <a:lstStyle/>
          <a:p>
            <a:pPr>
              <a:defRPr/>
            </a:pPr>
            <a:fld id="{FA607E4B-D97F-4773-B36A-091342B743F9}" type="slidenum">
              <a:rPr lang="de-DE" smtClean="0"/>
              <a:pPr>
                <a:defRPr/>
              </a:pPr>
              <a:t>12</a:t>
            </a:fld>
            <a:endParaRPr 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Edvard Munch</a:t>
            </a:r>
          </a:p>
        </p:txBody>
      </p:sp>
      <p:sp>
        <p:nvSpPr>
          <p:cNvPr id="3" name="Inhaltsplatzhalter 2"/>
          <p:cNvSpPr>
            <a:spLocks noGrp="1"/>
          </p:cNvSpPr>
          <p:nvPr>
            <p:ph idx="1"/>
          </p:nvPr>
        </p:nvSpPr>
        <p:spPr>
          <a:xfrm>
            <a:off x="408955" y="2204864"/>
            <a:ext cx="7498080" cy="4248000"/>
          </a:xfrm>
        </p:spPr>
        <p:txBody>
          <a:bodyPr>
            <a:noAutofit/>
          </a:bodyPr>
          <a:lstStyle/>
          <a:p>
            <a:pPr marL="342900" lvl="1" indent="-342900">
              <a:spcBef>
                <a:spcPts val="1999"/>
              </a:spcBef>
              <a:spcAft>
                <a:spcPts val="0"/>
              </a:spcAft>
              <a:buClr>
                <a:srgbClr val="333333"/>
              </a:buClr>
              <a:buFont typeface="WingDings"/>
              <a:buChar char=""/>
              <a:tabLst>
                <a:tab pos="84138" algn="l"/>
              </a:tabLst>
            </a:pPr>
            <a:r>
              <a:rPr lang="tr-TR" sz="2400" dirty="0">
                <a:solidFill>
                  <a:srgbClr val="333333"/>
                </a:solidFill>
                <a:latin typeface="+mn-lt"/>
              </a:rPr>
              <a:t>B</a:t>
            </a:r>
            <a:r>
              <a:rPr lang="de-DE" sz="2400" dirty="0" err="1">
                <a:solidFill>
                  <a:srgbClr val="333333"/>
                </a:solidFill>
                <a:latin typeface="+mn-lt"/>
              </a:rPr>
              <a:t>ilinmeyen</a:t>
            </a:r>
            <a:r>
              <a:rPr lang="de-DE" sz="2400" dirty="0">
                <a:solidFill>
                  <a:srgbClr val="333333"/>
                </a:solidFill>
                <a:latin typeface="+mn-lt"/>
              </a:rPr>
              <a:t> </a:t>
            </a:r>
            <a:r>
              <a:rPr lang="de-DE" sz="2400" dirty="0" err="1">
                <a:solidFill>
                  <a:srgbClr val="333333"/>
                </a:solidFill>
                <a:latin typeface="+mn-lt"/>
              </a:rPr>
              <a:t>bir</a:t>
            </a:r>
            <a:r>
              <a:rPr lang="de-DE" sz="2400" dirty="0">
                <a:solidFill>
                  <a:srgbClr val="333333"/>
                </a:solidFill>
                <a:latin typeface="+mn-lt"/>
              </a:rPr>
              <a:t> </a:t>
            </a:r>
            <a:r>
              <a:rPr lang="de-DE" sz="2400" dirty="0" err="1">
                <a:solidFill>
                  <a:srgbClr val="333333"/>
                </a:solidFill>
                <a:latin typeface="+mn-lt"/>
              </a:rPr>
              <a:t>alıcı</a:t>
            </a:r>
            <a:r>
              <a:rPr lang="tr-TR" sz="2400" dirty="0">
                <a:solidFill>
                  <a:srgbClr val="333333"/>
                </a:solidFill>
                <a:latin typeface="+mn-lt"/>
              </a:rPr>
              <a:t> ‘</a:t>
            </a:r>
            <a:r>
              <a:rPr lang="de-DE" sz="2400" dirty="0" err="1">
                <a:solidFill>
                  <a:srgbClr val="333333"/>
                </a:solidFill>
                <a:latin typeface="+mn-lt"/>
              </a:rPr>
              <a:t>Çığlık</a:t>
            </a:r>
            <a:r>
              <a:rPr lang="tr-TR" sz="2400" i="1" dirty="0">
                <a:solidFill>
                  <a:srgbClr val="333333"/>
                </a:solidFill>
                <a:latin typeface="+mn-lt"/>
              </a:rPr>
              <a:t>’</a:t>
            </a:r>
            <a:r>
              <a:rPr lang="de-DE" sz="2400" dirty="0">
                <a:solidFill>
                  <a:srgbClr val="333333"/>
                </a:solidFill>
                <a:latin typeface="+mn-lt"/>
              </a:rPr>
              <a:t> </a:t>
            </a:r>
            <a:r>
              <a:rPr lang="tr-TR" sz="2400" dirty="0">
                <a:solidFill>
                  <a:srgbClr val="333333"/>
                </a:solidFill>
                <a:latin typeface="+mn-lt"/>
              </a:rPr>
              <a:t>isimli tablo için</a:t>
            </a:r>
            <a:r>
              <a:rPr lang="de-DE" sz="2400" dirty="0">
                <a:solidFill>
                  <a:srgbClr val="333333"/>
                </a:solidFill>
                <a:latin typeface="+mn-lt"/>
              </a:rPr>
              <a:t> </a:t>
            </a:r>
            <a:r>
              <a:rPr lang="de-DE" sz="2400" dirty="0" err="1">
                <a:solidFill>
                  <a:srgbClr val="333333"/>
                </a:solidFill>
                <a:latin typeface="+mn-lt"/>
              </a:rPr>
              <a:t>yaklaşık</a:t>
            </a:r>
            <a:r>
              <a:rPr lang="de-DE" sz="2400" dirty="0">
                <a:solidFill>
                  <a:srgbClr val="333333"/>
                </a:solidFill>
                <a:latin typeface="+mn-lt"/>
              </a:rPr>
              <a:t> 100</a:t>
            </a:r>
            <a:r>
              <a:rPr lang="tr-TR" sz="2400" dirty="0">
                <a:solidFill>
                  <a:srgbClr val="333333"/>
                </a:solidFill>
                <a:latin typeface="+mn-lt"/>
              </a:rPr>
              <a:t> milyon</a:t>
            </a:r>
            <a:r>
              <a:rPr lang="de-DE" sz="2400" dirty="0">
                <a:solidFill>
                  <a:srgbClr val="333333"/>
                </a:solidFill>
                <a:latin typeface="+mn-lt"/>
              </a:rPr>
              <a:t> € öd</a:t>
            </a:r>
            <a:r>
              <a:rPr lang="tr-TR" sz="2400" dirty="0" err="1">
                <a:solidFill>
                  <a:srgbClr val="333333"/>
                </a:solidFill>
                <a:latin typeface="+mn-lt"/>
              </a:rPr>
              <a:t>edi</a:t>
            </a:r>
            <a:r>
              <a:rPr lang="tr-TR" sz="2400" dirty="0">
                <a:solidFill>
                  <a:srgbClr val="333333"/>
                </a:solidFill>
                <a:latin typeface="+mn-lt"/>
              </a:rPr>
              <a:t>.</a:t>
            </a:r>
            <a:r>
              <a:rPr lang="de-DE" sz="2400" dirty="0">
                <a:solidFill>
                  <a:srgbClr val="333333"/>
                </a:solidFill>
                <a:latin typeface="+mn-lt"/>
              </a:rPr>
              <a:t> </a:t>
            </a:r>
            <a:r>
              <a:rPr lang="tr-TR" sz="2400" dirty="0">
                <a:solidFill>
                  <a:srgbClr val="333333"/>
                </a:solidFill>
                <a:latin typeface="+mn-lt"/>
              </a:rPr>
              <a:t>Bu durum, tabloyu dünyanın en pahalı resimlerinden biri yapar.</a:t>
            </a:r>
          </a:p>
          <a:p>
            <a:pPr marL="342900" lvl="1" indent="-342900">
              <a:spcBef>
                <a:spcPts val="1999"/>
              </a:spcBef>
              <a:spcAft>
                <a:spcPts val="0"/>
              </a:spcAft>
              <a:buClr>
                <a:srgbClr val="333333"/>
              </a:buClr>
              <a:buFont typeface="WingDings"/>
              <a:buChar char=""/>
              <a:tabLst>
                <a:tab pos="84138" algn="l"/>
              </a:tabLst>
            </a:pPr>
            <a:r>
              <a:rPr lang="tr-TR" sz="2400" dirty="0">
                <a:solidFill>
                  <a:srgbClr val="333333"/>
                </a:solidFill>
                <a:latin typeface="+mn-lt"/>
              </a:rPr>
              <a:t>R</a:t>
            </a:r>
            <a:r>
              <a:rPr lang="de-DE" sz="2400" dirty="0" err="1">
                <a:solidFill>
                  <a:srgbClr val="333333"/>
                </a:solidFill>
                <a:latin typeface="+mn-lt"/>
              </a:rPr>
              <a:t>essam</a:t>
            </a:r>
            <a:r>
              <a:rPr lang="de-DE" sz="2400" dirty="0">
                <a:solidFill>
                  <a:srgbClr val="333333"/>
                </a:solidFill>
                <a:latin typeface="+mn-lt"/>
              </a:rPr>
              <a:t>, Edvard Munch, </a:t>
            </a:r>
            <a:r>
              <a:rPr lang="de-DE" sz="2400" dirty="0" err="1">
                <a:solidFill>
                  <a:srgbClr val="333333"/>
                </a:solidFill>
                <a:latin typeface="+mn-lt"/>
              </a:rPr>
              <a:t>muhtemelen</a:t>
            </a:r>
            <a:r>
              <a:rPr lang="de-DE" sz="2400" dirty="0">
                <a:solidFill>
                  <a:srgbClr val="333333"/>
                </a:solidFill>
                <a:latin typeface="+mn-lt"/>
              </a:rPr>
              <a:t> bipolar </a:t>
            </a:r>
            <a:r>
              <a:rPr lang="de-DE" sz="2400" dirty="0" err="1">
                <a:solidFill>
                  <a:srgbClr val="333333"/>
                </a:solidFill>
                <a:latin typeface="+mn-lt"/>
              </a:rPr>
              <a:t>bozukluk</a:t>
            </a:r>
            <a:r>
              <a:rPr lang="de-DE" sz="2400" dirty="0">
                <a:solidFill>
                  <a:srgbClr val="333333"/>
                </a:solidFill>
                <a:latin typeface="+mn-lt"/>
              </a:rPr>
              <a:t> </a:t>
            </a:r>
            <a:r>
              <a:rPr lang="tr-TR" sz="2400" dirty="0">
                <a:solidFill>
                  <a:srgbClr val="333333"/>
                </a:solidFill>
                <a:latin typeface="+mn-lt"/>
              </a:rPr>
              <a:t>tanısı </a:t>
            </a:r>
            <a:r>
              <a:rPr lang="de-DE" sz="2400" dirty="0" err="1">
                <a:solidFill>
                  <a:srgbClr val="333333"/>
                </a:solidFill>
                <a:latin typeface="+mn-lt"/>
              </a:rPr>
              <a:t>vardı</a:t>
            </a:r>
            <a:r>
              <a:rPr lang="de-DE" sz="2400" dirty="0">
                <a:solidFill>
                  <a:srgbClr val="333333"/>
                </a:solidFill>
                <a:latin typeface="+mn-lt"/>
              </a:rPr>
              <a:t>:</a:t>
            </a:r>
          </a:p>
          <a:p>
            <a:pPr marL="774827" lvl="3" indent="-342900">
              <a:spcBef>
                <a:spcPts val="1999"/>
              </a:spcBef>
              <a:buClr>
                <a:srgbClr val="333333"/>
              </a:buClr>
              <a:buFont typeface="WingDings"/>
              <a:buChar char=""/>
            </a:pPr>
            <a:r>
              <a:rPr lang="tr-TR" sz="2400" dirty="0" err="1">
                <a:solidFill>
                  <a:srgbClr val="333333"/>
                </a:solidFill>
                <a:latin typeface="+mn-lt"/>
              </a:rPr>
              <a:t>Manik</a:t>
            </a:r>
            <a:r>
              <a:rPr lang="tr-TR" sz="2400" dirty="0">
                <a:solidFill>
                  <a:srgbClr val="333333"/>
                </a:solidFill>
                <a:latin typeface="+mn-lt"/>
              </a:rPr>
              <a:t>, </a:t>
            </a:r>
            <a:r>
              <a:rPr lang="tr-TR" sz="2400" dirty="0" err="1">
                <a:solidFill>
                  <a:srgbClr val="333333"/>
                </a:solidFill>
                <a:latin typeface="+mn-lt"/>
              </a:rPr>
              <a:t>sanrısal</a:t>
            </a:r>
            <a:r>
              <a:rPr lang="tr-TR" sz="2400" dirty="0">
                <a:solidFill>
                  <a:srgbClr val="333333"/>
                </a:solidFill>
                <a:latin typeface="+mn-lt"/>
              </a:rPr>
              <a:t> ve depresif belirtileri vardı</a:t>
            </a:r>
            <a:endParaRPr lang="de-DE" sz="2400" dirty="0">
              <a:solidFill>
                <a:srgbClr val="333333"/>
              </a:solidFill>
              <a:latin typeface="+mn-lt"/>
            </a:endParaRPr>
          </a:p>
          <a:p>
            <a:pPr marL="774827" lvl="3" indent="-342900">
              <a:spcBef>
                <a:spcPts val="1999"/>
              </a:spcBef>
              <a:buClr>
                <a:srgbClr val="333333"/>
              </a:buClr>
              <a:buFont typeface="WingDings"/>
              <a:buChar char=""/>
            </a:pPr>
            <a:r>
              <a:rPr lang="tr-TR" sz="2400" dirty="0">
                <a:solidFill>
                  <a:srgbClr val="333333"/>
                </a:solidFill>
                <a:latin typeface="+mn-lt"/>
              </a:rPr>
              <a:t>Belirtileri nedeniyle, psikiyatri kliniğinde 8 ay kalmıştı.</a:t>
            </a:r>
          </a:p>
        </p:txBody>
      </p:sp>
      <p:pic>
        <p:nvPicPr>
          <p:cNvPr id="8" name="Grafik 16" descr="auktion-sothebys-new-york.jpg"/>
          <p:cNvPicPr>
            <a:picLocks noChangeAspect="1"/>
          </p:cNvPicPr>
          <p:nvPr/>
        </p:nvPicPr>
        <p:blipFill>
          <a:blip r:embed="rId3" cstate="print"/>
          <a:srcRect/>
          <a:stretch>
            <a:fillRect/>
          </a:stretch>
        </p:blipFill>
        <p:spPr bwMode="auto">
          <a:xfrm>
            <a:off x="8094921" y="2203704"/>
            <a:ext cx="3187242" cy="4251960"/>
          </a:xfrm>
          <a:prstGeom prst="rect">
            <a:avLst/>
          </a:prstGeom>
          <a:noFill/>
          <a:ln w="9525">
            <a:noFill/>
            <a:miter lim="800000"/>
            <a:headEnd/>
            <a:tailEnd/>
          </a:ln>
        </p:spPr>
      </p:pic>
      <p:sp>
        <p:nvSpPr>
          <p:cNvPr id="6" name="Footer Placeholder 5"/>
          <p:cNvSpPr>
            <a:spLocks noGrp="1"/>
          </p:cNvSpPr>
          <p:nvPr>
            <p:ph type="ftr" sz="quarter" idx="11"/>
          </p:nvPr>
        </p:nvSpPr>
        <p:spPr/>
        <p:txBody>
          <a:bodyPr/>
          <a:lstStyle/>
          <a:p>
            <a:pPr>
              <a:defRPr/>
            </a:pPr>
            <a:r>
              <a:rPr lang="de-DE"/>
              <a:t>Eğitim Modülü 10 – Önyargılar (Stigma) ile Başa Çıkma</a:t>
            </a:r>
          </a:p>
        </p:txBody>
      </p:sp>
      <p:sp>
        <p:nvSpPr>
          <p:cNvPr id="9" name="Slide Number Placeholder 8"/>
          <p:cNvSpPr>
            <a:spLocks noGrp="1"/>
          </p:cNvSpPr>
          <p:nvPr>
            <p:ph type="sldNum" sz="quarter" idx="12"/>
          </p:nvPr>
        </p:nvSpPr>
        <p:spPr/>
        <p:txBody>
          <a:bodyPr/>
          <a:lstStyle/>
          <a:p>
            <a:pPr>
              <a:defRPr/>
            </a:pPr>
            <a:fld id="{069AE98A-8F82-419F-AA90-24A7E2D7EE3A}" type="slidenum">
              <a:rPr lang="de-DE" smtClean="0"/>
              <a:pPr>
                <a:defRPr/>
              </a:pPr>
              <a:t>13</a:t>
            </a:fld>
            <a:endParaRPr 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Steffen Moritz</a:t>
            </a:r>
          </a:p>
        </p:txBody>
      </p:sp>
      <p:sp>
        <p:nvSpPr>
          <p:cNvPr id="37890" name="Inhaltsplatzhalter 2"/>
          <p:cNvSpPr>
            <a:spLocks noGrp="1"/>
          </p:cNvSpPr>
          <p:nvPr>
            <p:ph idx="1"/>
          </p:nvPr>
        </p:nvSpPr>
        <p:spPr>
          <a:xfrm>
            <a:off x="408955" y="2204864"/>
            <a:ext cx="7498080" cy="4248000"/>
          </a:xfrm>
        </p:spPr>
        <p:txBody>
          <a:bodyPr>
            <a:noAutofit/>
          </a:bodyPr>
          <a:lstStyle/>
          <a:p>
            <a:pPr marL="342900" indent="-342900">
              <a:buClr>
                <a:srgbClr val="333333"/>
              </a:buClr>
              <a:buFont typeface="WingDings"/>
              <a:buChar char=""/>
            </a:pPr>
            <a:r>
              <a:rPr lang="tr-TR" sz="2400" dirty="0">
                <a:solidFill>
                  <a:srgbClr val="333333"/>
                </a:solidFill>
              </a:rPr>
              <a:t>Bu tablonun ressam için sadece duygusal değeri vardır.</a:t>
            </a:r>
            <a:endParaRPr lang="de-DE" sz="2400" dirty="0">
              <a:solidFill>
                <a:srgbClr val="333333"/>
              </a:solidFill>
            </a:endParaRPr>
          </a:p>
          <a:p>
            <a:pPr marL="342900" indent="-342900">
              <a:buClr>
                <a:srgbClr val="333333"/>
              </a:buClr>
              <a:buFont typeface="WingDings"/>
              <a:buChar char=""/>
            </a:pPr>
            <a:r>
              <a:rPr lang="tr-TR" sz="2400" dirty="0">
                <a:solidFill>
                  <a:srgbClr val="333333"/>
                </a:solidFill>
              </a:rPr>
              <a:t>Bu tablo </a:t>
            </a:r>
            <a:r>
              <a:rPr lang="en-US" sz="2400" dirty="0" err="1">
                <a:solidFill>
                  <a:srgbClr val="333333"/>
                </a:solidFill>
              </a:rPr>
              <a:t>Profes</a:t>
            </a:r>
            <a:r>
              <a:rPr lang="tr-TR" sz="2400" dirty="0">
                <a:solidFill>
                  <a:srgbClr val="333333"/>
                </a:solidFill>
              </a:rPr>
              <a:t>ö</a:t>
            </a:r>
            <a:r>
              <a:rPr lang="en-US" sz="2400" dirty="0">
                <a:solidFill>
                  <a:srgbClr val="333333"/>
                </a:solidFill>
              </a:rPr>
              <a:t>r Dr. Steffen Moritz </a:t>
            </a:r>
            <a:r>
              <a:rPr lang="tr-TR" sz="2400" dirty="0">
                <a:solidFill>
                  <a:srgbClr val="333333"/>
                </a:solidFill>
              </a:rPr>
              <a:t>tarafından henüz 16 yaşındayken yapılmıştır.</a:t>
            </a:r>
            <a:endParaRPr lang="en-US" sz="2400" dirty="0">
              <a:solidFill>
                <a:srgbClr val="333333"/>
              </a:solidFill>
            </a:endParaRPr>
          </a:p>
          <a:p>
            <a:pPr marL="774827" lvl="3" indent="-342900">
              <a:spcBef>
                <a:spcPts val="1999"/>
              </a:spcBef>
              <a:buClr>
                <a:srgbClr val="333333"/>
              </a:buClr>
              <a:buFont typeface="WingDings"/>
              <a:buChar char=""/>
            </a:pPr>
            <a:r>
              <a:rPr lang="en-US" sz="2400" dirty="0" err="1">
                <a:solidFill>
                  <a:srgbClr val="333333"/>
                </a:solidFill>
                <a:latin typeface="+mn-lt"/>
              </a:rPr>
              <a:t>Profes</a:t>
            </a:r>
            <a:r>
              <a:rPr lang="tr-TR" sz="2400" dirty="0">
                <a:solidFill>
                  <a:srgbClr val="333333"/>
                </a:solidFill>
                <a:latin typeface="+mn-lt"/>
              </a:rPr>
              <a:t>ö</a:t>
            </a:r>
            <a:r>
              <a:rPr lang="en-US" sz="2400" dirty="0">
                <a:solidFill>
                  <a:srgbClr val="333333"/>
                </a:solidFill>
                <a:latin typeface="+mn-lt"/>
              </a:rPr>
              <a:t>r Dr. Steffen Moritz</a:t>
            </a:r>
            <a:r>
              <a:rPr lang="tr-TR" sz="2400" dirty="0">
                <a:solidFill>
                  <a:srgbClr val="333333"/>
                </a:solidFill>
                <a:latin typeface="+mn-lt"/>
              </a:rPr>
              <a:t>, </a:t>
            </a:r>
            <a:r>
              <a:rPr lang="de-DE" sz="2400" dirty="0">
                <a:solidFill>
                  <a:srgbClr val="333333"/>
                </a:solidFill>
                <a:latin typeface="+mn-lt"/>
              </a:rPr>
              <a:t>Hamburg Eppendorf </a:t>
            </a:r>
            <a:r>
              <a:rPr lang="de-DE" sz="2400" dirty="0" err="1">
                <a:solidFill>
                  <a:srgbClr val="333333"/>
                </a:solidFill>
                <a:latin typeface="+mn-lt"/>
              </a:rPr>
              <a:t>Üniversite</a:t>
            </a:r>
            <a:r>
              <a:rPr lang="de-DE" sz="2400" dirty="0">
                <a:solidFill>
                  <a:srgbClr val="333333"/>
                </a:solidFill>
                <a:latin typeface="+mn-lt"/>
              </a:rPr>
              <a:t> </a:t>
            </a:r>
            <a:r>
              <a:rPr lang="de-DE" sz="2400" dirty="0" err="1">
                <a:solidFill>
                  <a:srgbClr val="333333"/>
                </a:solidFill>
                <a:latin typeface="+mn-lt"/>
              </a:rPr>
              <a:t>Hastanesi</a:t>
            </a:r>
            <a:r>
              <a:rPr lang="tr-TR" sz="2400" dirty="0">
                <a:solidFill>
                  <a:srgbClr val="333333"/>
                </a:solidFill>
                <a:latin typeface="+mn-lt"/>
              </a:rPr>
              <a:t>’</a:t>
            </a:r>
            <a:r>
              <a:rPr lang="tr-TR" sz="2400" dirty="0" err="1">
                <a:solidFill>
                  <a:srgbClr val="333333"/>
                </a:solidFill>
                <a:latin typeface="+mn-lt"/>
              </a:rPr>
              <a:t>nde</a:t>
            </a:r>
            <a:r>
              <a:rPr lang="tr-TR" sz="2400" dirty="0">
                <a:solidFill>
                  <a:srgbClr val="333333"/>
                </a:solidFill>
                <a:latin typeface="+mn-lt"/>
              </a:rPr>
              <a:t> bir psikolog ve </a:t>
            </a:r>
            <a:r>
              <a:rPr lang="de-DE" sz="2400" dirty="0" err="1">
                <a:solidFill>
                  <a:srgbClr val="333333"/>
                </a:solidFill>
                <a:latin typeface="+mn-lt"/>
              </a:rPr>
              <a:t>Psikiyatri</a:t>
            </a:r>
            <a:r>
              <a:rPr lang="de-DE" sz="2400" dirty="0">
                <a:solidFill>
                  <a:srgbClr val="333333"/>
                </a:solidFill>
                <a:latin typeface="+mn-lt"/>
              </a:rPr>
              <a:t> </a:t>
            </a:r>
            <a:r>
              <a:rPr lang="de-DE" sz="2400" dirty="0" err="1">
                <a:solidFill>
                  <a:srgbClr val="333333"/>
                </a:solidFill>
                <a:latin typeface="+mn-lt"/>
              </a:rPr>
              <a:t>Bölümü'nde</a:t>
            </a:r>
            <a:r>
              <a:rPr lang="de-DE" sz="2400" dirty="0">
                <a:solidFill>
                  <a:srgbClr val="333333"/>
                </a:solidFill>
                <a:latin typeface="+mn-lt"/>
              </a:rPr>
              <a:t> </a:t>
            </a:r>
            <a:r>
              <a:rPr lang="tr-TR" sz="2400" dirty="0">
                <a:solidFill>
                  <a:srgbClr val="333333"/>
                </a:solidFill>
                <a:latin typeface="+mn-lt"/>
              </a:rPr>
              <a:t>‘</a:t>
            </a:r>
            <a:r>
              <a:rPr lang="de-DE" sz="2400" dirty="0">
                <a:solidFill>
                  <a:srgbClr val="333333"/>
                </a:solidFill>
                <a:latin typeface="+mn-lt"/>
              </a:rPr>
              <a:t>Klinik </a:t>
            </a:r>
            <a:r>
              <a:rPr lang="de-DE" sz="2400" dirty="0" err="1">
                <a:solidFill>
                  <a:srgbClr val="333333"/>
                </a:solidFill>
                <a:latin typeface="+mn-lt"/>
              </a:rPr>
              <a:t>Nöropsikoloji</a:t>
            </a:r>
            <a:r>
              <a:rPr lang="tr-TR" sz="2400" i="1" dirty="0">
                <a:solidFill>
                  <a:srgbClr val="333333"/>
                </a:solidFill>
                <a:latin typeface="+mn-lt"/>
              </a:rPr>
              <a:t>’</a:t>
            </a:r>
            <a:r>
              <a:rPr lang="de-DE" sz="2400" i="1" dirty="0">
                <a:solidFill>
                  <a:srgbClr val="333333"/>
                </a:solidFill>
                <a:latin typeface="+mn-lt"/>
              </a:rPr>
              <a:t> </a:t>
            </a:r>
            <a:r>
              <a:rPr lang="de-DE" sz="2400" dirty="0" err="1">
                <a:solidFill>
                  <a:srgbClr val="333333"/>
                </a:solidFill>
                <a:latin typeface="+mn-lt"/>
              </a:rPr>
              <a:t>araştırma</a:t>
            </a:r>
            <a:r>
              <a:rPr lang="de-DE" sz="2400" dirty="0">
                <a:solidFill>
                  <a:srgbClr val="333333"/>
                </a:solidFill>
                <a:latin typeface="+mn-lt"/>
              </a:rPr>
              <a:t> </a:t>
            </a:r>
            <a:r>
              <a:rPr lang="de-DE" sz="2400" dirty="0" err="1">
                <a:solidFill>
                  <a:srgbClr val="333333"/>
                </a:solidFill>
                <a:latin typeface="+mn-lt"/>
              </a:rPr>
              <a:t>grubu</a:t>
            </a:r>
            <a:r>
              <a:rPr lang="tr-TR" sz="2400" dirty="0" err="1">
                <a:solidFill>
                  <a:srgbClr val="333333"/>
                </a:solidFill>
                <a:latin typeface="+mn-lt"/>
              </a:rPr>
              <a:t>nun</a:t>
            </a:r>
            <a:r>
              <a:rPr lang="de-DE" sz="2400" dirty="0">
                <a:solidFill>
                  <a:srgbClr val="333333"/>
                </a:solidFill>
                <a:latin typeface="+mn-lt"/>
              </a:rPr>
              <a:t> </a:t>
            </a:r>
            <a:r>
              <a:rPr lang="de-DE" sz="2400" dirty="0" err="1">
                <a:solidFill>
                  <a:srgbClr val="333333"/>
                </a:solidFill>
                <a:latin typeface="+mn-lt"/>
              </a:rPr>
              <a:t>baş</a:t>
            </a:r>
            <a:r>
              <a:rPr lang="tr-TR" sz="2400" dirty="0">
                <a:solidFill>
                  <a:srgbClr val="333333"/>
                </a:solidFill>
                <a:latin typeface="+mn-lt"/>
              </a:rPr>
              <a:t>kanıdır.</a:t>
            </a:r>
            <a:endParaRPr lang="de-DE" sz="2400" dirty="0">
              <a:solidFill>
                <a:srgbClr val="333333"/>
              </a:solidFill>
              <a:latin typeface="+mn-lt"/>
            </a:endParaRPr>
          </a:p>
          <a:p>
            <a:pPr marL="774827" lvl="3" indent="-342900">
              <a:spcBef>
                <a:spcPts val="1999"/>
              </a:spcBef>
              <a:buClr>
                <a:srgbClr val="333333"/>
              </a:buClr>
              <a:buFont typeface="WingDings"/>
              <a:buChar char=""/>
            </a:pPr>
            <a:r>
              <a:rPr lang="en-US" sz="2400" dirty="0">
                <a:solidFill>
                  <a:srgbClr val="333333"/>
                </a:solidFill>
                <a:latin typeface="+mn-lt"/>
              </a:rPr>
              <a:t>Steffen Moritz </a:t>
            </a:r>
            <a:r>
              <a:rPr lang="tr-TR" sz="2400" dirty="0">
                <a:solidFill>
                  <a:srgbClr val="333333"/>
                </a:solidFill>
                <a:latin typeface="+mn-lt"/>
              </a:rPr>
              <a:t>hiç psikiyatrik tedavi almamıştır.</a:t>
            </a:r>
            <a:endParaRPr lang="de-DE" sz="2400" dirty="0">
              <a:solidFill>
                <a:srgbClr val="333333"/>
              </a:solidFill>
              <a:latin typeface="+mn-lt"/>
            </a:endParaRPr>
          </a:p>
        </p:txBody>
      </p:sp>
      <p:pic>
        <p:nvPicPr>
          <p:cNvPr id="8" name="Grafik 3" descr="Bild_Steffen.jpg"/>
          <p:cNvPicPr>
            <a:picLocks noChangeAspect="1"/>
          </p:cNvPicPr>
          <p:nvPr/>
        </p:nvPicPr>
        <p:blipFill>
          <a:blip r:embed="rId3" cstate="print"/>
          <a:srcRect/>
          <a:stretch>
            <a:fillRect/>
          </a:stretch>
        </p:blipFill>
        <p:spPr bwMode="auto">
          <a:xfrm>
            <a:off x="8246905" y="2203704"/>
            <a:ext cx="2819234" cy="4251960"/>
          </a:xfrm>
          <a:prstGeom prst="rect">
            <a:avLst/>
          </a:prstGeom>
          <a:noFill/>
          <a:ln w="9525">
            <a:noFill/>
            <a:miter lim="800000"/>
            <a:headEnd/>
            <a:tailEnd/>
          </a:ln>
        </p:spPr>
      </p:pic>
      <p:sp>
        <p:nvSpPr>
          <p:cNvPr id="4" name="Footer Placeholder 3"/>
          <p:cNvSpPr>
            <a:spLocks noGrp="1"/>
          </p:cNvSpPr>
          <p:nvPr>
            <p:ph type="ftr" sz="quarter" idx="11"/>
          </p:nvPr>
        </p:nvSpPr>
        <p:spPr/>
        <p:txBody>
          <a:bodyPr/>
          <a:lstStyle/>
          <a:p>
            <a:pPr>
              <a:defRPr/>
            </a:pPr>
            <a:r>
              <a:rPr lang="de-DE"/>
              <a:t>Eğitim Modülü 10 – Önyargılar (Stigma) ile Başa Çıkma</a:t>
            </a: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14</a:t>
            </a:fld>
            <a:endParaRPr 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Vincent van Gogh</a:t>
            </a:r>
          </a:p>
        </p:txBody>
      </p:sp>
      <p:sp>
        <p:nvSpPr>
          <p:cNvPr id="38914" name="Inhaltsplatzhalter 2"/>
          <p:cNvSpPr>
            <a:spLocks noGrp="1"/>
          </p:cNvSpPr>
          <p:nvPr>
            <p:ph idx="1"/>
          </p:nvPr>
        </p:nvSpPr>
        <p:spPr>
          <a:xfrm>
            <a:off x="408955" y="2204864"/>
            <a:ext cx="7498080" cy="4248000"/>
          </a:xfrm>
        </p:spPr>
        <p:txBody>
          <a:bodyPr>
            <a:noAutofit/>
          </a:bodyPr>
          <a:lstStyle/>
          <a:p>
            <a:pPr marL="342900" indent="-342900">
              <a:buClr>
                <a:srgbClr val="333333"/>
              </a:buClr>
              <a:buFont typeface="WingDings"/>
              <a:buChar char=""/>
            </a:pPr>
            <a:r>
              <a:rPr lang="tr-TR" sz="2400" dirty="0">
                <a:solidFill>
                  <a:srgbClr val="333333"/>
                </a:solidFill>
              </a:rPr>
              <a:t>‘</a:t>
            </a:r>
            <a:r>
              <a:rPr lang="de-DE" sz="2400" dirty="0">
                <a:solidFill>
                  <a:srgbClr val="333333"/>
                </a:solidFill>
              </a:rPr>
              <a:t>Saint-Paul </a:t>
            </a:r>
            <a:r>
              <a:rPr lang="de-DE" sz="2400" dirty="0" err="1">
                <a:solidFill>
                  <a:srgbClr val="333333"/>
                </a:solidFill>
              </a:rPr>
              <a:t>Hastanesi</a:t>
            </a:r>
            <a:r>
              <a:rPr lang="de-DE" sz="2400" dirty="0">
                <a:solidFill>
                  <a:srgbClr val="333333"/>
                </a:solidFill>
              </a:rPr>
              <a:t> Park</a:t>
            </a:r>
            <a:r>
              <a:rPr lang="tr-TR" sz="2400" dirty="0">
                <a:solidFill>
                  <a:srgbClr val="333333"/>
                </a:solidFill>
              </a:rPr>
              <a:t>ı</a:t>
            </a:r>
            <a:r>
              <a:rPr lang="tr-TR" sz="2400" i="1" dirty="0">
                <a:solidFill>
                  <a:srgbClr val="333333"/>
                </a:solidFill>
              </a:rPr>
              <a:t>’</a:t>
            </a:r>
            <a:r>
              <a:rPr lang="de-DE" sz="2400" dirty="0">
                <a:solidFill>
                  <a:srgbClr val="333333"/>
                </a:solidFill>
              </a:rPr>
              <a:t> </a:t>
            </a:r>
            <a:r>
              <a:rPr lang="tr-TR" sz="2400" dirty="0">
                <a:solidFill>
                  <a:srgbClr val="333333"/>
                </a:solidFill>
              </a:rPr>
              <a:t>isimli tablo </a:t>
            </a:r>
            <a:r>
              <a:rPr lang="de-DE" sz="2400" dirty="0" err="1">
                <a:solidFill>
                  <a:srgbClr val="333333"/>
                </a:solidFill>
              </a:rPr>
              <a:t>yaklaşık</a:t>
            </a:r>
            <a:r>
              <a:rPr lang="de-DE" sz="2400" dirty="0">
                <a:solidFill>
                  <a:srgbClr val="333333"/>
                </a:solidFill>
              </a:rPr>
              <a:t> 25</a:t>
            </a:r>
            <a:r>
              <a:rPr lang="tr-TR" sz="2400" dirty="0">
                <a:solidFill>
                  <a:srgbClr val="333333"/>
                </a:solidFill>
              </a:rPr>
              <a:t>milyon</a:t>
            </a:r>
            <a:r>
              <a:rPr lang="de-DE" sz="2400" dirty="0">
                <a:solidFill>
                  <a:srgbClr val="333333"/>
                </a:solidFill>
              </a:rPr>
              <a:t> € </a:t>
            </a:r>
            <a:r>
              <a:rPr lang="de-DE" sz="2400" dirty="0" err="1">
                <a:solidFill>
                  <a:srgbClr val="333333"/>
                </a:solidFill>
              </a:rPr>
              <a:t>değerinde</a:t>
            </a:r>
            <a:r>
              <a:rPr lang="de-DE" sz="2400" dirty="0">
                <a:solidFill>
                  <a:srgbClr val="333333"/>
                </a:solidFill>
              </a:rPr>
              <a:t>.</a:t>
            </a:r>
          </a:p>
          <a:p>
            <a:pPr marL="342900" indent="-342900">
              <a:buClr>
                <a:srgbClr val="333333"/>
              </a:buClr>
              <a:buFont typeface="WingDings"/>
              <a:buChar char=""/>
            </a:pPr>
            <a:r>
              <a:rPr lang="de-DE" sz="2400" dirty="0">
                <a:solidFill>
                  <a:srgbClr val="333333"/>
                </a:solidFill>
              </a:rPr>
              <a:t>Van Gogh </a:t>
            </a:r>
            <a:r>
              <a:rPr lang="de-DE" sz="2400" dirty="0" err="1">
                <a:solidFill>
                  <a:srgbClr val="333333"/>
                </a:solidFill>
              </a:rPr>
              <a:t>Fransa'da</a:t>
            </a:r>
            <a:r>
              <a:rPr lang="de-DE" sz="2400" dirty="0">
                <a:solidFill>
                  <a:srgbClr val="333333"/>
                </a:solidFill>
              </a:rPr>
              <a:t> </a:t>
            </a:r>
            <a:r>
              <a:rPr lang="tr-TR" sz="2400" dirty="0">
                <a:solidFill>
                  <a:srgbClr val="333333"/>
                </a:solidFill>
              </a:rPr>
              <a:t>1889 yılında </a:t>
            </a:r>
            <a:r>
              <a:rPr lang="de-DE" sz="2400" dirty="0">
                <a:solidFill>
                  <a:srgbClr val="333333"/>
                </a:solidFill>
              </a:rPr>
              <a:t>Saint-Paul </a:t>
            </a:r>
            <a:r>
              <a:rPr lang="de-DE" sz="2400" dirty="0" err="1">
                <a:solidFill>
                  <a:srgbClr val="333333"/>
                </a:solidFill>
              </a:rPr>
              <a:t>Psikiyatri</a:t>
            </a:r>
            <a:r>
              <a:rPr lang="de-DE" sz="2400" dirty="0">
                <a:solidFill>
                  <a:srgbClr val="333333"/>
                </a:solidFill>
              </a:rPr>
              <a:t> </a:t>
            </a:r>
            <a:r>
              <a:rPr lang="de-DE" sz="2400" dirty="0" err="1">
                <a:solidFill>
                  <a:srgbClr val="333333"/>
                </a:solidFill>
              </a:rPr>
              <a:t>Hastanesi'nde</a:t>
            </a:r>
            <a:r>
              <a:rPr lang="de-DE" sz="2400" dirty="0">
                <a:solidFill>
                  <a:srgbClr val="333333"/>
                </a:solidFill>
              </a:rPr>
              <a:t> </a:t>
            </a:r>
            <a:r>
              <a:rPr lang="de-DE" sz="2400" dirty="0" err="1">
                <a:solidFill>
                  <a:srgbClr val="333333"/>
                </a:solidFill>
              </a:rPr>
              <a:t>yatış</a:t>
            </a:r>
            <a:r>
              <a:rPr lang="tr-TR" sz="2400" dirty="0">
                <a:solidFill>
                  <a:srgbClr val="333333"/>
                </a:solidFill>
              </a:rPr>
              <a:t>ı</a:t>
            </a:r>
            <a:r>
              <a:rPr lang="de-DE" sz="2400" dirty="0">
                <a:solidFill>
                  <a:srgbClr val="333333"/>
                </a:solidFill>
              </a:rPr>
              <a:t> </a:t>
            </a:r>
            <a:r>
              <a:rPr lang="de-DE" sz="2400" dirty="0" err="1">
                <a:solidFill>
                  <a:srgbClr val="333333"/>
                </a:solidFill>
              </a:rPr>
              <a:t>sırasında</a:t>
            </a:r>
            <a:r>
              <a:rPr lang="de-DE" sz="2400" dirty="0">
                <a:solidFill>
                  <a:srgbClr val="333333"/>
                </a:solidFill>
              </a:rPr>
              <a:t> </a:t>
            </a:r>
            <a:r>
              <a:rPr lang="tr-TR" sz="2400" dirty="0">
                <a:solidFill>
                  <a:srgbClr val="333333"/>
                </a:solidFill>
              </a:rPr>
              <a:t>boyadı.</a:t>
            </a:r>
          </a:p>
          <a:p>
            <a:pPr marL="774827" lvl="3" indent="-342900">
              <a:spcBef>
                <a:spcPts val="1999"/>
              </a:spcBef>
              <a:buClr>
                <a:srgbClr val="333333"/>
              </a:buClr>
              <a:buFont typeface="WingDings"/>
              <a:buChar char=""/>
            </a:pPr>
            <a:r>
              <a:rPr lang="de-DE" sz="2400" dirty="0">
                <a:solidFill>
                  <a:srgbClr val="333333"/>
                </a:solidFill>
                <a:latin typeface="+mn-lt"/>
              </a:rPr>
              <a:t>Van Gogh</a:t>
            </a:r>
            <a:r>
              <a:rPr lang="tr-TR" sz="2400" dirty="0">
                <a:solidFill>
                  <a:srgbClr val="333333"/>
                </a:solidFill>
                <a:latin typeface="+mn-lt"/>
              </a:rPr>
              <a:t>’un</a:t>
            </a:r>
            <a:r>
              <a:rPr lang="de-DE" sz="2400" dirty="0">
                <a:solidFill>
                  <a:srgbClr val="333333"/>
                </a:solidFill>
                <a:latin typeface="+mn-lt"/>
              </a:rPr>
              <a:t>, </a:t>
            </a:r>
            <a:r>
              <a:rPr lang="de-DE" sz="2400" dirty="0" err="1">
                <a:solidFill>
                  <a:srgbClr val="333333"/>
                </a:solidFill>
                <a:latin typeface="+mn-lt"/>
              </a:rPr>
              <a:t>ağır</a:t>
            </a:r>
            <a:r>
              <a:rPr lang="de-DE" sz="2400" dirty="0">
                <a:solidFill>
                  <a:srgbClr val="333333"/>
                </a:solidFill>
                <a:latin typeface="+mn-lt"/>
              </a:rPr>
              <a:t> ruh </a:t>
            </a:r>
            <a:r>
              <a:rPr lang="de-DE" sz="2400" dirty="0" err="1">
                <a:solidFill>
                  <a:srgbClr val="333333"/>
                </a:solidFill>
                <a:latin typeface="+mn-lt"/>
              </a:rPr>
              <a:t>hali</a:t>
            </a:r>
            <a:r>
              <a:rPr lang="tr-TR" sz="2400" dirty="0">
                <a:solidFill>
                  <a:srgbClr val="333333"/>
                </a:solidFill>
                <a:latin typeface="+mn-lt"/>
              </a:rPr>
              <a:t> değişimleri</a:t>
            </a:r>
            <a:r>
              <a:rPr lang="de-DE" sz="2400" dirty="0">
                <a:solidFill>
                  <a:srgbClr val="333333"/>
                </a:solidFill>
                <a:latin typeface="+mn-lt"/>
              </a:rPr>
              <a:t>, </a:t>
            </a:r>
            <a:r>
              <a:rPr lang="de-DE" sz="2400" dirty="0" err="1">
                <a:solidFill>
                  <a:srgbClr val="333333"/>
                </a:solidFill>
                <a:latin typeface="+mn-lt"/>
              </a:rPr>
              <a:t>kendine</a:t>
            </a:r>
            <a:r>
              <a:rPr lang="de-DE" sz="2400" dirty="0">
                <a:solidFill>
                  <a:srgbClr val="333333"/>
                </a:solidFill>
                <a:latin typeface="+mn-lt"/>
              </a:rPr>
              <a:t> </a:t>
            </a:r>
            <a:r>
              <a:rPr lang="de-DE" sz="2400" dirty="0" err="1">
                <a:solidFill>
                  <a:srgbClr val="333333"/>
                </a:solidFill>
                <a:latin typeface="+mn-lt"/>
              </a:rPr>
              <a:t>zarar</a:t>
            </a:r>
            <a:r>
              <a:rPr lang="tr-TR" sz="2400" dirty="0">
                <a:solidFill>
                  <a:srgbClr val="333333"/>
                </a:solidFill>
                <a:latin typeface="+mn-lt"/>
              </a:rPr>
              <a:t> verme</a:t>
            </a:r>
            <a:r>
              <a:rPr lang="de-DE" sz="2400" dirty="0">
                <a:solidFill>
                  <a:srgbClr val="333333"/>
                </a:solidFill>
                <a:latin typeface="+mn-lt"/>
              </a:rPr>
              <a:t> </a:t>
            </a:r>
            <a:r>
              <a:rPr lang="de-DE" sz="2400" dirty="0" err="1">
                <a:solidFill>
                  <a:srgbClr val="333333"/>
                </a:solidFill>
                <a:latin typeface="+mn-lt"/>
              </a:rPr>
              <a:t>eğilim</a:t>
            </a:r>
            <a:r>
              <a:rPr lang="tr-TR" sz="2400" dirty="0">
                <a:solidFill>
                  <a:srgbClr val="333333"/>
                </a:solidFill>
                <a:latin typeface="+mn-lt"/>
              </a:rPr>
              <a:t>i</a:t>
            </a:r>
            <a:r>
              <a:rPr lang="de-DE" sz="2400" dirty="0">
                <a:solidFill>
                  <a:srgbClr val="333333"/>
                </a:solidFill>
                <a:latin typeface="+mn-lt"/>
              </a:rPr>
              <a:t>, </a:t>
            </a:r>
            <a:r>
              <a:rPr lang="de-DE" sz="2400" dirty="0" err="1">
                <a:solidFill>
                  <a:srgbClr val="333333"/>
                </a:solidFill>
                <a:latin typeface="+mn-lt"/>
              </a:rPr>
              <a:t>anksiyete</a:t>
            </a:r>
            <a:r>
              <a:rPr lang="de-DE" sz="2400" dirty="0">
                <a:solidFill>
                  <a:srgbClr val="333333"/>
                </a:solidFill>
                <a:latin typeface="+mn-lt"/>
              </a:rPr>
              <a:t>, </a:t>
            </a:r>
            <a:r>
              <a:rPr lang="de-DE" sz="2400" dirty="0" err="1">
                <a:solidFill>
                  <a:srgbClr val="333333"/>
                </a:solidFill>
                <a:latin typeface="+mn-lt"/>
              </a:rPr>
              <a:t>hezeyanlar</a:t>
            </a:r>
            <a:r>
              <a:rPr lang="tr-TR" sz="2400" dirty="0">
                <a:solidFill>
                  <a:srgbClr val="333333"/>
                </a:solidFill>
                <a:latin typeface="+mn-lt"/>
              </a:rPr>
              <a:t>ı</a:t>
            </a:r>
            <a:r>
              <a:rPr lang="de-DE" sz="2400" dirty="0">
                <a:solidFill>
                  <a:srgbClr val="333333"/>
                </a:solidFill>
                <a:latin typeface="+mn-lt"/>
              </a:rPr>
              <a:t> </a:t>
            </a:r>
            <a:r>
              <a:rPr lang="de-DE" sz="2400" dirty="0" err="1">
                <a:solidFill>
                  <a:srgbClr val="333333"/>
                </a:solidFill>
                <a:latin typeface="+mn-lt"/>
              </a:rPr>
              <a:t>ve</a:t>
            </a:r>
            <a:r>
              <a:rPr lang="de-DE" sz="2400" dirty="0">
                <a:solidFill>
                  <a:srgbClr val="333333"/>
                </a:solidFill>
                <a:latin typeface="+mn-lt"/>
              </a:rPr>
              <a:t> </a:t>
            </a:r>
            <a:r>
              <a:rPr lang="de-DE" sz="2400" dirty="0" err="1">
                <a:solidFill>
                  <a:srgbClr val="333333"/>
                </a:solidFill>
                <a:latin typeface="+mn-lt"/>
              </a:rPr>
              <a:t>halüsinasyonlar</a:t>
            </a:r>
            <a:r>
              <a:rPr lang="tr-TR" sz="2400" dirty="0">
                <a:solidFill>
                  <a:srgbClr val="333333"/>
                </a:solidFill>
                <a:latin typeface="+mn-lt"/>
              </a:rPr>
              <a:t>ı</a:t>
            </a:r>
            <a:r>
              <a:rPr lang="de-DE" sz="2400" dirty="0">
                <a:solidFill>
                  <a:srgbClr val="333333"/>
                </a:solidFill>
                <a:latin typeface="+mn-lt"/>
              </a:rPr>
              <a:t> </a:t>
            </a:r>
            <a:r>
              <a:rPr lang="de-DE" sz="2400" dirty="0" err="1">
                <a:solidFill>
                  <a:srgbClr val="333333"/>
                </a:solidFill>
                <a:latin typeface="+mn-lt"/>
              </a:rPr>
              <a:t>vardı</a:t>
            </a:r>
            <a:r>
              <a:rPr lang="tr-TR" sz="2400" dirty="0">
                <a:solidFill>
                  <a:srgbClr val="333333"/>
                </a:solidFill>
                <a:latin typeface="+mn-lt"/>
              </a:rPr>
              <a:t>.</a:t>
            </a:r>
            <a:endParaRPr lang="de-DE" sz="2400" dirty="0">
              <a:solidFill>
                <a:srgbClr val="333333"/>
              </a:solidFill>
              <a:latin typeface="+mn-lt"/>
            </a:endParaRPr>
          </a:p>
          <a:p>
            <a:pPr marL="774827" lvl="3" indent="-342900">
              <a:spcBef>
                <a:spcPts val="1999"/>
              </a:spcBef>
              <a:buClr>
                <a:srgbClr val="333333"/>
              </a:buClr>
              <a:buFont typeface="WingDings"/>
              <a:buChar char=""/>
            </a:pPr>
            <a:r>
              <a:rPr lang="de-DE" sz="2400" dirty="0" err="1">
                <a:solidFill>
                  <a:srgbClr val="333333"/>
                </a:solidFill>
                <a:latin typeface="+mn-lt"/>
              </a:rPr>
              <a:t>Bugünün</a:t>
            </a:r>
            <a:r>
              <a:rPr lang="de-DE" sz="2400" dirty="0">
                <a:solidFill>
                  <a:srgbClr val="333333"/>
                </a:solidFill>
                <a:latin typeface="+mn-lt"/>
              </a:rPr>
              <a:t> </a:t>
            </a:r>
            <a:r>
              <a:rPr lang="de-DE" sz="2400" dirty="0" err="1">
                <a:solidFill>
                  <a:srgbClr val="333333"/>
                </a:solidFill>
                <a:latin typeface="+mn-lt"/>
              </a:rPr>
              <a:t>perspektifinden</a:t>
            </a:r>
            <a:r>
              <a:rPr lang="de-DE" sz="2400" dirty="0">
                <a:solidFill>
                  <a:srgbClr val="333333"/>
                </a:solidFill>
                <a:latin typeface="+mn-lt"/>
              </a:rPr>
              <a:t> </a:t>
            </a:r>
            <a:r>
              <a:rPr lang="de-DE" sz="2400" dirty="0" err="1">
                <a:solidFill>
                  <a:srgbClr val="333333"/>
                </a:solidFill>
                <a:latin typeface="+mn-lt"/>
              </a:rPr>
              <a:t>bakıldığında</a:t>
            </a:r>
            <a:r>
              <a:rPr lang="de-DE" sz="2400" dirty="0">
                <a:solidFill>
                  <a:srgbClr val="333333"/>
                </a:solidFill>
                <a:latin typeface="+mn-lt"/>
              </a:rPr>
              <a:t> </a:t>
            </a:r>
            <a:r>
              <a:rPr lang="de-DE" sz="2400" dirty="0" err="1">
                <a:solidFill>
                  <a:srgbClr val="333333"/>
                </a:solidFill>
                <a:latin typeface="+mn-lt"/>
              </a:rPr>
              <a:t>muhtemelen</a:t>
            </a:r>
            <a:r>
              <a:rPr lang="de-DE" sz="2400" dirty="0">
                <a:solidFill>
                  <a:srgbClr val="333333"/>
                </a:solidFill>
                <a:latin typeface="+mn-lt"/>
              </a:rPr>
              <a:t> </a:t>
            </a:r>
            <a:r>
              <a:rPr lang="de-DE" sz="2400" dirty="0" err="1">
                <a:solidFill>
                  <a:srgbClr val="333333"/>
                </a:solidFill>
                <a:latin typeface="+mn-lt"/>
              </a:rPr>
              <a:t>psikoz</a:t>
            </a:r>
            <a:r>
              <a:rPr lang="de-DE" sz="2400" dirty="0">
                <a:solidFill>
                  <a:srgbClr val="333333"/>
                </a:solidFill>
                <a:latin typeface="+mn-lt"/>
              </a:rPr>
              <a:t> </a:t>
            </a:r>
            <a:r>
              <a:rPr lang="de-DE" sz="2400" dirty="0" err="1">
                <a:solidFill>
                  <a:srgbClr val="333333"/>
                </a:solidFill>
                <a:latin typeface="+mn-lt"/>
              </a:rPr>
              <a:t>veya</a:t>
            </a:r>
            <a:r>
              <a:rPr lang="de-DE" sz="2400" dirty="0">
                <a:solidFill>
                  <a:srgbClr val="333333"/>
                </a:solidFill>
                <a:latin typeface="+mn-lt"/>
              </a:rPr>
              <a:t> bipolar </a:t>
            </a:r>
            <a:r>
              <a:rPr lang="de-DE" sz="2400" dirty="0" err="1">
                <a:solidFill>
                  <a:srgbClr val="333333"/>
                </a:solidFill>
                <a:latin typeface="+mn-lt"/>
              </a:rPr>
              <a:t>bozukluk</a:t>
            </a:r>
            <a:r>
              <a:rPr lang="de-DE" sz="2400" dirty="0">
                <a:solidFill>
                  <a:srgbClr val="333333"/>
                </a:solidFill>
                <a:latin typeface="+mn-lt"/>
              </a:rPr>
              <a:t> </a:t>
            </a:r>
            <a:r>
              <a:rPr lang="de-DE" sz="2400" dirty="0" err="1">
                <a:solidFill>
                  <a:srgbClr val="333333"/>
                </a:solidFill>
                <a:latin typeface="+mn-lt"/>
              </a:rPr>
              <a:t>tanısı</a:t>
            </a:r>
            <a:r>
              <a:rPr lang="de-DE" sz="2400" dirty="0">
                <a:solidFill>
                  <a:srgbClr val="333333"/>
                </a:solidFill>
                <a:latin typeface="+mn-lt"/>
              </a:rPr>
              <a:t> </a:t>
            </a:r>
            <a:r>
              <a:rPr lang="de-DE" sz="2400" dirty="0" err="1">
                <a:solidFill>
                  <a:srgbClr val="333333"/>
                </a:solidFill>
                <a:latin typeface="+mn-lt"/>
              </a:rPr>
              <a:t>olacaktı</a:t>
            </a:r>
            <a:r>
              <a:rPr lang="tr-TR" sz="2400" dirty="0">
                <a:solidFill>
                  <a:srgbClr val="333333"/>
                </a:solidFill>
                <a:latin typeface="+mn-lt"/>
              </a:rPr>
              <a:t>.</a:t>
            </a:r>
            <a:endParaRPr lang="de-DE" sz="2400" dirty="0">
              <a:solidFill>
                <a:srgbClr val="333333"/>
              </a:solidFill>
              <a:latin typeface="+mn-lt"/>
            </a:endParaRPr>
          </a:p>
        </p:txBody>
      </p:sp>
      <p:pic>
        <p:nvPicPr>
          <p:cNvPr id="8" name="Grafik 23" descr="img136112.jpg"/>
          <p:cNvPicPr>
            <a:picLocks noChangeAspect="1"/>
          </p:cNvPicPr>
          <p:nvPr/>
        </p:nvPicPr>
        <p:blipFill>
          <a:blip r:embed="rId3" cstate="print"/>
          <a:srcRect/>
          <a:stretch>
            <a:fillRect/>
          </a:stretch>
        </p:blipFill>
        <p:spPr bwMode="auto">
          <a:xfrm>
            <a:off x="8077898" y="2203704"/>
            <a:ext cx="3204265" cy="4251960"/>
          </a:xfrm>
          <a:prstGeom prst="rect">
            <a:avLst/>
          </a:prstGeom>
          <a:noFill/>
          <a:ln w="9525">
            <a:noFill/>
            <a:miter lim="800000"/>
            <a:headEnd/>
            <a:tailEnd/>
          </a:ln>
        </p:spPr>
      </p:pic>
      <p:sp>
        <p:nvSpPr>
          <p:cNvPr id="4" name="Footer Placeholder 3"/>
          <p:cNvSpPr>
            <a:spLocks noGrp="1"/>
          </p:cNvSpPr>
          <p:nvPr>
            <p:ph type="ftr" sz="quarter" idx="11"/>
          </p:nvPr>
        </p:nvSpPr>
        <p:spPr/>
        <p:txBody>
          <a:bodyPr/>
          <a:lstStyle/>
          <a:p>
            <a:pPr>
              <a:defRPr/>
            </a:pPr>
            <a:r>
              <a:rPr lang="de-DE"/>
              <a:t>Eğitim Modülü 10 – Önyargılar (Stigma) ile Başa Çıkma</a:t>
            </a: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15</a:t>
            </a:fld>
            <a:endParaRPr 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mn-lt"/>
                <a:ea typeface="+mn-ea"/>
                <a:cs typeface="+mn-cs"/>
              </a:rPr>
              <a:t>Ringo Starr (The Beatles grubunun davulcusu)</a:t>
            </a:r>
          </a:p>
        </p:txBody>
      </p:sp>
      <p:sp>
        <p:nvSpPr>
          <p:cNvPr id="39938" name="Inhaltsplatzhalter 2"/>
          <p:cNvSpPr>
            <a:spLocks noGrp="1"/>
          </p:cNvSpPr>
          <p:nvPr>
            <p:ph idx="1"/>
          </p:nvPr>
        </p:nvSpPr>
        <p:spPr>
          <a:xfrm>
            <a:off x="408955" y="2204864"/>
            <a:ext cx="5852160" cy="4248000"/>
          </a:xfrm>
        </p:spPr>
        <p:txBody>
          <a:bodyPr>
            <a:noAutofit/>
          </a:bodyPr>
          <a:lstStyle/>
          <a:p>
            <a:pPr marL="342900" indent="-342900">
              <a:buClr>
                <a:srgbClr val="333333"/>
              </a:buClr>
              <a:buFont typeface="WingDings"/>
              <a:buChar char=""/>
            </a:pPr>
            <a:r>
              <a:rPr lang="tr-TR" sz="2400" dirty="0">
                <a:solidFill>
                  <a:srgbClr val="333333"/>
                </a:solidFill>
              </a:rPr>
              <a:t>Beatles grubunun davulcusu olarak ünlenen </a:t>
            </a:r>
            <a:r>
              <a:rPr lang="en-US" sz="2400" dirty="0">
                <a:solidFill>
                  <a:srgbClr val="333333"/>
                </a:solidFill>
              </a:rPr>
              <a:t>Ringo Starr,</a:t>
            </a:r>
            <a:r>
              <a:rPr lang="tr-TR" sz="2400" dirty="0">
                <a:solidFill>
                  <a:srgbClr val="333333"/>
                </a:solidFill>
              </a:rPr>
              <a:t> aynı zamanda</a:t>
            </a:r>
            <a:r>
              <a:rPr lang="en-US" sz="2400" dirty="0">
                <a:solidFill>
                  <a:srgbClr val="333333"/>
                </a:solidFill>
              </a:rPr>
              <a:t> </a:t>
            </a:r>
            <a:r>
              <a:rPr lang="tr-TR" sz="2400" dirty="0">
                <a:solidFill>
                  <a:srgbClr val="333333"/>
                </a:solidFill>
              </a:rPr>
              <a:t>2005 yılından beri resim yapmaktadır.</a:t>
            </a:r>
            <a:endParaRPr lang="de-DE" sz="2400" dirty="0">
              <a:solidFill>
                <a:srgbClr val="333333"/>
              </a:solidFill>
            </a:endParaRPr>
          </a:p>
          <a:p>
            <a:pPr marL="342900" lvl="1" indent="-342900">
              <a:spcBef>
                <a:spcPts val="1999"/>
              </a:spcBef>
              <a:buClr>
                <a:srgbClr val="333333"/>
              </a:buClr>
              <a:buFont typeface="WingDings"/>
              <a:buChar char=""/>
            </a:pPr>
            <a:r>
              <a:rPr lang="tr-TR" sz="2400" dirty="0">
                <a:solidFill>
                  <a:srgbClr val="333333"/>
                </a:solidFill>
                <a:latin typeface="+mn-lt"/>
              </a:rPr>
              <a:t>‘</a:t>
            </a:r>
            <a:r>
              <a:rPr lang="de-DE" sz="2400" dirty="0" err="1">
                <a:solidFill>
                  <a:srgbClr val="333333"/>
                </a:solidFill>
                <a:latin typeface="+mn-lt"/>
              </a:rPr>
              <a:t>Timberland</a:t>
            </a:r>
            <a:r>
              <a:rPr lang="tr-TR" sz="2400" i="1" dirty="0">
                <a:solidFill>
                  <a:srgbClr val="333333"/>
                </a:solidFill>
                <a:latin typeface="+mn-lt"/>
              </a:rPr>
              <a:t>’</a:t>
            </a:r>
            <a:r>
              <a:rPr lang="de-DE" sz="2400" dirty="0">
                <a:solidFill>
                  <a:srgbClr val="333333"/>
                </a:solidFill>
                <a:latin typeface="+mn-lt"/>
              </a:rPr>
              <a:t> </a:t>
            </a:r>
            <a:r>
              <a:rPr lang="tr-TR" sz="2400" dirty="0">
                <a:solidFill>
                  <a:srgbClr val="333333"/>
                </a:solidFill>
                <a:latin typeface="+mn-lt"/>
              </a:rPr>
              <a:t>isimli tabloyu 2013 yılında tamamlamıştır.</a:t>
            </a:r>
          </a:p>
          <a:p>
            <a:pPr marL="342900" lvl="1" indent="-342900">
              <a:spcBef>
                <a:spcPts val="1999"/>
              </a:spcBef>
              <a:buClr>
                <a:srgbClr val="333333"/>
              </a:buClr>
              <a:buFont typeface="WingDings"/>
              <a:buChar char=""/>
            </a:pPr>
            <a:r>
              <a:rPr lang="tr-TR" sz="2400" dirty="0">
                <a:solidFill>
                  <a:srgbClr val="333333"/>
                </a:solidFill>
                <a:latin typeface="+mn-lt"/>
              </a:rPr>
              <a:t>R</a:t>
            </a:r>
            <a:r>
              <a:rPr lang="en-US" sz="2400" dirty="0" err="1">
                <a:solidFill>
                  <a:srgbClr val="333333"/>
                </a:solidFill>
                <a:latin typeface="+mn-lt"/>
              </a:rPr>
              <a:t>esimleri</a:t>
            </a:r>
            <a:r>
              <a:rPr lang="en-US" sz="2400" dirty="0">
                <a:solidFill>
                  <a:srgbClr val="333333"/>
                </a:solidFill>
                <a:latin typeface="+mn-lt"/>
              </a:rPr>
              <a:t> </a:t>
            </a:r>
            <a:r>
              <a:rPr lang="en-US" sz="2400" dirty="0" err="1">
                <a:solidFill>
                  <a:srgbClr val="333333"/>
                </a:solidFill>
                <a:latin typeface="+mn-lt"/>
              </a:rPr>
              <a:t>binlerce</a:t>
            </a:r>
            <a:r>
              <a:rPr lang="en-US" sz="2400" dirty="0">
                <a:solidFill>
                  <a:srgbClr val="333333"/>
                </a:solidFill>
                <a:latin typeface="+mn-lt"/>
              </a:rPr>
              <a:t> </a:t>
            </a:r>
            <a:r>
              <a:rPr lang="en-US" sz="2400" dirty="0" err="1">
                <a:solidFill>
                  <a:srgbClr val="333333"/>
                </a:solidFill>
                <a:latin typeface="+mn-lt"/>
              </a:rPr>
              <a:t>dolar</a:t>
            </a:r>
            <a:r>
              <a:rPr lang="tr-TR" sz="2400" dirty="0">
                <a:solidFill>
                  <a:srgbClr val="333333"/>
                </a:solidFill>
                <a:latin typeface="+mn-lt"/>
              </a:rPr>
              <a:t>a satılmaktadır.</a:t>
            </a:r>
            <a:endParaRPr lang="en-US" sz="2400" dirty="0">
              <a:solidFill>
                <a:srgbClr val="333333"/>
              </a:solidFill>
              <a:latin typeface="+mn-lt"/>
            </a:endParaRPr>
          </a:p>
          <a:p>
            <a:pPr marL="342900" lvl="1" indent="-342900">
              <a:spcBef>
                <a:spcPts val="1999"/>
              </a:spcBef>
              <a:buClr>
                <a:srgbClr val="333333"/>
              </a:buClr>
              <a:buFont typeface="WingDings"/>
              <a:buChar char=""/>
            </a:pPr>
            <a:r>
              <a:rPr lang="en-US" sz="2400" dirty="0" err="1">
                <a:solidFill>
                  <a:srgbClr val="333333"/>
                </a:solidFill>
                <a:latin typeface="+mn-lt"/>
              </a:rPr>
              <a:t>Bildiğim</a:t>
            </a:r>
            <a:r>
              <a:rPr lang="tr-TR" sz="2400" dirty="0">
                <a:solidFill>
                  <a:srgbClr val="333333"/>
                </a:solidFill>
                <a:latin typeface="+mn-lt"/>
              </a:rPr>
              <a:t>iz</a:t>
            </a:r>
            <a:r>
              <a:rPr lang="en-US" sz="2400" dirty="0">
                <a:solidFill>
                  <a:srgbClr val="333333"/>
                </a:solidFill>
                <a:latin typeface="+mn-lt"/>
              </a:rPr>
              <a:t> </a:t>
            </a:r>
            <a:r>
              <a:rPr lang="en-US" sz="2400" dirty="0" err="1">
                <a:solidFill>
                  <a:srgbClr val="333333"/>
                </a:solidFill>
                <a:latin typeface="+mn-lt"/>
              </a:rPr>
              <a:t>kadarıyla</a:t>
            </a:r>
            <a:r>
              <a:rPr lang="en-US" sz="2400" dirty="0">
                <a:solidFill>
                  <a:srgbClr val="333333"/>
                </a:solidFill>
                <a:latin typeface="+mn-lt"/>
              </a:rPr>
              <a:t>, Ringo Starr</a:t>
            </a:r>
            <a:r>
              <a:rPr lang="tr-TR" sz="2400" dirty="0">
                <a:solidFill>
                  <a:srgbClr val="333333"/>
                </a:solidFill>
                <a:latin typeface="+mn-lt"/>
              </a:rPr>
              <a:t>’</a:t>
            </a:r>
            <a:r>
              <a:rPr lang="tr-TR" sz="2400" dirty="0" err="1">
                <a:solidFill>
                  <a:srgbClr val="333333"/>
                </a:solidFill>
                <a:latin typeface="+mn-lt"/>
              </a:rPr>
              <a:t>ın</a:t>
            </a:r>
            <a:r>
              <a:rPr lang="en-US" sz="2400" dirty="0">
                <a:solidFill>
                  <a:srgbClr val="333333"/>
                </a:solidFill>
                <a:latin typeface="+mn-lt"/>
              </a:rPr>
              <a:t> </a:t>
            </a:r>
            <a:r>
              <a:rPr lang="en-US" sz="2400" dirty="0" err="1">
                <a:solidFill>
                  <a:srgbClr val="333333"/>
                </a:solidFill>
                <a:latin typeface="+mn-lt"/>
              </a:rPr>
              <a:t>bir</a:t>
            </a:r>
            <a:r>
              <a:rPr lang="en-US" sz="2400" dirty="0">
                <a:solidFill>
                  <a:srgbClr val="333333"/>
                </a:solidFill>
                <a:latin typeface="+mn-lt"/>
              </a:rPr>
              <a:t> </a:t>
            </a:r>
            <a:r>
              <a:rPr lang="en-US" sz="2400" dirty="0" err="1">
                <a:solidFill>
                  <a:srgbClr val="333333"/>
                </a:solidFill>
                <a:latin typeface="+mn-lt"/>
              </a:rPr>
              <a:t>psikiyatrik</a:t>
            </a:r>
            <a:r>
              <a:rPr lang="en-US" sz="2400" dirty="0">
                <a:solidFill>
                  <a:srgbClr val="333333"/>
                </a:solidFill>
                <a:latin typeface="+mn-lt"/>
              </a:rPr>
              <a:t> </a:t>
            </a:r>
            <a:r>
              <a:rPr lang="en-US" sz="2400" dirty="0" err="1">
                <a:solidFill>
                  <a:srgbClr val="333333"/>
                </a:solidFill>
                <a:latin typeface="+mn-lt"/>
              </a:rPr>
              <a:t>bozuklu</a:t>
            </a:r>
            <a:r>
              <a:rPr lang="tr-TR" sz="2400" dirty="0" err="1">
                <a:solidFill>
                  <a:srgbClr val="333333"/>
                </a:solidFill>
                <a:latin typeface="+mn-lt"/>
              </a:rPr>
              <a:t>ğu</a:t>
            </a:r>
            <a:r>
              <a:rPr lang="en-US" sz="2400" dirty="0">
                <a:solidFill>
                  <a:srgbClr val="333333"/>
                </a:solidFill>
                <a:latin typeface="+mn-lt"/>
              </a:rPr>
              <a:t> </a:t>
            </a:r>
            <a:r>
              <a:rPr lang="en-US" sz="2400" dirty="0" err="1">
                <a:solidFill>
                  <a:srgbClr val="333333"/>
                </a:solidFill>
                <a:latin typeface="+mn-lt"/>
              </a:rPr>
              <a:t>yoktu</a:t>
            </a:r>
            <a:r>
              <a:rPr lang="tr-TR" sz="2400" dirty="0">
                <a:solidFill>
                  <a:srgbClr val="333333"/>
                </a:solidFill>
                <a:latin typeface="+mn-lt"/>
              </a:rPr>
              <a:t>r.</a:t>
            </a:r>
            <a:endParaRPr lang="en-US" sz="2400" dirty="0">
              <a:solidFill>
                <a:srgbClr val="333333"/>
              </a:solidFill>
              <a:latin typeface="+mn-lt"/>
            </a:endParaRPr>
          </a:p>
        </p:txBody>
      </p:sp>
      <p:pic>
        <p:nvPicPr>
          <p:cNvPr id="8"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
        <p:nvSpPr>
          <p:cNvPr id="4" name="Footer Placeholder 3"/>
          <p:cNvSpPr>
            <a:spLocks noGrp="1"/>
          </p:cNvSpPr>
          <p:nvPr>
            <p:ph type="ftr" sz="quarter" idx="11"/>
          </p:nvPr>
        </p:nvSpPr>
        <p:spPr/>
        <p:txBody>
          <a:bodyPr/>
          <a:lstStyle/>
          <a:p>
            <a:pPr>
              <a:defRPr/>
            </a:pPr>
            <a:r>
              <a:rPr lang="de-DE"/>
              <a:t>Eğitim Modülü 10 – Önyargılar (Stigma) ile Başa Çıkma</a:t>
            </a: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16</a:t>
            </a:fld>
            <a:endParaRPr 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İlk sonuç</a:t>
            </a:r>
            <a:endParaRPr lang="de-DE" sz="3600" dirty="0">
              <a:latin typeface="+mn-lt"/>
              <a:ea typeface="+mn-ea"/>
              <a:cs typeface="+mn-cs"/>
            </a:endParaRPr>
          </a:p>
        </p:txBody>
      </p:sp>
      <p:sp>
        <p:nvSpPr>
          <p:cNvPr id="40962" name="Inhaltsplatzhalter 2"/>
          <p:cNvSpPr>
            <a:spLocks noGrp="1"/>
          </p:cNvSpPr>
          <p:nvPr>
            <p:ph idx="1"/>
          </p:nvPr>
        </p:nvSpPr>
        <p:spPr/>
        <p:txBody>
          <a:bodyPr>
            <a:noAutofit/>
          </a:bodyPr>
          <a:lstStyle/>
          <a:p>
            <a:pPr marL="342900" indent="-342900">
              <a:buClr>
                <a:srgbClr val="333333"/>
              </a:buClr>
              <a:buFont typeface="WingDings"/>
              <a:buChar char=""/>
            </a:pPr>
            <a:r>
              <a:rPr lang="tr-TR" sz="2400" dirty="0">
                <a:solidFill>
                  <a:srgbClr val="333333"/>
                </a:solidFill>
              </a:rPr>
              <a:t>Ruhsal hastalığın </a:t>
            </a:r>
            <a:r>
              <a:rPr lang="de-DE" sz="2400" dirty="0" err="1">
                <a:solidFill>
                  <a:srgbClr val="333333"/>
                </a:solidFill>
              </a:rPr>
              <a:t>olma</a:t>
            </a:r>
            <a:r>
              <a:rPr lang="tr-TR" sz="2400" dirty="0" err="1">
                <a:solidFill>
                  <a:srgbClr val="333333"/>
                </a:solidFill>
              </a:rPr>
              <a:t>sı</a:t>
            </a:r>
            <a:r>
              <a:rPr lang="tr-TR" sz="2400" dirty="0">
                <a:solidFill>
                  <a:srgbClr val="333333"/>
                </a:solidFill>
              </a:rPr>
              <a:t>,</a:t>
            </a:r>
            <a:r>
              <a:rPr lang="de-DE" sz="2400" dirty="0">
                <a:solidFill>
                  <a:srgbClr val="333333"/>
                </a:solidFill>
              </a:rPr>
              <a:t> </a:t>
            </a:r>
            <a:r>
              <a:rPr lang="de-DE" sz="2400" dirty="0" err="1">
                <a:solidFill>
                  <a:srgbClr val="333333"/>
                </a:solidFill>
              </a:rPr>
              <a:t>anlamlı</a:t>
            </a:r>
            <a:r>
              <a:rPr lang="de-DE" sz="2400" dirty="0">
                <a:solidFill>
                  <a:srgbClr val="333333"/>
                </a:solidFill>
              </a:rPr>
              <a:t> </a:t>
            </a:r>
            <a:r>
              <a:rPr lang="de-DE" sz="2400" dirty="0" err="1">
                <a:solidFill>
                  <a:srgbClr val="333333"/>
                </a:solidFill>
              </a:rPr>
              <a:t>ve</a:t>
            </a:r>
            <a:r>
              <a:rPr lang="de-DE" sz="2400" dirty="0">
                <a:solidFill>
                  <a:srgbClr val="333333"/>
                </a:solidFill>
              </a:rPr>
              <a:t> </a:t>
            </a:r>
            <a:r>
              <a:rPr lang="de-DE" sz="2400" dirty="0" err="1">
                <a:solidFill>
                  <a:srgbClr val="333333"/>
                </a:solidFill>
              </a:rPr>
              <a:t>değerli</a:t>
            </a:r>
            <a:r>
              <a:rPr lang="de-DE" sz="2400" dirty="0">
                <a:solidFill>
                  <a:srgbClr val="333333"/>
                </a:solidFill>
              </a:rPr>
              <a:t> </a:t>
            </a:r>
            <a:r>
              <a:rPr lang="de-DE" sz="2400" dirty="0" err="1">
                <a:solidFill>
                  <a:srgbClr val="333333"/>
                </a:solidFill>
              </a:rPr>
              <a:t>şeyler</a:t>
            </a:r>
            <a:r>
              <a:rPr lang="de-DE" sz="2400" dirty="0">
                <a:solidFill>
                  <a:srgbClr val="333333"/>
                </a:solidFill>
              </a:rPr>
              <a:t> </a:t>
            </a:r>
            <a:r>
              <a:rPr lang="de-DE" sz="2400" dirty="0" err="1">
                <a:solidFill>
                  <a:srgbClr val="333333"/>
                </a:solidFill>
              </a:rPr>
              <a:t>yapmak</a:t>
            </a:r>
            <a:r>
              <a:rPr lang="tr-TR" sz="2400" dirty="0">
                <a:solidFill>
                  <a:srgbClr val="333333"/>
                </a:solidFill>
              </a:rPr>
              <a:t> için</a:t>
            </a:r>
            <a:r>
              <a:rPr lang="de-DE" sz="2400" dirty="0">
                <a:solidFill>
                  <a:srgbClr val="333333"/>
                </a:solidFill>
              </a:rPr>
              <a:t> </a:t>
            </a:r>
            <a:r>
              <a:rPr lang="tr-TR" sz="2400" dirty="0">
                <a:solidFill>
                  <a:srgbClr val="333333"/>
                </a:solidFill>
              </a:rPr>
              <a:t>aciz olduğunuz </a:t>
            </a:r>
            <a:r>
              <a:rPr lang="de-DE" sz="2400" dirty="0" err="1">
                <a:solidFill>
                  <a:srgbClr val="333333"/>
                </a:solidFill>
              </a:rPr>
              <a:t>anlamına</a:t>
            </a:r>
            <a:r>
              <a:rPr lang="de-DE" sz="2400" dirty="0">
                <a:solidFill>
                  <a:srgbClr val="333333"/>
                </a:solidFill>
              </a:rPr>
              <a:t> </a:t>
            </a:r>
            <a:r>
              <a:rPr lang="de-DE" sz="2400" dirty="0" err="1">
                <a:solidFill>
                  <a:srgbClr val="333333"/>
                </a:solidFill>
              </a:rPr>
              <a:t>gelmez</a:t>
            </a:r>
            <a:r>
              <a:rPr lang="de-DE" sz="2400" dirty="0">
                <a:solidFill>
                  <a:srgbClr val="333333"/>
                </a:solidFill>
              </a:rPr>
              <a:t>.</a:t>
            </a:r>
          </a:p>
          <a:p>
            <a:pPr marL="342900" indent="-342900">
              <a:buClr>
                <a:srgbClr val="333333"/>
              </a:buClr>
              <a:buFont typeface="WingDings"/>
              <a:buChar char=""/>
            </a:pPr>
            <a:r>
              <a:rPr lang="tr-TR" sz="2400">
                <a:solidFill>
                  <a:srgbClr val="333333"/>
                </a:solidFill>
              </a:rPr>
              <a:t>Ruhsal </a:t>
            </a:r>
            <a:r>
              <a:rPr lang="tr-TR" sz="2400" dirty="0">
                <a:solidFill>
                  <a:srgbClr val="333333"/>
                </a:solidFill>
              </a:rPr>
              <a:t>hastalık baskılanmış yaratıcılığı canlandırabilir.</a:t>
            </a:r>
          </a:p>
          <a:p>
            <a:pPr marL="342900" indent="-342900">
              <a:buClr>
                <a:srgbClr val="333333"/>
              </a:buClr>
              <a:buFont typeface="WingDings"/>
              <a:buChar char=""/>
            </a:pPr>
            <a:r>
              <a:rPr lang="tr-TR" sz="2400" dirty="0">
                <a:solidFill>
                  <a:srgbClr val="333333"/>
                </a:solidFill>
              </a:rPr>
              <a:t>Yaratıcılığı hiç kabul görmeyen Van Gogh gibi dahiler, ruhsal hastalıklardan muzdarip olmuş olabilirler.</a:t>
            </a:r>
          </a:p>
          <a:p>
            <a:pPr marL="342900" indent="-342900">
              <a:buClr>
                <a:srgbClr val="333333"/>
              </a:buClr>
              <a:buFont typeface="WingDings"/>
              <a:buChar char=""/>
            </a:pPr>
            <a:r>
              <a:rPr lang="tr-TR" sz="2400" dirty="0">
                <a:solidFill>
                  <a:srgbClr val="333333"/>
                </a:solidFill>
              </a:rPr>
              <a:t>Bazı ruhsal hastalığı olan sanatçılar </a:t>
            </a:r>
            <a:r>
              <a:rPr lang="de-DE" sz="2400" dirty="0">
                <a:solidFill>
                  <a:srgbClr val="333333"/>
                </a:solidFill>
              </a:rPr>
              <a:t>(Edvard Munch </a:t>
            </a:r>
            <a:r>
              <a:rPr lang="de-DE" sz="2400" dirty="0" err="1">
                <a:solidFill>
                  <a:srgbClr val="333333"/>
                </a:solidFill>
              </a:rPr>
              <a:t>gibi</a:t>
            </a:r>
            <a:r>
              <a:rPr lang="de-DE" sz="2400" dirty="0">
                <a:solidFill>
                  <a:srgbClr val="333333"/>
                </a:solidFill>
              </a:rPr>
              <a:t>)</a:t>
            </a:r>
            <a:r>
              <a:rPr lang="tr-TR" sz="2400" dirty="0">
                <a:solidFill>
                  <a:srgbClr val="333333"/>
                </a:solidFill>
              </a:rPr>
              <a:t> sanatları yoluyla bile hatırlanabilirler.</a:t>
            </a:r>
          </a:p>
        </p:txBody>
      </p:sp>
      <p:sp>
        <p:nvSpPr>
          <p:cNvPr id="4" name="Footer Placeholder 3"/>
          <p:cNvSpPr>
            <a:spLocks noGrp="1"/>
          </p:cNvSpPr>
          <p:nvPr>
            <p:ph type="ftr" sz="quarter" idx="11"/>
          </p:nvPr>
        </p:nvSpPr>
        <p:spPr/>
        <p:txBody>
          <a:bodyPr/>
          <a:lstStyle/>
          <a:p>
            <a:pPr>
              <a:defRPr/>
            </a:pPr>
            <a:r>
              <a:rPr lang="de-DE"/>
              <a:t>Eğitim Modülü 10 – Önyargılar (Stigma) ile Başa Çıkma</a:t>
            </a: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17</a:t>
            </a:fld>
            <a:endParaRPr 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İlk sonuç</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de-DE" sz="2400" dirty="0" err="1">
                <a:solidFill>
                  <a:srgbClr val="333333"/>
                </a:solidFill>
                <a:latin typeface="+mn-lt"/>
              </a:rPr>
              <a:t>Ressam</a:t>
            </a:r>
            <a:r>
              <a:rPr lang="tr-TR" sz="2400" dirty="0" err="1">
                <a:solidFill>
                  <a:srgbClr val="333333"/>
                </a:solidFill>
                <a:latin typeface="+mn-lt"/>
              </a:rPr>
              <a:t>ın</a:t>
            </a:r>
            <a:r>
              <a:rPr lang="de-DE" sz="2400" dirty="0">
                <a:solidFill>
                  <a:srgbClr val="333333"/>
                </a:solidFill>
                <a:latin typeface="+mn-lt"/>
              </a:rPr>
              <a:t> </a:t>
            </a:r>
            <a:r>
              <a:rPr lang="de-DE" sz="2400" dirty="0" err="1">
                <a:solidFill>
                  <a:srgbClr val="333333"/>
                </a:solidFill>
                <a:latin typeface="+mn-lt"/>
              </a:rPr>
              <a:t>akıl</a:t>
            </a:r>
            <a:r>
              <a:rPr lang="de-DE" sz="2400" dirty="0">
                <a:solidFill>
                  <a:srgbClr val="333333"/>
                </a:solidFill>
                <a:latin typeface="+mn-lt"/>
              </a:rPr>
              <a:t> </a:t>
            </a:r>
            <a:r>
              <a:rPr lang="de-DE" sz="2400" dirty="0" err="1">
                <a:solidFill>
                  <a:srgbClr val="333333"/>
                </a:solidFill>
                <a:latin typeface="+mn-lt"/>
              </a:rPr>
              <a:t>hastası</a:t>
            </a:r>
            <a:r>
              <a:rPr lang="de-DE" sz="2400" dirty="0">
                <a:solidFill>
                  <a:srgbClr val="333333"/>
                </a:solidFill>
                <a:latin typeface="+mn-lt"/>
              </a:rPr>
              <a:t> </a:t>
            </a:r>
            <a:r>
              <a:rPr lang="de-DE" sz="2400" dirty="0" err="1">
                <a:solidFill>
                  <a:srgbClr val="333333"/>
                </a:solidFill>
                <a:latin typeface="+mn-lt"/>
              </a:rPr>
              <a:t>olup</a:t>
            </a:r>
            <a:r>
              <a:rPr lang="de-DE" sz="2400" dirty="0">
                <a:solidFill>
                  <a:srgbClr val="333333"/>
                </a:solidFill>
                <a:latin typeface="+mn-lt"/>
              </a:rPr>
              <a:t> </a:t>
            </a:r>
            <a:r>
              <a:rPr lang="de-DE" sz="2400" dirty="0" err="1">
                <a:solidFill>
                  <a:srgbClr val="333333"/>
                </a:solidFill>
                <a:latin typeface="+mn-lt"/>
              </a:rPr>
              <a:t>olmadığı</a:t>
            </a:r>
            <a:r>
              <a:rPr lang="tr-TR" sz="2400" dirty="0" err="1">
                <a:solidFill>
                  <a:srgbClr val="333333"/>
                </a:solidFill>
                <a:latin typeface="+mn-lt"/>
              </a:rPr>
              <a:t>nı</a:t>
            </a:r>
            <a:r>
              <a:rPr lang="de-DE" sz="2400" dirty="0">
                <a:solidFill>
                  <a:srgbClr val="333333"/>
                </a:solidFill>
                <a:latin typeface="+mn-lt"/>
              </a:rPr>
              <a:t>, </a:t>
            </a:r>
            <a:r>
              <a:rPr lang="de-DE" sz="2400" dirty="0" err="1">
                <a:solidFill>
                  <a:srgbClr val="333333"/>
                </a:solidFill>
                <a:latin typeface="+mn-lt"/>
              </a:rPr>
              <a:t>bir</a:t>
            </a:r>
            <a:r>
              <a:rPr lang="de-DE" sz="2400" dirty="0">
                <a:solidFill>
                  <a:srgbClr val="333333"/>
                </a:solidFill>
                <a:latin typeface="+mn-lt"/>
              </a:rPr>
              <a:t> </a:t>
            </a:r>
            <a:r>
              <a:rPr lang="de-DE" sz="2400" dirty="0" err="1">
                <a:solidFill>
                  <a:srgbClr val="333333"/>
                </a:solidFill>
                <a:latin typeface="+mn-lt"/>
              </a:rPr>
              <a:t>resimden</a:t>
            </a:r>
            <a:r>
              <a:rPr lang="de-DE" sz="2400" dirty="0">
                <a:solidFill>
                  <a:srgbClr val="333333"/>
                </a:solidFill>
                <a:latin typeface="+mn-lt"/>
              </a:rPr>
              <a:t> </a:t>
            </a:r>
            <a:r>
              <a:rPr lang="tr-TR" sz="2400" dirty="0">
                <a:solidFill>
                  <a:srgbClr val="333333"/>
                </a:solidFill>
                <a:latin typeface="+mn-lt"/>
              </a:rPr>
              <a:t>anlamak</a:t>
            </a:r>
            <a:r>
              <a:rPr lang="de-DE" sz="2400" dirty="0">
                <a:solidFill>
                  <a:srgbClr val="333333"/>
                </a:solidFill>
                <a:latin typeface="+mn-lt"/>
              </a:rPr>
              <a:t> </a:t>
            </a:r>
            <a:r>
              <a:rPr lang="de-DE" sz="2400" dirty="0" err="1">
                <a:solidFill>
                  <a:srgbClr val="333333"/>
                </a:solidFill>
                <a:latin typeface="+mn-lt"/>
              </a:rPr>
              <a:t>mümkün</a:t>
            </a:r>
            <a:r>
              <a:rPr lang="de-DE" sz="2400" dirty="0">
                <a:solidFill>
                  <a:srgbClr val="333333"/>
                </a:solidFill>
                <a:latin typeface="+mn-lt"/>
              </a:rPr>
              <a:t> </a:t>
            </a:r>
            <a:r>
              <a:rPr lang="de-DE" sz="2400" dirty="0" err="1">
                <a:solidFill>
                  <a:srgbClr val="333333"/>
                </a:solidFill>
                <a:latin typeface="+mn-lt"/>
              </a:rPr>
              <a:t>değildir</a:t>
            </a:r>
            <a:r>
              <a:rPr lang="de-DE" sz="2400" dirty="0">
                <a:solidFill>
                  <a:srgbClr val="333333"/>
                </a:solidFill>
                <a:latin typeface="+mn-lt"/>
              </a:rPr>
              <a:t>.</a:t>
            </a:r>
          </a:p>
          <a:p>
            <a:pPr marL="342900" lvl="1" indent="-342900">
              <a:spcBef>
                <a:spcPts val="1999"/>
              </a:spcBef>
              <a:spcAft>
                <a:spcPts val="0"/>
              </a:spcAft>
              <a:buClr>
                <a:srgbClr val="333333"/>
              </a:buClr>
              <a:buFont typeface="WingDings"/>
              <a:buChar char=""/>
              <a:tabLst>
                <a:tab pos="84138" algn="l"/>
              </a:tabLst>
              <a:defRPr/>
            </a:pPr>
            <a:r>
              <a:rPr lang="tr-TR" sz="2400" dirty="0">
                <a:solidFill>
                  <a:srgbClr val="333333"/>
                </a:solidFill>
                <a:latin typeface="+mn-lt"/>
              </a:rPr>
              <a:t>Aynı şey görünüm için de doğrudur: birinin nasıl göründüğü ruhsal hastalığı olup olmadığını söylemez.</a:t>
            </a:r>
            <a:endParaRPr lang="de-DE" sz="2400" strike="sngStrike" dirty="0">
              <a:solidFill>
                <a:srgbClr val="333333"/>
              </a:solidFill>
              <a:latin typeface="+mn-lt"/>
            </a:endParaRPr>
          </a:p>
        </p:txBody>
      </p:sp>
      <p:sp>
        <p:nvSpPr>
          <p:cNvPr id="6" name="Footer Placeholder 5"/>
          <p:cNvSpPr>
            <a:spLocks noGrp="1"/>
          </p:cNvSpPr>
          <p:nvPr>
            <p:ph type="ftr" sz="quarter" idx="11"/>
          </p:nvPr>
        </p:nvSpPr>
        <p:spPr/>
        <p:txBody>
          <a:bodyPr/>
          <a:lstStyle/>
          <a:p>
            <a:pPr>
              <a:defRPr/>
            </a:pPr>
            <a:r>
              <a:rPr lang="de-DE"/>
              <a:t>Eğitim Modülü 10 – Önyargılar (Stigma) ile Başa Çıkma</a:t>
            </a: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18</a:t>
            </a:fld>
            <a:endParaRPr lang="de-DE"/>
          </a:p>
        </p:txBody>
      </p:sp>
    </p:spTree>
    <p:extLst>
      <p:ext uri="{BB962C8B-B14F-4D97-AF65-F5344CB8AC3E}">
        <p14:creationId xmlns:p14="http://schemas.microsoft.com/office/powerpoint/2010/main" val="3100496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İlk sonuç</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de-DE" sz="2400" dirty="0" err="1">
                <a:solidFill>
                  <a:srgbClr val="333333"/>
                </a:solidFill>
                <a:latin typeface="+mn-lt"/>
              </a:rPr>
              <a:t>Ressam</a:t>
            </a:r>
            <a:r>
              <a:rPr lang="tr-TR" sz="2400" dirty="0" err="1">
                <a:solidFill>
                  <a:srgbClr val="333333"/>
                </a:solidFill>
                <a:latin typeface="+mn-lt"/>
              </a:rPr>
              <a:t>ın</a:t>
            </a:r>
            <a:r>
              <a:rPr lang="de-DE" sz="2400" dirty="0">
                <a:solidFill>
                  <a:srgbClr val="333333"/>
                </a:solidFill>
                <a:latin typeface="+mn-lt"/>
              </a:rPr>
              <a:t> </a:t>
            </a:r>
            <a:r>
              <a:rPr lang="de-DE" sz="2400" dirty="0" err="1">
                <a:solidFill>
                  <a:srgbClr val="333333"/>
                </a:solidFill>
                <a:latin typeface="+mn-lt"/>
              </a:rPr>
              <a:t>akıl</a:t>
            </a:r>
            <a:r>
              <a:rPr lang="de-DE" sz="2400" dirty="0">
                <a:solidFill>
                  <a:srgbClr val="333333"/>
                </a:solidFill>
                <a:latin typeface="+mn-lt"/>
              </a:rPr>
              <a:t> </a:t>
            </a:r>
            <a:r>
              <a:rPr lang="de-DE" sz="2400" dirty="0" err="1">
                <a:solidFill>
                  <a:srgbClr val="333333"/>
                </a:solidFill>
                <a:latin typeface="+mn-lt"/>
              </a:rPr>
              <a:t>hastası</a:t>
            </a:r>
            <a:r>
              <a:rPr lang="de-DE" sz="2400" dirty="0">
                <a:solidFill>
                  <a:srgbClr val="333333"/>
                </a:solidFill>
                <a:latin typeface="+mn-lt"/>
              </a:rPr>
              <a:t> </a:t>
            </a:r>
            <a:r>
              <a:rPr lang="de-DE" sz="2400" dirty="0" err="1">
                <a:solidFill>
                  <a:srgbClr val="333333"/>
                </a:solidFill>
                <a:latin typeface="+mn-lt"/>
              </a:rPr>
              <a:t>olup</a:t>
            </a:r>
            <a:r>
              <a:rPr lang="de-DE" sz="2400" dirty="0">
                <a:solidFill>
                  <a:srgbClr val="333333"/>
                </a:solidFill>
                <a:latin typeface="+mn-lt"/>
              </a:rPr>
              <a:t> </a:t>
            </a:r>
            <a:r>
              <a:rPr lang="de-DE" sz="2400" dirty="0" err="1">
                <a:solidFill>
                  <a:srgbClr val="333333"/>
                </a:solidFill>
                <a:latin typeface="+mn-lt"/>
              </a:rPr>
              <a:t>olmadığı</a:t>
            </a:r>
            <a:r>
              <a:rPr lang="tr-TR" sz="2400" dirty="0" err="1">
                <a:solidFill>
                  <a:srgbClr val="333333"/>
                </a:solidFill>
                <a:latin typeface="+mn-lt"/>
              </a:rPr>
              <a:t>nı</a:t>
            </a:r>
            <a:r>
              <a:rPr lang="de-DE" sz="2400" dirty="0">
                <a:solidFill>
                  <a:srgbClr val="333333"/>
                </a:solidFill>
                <a:latin typeface="+mn-lt"/>
              </a:rPr>
              <a:t>, </a:t>
            </a:r>
            <a:r>
              <a:rPr lang="de-DE" sz="2400" dirty="0" err="1">
                <a:solidFill>
                  <a:srgbClr val="333333"/>
                </a:solidFill>
                <a:latin typeface="+mn-lt"/>
              </a:rPr>
              <a:t>bir</a:t>
            </a:r>
            <a:r>
              <a:rPr lang="de-DE" sz="2400" dirty="0">
                <a:solidFill>
                  <a:srgbClr val="333333"/>
                </a:solidFill>
                <a:latin typeface="+mn-lt"/>
              </a:rPr>
              <a:t> </a:t>
            </a:r>
            <a:r>
              <a:rPr lang="de-DE" sz="2400" dirty="0" err="1">
                <a:solidFill>
                  <a:srgbClr val="333333"/>
                </a:solidFill>
                <a:latin typeface="+mn-lt"/>
              </a:rPr>
              <a:t>resimden</a:t>
            </a:r>
            <a:r>
              <a:rPr lang="de-DE" sz="2400" dirty="0">
                <a:solidFill>
                  <a:srgbClr val="333333"/>
                </a:solidFill>
                <a:latin typeface="+mn-lt"/>
              </a:rPr>
              <a:t> </a:t>
            </a:r>
            <a:r>
              <a:rPr lang="tr-TR" sz="2400" dirty="0">
                <a:solidFill>
                  <a:srgbClr val="333333"/>
                </a:solidFill>
                <a:latin typeface="+mn-lt"/>
              </a:rPr>
              <a:t>anlamak</a:t>
            </a:r>
            <a:r>
              <a:rPr lang="de-DE" sz="2400" dirty="0">
                <a:solidFill>
                  <a:srgbClr val="333333"/>
                </a:solidFill>
                <a:latin typeface="+mn-lt"/>
              </a:rPr>
              <a:t> </a:t>
            </a:r>
            <a:r>
              <a:rPr lang="de-DE" sz="2400" dirty="0" err="1">
                <a:solidFill>
                  <a:srgbClr val="333333"/>
                </a:solidFill>
                <a:latin typeface="+mn-lt"/>
              </a:rPr>
              <a:t>mümkün</a:t>
            </a:r>
            <a:r>
              <a:rPr lang="de-DE" sz="2400" dirty="0">
                <a:solidFill>
                  <a:srgbClr val="333333"/>
                </a:solidFill>
                <a:latin typeface="+mn-lt"/>
              </a:rPr>
              <a:t> </a:t>
            </a:r>
            <a:r>
              <a:rPr lang="de-DE" sz="2400" dirty="0" err="1">
                <a:solidFill>
                  <a:srgbClr val="333333"/>
                </a:solidFill>
                <a:latin typeface="+mn-lt"/>
              </a:rPr>
              <a:t>değildir</a:t>
            </a:r>
            <a:r>
              <a:rPr lang="de-DE" sz="2400" dirty="0">
                <a:solidFill>
                  <a:srgbClr val="333333"/>
                </a:solidFill>
                <a:latin typeface="+mn-lt"/>
              </a:rPr>
              <a:t>.</a:t>
            </a:r>
          </a:p>
          <a:p>
            <a:pPr marL="342900" lvl="1" indent="-342900">
              <a:spcBef>
                <a:spcPts val="1999"/>
              </a:spcBef>
              <a:spcAft>
                <a:spcPts val="0"/>
              </a:spcAft>
              <a:buClr>
                <a:srgbClr val="333333"/>
              </a:buClr>
              <a:buFont typeface="WingDings"/>
              <a:buChar char=""/>
              <a:tabLst>
                <a:tab pos="84138" algn="l"/>
              </a:tabLst>
              <a:defRPr/>
            </a:pPr>
            <a:r>
              <a:rPr lang="tr-TR" sz="2400" dirty="0">
                <a:solidFill>
                  <a:srgbClr val="333333"/>
                </a:solidFill>
                <a:latin typeface="+mn-lt"/>
              </a:rPr>
              <a:t>Aynı şey görünüm için de doğrudur: birinin nasıl göründüğü ruhsal hastalığı olup olmadığını söylemez.</a:t>
            </a:r>
            <a:endParaRPr lang="de-DE" sz="2400" strike="sngStrike" dirty="0">
              <a:solidFill>
                <a:srgbClr val="333333"/>
              </a:solidFill>
              <a:latin typeface="+mn-lt"/>
            </a:endParaRPr>
          </a:p>
          <a:p>
            <a:pPr marL="342900" lvl="1" indent="-342900">
              <a:spcBef>
                <a:spcPts val="1999"/>
              </a:spcBef>
              <a:spcAft>
                <a:spcPts val="0"/>
              </a:spcAft>
              <a:buClr>
                <a:srgbClr val="000000"/>
              </a:buClr>
              <a:buFont typeface="WingDings"/>
              <a:buChar char=""/>
              <a:tabLst>
                <a:tab pos="84138" algn="l"/>
              </a:tabLst>
              <a:defRPr/>
            </a:pPr>
            <a:r>
              <a:rPr lang="tr-TR" sz="2400" dirty="0">
                <a:solidFill>
                  <a:srgbClr val="004992"/>
                </a:solidFill>
                <a:latin typeface="+mn-lt"/>
              </a:rPr>
              <a:t>Düşünülmesi gereken hususlar:</a:t>
            </a:r>
            <a:r>
              <a:rPr lang="de-DE" sz="2400" dirty="0">
                <a:solidFill>
                  <a:srgbClr val="004992"/>
                </a:solidFill>
                <a:latin typeface="+mn-lt"/>
              </a:rPr>
              <a:t> </a:t>
            </a:r>
            <a:r>
              <a:rPr lang="de-DE" sz="2400" dirty="0" err="1">
                <a:solidFill>
                  <a:srgbClr val="333333"/>
                </a:solidFill>
                <a:latin typeface="+mn-lt"/>
              </a:rPr>
              <a:t>sanatın</a:t>
            </a:r>
            <a:r>
              <a:rPr lang="tr-TR" sz="2400" dirty="0">
                <a:solidFill>
                  <a:srgbClr val="333333"/>
                </a:solidFill>
                <a:latin typeface="+mn-lt"/>
              </a:rPr>
              <a:t> </a:t>
            </a:r>
            <a:r>
              <a:rPr lang="de-DE" sz="2400" dirty="0">
                <a:solidFill>
                  <a:srgbClr val="333333"/>
                </a:solidFill>
                <a:latin typeface="+mn-lt"/>
              </a:rPr>
              <a:t>en </a:t>
            </a:r>
            <a:r>
              <a:rPr lang="de-DE" sz="2400" dirty="0" err="1">
                <a:solidFill>
                  <a:srgbClr val="333333"/>
                </a:solidFill>
                <a:latin typeface="+mn-lt"/>
              </a:rPr>
              <a:t>büyük</a:t>
            </a:r>
            <a:r>
              <a:rPr lang="de-DE" sz="2400" dirty="0">
                <a:solidFill>
                  <a:srgbClr val="333333"/>
                </a:solidFill>
                <a:latin typeface="+mn-lt"/>
              </a:rPr>
              <a:t> </a:t>
            </a:r>
            <a:r>
              <a:rPr lang="de-DE" sz="2400" dirty="0" err="1">
                <a:solidFill>
                  <a:srgbClr val="333333"/>
                </a:solidFill>
                <a:latin typeface="+mn-lt"/>
              </a:rPr>
              <a:t>eserlerinin</a:t>
            </a:r>
            <a:r>
              <a:rPr lang="de-DE" sz="2400" dirty="0">
                <a:solidFill>
                  <a:srgbClr val="333333"/>
                </a:solidFill>
                <a:latin typeface="+mn-lt"/>
              </a:rPr>
              <a:t> </a:t>
            </a:r>
            <a:r>
              <a:rPr lang="de-DE" sz="2400" dirty="0" err="1">
                <a:solidFill>
                  <a:srgbClr val="333333"/>
                </a:solidFill>
                <a:latin typeface="+mn-lt"/>
              </a:rPr>
              <a:t>çoğu</a:t>
            </a:r>
            <a:r>
              <a:rPr lang="de-DE" sz="2400" dirty="0">
                <a:solidFill>
                  <a:srgbClr val="333333"/>
                </a:solidFill>
                <a:latin typeface="+mn-lt"/>
              </a:rPr>
              <a:t> </a:t>
            </a:r>
            <a:r>
              <a:rPr lang="tr-TR" sz="2400" dirty="0">
                <a:solidFill>
                  <a:srgbClr val="333333"/>
                </a:solidFill>
                <a:latin typeface="+mn-lt"/>
              </a:rPr>
              <a:t>ruhsal </a:t>
            </a:r>
            <a:r>
              <a:rPr lang="de-DE" sz="2400" dirty="0" err="1">
                <a:solidFill>
                  <a:srgbClr val="333333"/>
                </a:solidFill>
                <a:latin typeface="+mn-lt"/>
              </a:rPr>
              <a:t>hastalığı</a:t>
            </a:r>
            <a:r>
              <a:rPr lang="de-DE" sz="2400" dirty="0">
                <a:solidFill>
                  <a:srgbClr val="333333"/>
                </a:solidFill>
                <a:latin typeface="+mn-lt"/>
              </a:rPr>
              <a:t> </a:t>
            </a:r>
            <a:r>
              <a:rPr lang="de-DE" sz="2400" dirty="0" err="1">
                <a:solidFill>
                  <a:srgbClr val="333333"/>
                </a:solidFill>
                <a:latin typeface="+mn-lt"/>
              </a:rPr>
              <a:t>ile</a:t>
            </a:r>
            <a:r>
              <a:rPr lang="de-DE" sz="2400" dirty="0">
                <a:solidFill>
                  <a:srgbClr val="333333"/>
                </a:solidFill>
                <a:latin typeface="+mn-lt"/>
              </a:rPr>
              <a:t> </a:t>
            </a:r>
            <a:r>
              <a:rPr lang="de-DE" sz="2400" dirty="0" err="1">
                <a:solidFill>
                  <a:srgbClr val="333333"/>
                </a:solidFill>
                <a:latin typeface="+mn-lt"/>
              </a:rPr>
              <a:t>yaşayan</a:t>
            </a:r>
            <a:r>
              <a:rPr lang="de-DE" sz="2400" dirty="0">
                <a:solidFill>
                  <a:srgbClr val="333333"/>
                </a:solidFill>
                <a:latin typeface="+mn-lt"/>
              </a:rPr>
              <a:t> </a:t>
            </a:r>
            <a:r>
              <a:rPr lang="de-DE" sz="2400" dirty="0" err="1">
                <a:solidFill>
                  <a:srgbClr val="333333"/>
                </a:solidFill>
                <a:latin typeface="+mn-lt"/>
              </a:rPr>
              <a:t>insanlar</a:t>
            </a:r>
            <a:r>
              <a:rPr lang="de-DE" sz="2400" dirty="0">
                <a:solidFill>
                  <a:srgbClr val="333333"/>
                </a:solidFill>
                <a:latin typeface="+mn-lt"/>
              </a:rPr>
              <a:t> </a:t>
            </a:r>
            <a:r>
              <a:rPr lang="de-DE" sz="2400" dirty="0" err="1">
                <a:solidFill>
                  <a:srgbClr val="333333"/>
                </a:solidFill>
                <a:latin typeface="+mn-lt"/>
              </a:rPr>
              <a:t>tarafından</a:t>
            </a:r>
            <a:r>
              <a:rPr lang="de-DE" sz="2400" dirty="0">
                <a:solidFill>
                  <a:srgbClr val="333333"/>
                </a:solidFill>
                <a:latin typeface="+mn-lt"/>
              </a:rPr>
              <a:t> </a:t>
            </a:r>
            <a:r>
              <a:rPr lang="de-DE" sz="2400" dirty="0" err="1">
                <a:solidFill>
                  <a:srgbClr val="333333"/>
                </a:solidFill>
                <a:latin typeface="+mn-lt"/>
              </a:rPr>
              <a:t>yaratılmıştır</a:t>
            </a:r>
            <a:r>
              <a:rPr lang="de-DE" sz="2400" dirty="0">
                <a:solidFill>
                  <a:srgbClr val="333333"/>
                </a:solidFill>
                <a:latin typeface="+mn-lt"/>
              </a:rPr>
              <a:t>. </a:t>
            </a:r>
            <a:r>
              <a:rPr lang="de-DE" sz="2400" dirty="0" err="1">
                <a:solidFill>
                  <a:srgbClr val="004992"/>
                </a:solidFill>
                <a:latin typeface="+mn-lt"/>
              </a:rPr>
              <a:t>Bu</a:t>
            </a:r>
            <a:r>
              <a:rPr lang="de-DE" sz="2400" dirty="0">
                <a:solidFill>
                  <a:srgbClr val="004992"/>
                </a:solidFill>
                <a:latin typeface="+mn-lt"/>
              </a:rPr>
              <a:t> </a:t>
            </a:r>
            <a:r>
              <a:rPr lang="de-DE" sz="2400" dirty="0" err="1">
                <a:solidFill>
                  <a:srgbClr val="004992"/>
                </a:solidFill>
                <a:latin typeface="+mn-lt"/>
              </a:rPr>
              <a:t>onların</a:t>
            </a:r>
            <a:r>
              <a:rPr lang="de-DE" sz="2400" dirty="0">
                <a:solidFill>
                  <a:srgbClr val="004992"/>
                </a:solidFill>
                <a:latin typeface="+mn-lt"/>
              </a:rPr>
              <a:t> </a:t>
            </a:r>
            <a:r>
              <a:rPr lang="de-DE" sz="2400" dirty="0" err="1">
                <a:solidFill>
                  <a:srgbClr val="004992"/>
                </a:solidFill>
                <a:latin typeface="+mn-lt"/>
              </a:rPr>
              <a:t>sanat</a:t>
            </a:r>
            <a:r>
              <a:rPr lang="de-DE" sz="2400" dirty="0">
                <a:solidFill>
                  <a:srgbClr val="004992"/>
                </a:solidFill>
                <a:latin typeface="+mn-lt"/>
              </a:rPr>
              <a:t> </a:t>
            </a:r>
            <a:r>
              <a:rPr lang="de-DE" sz="2400" dirty="0" err="1">
                <a:solidFill>
                  <a:srgbClr val="004992"/>
                </a:solidFill>
                <a:latin typeface="+mn-lt"/>
              </a:rPr>
              <a:t>değeri</a:t>
            </a:r>
            <a:r>
              <a:rPr lang="tr-TR" sz="2400" dirty="0" err="1">
                <a:solidFill>
                  <a:srgbClr val="004992"/>
                </a:solidFill>
                <a:latin typeface="+mn-lt"/>
              </a:rPr>
              <a:t>ni</a:t>
            </a:r>
            <a:r>
              <a:rPr lang="de-DE" sz="2400" dirty="0">
                <a:solidFill>
                  <a:srgbClr val="004992"/>
                </a:solidFill>
                <a:latin typeface="+mn-lt"/>
              </a:rPr>
              <a:t> azaltır mı?</a:t>
            </a:r>
          </a:p>
        </p:txBody>
      </p:sp>
      <p:sp>
        <p:nvSpPr>
          <p:cNvPr id="6" name="Footer Placeholder 5"/>
          <p:cNvSpPr>
            <a:spLocks noGrp="1"/>
          </p:cNvSpPr>
          <p:nvPr>
            <p:ph type="ftr" sz="quarter" idx="11"/>
          </p:nvPr>
        </p:nvSpPr>
        <p:spPr/>
        <p:txBody>
          <a:bodyPr/>
          <a:lstStyle/>
          <a:p>
            <a:pPr>
              <a:defRPr/>
            </a:pPr>
            <a:r>
              <a:rPr lang="de-DE"/>
              <a:t>Eğitim Modülü 10 – Önyargılar (Stigma) ile Başa Çıkma</a:t>
            </a: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19</a:t>
            </a:fld>
            <a:endParaRPr lang="de-DE"/>
          </a:p>
        </p:txBody>
      </p:sp>
    </p:spTree>
    <p:extLst>
      <p:ext uri="{BB962C8B-B14F-4D97-AF65-F5344CB8AC3E}">
        <p14:creationId xmlns:p14="http://schemas.microsoft.com/office/powerpoint/2010/main" val="2293274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İlk sonuç</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spcBef>
                <a:spcPts val="1999"/>
              </a:spcBef>
              <a:spcAft>
                <a:spcPts val="0"/>
              </a:spcAft>
              <a:buClr>
                <a:srgbClr val="333333"/>
              </a:buClr>
              <a:buFont typeface="WingDings"/>
              <a:buChar char=""/>
              <a:tabLst>
                <a:tab pos="84138" algn="l"/>
              </a:tabLst>
              <a:defRPr/>
            </a:pPr>
            <a:r>
              <a:rPr lang="de-DE" sz="2400" dirty="0" err="1">
                <a:solidFill>
                  <a:srgbClr val="333333"/>
                </a:solidFill>
                <a:latin typeface="+mn-lt"/>
              </a:rPr>
              <a:t>Ressam</a:t>
            </a:r>
            <a:r>
              <a:rPr lang="tr-TR" sz="2400" dirty="0" err="1">
                <a:solidFill>
                  <a:srgbClr val="333333"/>
                </a:solidFill>
                <a:latin typeface="+mn-lt"/>
              </a:rPr>
              <a:t>ın</a:t>
            </a:r>
            <a:r>
              <a:rPr lang="de-DE" sz="2400" dirty="0">
                <a:solidFill>
                  <a:srgbClr val="333333"/>
                </a:solidFill>
                <a:latin typeface="+mn-lt"/>
              </a:rPr>
              <a:t> </a:t>
            </a:r>
            <a:r>
              <a:rPr lang="de-DE" sz="2400" dirty="0" err="1">
                <a:solidFill>
                  <a:srgbClr val="333333"/>
                </a:solidFill>
                <a:latin typeface="+mn-lt"/>
              </a:rPr>
              <a:t>akıl</a:t>
            </a:r>
            <a:r>
              <a:rPr lang="de-DE" sz="2400" dirty="0">
                <a:solidFill>
                  <a:srgbClr val="333333"/>
                </a:solidFill>
                <a:latin typeface="+mn-lt"/>
              </a:rPr>
              <a:t> </a:t>
            </a:r>
            <a:r>
              <a:rPr lang="de-DE" sz="2400" dirty="0" err="1">
                <a:solidFill>
                  <a:srgbClr val="333333"/>
                </a:solidFill>
                <a:latin typeface="+mn-lt"/>
              </a:rPr>
              <a:t>hastası</a:t>
            </a:r>
            <a:r>
              <a:rPr lang="de-DE" sz="2400" dirty="0">
                <a:solidFill>
                  <a:srgbClr val="333333"/>
                </a:solidFill>
                <a:latin typeface="+mn-lt"/>
              </a:rPr>
              <a:t> </a:t>
            </a:r>
            <a:r>
              <a:rPr lang="de-DE" sz="2400" dirty="0" err="1">
                <a:solidFill>
                  <a:srgbClr val="333333"/>
                </a:solidFill>
                <a:latin typeface="+mn-lt"/>
              </a:rPr>
              <a:t>olup</a:t>
            </a:r>
            <a:r>
              <a:rPr lang="de-DE" sz="2400" dirty="0">
                <a:solidFill>
                  <a:srgbClr val="333333"/>
                </a:solidFill>
                <a:latin typeface="+mn-lt"/>
              </a:rPr>
              <a:t> </a:t>
            </a:r>
            <a:r>
              <a:rPr lang="de-DE" sz="2400" dirty="0" err="1">
                <a:solidFill>
                  <a:srgbClr val="333333"/>
                </a:solidFill>
                <a:latin typeface="+mn-lt"/>
              </a:rPr>
              <a:t>olmadığı</a:t>
            </a:r>
            <a:r>
              <a:rPr lang="tr-TR" sz="2400" dirty="0" err="1">
                <a:solidFill>
                  <a:srgbClr val="333333"/>
                </a:solidFill>
                <a:latin typeface="+mn-lt"/>
              </a:rPr>
              <a:t>nı</a:t>
            </a:r>
            <a:r>
              <a:rPr lang="de-DE" sz="2400" dirty="0">
                <a:solidFill>
                  <a:srgbClr val="333333"/>
                </a:solidFill>
                <a:latin typeface="+mn-lt"/>
              </a:rPr>
              <a:t>, </a:t>
            </a:r>
            <a:r>
              <a:rPr lang="de-DE" sz="2400" dirty="0" err="1">
                <a:solidFill>
                  <a:srgbClr val="333333"/>
                </a:solidFill>
                <a:latin typeface="+mn-lt"/>
              </a:rPr>
              <a:t>bir</a:t>
            </a:r>
            <a:r>
              <a:rPr lang="de-DE" sz="2400" dirty="0">
                <a:solidFill>
                  <a:srgbClr val="333333"/>
                </a:solidFill>
                <a:latin typeface="+mn-lt"/>
              </a:rPr>
              <a:t> </a:t>
            </a:r>
            <a:r>
              <a:rPr lang="de-DE" sz="2400" dirty="0" err="1">
                <a:solidFill>
                  <a:srgbClr val="333333"/>
                </a:solidFill>
                <a:latin typeface="+mn-lt"/>
              </a:rPr>
              <a:t>resimden</a:t>
            </a:r>
            <a:r>
              <a:rPr lang="de-DE" sz="2400" dirty="0">
                <a:solidFill>
                  <a:srgbClr val="333333"/>
                </a:solidFill>
                <a:latin typeface="+mn-lt"/>
              </a:rPr>
              <a:t> </a:t>
            </a:r>
            <a:r>
              <a:rPr lang="tr-TR" sz="2400" dirty="0">
                <a:solidFill>
                  <a:srgbClr val="333333"/>
                </a:solidFill>
                <a:latin typeface="+mn-lt"/>
              </a:rPr>
              <a:t>anlamak</a:t>
            </a:r>
            <a:r>
              <a:rPr lang="de-DE" sz="2400" dirty="0">
                <a:solidFill>
                  <a:srgbClr val="333333"/>
                </a:solidFill>
                <a:latin typeface="+mn-lt"/>
              </a:rPr>
              <a:t> </a:t>
            </a:r>
            <a:r>
              <a:rPr lang="de-DE" sz="2400" dirty="0" err="1">
                <a:solidFill>
                  <a:srgbClr val="333333"/>
                </a:solidFill>
                <a:latin typeface="+mn-lt"/>
              </a:rPr>
              <a:t>mümkün</a:t>
            </a:r>
            <a:r>
              <a:rPr lang="de-DE" sz="2400" dirty="0">
                <a:solidFill>
                  <a:srgbClr val="333333"/>
                </a:solidFill>
                <a:latin typeface="+mn-lt"/>
              </a:rPr>
              <a:t> </a:t>
            </a:r>
            <a:r>
              <a:rPr lang="de-DE" sz="2400" dirty="0" err="1">
                <a:solidFill>
                  <a:srgbClr val="333333"/>
                </a:solidFill>
                <a:latin typeface="+mn-lt"/>
              </a:rPr>
              <a:t>değildir</a:t>
            </a:r>
            <a:r>
              <a:rPr lang="de-DE" sz="2400" dirty="0">
                <a:solidFill>
                  <a:srgbClr val="333333"/>
                </a:solidFill>
                <a:latin typeface="+mn-lt"/>
              </a:rPr>
              <a:t>.</a:t>
            </a:r>
          </a:p>
          <a:p>
            <a:pPr marL="342900" lvl="1" indent="-342900">
              <a:spcBef>
                <a:spcPts val="1999"/>
              </a:spcBef>
              <a:spcAft>
                <a:spcPts val="0"/>
              </a:spcAft>
              <a:buClr>
                <a:srgbClr val="333333"/>
              </a:buClr>
              <a:buFont typeface="WingDings"/>
              <a:buChar char=""/>
              <a:tabLst>
                <a:tab pos="84138" algn="l"/>
              </a:tabLst>
              <a:defRPr/>
            </a:pPr>
            <a:r>
              <a:rPr lang="tr-TR" sz="2400" dirty="0">
                <a:solidFill>
                  <a:srgbClr val="333333"/>
                </a:solidFill>
                <a:latin typeface="+mn-lt"/>
              </a:rPr>
              <a:t>Aynı şey görünüm için de doğrudur: birinin nasıl göründüğü ruhsal hastalığı olup olmadığını söylemez.</a:t>
            </a:r>
            <a:endParaRPr lang="de-DE" sz="2400" strike="sngStrike" dirty="0">
              <a:solidFill>
                <a:srgbClr val="333333"/>
              </a:solidFill>
              <a:latin typeface="+mn-lt"/>
            </a:endParaRPr>
          </a:p>
          <a:p>
            <a:pPr marL="342900" lvl="1" indent="-342900">
              <a:spcBef>
                <a:spcPts val="1999"/>
              </a:spcBef>
              <a:spcAft>
                <a:spcPts val="0"/>
              </a:spcAft>
              <a:buClr>
                <a:srgbClr val="000000"/>
              </a:buClr>
              <a:buFont typeface="WingDings"/>
              <a:buChar char=""/>
              <a:tabLst>
                <a:tab pos="84138" algn="l"/>
              </a:tabLst>
              <a:defRPr/>
            </a:pPr>
            <a:r>
              <a:rPr lang="tr-TR" sz="2400" dirty="0">
                <a:solidFill>
                  <a:srgbClr val="004992"/>
                </a:solidFill>
                <a:latin typeface="+mn-lt"/>
              </a:rPr>
              <a:t>Düşünülmesi gereken hususlar:</a:t>
            </a:r>
            <a:r>
              <a:rPr lang="de-DE" sz="2400" dirty="0">
                <a:solidFill>
                  <a:srgbClr val="004992"/>
                </a:solidFill>
                <a:latin typeface="+mn-lt"/>
              </a:rPr>
              <a:t> </a:t>
            </a:r>
            <a:r>
              <a:rPr lang="de-DE" sz="2400" dirty="0" err="1">
                <a:solidFill>
                  <a:srgbClr val="333333"/>
                </a:solidFill>
                <a:latin typeface="+mn-lt"/>
              </a:rPr>
              <a:t>sanatın</a:t>
            </a:r>
            <a:r>
              <a:rPr lang="tr-TR" sz="2400" dirty="0">
                <a:solidFill>
                  <a:srgbClr val="333333"/>
                </a:solidFill>
                <a:latin typeface="+mn-lt"/>
              </a:rPr>
              <a:t> </a:t>
            </a:r>
            <a:r>
              <a:rPr lang="de-DE" sz="2400" dirty="0">
                <a:solidFill>
                  <a:srgbClr val="333333"/>
                </a:solidFill>
                <a:latin typeface="+mn-lt"/>
              </a:rPr>
              <a:t>en </a:t>
            </a:r>
            <a:r>
              <a:rPr lang="de-DE" sz="2400" dirty="0" err="1">
                <a:solidFill>
                  <a:srgbClr val="333333"/>
                </a:solidFill>
                <a:latin typeface="+mn-lt"/>
              </a:rPr>
              <a:t>büyük</a:t>
            </a:r>
            <a:r>
              <a:rPr lang="de-DE" sz="2400" dirty="0">
                <a:solidFill>
                  <a:srgbClr val="333333"/>
                </a:solidFill>
                <a:latin typeface="+mn-lt"/>
              </a:rPr>
              <a:t> </a:t>
            </a:r>
            <a:r>
              <a:rPr lang="de-DE" sz="2400" dirty="0" err="1">
                <a:solidFill>
                  <a:srgbClr val="333333"/>
                </a:solidFill>
                <a:latin typeface="+mn-lt"/>
              </a:rPr>
              <a:t>eserlerinin</a:t>
            </a:r>
            <a:r>
              <a:rPr lang="de-DE" sz="2400" dirty="0">
                <a:solidFill>
                  <a:srgbClr val="333333"/>
                </a:solidFill>
                <a:latin typeface="+mn-lt"/>
              </a:rPr>
              <a:t> </a:t>
            </a:r>
            <a:r>
              <a:rPr lang="de-DE" sz="2400" dirty="0" err="1">
                <a:solidFill>
                  <a:srgbClr val="333333"/>
                </a:solidFill>
                <a:latin typeface="+mn-lt"/>
              </a:rPr>
              <a:t>çoğu</a:t>
            </a:r>
            <a:r>
              <a:rPr lang="de-DE" sz="2400" dirty="0">
                <a:solidFill>
                  <a:srgbClr val="333333"/>
                </a:solidFill>
                <a:latin typeface="+mn-lt"/>
              </a:rPr>
              <a:t> </a:t>
            </a:r>
            <a:r>
              <a:rPr lang="tr-TR" sz="2400" dirty="0">
                <a:solidFill>
                  <a:srgbClr val="333333"/>
                </a:solidFill>
                <a:latin typeface="+mn-lt"/>
              </a:rPr>
              <a:t>ruhsal </a:t>
            </a:r>
            <a:r>
              <a:rPr lang="de-DE" sz="2400" dirty="0" err="1">
                <a:solidFill>
                  <a:srgbClr val="333333"/>
                </a:solidFill>
                <a:latin typeface="+mn-lt"/>
              </a:rPr>
              <a:t>hastalığı</a:t>
            </a:r>
            <a:r>
              <a:rPr lang="de-DE" sz="2400" dirty="0">
                <a:solidFill>
                  <a:srgbClr val="333333"/>
                </a:solidFill>
                <a:latin typeface="+mn-lt"/>
              </a:rPr>
              <a:t> </a:t>
            </a:r>
            <a:r>
              <a:rPr lang="de-DE" sz="2400" dirty="0" err="1">
                <a:solidFill>
                  <a:srgbClr val="333333"/>
                </a:solidFill>
                <a:latin typeface="+mn-lt"/>
              </a:rPr>
              <a:t>ile</a:t>
            </a:r>
            <a:r>
              <a:rPr lang="de-DE" sz="2400" dirty="0">
                <a:solidFill>
                  <a:srgbClr val="333333"/>
                </a:solidFill>
                <a:latin typeface="+mn-lt"/>
              </a:rPr>
              <a:t> </a:t>
            </a:r>
            <a:r>
              <a:rPr lang="de-DE" sz="2400" dirty="0" err="1">
                <a:solidFill>
                  <a:srgbClr val="333333"/>
                </a:solidFill>
                <a:latin typeface="+mn-lt"/>
              </a:rPr>
              <a:t>yaşayan</a:t>
            </a:r>
            <a:r>
              <a:rPr lang="de-DE" sz="2400" dirty="0">
                <a:solidFill>
                  <a:srgbClr val="333333"/>
                </a:solidFill>
                <a:latin typeface="+mn-lt"/>
              </a:rPr>
              <a:t> </a:t>
            </a:r>
            <a:r>
              <a:rPr lang="de-DE" sz="2400" dirty="0" err="1">
                <a:solidFill>
                  <a:srgbClr val="333333"/>
                </a:solidFill>
                <a:latin typeface="+mn-lt"/>
              </a:rPr>
              <a:t>insanlar</a:t>
            </a:r>
            <a:r>
              <a:rPr lang="de-DE" sz="2400" dirty="0">
                <a:solidFill>
                  <a:srgbClr val="333333"/>
                </a:solidFill>
                <a:latin typeface="+mn-lt"/>
              </a:rPr>
              <a:t> </a:t>
            </a:r>
            <a:r>
              <a:rPr lang="de-DE" sz="2400" dirty="0" err="1">
                <a:solidFill>
                  <a:srgbClr val="333333"/>
                </a:solidFill>
                <a:latin typeface="+mn-lt"/>
              </a:rPr>
              <a:t>tarafından</a:t>
            </a:r>
            <a:r>
              <a:rPr lang="de-DE" sz="2400" dirty="0">
                <a:solidFill>
                  <a:srgbClr val="333333"/>
                </a:solidFill>
                <a:latin typeface="+mn-lt"/>
              </a:rPr>
              <a:t> </a:t>
            </a:r>
            <a:r>
              <a:rPr lang="de-DE" sz="2400" dirty="0" err="1">
                <a:solidFill>
                  <a:srgbClr val="333333"/>
                </a:solidFill>
                <a:latin typeface="+mn-lt"/>
              </a:rPr>
              <a:t>yaratılmıştır</a:t>
            </a:r>
            <a:r>
              <a:rPr lang="de-DE" sz="2400" dirty="0">
                <a:solidFill>
                  <a:srgbClr val="333333"/>
                </a:solidFill>
                <a:latin typeface="+mn-lt"/>
              </a:rPr>
              <a:t>. </a:t>
            </a:r>
            <a:r>
              <a:rPr lang="de-DE" sz="2400" dirty="0" err="1">
                <a:solidFill>
                  <a:srgbClr val="004992"/>
                </a:solidFill>
                <a:latin typeface="+mn-lt"/>
              </a:rPr>
              <a:t>Bu</a:t>
            </a:r>
            <a:r>
              <a:rPr lang="de-DE" sz="2400" dirty="0">
                <a:solidFill>
                  <a:srgbClr val="004992"/>
                </a:solidFill>
                <a:latin typeface="+mn-lt"/>
              </a:rPr>
              <a:t> </a:t>
            </a:r>
            <a:r>
              <a:rPr lang="de-DE" sz="2400" dirty="0" err="1">
                <a:solidFill>
                  <a:srgbClr val="004992"/>
                </a:solidFill>
                <a:latin typeface="+mn-lt"/>
              </a:rPr>
              <a:t>onların</a:t>
            </a:r>
            <a:r>
              <a:rPr lang="de-DE" sz="2400" dirty="0">
                <a:solidFill>
                  <a:srgbClr val="004992"/>
                </a:solidFill>
                <a:latin typeface="+mn-lt"/>
              </a:rPr>
              <a:t> </a:t>
            </a:r>
            <a:r>
              <a:rPr lang="de-DE" sz="2400" dirty="0" err="1">
                <a:solidFill>
                  <a:srgbClr val="004992"/>
                </a:solidFill>
                <a:latin typeface="+mn-lt"/>
              </a:rPr>
              <a:t>sanat</a:t>
            </a:r>
            <a:r>
              <a:rPr lang="de-DE" sz="2400" dirty="0">
                <a:solidFill>
                  <a:srgbClr val="004992"/>
                </a:solidFill>
                <a:latin typeface="+mn-lt"/>
              </a:rPr>
              <a:t> </a:t>
            </a:r>
            <a:r>
              <a:rPr lang="de-DE" sz="2400" dirty="0" err="1">
                <a:solidFill>
                  <a:srgbClr val="004992"/>
                </a:solidFill>
                <a:latin typeface="+mn-lt"/>
              </a:rPr>
              <a:t>değeri</a:t>
            </a:r>
            <a:r>
              <a:rPr lang="tr-TR" sz="2400" dirty="0" err="1">
                <a:solidFill>
                  <a:srgbClr val="004992"/>
                </a:solidFill>
                <a:latin typeface="+mn-lt"/>
              </a:rPr>
              <a:t>ni</a:t>
            </a:r>
            <a:r>
              <a:rPr lang="de-DE" sz="2400" dirty="0">
                <a:solidFill>
                  <a:srgbClr val="004992"/>
                </a:solidFill>
                <a:latin typeface="+mn-lt"/>
              </a:rPr>
              <a:t> </a:t>
            </a:r>
            <a:r>
              <a:rPr lang="de-DE" sz="2400" dirty="0" err="1">
                <a:solidFill>
                  <a:srgbClr val="004992"/>
                </a:solidFill>
                <a:latin typeface="+mn-lt"/>
              </a:rPr>
              <a:t>azaltır</a:t>
            </a:r>
            <a:r>
              <a:rPr lang="de-DE" sz="2400" dirty="0">
                <a:solidFill>
                  <a:srgbClr val="004992"/>
                </a:solidFill>
                <a:latin typeface="+mn-lt"/>
              </a:rPr>
              <a:t> mı?</a:t>
            </a:r>
          </a:p>
          <a:p>
            <a:pPr lvl="1" algn="ctr">
              <a:spcBef>
                <a:spcPts val="1999"/>
              </a:spcBef>
              <a:spcAft>
                <a:spcPts val="0"/>
              </a:spcAft>
              <a:tabLst>
                <a:tab pos="84138" algn="l"/>
              </a:tabLst>
              <a:defRPr/>
            </a:pPr>
            <a:r>
              <a:rPr lang="tr-TR" sz="2400" b="1" u="sng" dirty="0">
                <a:solidFill>
                  <a:srgbClr val="004992"/>
                </a:solidFill>
                <a:latin typeface="+mn-lt"/>
              </a:rPr>
              <a:t>Asla</a:t>
            </a:r>
            <a:r>
              <a:rPr lang="de-DE" sz="2400" b="1" u="sng" dirty="0">
                <a:solidFill>
                  <a:srgbClr val="004992"/>
                </a:solidFill>
                <a:latin typeface="+mn-lt"/>
              </a:rPr>
              <a:t>!</a:t>
            </a:r>
            <a:endParaRPr lang="tr-TR" sz="2400" b="1" u="sng" dirty="0">
              <a:solidFill>
                <a:srgbClr val="004992"/>
              </a:solidFill>
              <a:latin typeface="+mn-lt"/>
            </a:endParaRPr>
          </a:p>
        </p:txBody>
      </p:sp>
      <p:sp>
        <p:nvSpPr>
          <p:cNvPr id="6" name="Footer Placeholder 5"/>
          <p:cNvSpPr>
            <a:spLocks noGrp="1"/>
          </p:cNvSpPr>
          <p:nvPr>
            <p:ph type="ftr" sz="quarter" idx="11"/>
          </p:nvPr>
        </p:nvSpPr>
        <p:spPr/>
        <p:txBody>
          <a:bodyPr/>
          <a:lstStyle/>
          <a:p>
            <a:pPr>
              <a:defRPr/>
            </a:pPr>
            <a:r>
              <a:rPr lang="de-DE"/>
              <a:t>Eğitim Modülü 10 – Önyargılar (Stigma) ile Başa Çıkma</a:t>
            </a: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20</a:t>
            </a:fld>
            <a:endParaRPr lang="de-DE"/>
          </a:p>
        </p:txBody>
      </p:sp>
    </p:spTree>
    <p:extLst>
      <p:ext uri="{BB962C8B-B14F-4D97-AF65-F5344CB8AC3E}">
        <p14:creationId xmlns:p14="http://schemas.microsoft.com/office/powerpoint/2010/main" val="4932525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Ruhsal hastalığın olması ‘normal’ midir?</a:t>
            </a:r>
            <a:endParaRPr lang="de-DE" sz="3600" dirty="0">
              <a:latin typeface="+mn-lt"/>
              <a:ea typeface="+mn-ea"/>
              <a:cs typeface="+mn-cs"/>
            </a:endParaRPr>
          </a:p>
        </p:txBody>
      </p:sp>
      <p:sp>
        <p:nvSpPr>
          <p:cNvPr id="4" name="Content Placeholder 3"/>
          <p:cNvSpPr>
            <a:spLocks noGrp="1"/>
          </p:cNvSpPr>
          <p:nvPr>
            <p:ph idx="1"/>
          </p:nvPr>
        </p:nvSpPr>
        <p:spPr/>
        <p:txBody>
          <a:bodyPr/>
          <a:lstStyle/>
          <a:p>
            <a:pPr lvl="0" algn="ctr" defTabSz="914400" eaLnBrk="0" fontAlgn="base" hangingPunct="0">
              <a:buClr>
                <a:srgbClr val="006699"/>
              </a:buClr>
              <a:tabLst>
                <a:tab pos="84138" algn="l"/>
              </a:tabLst>
              <a:defRPr/>
            </a:pPr>
            <a:r>
              <a:rPr lang="tr-TR" sz="2400" dirty="0">
                <a:solidFill>
                  <a:srgbClr val="004992"/>
                </a:solidFill>
              </a:rPr>
              <a:t>Ruhsal hastalığı olan kaç kişi vardır?</a:t>
            </a:r>
            <a:endParaRPr lang="de-DE" sz="2400" kern="0" dirty="0">
              <a:solidFill>
                <a:srgbClr val="004992"/>
              </a:solidFill>
            </a:endParaRPr>
          </a:p>
          <a:p>
            <a:pPr lvl="0" algn="ctr" defTabSz="914400" eaLnBrk="0" fontAlgn="base" hangingPunct="0">
              <a:buClr>
                <a:srgbClr val="006699"/>
              </a:buClr>
              <a:tabLst>
                <a:tab pos="84138" algn="l"/>
              </a:tabLst>
              <a:defRPr/>
            </a:pPr>
            <a:r>
              <a:rPr lang="tr-TR" sz="2400" dirty="0">
                <a:solidFill>
                  <a:srgbClr val="333333"/>
                </a:solidFill>
              </a:rPr>
              <a:t>Ne düşünüyorsunuz?</a:t>
            </a:r>
            <a:endParaRPr lang="en-US" sz="2400" dirty="0"/>
          </a:p>
        </p:txBody>
      </p:sp>
      <p:sp>
        <p:nvSpPr>
          <p:cNvPr id="5" name="Footer Placeholder 4"/>
          <p:cNvSpPr>
            <a:spLocks noGrp="1"/>
          </p:cNvSpPr>
          <p:nvPr>
            <p:ph type="ftr" sz="quarter" idx="11"/>
          </p:nvPr>
        </p:nvSpPr>
        <p:spPr/>
        <p:txBody>
          <a:bodyPr/>
          <a:lstStyle/>
          <a:p>
            <a:pPr>
              <a:defRPr/>
            </a:pPr>
            <a:r>
              <a:rPr lang="de-DE"/>
              <a:t>Eğitim Modülü 10 – Önyargılar (Stigma) ile Başa Çıkma</a:t>
            </a: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21</a:t>
            </a:fld>
            <a:endParaRPr 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Ruhsal hastalığın olması ‘normal’ midir?</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eaLnBrk="0" fontAlgn="base" hangingPunct="0">
              <a:lnSpc>
                <a:spcPct val="100000"/>
              </a:lnSpc>
              <a:spcBef>
                <a:spcPts val="1200"/>
              </a:spcBef>
              <a:buClr>
                <a:srgbClr val="006699"/>
              </a:buClr>
              <a:tabLst>
                <a:tab pos="84138" algn="l"/>
              </a:tabLst>
            </a:pPr>
            <a:r>
              <a:rPr lang="tr-TR" sz="2400" dirty="0">
                <a:solidFill>
                  <a:srgbClr val="004992"/>
                </a:solidFill>
              </a:rPr>
              <a:t>Ruhsal hastalığı olan kaç kişi var </a:t>
            </a:r>
            <a:r>
              <a:rPr lang="en-US" sz="2400" dirty="0">
                <a:solidFill>
                  <a:srgbClr val="004992"/>
                </a:solidFill>
              </a:rPr>
              <a:t>(</a:t>
            </a:r>
            <a:r>
              <a:rPr lang="tr-TR" sz="2400" dirty="0">
                <a:solidFill>
                  <a:srgbClr val="004992"/>
                </a:solidFill>
              </a:rPr>
              <a:t>Almanya’dan veriler</a:t>
            </a:r>
            <a:r>
              <a:rPr lang="en-US" sz="2400" dirty="0">
                <a:solidFill>
                  <a:srgbClr val="004992"/>
                </a:solidFill>
              </a:rPr>
              <a:t>)</a:t>
            </a:r>
          </a:p>
          <a:p>
            <a:pPr lvl="0" defTabSz="914400" eaLnBrk="0" fontAlgn="base" hangingPunct="0">
              <a:lnSpc>
                <a:spcPct val="100000"/>
              </a:lnSpc>
              <a:spcBef>
                <a:spcPts val="1200"/>
              </a:spcBef>
              <a:buClr>
                <a:srgbClr val="006699"/>
              </a:buClr>
              <a:tabLst>
                <a:tab pos="84138" algn="l"/>
              </a:tabLst>
            </a:pPr>
            <a:endParaRPr lang="en-US" sz="2400" dirty="0">
              <a:solidFill>
                <a:srgbClr val="004992"/>
              </a:solidFill>
            </a:endParaRPr>
          </a:p>
          <a:p>
            <a:pPr lvl="0" defTabSz="914400" eaLnBrk="0" fontAlgn="base" hangingPunct="0">
              <a:lnSpc>
                <a:spcPct val="100000"/>
              </a:lnSpc>
              <a:spcBef>
                <a:spcPts val="1200"/>
              </a:spcBef>
              <a:buClr>
                <a:srgbClr val="006699"/>
              </a:buClr>
              <a:tabLst>
                <a:tab pos="84138" algn="l"/>
              </a:tabLst>
            </a:pPr>
            <a:endParaRPr lang="en-US" sz="2400" dirty="0">
              <a:solidFill>
                <a:srgbClr val="004992"/>
              </a:solidFill>
            </a:endParaRPr>
          </a:p>
          <a:p>
            <a:pPr lvl="0" defTabSz="914400" eaLnBrk="0" fontAlgn="base" hangingPunct="0">
              <a:lnSpc>
                <a:spcPct val="100000"/>
              </a:lnSpc>
              <a:spcBef>
                <a:spcPts val="1200"/>
              </a:spcBef>
              <a:buClr>
                <a:srgbClr val="006699"/>
              </a:buClr>
              <a:tabLst>
                <a:tab pos="84138" algn="l"/>
              </a:tabLst>
            </a:pPr>
            <a:endParaRPr lang="en-US" sz="2400" dirty="0">
              <a:solidFill>
                <a:srgbClr val="004992"/>
              </a:solidFill>
            </a:endParaRPr>
          </a:p>
          <a:p>
            <a:pPr lvl="0" defTabSz="914400" eaLnBrk="0" fontAlgn="base" hangingPunct="0">
              <a:lnSpc>
                <a:spcPct val="100000"/>
              </a:lnSpc>
              <a:spcBef>
                <a:spcPts val="1200"/>
              </a:spcBef>
              <a:buClr>
                <a:srgbClr val="006699"/>
              </a:buClr>
              <a:tabLst>
                <a:tab pos="84138" algn="l"/>
              </a:tabLst>
            </a:pPr>
            <a:endParaRPr lang="de-DE" sz="2400" dirty="0">
              <a:solidFill>
                <a:srgbClr val="004992"/>
              </a:solidFill>
            </a:endParaRPr>
          </a:p>
          <a:p>
            <a:pPr lvl="0" defTabSz="914400" eaLnBrk="0" fontAlgn="base" hangingPunct="0">
              <a:lnSpc>
                <a:spcPct val="100000"/>
              </a:lnSpc>
              <a:spcBef>
                <a:spcPts val="1200"/>
              </a:spcBef>
              <a:buClr>
                <a:srgbClr val="006699"/>
              </a:buClr>
              <a:tabLst>
                <a:tab pos="84138" algn="l"/>
              </a:tabLst>
            </a:pPr>
            <a:endParaRPr lang="en-US" sz="2400" dirty="0">
              <a:solidFill>
                <a:srgbClr val="333333"/>
              </a:solidFill>
            </a:endParaRPr>
          </a:p>
          <a:p>
            <a:pPr lvl="0" defTabSz="914400" eaLnBrk="0" fontAlgn="base" hangingPunct="0">
              <a:lnSpc>
                <a:spcPct val="100000"/>
              </a:lnSpc>
              <a:spcBef>
                <a:spcPts val="1200"/>
              </a:spcBef>
              <a:buClr>
                <a:srgbClr val="006699"/>
              </a:buClr>
              <a:tabLst>
                <a:tab pos="84138" algn="l"/>
              </a:tabLst>
            </a:pPr>
            <a:r>
              <a:rPr lang="tr-TR" sz="2400" dirty="0">
                <a:solidFill>
                  <a:srgbClr val="333333"/>
                </a:solidFill>
              </a:rPr>
              <a:t>Hastalığın </a:t>
            </a:r>
            <a:r>
              <a:rPr lang="de-DE" sz="2400" dirty="0">
                <a:solidFill>
                  <a:srgbClr val="333333"/>
                </a:solidFill>
              </a:rPr>
              <a:t>tam</a:t>
            </a:r>
            <a:r>
              <a:rPr lang="tr-TR" sz="2400" dirty="0">
                <a:solidFill>
                  <a:srgbClr val="333333"/>
                </a:solidFill>
              </a:rPr>
              <a:t> belirtilerini</a:t>
            </a:r>
            <a:r>
              <a:rPr lang="de-DE" sz="2400" dirty="0">
                <a:solidFill>
                  <a:srgbClr val="333333"/>
                </a:solidFill>
              </a:rPr>
              <a:t> göstermeden</a:t>
            </a:r>
            <a:r>
              <a:rPr lang="tr-TR" sz="2400" dirty="0">
                <a:solidFill>
                  <a:srgbClr val="333333"/>
                </a:solidFill>
              </a:rPr>
              <a:t>,</a:t>
            </a:r>
            <a:r>
              <a:rPr lang="de-DE" sz="2400" dirty="0">
                <a:solidFill>
                  <a:srgbClr val="333333"/>
                </a:solidFill>
              </a:rPr>
              <a:t> ruhsal bozuklukların bireysel belirtileri</a:t>
            </a:r>
            <a:r>
              <a:rPr lang="tr-TR" sz="2400" dirty="0">
                <a:solidFill>
                  <a:srgbClr val="333333"/>
                </a:solidFill>
              </a:rPr>
              <a:t>nden</a:t>
            </a:r>
            <a:r>
              <a:rPr lang="de-DE" sz="2400" dirty="0">
                <a:solidFill>
                  <a:srgbClr val="333333"/>
                </a:solidFill>
              </a:rPr>
              <a:t> muzdarip insanları düşünürsek, sayılar çok daha yüksektir.</a:t>
            </a:r>
            <a:endParaRPr lang="en-US" sz="2400" dirty="0">
              <a:solidFill>
                <a:srgbClr val="333333"/>
              </a:solidFill>
            </a:endParaRPr>
          </a:p>
        </p:txBody>
      </p:sp>
      <p:graphicFrame>
        <p:nvGraphicFramePr>
          <p:cNvPr id="9" name="Inhaltsplatzhalter 3"/>
          <p:cNvGraphicFramePr>
            <a:graphicFrameLocks/>
          </p:cNvGraphicFramePr>
          <p:nvPr>
            <p:extLst>
              <p:ext uri="{D42A27DB-BD31-4B8C-83A1-F6EECF244321}">
                <p14:modId xmlns:p14="http://schemas.microsoft.com/office/powerpoint/2010/main" val="3111766826"/>
              </p:ext>
            </p:extLst>
          </p:nvPr>
        </p:nvGraphicFramePr>
        <p:xfrm>
          <a:off x="408955" y="2743200"/>
          <a:ext cx="11376000" cy="201168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n-US" sz="1800" b="0">
                          <a:solidFill>
                            <a:srgbClr val="333333"/>
                          </a:solidFill>
                          <a:latin typeface="+mn-lt"/>
                          <a:ea typeface="+mn-ea"/>
                          <a:cs typeface="+mn-cs"/>
                        </a:rPr>
                        <a:t>Son bir yıl içinde akıl hastası olan insanların oranı</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mn-lt"/>
                          <a:ea typeface="+mn-ea"/>
                          <a:cs typeface="+mn-cs"/>
                        </a:rPr>
                        <a:t>27.7%</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a:solidFill>
                            <a:srgbClr val="333333"/>
                          </a:solidFill>
                          <a:latin typeface="+mn-lt"/>
                          <a:ea typeface="+mn-ea"/>
                          <a:cs typeface="+mn-cs"/>
                        </a:rPr>
                        <a:t>Anksiyete bozuklukları (en sık görülen ruhsal bozukluk, ör: sosyal fobi)</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mn-lt"/>
                          <a:ea typeface="+mn-ea"/>
                          <a:cs typeface="+mn-cs"/>
                        </a:rPr>
                        <a:t>15.3%</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a:solidFill>
                            <a:srgbClr val="333333"/>
                          </a:solidFill>
                          <a:latin typeface="+mn-lt"/>
                          <a:ea typeface="+mn-ea"/>
                          <a:cs typeface="+mn-cs"/>
                        </a:rPr>
                        <a:t>Duygudurum bozuklukları (ör: depresyon)</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mn-lt"/>
                          <a:ea typeface="+mn-ea"/>
                          <a:cs typeface="+mn-cs"/>
                        </a:rPr>
                        <a:t>9.3%</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fr-FR" sz="1800" b="0">
                          <a:solidFill>
                            <a:srgbClr val="333333"/>
                          </a:solidFill>
                          <a:latin typeface="+mn-lt"/>
                          <a:ea typeface="+mn-ea"/>
                          <a:cs typeface="+mn-cs"/>
                        </a:rPr>
                        <a:t>Psikoz (psikozun tüm tipleri ör: şizofreni)</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mn-lt"/>
                          <a:ea typeface="+mn-ea"/>
                          <a:cs typeface="+mn-cs"/>
                        </a:rPr>
                        <a:t>2.6%</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en-US" sz="1800" b="0">
                          <a:solidFill>
                            <a:srgbClr val="333333"/>
                          </a:solidFill>
                          <a:latin typeface="+mn-lt"/>
                          <a:ea typeface="+mn-ea"/>
                          <a:cs typeface="+mn-cs"/>
                        </a:rPr>
                        <a:t>Bu zaman dilimi içinde birden fazla ruhsal bozukluk tanısı konmuş alt grupların yüzdesi</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dirty="0">
                          <a:solidFill>
                            <a:srgbClr val="333333"/>
                          </a:solidFill>
                          <a:latin typeface="+mn-lt"/>
                          <a:ea typeface="+mn-ea"/>
                          <a:cs typeface="+mn-cs"/>
                        </a:rPr>
                        <a:t>44%</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5" name="Footer Placeholder 4"/>
          <p:cNvSpPr>
            <a:spLocks noGrp="1"/>
          </p:cNvSpPr>
          <p:nvPr>
            <p:ph type="ftr" sz="quarter" idx="11"/>
          </p:nvPr>
        </p:nvSpPr>
        <p:spPr/>
        <p:txBody>
          <a:bodyPr/>
          <a:lstStyle/>
          <a:p>
            <a:pPr>
              <a:defRPr/>
            </a:pPr>
            <a:r>
              <a:rPr lang="de-DE"/>
              <a:t>Eğitim Modülü 10 – Önyargılar (Stigma) ile Başa Çıkma</a:t>
            </a:r>
          </a:p>
        </p:txBody>
      </p:sp>
      <p:sp>
        <p:nvSpPr>
          <p:cNvPr id="10" name="Slide Number Placeholder 9"/>
          <p:cNvSpPr>
            <a:spLocks noGrp="1"/>
          </p:cNvSpPr>
          <p:nvPr>
            <p:ph type="sldNum" sz="quarter" idx="12"/>
          </p:nvPr>
        </p:nvSpPr>
        <p:spPr/>
        <p:txBody>
          <a:bodyPr/>
          <a:lstStyle/>
          <a:p>
            <a:pPr>
              <a:defRPr/>
            </a:pPr>
            <a:fld id="{069AE98A-8F82-419F-AA90-24A7E2D7EE3A}" type="slidenum">
              <a:rPr lang="de-DE" smtClean="0"/>
              <a:pPr>
                <a:defRPr/>
              </a:pPr>
              <a:t>22</a:t>
            </a:fld>
            <a:endParaRPr 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Ruhsal hastalığın olması ‘normal’ midir?</a:t>
            </a:r>
            <a:endParaRPr lang="de-DE" sz="3600" dirty="0">
              <a:latin typeface="+mn-lt"/>
              <a:ea typeface="+mn-ea"/>
              <a:cs typeface="+mn-cs"/>
            </a:endParaRPr>
          </a:p>
        </p:txBody>
      </p:sp>
      <p:graphicFrame>
        <p:nvGraphicFramePr>
          <p:cNvPr id="8" name="Inhaltsplatzhalter 3"/>
          <p:cNvGraphicFramePr>
            <a:graphicFrameLocks/>
          </p:cNvGraphicFramePr>
          <p:nvPr>
            <p:extLst>
              <p:ext uri="{D42A27DB-BD31-4B8C-83A1-F6EECF244321}">
                <p14:modId xmlns:p14="http://schemas.microsoft.com/office/powerpoint/2010/main" val="2828415823"/>
              </p:ext>
            </p:extLst>
          </p:nvPr>
        </p:nvGraphicFramePr>
        <p:xfrm>
          <a:off x="408955" y="2743200"/>
          <a:ext cx="11376000" cy="1207008"/>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n-US" sz="1800" b="0">
                          <a:solidFill>
                            <a:srgbClr val="333333"/>
                          </a:solidFill>
                          <a:latin typeface="+mn-lt"/>
                          <a:ea typeface="+mn-ea"/>
                          <a:cs typeface="+mn-cs"/>
                        </a:rPr>
                        <a:t>Son bir yıl içinde akıl hastası olan insanların oranı</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a:solidFill>
                            <a:srgbClr val="333333"/>
                          </a:solidFill>
                          <a:latin typeface="+mn-lt"/>
                          <a:ea typeface="+mn-ea"/>
                          <a:cs typeface="+mn-cs"/>
                        </a:rPr>
                        <a:t>20%</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a:solidFill>
                            <a:srgbClr val="333333"/>
                          </a:solidFill>
                          <a:latin typeface="+mn-lt"/>
                          <a:ea typeface="+mn-ea"/>
                          <a:cs typeface="+mn-cs"/>
                        </a:rPr>
                        <a:t>Depresyon (en sık görülen ruhsal bozukluk)</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a:solidFill>
                            <a:srgbClr val="333333"/>
                          </a:solidFill>
                          <a:latin typeface="+mn-lt"/>
                          <a:ea typeface="+mn-ea"/>
                          <a:cs typeface="+mn-cs"/>
                        </a:rPr>
                        <a:t>8%</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a:solidFill>
                            <a:srgbClr val="333333"/>
                          </a:solidFill>
                          <a:latin typeface="+mn-lt"/>
                          <a:ea typeface="+mn-ea"/>
                          <a:cs typeface="+mn-cs"/>
                        </a:rPr>
                        <a:t>Şizofreni/psikoz</a:t>
                      </a:r>
                      <a:endParaRPr lang="de-DE" sz="1800" b="0"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dirty="0">
                          <a:solidFill>
                            <a:srgbClr val="333333"/>
                          </a:solidFill>
                          <a:latin typeface="+mn-lt"/>
                          <a:ea typeface="+mn-ea"/>
                          <a:cs typeface="+mn-cs"/>
                        </a:rPr>
                        <a:t>1-2%</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6" name="Content Placeholder 5"/>
          <p:cNvSpPr>
            <a:spLocks noGrp="1"/>
          </p:cNvSpPr>
          <p:nvPr>
            <p:ph idx="1"/>
          </p:nvPr>
        </p:nvSpPr>
        <p:spPr/>
        <p:txBody>
          <a:bodyPr/>
          <a:lstStyle/>
          <a:p>
            <a:pPr lvl="0" defTabSz="914400" eaLnBrk="0" fontAlgn="base" hangingPunct="0">
              <a:lnSpc>
                <a:spcPct val="100000"/>
              </a:lnSpc>
              <a:spcBef>
                <a:spcPts val="1200"/>
              </a:spcBef>
              <a:buClr>
                <a:srgbClr val="006699"/>
              </a:buClr>
              <a:tabLst>
                <a:tab pos="84138" algn="l"/>
              </a:tabLst>
            </a:pPr>
            <a:r>
              <a:rPr lang="tr-TR" sz="2400" dirty="0">
                <a:solidFill>
                  <a:srgbClr val="004992"/>
                </a:solidFill>
              </a:rPr>
              <a:t>Kanada’da ruhsal hastalığı olan kaç kişi vardır?</a:t>
            </a:r>
            <a:endParaRPr lang="en-US" sz="2400" dirty="0">
              <a:solidFill>
                <a:srgbClr val="004992"/>
              </a:solidFill>
            </a:endParaRPr>
          </a:p>
          <a:p>
            <a:pPr lvl="0" defTabSz="914400" eaLnBrk="0" fontAlgn="base" hangingPunct="0">
              <a:lnSpc>
                <a:spcPct val="100000"/>
              </a:lnSpc>
              <a:spcBef>
                <a:spcPts val="1200"/>
              </a:spcBef>
              <a:buClr>
                <a:srgbClr val="006699"/>
              </a:buClr>
              <a:tabLst>
                <a:tab pos="84138" algn="l"/>
              </a:tabLst>
            </a:pPr>
            <a:endParaRPr lang="en-US" sz="2400" dirty="0">
              <a:solidFill>
                <a:srgbClr val="004992"/>
              </a:solidFill>
            </a:endParaRPr>
          </a:p>
          <a:p>
            <a:pPr lvl="0" defTabSz="914400" eaLnBrk="0" fontAlgn="base" hangingPunct="0">
              <a:lnSpc>
                <a:spcPct val="100000"/>
              </a:lnSpc>
              <a:spcBef>
                <a:spcPts val="1200"/>
              </a:spcBef>
              <a:buClr>
                <a:srgbClr val="006699"/>
              </a:buClr>
              <a:tabLst>
                <a:tab pos="84138" algn="l"/>
              </a:tabLst>
            </a:pPr>
            <a:endParaRPr lang="en-US" sz="2400" dirty="0">
              <a:solidFill>
                <a:srgbClr val="004992"/>
              </a:solidFill>
            </a:endParaRPr>
          </a:p>
          <a:p>
            <a:pPr lvl="0" defTabSz="914400" eaLnBrk="0" fontAlgn="base" hangingPunct="0">
              <a:lnSpc>
                <a:spcPct val="100000"/>
              </a:lnSpc>
              <a:spcBef>
                <a:spcPts val="1200"/>
              </a:spcBef>
              <a:buClr>
                <a:srgbClr val="006699"/>
              </a:buClr>
              <a:tabLst>
                <a:tab pos="84138" algn="l"/>
              </a:tabLst>
            </a:pPr>
            <a:endParaRPr lang="de-DE" sz="2400" dirty="0">
              <a:solidFill>
                <a:srgbClr val="004992"/>
              </a:solidFill>
            </a:endParaRPr>
          </a:p>
          <a:p>
            <a:pPr lvl="0" defTabSz="914400" eaLnBrk="0" fontAlgn="base" hangingPunct="0">
              <a:lnSpc>
                <a:spcPct val="100000"/>
              </a:lnSpc>
              <a:spcBef>
                <a:spcPts val="1200"/>
              </a:spcBef>
              <a:buClr>
                <a:srgbClr val="006699"/>
              </a:buClr>
              <a:tabLst>
                <a:tab pos="84138" algn="l"/>
              </a:tabLst>
            </a:pPr>
            <a:r>
              <a:rPr lang="tr-TR" sz="2400" dirty="0">
                <a:solidFill>
                  <a:srgbClr val="333333"/>
                </a:solidFill>
              </a:rPr>
              <a:t>Tam tanı kriterlerini karşılamayan ancak</a:t>
            </a:r>
            <a:r>
              <a:rPr lang="de-DE" sz="2400" dirty="0">
                <a:solidFill>
                  <a:srgbClr val="333333"/>
                </a:solidFill>
              </a:rPr>
              <a:t> ruhsal bozuklukların bireysel belirtileri</a:t>
            </a:r>
            <a:r>
              <a:rPr lang="tr-TR" sz="2400" dirty="0">
                <a:solidFill>
                  <a:srgbClr val="333333"/>
                </a:solidFill>
              </a:rPr>
              <a:t>nden</a:t>
            </a:r>
            <a:r>
              <a:rPr lang="de-DE" sz="2400" dirty="0">
                <a:solidFill>
                  <a:srgbClr val="333333"/>
                </a:solidFill>
              </a:rPr>
              <a:t> muzdarip insanları düşünürsek, sayılar çok daha yüksektir.</a:t>
            </a:r>
            <a:endParaRPr lang="en-US" sz="2400" dirty="0">
              <a:solidFill>
                <a:srgbClr val="333333"/>
              </a:solidFill>
            </a:endParaRPr>
          </a:p>
        </p:txBody>
      </p:sp>
      <p:sp>
        <p:nvSpPr>
          <p:cNvPr id="9" name="Footer Placeholder 8"/>
          <p:cNvSpPr>
            <a:spLocks noGrp="1"/>
          </p:cNvSpPr>
          <p:nvPr>
            <p:ph type="ftr" sz="quarter" idx="11"/>
          </p:nvPr>
        </p:nvSpPr>
        <p:spPr/>
        <p:txBody>
          <a:bodyPr/>
          <a:lstStyle/>
          <a:p>
            <a:pPr>
              <a:defRPr/>
            </a:pPr>
            <a:r>
              <a:rPr lang="de-DE"/>
              <a:t>Eğitim Modülü 10 – Önyargılar (Stigma) ile Başa Çıkma</a:t>
            </a:r>
          </a:p>
        </p:txBody>
      </p:sp>
      <p:sp>
        <p:nvSpPr>
          <p:cNvPr id="10" name="Slide Number Placeholder 9"/>
          <p:cNvSpPr>
            <a:spLocks noGrp="1"/>
          </p:cNvSpPr>
          <p:nvPr>
            <p:ph type="sldNum" sz="quarter" idx="12"/>
          </p:nvPr>
        </p:nvSpPr>
        <p:spPr/>
        <p:txBody>
          <a:bodyPr/>
          <a:lstStyle/>
          <a:p>
            <a:pPr>
              <a:defRPr/>
            </a:pPr>
            <a:fld id="{069AE98A-8F82-419F-AA90-24A7E2D7EE3A}" type="slidenum">
              <a:rPr lang="de-DE" smtClean="0"/>
              <a:pPr>
                <a:defRPr/>
              </a:pPr>
              <a:t>23</a:t>
            </a:fld>
            <a:endParaRPr 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sz="3600">
                <a:solidFill>
                  <a:srgbClr val="004992"/>
                </a:solidFill>
                <a:latin typeface="+mn-lt"/>
                <a:ea typeface="+mn-ea"/>
                <a:cs typeface="+mn-cs"/>
              </a:rPr>
              <a:t>Normal olmayan inançlar o kadar nadir değildir…</a:t>
            </a:r>
            <a:br>
              <a:rPr lang="tr-TR" sz="3600">
                <a:solidFill>
                  <a:srgbClr val="004992"/>
                </a:solidFill>
                <a:latin typeface="+mn-lt"/>
                <a:ea typeface="+mn-ea"/>
                <a:cs typeface="+mn-cs"/>
              </a:rPr>
            </a:br>
            <a:r>
              <a:rPr lang="tr-TR">
                <a:solidFill>
                  <a:srgbClr val="004992"/>
                </a:solidFill>
                <a:latin typeface="+mn-lt"/>
                <a:ea typeface="+mn-ea"/>
                <a:cs typeface="+mn-cs"/>
              </a:rPr>
              <a:t>Toplumda psikotik deneyim sıklığı</a:t>
            </a:r>
            <a:endParaRPr lang="de-DE"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marL="342900" lvl="0" indent="-342900" defTabSz="914400" eaLnBrk="0" fontAlgn="base" hangingPunct="0">
              <a:buClr>
                <a:srgbClr val="333333"/>
              </a:buClr>
              <a:buFont typeface="WingDings"/>
              <a:buChar char=""/>
              <a:tabLst>
                <a:tab pos="84138" algn="l"/>
              </a:tabLst>
            </a:pPr>
            <a:r>
              <a:rPr lang="tr-TR" sz="2400">
                <a:solidFill>
                  <a:srgbClr val="333333"/>
                </a:solidFill>
              </a:rPr>
              <a:t>Psikoz belirtileri (ör: sanrılar) uzun süre nadir olarak görüldüğü ve ciddi bir ruhsal hastalığın belirtisi olarak düşünülmüştür.</a:t>
            </a:r>
            <a:endParaRPr lang="de-DE" sz="2400" dirty="0">
              <a:solidFill>
                <a:srgbClr val="333333"/>
              </a:solidFill>
            </a:endParaRPr>
          </a:p>
          <a:p>
            <a:pPr marL="342900" lvl="0" indent="-342900" defTabSz="914400" eaLnBrk="0" fontAlgn="base" hangingPunct="0">
              <a:buClr>
                <a:srgbClr val="333333"/>
              </a:buClr>
              <a:buFont typeface="WingDings"/>
              <a:buChar char=""/>
              <a:tabLst>
                <a:tab pos="84138" algn="l"/>
              </a:tabLst>
            </a:pPr>
            <a:r>
              <a:rPr lang="tr-TR" sz="2400" dirty="0">
                <a:solidFill>
                  <a:srgbClr val="333333"/>
                </a:solidFill>
              </a:rPr>
              <a:t>Şimdi biliyoruz ki; toplumda psikoz benzeri deneyimler yaygın olarak görülmektedir. Psikoz tanısı alan kişilerden farklı olarak, bu deneyimler günlük yaşamda genellikle aynı sorunlara yol açmazlar.</a:t>
            </a:r>
            <a:endParaRPr lang="en-US" sz="2400" dirty="0"/>
          </a:p>
        </p:txBody>
      </p:sp>
      <p:sp>
        <p:nvSpPr>
          <p:cNvPr id="7" name="Footer Placeholder 6"/>
          <p:cNvSpPr>
            <a:spLocks noGrp="1"/>
          </p:cNvSpPr>
          <p:nvPr>
            <p:ph type="ftr" sz="quarter" idx="11"/>
          </p:nvPr>
        </p:nvSpPr>
        <p:spPr/>
        <p:txBody>
          <a:bodyPr/>
          <a:lstStyle/>
          <a:p>
            <a:pPr>
              <a:defRPr/>
            </a:pPr>
            <a:r>
              <a:rPr lang="de-DE"/>
              <a:t>Eğitim Modülü 10 – Önyargılar (Stigma) ile Başa Çıkma</a:t>
            </a:r>
          </a:p>
        </p:txBody>
      </p:sp>
      <p:sp>
        <p:nvSpPr>
          <p:cNvPr id="8" name="Slide Number Placeholder 7"/>
          <p:cNvSpPr>
            <a:spLocks noGrp="1"/>
          </p:cNvSpPr>
          <p:nvPr>
            <p:ph type="sldNum" sz="quarter" idx="12"/>
          </p:nvPr>
        </p:nvSpPr>
        <p:spPr/>
        <p:txBody>
          <a:bodyPr/>
          <a:lstStyle/>
          <a:p>
            <a:pPr>
              <a:defRPr/>
            </a:pPr>
            <a:fld id="{069AE98A-8F82-419F-AA90-24A7E2D7EE3A}" type="slidenum">
              <a:rPr lang="de-DE" smtClean="0"/>
              <a:pPr>
                <a:defRPr/>
              </a:pPr>
              <a:t>24</a:t>
            </a:fld>
            <a:endParaRPr 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sz="3600">
                <a:solidFill>
                  <a:srgbClr val="004992"/>
                </a:solidFill>
                <a:latin typeface="+mn-lt"/>
                <a:ea typeface="+mn-ea"/>
                <a:cs typeface="+mn-cs"/>
              </a:rPr>
              <a:t>Normal olmayan inançlar o kadar nadir değildir…</a:t>
            </a:r>
            <a:br>
              <a:rPr lang="tr-TR" sz="3600">
                <a:solidFill>
                  <a:srgbClr val="004992"/>
                </a:solidFill>
                <a:latin typeface="+mn-lt"/>
                <a:ea typeface="+mn-ea"/>
                <a:cs typeface="+mn-cs"/>
              </a:rPr>
            </a:br>
            <a:r>
              <a:rPr lang="tr-TR">
                <a:solidFill>
                  <a:srgbClr val="004992"/>
                </a:solidFill>
                <a:latin typeface="+mn-lt"/>
                <a:ea typeface="+mn-ea"/>
                <a:cs typeface="+mn-cs"/>
              </a:rPr>
              <a:t>Toplumda psikotik deneyim sıklığı</a:t>
            </a:r>
            <a:endParaRPr lang="de-DE"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lvl="0" defTabSz="914400" fontAlgn="base"/>
            <a:r>
              <a:rPr lang="tr-TR" sz="2400">
                <a:solidFill>
                  <a:srgbClr val="333333"/>
                </a:solidFill>
              </a:rPr>
              <a:t>Ne düşünüyorsunuz? </a:t>
            </a:r>
            <a:r>
              <a:rPr lang="tr-TR" sz="2400" dirty="0">
                <a:solidFill>
                  <a:srgbClr val="333333"/>
                </a:solidFill>
              </a:rPr>
              <a:t>Aşağıdaki belirtileri/deneyimleri genel toplumdaki bireyler ne sıklıkta onayladılar?</a:t>
            </a:r>
            <a:endParaRPr lang="en-US" sz="2400" dirty="0"/>
          </a:p>
        </p:txBody>
      </p:sp>
      <p:graphicFrame>
        <p:nvGraphicFramePr>
          <p:cNvPr id="7" name="Tabelle 3"/>
          <p:cNvGraphicFramePr>
            <a:graphicFrameLocks noGrp="1"/>
          </p:cNvGraphicFramePr>
          <p:nvPr>
            <p:extLst>
              <p:ext uri="{D42A27DB-BD31-4B8C-83A1-F6EECF244321}">
                <p14:modId xmlns:p14="http://schemas.microsoft.com/office/powerpoint/2010/main" val="238078168"/>
              </p:ext>
            </p:extLst>
          </p:nvPr>
        </p:nvGraphicFramePr>
        <p:xfrm>
          <a:off x="408955" y="3068960"/>
          <a:ext cx="11376000" cy="31089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000000"/>
                          </a:solidFill>
                          <a:effectLst/>
                          <a:latin typeface="+mn-lt"/>
                          <a:ea typeface="+mn-ea"/>
                          <a:cs typeface="+mn-cs"/>
                        </a:rPr>
                        <a:t>Genel</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toplumdaki</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kişiler</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tarafından</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onaylanan</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ifadeler</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mn-lt"/>
                          <a:ea typeface="+mn-ea"/>
                          <a:cs typeface="+mn-cs"/>
                        </a:rPr>
                        <a:t>Onaylanan cevaplar</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İnsanların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telepatik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iletişim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kurabileceklerini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düşündünüz</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mü</a:t>
                      </a:r>
                      <a:r>
                        <a:rPr kumimoji="0" lang="en-US"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Hiç diğer insanların zihninizi okuyabilecekleri hissine kapıldınız mı?</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6400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Etrafınızda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olup</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bitenlerin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sanki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deneyin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parçasıymışcasına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gerçekdışı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olduğunu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hissettiğiniz</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oldu</a:t>
                      </a:r>
                      <a:r>
                        <a:rPr kumimoji="0" lang="en-US" sz="1800" b="0" i="0" u="none" strike="noStrike" cap="none" normalizeH="0" baseline="0" dirty="0">
                          <a:ln>
                            <a:noFill/>
                          </a:ln>
                          <a:solidFill>
                            <a:srgbClr val="333333"/>
                          </a:solidFill>
                          <a:effectLst/>
                          <a:latin typeface="+mn-lt"/>
                          <a:ea typeface="+mn-ea"/>
                          <a:cs typeface="+mn-cs"/>
                        </a:rPr>
                        <a:t> mu?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Hiç televizyonda ya da gazetede olan şeylerin, özellikle sizin için yazılmış olduğunu hissettiniz mi?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Hiç herhangi bir şekilde eziyet gördüğünüzü hissettiğiniz oldu mu?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Ara sıra kimse yokken sesler işitir misiniz?</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dirty="0">
                          <a:ln>
                            <a:noFill/>
                          </a:ln>
                          <a:solidFill>
                            <a:srgbClr val="333333"/>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279123"/>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Eğitim Modülü 10 – Önyargılar (Stigma) ile Başa Çıkma</a:t>
            </a: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25</a:t>
            </a:fld>
            <a:endParaRPr lang="de-DE"/>
          </a:p>
        </p:txBody>
      </p:sp>
    </p:spTree>
    <p:extLst>
      <p:ext uri="{BB962C8B-B14F-4D97-AF65-F5344CB8AC3E}">
        <p14:creationId xmlns:p14="http://schemas.microsoft.com/office/powerpoint/2010/main" val="30934208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sz="3600">
                <a:solidFill>
                  <a:srgbClr val="004992"/>
                </a:solidFill>
                <a:latin typeface="+mn-lt"/>
                <a:ea typeface="+mn-ea"/>
                <a:cs typeface="+mn-cs"/>
              </a:rPr>
              <a:t>Normal olmayan inançlar o kadar nadir değildir…</a:t>
            </a:r>
            <a:br>
              <a:rPr lang="tr-TR" sz="3600">
                <a:solidFill>
                  <a:srgbClr val="004992"/>
                </a:solidFill>
                <a:latin typeface="+mn-lt"/>
                <a:ea typeface="+mn-ea"/>
                <a:cs typeface="+mn-cs"/>
              </a:rPr>
            </a:br>
            <a:r>
              <a:rPr lang="tr-TR">
                <a:solidFill>
                  <a:srgbClr val="004992"/>
                </a:solidFill>
                <a:latin typeface="+mn-lt"/>
                <a:ea typeface="+mn-ea"/>
                <a:cs typeface="+mn-cs"/>
              </a:rPr>
              <a:t>Toplumda psikotik deneyim sıklığı</a:t>
            </a:r>
            <a:endParaRPr lang="de-DE"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lvl="0" defTabSz="914400" fontAlgn="base"/>
            <a:r>
              <a:rPr lang="tr-TR" sz="2400">
                <a:solidFill>
                  <a:srgbClr val="333333"/>
                </a:solidFill>
              </a:rPr>
              <a:t>Ne düşünüyorsunuz? </a:t>
            </a:r>
            <a:r>
              <a:rPr lang="tr-TR" sz="2400" dirty="0">
                <a:solidFill>
                  <a:srgbClr val="333333"/>
                </a:solidFill>
              </a:rPr>
              <a:t>Aşağıdaki belirtileri/deneyimleri genel toplumdaki bireyler ne sıklıkta onayladılar?</a:t>
            </a:r>
            <a:endParaRPr lang="en-US" sz="2400" dirty="0"/>
          </a:p>
        </p:txBody>
      </p:sp>
      <p:graphicFrame>
        <p:nvGraphicFramePr>
          <p:cNvPr id="7" name="Tabelle 3"/>
          <p:cNvGraphicFramePr>
            <a:graphicFrameLocks noGrp="1"/>
          </p:cNvGraphicFramePr>
          <p:nvPr>
            <p:extLst>
              <p:ext uri="{D42A27DB-BD31-4B8C-83A1-F6EECF244321}">
                <p14:modId xmlns:p14="http://schemas.microsoft.com/office/powerpoint/2010/main" val="3806865956"/>
              </p:ext>
            </p:extLst>
          </p:nvPr>
        </p:nvGraphicFramePr>
        <p:xfrm>
          <a:off x="408955" y="3068960"/>
          <a:ext cx="11376000" cy="31089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000000"/>
                          </a:solidFill>
                          <a:effectLst/>
                          <a:latin typeface="+mn-lt"/>
                          <a:ea typeface="+mn-ea"/>
                          <a:cs typeface="+mn-cs"/>
                        </a:rPr>
                        <a:t>Genel</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toplumdaki</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kişiler</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tarafından</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onaylanan</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ifadeler</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mn-lt"/>
                          <a:ea typeface="+mn-ea"/>
                          <a:cs typeface="+mn-cs"/>
                        </a:rPr>
                        <a:t>Onaylanan cevaplar</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İnsanların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telepatik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iletişim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kurabileceklerini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düşündünüz</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mü</a:t>
                      </a:r>
                      <a:r>
                        <a:rPr kumimoji="0" lang="en-US"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Hiç diğer insanların zihninizi okuyabilecekleri hissine kapıldınız mı?</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6400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Etrafınızda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olup</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bitenlerin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sanki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deneyin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parçasıymışcasına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gerçekdışı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olduğunu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hissettiğiniz</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oldu</a:t>
                      </a:r>
                      <a:r>
                        <a:rPr kumimoji="0" lang="en-US" sz="1800" b="0" i="0" u="none" strike="noStrike" cap="none" normalizeH="0" baseline="0" dirty="0">
                          <a:ln>
                            <a:noFill/>
                          </a:ln>
                          <a:solidFill>
                            <a:srgbClr val="333333"/>
                          </a:solidFill>
                          <a:effectLst/>
                          <a:latin typeface="+mn-lt"/>
                          <a:ea typeface="+mn-ea"/>
                          <a:cs typeface="+mn-cs"/>
                        </a:rPr>
                        <a:t> mu?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Hiç televizyonda ya da gazetede olan şeylerin, özellikle sizin için yazılmış olduğunu hissettiniz mi?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Hiç herhangi bir şekilde eziyet gördüğünüzü hissettiğiniz oldu mu?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Ara sıra kimse yokken sesler işitir misiniz?</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279123"/>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Eğitim Modülü 10 – Önyargılar (Stigma) ile Başa Çıkma</a:t>
            </a: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26</a:t>
            </a:fld>
            <a:endParaRPr lang="de-DE"/>
          </a:p>
        </p:txBody>
      </p:sp>
    </p:spTree>
    <p:extLst>
      <p:ext uri="{BB962C8B-B14F-4D97-AF65-F5344CB8AC3E}">
        <p14:creationId xmlns:p14="http://schemas.microsoft.com/office/powerpoint/2010/main" val="17675105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sz="3600">
                <a:solidFill>
                  <a:srgbClr val="004992"/>
                </a:solidFill>
                <a:latin typeface="+mn-lt"/>
                <a:ea typeface="+mn-ea"/>
                <a:cs typeface="+mn-cs"/>
              </a:rPr>
              <a:t>Normal olmayan inançlar o kadar nadir değildir…</a:t>
            </a:r>
            <a:br>
              <a:rPr lang="tr-TR" sz="3600">
                <a:solidFill>
                  <a:srgbClr val="004992"/>
                </a:solidFill>
                <a:latin typeface="+mn-lt"/>
                <a:ea typeface="+mn-ea"/>
                <a:cs typeface="+mn-cs"/>
              </a:rPr>
            </a:br>
            <a:r>
              <a:rPr lang="tr-TR">
                <a:solidFill>
                  <a:srgbClr val="004992"/>
                </a:solidFill>
                <a:latin typeface="+mn-lt"/>
                <a:ea typeface="+mn-ea"/>
                <a:cs typeface="+mn-cs"/>
              </a:rPr>
              <a:t>Toplumda psikotik deneyim sıklığı</a:t>
            </a:r>
            <a:endParaRPr lang="de-DE"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lvl="0" defTabSz="914400" fontAlgn="base"/>
            <a:r>
              <a:rPr lang="tr-TR" sz="2400">
                <a:solidFill>
                  <a:srgbClr val="333333"/>
                </a:solidFill>
              </a:rPr>
              <a:t>Ne düşünüyorsunuz? </a:t>
            </a:r>
            <a:r>
              <a:rPr lang="tr-TR" sz="2400" dirty="0">
                <a:solidFill>
                  <a:srgbClr val="333333"/>
                </a:solidFill>
              </a:rPr>
              <a:t>Aşağıdaki belirtileri/deneyimleri genel toplumdaki bireyler ne sıklıkta onayladılar?</a:t>
            </a:r>
            <a:endParaRPr lang="en-US" sz="2400" dirty="0"/>
          </a:p>
        </p:txBody>
      </p:sp>
      <p:graphicFrame>
        <p:nvGraphicFramePr>
          <p:cNvPr id="7" name="Tabelle 3"/>
          <p:cNvGraphicFramePr>
            <a:graphicFrameLocks noGrp="1"/>
          </p:cNvGraphicFramePr>
          <p:nvPr>
            <p:extLst>
              <p:ext uri="{D42A27DB-BD31-4B8C-83A1-F6EECF244321}">
                <p14:modId xmlns:p14="http://schemas.microsoft.com/office/powerpoint/2010/main" val="4138026212"/>
              </p:ext>
            </p:extLst>
          </p:nvPr>
        </p:nvGraphicFramePr>
        <p:xfrm>
          <a:off x="408955" y="3068960"/>
          <a:ext cx="11376000" cy="31089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000000"/>
                          </a:solidFill>
                          <a:effectLst/>
                          <a:latin typeface="+mn-lt"/>
                          <a:ea typeface="+mn-ea"/>
                          <a:cs typeface="+mn-cs"/>
                        </a:rPr>
                        <a:t>Genel</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toplumdaki</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kişiler</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tarafından</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onaylanan</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ifadeler</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mn-lt"/>
                          <a:ea typeface="+mn-ea"/>
                          <a:cs typeface="+mn-cs"/>
                        </a:rPr>
                        <a:t>Onaylanan cevaplar</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İnsanların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telepatik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iletişim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kurabileceklerini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düşündünüz</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mü</a:t>
                      </a:r>
                      <a:r>
                        <a:rPr kumimoji="0" lang="en-US"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Hiç diğer insanların zihninizi okuyabilecekleri hissine kapıldınız mı?</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6400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Etrafınızda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olup</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bitenlerin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sanki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deneyin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parçasıymışcasına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gerçekdışı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olduğunu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hissettiğiniz</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oldu</a:t>
                      </a:r>
                      <a:r>
                        <a:rPr kumimoji="0" lang="en-US" sz="1800" b="0" i="0" u="none" strike="noStrike" cap="none" normalizeH="0" baseline="0" dirty="0">
                          <a:ln>
                            <a:noFill/>
                          </a:ln>
                          <a:solidFill>
                            <a:srgbClr val="333333"/>
                          </a:solidFill>
                          <a:effectLst/>
                          <a:latin typeface="+mn-lt"/>
                          <a:ea typeface="+mn-ea"/>
                          <a:cs typeface="+mn-cs"/>
                        </a:rPr>
                        <a:t> mu?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Hiç televizyonda ya da gazetede olan şeylerin, özellikle sizin için yazılmış olduğunu hissettiniz mi?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Hiç herhangi bir şekilde eziyet gördüğünüzü hissettiğiniz oldu mu?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Ara sıra kimse yokken sesler işitir misiniz?</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279123"/>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Eğitim Modülü 10 – Önyargılar (Stigma) ile Başa Çıkma</a:t>
            </a: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27</a:t>
            </a:fld>
            <a:endParaRPr lang="de-DE"/>
          </a:p>
        </p:txBody>
      </p:sp>
    </p:spTree>
    <p:extLst>
      <p:ext uri="{BB962C8B-B14F-4D97-AF65-F5344CB8AC3E}">
        <p14:creationId xmlns:p14="http://schemas.microsoft.com/office/powerpoint/2010/main" val="21086122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sz="3600">
                <a:solidFill>
                  <a:srgbClr val="004992"/>
                </a:solidFill>
                <a:latin typeface="+mn-lt"/>
                <a:ea typeface="+mn-ea"/>
                <a:cs typeface="+mn-cs"/>
              </a:rPr>
              <a:t>Normal olmayan inançlar o kadar nadir değildir…</a:t>
            </a:r>
            <a:br>
              <a:rPr lang="tr-TR" sz="3600">
                <a:solidFill>
                  <a:srgbClr val="004992"/>
                </a:solidFill>
                <a:latin typeface="+mn-lt"/>
                <a:ea typeface="+mn-ea"/>
                <a:cs typeface="+mn-cs"/>
              </a:rPr>
            </a:br>
            <a:r>
              <a:rPr lang="tr-TR">
                <a:solidFill>
                  <a:srgbClr val="004992"/>
                </a:solidFill>
                <a:latin typeface="+mn-lt"/>
                <a:ea typeface="+mn-ea"/>
                <a:cs typeface="+mn-cs"/>
              </a:rPr>
              <a:t>Toplumda psikotik deneyim sıklığı</a:t>
            </a:r>
            <a:endParaRPr lang="de-DE"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lvl="0" defTabSz="914400" fontAlgn="base"/>
            <a:r>
              <a:rPr lang="tr-TR" sz="2400">
                <a:solidFill>
                  <a:srgbClr val="333333"/>
                </a:solidFill>
              </a:rPr>
              <a:t>Ne düşünüyorsunuz? </a:t>
            </a:r>
            <a:r>
              <a:rPr lang="tr-TR" sz="2400" dirty="0">
                <a:solidFill>
                  <a:srgbClr val="333333"/>
                </a:solidFill>
              </a:rPr>
              <a:t>Aşağıdaki belirtileri/deneyimleri genel toplumdaki bireyler ne sıklıkta onayladılar?</a:t>
            </a:r>
            <a:endParaRPr lang="en-US" sz="2400" dirty="0"/>
          </a:p>
        </p:txBody>
      </p:sp>
      <p:graphicFrame>
        <p:nvGraphicFramePr>
          <p:cNvPr id="7" name="Tabelle 3"/>
          <p:cNvGraphicFramePr>
            <a:graphicFrameLocks noGrp="1"/>
          </p:cNvGraphicFramePr>
          <p:nvPr>
            <p:extLst>
              <p:ext uri="{D42A27DB-BD31-4B8C-83A1-F6EECF244321}">
                <p14:modId xmlns:p14="http://schemas.microsoft.com/office/powerpoint/2010/main" val="2261003399"/>
              </p:ext>
            </p:extLst>
          </p:nvPr>
        </p:nvGraphicFramePr>
        <p:xfrm>
          <a:off x="408955" y="3068960"/>
          <a:ext cx="11376000" cy="31089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000000"/>
                          </a:solidFill>
                          <a:effectLst/>
                          <a:latin typeface="+mn-lt"/>
                          <a:ea typeface="+mn-ea"/>
                          <a:cs typeface="+mn-cs"/>
                        </a:rPr>
                        <a:t>Genel</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toplumdaki</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kişiler</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tarafından</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onaylanan</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ifadeler</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mn-lt"/>
                          <a:ea typeface="+mn-ea"/>
                          <a:cs typeface="+mn-cs"/>
                        </a:rPr>
                        <a:t>Onaylanan cevaplar</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İnsanların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telepatik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iletişim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kurabileceklerini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düşündünüz</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mü</a:t>
                      </a:r>
                      <a:r>
                        <a:rPr kumimoji="0" lang="en-US"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Hiç diğer insanların zihninizi okuyabilecekleri hissine kapıldınız mı?</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6400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Etrafınızda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olup</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bitenlerin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sanki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deneyin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parçasıymışcasına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gerçekdışı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olduğunu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hissettiğiniz</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oldu</a:t>
                      </a:r>
                      <a:r>
                        <a:rPr kumimoji="0" lang="en-US" sz="1800" b="0" i="0" u="none" strike="noStrike" cap="none" normalizeH="0" baseline="0" dirty="0">
                          <a:ln>
                            <a:noFill/>
                          </a:ln>
                          <a:solidFill>
                            <a:srgbClr val="333333"/>
                          </a:solidFill>
                          <a:effectLst/>
                          <a:latin typeface="+mn-lt"/>
                          <a:ea typeface="+mn-ea"/>
                          <a:cs typeface="+mn-cs"/>
                        </a:rPr>
                        <a:t> mu?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Hiç televizyonda ya da gazetede olan şeylerin, özellikle sizin için yazılmış olduğunu hissettiniz mi?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Hiç herhangi bir şekilde eziyet gördüğünüzü hissettiğiniz oldu mu?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Ara sıra kimse yokken sesler işitir misiniz?</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279123"/>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Eğitim Modülü 10 – Önyargılar (Stigma) ile Başa Çıkma</a:t>
            </a: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28</a:t>
            </a:fld>
            <a:endParaRPr lang="de-DE"/>
          </a:p>
        </p:txBody>
      </p:sp>
    </p:spTree>
    <p:extLst>
      <p:ext uri="{BB962C8B-B14F-4D97-AF65-F5344CB8AC3E}">
        <p14:creationId xmlns:p14="http://schemas.microsoft.com/office/powerpoint/2010/main" val="32557211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sz="3600">
                <a:solidFill>
                  <a:srgbClr val="004992"/>
                </a:solidFill>
                <a:latin typeface="+mn-lt"/>
                <a:ea typeface="+mn-ea"/>
                <a:cs typeface="+mn-cs"/>
              </a:rPr>
              <a:t>Normal olmayan inançlar o kadar nadir değildir…</a:t>
            </a:r>
            <a:br>
              <a:rPr lang="tr-TR" sz="3600">
                <a:solidFill>
                  <a:srgbClr val="004992"/>
                </a:solidFill>
                <a:latin typeface="+mn-lt"/>
                <a:ea typeface="+mn-ea"/>
                <a:cs typeface="+mn-cs"/>
              </a:rPr>
            </a:br>
            <a:r>
              <a:rPr lang="tr-TR">
                <a:solidFill>
                  <a:srgbClr val="004992"/>
                </a:solidFill>
                <a:latin typeface="+mn-lt"/>
                <a:ea typeface="+mn-ea"/>
                <a:cs typeface="+mn-cs"/>
              </a:rPr>
              <a:t>Toplumda psikotik deneyim sıklığı</a:t>
            </a:r>
            <a:endParaRPr lang="de-DE"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lvl="0" defTabSz="914400" fontAlgn="base"/>
            <a:r>
              <a:rPr lang="tr-TR" sz="2400">
                <a:solidFill>
                  <a:srgbClr val="333333"/>
                </a:solidFill>
              </a:rPr>
              <a:t>Ne düşünüyorsunuz? </a:t>
            </a:r>
            <a:r>
              <a:rPr lang="tr-TR" sz="2400" dirty="0">
                <a:solidFill>
                  <a:srgbClr val="333333"/>
                </a:solidFill>
              </a:rPr>
              <a:t>Aşağıdaki belirtileri/deneyimleri genel toplumdaki bireyler ne sıklıkta onayladılar?</a:t>
            </a:r>
            <a:endParaRPr lang="en-US" sz="2400" dirty="0"/>
          </a:p>
        </p:txBody>
      </p:sp>
      <p:graphicFrame>
        <p:nvGraphicFramePr>
          <p:cNvPr id="7" name="Tabelle 3"/>
          <p:cNvGraphicFramePr>
            <a:graphicFrameLocks noGrp="1"/>
          </p:cNvGraphicFramePr>
          <p:nvPr>
            <p:extLst>
              <p:ext uri="{D42A27DB-BD31-4B8C-83A1-F6EECF244321}">
                <p14:modId xmlns:p14="http://schemas.microsoft.com/office/powerpoint/2010/main" val="3412404009"/>
              </p:ext>
            </p:extLst>
          </p:nvPr>
        </p:nvGraphicFramePr>
        <p:xfrm>
          <a:off x="408955" y="3068960"/>
          <a:ext cx="11376000" cy="31089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000000"/>
                          </a:solidFill>
                          <a:effectLst/>
                          <a:latin typeface="+mn-lt"/>
                          <a:ea typeface="+mn-ea"/>
                          <a:cs typeface="+mn-cs"/>
                        </a:rPr>
                        <a:t>Genel</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toplumdaki</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kişiler</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tarafından</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onaylanan</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ifadeler</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mn-lt"/>
                          <a:ea typeface="+mn-ea"/>
                          <a:cs typeface="+mn-cs"/>
                        </a:rPr>
                        <a:t>Onaylanan cevaplar</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İnsanların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telepatik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iletişim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kurabileceklerini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düşündünüz</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mü</a:t>
                      </a:r>
                      <a:r>
                        <a:rPr kumimoji="0" lang="en-US"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Hiç diğer insanların zihninizi okuyabilecekleri hissine kapıldınız mı?</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6400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Etrafınızda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olup</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bitenlerin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sanki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deneyin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parçasıymışcasına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gerçekdışı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olduğunu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hissettiğiniz</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oldu</a:t>
                      </a:r>
                      <a:r>
                        <a:rPr kumimoji="0" lang="en-US" sz="1800" b="0" i="0" u="none" strike="noStrike" cap="none" normalizeH="0" baseline="0" dirty="0">
                          <a:ln>
                            <a:noFill/>
                          </a:ln>
                          <a:solidFill>
                            <a:srgbClr val="333333"/>
                          </a:solidFill>
                          <a:effectLst/>
                          <a:latin typeface="+mn-lt"/>
                          <a:ea typeface="+mn-ea"/>
                          <a:cs typeface="+mn-cs"/>
                        </a:rPr>
                        <a:t> mu?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Hiç televizyonda ya da gazetede olan şeylerin, özellikle sizin için yazılmış olduğunu hissettiniz mi?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Hiç herhangi bir şekilde eziyet gördüğünüzü hissettiğiniz oldu mu?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Ara sıra kimse yokken sesler işitir misiniz?</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279123"/>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Eğitim Modülü 10 – Önyargılar (Stigma) ile Başa Çıkma</a:t>
            </a: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29</a:t>
            </a:fld>
            <a:endParaRPr lang="de-DE"/>
          </a:p>
        </p:txBody>
      </p:sp>
    </p:spTree>
    <p:extLst>
      <p:ext uri="{BB962C8B-B14F-4D97-AF65-F5344CB8AC3E}">
        <p14:creationId xmlns:p14="http://schemas.microsoft.com/office/powerpoint/2010/main" val="27218008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sz="3600">
                <a:solidFill>
                  <a:srgbClr val="004992"/>
                </a:solidFill>
                <a:latin typeface="+mn-lt"/>
                <a:ea typeface="+mn-ea"/>
                <a:cs typeface="+mn-cs"/>
              </a:rPr>
              <a:t>Normal olmayan inançlar o kadar nadir değildir…</a:t>
            </a:r>
            <a:br>
              <a:rPr lang="tr-TR" sz="3600">
                <a:solidFill>
                  <a:srgbClr val="004992"/>
                </a:solidFill>
                <a:latin typeface="+mn-lt"/>
                <a:ea typeface="+mn-ea"/>
                <a:cs typeface="+mn-cs"/>
              </a:rPr>
            </a:br>
            <a:r>
              <a:rPr lang="tr-TR">
                <a:solidFill>
                  <a:srgbClr val="004992"/>
                </a:solidFill>
                <a:latin typeface="+mn-lt"/>
                <a:ea typeface="+mn-ea"/>
                <a:cs typeface="+mn-cs"/>
              </a:rPr>
              <a:t>Toplumda psikotik deneyim sıklığı</a:t>
            </a:r>
            <a:endParaRPr lang="de-DE"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lvl="0" defTabSz="914400" fontAlgn="base"/>
            <a:r>
              <a:rPr lang="tr-TR" sz="2400">
                <a:solidFill>
                  <a:srgbClr val="333333"/>
                </a:solidFill>
              </a:rPr>
              <a:t>Ne düşünüyorsunuz? </a:t>
            </a:r>
            <a:r>
              <a:rPr lang="tr-TR" sz="2400" dirty="0">
                <a:solidFill>
                  <a:srgbClr val="333333"/>
                </a:solidFill>
              </a:rPr>
              <a:t>Aşağıdaki belirtileri/deneyimleri genel toplumdaki bireyler ne sıklıkta onayladılar?</a:t>
            </a:r>
            <a:endParaRPr lang="en-US" sz="2400" dirty="0"/>
          </a:p>
        </p:txBody>
      </p:sp>
      <p:graphicFrame>
        <p:nvGraphicFramePr>
          <p:cNvPr id="7" name="Tabelle 3"/>
          <p:cNvGraphicFramePr>
            <a:graphicFrameLocks noGrp="1"/>
          </p:cNvGraphicFramePr>
          <p:nvPr>
            <p:extLst>
              <p:ext uri="{D42A27DB-BD31-4B8C-83A1-F6EECF244321}">
                <p14:modId xmlns:p14="http://schemas.microsoft.com/office/powerpoint/2010/main" val="3073077768"/>
              </p:ext>
            </p:extLst>
          </p:nvPr>
        </p:nvGraphicFramePr>
        <p:xfrm>
          <a:off x="408955" y="3068960"/>
          <a:ext cx="11376000" cy="31089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000000"/>
                          </a:solidFill>
                          <a:effectLst/>
                          <a:latin typeface="+mn-lt"/>
                          <a:ea typeface="+mn-ea"/>
                          <a:cs typeface="+mn-cs"/>
                        </a:rPr>
                        <a:t>Genel</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toplumdaki</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kişiler</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tarafından</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onaylanan</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ifadeler</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mn-lt"/>
                          <a:ea typeface="+mn-ea"/>
                          <a:cs typeface="+mn-cs"/>
                        </a:rPr>
                        <a:t>Onaylanan cevaplar</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İnsanların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telepatik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iletişim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kurabileceklerini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düşündünüz</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mü</a:t>
                      </a:r>
                      <a:r>
                        <a:rPr kumimoji="0" lang="en-US"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Hiç diğer insanların zihninizi okuyabilecekleri hissine kapıldınız mı?</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6400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Etrafınızda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olup</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bitenlerin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sanki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deneyin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parçasıymışcasına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gerçekdışı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olduğunu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hissettiğiniz</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oldu</a:t>
                      </a:r>
                      <a:r>
                        <a:rPr kumimoji="0" lang="en-US" sz="1800" b="0" i="0" u="none" strike="noStrike" cap="none" normalizeH="0" baseline="0" dirty="0">
                          <a:ln>
                            <a:noFill/>
                          </a:ln>
                          <a:solidFill>
                            <a:srgbClr val="333333"/>
                          </a:solidFill>
                          <a:effectLst/>
                          <a:latin typeface="+mn-lt"/>
                          <a:ea typeface="+mn-ea"/>
                          <a:cs typeface="+mn-cs"/>
                        </a:rPr>
                        <a:t> mu?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Hiç televizyonda ya da gazetede olan şeylerin, özellikle sizin için yazılmış olduğunu hissettiniz mi?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Hiç herhangi bir şekilde eziyet gördüğünüzü hissettiğiniz oldu mu?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19%</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Ara sıra kimse yokken sesler işitir misiniz?</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279123"/>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Eğitim Modülü 10 – Önyargılar (Stigma) ile Başa Çıkma</a:t>
            </a: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30</a:t>
            </a:fld>
            <a:endParaRPr lang="de-DE"/>
          </a:p>
        </p:txBody>
      </p:sp>
    </p:spTree>
    <p:extLst>
      <p:ext uri="{BB962C8B-B14F-4D97-AF65-F5344CB8AC3E}">
        <p14:creationId xmlns:p14="http://schemas.microsoft.com/office/powerpoint/2010/main" val="1396423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tr-TR" sz="3600">
                <a:solidFill>
                  <a:srgbClr val="004992"/>
                </a:solidFill>
                <a:latin typeface="+mn-lt"/>
                <a:ea typeface="+mn-ea"/>
                <a:cs typeface="+mn-cs"/>
              </a:rPr>
              <a:t>Normal olmayan inançlar o kadar nadir değildir…</a:t>
            </a:r>
            <a:br>
              <a:rPr lang="tr-TR" sz="3600">
                <a:solidFill>
                  <a:srgbClr val="004992"/>
                </a:solidFill>
                <a:latin typeface="+mn-lt"/>
                <a:ea typeface="+mn-ea"/>
                <a:cs typeface="+mn-cs"/>
              </a:rPr>
            </a:br>
            <a:r>
              <a:rPr lang="tr-TR">
                <a:solidFill>
                  <a:srgbClr val="004992"/>
                </a:solidFill>
                <a:latin typeface="+mn-lt"/>
                <a:ea typeface="+mn-ea"/>
                <a:cs typeface="+mn-cs"/>
              </a:rPr>
              <a:t>Toplumda psikotik deneyim sıklığı</a:t>
            </a:r>
            <a:endParaRPr lang="de-DE"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lvl="0" defTabSz="914400" fontAlgn="base"/>
            <a:r>
              <a:rPr lang="tr-TR" sz="2400">
                <a:solidFill>
                  <a:srgbClr val="333333"/>
                </a:solidFill>
              </a:rPr>
              <a:t>Ne düşünüyorsunuz? </a:t>
            </a:r>
            <a:r>
              <a:rPr lang="tr-TR" sz="2400" dirty="0">
                <a:solidFill>
                  <a:srgbClr val="333333"/>
                </a:solidFill>
              </a:rPr>
              <a:t>Aşağıdaki belirtileri/deneyimleri genel toplumdaki bireyler ne sıklıkta onayladılar?</a:t>
            </a:r>
            <a:endParaRPr lang="en-US" sz="2400" dirty="0"/>
          </a:p>
        </p:txBody>
      </p:sp>
      <p:graphicFrame>
        <p:nvGraphicFramePr>
          <p:cNvPr id="7" name="Tabelle 3"/>
          <p:cNvGraphicFramePr>
            <a:graphicFrameLocks noGrp="1"/>
          </p:cNvGraphicFramePr>
          <p:nvPr>
            <p:extLst>
              <p:ext uri="{D42A27DB-BD31-4B8C-83A1-F6EECF244321}">
                <p14:modId xmlns:p14="http://schemas.microsoft.com/office/powerpoint/2010/main" val="3121851623"/>
              </p:ext>
            </p:extLst>
          </p:nvPr>
        </p:nvGraphicFramePr>
        <p:xfrm>
          <a:off x="408955" y="3068960"/>
          <a:ext cx="11376000" cy="310896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000000"/>
                          </a:solidFill>
                          <a:effectLst/>
                          <a:latin typeface="+mn-lt"/>
                          <a:ea typeface="+mn-ea"/>
                          <a:cs typeface="+mn-cs"/>
                        </a:rPr>
                        <a:t>Genel</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toplumdaki</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kişiler</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tarafından</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onaylanan</a:t>
                      </a:r>
                      <a:r>
                        <a:rPr kumimoji="0" lang="fr-FR" sz="1800" b="0" i="0" u="none" strike="noStrike" cap="none" normalizeH="0" baseline="0" dirty="0">
                          <a:ln>
                            <a:noFill/>
                          </a:ln>
                          <a:solidFill>
                            <a:srgbClr val="000000"/>
                          </a:solidFill>
                          <a:effectLst/>
                          <a:latin typeface="+mn-lt"/>
                          <a:ea typeface="+mn-ea"/>
                          <a:cs typeface="+mn-cs"/>
                        </a:rPr>
                        <a:t> </a:t>
                      </a:r>
                      <a:r>
                        <a:rPr kumimoji="0" lang="fr-FR" sz="1800" b="0" i="0" u="none" strike="noStrike" cap="none" normalizeH="0" baseline="0" dirty="0" err="1">
                          <a:ln>
                            <a:noFill/>
                          </a:ln>
                          <a:solidFill>
                            <a:srgbClr val="000000"/>
                          </a:solidFill>
                          <a:effectLst/>
                          <a:latin typeface="+mn-lt"/>
                          <a:ea typeface="+mn-ea"/>
                          <a:cs typeface="+mn-cs"/>
                        </a:rPr>
                        <a:t>ifadeler</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mn-lt"/>
                          <a:ea typeface="+mn-ea"/>
                          <a:cs typeface="+mn-cs"/>
                        </a:rPr>
                        <a:t>Onaylanan cevaplar</a:t>
                      </a:r>
                      <a:endParaRPr kumimoji="0" lang="de-DE" sz="1800" b="0" i="0" u="none" strike="noStrike" cap="none" normalizeH="0" baseline="0" dirty="0">
                        <a:ln>
                          <a:noFill/>
                        </a:ln>
                        <a:solidFill>
                          <a:srgbClr val="000000"/>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İnsanların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telepatik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iletişim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kurabileceklerini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düşündünüz</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mü</a:t>
                      </a:r>
                      <a:r>
                        <a:rPr kumimoji="0" lang="en-US" sz="1800" b="0" i="0" u="none" strike="noStrike" cap="none" normalizeH="0" baseline="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Hiç diğer insanların zihninizi okuyabilecekleri hissine kapıldınız mı?</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6400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mn-lt"/>
                          <a:ea typeface="+mn-ea"/>
                          <a:cs typeface="+mn-cs"/>
                        </a:rPr>
                        <a:t>Etrafınızda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olup</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bitenlerin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sanki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deneyin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parçasıymışcasına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gerçekdışı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olduğunu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hissettiğiniz</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oldu</a:t>
                      </a:r>
                      <a:r>
                        <a:rPr kumimoji="0" lang="en-US" sz="1800" b="0" i="0" u="none" strike="noStrike" cap="none" normalizeH="0" baseline="0" dirty="0">
                          <a:ln>
                            <a:noFill/>
                          </a:ln>
                          <a:solidFill>
                            <a:srgbClr val="333333"/>
                          </a:solidFill>
                          <a:effectLst/>
                          <a:latin typeface="+mn-lt"/>
                          <a:ea typeface="+mn-ea"/>
                          <a:cs typeface="+mn-cs"/>
                        </a:rPr>
                        <a:t> mu?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Hiç televizyonda ya da gazetede olan şeylerin, özellikle sizin için yazılmış olduğunu hissettiniz mi?</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mn-lt"/>
                          <a:ea typeface="+mn-ea"/>
                          <a:cs typeface="+mn-cs"/>
                        </a:rPr>
                        <a:t>Hiç herhangi bir şekilde eziyet gördüğünüzü hissettiğiniz oldu mu?</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19%</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mn-lt"/>
                          <a:ea typeface="+mn-ea"/>
                          <a:cs typeface="+mn-cs"/>
                        </a:rPr>
                        <a:t>Ara sıra kimse yokken sesler işitir misiniz?</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mn-lt"/>
                          <a:ea typeface="+mn-ea"/>
                          <a:cs typeface="+mn-cs"/>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279123"/>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mn-lt"/>
                <a:ea typeface="+mn-ea"/>
                <a:cs typeface="+mn-cs"/>
              </a:rPr>
              <a:t>* Source: Emmanuelle R. Peters (Instrument: PDI), Steffen Moritz (Instrument: KSF)</a:t>
            </a:r>
            <a:endParaRPr lang="de-DE" altLang="en-US" sz="1000" dirty="0">
              <a:solidFill>
                <a:schemeClr val="tx1"/>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Eğitim Modülü 10 – Önyargılar (Stigma) ile Başa Çıkma</a:t>
            </a: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31</a:t>
            </a:fld>
            <a:endParaRPr lang="de-DE"/>
          </a:p>
        </p:txBody>
      </p:sp>
    </p:spTree>
    <p:extLst>
      <p:ext uri="{BB962C8B-B14F-4D97-AF65-F5344CB8AC3E}">
        <p14:creationId xmlns:p14="http://schemas.microsoft.com/office/powerpoint/2010/main" val="36042699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Hatırlayın…</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a:defRPr/>
            </a:pPr>
            <a:r>
              <a:rPr lang="tr-TR" sz="2400" dirty="0">
                <a:solidFill>
                  <a:srgbClr val="333333"/>
                </a:solidFill>
              </a:rPr>
              <a:t>Hiç kimse ruhsal hastalıklara karşı ‘bağışık’ değildir</a:t>
            </a:r>
            <a:r>
              <a:rPr lang="en-US" sz="2400" dirty="0">
                <a:solidFill>
                  <a:srgbClr val="333333"/>
                </a:solidFill>
              </a:rPr>
              <a:t>!</a:t>
            </a:r>
            <a:r>
              <a:rPr lang="tr-TR" sz="2400" dirty="0">
                <a:solidFill>
                  <a:srgbClr val="333333"/>
                </a:solidFill>
              </a:rPr>
              <a:t> Son bir yılda her 4</a:t>
            </a:r>
            <a:br>
              <a:rPr lang="en-US" sz="2400" dirty="0">
                <a:solidFill>
                  <a:srgbClr val="333333"/>
                </a:solidFill>
              </a:rPr>
            </a:br>
            <a:r>
              <a:rPr lang="tr-TR" sz="2400" dirty="0">
                <a:solidFill>
                  <a:srgbClr val="333333"/>
                </a:solidFill>
              </a:rPr>
              <a:t>kişiden birinden daha fazla kişi ruhsal hastalıktan muzdarip olmuştur.</a:t>
            </a:r>
            <a:endParaRPr lang="en-US" sz="2400" dirty="0">
              <a:solidFill>
                <a:srgbClr val="333333"/>
              </a:solidFill>
            </a:endParaRPr>
          </a:p>
          <a:p>
            <a:pPr>
              <a:defRPr/>
            </a:pPr>
            <a:r>
              <a:rPr lang="tr-TR" sz="2400" dirty="0">
                <a:solidFill>
                  <a:srgbClr val="333333"/>
                </a:solidFill>
              </a:rPr>
              <a:t>Ruhsal hastalık </a:t>
            </a:r>
            <a:r>
              <a:rPr lang="tr-TR" sz="2400" dirty="0">
                <a:solidFill>
                  <a:srgbClr val="004992"/>
                </a:solidFill>
              </a:rPr>
              <a:t>zayıflık </a:t>
            </a:r>
            <a:r>
              <a:rPr lang="tr-TR" sz="2400" dirty="0">
                <a:solidFill>
                  <a:srgbClr val="333333"/>
                </a:solidFill>
              </a:rPr>
              <a:t>belirtisi olarak kabul edilmemeli, aksine özel </a:t>
            </a:r>
            <a:r>
              <a:rPr lang="tr-TR" sz="2400" dirty="0">
                <a:solidFill>
                  <a:srgbClr val="004992"/>
                </a:solidFill>
              </a:rPr>
              <a:t>duyarlılığın</a:t>
            </a:r>
            <a:r>
              <a:rPr lang="tr-TR" sz="2400" dirty="0">
                <a:solidFill>
                  <a:srgbClr val="333333"/>
                </a:solidFill>
              </a:rPr>
              <a:t> ifadesi olarak kabul edilmelidir.</a:t>
            </a:r>
          </a:p>
          <a:p>
            <a:pPr>
              <a:defRPr/>
            </a:pPr>
            <a:r>
              <a:rPr lang="tr-TR" sz="2400" dirty="0">
                <a:solidFill>
                  <a:srgbClr val="004992"/>
                </a:solidFill>
              </a:rPr>
              <a:t>Miras</a:t>
            </a:r>
            <a:r>
              <a:rPr lang="en-US" sz="2400" dirty="0">
                <a:solidFill>
                  <a:srgbClr val="004992"/>
                </a:solidFill>
              </a:rPr>
              <a:t>: </a:t>
            </a:r>
            <a:r>
              <a:rPr lang="de-DE" sz="2400" dirty="0" err="1">
                <a:solidFill>
                  <a:schemeClr val="tx1"/>
                </a:solidFill>
              </a:rPr>
              <a:t>G</a:t>
            </a:r>
            <a:r>
              <a:rPr lang="de-DE" sz="2400" dirty="0" err="1">
                <a:solidFill>
                  <a:srgbClr val="333333"/>
                </a:solidFill>
              </a:rPr>
              <a:t>enler</a:t>
            </a:r>
            <a:r>
              <a:rPr lang="de-DE" sz="2400" dirty="0">
                <a:solidFill>
                  <a:srgbClr val="333333"/>
                </a:solidFill>
              </a:rPr>
              <a:t>, </a:t>
            </a:r>
            <a:r>
              <a:rPr lang="de-DE" sz="2400" dirty="0" err="1">
                <a:solidFill>
                  <a:srgbClr val="333333"/>
                </a:solidFill>
              </a:rPr>
              <a:t>birçok</a:t>
            </a:r>
            <a:r>
              <a:rPr lang="de-DE" sz="2400" dirty="0">
                <a:solidFill>
                  <a:srgbClr val="333333"/>
                </a:solidFill>
              </a:rPr>
              <a:t> </a:t>
            </a:r>
            <a:r>
              <a:rPr lang="de-DE" sz="2400" dirty="0" err="1">
                <a:solidFill>
                  <a:srgbClr val="333333"/>
                </a:solidFill>
              </a:rPr>
              <a:t>hastalıkta</a:t>
            </a:r>
            <a:r>
              <a:rPr lang="de-DE" sz="2400" dirty="0">
                <a:solidFill>
                  <a:srgbClr val="333333"/>
                </a:solidFill>
              </a:rPr>
              <a:t> </a:t>
            </a:r>
            <a:r>
              <a:rPr lang="de-DE" sz="2400" dirty="0" err="1">
                <a:solidFill>
                  <a:srgbClr val="333333"/>
                </a:solidFill>
              </a:rPr>
              <a:t>rol</a:t>
            </a:r>
            <a:r>
              <a:rPr lang="de-DE" sz="2400" dirty="0">
                <a:solidFill>
                  <a:srgbClr val="333333"/>
                </a:solidFill>
              </a:rPr>
              <a:t> </a:t>
            </a:r>
            <a:r>
              <a:rPr lang="de-DE" sz="2400" dirty="0" err="1">
                <a:solidFill>
                  <a:srgbClr val="333333"/>
                </a:solidFill>
              </a:rPr>
              <a:t>oynamaktadır</a:t>
            </a:r>
            <a:r>
              <a:rPr lang="de-DE" sz="2400" dirty="0">
                <a:solidFill>
                  <a:srgbClr val="333333"/>
                </a:solidFill>
              </a:rPr>
              <a:t>.</a:t>
            </a:r>
          </a:p>
          <a:p>
            <a:pPr>
              <a:defRPr/>
            </a:pPr>
            <a:r>
              <a:rPr lang="tr-TR" sz="2400" dirty="0">
                <a:solidFill>
                  <a:srgbClr val="004992"/>
                </a:solidFill>
              </a:rPr>
              <a:t>Çevre</a:t>
            </a:r>
            <a:r>
              <a:rPr lang="en-US" sz="2400" dirty="0">
                <a:solidFill>
                  <a:srgbClr val="004992"/>
                </a:solidFill>
              </a:rPr>
              <a:t>: </a:t>
            </a:r>
            <a:r>
              <a:rPr lang="de-DE" sz="2400" dirty="0" err="1">
                <a:solidFill>
                  <a:srgbClr val="333333"/>
                </a:solidFill>
              </a:rPr>
              <a:t>Travmatik</a:t>
            </a:r>
            <a:r>
              <a:rPr lang="de-DE" sz="2400" dirty="0">
                <a:solidFill>
                  <a:srgbClr val="333333"/>
                </a:solidFill>
              </a:rPr>
              <a:t> </a:t>
            </a:r>
            <a:r>
              <a:rPr lang="de-DE" sz="2400" dirty="0" err="1">
                <a:solidFill>
                  <a:srgbClr val="333333"/>
                </a:solidFill>
              </a:rPr>
              <a:t>olumsuz</a:t>
            </a:r>
            <a:r>
              <a:rPr lang="de-DE" sz="2400" dirty="0">
                <a:solidFill>
                  <a:srgbClr val="333333"/>
                </a:solidFill>
              </a:rPr>
              <a:t> </a:t>
            </a:r>
            <a:r>
              <a:rPr lang="de-DE" sz="2400" dirty="0" err="1">
                <a:solidFill>
                  <a:srgbClr val="333333"/>
                </a:solidFill>
              </a:rPr>
              <a:t>deneyimler</a:t>
            </a:r>
            <a:r>
              <a:rPr lang="de-DE" sz="2400" dirty="0">
                <a:solidFill>
                  <a:srgbClr val="333333"/>
                </a:solidFill>
              </a:rPr>
              <a:t> de ruh </a:t>
            </a:r>
            <a:r>
              <a:rPr lang="de-DE" sz="2400" dirty="0" err="1">
                <a:solidFill>
                  <a:srgbClr val="333333"/>
                </a:solidFill>
              </a:rPr>
              <a:t>sağlığı</a:t>
            </a:r>
            <a:r>
              <a:rPr lang="tr-TR" sz="2400" dirty="0" err="1">
                <a:solidFill>
                  <a:srgbClr val="333333"/>
                </a:solidFill>
              </a:rPr>
              <a:t>mız</a:t>
            </a:r>
            <a:r>
              <a:rPr lang="de-DE" sz="2400" dirty="0">
                <a:solidFill>
                  <a:srgbClr val="333333"/>
                </a:solidFill>
              </a:rPr>
              <a:t> </a:t>
            </a:r>
            <a:r>
              <a:rPr lang="de-DE" sz="2400" dirty="0" err="1">
                <a:solidFill>
                  <a:srgbClr val="333333"/>
                </a:solidFill>
              </a:rPr>
              <a:t>üzerinde</a:t>
            </a:r>
            <a:r>
              <a:rPr lang="de-DE" sz="2400" dirty="0">
                <a:solidFill>
                  <a:srgbClr val="333333"/>
                </a:solidFill>
              </a:rPr>
              <a:t> </a:t>
            </a:r>
            <a:r>
              <a:rPr lang="de-DE" sz="2400" dirty="0" err="1">
                <a:solidFill>
                  <a:srgbClr val="333333"/>
                </a:solidFill>
              </a:rPr>
              <a:t>olumsuz</a:t>
            </a:r>
            <a:r>
              <a:rPr lang="de-DE" sz="2400" dirty="0">
                <a:solidFill>
                  <a:srgbClr val="333333"/>
                </a:solidFill>
              </a:rPr>
              <a:t> </a:t>
            </a:r>
            <a:r>
              <a:rPr lang="de-DE" sz="2400" dirty="0" err="1">
                <a:solidFill>
                  <a:srgbClr val="333333"/>
                </a:solidFill>
              </a:rPr>
              <a:t>bir</a:t>
            </a:r>
            <a:r>
              <a:rPr lang="de-DE" sz="2400" dirty="0">
                <a:solidFill>
                  <a:srgbClr val="333333"/>
                </a:solidFill>
              </a:rPr>
              <a:t> </a:t>
            </a:r>
            <a:r>
              <a:rPr lang="de-DE" sz="2400" dirty="0" err="1">
                <a:solidFill>
                  <a:srgbClr val="333333"/>
                </a:solidFill>
              </a:rPr>
              <a:t>etkiye</a:t>
            </a:r>
            <a:r>
              <a:rPr lang="de-DE" sz="2400" dirty="0">
                <a:solidFill>
                  <a:srgbClr val="333333"/>
                </a:solidFill>
              </a:rPr>
              <a:t> </a:t>
            </a:r>
            <a:r>
              <a:rPr lang="de-DE" sz="2400" dirty="0" err="1">
                <a:solidFill>
                  <a:srgbClr val="333333"/>
                </a:solidFill>
              </a:rPr>
              <a:t>sahip</a:t>
            </a:r>
            <a:r>
              <a:rPr lang="tr-TR" sz="2400" dirty="0">
                <a:solidFill>
                  <a:srgbClr val="333333"/>
                </a:solidFill>
              </a:rPr>
              <a:t>tir ve ruhsal hastalığa yatkınlığı olan ya da olmayan insanlarda hastalık olasılığını arttırır.</a:t>
            </a:r>
            <a:endParaRPr lang="de-DE" sz="2400" strike="sngStrike" dirty="0">
              <a:solidFill>
                <a:srgbClr val="333333"/>
              </a:solidFill>
            </a:endParaRPr>
          </a:p>
        </p:txBody>
      </p:sp>
      <p:pic>
        <p:nvPicPr>
          <p:cNvPr id="8"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5"/>
          <p:cNvSpPr>
            <a:spLocks noGrp="1"/>
          </p:cNvSpPr>
          <p:nvPr>
            <p:ph type="ftr" sz="quarter" idx="11"/>
          </p:nvPr>
        </p:nvSpPr>
        <p:spPr/>
        <p:txBody>
          <a:bodyPr/>
          <a:lstStyle/>
          <a:p>
            <a:pPr>
              <a:defRPr/>
            </a:pPr>
            <a:r>
              <a:rPr lang="de-DE"/>
              <a:t>Eğitim Modülü 10 – Önyargılar (Stigma) ile Başa Çıkma</a:t>
            </a:r>
          </a:p>
        </p:txBody>
      </p:sp>
      <p:sp>
        <p:nvSpPr>
          <p:cNvPr id="9" name="Slide Number Placeholder 8"/>
          <p:cNvSpPr>
            <a:spLocks noGrp="1"/>
          </p:cNvSpPr>
          <p:nvPr>
            <p:ph type="sldNum" sz="quarter" idx="12"/>
          </p:nvPr>
        </p:nvSpPr>
        <p:spPr/>
        <p:txBody>
          <a:bodyPr/>
          <a:lstStyle/>
          <a:p>
            <a:pPr>
              <a:defRPr/>
            </a:pPr>
            <a:fld id="{069AE98A-8F82-419F-AA90-24A7E2D7EE3A}" type="slidenum">
              <a:rPr lang="de-DE" smtClean="0"/>
              <a:pPr>
                <a:defRPr/>
              </a:pPr>
              <a:t>32</a:t>
            </a:fld>
            <a:endParaRPr 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Damgalama ve kendini damgalama nedir?</a:t>
            </a:r>
            <a:endParaRPr lang="de-DE" sz="3600" dirty="0">
              <a:latin typeface="+mn-lt"/>
              <a:ea typeface="+mn-ea"/>
              <a:cs typeface="+mn-cs"/>
            </a:endParaRPr>
          </a:p>
        </p:txBody>
      </p:sp>
      <p:sp>
        <p:nvSpPr>
          <p:cNvPr id="72706" name="Inhaltsplatzhalter 3"/>
          <p:cNvSpPr>
            <a:spLocks noGrp="1"/>
          </p:cNvSpPr>
          <p:nvPr>
            <p:ph idx="1"/>
          </p:nvPr>
        </p:nvSpPr>
        <p:spPr/>
        <p:txBody>
          <a:bodyPr>
            <a:noAutofit/>
          </a:bodyPr>
          <a:lstStyle/>
          <a:p>
            <a:pPr>
              <a:buFont typeface="Wingdings" pitchFamily="2" charset="2"/>
              <a:buNone/>
            </a:pPr>
            <a:r>
              <a:rPr lang="de-DE" sz="2400">
                <a:solidFill>
                  <a:srgbClr val="004992"/>
                </a:solidFill>
              </a:rPr>
              <a:t>???</a:t>
            </a:r>
            <a:endParaRPr lang="de-DE" sz="2400" dirty="0">
              <a:solidFill>
                <a:srgbClr val="004992"/>
              </a:solidFill>
            </a:endParaRPr>
          </a:p>
        </p:txBody>
      </p:sp>
      <p:sp>
        <p:nvSpPr>
          <p:cNvPr id="6" name="Textfeld 5"/>
          <p:cNvSpPr txBox="1"/>
          <p:nvPr/>
        </p:nvSpPr>
        <p:spPr>
          <a:xfrm rot="20851647">
            <a:off x="10826834" y="1813842"/>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de-DE"/>
              <a:t>Eğitim Modülü 10 – Önyargılar (Stigma) ile Başa Çıkma</a:t>
            </a: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33</a:t>
            </a:fld>
            <a:endParaRPr 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Damgalama ve kendini damgalama nedir?</a:t>
            </a:r>
            <a:endParaRPr lang="de-DE" sz="3600" dirty="0">
              <a:latin typeface="+mn-lt"/>
              <a:ea typeface="+mn-ea"/>
              <a:cs typeface="+mn-cs"/>
            </a:endParaRPr>
          </a:p>
        </p:txBody>
      </p:sp>
      <p:sp>
        <p:nvSpPr>
          <p:cNvPr id="77826" name="Inhaltsplatzhalter 2"/>
          <p:cNvSpPr>
            <a:spLocks noGrp="1"/>
          </p:cNvSpPr>
          <p:nvPr>
            <p:ph idx="1"/>
          </p:nvPr>
        </p:nvSpPr>
        <p:spPr/>
        <p:txBody>
          <a:bodyPr>
            <a:noAutofit/>
          </a:bodyPr>
          <a:lstStyle/>
          <a:p>
            <a:pPr marL="342900" indent="-342900">
              <a:lnSpc>
                <a:spcPct val="100000"/>
              </a:lnSpc>
              <a:spcBef>
                <a:spcPts val="1200"/>
              </a:spcBef>
              <a:buClr>
                <a:srgbClr val="000000"/>
              </a:buClr>
              <a:buFont typeface="WingDings"/>
              <a:buChar char=""/>
            </a:pPr>
            <a:r>
              <a:rPr lang="de-DE" sz="2400" b="1" dirty="0">
                <a:solidFill>
                  <a:srgbClr val="004992"/>
                </a:solidFill>
              </a:rPr>
              <a:t>Stigma = </a:t>
            </a:r>
            <a:r>
              <a:rPr lang="de-DE" sz="2400" b="1" dirty="0" err="1">
                <a:solidFill>
                  <a:srgbClr val="004992"/>
                </a:solidFill>
              </a:rPr>
              <a:t>yunan</a:t>
            </a:r>
            <a:r>
              <a:rPr lang="tr-TR" sz="2400" b="1" dirty="0" err="1">
                <a:solidFill>
                  <a:srgbClr val="004992"/>
                </a:solidFill>
              </a:rPr>
              <a:t>ca</a:t>
            </a:r>
            <a:r>
              <a:rPr lang="de-DE" sz="2400" b="1" dirty="0">
                <a:solidFill>
                  <a:srgbClr val="004992"/>
                </a:solidFill>
              </a:rPr>
              <a:t> </a:t>
            </a:r>
            <a:r>
              <a:rPr lang="de-DE" sz="2400" b="1" dirty="0" err="1">
                <a:solidFill>
                  <a:srgbClr val="004992"/>
                </a:solidFill>
              </a:rPr>
              <a:t>kelime</a:t>
            </a:r>
            <a:r>
              <a:rPr lang="de-DE" sz="2400" b="1" dirty="0">
                <a:solidFill>
                  <a:srgbClr val="004992"/>
                </a:solidFill>
              </a:rPr>
              <a:t>. Kelimenin tam anlamıyla:</a:t>
            </a:r>
            <a:r>
              <a:rPr lang="de-DE" sz="2400" dirty="0">
                <a:solidFill>
                  <a:srgbClr val="333333"/>
                </a:solidFill>
              </a:rPr>
              <a:t> nokta, yara veya marka</a:t>
            </a:r>
          </a:p>
        </p:txBody>
      </p:sp>
      <p:sp>
        <p:nvSpPr>
          <p:cNvPr id="6" name="Textfeld 5"/>
          <p:cNvSpPr txBox="1"/>
          <p:nvPr/>
        </p:nvSpPr>
        <p:spPr>
          <a:xfrm rot="20851647">
            <a:off x="10826834" y="1813842"/>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de-DE"/>
              <a:t>Eğitim Modülü 10 – Önyargılar (Stigma) ile Başa Çıkma</a:t>
            </a: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34</a:t>
            </a:fld>
            <a:endParaRPr 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Damgalama ve kendini damgalama nedir?</a:t>
            </a:r>
            <a:endParaRPr lang="de-DE" sz="3600" dirty="0">
              <a:latin typeface="+mn-lt"/>
              <a:ea typeface="+mn-ea"/>
              <a:cs typeface="+mn-cs"/>
            </a:endParaRPr>
          </a:p>
        </p:txBody>
      </p:sp>
      <p:sp>
        <p:nvSpPr>
          <p:cNvPr id="77826" name="Inhaltsplatzhalter 2"/>
          <p:cNvSpPr>
            <a:spLocks noGrp="1"/>
          </p:cNvSpPr>
          <p:nvPr>
            <p:ph idx="1"/>
          </p:nvPr>
        </p:nvSpPr>
        <p:spPr/>
        <p:txBody>
          <a:bodyPr>
            <a:noAutofit/>
          </a:bodyPr>
          <a:lstStyle/>
          <a:p>
            <a:pPr marL="342900" indent="-342900">
              <a:lnSpc>
                <a:spcPct val="100000"/>
              </a:lnSpc>
              <a:spcBef>
                <a:spcPts val="1200"/>
              </a:spcBef>
              <a:buClr>
                <a:srgbClr val="000000"/>
              </a:buClr>
              <a:buFont typeface="WingDings"/>
              <a:buChar char=""/>
            </a:pPr>
            <a:r>
              <a:rPr lang="de-DE" sz="2400" b="1" dirty="0">
                <a:solidFill>
                  <a:srgbClr val="004992"/>
                </a:solidFill>
              </a:rPr>
              <a:t>Stigma = </a:t>
            </a:r>
            <a:r>
              <a:rPr lang="de-DE" sz="2400" b="1" dirty="0" err="1">
                <a:solidFill>
                  <a:srgbClr val="004992"/>
                </a:solidFill>
              </a:rPr>
              <a:t>yunan</a:t>
            </a:r>
            <a:r>
              <a:rPr lang="tr-TR" sz="2400" b="1" dirty="0" err="1">
                <a:solidFill>
                  <a:srgbClr val="004992"/>
                </a:solidFill>
              </a:rPr>
              <a:t>ca</a:t>
            </a:r>
            <a:r>
              <a:rPr lang="de-DE" sz="2400" b="1" dirty="0">
                <a:solidFill>
                  <a:srgbClr val="004992"/>
                </a:solidFill>
              </a:rPr>
              <a:t> </a:t>
            </a:r>
            <a:r>
              <a:rPr lang="de-DE" sz="2400" b="1" dirty="0" err="1">
                <a:solidFill>
                  <a:srgbClr val="004992"/>
                </a:solidFill>
              </a:rPr>
              <a:t>kelime</a:t>
            </a:r>
            <a:r>
              <a:rPr lang="de-DE" sz="2400" b="1" dirty="0">
                <a:solidFill>
                  <a:srgbClr val="004992"/>
                </a:solidFill>
              </a:rPr>
              <a:t>. </a:t>
            </a:r>
            <a:r>
              <a:rPr lang="de-DE" sz="2400" b="1" dirty="0" err="1">
                <a:solidFill>
                  <a:srgbClr val="004992"/>
                </a:solidFill>
              </a:rPr>
              <a:t>Kelimenin</a:t>
            </a:r>
            <a:r>
              <a:rPr lang="de-DE" sz="2400" b="1" dirty="0">
                <a:solidFill>
                  <a:srgbClr val="004992"/>
                </a:solidFill>
              </a:rPr>
              <a:t> </a:t>
            </a:r>
            <a:r>
              <a:rPr lang="de-DE" sz="2400" b="1" dirty="0" err="1">
                <a:solidFill>
                  <a:srgbClr val="004992"/>
                </a:solidFill>
              </a:rPr>
              <a:t>tam</a:t>
            </a:r>
            <a:r>
              <a:rPr lang="de-DE" sz="2400" b="1" dirty="0">
                <a:solidFill>
                  <a:srgbClr val="004992"/>
                </a:solidFill>
              </a:rPr>
              <a:t> </a:t>
            </a:r>
            <a:r>
              <a:rPr lang="de-DE" sz="2400" b="1" dirty="0" err="1">
                <a:solidFill>
                  <a:srgbClr val="004992"/>
                </a:solidFill>
              </a:rPr>
              <a:t>anlamıyla</a:t>
            </a:r>
            <a:r>
              <a:rPr lang="de-DE" sz="2400" b="1" dirty="0">
                <a:solidFill>
                  <a:srgbClr val="004992"/>
                </a:solidFill>
              </a:rPr>
              <a:t>:</a:t>
            </a:r>
            <a:r>
              <a:rPr lang="de-DE" sz="2400" dirty="0">
                <a:solidFill>
                  <a:srgbClr val="333333"/>
                </a:solidFill>
              </a:rPr>
              <a:t> </a:t>
            </a:r>
            <a:r>
              <a:rPr lang="de-DE" sz="2400" dirty="0" err="1">
                <a:solidFill>
                  <a:srgbClr val="333333"/>
                </a:solidFill>
              </a:rPr>
              <a:t>nokta</a:t>
            </a:r>
            <a:r>
              <a:rPr lang="de-DE" sz="2400" dirty="0">
                <a:solidFill>
                  <a:srgbClr val="333333"/>
                </a:solidFill>
              </a:rPr>
              <a:t>, </a:t>
            </a:r>
            <a:r>
              <a:rPr lang="de-DE" sz="2400" dirty="0" err="1">
                <a:solidFill>
                  <a:srgbClr val="333333"/>
                </a:solidFill>
              </a:rPr>
              <a:t>yara</a:t>
            </a:r>
            <a:r>
              <a:rPr lang="de-DE" sz="2400" dirty="0">
                <a:solidFill>
                  <a:srgbClr val="333333"/>
                </a:solidFill>
              </a:rPr>
              <a:t> </a:t>
            </a:r>
            <a:r>
              <a:rPr lang="de-DE" sz="2400" dirty="0" err="1">
                <a:solidFill>
                  <a:srgbClr val="333333"/>
                </a:solidFill>
              </a:rPr>
              <a:t>veya</a:t>
            </a:r>
            <a:r>
              <a:rPr lang="de-DE" sz="2400" dirty="0">
                <a:solidFill>
                  <a:srgbClr val="333333"/>
                </a:solidFill>
              </a:rPr>
              <a:t> </a:t>
            </a:r>
            <a:r>
              <a:rPr lang="de-DE" sz="2400" dirty="0" err="1">
                <a:solidFill>
                  <a:srgbClr val="333333"/>
                </a:solidFill>
              </a:rPr>
              <a:t>marka</a:t>
            </a:r>
            <a:endParaRPr lang="de-DE" sz="2400" dirty="0">
              <a:solidFill>
                <a:srgbClr val="333333"/>
              </a:solidFill>
            </a:endParaRPr>
          </a:p>
          <a:p>
            <a:pPr marL="342900" indent="-342900">
              <a:lnSpc>
                <a:spcPct val="100000"/>
              </a:lnSpc>
              <a:spcBef>
                <a:spcPts val="1200"/>
              </a:spcBef>
              <a:buClr>
                <a:srgbClr val="333333"/>
              </a:buClr>
              <a:buFont typeface="WingDings"/>
              <a:buChar char=""/>
            </a:pPr>
            <a:r>
              <a:rPr lang="tr-TR" sz="2400" b="1" dirty="0" err="1">
                <a:solidFill>
                  <a:srgbClr val="004992"/>
                </a:solidFill>
              </a:rPr>
              <a:t>Stigma</a:t>
            </a:r>
            <a:r>
              <a:rPr lang="tr-TR" sz="2400" b="1" dirty="0">
                <a:solidFill>
                  <a:srgbClr val="004992"/>
                </a:solidFill>
              </a:rPr>
              <a:t>/Damgalama; </a:t>
            </a:r>
            <a:r>
              <a:rPr lang="de-DE" sz="2400" dirty="0" err="1">
                <a:solidFill>
                  <a:srgbClr val="004992"/>
                </a:solidFill>
              </a:rPr>
              <a:t>insanlar</a:t>
            </a:r>
            <a:r>
              <a:rPr lang="tr-TR" sz="2400" dirty="0" err="1">
                <a:solidFill>
                  <a:srgbClr val="004992"/>
                </a:solidFill>
              </a:rPr>
              <a:t>ın</a:t>
            </a:r>
            <a:r>
              <a:rPr lang="de-DE" sz="2400" dirty="0">
                <a:solidFill>
                  <a:srgbClr val="004992"/>
                </a:solidFill>
              </a:rPr>
              <a:t> </a:t>
            </a:r>
            <a:r>
              <a:rPr lang="de-DE" sz="2400" dirty="0" err="1">
                <a:solidFill>
                  <a:srgbClr val="004992"/>
                </a:solidFill>
              </a:rPr>
              <a:t>ya</a:t>
            </a:r>
            <a:r>
              <a:rPr lang="de-DE" sz="2400" dirty="0">
                <a:solidFill>
                  <a:srgbClr val="004992"/>
                </a:solidFill>
              </a:rPr>
              <a:t> da </a:t>
            </a:r>
            <a:r>
              <a:rPr lang="de-DE" sz="2400" dirty="0" err="1">
                <a:solidFill>
                  <a:srgbClr val="004992"/>
                </a:solidFill>
              </a:rPr>
              <a:t>gruplar</a:t>
            </a:r>
            <a:r>
              <a:rPr lang="tr-TR" sz="2400" dirty="0" err="1">
                <a:solidFill>
                  <a:srgbClr val="004992"/>
                </a:solidFill>
              </a:rPr>
              <a:t>ın</a:t>
            </a:r>
            <a:r>
              <a:rPr lang="de-DE" sz="2400" dirty="0">
                <a:solidFill>
                  <a:srgbClr val="004992"/>
                </a:solidFill>
              </a:rPr>
              <a:t> olumsuz </a:t>
            </a:r>
            <a:r>
              <a:rPr lang="tr-TR" sz="2400" dirty="0">
                <a:solidFill>
                  <a:srgbClr val="004992"/>
                </a:solidFill>
              </a:rPr>
              <a:t>atıfları</a:t>
            </a:r>
            <a:r>
              <a:rPr lang="en-US" sz="2400" dirty="0">
                <a:solidFill>
                  <a:srgbClr val="004992"/>
                </a:solidFill>
              </a:rPr>
              <a:t> </a:t>
            </a:r>
            <a:r>
              <a:rPr lang="tr-TR" sz="2400" dirty="0">
                <a:solidFill>
                  <a:srgbClr val="004992"/>
                </a:solidFill>
              </a:rPr>
              <a:t>(değerlendirmeleri) varsa meydana gelir.</a:t>
            </a:r>
          </a:p>
        </p:txBody>
      </p:sp>
      <p:sp>
        <p:nvSpPr>
          <p:cNvPr id="6" name="Textfeld 5"/>
          <p:cNvSpPr txBox="1"/>
          <p:nvPr/>
        </p:nvSpPr>
        <p:spPr>
          <a:xfrm rot="20851647">
            <a:off x="10826834" y="1813842"/>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de-DE"/>
              <a:t>Eğitim Modülü 10 – Önyargılar (Stigma) ile Başa Çıkma</a:t>
            </a: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35</a:t>
            </a:fld>
            <a:endParaRPr lang="de-DE"/>
          </a:p>
        </p:txBody>
      </p:sp>
    </p:spTree>
    <p:extLst>
      <p:ext uri="{BB962C8B-B14F-4D97-AF65-F5344CB8AC3E}">
        <p14:creationId xmlns:p14="http://schemas.microsoft.com/office/powerpoint/2010/main" val="24721194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Damgalama ve kendini damgalama nedir?</a:t>
            </a:r>
            <a:endParaRPr lang="de-DE" sz="3600" dirty="0">
              <a:latin typeface="+mn-lt"/>
              <a:ea typeface="+mn-ea"/>
              <a:cs typeface="+mn-cs"/>
            </a:endParaRPr>
          </a:p>
        </p:txBody>
      </p:sp>
      <p:sp>
        <p:nvSpPr>
          <p:cNvPr id="77826" name="Inhaltsplatzhalter 2"/>
          <p:cNvSpPr>
            <a:spLocks noGrp="1"/>
          </p:cNvSpPr>
          <p:nvPr>
            <p:ph idx="1"/>
          </p:nvPr>
        </p:nvSpPr>
        <p:spPr/>
        <p:txBody>
          <a:bodyPr>
            <a:noAutofit/>
          </a:bodyPr>
          <a:lstStyle/>
          <a:p>
            <a:pPr marL="342900" indent="-342900">
              <a:lnSpc>
                <a:spcPct val="100000"/>
              </a:lnSpc>
              <a:spcBef>
                <a:spcPts val="1200"/>
              </a:spcBef>
              <a:buClr>
                <a:srgbClr val="000000"/>
              </a:buClr>
              <a:buFont typeface="WingDings"/>
              <a:buChar char=""/>
            </a:pPr>
            <a:r>
              <a:rPr lang="de-DE" sz="2400" b="1" dirty="0">
                <a:solidFill>
                  <a:srgbClr val="004992"/>
                </a:solidFill>
              </a:rPr>
              <a:t>Stigma = </a:t>
            </a:r>
            <a:r>
              <a:rPr lang="de-DE" sz="2400" b="1" dirty="0" err="1">
                <a:solidFill>
                  <a:srgbClr val="004992"/>
                </a:solidFill>
              </a:rPr>
              <a:t>yunan</a:t>
            </a:r>
            <a:r>
              <a:rPr lang="tr-TR" sz="2400" b="1" dirty="0" err="1">
                <a:solidFill>
                  <a:srgbClr val="004992"/>
                </a:solidFill>
              </a:rPr>
              <a:t>ca</a:t>
            </a:r>
            <a:r>
              <a:rPr lang="de-DE" sz="2400" b="1" dirty="0">
                <a:solidFill>
                  <a:srgbClr val="004992"/>
                </a:solidFill>
              </a:rPr>
              <a:t> </a:t>
            </a:r>
            <a:r>
              <a:rPr lang="de-DE" sz="2400" b="1" dirty="0" err="1">
                <a:solidFill>
                  <a:srgbClr val="004992"/>
                </a:solidFill>
              </a:rPr>
              <a:t>kelime</a:t>
            </a:r>
            <a:r>
              <a:rPr lang="de-DE" sz="2400" b="1" dirty="0">
                <a:solidFill>
                  <a:srgbClr val="004992"/>
                </a:solidFill>
              </a:rPr>
              <a:t>. </a:t>
            </a:r>
            <a:r>
              <a:rPr lang="de-DE" sz="2400" b="1" dirty="0" err="1">
                <a:solidFill>
                  <a:srgbClr val="004992"/>
                </a:solidFill>
              </a:rPr>
              <a:t>Kelimenin</a:t>
            </a:r>
            <a:r>
              <a:rPr lang="de-DE" sz="2400" b="1" dirty="0">
                <a:solidFill>
                  <a:srgbClr val="004992"/>
                </a:solidFill>
              </a:rPr>
              <a:t> </a:t>
            </a:r>
            <a:r>
              <a:rPr lang="de-DE" sz="2400" b="1" dirty="0" err="1">
                <a:solidFill>
                  <a:srgbClr val="004992"/>
                </a:solidFill>
              </a:rPr>
              <a:t>tam</a:t>
            </a:r>
            <a:r>
              <a:rPr lang="de-DE" sz="2400" b="1" dirty="0">
                <a:solidFill>
                  <a:srgbClr val="004992"/>
                </a:solidFill>
              </a:rPr>
              <a:t> </a:t>
            </a:r>
            <a:r>
              <a:rPr lang="de-DE" sz="2400" b="1" dirty="0" err="1">
                <a:solidFill>
                  <a:srgbClr val="004992"/>
                </a:solidFill>
              </a:rPr>
              <a:t>anlamıyla</a:t>
            </a:r>
            <a:r>
              <a:rPr lang="de-DE" sz="2400" b="1" dirty="0">
                <a:solidFill>
                  <a:srgbClr val="004992"/>
                </a:solidFill>
              </a:rPr>
              <a:t>:</a:t>
            </a:r>
            <a:r>
              <a:rPr lang="de-DE" sz="2400" dirty="0">
                <a:solidFill>
                  <a:srgbClr val="333333"/>
                </a:solidFill>
              </a:rPr>
              <a:t> </a:t>
            </a:r>
            <a:r>
              <a:rPr lang="de-DE" sz="2400" dirty="0" err="1">
                <a:solidFill>
                  <a:srgbClr val="333333"/>
                </a:solidFill>
              </a:rPr>
              <a:t>nokta</a:t>
            </a:r>
            <a:r>
              <a:rPr lang="de-DE" sz="2400" dirty="0">
                <a:solidFill>
                  <a:srgbClr val="333333"/>
                </a:solidFill>
              </a:rPr>
              <a:t>, </a:t>
            </a:r>
            <a:r>
              <a:rPr lang="de-DE" sz="2400" dirty="0" err="1">
                <a:solidFill>
                  <a:srgbClr val="333333"/>
                </a:solidFill>
              </a:rPr>
              <a:t>yara</a:t>
            </a:r>
            <a:r>
              <a:rPr lang="de-DE" sz="2400" dirty="0">
                <a:solidFill>
                  <a:srgbClr val="333333"/>
                </a:solidFill>
              </a:rPr>
              <a:t> </a:t>
            </a:r>
            <a:r>
              <a:rPr lang="de-DE" sz="2400" dirty="0" err="1">
                <a:solidFill>
                  <a:srgbClr val="333333"/>
                </a:solidFill>
              </a:rPr>
              <a:t>veya</a:t>
            </a:r>
            <a:r>
              <a:rPr lang="de-DE" sz="2400" dirty="0">
                <a:solidFill>
                  <a:srgbClr val="333333"/>
                </a:solidFill>
              </a:rPr>
              <a:t> </a:t>
            </a:r>
            <a:r>
              <a:rPr lang="de-DE" sz="2400" dirty="0" err="1">
                <a:solidFill>
                  <a:srgbClr val="333333"/>
                </a:solidFill>
              </a:rPr>
              <a:t>marka</a:t>
            </a:r>
            <a:endParaRPr lang="de-DE" sz="2400" dirty="0">
              <a:solidFill>
                <a:srgbClr val="333333"/>
              </a:solidFill>
            </a:endParaRPr>
          </a:p>
          <a:p>
            <a:pPr marL="342900" indent="-342900">
              <a:lnSpc>
                <a:spcPct val="100000"/>
              </a:lnSpc>
              <a:spcBef>
                <a:spcPts val="1200"/>
              </a:spcBef>
              <a:buClr>
                <a:srgbClr val="333333"/>
              </a:buClr>
              <a:buFont typeface="WingDings"/>
              <a:buChar char=""/>
            </a:pPr>
            <a:r>
              <a:rPr lang="tr-TR" sz="2400" b="1" dirty="0" err="1">
                <a:solidFill>
                  <a:srgbClr val="004992"/>
                </a:solidFill>
              </a:rPr>
              <a:t>Stigma</a:t>
            </a:r>
            <a:r>
              <a:rPr lang="tr-TR" sz="2400" b="1" dirty="0">
                <a:solidFill>
                  <a:srgbClr val="004992"/>
                </a:solidFill>
              </a:rPr>
              <a:t>/Damgalama; </a:t>
            </a:r>
            <a:r>
              <a:rPr lang="de-DE" sz="2400" dirty="0" err="1">
                <a:solidFill>
                  <a:srgbClr val="004992"/>
                </a:solidFill>
              </a:rPr>
              <a:t>insanlar</a:t>
            </a:r>
            <a:r>
              <a:rPr lang="tr-TR" sz="2400" dirty="0" err="1">
                <a:solidFill>
                  <a:srgbClr val="004992"/>
                </a:solidFill>
              </a:rPr>
              <a:t>ın</a:t>
            </a:r>
            <a:r>
              <a:rPr lang="de-DE" sz="2400" dirty="0">
                <a:solidFill>
                  <a:srgbClr val="004992"/>
                </a:solidFill>
              </a:rPr>
              <a:t> </a:t>
            </a:r>
            <a:r>
              <a:rPr lang="de-DE" sz="2400" dirty="0" err="1">
                <a:solidFill>
                  <a:srgbClr val="004992"/>
                </a:solidFill>
              </a:rPr>
              <a:t>ya</a:t>
            </a:r>
            <a:r>
              <a:rPr lang="de-DE" sz="2400" dirty="0">
                <a:solidFill>
                  <a:srgbClr val="004992"/>
                </a:solidFill>
              </a:rPr>
              <a:t> da </a:t>
            </a:r>
            <a:r>
              <a:rPr lang="de-DE" sz="2400" dirty="0" err="1">
                <a:solidFill>
                  <a:srgbClr val="004992"/>
                </a:solidFill>
              </a:rPr>
              <a:t>gruplar</a:t>
            </a:r>
            <a:r>
              <a:rPr lang="tr-TR" sz="2400" dirty="0" err="1">
                <a:solidFill>
                  <a:srgbClr val="004992"/>
                </a:solidFill>
              </a:rPr>
              <a:t>ın</a:t>
            </a:r>
            <a:r>
              <a:rPr lang="de-DE" sz="2400" dirty="0">
                <a:solidFill>
                  <a:srgbClr val="004992"/>
                </a:solidFill>
              </a:rPr>
              <a:t> olumsuz </a:t>
            </a:r>
            <a:r>
              <a:rPr lang="tr-TR" sz="2400" dirty="0">
                <a:solidFill>
                  <a:srgbClr val="004992"/>
                </a:solidFill>
              </a:rPr>
              <a:t>atıfları</a:t>
            </a:r>
            <a:r>
              <a:rPr lang="en-US" sz="2400" dirty="0">
                <a:solidFill>
                  <a:srgbClr val="004992"/>
                </a:solidFill>
              </a:rPr>
              <a:t> </a:t>
            </a:r>
            <a:r>
              <a:rPr lang="tr-TR" sz="2400" dirty="0">
                <a:solidFill>
                  <a:srgbClr val="004992"/>
                </a:solidFill>
              </a:rPr>
              <a:t>(değerlendirmeleri) varsa meydana gelir.</a:t>
            </a:r>
          </a:p>
          <a:p>
            <a:pPr marL="342900" indent="-342900">
              <a:lnSpc>
                <a:spcPct val="100000"/>
              </a:lnSpc>
              <a:spcBef>
                <a:spcPts val="1200"/>
              </a:spcBef>
              <a:buClr>
                <a:srgbClr val="333333"/>
              </a:buClr>
              <a:buFont typeface="WingDings"/>
              <a:buChar char=""/>
            </a:pPr>
            <a:r>
              <a:rPr lang="en-US" sz="2400" dirty="0">
                <a:solidFill>
                  <a:srgbClr val="333333"/>
                </a:solidFill>
              </a:rPr>
              <a:t>Bu </a:t>
            </a:r>
            <a:r>
              <a:rPr lang="tr-TR" sz="2400" dirty="0">
                <a:solidFill>
                  <a:srgbClr val="333333"/>
                </a:solidFill>
              </a:rPr>
              <a:t>ciddi</a:t>
            </a:r>
            <a:r>
              <a:rPr lang="en-US" sz="2400" dirty="0">
                <a:solidFill>
                  <a:srgbClr val="333333"/>
                </a:solidFill>
              </a:rPr>
              <a:t> </a:t>
            </a:r>
            <a:r>
              <a:rPr lang="en-US" sz="2400" dirty="0" err="1">
                <a:solidFill>
                  <a:srgbClr val="333333"/>
                </a:solidFill>
              </a:rPr>
              <a:t>bir</a:t>
            </a:r>
            <a:r>
              <a:rPr lang="en-US" sz="2400" dirty="0">
                <a:solidFill>
                  <a:srgbClr val="333333"/>
                </a:solidFill>
              </a:rPr>
              <a:t> </a:t>
            </a:r>
            <a:r>
              <a:rPr lang="en-US" sz="2400" dirty="0" err="1">
                <a:solidFill>
                  <a:srgbClr val="333333"/>
                </a:solidFill>
              </a:rPr>
              <a:t>gerçeklik</a:t>
            </a:r>
            <a:r>
              <a:rPr lang="en-US" sz="2400" dirty="0">
                <a:solidFill>
                  <a:srgbClr val="333333"/>
                </a:solidFill>
              </a:rPr>
              <a:t> </a:t>
            </a:r>
            <a:r>
              <a:rPr lang="en-US" sz="2400" dirty="0" err="1">
                <a:solidFill>
                  <a:srgbClr val="333333"/>
                </a:solidFill>
              </a:rPr>
              <a:t>kontrolü</a:t>
            </a:r>
            <a:r>
              <a:rPr lang="en-US" sz="2400" dirty="0">
                <a:solidFill>
                  <a:srgbClr val="333333"/>
                </a:solidFill>
              </a:rPr>
              <a:t> </a:t>
            </a:r>
            <a:r>
              <a:rPr lang="en-US" sz="2400" dirty="0" err="1">
                <a:solidFill>
                  <a:srgbClr val="333333"/>
                </a:solidFill>
              </a:rPr>
              <a:t>olmadan</a:t>
            </a:r>
            <a:r>
              <a:rPr lang="en-US" sz="2400" dirty="0">
                <a:solidFill>
                  <a:srgbClr val="333333"/>
                </a:solidFill>
              </a:rPr>
              <a:t> </a:t>
            </a:r>
            <a:r>
              <a:rPr lang="en-US" sz="2400" dirty="0" err="1">
                <a:solidFill>
                  <a:srgbClr val="333333"/>
                </a:solidFill>
              </a:rPr>
              <a:t>yapılır</a:t>
            </a:r>
            <a:r>
              <a:rPr lang="en-US" sz="2400" dirty="0">
                <a:solidFill>
                  <a:srgbClr val="333333"/>
                </a:solidFill>
              </a:rPr>
              <a:t>.</a:t>
            </a:r>
          </a:p>
          <a:p>
            <a:pPr marL="342900" indent="-342900">
              <a:lnSpc>
                <a:spcPct val="100000"/>
              </a:lnSpc>
              <a:spcBef>
                <a:spcPts val="1200"/>
              </a:spcBef>
              <a:buClr>
                <a:srgbClr val="333333"/>
              </a:buClr>
              <a:buFont typeface="WingDings"/>
              <a:buChar char=""/>
            </a:pPr>
            <a:r>
              <a:rPr lang="tr-TR" sz="2400" dirty="0" err="1">
                <a:solidFill>
                  <a:srgbClr val="333333"/>
                </a:solidFill>
              </a:rPr>
              <a:t>Stigma</a:t>
            </a:r>
            <a:r>
              <a:rPr lang="tr-TR" sz="2400" dirty="0">
                <a:solidFill>
                  <a:srgbClr val="333333"/>
                </a:solidFill>
              </a:rPr>
              <a:t> bireylerin değer kaybetmesine ve/ya da yalnız kalmasına neden olabilir.</a:t>
            </a:r>
          </a:p>
          <a:p>
            <a:pPr marL="342900" indent="-342900">
              <a:lnSpc>
                <a:spcPct val="100000"/>
              </a:lnSpc>
              <a:spcBef>
                <a:spcPts val="1200"/>
              </a:spcBef>
              <a:buClr>
                <a:srgbClr val="333333"/>
              </a:buClr>
              <a:buFont typeface="WingDings"/>
              <a:buChar char=""/>
            </a:pPr>
            <a:r>
              <a:rPr lang="tr-TR" sz="2400" dirty="0">
                <a:solidFill>
                  <a:srgbClr val="333333"/>
                </a:solidFill>
              </a:rPr>
              <a:t>Damgalama, psikoz gibi ruhsal hastalıklar ya da görünür engelliğin olduğu bazı hastalık durumlarında (ör: HİV) meydana gelebilir.</a:t>
            </a:r>
            <a:endParaRPr lang="de-DE" sz="2400" dirty="0">
              <a:solidFill>
                <a:srgbClr val="333333"/>
              </a:solidFill>
            </a:endParaRPr>
          </a:p>
          <a:p>
            <a:pPr marL="342900" indent="-342900">
              <a:lnSpc>
                <a:spcPct val="100000"/>
              </a:lnSpc>
              <a:spcBef>
                <a:spcPts val="1200"/>
              </a:spcBef>
              <a:buClr>
                <a:srgbClr val="333333"/>
              </a:buClr>
              <a:buFont typeface="WingDings"/>
              <a:buChar char=""/>
            </a:pPr>
            <a:r>
              <a:rPr lang="tr-TR" sz="2400" dirty="0">
                <a:solidFill>
                  <a:srgbClr val="333333"/>
                </a:solidFill>
              </a:rPr>
              <a:t>Kendini damgalama, dışarıdan çok güçlü bir şekilde damgalanan kişilerin kendilerinin ‘değersiz’ olduklarını düşünmeleri, damgalamanın içselleştirilmesi anlamına gelir.</a:t>
            </a:r>
            <a:endParaRPr lang="en-US" sz="2400" dirty="0">
              <a:solidFill>
                <a:srgbClr val="333333"/>
              </a:solidFill>
            </a:endParaRPr>
          </a:p>
        </p:txBody>
      </p:sp>
      <p:sp>
        <p:nvSpPr>
          <p:cNvPr id="6" name="Textfeld 5"/>
          <p:cNvSpPr txBox="1"/>
          <p:nvPr/>
        </p:nvSpPr>
        <p:spPr>
          <a:xfrm rot="20851647">
            <a:off x="10826834" y="1813842"/>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a:defRPr/>
            </a:pPr>
            <a:r>
              <a:rPr lang="de-DE"/>
              <a:t>Eğitim Modülü 10 – Önyargılar (Stigma) ile Başa Çıkma</a:t>
            </a: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36</a:t>
            </a:fld>
            <a:endParaRPr lang="de-DE"/>
          </a:p>
        </p:txBody>
      </p:sp>
    </p:spTree>
    <p:extLst>
      <p:ext uri="{BB962C8B-B14F-4D97-AF65-F5344CB8AC3E}">
        <p14:creationId xmlns:p14="http://schemas.microsoft.com/office/powerpoint/2010/main" val="10018076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Psikoz deneyimi olan kişilere yönelik damgalama</a:t>
            </a:r>
            <a:endParaRPr lang="de-DE" sz="3600" dirty="0">
              <a:latin typeface="+mn-lt"/>
              <a:ea typeface="+mn-ea"/>
              <a:cs typeface="+mn-cs"/>
            </a:endParaRPr>
          </a:p>
        </p:txBody>
      </p:sp>
      <p:sp>
        <p:nvSpPr>
          <p:cNvPr id="79875" name="Inhaltsplatzhalter 2"/>
          <p:cNvSpPr>
            <a:spLocks noGrp="1"/>
          </p:cNvSpPr>
          <p:nvPr>
            <p:ph idx="1"/>
          </p:nvPr>
        </p:nvSpPr>
        <p:spPr/>
        <p:txBody>
          <a:bodyPr>
            <a:noAutofit/>
          </a:bodyPr>
          <a:lstStyle/>
          <a:p>
            <a:pPr marL="342900" indent="-342900">
              <a:buClr>
                <a:srgbClr val="333333"/>
              </a:buClr>
              <a:buFont typeface="WingDings"/>
              <a:buChar char=""/>
            </a:pPr>
            <a:r>
              <a:rPr lang="tr-TR" sz="2400" dirty="0">
                <a:solidFill>
                  <a:srgbClr val="333333"/>
                </a:solidFill>
              </a:rPr>
              <a:t>Başkalarının psikoz deneyimi olan bireyler hakkında ifade ettikleri hangi varsayımları duydunuz?</a:t>
            </a:r>
            <a:endParaRPr lang="de-DE" sz="2400" dirty="0">
              <a:solidFill>
                <a:srgbClr val="333333"/>
              </a:solidFill>
            </a:endParaRPr>
          </a:p>
          <a:p>
            <a:pPr marL="342900" indent="-342900">
              <a:buClr>
                <a:srgbClr val="333333"/>
              </a:buClr>
              <a:buFont typeface="WingDings"/>
              <a:buChar char=""/>
            </a:pPr>
            <a:r>
              <a:rPr lang="tr-TR" sz="2400" dirty="0">
                <a:solidFill>
                  <a:srgbClr val="333333"/>
                </a:solidFill>
              </a:rPr>
              <a:t>Psikoz deneyimi olan bireyler hakkında hangi varsayımlarınız </a:t>
            </a:r>
            <a:r>
              <a:rPr lang="tr-TR" sz="2400">
                <a:solidFill>
                  <a:srgbClr val="333333"/>
                </a:solidFill>
              </a:rPr>
              <a:t>vardı/var?</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10 – Önyargılar (Stigma) ile Başa Çıkma</a:t>
            </a: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37</a:t>
            </a:fld>
            <a:endParaRPr 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Psikoz deneyimi olan kişilere yönelik damgalama</a:t>
            </a:r>
            <a:endParaRPr lang="de-DE" sz="3600" dirty="0">
              <a:latin typeface="+mn-lt"/>
              <a:ea typeface="+mn-ea"/>
              <a:cs typeface="+mn-cs"/>
            </a:endParaRPr>
          </a:p>
        </p:txBody>
      </p:sp>
      <p:sp>
        <p:nvSpPr>
          <p:cNvPr id="8" name="Inhaltsplatzhalter 2"/>
          <p:cNvSpPr>
            <a:spLocks noGrp="1"/>
          </p:cNvSpPr>
          <p:nvPr>
            <p:ph idx="1"/>
          </p:nvPr>
        </p:nvSpPr>
        <p:spPr/>
        <p:txBody>
          <a:bodyPr>
            <a:noAutofit/>
          </a:bodyPr>
          <a:lstStyle/>
          <a:p>
            <a:pPr>
              <a:lnSpc>
                <a:spcPct val="100000"/>
              </a:lnSpc>
              <a:spcBef>
                <a:spcPts val="1200"/>
              </a:spcBef>
              <a:defRPr/>
            </a:pPr>
            <a:r>
              <a:rPr lang="tr-TR" sz="2400" dirty="0">
                <a:solidFill>
                  <a:srgbClr val="004992"/>
                </a:solidFill>
              </a:rPr>
              <a:t>Bazı insanlar psikoz deneyimi olan bireyler hakkında oldukça yaygın ancak yanlış varsayımlara sahiptir:</a:t>
            </a:r>
          </a:p>
          <a:p>
            <a:pPr>
              <a:lnSpc>
                <a:spcPct val="100000"/>
              </a:lnSpc>
              <a:spcBef>
                <a:spcPts val="1200"/>
              </a:spcBef>
              <a:defRPr/>
            </a:pPr>
            <a:r>
              <a:rPr lang="tr-TR" sz="2400" dirty="0">
                <a:solidFill>
                  <a:srgbClr val="333333"/>
                </a:solidFill>
              </a:rPr>
              <a:t>Onlar</a:t>
            </a:r>
            <a:r>
              <a:rPr lang="de-DE" sz="2400" dirty="0">
                <a:solidFill>
                  <a:srgbClr val="333333"/>
                </a:solidFill>
              </a:rPr>
              <a:t>...</a:t>
            </a:r>
          </a:p>
          <a:p>
            <a:pPr marL="342900" indent="-342900">
              <a:lnSpc>
                <a:spcPct val="100000"/>
              </a:lnSpc>
              <a:spcBef>
                <a:spcPts val="1200"/>
              </a:spcBef>
              <a:buClr>
                <a:srgbClr val="333333"/>
              </a:buClr>
              <a:buFont typeface="WingDings"/>
              <a:buChar char=""/>
              <a:defRPr/>
            </a:pPr>
            <a:r>
              <a:rPr lang="tr-TR" sz="2400" dirty="0">
                <a:solidFill>
                  <a:srgbClr val="333333"/>
                </a:solidFill>
              </a:rPr>
              <a:t>Tehlikelidirler ve yapacakları önceden kestirilemez</a:t>
            </a:r>
            <a:endParaRPr lang="de-DE" sz="2400" dirty="0">
              <a:solidFill>
                <a:srgbClr val="333333"/>
              </a:solidFill>
            </a:endParaRPr>
          </a:p>
          <a:p>
            <a:pPr marL="342900" indent="-342900">
              <a:lnSpc>
                <a:spcPct val="100000"/>
              </a:lnSpc>
              <a:spcBef>
                <a:spcPts val="1200"/>
              </a:spcBef>
              <a:buClr>
                <a:srgbClr val="333333"/>
              </a:buClr>
              <a:buFont typeface="WingDings"/>
              <a:buChar char=""/>
              <a:defRPr/>
            </a:pPr>
            <a:r>
              <a:rPr lang="tr-TR" sz="2400" dirty="0">
                <a:solidFill>
                  <a:srgbClr val="333333"/>
                </a:solidFill>
              </a:rPr>
              <a:t>Çoğul kişiliklidirler (psikoz</a:t>
            </a:r>
            <a:r>
              <a:rPr lang="de-DE" sz="2400" dirty="0">
                <a:solidFill>
                  <a:srgbClr val="333333"/>
                </a:solidFill>
              </a:rPr>
              <a:t>)</a:t>
            </a:r>
          </a:p>
          <a:p>
            <a:pPr marL="342900" indent="-342900">
              <a:lnSpc>
                <a:spcPct val="100000"/>
              </a:lnSpc>
              <a:spcBef>
                <a:spcPts val="1200"/>
              </a:spcBef>
              <a:buClr>
                <a:srgbClr val="333333"/>
              </a:buClr>
              <a:buFont typeface="WingDings"/>
              <a:buChar char=""/>
              <a:defRPr/>
            </a:pPr>
            <a:r>
              <a:rPr lang="tr-TR" sz="2400" dirty="0">
                <a:solidFill>
                  <a:srgbClr val="333333"/>
                </a:solidFill>
              </a:rPr>
              <a:t>Zeki değillerdir</a:t>
            </a:r>
            <a:endParaRPr lang="de-DE" sz="2400" dirty="0">
              <a:solidFill>
                <a:srgbClr val="333333"/>
              </a:solidFill>
            </a:endParaRPr>
          </a:p>
          <a:p>
            <a:pPr marL="342900" indent="-342900">
              <a:lnSpc>
                <a:spcPct val="100000"/>
              </a:lnSpc>
              <a:spcBef>
                <a:spcPts val="1200"/>
              </a:spcBef>
              <a:buClr>
                <a:srgbClr val="333333"/>
              </a:buClr>
              <a:buFont typeface="WingDings"/>
              <a:buChar char=""/>
              <a:defRPr/>
            </a:pPr>
            <a:r>
              <a:rPr lang="tr-TR" sz="2400" dirty="0">
                <a:solidFill>
                  <a:srgbClr val="333333"/>
                </a:solidFill>
              </a:rPr>
              <a:t>Kalıcı bir durumdur</a:t>
            </a:r>
            <a:endParaRPr lang="en-US" sz="2400" dirty="0">
              <a:solidFill>
                <a:srgbClr val="333333"/>
              </a:solidFill>
            </a:endParaRPr>
          </a:p>
          <a:p>
            <a:pPr>
              <a:lnSpc>
                <a:spcPct val="100000"/>
              </a:lnSpc>
              <a:spcBef>
                <a:spcPts val="1200"/>
              </a:spcBef>
              <a:defRPr/>
            </a:pPr>
            <a:endParaRPr lang="de-DE" sz="2400" dirty="0">
              <a:solidFill>
                <a:srgbClr val="333333"/>
              </a:solidFill>
            </a:endParaRPr>
          </a:p>
          <a:p>
            <a:pPr algn="ctr" eaLnBrk="1" fontAlgn="auto" hangingPunct="1">
              <a:lnSpc>
                <a:spcPct val="100000"/>
              </a:lnSpc>
              <a:spcBef>
                <a:spcPts val="1200"/>
              </a:spcBef>
              <a:defRPr/>
            </a:pPr>
            <a:r>
              <a:rPr lang="tr-TR" sz="2400" dirty="0">
                <a:solidFill>
                  <a:srgbClr val="333333"/>
                </a:solidFill>
              </a:rPr>
              <a:t>Haklı mı</a:t>
            </a:r>
            <a:r>
              <a:rPr lang="de-DE" sz="2400" dirty="0">
                <a:solidFill>
                  <a:srgbClr val="333333"/>
                </a:solidFill>
              </a:rPr>
              <a:t>? </a:t>
            </a:r>
            <a:r>
              <a:rPr lang="tr-TR" sz="2400" dirty="0">
                <a:solidFill>
                  <a:srgbClr val="333333"/>
                </a:solidFill>
              </a:rPr>
              <a:t>HAYIR</a:t>
            </a:r>
            <a:r>
              <a:rPr lang="de-DE" sz="2400" dirty="0">
                <a:solidFill>
                  <a:srgbClr val="333333"/>
                </a:solidFill>
              </a:rPr>
              <a:t>!</a:t>
            </a:r>
          </a:p>
        </p:txBody>
      </p:sp>
      <p:pic>
        <p:nvPicPr>
          <p:cNvPr id="10" name="Picture 9"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581128"/>
            <a:ext cx="1391771" cy="1371600"/>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pPr>
              <a:defRPr/>
            </a:pPr>
            <a:r>
              <a:rPr lang="de-DE"/>
              <a:t>Eğitim Modülü 10 – Önyargılar (Stigma) ile Başa Çıkma</a:t>
            </a:r>
          </a:p>
        </p:txBody>
      </p:sp>
      <p:sp>
        <p:nvSpPr>
          <p:cNvPr id="11" name="Slide Number Placeholder 10"/>
          <p:cNvSpPr>
            <a:spLocks noGrp="1"/>
          </p:cNvSpPr>
          <p:nvPr>
            <p:ph type="sldNum" sz="quarter" idx="12"/>
          </p:nvPr>
        </p:nvSpPr>
        <p:spPr/>
        <p:txBody>
          <a:bodyPr/>
          <a:lstStyle/>
          <a:p>
            <a:pPr>
              <a:defRPr/>
            </a:pPr>
            <a:fld id="{069AE98A-8F82-419F-AA90-24A7E2D7EE3A}" type="slidenum">
              <a:rPr lang="de-DE" smtClean="0"/>
              <a:pPr>
                <a:defRPr/>
              </a:pPr>
              <a:t>38</a:t>
            </a:fld>
            <a:endParaRPr 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Psikoz deneyimi olan kişilere yönelik damgalama</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tr-TR" sz="2400" dirty="0">
                <a:solidFill>
                  <a:srgbClr val="004992"/>
                </a:solidFill>
              </a:rPr>
              <a:t>Haklı mı</a:t>
            </a:r>
            <a:r>
              <a:rPr lang="de-DE" sz="2400" dirty="0">
                <a:solidFill>
                  <a:srgbClr val="004992"/>
                </a:solidFill>
              </a:rPr>
              <a:t>? </a:t>
            </a:r>
            <a:r>
              <a:rPr lang="tr-TR" sz="2400" dirty="0">
                <a:solidFill>
                  <a:srgbClr val="004992"/>
                </a:solidFill>
              </a:rPr>
              <a:t>HAYIR</a:t>
            </a:r>
            <a:r>
              <a:rPr lang="de-DE" sz="2400" dirty="0">
                <a:solidFill>
                  <a:srgbClr val="004992"/>
                </a:solidFill>
              </a:rPr>
              <a:t>!</a:t>
            </a:r>
          </a:p>
          <a:p>
            <a:pPr>
              <a:defRPr/>
            </a:pPr>
            <a:r>
              <a:rPr lang="tr-TR" sz="2400" dirty="0">
                <a:solidFill>
                  <a:srgbClr val="004992"/>
                </a:solidFill>
              </a:rPr>
              <a:t>Tehlikelidirler ve yapacakları önceden kestirilemez?</a:t>
            </a:r>
            <a:endParaRPr lang="de-DE" sz="2400" dirty="0">
              <a:solidFill>
                <a:srgbClr val="004992"/>
              </a:solidFill>
            </a:endParaRPr>
          </a:p>
        </p:txBody>
      </p:sp>
      <p:sp>
        <p:nvSpPr>
          <p:cNvPr id="6" name="Footer Placeholder 5"/>
          <p:cNvSpPr>
            <a:spLocks noGrp="1"/>
          </p:cNvSpPr>
          <p:nvPr>
            <p:ph type="ftr" sz="quarter" idx="11"/>
          </p:nvPr>
        </p:nvSpPr>
        <p:spPr/>
        <p:txBody>
          <a:bodyPr/>
          <a:lstStyle/>
          <a:p>
            <a:pPr>
              <a:defRPr/>
            </a:pPr>
            <a:r>
              <a:rPr lang="de-DE"/>
              <a:t>Eğitim Modülü 10 – Önyargılar (Stigma) ile Başa Çıkma</a:t>
            </a: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39</a:t>
            </a:fld>
            <a:endParaRPr lang="de-DE"/>
          </a:p>
        </p:txBody>
      </p:sp>
    </p:spTree>
    <p:extLst>
      <p:ext uri="{BB962C8B-B14F-4D97-AF65-F5344CB8AC3E}">
        <p14:creationId xmlns:p14="http://schemas.microsoft.com/office/powerpoint/2010/main" val="34934264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Psikoz deneyimi olan kişilere yönelik damgalama</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tr-TR" sz="2400" dirty="0">
                <a:solidFill>
                  <a:srgbClr val="004992"/>
                </a:solidFill>
              </a:rPr>
              <a:t>Haklı mı</a:t>
            </a:r>
            <a:r>
              <a:rPr lang="de-DE" sz="2400" dirty="0">
                <a:solidFill>
                  <a:srgbClr val="004992"/>
                </a:solidFill>
              </a:rPr>
              <a:t>? </a:t>
            </a:r>
            <a:r>
              <a:rPr lang="tr-TR" sz="2400" dirty="0">
                <a:solidFill>
                  <a:srgbClr val="004992"/>
                </a:solidFill>
              </a:rPr>
              <a:t>HAYIR</a:t>
            </a:r>
            <a:r>
              <a:rPr lang="de-DE" sz="2400" dirty="0">
                <a:solidFill>
                  <a:srgbClr val="004992"/>
                </a:solidFill>
              </a:rPr>
              <a:t>!</a:t>
            </a:r>
          </a:p>
          <a:p>
            <a:pPr>
              <a:defRPr/>
            </a:pPr>
            <a:r>
              <a:rPr lang="tr-TR" sz="2400" dirty="0">
                <a:solidFill>
                  <a:srgbClr val="004992"/>
                </a:solidFill>
              </a:rPr>
              <a:t>Tehlikelidirler ve yapacakları önceden kestirilemez?</a:t>
            </a:r>
            <a:endParaRPr lang="de-DE" sz="2400" dirty="0">
              <a:solidFill>
                <a:srgbClr val="004992"/>
              </a:solidFill>
            </a:endParaRPr>
          </a:p>
          <a:p>
            <a:pPr>
              <a:defRPr/>
            </a:pPr>
            <a:r>
              <a:rPr lang="tr-TR" sz="2400" dirty="0">
                <a:solidFill>
                  <a:srgbClr val="333333"/>
                </a:solidFill>
              </a:rPr>
              <a:t>Psikozu olan kişilerin suçlulara göre istismar ve şiddet kurbanı olma olasılığı daha yüksektir.</a:t>
            </a:r>
          </a:p>
          <a:p>
            <a:pPr>
              <a:defRPr/>
            </a:pPr>
            <a:r>
              <a:rPr lang="tr-TR" sz="2400" u="sng" dirty="0">
                <a:solidFill>
                  <a:srgbClr val="333333"/>
                </a:solidFill>
              </a:rPr>
              <a:t>Ancak:</a:t>
            </a:r>
            <a:r>
              <a:rPr lang="tr-TR" sz="2400" dirty="0">
                <a:solidFill>
                  <a:srgbClr val="333333"/>
                </a:solidFill>
              </a:rPr>
              <a:t> Onlar suçlu olduğunda ise</a:t>
            </a:r>
            <a:r>
              <a:rPr lang="de-DE" sz="2400" dirty="0">
                <a:solidFill>
                  <a:srgbClr val="333333"/>
                </a:solidFill>
              </a:rPr>
              <a:t>...</a:t>
            </a:r>
          </a:p>
          <a:p>
            <a:pPr marL="342900" indent="-342900">
              <a:buClr>
                <a:srgbClr val="333333"/>
              </a:buClr>
              <a:buFont typeface="WingDings"/>
              <a:buChar char=""/>
              <a:defRPr/>
            </a:pPr>
            <a:r>
              <a:rPr lang="de-DE" sz="2400" dirty="0">
                <a:solidFill>
                  <a:srgbClr val="333333"/>
                </a:solidFill>
              </a:rPr>
              <a:t>...</a:t>
            </a:r>
            <a:r>
              <a:rPr lang="tr-TR" sz="2400" dirty="0">
                <a:solidFill>
                  <a:srgbClr val="333333"/>
                </a:solidFill>
              </a:rPr>
              <a:t> gazeteler daha fazla yer verir çünkü daha iyi manşet yapar</a:t>
            </a:r>
            <a:r>
              <a:rPr lang="en-US" sz="2400" dirty="0">
                <a:solidFill>
                  <a:srgbClr val="333333"/>
                </a:solidFill>
              </a:rPr>
              <a:t>: </a:t>
            </a:r>
            <a:r>
              <a:rPr lang="tr-TR" sz="2400" dirty="0">
                <a:solidFill>
                  <a:srgbClr val="333333"/>
                </a:solidFill>
              </a:rPr>
              <a:t>işlenen suçun yöntemi iyi anlaşılmamış ya da tuhaf olabilir</a:t>
            </a:r>
            <a:r>
              <a:rPr lang="en-US" sz="2400" dirty="0">
                <a:solidFill>
                  <a:srgbClr val="333333"/>
                </a:solidFill>
              </a:rPr>
              <a:t> </a:t>
            </a:r>
            <a:r>
              <a:rPr lang="de-DE" sz="2400" dirty="0">
                <a:solidFill>
                  <a:srgbClr val="333333"/>
                </a:solidFill>
              </a:rPr>
              <a:t>(</a:t>
            </a:r>
            <a:r>
              <a:rPr lang="tr-TR" sz="2400" dirty="0">
                <a:solidFill>
                  <a:srgbClr val="333333"/>
                </a:solidFill>
              </a:rPr>
              <a:t>ör; ruhsal hastalığı olan kişi politikacıya saldırdı</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defRPr/>
            </a:pPr>
            <a:r>
              <a:rPr lang="tr-TR" sz="2400" dirty="0" err="1">
                <a:solidFill>
                  <a:srgbClr val="333333"/>
                </a:solidFill>
              </a:rPr>
              <a:t>A</a:t>
            </a:r>
            <a:r>
              <a:rPr lang="en-US" sz="2400" dirty="0" err="1">
                <a:solidFill>
                  <a:srgbClr val="333333"/>
                </a:solidFill>
              </a:rPr>
              <a:t>kıl</a:t>
            </a:r>
            <a:r>
              <a:rPr lang="en-US" sz="2400" dirty="0">
                <a:solidFill>
                  <a:srgbClr val="333333"/>
                </a:solidFill>
              </a:rPr>
              <a:t> </a:t>
            </a:r>
            <a:r>
              <a:rPr lang="en-US" sz="2400" dirty="0" err="1">
                <a:solidFill>
                  <a:srgbClr val="333333"/>
                </a:solidFill>
              </a:rPr>
              <a:t>hastalığı</a:t>
            </a:r>
            <a:r>
              <a:rPr lang="en-US" sz="2400" dirty="0">
                <a:solidFill>
                  <a:srgbClr val="333333"/>
                </a:solidFill>
              </a:rPr>
              <a:t> </a:t>
            </a:r>
            <a:r>
              <a:rPr lang="en-US" sz="2400" dirty="0" err="1">
                <a:solidFill>
                  <a:srgbClr val="333333"/>
                </a:solidFill>
              </a:rPr>
              <a:t>iddiaları</a:t>
            </a:r>
            <a:r>
              <a:rPr lang="en-US" sz="2400" dirty="0">
                <a:solidFill>
                  <a:srgbClr val="333333"/>
                </a:solidFill>
              </a:rPr>
              <a:t> (</a:t>
            </a:r>
            <a:r>
              <a:rPr lang="en-US" sz="2400" dirty="0" err="1">
                <a:solidFill>
                  <a:srgbClr val="333333"/>
                </a:solidFill>
              </a:rPr>
              <a:t>gerçek</a:t>
            </a:r>
            <a:r>
              <a:rPr lang="en-US" sz="2400" dirty="0">
                <a:solidFill>
                  <a:srgbClr val="333333"/>
                </a:solidFill>
              </a:rPr>
              <a:t> </a:t>
            </a:r>
            <a:r>
              <a:rPr lang="en-US" sz="2400" dirty="0" err="1">
                <a:solidFill>
                  <a:srgbClr val="333333"/>
                </a:solidFill>
              </a:rPr>
              <a:t>ya</a:t>
            </a:r>
            <a:r>
              <a:rPr lang="en-US" sz="2400" dirty="0">
                <a:solidFill>
                  <a:srgbClr val="333333"/>
                </a:solidFill>
              </a:rPr>
              <a:t> da </a:t>
            </a:r>
            <a:r>
              <a:rPr lang="en-US" sz="2400" dirty="0" err="1">
                <a:solidFill>
                  <a:srgbClr val="333333"/>
                </a:solidFill>
              </a:rPr>
              <a:t>değil</a:t>
            </a:r>
            <a:r>
              <a:rPr lang="en-US" sz="2400" dirty="0">
                <a:solidFill>
                  <a:srgbClr val="333333"/>
                </a:solidFill>
              </a:rPr>
              <a:t>) </a:t>
            </a:r>
            <a:r>
              <a:rPr lang="en-US" sz="2400" dirty="0" err="1">
                <a:solidFill>
                  <a:srgbClr val="333333"/>
                </a:solidFill>
              </a:rPr>
              <a:t>ile</a:t>
            </a:r>
            <a:r>
              <a:rPr lang="en-US" sz="2400" dirty="0">
                <a:solidFill>
                  <a:srgbClr val="333333"/>
                </a:solidFill>
              </a:rPr>
              <a:t> </a:t>
            </a:r>
            <a:r>
              <a:rPr lang="en-US" sz="2400" dirty="0" err="1">
                <a:solidFill>
                  <a:srgbClr val="333333"/>
                </a:solidFill>
              </a:rPr>
              <a:t>şiddet</a:t>
            </a:r>
            <a:r>
              <a:rPr lang="en-US" sz="2400" dirty="0">
                <a:solidFill>
                  <a:srgbClr val="333333"/>
                </a:solidFill>
              </a:rPr>
              <a:t> </a:t>
            </a:r>
            <a:r>
              <a:rPr lang="en-US" sz="2400" dirty="0" err="1">
                <a:solidFill>
                  <a:srgbClr val="333333"/>
                </a:solidFill>
              </a:rPr>
              <a:t>eylemlerini</a:t>
            </a:r>
            <a:r>
              <a:rPr lang="en-US" sz="2400" dirty="0">
                <a:solidFill>
                  <a:srgbClr val="333333"/>
                </a:solidFill>
              </a:rPr>
              <a:t> </a:t>
            </a:r>
            <a:r>
              <a:rPr lang="en-US" sz="2400" dirty="0" err="1">
                <a:solidFill>
                  <a:srgbClr val="333333"/>
                </a:solidFill>
              </a:rPr>
              <a:t>haklı</a:t>
            </a:r>
            <a:r>
              <a:rPr lang="en-US" sz="2400" dirty="0">
                <a:solidFill>
                  <a:srgbClr val="333333"/>
                </a:solidFill>
              </a:rPr>
              <a:t> </a:t>
            </a:r>
            <a:r>
              <a:rPr lang="en-US" sz="2400" dirty="0" err="1">
                <a:solidFill>
                  <a:srgbClr val="333333"/>
                </a:solidFill>
              </a:rPr>
              <a:t>göstermek</a:t>
            </a:r>
            <a:r>
              <a:rPr lang="en-US" sz="2400" dirty="0">
                <a:solidFill>
                  <a:srgbClr val="333333"/>
                </a:solidFill>
              </a:rPr>
              <a:t> </a:t>
            </a:r>
            <a:r>
              <a:rPr lang="en-US" sz="2400" dirty="0" err="1">
                <a:solidFill>
                  <a:srgbClr val="333333"/>
                </a:solidFill>
              </a:rPr>
              <a:t>için</a:t>
            </a:r>
            <a:r>
              <a:rPr lang="en-US" sz="2400" dirty="0">
                <a:solidFill>
                  <a:srgbClr val="333333"/>
                </a:solidFill>
              </a:rPr>
              <a:t> </a:t>
            </a:r>
            <a:r>
              <a:rPr lang="tr-TR" sz="2400" dirty="0">
                <a:solidFill>
                  <a:srgbClr val="333333"/>
                </a:solidFill>
              </a:rPr>
              <a:t>bazen </a:t>
            </a:r>
            <a:r>
              <a:rPr lang="en-US" sz="2400" dirty="0" err="1">
                <a:solidFill>
                  <a:srgbClr val="333333"/>
                </a:solidFill>
              </a:rPr>
              <a:t>avukatların</a:t>
            </a:r>
            <a:r>
              <a:rPr lang="tr-TR" sz="2400" dirty="0">
                <a:solidFill>
                  <a:srgbClr val="333333"/>
                </a:solidFill>
              </a:rPr>
              <a:t> geliştirdikleri </a:t>
            </a:r>
            <a:r>
              <a:rPr lang="en-US" sz="2400" dirty="0" err="1">
                <a:solidFill>
                  <a:srgbClr val="333333"/>
                </a:solidFill>
              </a:rPr>
              <a:t>strateji</a:t>
            </a:r>
            <a:r>
              <a:rPr lang="en-US" sz="2400" dirty="0">
                <a:solidFill>
                  <a:srgbClr val="333333"/>
                </a:solidFill>
              </a:rPr>
              <a:t> </a:t>
            </a:r>
            <a:r>
              <a:rPr lang="tr-TR" sz="2400" dirty="0">
                <a:solidFill>
                  <a:srgbClr val="333333"/>
                </a:solidFill>
              </a:rPr>
              <a:t>ise </a:t>
            </a:r>
            <a:r>
              <a:rPr lang="en-US" sz="2400" dirty="0" err="1">
                <a:solidFill>
                  <a:srgbClr val="333333"/>
                </a:solidFill>
              </a:rPr>
              <a:t>bu</a:t>
            </a:r>
            <a:r>
              <a:rPr lang="en-US" sz="2400" dirty="0">
                <a:solidFill>
                  <a:srgbClr val="333333"/>
                </a:solidFill>
              </a:rPr>
              <a:t> </a:t>
            </a:r>
            <a:r>
              <a:rPr lang="tr-TR" sz="2400" dirty="0">
                <a:solidFill>
                  <a:srgbClr val="333333"/>
                </a:solidFill>
              </a:rPr>
              <a:t>etkiyi</a:t>
            </a:r>
            <a:r>
              <a:rPr lang="en-US" sz="2400" dirty="0">
                <a:solidFill>
                  <a:srgbClr val="333333"/>
                </a:solidFill>
              </a:rPr>
              <a:t> </a:t>
            </a:r>
            <a:r>
              <a:rPr lang="en-US" sz="2400" dirty="0" err="1">
                <a:solidFill>
                  <a:srgbClr val="333333"/>
                </a:solidFill>
              </a:rPr>
              <a:t>pekiştiriyor</a:t>
            </a:r>
            <a:r>
              <a:rPr lang="tr-TR"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Eğitim Modülü 10 – Önyargılar (Stigma) ile Başa Çıkma</a:t>
            </a: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40</a:t>
            </a:fld>
            <a:endParaRPr lang="de-DE"/>
          </a:p>
        </p:txBody>
      </p:sp>
    </p:spTree>
    <p:extLst>
      <p:ext uri="{BB962C8B-B14F-4D97-AF65-F5344CB8AC3E}">
        <p14:creationId xmlns:p14="http://schemas.microsoft.com/office/powerpoint/2010/main" val="34700828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Psikoz deneyimi olan kişilere yönelik damgalama</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tr-TR" sz="2400" dirty="0">
                <a:solidFill>
                  <a:srgbClr val="004992"/>
                </a:solidFill>
              </a:rPr>
              <a:t>Haklı mı</a:t>
            </a:r>
            <a:r>
              <a:rPr lang="de-DE" sz="2400" dirty="0">
                <a:solidFill>
                  <a:srgbClr val="004992"/>
                </a:solidFill>
              </a:rPr>
              <a:t>? </a:t>
            </a:r>
            <a:r>
              <a:rPr lang="tr-TR" sz="2400" dirty="0">
                <a:solidFill>
                  <a:srgbClr val="004992"/>
                </a:solidFill>
              </a:rPr>
              <a:t>HAYIR</a:t>
            </a:r>
            <a:r>
              <a:rPr lang="de-DE" sz="2400" dirty="0">
                <a:solidFill>
                  <a:srgbClr val="004992"/>
                </a:solidFill>
              </a:rPr>
              <a:t>!</a:t>
            </a:r>
          </a:p>
          <a:p>
            <a:pPr marL="342900" indent="-342900" eaLnBrk="1" fontAlgn="auto" hangingPunct="1">
              <a:buClr>
                <a:srgbClr val="000000"/>
              </a:buClr>
              <a:buFont typeface="WingDings"/>
              <a:buChar char=""/>
              <a:defRPr/>
            </a:pPr>
            <a:r>
              <a:rPr lang="tr-TR" sz="2400" dirty="0">
                <a:solidFill>
                  <a:srgbClr val="004992"/>
                </a:solidFill>
              </a:rPr>
              <a:t>Çoğul kişilikler</a:t>
            </a:r>
            <a:r>
              <a:rPr lang="de-DE" sz="2400" dirty="0">
                <a:solidFill>
                  <a:srgbClr val="004992"/>
                </a:solidFill>
              </a:rPr>
              <a:t>: </a:t>
            </a:r>
            <a:r>
              <a:rPr lang="tr-TR" sz="2400" dirty="0">
                <a:solidFill>
                  <a:srgbClr val="333333"/>
                </a:solidFill>
              </a:rPr>
              <a:t>Bu görünüm yanlış ve yanıltıcıdır</a:t>
            </a:r>
            <a:r>
              <a:rPr lang="en-US" sz="2400" dirty="0">
                <a:solidFill>
                  <a:srgbClr val="333333"/>
                </a:solidFill>
              </a:rPr>
              <a:t>. </a:t>
            </a:r>
            <a:r>
              <a:rPr lang="tr-TR" sz="2400" dirty="0">
                <a:solidFill>
                  <a:srgbClr val="333333"/>
                </a:solidFill>
              </a:rPr>
              <a:t>Öncelikle, çoğul ya da bölünmüş kişiliğin var olup olmadığı bile tartışmalı bir konudur. İkinci olarak, bu belirtinin olması şizofreni ya da psikoz anlamına gelmez.</a:t>
            </a:r>
            <a:endParaRPr 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Eğitim Modülü 10 – Önyargılar (Stigma) ile Başa Çıkma</a:t>
            </a: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41</a:t>
            </a:fld>
            <a:endParaRPr lang="de-DE"/>
          </a:p>
        </p:txBody>
      </p:sp>
    </p:spTree>
    <p:extLst>
      <p:ext uri="{BB962C8B-B14F-4D97-AF65-F5344CB8AC3E}">
        <p14:creationId xmlns:p14="http://schemas.microsoft.com/office/powerpoint/2010/main" val="38423395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Psikoz deneyimi olan kişilere yönelik damgalama</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tr-TR" sz="2400" dirty="0">
                <a:solidFill>
                  <a:srgbClr val="004992"/>
                </a:solidFill>
              </a:rPr>
              <a:t>Haklı mı</a:t>
            </a:r>
            <a:r>
              <a:rPr lang="de-DE" sz="2400" dirty="0">
                <a:solidFill>
                  <a:srgbClr val="004992"/>
                </a:solidFill>
              </a:rPr>
              <a:t>? </a:t>
            </a:r>
            <a:r>
              <a:rPr lang="tr-TR" sz="2400" dirty="0">
                <a:solidFill>
                  <a:srgbClr val="004992"/>
                </a:solidFill>
              </a:rPr>
              <a:t>HAYIR</a:t>
            </a:r>
            <a:r>
              <a:rPr lang="de-DE" sz="2400" dirty="0">
                <a:solidFill>
                  <a:srgbClr val="004992"/>
                </a:solidFill>
              </a:rPr>
              <a:t>!</a:t>
            </a:r>
          </a:p>
          <a:p>
            <a:pPr marL="342900" indent="-342900" eaLnBrk="1" fontAlgn="auto" hangingPunct="1">
              <a:buClr>
                <a:srgbClr val="000000"/>
              </a:buClr>
              <a:buFont typeface="WingDings"/>
              <a:buChar char=""/>
              <a:defRPr/>
            </a:pPr>
            <a:r>
              <a:rPr lang="tr-TR" sz="2400" dirty="0">
                <a:solidFill>
                  <a:srgbClr val="004992"/>
                </a:solidFill>
              </a:rPr>
              <a:t>Çoğul kişilikler</a:t>
            </a:r>
            <a:r>
              <a:rPr lang="de-DE" sz="2400" dirty="0">
                <a:solidFill>
                  <a:srgbClr val="004992"/>
                </a:solidFill>
              </a:rPr>
              <a:t>: </a:t>
            </a:r>
            <a:r>
              <a:rPr lang="tr-TR" sz="2400" dirty="0">
                <a:solidFill>
                  <a:srgbClr val="333333"/>
                </a:solidFill>
              </a:rPr>
              <a:t>Bu görünüm yanlış ve yanıltıcıdır</a:t>
            </a:r>
            <a:r>
              <a:rPr lang="en-US" sz="2400" dirty="0">
                <a:solidFill>
                  <a:srgbClr val="333333"/>
                </a:solidFill>
              </a:rPr>
              <a:t>. </a:t>
            </a:r>
            <a:r>
              <a:rPr lang="tr-TR" sz="2400" dirty="0">
                <a:solidFill>
                  <a:srgbClr val="333333"/>
                </a:solidFill>
              </a:rPr>
              <a:t>Öncelikle, çoğul ya da bölünmüş kişiliğin var olup olmadığı bile tartışmalı bir konudur. İkinci olarak, bu belirtinin olması şizofreni ya da psikoz anlamına gelmez.</a:t>
            </a:r>
            <a:endParaRPr lang="de-DE" sz="2400" dirty="0">
              <a:solidFill>
                <a:srgbClr val="333333"/>
              </a:solidFill>
            </a:endParaRPr>
          </a:p>
          <a:p>
            <a:pPr marL="342900" indent="-342900" eaLnBrk="1" fontAlgn="auto" hangingPunct="1">
              <a:buClr>
                <a:srgbClr val="000000"/>
              </a:buClr>
              <a:buFont typeface="WingDings"/>
              <a:buChar char=""/>
              <a:defRPr/>
            </a:pPr>
            <a:r>
              <a:rPr lang="tr-TR" sz="2400" dirty="0">
                <a:solidFill>
                  <a:srgbClr val="004992"/>
                </a:solidFill>
              </a:rPr>
              <a:t>Zeki değillerdir</a:t>
            </a:r>
            <a:r>
              <a:rPr lang="de-DE" sz="2400" dirty="0">
                <a:solidFill>
                  <a:srgbClr val="333333"/>
                </a:solidFill>
              </a:rPr>
              <a:t>: </a:t>
            </a:r>
            <a:r>
              <a:rPr lang="tr-TR" sz="2400" dirty="0">
                <a:solidFill>
                  <a:srgbClr val="333333"/>
                </a:solidFill>
              </a:rPr>
              <a:t>Ruhsal hastalıkların oluşumu zeka ile ilgili değildir</a:t>
            </a:r>
            <a:r>
              <a:rPr lang="en-US" sz="2400" dirty="0">
                <a:solidFill>
                  <a:srgbClr val="333333"/>
                </a:solidFill>
              </a:rPr>
              <a:t>.</a:t>
            </a:r>
            <a:r>
              <a:rPr lang="tr-TR" sz="2400" dirty="0">
                <a:solidFill>
                  <a:srgbClr val="333333"/>
                </a:solidFill>
              </a:rPr>
              <a:t> Tıpkı genel nüfusun sahip olduğu gibi, psikoz deneyimi olan birçok kişi ortalama üzeri zekaya sahip </a:t>
            </a:r>
            <a:r>
              <a:rPr lang="tr-TR" sz="2400">
                <a:solidFill>
                  <a:srgbClr val="333333"/>
                </a:solidFill>
              </a:rPr>
              <a:t>olabilir.</a:t>
            </a:r>
            <a:endParaRPr 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Eğitim Modülü 10 – Önyargılar (Stigma) ile Başa Çıkma</a:t>
            </a: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42</a:t>
            </a:fld>
            <a:endParaRPr lang="de-DE"/>
          </a:p>
        </p:txBody>
      </p:sp>
    </p:spTree>
    <p:extLst>
      <p:ext uri="{BB962C8B-B14F-4D97-AF65-F5344CB8AC3E}">
        <p14:creationId xmlns:p14="http://schemas.microsoft.com/office/powerpoint/2010/main" val="1743234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Psikoz deneyimi olan kişilere yönelik damgalama</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tr-TR" sz="2400" dirty="0">
                <a:solidFill>
                  <a:srgbClr val="004992"/>
                </a:solidFill>
              </a:rPr>
              <a:t>Haklı mı</a:t>
            </a:r>
            <a:r>
              <a:rPr lang="de-DE" sz="2400" dirty="0">
                <a:solidFill>
                  <a:srgbClr val="004992"/>
                </a:solidFill>
              </a:rPr>
              <a:t>? </a:t>
            </a:r>
            <a:r>
              <a:rPr lang="tr-TR" sz="2400" dirty="0">
                <a:solidFill>
                  <a:srgbClr val="004992"/>
                </a:solidFill>
              </a:rPr>
              <a:t>HAYIR</a:t>
            </a:r>
            <a:r>
              <a:rPr lang="de-DE" sz="2400" dirty="0">
                <a:solidFill>
                  <a:srgbClr val="004992"/>
                </a:solidFill>
              </a:rPr>
              <a:t>!</a:t>
            </a:r>
          </a:p>
          <a:p>
            <a:pPr marL="342900" indent="-342900" eaLnBrk="1" fontAlgn="auto" hangingPunct="1">
              <a:buClr>
                <a:srgbClr val="000000"/>
              </a:buClr>
              <a:buFont typeface="WingDings"/>
              <a:buChar char=""/>
              <a:defRPr/>
            </a:pPr>
            <a:r>
              <a:rPr lang="tr-TR" sz="2400" dirty="0">
                <a:solidFill>
                  <a:srgbClr val="004992"/>
                </a:solidFill>
              </a:rPr>
              <a:t>Çoğul kişilikler</a:t>
            </a:r>
            <a:r>
              <a:rPr lang="de-DE" sz="2400" dirty="0">
                <a:solidFill>
                  <a:srgbClr val="004992"/>
                </a:solidFill>
              </a:rPr>
              <a:t>: </a:t>
            </a:r>
            <a:r>
              <a:rPr lang="tr-TR" sz="2400" dirty="0">
                <a:solidFill>
                  <a:srgbClr val="333333"/>
                </a:solidFill>
              </a:rPr>
              <a:t>Bu görünüm yanlış ve yanıltıcıdır</a:t>
            </a:r>
            <a:r>
              <a:rPr lang="en-US" sz="2400" dirty="0">
                <a:solidFill>
                  <a:srgbClr val="333333"/>
                </a:solidFill>
              </a:rPr>
              <a:t>. </a:t>
            </a:r>
            <a:r>
              <a:rPr lang="tr-TR" sz="2400" dirty="0">
                <a:solidFill>
                  <a:srgbClr val="333333"/>
                </a:solidFill>
              </a:rPr>
              <a:t>Öncelikle, çoğul ya da bölünmüş kişiliğin var olup olmadığı bile tartışmalı bir konudur. İkinci olarak, bu belirtinin olması şizofreni ya da psikoz anlamına gelmez.</a:t>
            </a:r>
            <a:endParaRPr lang="de-DE" sz="2400" dirty="0">
              <a:solidFill>
                <a:srgbClr val="333333"/>
              </a:solidFill>
            </a:endParaRPr>
          </a:p>
          <a:p>
            <a:pPr marL="342900" indent="-342900" eaLnBrk="1" fontAlgn="auto" hangingPunct="1">
              <a:buClr>
                <a:srgbClr val="000000"/>
              </a:buClr>
              <a:buFont typeface="WingDings"/>
              <a:buChar char=""/>
              <a:defRPr/>
            </a:pPr>
            <a:r>
              <a:rPr lang="tr-TR" sz="2400" dirty="0">
                <a:solidFill>
                  <a:srgbClr val="004992"/>
                </a:solidFill>
              </a:rPr>
              <a:t>Zeki değillerdir</a:t>
            </a:r>
            <a:r>
              <a:rPr lang="de-DE" sz="2400" dirty="0">
                <a:solidFill>
                  <a:srgbClr val="333333"/>
                </a:solidFill>
              </a:rPr>
              <a:t>: </a:t>
            </a:r>
            <a:r>
              <a:rPr lang="tr-TR" sz="2400" dirty="0">
                <a:solidFill>
                  <a:srgbClr val="333333"/>
                </a:solidFill>
              </a:rPr>
              <a:t>Ruhsal hastalıkların oluşumu zeka ile ilgili değildir</a:t>
            </a:r>
            <a:r>
              <a:rPr lang="en-US" sz="2400" dirty="0">
                <a:solidFill>
                  <a:srgbClr val="333333"/>
                </a:solidFill>
              </a:rPr>
              <a:t>.</a:t>
            </a:r>
            <a:r>
              <a:rPr lang="tr-TR" sz="2400" dirty="0">
                <a:solidFill>
                  <a:srgbClr val="333333"/>
                </a:solidFill>
              </a:rPr>
              <a:t> Tıpkı genel nüfusun sahip olduğu gibi, psikoz deneyimi olan birçok kişi ortalama üzeri zekaya sahip olabilir.</a:t>
            </a:r>
            <a:endParaRPr lang="en-US" sz="2400" dirty="0">
              <a:solidFill>
                <a:srgbClr val="333333"/>
              </a:solidFill>
            </a:endParaRPr>
          </a:p>
          <a:p>
            <a:pPr marL="342900" indent="-342900" eaLnBrk="1" fontAlgn="auto" hangingPunct="1">
              <a:buClr>
                <a:srgbClr val="000000"/>
              </a:buClr>
              <a:buFont typeface="WingDings"/>
              <a:buChar char=""/>
              <a:defRPr/>
            </a:pPr>
            <a:r>
              <a:rPr lang="tr-TR" sz="2400" dirty="0">
                <a:solidFill>
                  <a:srgbClr val="004992"/>
                </a:solidFill>
              </a:rPr>
              <a:t>Kalıcı bir durumdur</a:t>
            </a:r>
            <a:r>
              <a:rPr lang="de-DE" sz="2400" dirty="0">
                <a:solidFill>
                  <a:srgbClr val="004992"/>
                </a:solidFill>
              </a:rPr>
              <a:t>: </a:t>
            </a:r>
            <a:r>
              <a:rPr lang="tr-TR" sz="2400" dirty="0">
                <a:solidFill>
                  <a:srgbClr val="333333"/>
                </a:solidFill>
              </a:rPr>
              <a:t>Doğru tedavi ile çoğu hasta üretken ve tatmin edici bir yaşam sürdürebilir.</a:t>
            </a:r>
            <a:endParaRPr 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Eğitim Modülü 10 – Önyargılar (Stigma) ile Başa Çıkma</a:t>
            </a: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43</a:t>
            </a:fld>
            <a:endParaRPr lang="de-DE"/>
          </a:p>
        </p:txBody>
      </p:sp>
    </p:spTree>
    <p:extLst>
      <p:ext uri="{BB962C8B-B14F-4D97-AF65-F5344CB8AC3E}">
        <p14:creationId xmlns:p14="http://schemas.microsoft.com/office/powerpoint/2010/main" val="11307517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a:t>
            </a:r>
            <a:r>
              <a:rPr lang="en-US" sz="3600" dirty="0">
                <a:latin typeface="+mn-lt"/>
                <a:ea typeface="+mn-ea"/>
                <a:cs typeface="+mn-cs"/>
              </a:rPr>
              <a:t> </a:t>
            </a:r>
            <a:r>
              <a:rPr lang="en-US" sz="3600" dirty="0" err="1">
                <a:latin typeface="+mn-lt"/>
                <a:ea typeface="+mn-ea"/>
                <a:cs typeface="+mn-cs"/>
              </a:rPr>
              <a:t>niçin</a:t>
            </a:r>
            <a:r>
              <a:rPr lang="en-US" sz="3600" dirty="0">
                <a:latin typeface="+mn-lt"/>
                <a:ea typeface="+mn-ea"/>
                <a:cs typeface="+mn-cs"/>
              </a:rPr>
              <a:t> </a:t>
            </a:r>
            <a:r>
              <a:rPr lang="en-US" sz="3600" dirty="0" err="1">
                <a:latin typeface="+mn-lt"/>
                <a:ea typeface="+mn-ea"/>
                <a:cs typeface="+mn-cs"/>
              </a:rPr>
              <a:t>yapıyoruz</a:t>
            </a:r>
            <a:r>
              <a:rPr lang="en-US" sz="3600" dirty="0">
                <a:latin typeface="+mn-lt"/>
                <a:ea typeface="+mn-ea"/>
                <a:cs typeface="+mn-cs"/>
              </a:rPr>
              <a:t>?</a:t>
            </a:r>
            <a:endParaRPr lang="de-DE"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tr-TR" sz="2400">
                <a:solidFill>
                  <a:srgbClr val="333333"/>
                </a:solidFill>
              </a:rPr>
              <a:t>Şizofreni ya da psikoz tanısı almış çoğu kişi </a:t>
            </a:r>
            <a:r>
              <a:rPr lang="en-US" sz="2400" dirty="0">
                <a:solidFill>
                  <a:srgbClr val="333333"/>
                </a:solidFill>
              </a:rPr>
              <a:t>(</a:t>
            </a:r>
            <a:r>
              <a:rPr lang="tr-TR" sz="2400" dirty="0">
                <a:solidFill>
                  <a:srgbClr val="333333"/>
                </a:solidFill>
              </a:rPr>
              <a:t>fakat hepsi değil</a:t>
            </a:r>
            <a:r>
              <a:rPr lang="en-US" sz="2400" dirty="0">
                <a:solidFill>
                  <a:srgbClr val="333333"/>
                </a:solidFill>
              </a:rPr>
              <a:t>!)</a:t>
            </a:r>
            <a:r>
              <a:rPr lang="tr-TR" sz="2400" dirty="0">
                <a:solidFill>
                  <a:srgbClr val="333333"/>
                </a:solidFill>
              </a:rPr>
              <a:t> ayrımcılık ile karşılaşabilirler.</a:t>
            </a:r>
            <a:endParaRPr lang="de-DE" sz="2400" dirty="0">
              <a:solidFill>
                <a:srgbClr val="333333"/>
              </a:solidFill>
            </a:endParaRPr>
          </a:p>
          <a:p>
            <a:pPr lvl="0" defTabSz="914400" fontAlgn="base">
              <a:defRPr/>
            </a:pPr>
            <a:r>
              <a:rPr lang="tr-TR" sz="2400" dirty="0">
                <a:solidFill>
                  <a:srgbClr val="333333"/>
                </a:solidFill>
              </a:rPr>
              <a:t>Stigmayı azaltmak için</a:t>
            </a:r>
            <a:r>
              <a:rPr lang="en-US" sz="2400" dirty="0">
                <a:solidFill>
                  <a:srgbClr val="333333"/>
                </a:solidFill>
              </a:rPr>
              <a:t>, </a:t>
            </a:r>
            <a:r>
              <a:rPr lang="tr-TR" sz="2400" dirty="0">
                <a:solidFill>
                  <a:srgbClr val="333333"/>
                </a:solidFill>
              </a:rPr>
              <a:t>şizofreni ve psikoz olan kişiler hakkında genel kalıplaşmış yargılar belirlenmeli ve düzeltilmelidir/ele alınmalıdır.</a:t>
            </a:r>
            <a:endParaRPr lang="en-US" sz="2400" dirty="0"/>
          </a:p>
        </p:txBody>
      </p:sp>
      <p:sp>
        <p:nvSpPr>
          <p:cNvPr id="7" name="Footer Placeholder 6"/>
          <p:cNvSpPr>
            <a:spLocks noGrp="1"/>
          </p:cNvSpPr>
          <p:nvPr>
            <p:ph type="ftr" sz="quarter" idx="11"/>
          </p:nvPr>
        </p:nvSpPr>
        <p:spPr/>
        <p:txBody>
          <a:bodyPr/>
          <a:lstStyle/>
          <a:p>
            <a:pPr>
              <a:defRPr/>
            </a:pPr>
            <a:r>
              <a:rPr lang="de-DE"/>
              <a:t>Eğitim Modülü 10 – Önyargılar (Stigma) ile Başa Çıkma</a:t>
            </a:r>
          </a:p>
        </p:txBody>
      </p:sp>
      <p:sp>
        <p:nvSpPr>
          <p:cNvPr id="8" name="Slide Number Placeholder 7"/>
          <p:cNvSpPr>
            <a:spLocks noGrp="1"/>
          </p:cNvSpPr>
          <p:nvPr>
            <p:ph type="sldNum" sz="quarter" idx="12"/>
          </p:nvPr>
        </p:nvSpPr>
        <p:spPr/>
        <p:txBody>
          <a:bodyPr/>
          <a:lstStyle/>
          <a:p>
            <a:pPr>
              <a:defRPr/>
            </a:pPr>
            <a:fld id="{069AE98A-8F82-419F-AA90-24A7E2D7EE3A}" type="slidenum">
              <a:rPr lang="de-DE" smtClean="0"/>
              <a:pPr>
                <a:defRPr/>
              </a:pPr>
              <a:t>44</a:t>
            </a:fld>
            <a:endParaRPr 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a:t>
            </a:r>
            <a:r>
              <a:rPr lang="en-US" sz="3600" dirty="0">
                <a:latin typeface="+mn-lt"/>
                <a:ea typeface="+mn-ea"/>
                <a:cs typeface="+mn-cs"/>
              </a:rPr>
              <a:t> </a:t>
            </a:r>
            <a:r>
              <a:rPr lang="en-US" sz="3600" dirty="0" err="1">
                <a:latin typeface="+mn-lt"/>
                <a:ea typeface="+mn-ea"/>
                <a:cs typeface="+mn-cs"/>
              </a:rPr>
              <a:t>niçin</a:t>
            </a:r>
            <a:r>
              <a:rPr lang="en-US" sz="3600" dirty="0">
                <a:latin typeface="+mn-lt"/>
                <a:ea typeface="+mn-ea"/>
                <a:cs typeface="+mn-cs"/>
              </a:rPr>
              <a:t> </a:t>
            </a:r>
            <a:r>
              <a:rPr lang="en-US" sz="3600" dirty="0" err="1">
                <a:latin typeface="+mn-lt"/>
                <a:ea typeface="+mn-ea"/>
                <a:cs typeface="+mn-cs"/>
              </a:rPr>
              <a:t>yapıyoruz</a:t>
            </a:r>
            <a:r>
              <a:rPr lang="en-US" sz="3600" dirty="0">
                <a:latin typeface="+mn-lt"/>
                <a:ea typeface="+mn-ea"/>
                <a:cs typeface="+mn-cs"/>
              </a:rPr>
              <a:t>?</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tr-TR" sz="2400">
                <a:solidFill>
                  <a:srgbClr val="333333"/>
                </a:solidFill>
              </a:rPr>
              <a:t>Şizofreni ya da psikoz tanısı almış çoğu kişi </a:t>
            </a:r>
            <a:r>
              <a:rPr lang="en-US" sz="2400" dirty="0">
                <a:solidFill>
                  <a:srgbClr val="333333"/>
                </a:solidFill>
              </a:rPr>
              <a:t>(</a:t>
            </a:r>
            <a:r>
              <a:rPr lang="tr-TR" sz="2400" dirty="0">
                <a:solidFill>
                  <a:srgbClr val="333333"/>
                </a:solidFill>
              </a:rPr>
              <a:t>fakat hepsi değil</a:t>
            </a:r>
            <a:r>
              <a:rPr lang="en-US" sz="2400" dirty="0">
                <a:solidFill>
                  <a:srgbClr val="333333"/>
                </a:solidFill>
              </a:rPr>
              <a:t>!)</a:t>
            </a:r>
            <a:r>
              <a:rPr lang="tr-TR" sz="2400" dirty="0">
                <a:solidFill>
                  <a:srgbClr val="333333"/>
                </a:solidFill>
              </a:rPr>
              <a:t> ayrımcılık ile karşılaşabilirler.</a:t>
            </a:r>
            <a:endParaRPr lang="de-DE" sz="2400" dirty="0">
              <a:solidFill>
                <a:srgbClr val="333333"/>
              </a:solidFill>
            </a:endParaRPr>
          </a:p>
          <a:p>
            <a:pPr lvl="0" defTabSz="914400" fontAlgn="base">
              <a:defRPr/>
            </a:pPr>
            <a:r>
              <a:rPr lang="tr-TR" sz="2400" dirty="0">
                <a:solidFill>
                  <a:srgbClr val="333333"/>
                </a:solidFill>
              </a:rPr>
              <a:t>Stigmayı azaltmak için</a:t>
            </a:r>
            <a:r>
              <a:rPr lang="en-US" sz="2400" dirty="0">
                <a:solidFill>
                  <a:srgbClr val="333333"/>
                </a:solidFill>
              </a:rPr>
              <a:t>, </a:t>
            </a:r>
            <a:r>
              <a:rPr lang="tr-TR" sz="2400" dirty="0">
                <a:solidFill>
                  <a:srgbClr val="333333"/>
                </a:solidFill>
              </a:rPr>
              <a:t>şizofreni ve psikoz olan kişiler hakkında genel kalıplaşmış yargılar belirlenmeli ve düzeltilmelidir/ele alınmalıdır.</a:t>
            </a:r>
            <a:endParaRPr lang="de-DE" sz="2400" dirty="0">
              <a:solidFill>
                <a:srgbClr val="333333"/>
              </a:solidFill>
              <a:sym typeface="Wingdings" panose="05000000000000000000" pitchFamily="2" charset="2"/>
            </a:endParaRPr>
          </a:p>
          <a:p>
            <a:pPr lvl="0" defTabSz="914400" fontAlgn="base">
              <a:defRPr/>
            </a:pPr>
            <a:r>
              <a:rPr lang="tr-TR" sz="2400" u="sng" dirty="0">
                <a:solidFill>
                  <a:srgbClr val="004992"/>
                </a:solidFill>
              </a:rPr>
              <a:t>İlgili</a:t>
            </a:r>
            <a:r>
              <a:rPr lang="de-DE" sz="2400" dirty="0">
                <a:solidFill>
                  <a:srgbClr val="004992"/>
                </a:solidFill>
              </a:rPr>
              <a:t>:</a:t>
            </a:r>
            <a:r>
              <a:rPr lang="de-DE" sz="2400" i="1" dirty="0">
                <a:solidFill>
                  <a:srgbClr val="004992"/>
                </a:solidFill>
              </a:rPr>
              <a:t> </a:t>
            </a:r>
            <a:r>
              <a:rPr lang="tr-TR" sz="2400" dirty="0">
                <a:solidFill>
                  <a:srgbClr val="333333"/>
                </a:solidFill>
              </a:rPr>
              <a:t>Daha yakından bakacak olursanız</a:t>
            </a:r>
            <a:r>
              <a:rPr lang="en-US" sz="2400" dirty="0">
                <a:solidFill>
                  <a:srgbClr val="333333"/>
                </a:solidFill>
              </a:rPr>
              <a:t>,</a:t>
            </a:r>
            <a:r>
              <a:rPr lang="tr-TR" sz="2400" dirty="0">
                <a:solidFill>
                  <a:srgbClr val="333333"/>
                </a:solidFill>
              </a:rPr>
              <a:t> her kişinin kendisini eşsiz yapan nitelikleri vardır.</a:t>
            </a:r>
            <a:r>
              <a:rPr lang="en-US" sz="2400" dirty="0">
                <a:solidFill>
                  <a:srgbClr val="333333"/>
                </a:solidFill>
              </a:rPr>
              <a:t> </a:t>
            </a:r>
            <a:r>
              <a:rPr lang="tr-TR" sz="2400" dirty="0">
                <a:solidFill>
                  <a:srgbClr val="333333"/>
                </a:solidFill>
              </a:rPr>
              <a:t>Çoğu önyargılar ve kalıplaşmış yargılar, bir kişinin kişiliğinin bir yönüne dayanmaktadır. Bu önyargılar ve kalıplaşmış yargılar, olumsuz yargılanmayı hak etmeyen kişileri incitmemize neden olabilir.</a:t>
            </a:r>
            <a:r>
              <a:rPr lang="en-CA" sz="2400" dirty="0">
                <a:solidFill>
                  <a:srgbClr val="333333"/>
                </a:solidFill>
              </a:rPr>
              <a:t> </a:t>
            </a:r>
            <a:r>
              <a:rPr lang="tr-TR" sz="2400" u="sng" dirty="0">
                <a:solidFill>
                  <a:srgbClr val="333333"/>
                </a:solidFill>
              </a:rPr>
              <a:t>Ruhsal hastalık bir kişinin kimliğinin yalnızca bir yönüdür.</a:t>
            </a:r>
            <a:endParaRPr lang="en-US" sz="2400" dirty="0"/>
          </a:p>
        </p:txBody>
      </p:sp>
      <p:sp>
        <p:nvSpPr>
          <p:cNvPr id="6" name="Footer Placeholder 5"/>
          <p:cNvSpPr>
            <a:spLocks noGrp="1"/>
          </p:cNvSpPr>
          <p:nvPr>
            <p:ph type="ftr" sz="quarter" idx="11"/>
          </p:nvPr>
        </p:nvSpPr>
        <p:spPr/>
        <p:txBody>
          <a:bodyPr/>
          <a:lstStyle/>
          <a:p>
            <a:pPr>
              <a:defRPr/>
            </a:pPr>
            <a:r>
              <a:rPr lang="de-DE"/>
              <a:t>Eğitim Modülü 10 – Önyargılar (Stigma) ile Başa Çıkma</a:t>
            </a: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45</a:t>
            </a:fld>
            <a:endParaRPr 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Ne yapmalıyız?</a:t>
            </a:r>
            <a:endParaRPr lang="de-DE" sz="3600" dirty="0">
              <a:latin typeface="+mn-lt"/>
              <a:ea typeface="+mn-ea"/>
              <a:cs typeface="+mn-cs"/>
            </a:endParaRPr>
          </a:p>
        </p:txBody>
      </p:sp>
      <p:sp>
        <p:nvSpPr>
          <p:cNvPr id="7" name="Caption_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a:r>
              <a:rPr lang="en-US" sz="2400" dirty="0" err="1">
                <a:solidFill>
                  <a:srgbClr val="333333"/>
                </a:solidFill>
              </a:rPr>
              <a:t>Okuyup</a:t>
            </a:r>
            <a:r>
              <a:rPr lang="en-US" sz="2400" dirty="0">
                <a:solidFill>
                  <a:srgbClr val="333333"/>
                </a:solidFill>
              </a:rPr>
              <a:t> </a:t>
            </a:r>
            <a:r>
              <a:rPr lang="en-US" sz="2400" dirty="0" err="1">
                <a:solidFill>
                  <a:srgbClr val="333333"/>
                </a:solidFill>
              </a:rPr>
              <a:t>bilgi</a:t>
            </a:r>
            <a:r>
              <a:rPr lang="en-US" sz="2400" dirty="0">
                <a:solidFill>
                  <a:srgbClr val="333333"/>
                </a:solidFill>
              </a:rPr>
              <a:t> </a:t>
            </a:r>
            <a:r>
              <a:rPr lang="en-US" sz="2400" dirty="0" err="1">
                <a:solidFill>
                  <a:srgbClr val="333333"/>
                </a:solidFill>
              </a:rPr>
              <a:t>edinmeli</a:t>
            </a:r>
            <a:r>
              <a:rPr lang="en-US" sz="2400" dirty="0">
                <a:solidFill>
                  <a:srgbClr val="333333"/>
                </a:solidFill>
              </a:rPr>
              <a:t> </a:t>
            </a:r>
            <a:r>
              <a:rPr lang="en-US" sz="2400" dirty="0" err="1">
                <a:solidFill>
                  <a:srgbClr val="333333"/>
                </a:solidFill>
              </a:rPr>
              <a:t>ve</a:t>
            </a:r>
            <a:r>
              <a:rPr lang="en-US" sz="2400" dirty="0">
                <a:solidFill>
                  <a:srgbClr val="333333"/>
                </a:solidFill>
              </a:rPr>
              <a:t> </a:t>
            </a:r>
            <a:r>
              <a:rPr lang="en-US" sz="2400" dirty="0" err="1">
                <a:solidFill>
                  <a:srgbClr val="333333"/>
                </a:solidFill>
              </a:rPr>
              <a:t>Hastalık</a:t>
            </a:r>
            <a:r>
              <a:rPr lang="en-US" sz="2400" dirty="0">
                <a:solidFill>
                  <a:srgbClr val="333333"/>
                </a:solidFill>
              </a:rPr>
              <a:t> </a:t>
            </a:r>
            <a:r>
              <a:rPr lang="en-US" sz="2400" dirty="0" err="1">
                <a:solidFill>
                  <a:srgbClr val="333333"/>
                </a:solidFill>
              </a:rPr>
              <a:t>deneyimlerimizi</a:t>
            </a:r>
            <a:r>
              <a:rPr lang="en-US" sz="2400" dirty="0">
                <a:solidFill>
                  <a:srgbClr val="333333"/>
                </a:solidFill>
              </a:rPr>
              <a:t> </a:t>
            </a:r>
            <a:r>
              <a:rPr lang="en-US" sz="2400" dirty="0" err="1">
                <a:solidFill>
                  <a:srgbClr val="333333"/>
                </a:solidFill>
              </a:rPr>
              <a:t>doğru</a:t>
            </a:r>
            <a:r>
              <a:rPr lang="en-US" sz="2400" dirty="0">
                <a:solidFill>
                  <a:srgbClr val="333333"/>
                </a:solidFill>
              </a:rPr>
              <a:t> </a:t>
            </a:r>
            <a:r>
              <a:rPr lang="en-US" sz="2400" dirty="0" err="1">
                <a:solidFill>
                  <a:srgbClr val="333333"/>
                </a:solidFill>
              </a:rPr>
              <a:t>olarak</a:t>
            </a:r>
            <a:r>
              <a:rPr lang="en-US" sz="2400" dirty="0">
                <a:solidFill>
                  <a:srgbClr val="333333"/>
                </a:solidFill>
              </a:rPr>
              <a:t> </a:t>
            </a:r>
            <a:r>
              <a:rPr lang="en-US" sz="2400" dirty="0" err="1">
                <a:solidFill>
                  <a:srgbClr val="333333"/>
                </a:solidFill>
              </a:rPr>
              <a:t>iletmeliyiz</a:t>
            </a:r>
            <a:r>
              <a:rPr lang="en-US" sz="2400" dirty="0">
                <a:solidFill>
                  <a:srgbClr val="333333"/>
                </a:solidFill>
              </a:rPr>
              <a:t>!</a:t>
            </a:r>
            <a:endParaRPr lang="de-DE" sz="2400" dirty="0">
              <a:solidFill>
                <a:srgbClr val="333333"/>
              </a:solidFill>
            </a:endParaRPr>
          </a:p>
        </p:txBody>
      </p:sp>
      <p:graphicFrame>
        <p:nvGraphicFramePr>
          <p:cNvPr id="8" name="Diagramm 3"/>
          <p:cNvGraphicFramePr>
            <a:graphicFrameLocks noChangeAspect="1"/>
          </p:cNvGraphicFramePr>
          <p:nvPr>
            <p:extLst>
              <p:ext uri="{D42A27DB-BD31-4B8C-83A1-F6EECF244321}">
                <p14:modId xmlns:p14="http://schemas.microsoft.com/office/powerpoint/2010/main" val="2234963436"/>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11"/>
          </p:nvPr>
        </p:nvSpPr>
        <p:spPr/>
        <p:txBody>
          <a:bodyPr/>
          <a:lstStyle/>
          <a:p>
            <a:pPr>
              <a:defRPr/>
            </a:pPr>
            <a:r>
              <a:rPr lang="de-DE"/>
              <a:t>Eğitim Modülü 10 – Önyargılar (Stigma) ile Başa Çıkma</a:t>
            </a:r>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pPr>
                <a:defRPr/>
              </a:pPr>
              <a:t>46</a:t>
            </a:fld>
            <a:endParaRPr 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mn-lt"/>
                <a:ea typeface="+mn-ea"/>
                <a:cs typeface="+mn-cs"/>
              </a:rPr>
              <a:t>Hastalığımı anlatmalı mıyım…</a:t>
            </a:r>
            <a:r>
              <a:rPr lang="en-US" sz="3600" dirty="0">
                <a:latin typeface="+mn-lt"/>
                <a:ea typeface="+mn-ea"/>
                <a:cs typeface="+mn-cs"/>
              </a:rPr>
              <a:t> </a:t>
            </a:r>
            <a:r>
              <a:rPr lang="tr-TR" sz="3600" dirty="0">
                <a:latin typeface="+mn-lt"/>
                <a:ea typeface="+mn-ea"/>
                <a:cs typeface="+mn-cs"/>
              </a:rPr>
              <a:t>nasıl?</a:t>
            </a:r>
            <a:endParaRPr lang="de-DE" sz="3600" dirty="0">
              <a:latin typeface="+mn-lt"/>
              <a:ea typeface="+mn-ea"/>
              <a:cs typeface="+mn-cs"/>
            </a:endParaRPr>
          </a:p>
        </p:txBody>
      </p:sp>
      <p:sp>
        <p:nvSpPr>
          <p:cNvPr id="3" name="Inhaltsplatzhalter 2"/>
          <p:cNvSpPr>
            <a:spLocks noGrp="1"/>
          </p:cNvSpPr>
          <p:nvPr>
            <p:ph idx="1"/>
          </p:nvPr>
        </p:nvSpPr>
        <p:spPr>
          <a:xfrm>
            <a:off x="408955" y="2204864"/>
            <a:ext cx="7406640" cy="4248000"/>
          </a:xfrm>
        </p:spPr>
        <p:txBody>
          <a:bodyPr>
            <a:noAutofit/>
          </a:bodyPr>
          <a:lstStyle/>
          <a:p>
            <a:pPr>
              <a:defRPr/>
            </a:pPr>
            <a:r>
              <a:rPr lang="tr-TR" sz="2400" dirty="0">
                <a:solidFill>
                  <a:srgbClr val="004992"/>
                </a:solidFill>
              </a:rPr>
              <a:t>Psikoz tanısı aldığınızı başkalarına anlatma ihtiyacı duyuyor musunuz?</a:t>
            </a:r>
            <a:endParaRPr lang="tr-TR" sz="2400" dirty="0">
              <a:solidFill>
                <a:srgbClr val="333333"/>
              </a:solidFill>
            </a:endParaRPr>
          </a:p>
          <a:p>
            <a:pPr marL="342900" indent="-342900">
              <a:buClr>
                <a:srgbClr val="333333"/>
              </a:buClr>
              <a:buFont typeface="WingDings"/>
              <a:buChar char=""/>
              <a:defRPr/>
            </a:pPr>
            <a:r>
              <a:rPr lang="tr-TR" sz="2400" dirty="0">
                <a:solidFill>
                  <a:srgbClr val="333333"/>
                </a:solidFill>
              </a:rPr>
              <a:t>Şizofreni ya da psikoz tanısı (diğer ruhsal hastalıklar gibi) bildirimi zorunlu değildir, yani açıklanması gerekmez.</a:t>
            </a:r>
          </a:p>
          <a:p>
            <a:pPr>
              <a:defRPr/>
            </a:pPr>
            <a:r>
              <a:rPr lang="tr-TR" sz="2400" b="1" dirty="0">
                <a:solidFill>
                  <a:srgbClr val="333333"/>
                </a:solidFill>
              </a:rPr>
              <a:t>Başkalarını hastalığınızla ilgili bilgilendirip bilgilendirmemek size kalmıştır.</a:t>
            </a:r>
            <a:endParaRPr lang="de-DE" sz="2400" b="1" dirty="0">
              <a:solidFill>
                <a:srgbClr val="333333"/>
              </a:solidFill>
            </a:endParaRPr>
          </a:p>
        </p:txBody>
      </p:sp>
      <p:pic>
        <p:nvPicPr>
          <p:cNvPr id="9"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
        <p:nvSpPr>
          <p:cNvPr id="6" name="Footer Placeholder 5"/>
          <p:cNvSpPr>
            <a:spLocks noGrp="1"/>
          </p:cNvSpPr>
          <p:nvPr>
            <p:ph type="ftr" sz="quarter" idx="11"/>
          </p:nvPr>
        </p:nvSpPr>
        <p:spPr/>
        <p:txBody>
          <a:bodyPr/>
          <a:lstStyle/>
          <a:p>
            <a:pPr>
              <a:defRPr/>
            </a:pPr>
            <a:r>
              <a:rPr lang="de-DE"/>
              <a:t>Eğitim Modülü 10 – Önyargılar (Stigma) ile Başa Çıkma</a:t>
            </a:r>
          </a:p>
        </p:txBody>
      </p:sp>
      <p:sp>
        <p:nvSpPr>
          <p:cNvPr id="10" name="Slide Number Placeholder 9"/>
          <p:cNvSpPr>
            <a:spLocks noGrp="1"/>
          </p:cNvSpPr>
          <p:nvPr>
            <p:ph type="sldNum" sz="quarter" idx="12"/>
          </p:nvPr>
        </p:nvSpPr>
        <p:spPr/>
        <p:txBody>
          <a:bodyPr/>
          <a:lstStyle/>
          <a:p>
            <a:pPr>
              <a:defRPr/>
            </a:pPr>
            <a:fld id="{069AE98A-8F82-419F-AA90-24A7E2D7EE3A}" type="slidenum">
              <a:rPr lang="de-DE" smtClean="0"/>
              <a:pPr>
                <a:defRPr/>
              </a:pPr>
              <a:t>47</a:t>
            </a:fld>
            <a:endParaRPr lang="de-DE"/>
          </a:p>
        </p:txBody>
      </p:sp>
    </p:spTree>
    <p:extLst>
      <p:ext uri="{BB962C8B-B14F-4D97-AF65-F5344CB8AC3E}">
        <p14:creationId xmlns:p14="http://schemas.microsoft.com/office/powerpoint/2010/main" val="29559481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mn-lt"/>
                <a:ea typeface="+mn-ea"/>
                <a:cs typeface="+mn-cs"/>
              </a:rPr>
              <a:t>Hastalığımı anlatmalı mıyım…</a:t>
            </a:r>
            <a:r>
              <a:rPr lang="en-US" sz="3600" dirty="0">
                <a:latin typeface="+mn-lt"/>
                <a:ea typeface="+mn-ea"/>
                <a:cs typeface="+mn-cs"/>
              </a:rPr>
              <a:t> </a:t>
            </a:r>
            <a:r>
              <a:rPr lang="tr-TR" sz="3600" dirty="0">
                <a:latin typeface="+mn-lt"/>
                <a:ea typeface="+mn-ea"/>
                <a:cs typeface="+mn-cs"/>
              </a:rPr>
              <a:t>nasıl?</a:t>
            </a:r>
            <a:endParaRPr lang="de-DE" sz="3600" dirty="0">
              <a:latin typeface="+mn-lt"/>
              <a:ea typeface="+mn-ea"/>
              <a:cs typeface="+mn-cs"/>
            </a:endParaRPr>
          </a:p>
        </p:txBody>
      </p:sp>
      <p:sp>
        <p:nvSpPr>
          <p:cNvPr id="3" name="Inhaltsplatzhalter 2"/>
          <p:cNvSpPr>
            <a:spLocks noGrp="1"/>
          </p:cNvSpPr>
          <p:nvPr>
            <p:ph idx="1"/>
          </p:nvPr>
        </p:nvSpPr>
        <p:spPr>
          <a:xfrm>
            <a:off x="408955" y="2204864"/>
            <a:ext cx="7406640" cy="4248000"/>
          </a:xfrm>
        </p:spPr>
        <p:txBody>
          <a:bodyPr>
            <a:noAutofit/>
          </a:bodyPr>
          <a:lstStyle/>
          <a:p>
            <a:pPr>
              <a:defRPr/>
            </a:pPr>
            <a:r>
              <a:rPr lang="tr-TR" sz="2400" dirty="0">
                <a:solidFill>
                  <a:srgbClr val="004992"/>
                </a:solidFill>
              </a:rPr>
              <a:t>Psikoz tanısı aldığınızı başkalarına anlatma ihtiyacı duyuyor musunuz?</a:t>
            </a:r>
            <a:endParaRPr lang="de-DE" sz="2400" dirty="0">
              <a:solidFill>
                <a:srgbClr val="004992"/>
              </a:solidFill>
            </a:endParaRPr>
          </a:p>
          <a:p>
            <a:pPr marL="342900" indent="-342900">
              <a:buClr>
                <a:srgbClr val="333333"/>
              </a:buClr>
              <a:buFont typeface="WingDings"/>
              <a:buChar char=""/>
              <a:defRPr/>
            </a:pPr>
            <a:r>
              <a:rPr lang="tr-TR" sz="2400" dirty="0">
                <a:solidFill>
                  <a:srgbClr val="333333"/>
                </a:solidFill>
              </a:rPr>
              <a:t>Hastalığınızla alakalı güvendiğiniz bir kişi ile konuşmak sizin için önemli olabilir</a:t>
            </a:r>
            <a:r>
              <a:rPr lang="en-US" sz="2400" dirty="0">
                <a:solidFill>
                  <a:srgbClr val="333333"/>
                </a:solidFill>
              </a:rPr>
              <a:t>, </a:t>
            </a:r>
            <a:r>
              <a:rPr lang="tr-TR" sz="2400" dirty="0">
                <a:solidFill>
                  <a:srgbClr val="333333"/>
                </a:solidFill>
              </a:rPr>
              <a:t>çünkü</a:t>
            </a:r>
            <a:r>
              <a:rPr lang="en-US" sz="2400" dirty="0">
                <a:solidFill>
                  <a:srgbClr val="333333"/>
                </a:solidFill>
              </a:rPr>
              <a:t>…</a:t>
            </a:r>
            <a:endParaRPr lang="de-DE" sz="2400" dirty="0">
              <a:solidFill>
                <a:srgbClr val="333333"/>
              </a:solidFill>
              <a:sym typeface="Wingdings" panose="05000000000000000000" pitchFamily="2" charset="2"/>
            </a:endParaRPr>
          </a:p>
          <a:p>
            <a:pPr marL="342900" indent="-342900">
              <a:buClr>
                <a:srgbClr val="333333"/>
              </a:buClr>
              <a:buFont typeface="WingDings"/>
              <a:buChar char=""/>
              <a:defRPr/>
            </a:pPr>
            <a:r>
              <a:rPr lang="tr-TR" sz="2400" dirty="0">
                <a:solidFill>
                  <a:srgbClr val="333333"/>
                </a:solidFill>
              </a:rPr>
              <a:t>O kişiler gelişen bir psikotik evrenin erken işaretlerini sizden daha önce farkederler.</a:t>
            </a:r>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
        <p:nvSpPr>
          <p:cNvPr id="9" name="Footer Placeholder 8"/>
          <p:cNvSpPr>
            <a:spLocks noGrp="1"/>
          </p:cNvSpPr>
          <p:nvPr>
            <p:ph type="ftr" sz="quarter" idx="11"/>
          </p:nvPr>
        </p:nvSpPr>
        <p:spPr/>
        <p:txBody>
          <a:bodyPr/>
          <a:lstStyle/>
          <a:p>
            <a:pPr>
              <a:defRPr/>
            </a:pPr>
            <a:r>
              <a:rPr lang="de-DE"/>
              <a:t>Eğitim Modülü 10 – Önyargılar (Stigma) ile Başa Çıkma</a:t>
            </a:r>
          </a:p>
        </p:txBody>
      </p:sp>
      <p:sp>
        <p:nvSpPr>
          <p:cNvPr id="10" name="Slide Number Placeholder 9"/>
          <p:cNvSpPr>
            <a:spLocks noGrp="1"/>
          </p:cNvSpPr>
          <p:nvPr>
            <p:ph type="sldNum" sz="quarter" idx="12"/>
          </p:nvPr>
        </p:nvSpPr>
        <p:spPr/>
        <p:txBody>
          <a:bodyPr/>
          <a:lstStyle/>
          <a:p>
            <a:pPr>
              <a:defRPr/>
            </a:pPr>
            <a:fld id="{069AE98A-8F82-419F-AA90-24A7E2D7EE3A}" type="slidenum">
              <a:rPr lang="de-DE" smtClean="0"/>
              <a:pPr>
                <a:defRPr/>
              </a:pPr>
              <a:t>48</a:t>
            </a:fld>
            <a:endParaRPr lang="de-DE"/>
          </a:p>
        </p:txBody>
      </p:sp>
    </p:spTree>
    <p:extLst>
      <p:ext uri="{BB962C8B-B14F-4D97-AF65-F5344CB8AC3E}">
        <p14:creationId xmlns:p14="http://schemas.microsoft.com/office/powerpoint/2010/main" val="33880669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Hastalığımı nasıl anlatabilirim?</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tr-TR" sz="2400" dirty="0">
                <a:solidFill>
                  <a:srgbClr val="004992"/>
                </a:solidFill>
              </a:rPr>
              <a:t>Öneri: Tanınızdan bahsetmek yerine belirtilerinizden bahsedin.</a:t>
            </a:r>
            <a:endParaRPr lang="tr-TR"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Eğitim Modülü 10 – Önyargılar (Stigma) ile Başa Çıkma</a:t>
            </a: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49</a:t>
            </a:fld>
            <a:endParaRPr lang="de-DE"/>
          </a:p>
        </p:txBody>
      </p:sp>
    </p:spTree>
    <p:extLst>
      <p:ext uri="{BB962C8B-B14F-4D97-AF65-F5344CB8AC3E}">
        <p14:creationId xmlns:p14="http://schemas.microsoft.com/office/powerpoint/2010/main" val="4126434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Hastalığımı nasıl anlatabilirim?</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tr-TR" sz="2400" dirty="0">
                <a:solidFill>
                  <a:srgbClr val="004992"/>
                </a:solidFill>
              </a:rPr>
              <a:t>Öneri: Tanınızdan bahsetmek yerine belirtilerinizden bahsedin.</a:t>
            </a:r>
            <a:endParaRPr lang="de-DE" sz="2400" dirty="0">
              <a:solidFill>
                <a:srgbClr val="004992"/>
              </a:solidFill>
            </a:endParaRPr>
          </a:p>
          <a:p>
            <a:pPr marL="342900" indent="-342900">
              <a:buClr>
                <a:srgbClr val="333333"/>
              </a:buClr>
              <a:buFont typeface="WingDings"/>
              <a:buChar char=""/>
              <a:defRPr/>
            </a:pPr>
            <a:r>
              <a:rPr lang="tr-TR" sz="2400" dirty="0">
                <a:solidFill>
                  <a:srgbClr val="333333"/>
                </a:solidFill>
              </a:rPr>
              <a:t>Özellikle, çok iyi tanımadığınız kişilere tanı isimlerini (şizofreni, psikoz) açıklamak yerine belirtilerinizden bahsetmeniz tavsiye </a:t>
            </a:r>
            <a:r>
              <a:rPr lang="tr-TR" sz="2400">
                <a:solidFill>
                  <a:srgbClr val="333333"/>
                </a:solidFill>
              </a:rPr>
              <a:t>edilir.</a:t>
            </a:r>
            <a:endParaRPr lang="tr-TR"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Eğitim Modülü 10 – Önyargılar (Stigma) ile Başa Çıkma</a:t>
            </a: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50</a:t>
            </a:fld>
            <a:endParaRPr lang="de-DE"/>
          </a:p>
        </p:txBody>
      </p:sp>
    </p:spTree>
    <p:extLst>
      <p:ext uri="{BB962C8B-B14F-4D97-AF65-F5344CB8AC3E}">
        <p14:creationId xmlns:p14="http://schemas.microsoft.com/office/powerpoint/2010/main" val="11344273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Hastalığımı nasıl anlatabilirim?</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tr-TR" sz="2400" dirty="0">
                <a:solidFill>
                  <a:srgbClr val="004992"/>
                </a:solidFill>
              </a:rPr>
              <a:t>Öneri: Tanınızdan bahsetmek yerine belirtilerinizden bahsedin.</a:t>
            </a:r>
            <a:endParaRPr lang="de-DE" sz="2400" dirty="0">
              <a:solidFill>
                <a:srgbClr val="004992"/>
              </a:solidFill>
            </a:endParaRPr>
          </a:p>
          <a:p>
            <a:pPr marL="342900" indent="-342900">
              <a:buClr>
                <a:srgbClr val="333333"/>
              </a:buClr>
              <a:buFont typeface="WingDings"/>
              <a:buChar char=""/>
              <a:defRPr/>
            </a:pPr>
            <a:r>
              <a:rPr lang="tr-TR" sz="2400" dirty="0">
                <a:solidFill>
                  <a:srgbClr val="333333"/>
                </a:solidFill>
              </a:rPr>
              <a:t>Özellikle, çok iyi tanımadığınız kişilere tanı isimlerini (şizofreni, psikoz) açıklamak yerine belirtilerinizden bahsetmeniz tavsiye edilir.</a:t>
            </a:r>
          </a:p>
          <a:p>
            <a:pPr marL="342900" indent="-342900">
              <a:buClr>
                <a:srgbClr val="333333"/>
              </a:buClr>
              <a:buFont typeface="WingDings"/>
              <a:buChar char=""/>
              <a:defRPr/>
            </a:pPr>
            <a:r>
              <a:rPr lang="tr-TR" sz="2400" dirty="0">
                <a:solidFill>
                  <a:srgbClr val="333333"/>
                </a:solidFill>
              </a:rPr>
              <a:t>Başkalarına hastalığınızı açıklayabilmeniz için, kendiniz, hastalığınız hakkında yeterli bilgiye olmanız gerekir!</a:t>
            </a:r>
          </a:p>
        </p:txBody>
      </p:sp>
      <p:sp>
        <p:nvSpPr>
          <p:cNvPr id="5" name="Footer Placeholder 4"/>
          <p:cNvSpPr>
            <a:spLocks noGrp="1"/>
          </p:cNvSpPr>
          <p:nvPr>
            <p:ph type="ftr" sz="quarter" idx="11"/>
          </p:nvPr>
        </p:nvSpPr>
        <p:spPr/>
        <p:txBody>
          <a:bodyPr/>
          <a:lstStyle/>
          <a:p>
            <a:pPr>
              <a:defRPr/>
            </a:pPr>
            <a:r>
              <a:rPr lang="de-DE"/>
              <a:t>Eğitim Modülü 10 – Önyargılar (Stigma) ile Başa Çıkma</a:t>
            </a: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51</a:t>
            </a:fld>
            <a:endParaRPr lang="de-DE"/>
          </a:p>
        </p:txBody>
      </p:sp>
    </p:spTree>
    <p:extLst>
      <p:ext uri="{BB962C8B-B14F-4D97-AF65-F5344CB8AC3E}">
        <p14:creationId xmlns:p14="http://schemas.microsoft.com/office/powerpoint/2010/main" val="32647567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Hastalığımı nasıl anlatabilirim?</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tr-TR" sz="2000" dirty="0">
                <a:solidFill>
                  <a:srgbClr val="004992"/>
                </a:solidFill>
              </a:rPr>
              <a:t>Psikoz ve şizofreninin başlıca belirtileri</a:t>
            </a:r>
            <a:r>
              <a:rPr lang="en-US" sz="2000" dirty="0">
                <a:solidFill>
                  <a:srgbClr val="004992"/>
                </a:solidFill>
              </a:rPr>
              <a:t>:</a:t>
            </a:r>
          </a:p>
          <a:p>
            <a:pPr lvl="0" defTabSz="914400" eaLnBrk="0" fontAlgn="base" hangingPunct="0">
              <a:lnSpc>
                <a:spcPct val="100000"/>
              </a:lnSpc>
              <a:spcBef>
                <a:spcPts val="1200"/>
              </a:spcBef>
              <a:buClr>
                <a:srgbClr val="006699"/>
              </a:buClr>
              <a:tabLst>
                <a:tab pos="84138" algn="l"/>
              </a:tabLst>
            </a:pPr>
            <a:r>
              <a:rPr lang="en-US" sz="2000" kern="0" dirty="0">
                <a:solidFill>
                  <a:srgbClr val="333333"/>
                </a:solidFill>
              </a:rPr>
              <a:t>???</a:t>
            </a:r>
            <a:endParaRPr lang="de-DE" sz="20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Eğitim Modülü 10 – Önyargılar (Stigma) ile Başa Çıkma</a:t>
            </a: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52</a:t>
            </a:fld>
            <a:endParaRPr 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Hastalığımı nasıl anlatabilirim?</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tr-TR" sz="2000" dirty="0">
                <a:solidFill>
                  <a:srgbClr val="004992"/>
                </a:solidFill>
              </a:rPr>
              <a:t>Psikoz ve şizofreninin başlıca belirtileri</a:t>
            </a:r>
            <a:r>
              <a:rPr lang="en-US" sz="2000" dirty="0">
                <a:solidFill>
                  <a:srgbClr val="004992"/>
                </a:solidFill>
              </a:rPr>
              <a:t>:</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tr-TR" sz="2000" b="1" dirty="0">
                <a:solidFill>
                  <a:srgbClr val="333333"/>
                </a:solidFill>
              </a:rPr>
              <a:t>Halüsinasyon</a:t>
            </a:r>
            <a:endParaRPr lang="de-DE" sz="2000" b="1" dirty="0">
              <a:solidFill>
                <a:srgbClr val="333333"/>
              </a:solidFill>
            </a:endParaRPr>
          </a:p>
          <a:p>
            <a:pPr marL="342900" indent="-342900">
              <a:lnSpc>
                <a:spcPct val="100000"/>
              </a:lnSpc>
              <a:spcBef>
                <a:spcPts val="1200"/>
              </a:spcBef>
              <a:buClr>
                <a:srgbClr val="333333"/>
              </a:buClr>
              <a:buFont typeface="WingDings"/>
              <a:buChar char=""/>
            </a:pPr>
            <a:r>
              <a:rPr lang="tr-TR" sz="2000" b="1" dirty="0">
                <a:solidFill>
                  <a:srgbClr val="333333"/>
                </a:solidFill>
              </a:rPr>
              <a:t>Hezeyan (sanrı)</a:t>
            </a:r>
            <a:endParaRPr lang="en-US" sz="2000" b="1" dirty="0">
              <a:solidFill>
                <a:srgbClr val="333333"/>
              </a:solidFill>
            </a:endParaRPr>
          </a:p>
          <a:p>
            <a:pPr marL="342900" indent="-342900">
              <a:lnSpc>
                <a:spcPct val="100000"/>
              </a:lnSpc>
              <a:spcBef>
                <a:spcPts val="1200"/>
              </a:spcBef>
              <a:buClr>
                <a:srgbClr val="333333"/>
              </a:buClr>
              <a:buFont typeface="WingDings"/>
              <a:buChar char=""/>
            </a:pPr>
            <a:r>
              <a:rPr lang="tr-TR" sz="2000" b="1" dirty="0">
                <a:solidFill>
                  <a:srgbClr val="333333"/>
                </a:solidFill>
              </a:rPr>
              <a:t>Diğer belirtiler ör: depresyon </a:t>
            </a:r>
            <a:r>
              <a:rPr lang="en-US" sz="2000" b="1" dirty="0">
                <a:solidFill>
                  <a:srgbClr val="333333"/>
                </a:solidFill>
              </a:rPr>
              <a:t>(</a:t>
            </a:r>
            <a:r>
              <a:rPr lang="tr-TR" sz="2000" b="1" dirty="0">
                <a:solidFill>
                  <a:srgbClr val="333333"/>
                </a:solidFill>
              </a:rPr>
              <a:t>bu aynı zamanda diğer hastalıklarda da görülebilir</a:t>
            </a:r>
            <a:r>
              <a:rPr lang="en-US" sz="2000" b="1" dirty="0">
                <a:solidFill>
                  <a:srgbClr val="333333"/>
                </a:solidFill>
              </a:rPr>
              <a:t>)</a:t>
            </a:r>
          </a:p>
        </p:txBody>
      </p:sp>
      <p:sp>
        <p:nvSpPr>
          <p:cNvPr id="5" name="Footer Placeholder 4"/>
          <p:cNvSpPr>
            <a:spLocks noGrp="1"/>
          </p:cNvSpPr>
          <p:nvPr>
            <p:ph type="ftr" sz="quarter" idx="11"/>
          </p:nvPr>
        </p:nvSpPr>
        <p:spPr/>
        <p:txBody>
          <a:bodyPr/>
          <a:lstStyle/>
          <a:p>
            <a:pPr>
              <a:defRPr/>
            </a:pPr>
            <a:r>
              <a:rPr lang="de-DE"/>
              <a:t>Eğitim Modülü 10 – Önyargılar (Stigma) ile Başa Çıkma</a:t>
            </a: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53</a:t>
            </a:fld>
            <a:endParaRPr 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Hastalığımı nasıl anlatabilirim?</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tr-TR" sz="2000" dirty="0">
                <a:solidFill>
                  <a:srgbClr val="004992"/>
                </a:solidFill>
              </a:rPr>
              <a:t>Psikoz ve şizofreninin başlıca belirtileri</a:t>
            </a:r>
            <a:r>
              <a:rPr lang="en-US" sz="2000" dirty="0">
                <a:solidFill>
                  <a:srgbClr val="004992"/>
                </a:solidFill>
              </a:rPr>
              <a:t>:</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de-DE" sz="2000" b="1" dirty="0">
                <a:solidFill>
                  <a:srgbClr val="333333"/>
                </a:solidFill>
              </a:rPr>
              <a:t>Hal</a:t>
            </a:r>
            <a:r>
              <a:rPr lang="tr-TR" sz="2000" b="1" dirty="0" err="1">
                <a:solidFill>
                  <a:srgbClr val="333333"/>
                </a:solidFill>
              </a:rPr>
              <a:t>üsinasyon</a:t>
            </a:r>
            <a:r>
              <a:rPr lang="de-DE" sz="2000" b="1" dirty="0">
                <a:solidFill>
                  <a:srgbClr val="333333"/>
                </a:solidFill>
              </a:rPr>
              <a:t>: </a:t>
            </a:r>
            <a:r>
              <a:rPr lang="tr-TR" sz="2000" dirty="0">
                <a:solidFill>
                  <a:srgbClr val="333333"/>
                </a:solidFill>
              </a:rPr>
              <a:t>Orada olmayan şeyleri duymak, görmek, hissetmek ya da tatmak.</a:t>
            </a:r>
            <a:endParaRPr lang="en-US" sz="20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Eğitim Modülü 10 – Önyargılar (Stigma) ile Başa Çıkma</a:t>
            </a: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54</a:t>
            </a:fld>
            <a:endParaRPr lang="de-DE"/>
          </a:p>
        </p:txBody>
      </p:sp>
    </p:spTree>
    <p:extLst>
      <p:ext uri="{BB962C8B-B14F-4D97-AF65-F5344CB8AC3E}">
        <p14:creationId xmlns:p14="http://schemas.microsoft.com/office/powerpoint/2010/main" val="27284513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Hastalığımı nasıl anlatabilirim?</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tr-TR" sz="2000" dirty="0">
                <a:solidFill>
                  <a:srgbClr val="004992"/>
                </a:solidFill>
              </a:rPr>
              <a:t>Psikoz ve şizofreninin başlıca belirtileri</a:t>
            </a:r>
            <a:r>
              <a:rPr lang="en-US" sz="2000" dirty="0">
                <a:solidFill>
                  <a:srgbClr val="004992"/>
                </a:solidFill>
              </a:rPr>
              <a:t>:</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de-DE" sz="2000" b="1" dirty="0">
                <a:solidFill>
                  <a:srgbClr val="333333"/>
                </a:solidFill>
              </a:rPr>
              <a:t>Hal</a:t>
            </a:r>
            <a:r>
              <a:rPr lang="tr-TR" sz="2000" b="1" dirty="0" err="1">
                <a:solidFill>
                  <a:srgbClr val="333333"/>
                </a:solidFill>
              </a:rPr>
              <a:t>üsinasyon</a:t>
            </a:r>
            <a:r>
              <a:rPr lang="de-DE" sz="2000" b="1" dirty="0">
                <a:solidFill>
                  <a:srgbClr val="333333"/>
                </a:solidFill>
              </a:rPr>
              <a:t>: </a:t>
            </a:r>
            <a:r>
              <a:rPr lang="tr-TR" sz="2000" dirty="0">
                <a:solidFill>
                  <a:srgbClr val="333333"/>
                </a:solidFill>
              </a:rPr>
              <a:t>Orada olmayan şeyleri duymak, görmek, hissetmek ya da tatmak.</a:t>
            </a:r>
            <a:endParaRPr lang="en-US" sz="2000" dirty="0">
              <a:solidFill>
                <a:srgbClr val="333333"/>
              </a:solidFill>
            </a:endParaRPr>
          </a:p>
          <a:p>
            <a:pPr>
              <a:lnSpc>
                <a:spcPct val="100000"/>
              </a:lnSpc>
              <a:spcBef>
                <a:spcPts val="1200"/>
              </a:spcBef>
            </a:pPr>
            <a:r>
              <a:rPr lang="tr-TR" sz="2000" dirty="0">
                <a:solidFill>
                  <a:srgbClr val="333333"/>
                </a:solidFill>
              </a:rPr>
              <a:t>Örnek</a:t>
            </a:r>
            <a:r>
              <a:rPr lang="de-DE" sz="2000" dirty="0">
                <a:solidFill>
                  <a:srgbClr val="333333"/>
                </a:solidFill>
              </a:rPr>
              <a:t>:</a:t>
            </a:r>
          </a:p>
          <a:p>
            <a:pPr>
              <a:lnSpc>
                <a:spcPct val="100000"/>
              </a:lnSpc>
              <a:spcBef>
                <a:spcPts val="1200"/>
              </a:spcBef>
            </a:pPr>
            <a:r>
              <a:rPr lang="tr-TR" sz="2000" dirty="0">
                <a:solidFill>
                  <a:srgbClr val="333333"/>
                </a:solidFill>
              </a:rPr>
              <a:t>‘</a:t>
            </a:r>
            <a:r>
              <a:rPr lang="tr-TR" sz="2000" i="1" dirty="0">
                <a:solidFill>
                  <a:srgbClr val="333333"/>
                </a:solidFill>
              </a:rPr>
              <a:t>Genel popülasyonun yaklaşık %15’i ruhsal hastalık olmadan halüsinasyon deneyimi yaşıyor. Bunu sana nasıl anlatabilirim</a:t>
            </a:r>
            <a:r>
              <a:rPr lang="en-US" sz="2000" i="1" dirty="0">
                <a:solidFill>
                  <a:srgbClr val="333333"/>
                </a:solidFill>
              </a:rPr>
              <a:t>?</a:t>
            </a:r>
            <a:r>
              <a:rPr lang="tr-TR" sz="2000" i="1" dirty="0">
                <a:solidFill>
                  <a:srgbClr val="333333"/>
                </a:solidFill>
              </a:rPr>
              <a:t> Bu aklımıza kolayca takılan güçlü bir melodiyi sürekli düşünmekle kıyaslanabilir öyle ki melodinin gerçek olduğu düşünürsün. Mesela, sabırsızlıkla birinin gelmesini beklerken, aslında kimse kapıda yokken kapı zili duymak.’</a:t>
            </a:r>
            <a:endParaRPr lang="de-DE" sz="2000" i="1" dirty="0">
              <a:solidFill>
                <a:srgbClr val="333333"/>
              </a:solidFill>
            </a:endParaRPr>
          </a:p>
        </p:txBody>
      </p:sp>
      <p:sp>
        <p:nvSpPr>
          <p:cNvPr id="5" name="Footer Placeholder 4"/>
          <p:cNvSpPr>
            <a:spLocks noGrp="1"/>
          </p:cNvSpPr>
          <p:nvPr>
            <p:ph type="ftr" sz="quarter" idx="11"/>
          </p:nvPr>
        </p:nvSpPr>
        <p:spPr/>
        <p:txBody>
          <a:bodyPr/>
          <a:lstStyle/>
          <a:p>
            <a:pPr>
              <a:defRPr/>
            </a:pPr>
            <a:r>
              <a:rPr lang="de-DE"/>
              <a:t>Eğitim Modülü 10 – Önyargılar (Stigma) ile Başa Çıkma</a:t>
            </a: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55</a:t>
            </a:fld>
            <a:endParaRPr lang="de-DE"/>
          </a:p>
        </p:txBody>
      </p:sp>
    </p:spTree>
    <p:extLst>
      <p:ext uri="{BB962C8B-B14F-4D97-AF65-F5344CB8AC3E}">
        <p14:creationId xmlns:p14="http://schemas.microsoft.com/office/powerpoint/2010/main" val="40355739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Hastalığımı nasıl anlatabilirim?</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lvl="0">
              <a:lnSpc>
                <a:spcPct val="100000"/>
              </a:lnSpc>
              <a:spcBef>
                <a:spcPts val="1200"/>
              </a:spcBef>
            </a:pPr>
            <a:r>
              <a:rPr lang="tr-TR" sz="2000" dirty="0">
                <a:solidFill>
                  <a:srgbClr val="004992"/>
                </a:solidFill>
              </a:rPr>
              <a:t>Psikoz ve şizofreninin başlıca belirtileri</a:t>
            </a:r>
            <a:r>
              <a:rPr lang="en-US" sz="2000" dirty="0">
                <a:solidFill>
                  <a:srgbClr val="004992"/>
                </a:solidFill>
              </a:rPr>
              <a:t>:</a:t>
            </a:r>
            <a:endParaRPr lang="de-DE" sz="2000" dirty="0">
              <a:solidFill>
                <a:srgbClr val="004992"/>
              </a:solidFill>
            </a:endParaRPr>
          </a:p>
          <a:p>
            <a:pPr marL="342900" lvl="0" indent="-342900">
              <a:lnSpc>
                <a:spcPct val="100000"/>
              </a:lnSpc>
              <a:spcBef>
                <a:spcPts val="1200"/>
              </a:spcBef>
              <a:buClr>
                <a:srgbClr val="333333"/>
              </a:buClr>
              <a:buFont typeface="WingDings"/>
              <a:buChar char=""/>
            </a:pPr>
            <a:r>
              <a:rPr lang="tr-TR" sz="2000" b="1" dirty="0">
                <a:solidFill>
                  <a:srgbClr val="333333"/>
                </a:solidFill>
              </a:rPr>
              <a:t>Hezeyanlar</a:t>
            </a:r>
            <a:r>
              <a:rPr lang="en-US" sz="2000" b="1" dirty="0">
                <a:solidFill>
                  <a:srgbClr val="333333"/>
                </a:solidFill>
              </a:rPr>
              <a:t>: </a:t>
            </a:r>
            <a:r>
              <a:rPr lang="tr-TR" sz="2000" dirty="0">
                <a:solidFill>
                  <a:srgbClr val="333333"/>
                </a:solidFill>
              </a:rPr>
              <a:t>Gerçek olmayan bir şeye inanmak </a:t>
            </a:r>
            <a:r>
              <a:rPr lang="en-US" sz="2000" dirty="0">
                <a:solidFill>
                  <a:srgbClr val="333333"/>
                </a:solidFill>
              </a:rPr>
              <a:t>(</a:t>
            </a:r>
            <a:r>
              <a:rPr lang="tr-TR" sz="2000" dirty="0">
                <a:solidFill>
                  <a:srgbClr val="333333"/>
                </a:solidFill>
              </a:rPr>
              <a:t>ör: dünyayı kurtarmak için seçilmiş olmak ya da özel bir servis tarafından takip edilmek</a:t>
            </a:r>
            <a:r>
              <a:rPr lang="en-US" sz="2000" dirty="0">
                <a:solidFill>
                  <a:srgbClr val="333333"/>
                </a:solidFill>
              </a:rPr>
              <a:t>)</a:t>
            </a:r>
            <a:endParaRPr lang="en-US" sz="2000" b="1" dirty="0">
              <a:solidFill>
                <a:srgbClr val="333333"/>
              </a:solidFill>
            </a:endParaRPr>
          </a:p>
        </p:txBody>
      </p:sp>
      <p:sp>
        <p:nvSpPr>
          <p:cNvPr id="5" name="Footer Placeholder 4"/>
          <p:cNvSpPr>
            <a:spLocks noGrp="1"/>
          </p:cNvSpPr>
          <p:nvPr>
            <p:ph type="ftr" sz="quarter" idx="11"/>
          </p:nvPr>
        </p:nvSpPr>
        <p:spPr/>
        <p:txBody>
          <a:bodyPr/>
          <a:lstStyle/>
          <a:p>
            <a:pPr>
              <a:defRPr/>
            </a:pPr>
            <a:r>
              <a:rPr lang="de-DE"/>
              <a:t>Eğitim Modülü 10 – Önyargılar (Stigma) ile Başa Çıkma</a:t>
            </a: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56</a:t>
            </a:fld>
            <a:endParaRPr lang="de-DE"/>
          </a:p>
        </p:txBody>
      </p:sp>
    </p:spTree>
    <p:extLst>
      <p:ext uri="{BB962C8B-B14F-4D97-AF65-F5344CB8AC3E}">
        <p14:creationId xmlns:p14="http://schemas.microsoft.com/office/powerpoint/2010/main" val="30712487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Hastalığımı nasıl anlatabilirim?</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lvl="0">
              <a:lnSpc>
                <a:spcPct val="100000"/>
              </a:lnSpc>
              <a:spcBef>
                <a:spcPts val="1200"/>
              </a:spcBef>
            </a:pPr>
            <a:r>
              <a:rPr lang="tr-TR" sz="2000" dirty="0">
                <a:solidFill>
                  <a:srgbClr val="004992"/>
                </a:solidFill>
              </a:rPr>
              <a:t>Psikoz ve şizofreninin başlıca belirtileri</a:t>
            </a:r>
            <a:r>
              <a:rPr lang="en-US" sz="2000" dirty="0">
                <a:solidFill>
                  <a:srgbClr val="004992"/>
                </a:solidFill>
              </a:rPr>
              <a:t>:</a:t>
            </a:r>
            <a:endParaRPr lang="de-DE" sz="2000" dirty="0">
              <a:solidFill>
                <a:srgbClr val="004992"/>
              </a:solidFill>
            </a:endParaRPr>
          </a:p>
          <a:p>
            <a:pPr marL="342900" lvl="0" indent="-342900">
              <a:lnSpc>
                <a:spcPct val="100000"/>
              </a:lnSpc>
              <a:spcBef>
                <a:spcPts val="1200"/>
              </a:spcBef>
              <a:buClr>
                <a:srgbClr val="333333"/>
              </a:buClr>
              <a:buFont typeface="WingDings"/>
              <a:buChar char=""/>
            </a:pPr>
            <a:r>
              <a:rPr lang="tr-TR" sz="2000" b="1" dirty="0">
                <a:solidFill>
                  <a:srgbClr val="333333"/>
                </a:solidFill>
              </a:rPr>
              <a:t>Hezeyanlar</a:t>
            </a:r>
            <a:r>
              <a:rPr lang="en-US" sz="2000" b="1" dirty="0">
                <a:solidFill>
                  <a:srgbClr val="333333"/>
                </a:solidFill>
              </a:rPr>
              <a:t>: </a:t>
            </a:r>
            <a:r>
              <a:rPr lang="tr-TR" sz="2000" dirty="0">
                <a:solidFill>
                  <a:srgbClr val="333333"/>
                </a:solidFill>
              </a:rPr>
              <a:t>Gerçek olmayan bir şeye inanmak </a:t>
            </a:r>
            <a:r>
              <a:rPr lang="en-US" sz="2000" dirty="0">
                <a:solidFill>
                  <a:srgbClr val="333333"/>
                </a:solidFill>
              </a:rPr>
              <a:t>(</a:t>
            </a:r>
            <a:r>
              <a:rPr lang="tr-TR" sz="2000" dirty="0">
                <a:solidFill>
                  <a:srgbClr val="333333"/>
                </a:solidFill>
              </a:rPr>
              <a:t>ör: dünyayı kurtarmak için seçilmiş olmak ya da özel bir servis tarafından takip edilmek</a:t>
            </a:r>
            <a:r>
              <a:rPr lang="en-US" sz="2000" dirty="0">
                <a:solidFill>
                  <a:srgbClr val="333333"/>
                </a:solidFill>
              </a:rPr>
              <a:t>)</a:t>
            </a:r>
            <a:endParaRPr lang="en-US" sz="2000" b="1" dirty="0">
              <a:solidFill>
                <a:srgbClr val="333333"/>
              </a:solidFill>
            </a:endParaRPr>
          </a:p>
          <a:p>
            <a:pPr lvl="0">
              <a:lnSpc>
                <a:spcPct val="100000"/>
              </a:lnSpc>
              <a:spcBef>
                <a:spcPts val="1200"/>
              </a:spcBef>
            </a:pPr>
            <a:r>
              <a:rPr lang="tr-TR" sz="2000" dirty="0">
                <a:solidFill>
                  <a:srgbClr val="333333"/>
                </a:solidFill>
              </a:rPr>
              <a:t>Örnek</a:t>
            </a:r>
            <a:r>
              <a:rPr lang="de-DE" sz="2000" dirty="0">
                <a:solidFill>
                  <a:srgbClr val="333333"/>
                </a:solidFill>
              </a:rPr>
              <a:t>:</a:t>
            </a:r>
          </a:p>
          <a:p>
            <a:pPr lvl="0">
              <a:lnSpc>
                <a:spcPct val="100000"/>
              </a:lnSpc>
              <a:spcBef>
                <a:spcPts val="1200"/>
              </a:spcBef>
            </a:pPr>
            <a:r>
              <a:rPr lang="tr-TR" sz="2000" i="1" dirty="0">
                <a:solidFill>
                  <a:srgbClr val="333333"/>
                </a:solidFill>
              </a:rPr>
              <a:t>‘Bu günlerde herkesin bildiği gibi, tüm dünyanın size karşı olduğuna ilişkin yoğun hisleriniz var. Ya da özellikle kendini rahat hissetmediğinde insanlar size bakıyor gibi hissedebilirsiniz. Benim için bu duygu çok daha güçlüydü. Hastalığım boyunca, beni takip eden insanlar olduğundan %100 emindim. Şimdi daha farklı görüyorum.’</a:t>
            </a:r>
            <a:endParaRPr lang="en-US" sz="2000" i="1" dirty="0">
              <a:solidFill>
                <a:srgbClr val="333333"/>
              </a:solidFill>
            </a:endParaRPr>
          </a:p>
          <a:p>
            <a:pPr lvl="0">
              <a:lnSpc>
                <a:spcPct val="100000"/>
              </a:lnSpc>
              <a:spcBef>
                <a:spcPts val="1200"/>
              </a:spcBef>
            </a:pPr>
            <a:r>
              <a:rPr lang="tr-TR" sz="2000" i="1" kern="1200" dirty="0">
                <a:solidFill>
                  <a:srgbClr val="333333"/>
                </a:solidFill>
              </a:rPr>
              <a:t>‘Hemen hemen herkesin bir şeylerle uğraşmak için kendini hazır hissettiği, hatta daha iyisini başkasının yapamayacağını düşündüğü deneyimleri olmuştur. Benim için bu tip düşünme uzun sürdü ve bazı problemlere neden oldu. Ör: iş hayatımda…’</a:t>
            </a:r>
            <a:endParaRPr lang="en-US" sz="20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Eğitim Modülü 10 – Önyargılar (Stigma) ile Başa Çıkma</a:t>
            </a: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57</a:t>
            </a:fld>
            <a:endParaRPr lang="de-DE"/>
          </a:p>
        </p:txBody>
      </p:sp>
    </p:spTree>
    <p:extLst>
      <p:ext uri="{BB962C8B-B14F-4D97-AF65-F5344CB8AC3E}">
        <p14:creationId xmlns:p14="http://schemas.microsoft.com/office/powerpoint/2010/main" val="37202998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Hastalığımı nasıl anlatabilirim?</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lvl="0">
              <a:lnSpc>
                <a:spcPct val="100000"/>
              </a:lnSpc>
              <a:spcBef>
                <a:spcPts val="1200"/>
              </a:spcBef>
            </a:pPr>
            <a:r>
              <a:rPr lang="tr-TR" sz="2000" dirty="0">
                <a:solidFill>
                  <a:srgbClr val="004992"/>
                </a:solidFill>
              </a:rPr>
              <a:t>Psikoz ve şizofreninin başlıca belirtileri</a:t>
            </a:r>
            <a:r>
              <a:rPr lang="en-US" sz="2000" dirty="0">
                <a:solidFill>
                  <a:srgbClr val="004992"/>
                </a:solidFill>
              </a:rPr>
              <a:t>:</a:t>
            </a:r>
            <a:endParaRPr lang="de-DE" sz="2000" dirty="0">
              <a:solidFill>
                <a:srgbClr val="004992"/>
              </a:solidFill>
            </a:endParaRPr>
          </a:p>
          <a:p>
            <a:pPr marL="342900" lvl="0" indent="-342900">
              <a:lnSpc>
                <a:spcPct val="100000"/>
              </a:lnSpc>
              <a:spcBef>
                <a:spcPts val="1200"/>
              </a:spcBef>
              <a:buClr>
                <a:srgbClr val="333333"/>
              </a:buClr>
              <a:buFont typeface="WingDings"/>
              <a:buChar char=""/>
            </a:pPr>
            <a:r>
              <a:rPr lang="tr-TR" sz="2000" b="1" dirty="0">
                <a:solidFill>
                  <a:srgbClr val="333333"/>
                </a:solidFill>
              </a:rPr>
              <a:t>Diğer (özel olmayan) belirtiler: </a:t>
            </a:r>
            <a:r>
              <a:rPr lang="tr-TR" sz="2000" dirty="0">
                <a:solidFill>
                  <a:srgbClr val="333333"/>
                </a:solidFill>
              </a:rPr>
              <a:t>örneğin depresyon, iletişim bozukluğu ya da dikkat güçlüğü</a:t>
            </a:r>
            <a:endParaRPr lang="de-DE" sz="20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Eğitim Modülü 10 – Önyargılar (Stigma) ile Başa Çıkma</a:t>
            </a: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58</a:t>
            </a:fld>
            <a:endParaRPr lang="de-DE"/>
          </a:p>
        </p:txBody>
      </p:sp>
    </p:spTree>
    <p:extLst>
      <p:ext uri="{BB962C8B-B14F-4D97-AF65-F5344CB8AC3E}">
        <p14:creationId xmlns:p14="http://schemas.microsoft.com/office/powerpoint/2010/main" val="14595845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Hastalığımı nasıl anlatabilirim?</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lvl="0">
              <a:lnSpc>
                <a:spcPct val="100000"/>
              </a:lnSpc>
              <a:spcBef>
                <a:spcPts val="1200"/>
              </a:spcBef>
            </a:pPr>
            <a:r>
              <a:rPr lang="tr-TR" sz="2000" dirty="0">
                <a:solidFill>
                  <a:srgbClr val="004992"/>
                </a:solidFill>
              </a:rPr>
              <a:t>Psikoz ve şizofreninin başlıca belirtileri</a:t>
            </a:r>
            <a:r>
              <a:rPr lang="en-US" sz="2000" dirty="0">
                <a:solidFill>
                  <a:srgbClr val="004992"/>
                </a:solidFill>
              </a:rPr>
              <a:t>:</a:t>
            </a:r>
            <a:endParaRPr lang="de-DE" sz="2000" dirty="0">
              <a:solidFill>
                <a:srgbClr val="004992"/>
              </a:solidFill>
            </a:endParaRPr>
          </a:p>
          <a:p>
            <a:pPr marL="342900" lvl="0" indent="-342900">
              <a:lnSpc>
                <a:spcPct val="100000"/>
              </a:lnSpc>
              <a:spcBef>
                <a:spcPts val="1200"/>
              </a:spcBef>
              <a:buClr>
                <a:srgbClr val="333333"/>
              </a:buClr>
              <a:buFont typeface="WingDings"/>
              <a:buChar char=""/>
            </a:pPr>
            <a:r>
              <a:rPr lang="tr-TR" sz="2000" b="1" dirty="0">
                <a:solidFill>
                  <a:srgbClr val="333333"/>
                </a:solidFill>
              </a:rPr>
              <a:t>Diğer (özel olmayan) belirtiler: </a:t>
            </a:r>
            <a:r>
              <a:rPr lang="tr-TR" sz="2000" dirty="0">
                <a:solidFill>
                  <a:srgbClr val="333333"/>
                </a:solidFill>
              </a:rPr>
              <a:t>örneğin depresyon, iletişim bozukluğu ya da dikkat güçlüğü</a:t>
            </a:r>
            <a:endParaRPr lang="de-DE" sz="2000" dirty="0">
              <a:solidFill>
                <a:srgbClr val="333333"/>
              </a:solidFill>
            </a:endParaRPr>
          </a:p>
          <a:p>
            <a:pPr lvl="0">
              <a:lnSpc>
                <a:spcPct val="100000"/>
              </a:lnSpc>
              <a:spcBef>
                <a:spcPts val="1200"/>
              </a:spcBef>
            </a:pPr>
            <a:r>
              <a:rPr lang="tr-TR" sz="2000" dirty="0">
                <a:solidFill>
                  <a:srgbClr val="333333"/>
                </a:solidFill>
              </a:rPr>
              <a:t>Örnek</a:t>
            </a:r>
            <a:r>
              <a:rPr lang="de-DE" sz="2000" dirty="0">
                <a:solidFill>
                  <a:srgbClr val="333333"/>
                </a:solidFill>
              </a:rPr>
              <a:t>:</a:t>
            </a:r>
          </a:p>
          <a:p>
            <a:pPr lvl="0">
              <a:lnSpc>
                <a:spcPct val="100000"/>
              </a:lnSpc>
              <a:spcBef>
                <a:spcPts val="1200"/>
              </a:spcBef>
            </a:pPr>
            <a:r>
              <a:rPr lang="tr-TR" sz="2000" i="1" dirty="0">
                <a:solidFill>
                  <a:srgbClr val="004992"/>
                </a:solidFill>
              </a:rPr>
              <a:t>‘</a:t>
            </a:r>
            <a:r>
              <a:rPr lang="tr-TR" sz="2000" i="1" dirty="0">
                <a:solidFill>
                  <a:srgbClr val="333333"/>
                </a:solidFill>
              </a:rPr>
              <a:t>Herkesin üzgün hissettiği, geri çekilip hiçbir şey yapamadığı zamanları olur. Bu benimkiyle aynıydı-bu üzüntü haftalarca sürdü, hiçbir şey beni neşelendirmiyordu. Sadece üzgün değildim, tamamen umutsuz ve değersiz hissediyordum. O anlarda bunun geçmeyeceğini, her zaman böyle olacağını düşünürsünüz. Fakat sonra belli bir noktada perde açılır…’</a:t>
            </a:r>
          </a:p>
        </p:txBody>
      </p:sp>
      <p:sp>
        <p:nvSpPr>
          <p:cNvPr id="5" name="Footer Placeholder 4"/>
          <p:cNvSpPr>
            <a:spLocks noGrp="1"/>
          </p:cNvSpPr>
          <p:nvPr>
            <p:ph type="ftr" sz="quarter" idx="11"/>
          </p:nvPr>
        </p:nvSpPr>
        <p:spPr/>
        <p:txBody>
          <a:bodyPr/>
          <a:lstStyle/>
          <a:p>
            <a:pPr>
              <a:defRPr/>
            </a:pPr>
            <a:r>
              <a:rPr lang="de-DE"/>
              <a:t>Eğitim Modülü 10 – Önyargılar (Stigma) ile Başa Çıkma</a:t>
            </a: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59</a:t>
            </a:fld>
            <a:endParaRPr lang="de-DE"/>
          </a:p>
        </p:txBody>
      </p:sp>
    </p:spTree>
    <p:extLst>
      <p:ext uri="{BB962C8B-B14F-4D97-AF65-F5344CB8AC3E}">
        <p14:creationId xmlns:p14="http://schemas.microsoft.com/office/powerpoint/2010/main" val="1285673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Hastalığımı nasıl anlatabilirim?</a:t>
            </a:r>
            <a:endParaRPr lang="de-DE" sz="3600" dirty="0">
              <a:latin typeface="+mn-lt"/>
              <a:ea typeface="+mn-ea"/>
              <a:cs typeface="+mn-cs"/>
            </a:endParaRPr>
          </a:p>
        </p:txBody>
      </p:sp>
      <p:sp>
        <p:nvSpPr>
          <p:cNvPr id="117762" name="Inhaltsplatzhalter 2"/>
          <p:cNvSpPr>
            <a:spLocks noGrp="1"/>
          </p:cNvSpPr>
          <p:nvPr>
            <p:ph idx="1"/>
          </p:nvPr>
        </p:nvSpPr>
        <p:spPr/>
        <p:txBody>
          <a:bodyPr>
            <a:noAutofit/>
          </a:bodyPr>
          <a:lstStyle/>
          <a:p>
            <a:r>
              <a:rPr lang="tr-TR" sz="2400" dirty="0">
                <a:solidFill>
                  <a:srgbClr val="333333"/>
                </a:solidFill>
              </a:rPr>
              <a:t>Psikoz konusu hakkında bilgi sahibi olarak. Başka insanların sahip oldukları yanlış görüş ve yanlış anlaşılmaları düzeltmenin en iyi yolu, onlara gerçekleri anlatmaktır.</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10 – Önyargılar (Stigma) ile Başa Çıkma</a:t>
            </a:r>
          </a:p>
        </p:txBody>
      </p:sp>
      <p:sp>
        <p:nvSpPr>
          <p:cNvPr id="6" name="Slide Number Placeholder 5"/>
          <p:cNvSpPr>
            <a:spLocks noGrp="1"/>
          </p:cNvSpPr>
          <p:nvPr>
            <p:ph type="sldNum" sz="quarter" idx="12"/>
          </p:nvPr>
        </p:nvSpPr>
        <p:spPr/>
        <p:txBody>
          <a:bodyPr/>
          <a:lstStyle/>
          <a:p>
            <a:pPr>
              <a:defRPr/>
            </a:pPr>
            <a:fld id="{069AE98A-8F82-419F-AA90-24A7E2D7EE3A}" type="slidenum">
              <a:rPr lang="de-DE" smtClean="0"/>
              <a:pPr>
                <a:defRPr/>
              </a:pPr>
              <a:t>60</a:t>
            </a:fld>
            <a:endParaRPr 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mn-lt"/>
                <a:ea typeface="+mn-ea"/>
                <a:cs typeface="+mn-cs"/>
              </a:rPr>
              <a:t>Günlük hayatımıza taşıyalım</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a:defRPr/>
            </a:pPr>
            <a:r>
              <a:rPr lang="tr-TR" sz="2400" b="1" dirty="0">
                <a:solidFill>
                  <a:srgbClr val="333333"/>
                </a:solidFill>
              </a:rPr>
              <a:t>Öğrenme hedefleri</a:t>
            </a:r>
            <a:r>
              <a:rPr lang="de-DE" sz="2400" b="1" dirty="0">
                <a:solidFill>
                  <a:srgbClr val="333333"/>
                </a:solidFill>
              </a:rPr>
              <a:t>:</a:t>
            </a:r>
          </a:p>
          <a:p>
            <a:pPr>
              <a:defRPr/>
            </a:pPr>
            <a:r>
              <a:rPr lang="tr-TR" sz="2000" dirty="0">
                <a:solidFill>
                  <a:srgbClr val="333333"/>
                </a:solidFill>
              </a:rPr>
              <a:t>Ö</a:t>
            </a:r>
            <a:r>
              <a:rPr lang="de-DE" sz="2000" dirty="0" err="1">
                <a:solidFill>
                  <a:srgbClr val="333333"/>
                </a:solidFill>
              </a:rPr>
              <a:t>nyargı</a:t>
            </a:r>
            <a:r>
              <a:rPr lang="de-DE" sz="2000" dirty="0">
                <a:solidFill>
                  <a:srgbClr val="333333"/>
                </a:solidFill>
              </a:rPr>
              <a:t> </a:t>
            </a:r>
            <a:r>
              <a:rPr lang="de-DE" sz="2000" dirty="0" err="1">
                <a:solidFill>
                  <a:srgbClr val="333333"/>
                </a:solidFill>
              </a:rPr>
              <a:t>ve</a:t>
            </a:r>
            <a:r>
              <a:rPr lang="de-DE" sz="2000" dirty="0">
                <a:solidFill>
                  <a:srgbClr val="333333"/>
                </a:solidFill>
              </a:rPr>
              <a:t> </a:t>
            </a:r>
            <a:r>
              <a:rPr lang="de-DE" sz="2000" dirty="0" err="1">
                <a:solidFill>
                  <a:srgbClr val="333333"/>
                </a:solidFill>
              </a:rPr>
              <a:t>stigma</a:t>
            </a:r>
            <a:r>
              <a:rPr lang="tr-TR" sz="2000" dirty="0" err="1">
                <a:solidFill>
                  <a:srgbClr val="333333"/>
                </a:solidFill>
              </a:rPr>
              <a:t>yı</a:t>
            </a:r>
            <a:r>
              <a:rPr lang="tr-TR" sz="2000" dirty="0">
                <a:solidFill>
                  <a:srgbClr val="333333"/>
                </a:solidFill>
              </a:rPr>
              <a:t> (damgalamayı)</a:t>
            </a:r>
            <a:r>
              <a:rPr lang="de-DE" sz="2000" dirty="0">
                <a:solidFill>
                  <a:srgbClr val="333333"/>
                </a:solidFill>
              </a:rPr>
              <a:t> </a:t>
            </a:r>
            <a:r>
              <a:rPr lang="de-DE" sz="2000" dirty="0" err="1">
                <a:solidFill>
                  <a:srgbClr val="333333"/>
                </a:solidFill>
              </a:rPr>
              <a:t>önlem</a:t>
            </a:r>
            <a:r>
              <a:rPr lang="tr-TR" sz="2000" dirty="0">
                <a:solidFill>
                  <a:srgbClr val="333333"/>
                </a:solidFill>
              </a:rPr>
              <a:t>ede</a:t>
            </a:r>
            <a:r>
              <a:rPr lang="de-DE" sz="2000" dirty="0">
                <a:solidFill>
                  <a:srgbClr val="333333"/>
                </a:solidFill>
              </a:rPr>
              <a:t>, </a:t>
            </a:r>
            <a:r>
              <a:rPr lang="de-DE" sz="2000" dirty="0" err="1">
                <a:solidFill>
                  <a:srgbClr val="333333"/>
                </a:solidFill>
              </a:rPr>
              <a:t>diğer</a:t>
            </a:r>
            <a:r>
              <a:rPr lang="de-DE" sz="2000" dirty="0">
                <a:solidFill>
                  <a:srgbClr val="333333"/>
                </a:solidFill>
              </a:rPr>
              <a:t> </a:t>
            </a:r>
            <a:r>
              <a:rPr lang="de-DE" sz="2000" dirty="0" err="1">
                <a:solidFill>
                  <a:srgbClr val="333333"/>
                </a:solidFill>
              </a:rPr>
              <a:t>insanlara</a:t>
            </a:r>
            <a:r>
              <a:rPr lang="de-DE" sz="2000" dirty="0">
                <a:solidFill>
                  <a:srgbClr val="333333"/>
                </a:solidFill>
              </a:rPr>
              <a:t> </a:t>
            </a:r>
            <a:r>
              <a:rPr lang="de-DE" sz="2000" dirty="0" err="1">
                <a:solidFill>
                  <a:srgbClr val="333333"/>
                </a:solidFill>
              </a:rPr>
              <a:t>hastalı</a:t>
            </a:r>
            <a:r>
              <a:rPr lang="tr-TR" sz="2000" dirty="0" err="1">
                <a:solidFill>
                  <a:srgbClr val="333333"/>
                </a:solidFill>
              </a:rPr>
              <a:t>ğınızı</a:t>
            </a:r>
            <a:r>
              <a:rPr lang="de-DE" sz="2000" dirty="0">
                <a:solidFill>
                  <a:srgbClr val="333333"/>
                </a:solidFill>
              </a:rPr>
              <a:t> </a:t>
            </a:r>
            <a:r>
              <a:rPr lang="de-DE" sz="2000" dirty="0" err="1">
                <a:solidFill>
                  <a:srgbClr val="333333"/>
                </a:solidFill>
              </a:rPr>
              <a:t>yeterince</a:t>
            </a:r>
            <a:r>
              <a:rPr lang="tr-TR" sz="2000" dirty="0">
                <a:solidFill>
                  <a:srgbClr val="333333"/>
                </a:solidFill>
              </a:rPr>
              <a:t> anlatmak </a:t>
            </a:r>
            <a:r>
              <a:rPr lang="de-DE" sz="2000" dirty="0" err="1">
                <a:solidFill>
                  <a:srgbClr val="333333"/>
                </a:solidFill>
              </a:rPr>
              <a:t>önemlidir</a:t>
            </a:r>
            <a:r>
              <a:rPr lang="de-DE" sz="2000" dirty="0">
                <a:solidFill>
                  <a:srgbClr val="333333"/>
                </a:solidFill>
              </a:rPr>
              <a:t>.	</a:t>
            </a:r>
            <a:endParaRPr lang="tr-TR" sz="2000" dirty="0">
              <a:solidFill>
                <a:srgbClr val="333333"/>
              </a:solidFill>
            </a:endParaRPr>
          </a:p>
          <a:p>
            <a:pPr marL="342900" lvl="1" indent="-342900">
              <a:spcBef>
                <a:spcPts val="1999"/>
              </a:spcBef>
              <a:spcAft>
                <a:spcPts val="0"/>
              </a:spcAft>
              <a:buClr>
                <a:srgbClr val="333333"/>
              </a:buClr>
              <a:buFont typeface="WingDings"/>
              <a:buChar char=""/>
              <a:defRPr/>
            </a:pPr>
            <a:r>
              <a:rPr lang="tr-TR" sz="2000" dirty="0">
                <a:solidFill>
                  <a:srgbClr val="333333"/>
                </a:solidFill>
                <a:latin typeface="+mn-lt"/>
              </a:rPr>
              <a:t>Ruhsal bozukluklar yaygındır.</a:t>
            </a:r>
            <a:endParaRPr lang="de-DE" sz="2000" dirty="0">
              <a:solidFill>
                <a:srgbClr val="333333"/>
              </a:solidFill>
              <a:latin typeface="+mn-lt"/>
            </a:endParaRPr>
          </a:p>
          <a:p>
            <a:pPr marL="342900" lvl="1" indent="-342900">
              <a:spcBef>
                <a:spcPts val="1999"/>
              </a:spcBef>
              <a:spcAft>
                <a:spcPts val="0"/>
              </a:spcAft>
              <a:buClr>
                <a:srgbClr val="333333"/>
              </a:buClr>
              <a:buFont typeface="WingDings"/>
              <a:buChar char=""/>
              <a:defRPr/>
            </a:pPr>
            <a:r>
              <a:rPr lang="tr-TR" sz="2000" dirty="0">
                <a:solidFill>
                  <a:srgbClr val="333333"/>
                </a:solidFill>
                <a:latin typeface="+mn-lt"/>
              </a:rPr>
              <a:t>Kendinizi hastalığınız hakkında konuşurken rahat hissetmiyorsanız, hastalık durumunuzun detaylarını paylaşmak zorunda değilsiniz.</a:t>
            </a:r>
          </a:p>
          <a:p>
            <a:pPr marL="342900" lvl="1" indent="-342900">
              <a:spcBef>
                <a:spcPts val="1999"/>
              </a:spcBef>
              <a:spcAft>
                <a:spcPts val="0"/>
              </a:spcAft>
              <a:buClr>
                <a:srgbClr val="333333"/>
              </a:buClr>
              <a:buFont typeface="WingDings"/>
              <a:buChar char=""/>
              <a:defRPr/>
            </a:pPr>
            <a:r>
              <a:rPr lang="tr-TR" sz="2000" dirty="0">
                <a:solidFill>
                  <a:srgbClr val="333333"/>
                </a:solidFill>
                <a:latin typeface="+mn-lt"/>
              </a:rPr>
              <a:t>Tanınızın doğruluğuna, aldığınız genel desteğe ve </a:t>
            </a:r>
            <a:r>
              <a:rPr lang="tr-TR" sz="2000" dirty="0" err="1">
                <a:solidFill>
                  <a:srgbClr val="333333"/>
                </a:solidFill>
                <a:latin typeface="+mn-lt"/>
              </a:rPr>
              <a:t>nüks</a:t>
            </a:r>
            <a:r>
              <a:rPr lang="tr-TR" sz="2000" dirty="0">
                <a:solidFill>
                  <a:srgbClr val="333333"/>
                </a:solidFill>
                <a:latin typeface="+mn-lt"/>
              </a:rPr>
              <a:t> önleme yardımına güvendiğinizi insanlara anlatmak önemlidir ve yardımcı olabilir.</a:t>
            </a:r>
          </a:p>
          <a:p>
            <a:pPr marL="342900" lvl="1" indent="-342900">
              <a:spcBef>
                <a:spcPts val="1999"/>
              </a:spcBef>
              <a:spcAft>
                <a:spcPts val="0"/>
              </a:spcAft>
              <a:buClr>
                <a:srgbClr val="333333"/>
              </a:buClr>
              <a:buFont typeface="WingDings"/>
              <a:buChar char=""/>
              <a:defRPr/>
            </a:pPr>
            <a:r>
              <a:rPr lang="tr-TR" sz="2000" dirty="0">
                <a:solidFill>
                  <a:srgbClr val="333333"/>
                </a:solidFill>
                <a:latin typeface="+mn-lt"/>
              </a:rPr>
              <a:t>Bazen, diğerleri hastalıkla ilgili yanlış inançlar edinebilirler. Hastalığınızın belirtilerini paylaşmanız, muhtemelen yanlış anlaşılan tanıyı paylaşmanızdan daha yardımcı olabilir.</a:t>
            </a:r>
          </a:p>
        </p:txBody>
      </p:sp>
      <p:sp>
        <p:nvSpPr>
          <p:cNvPr id="6" name="Footer Placeholder 5"/>
          <p:cNvSpPr>
            <a:spLocks noGrp="1"/>
          </p:cNvSpPr>
          <p:nvPr>
            <p:ph type="ftr" sz="quarter" idx="11"/>
          </p:nvPr>
        </p:nvSpPr>
        <p:spPr/>
        <p:txBody>
          <a:bodyPr/>
          <a:lstStyle/>
          <a:p>
            <a:pPr>
              <a:defRPr/>
            </a:pPr>
            <a:r>
              <a:rPr lang="de-DE"/>
              <a:t>Eğitim Modülü 10 – Önyargılar (Stigma) ile Başa Çıkma</a:t>
            </a:r>
          </a:p>
        </p:txBody>
      </p:sp>
      <p:sp>
        <p:nvSpPr>
          <p:cNvPr id="7" name="Slide Number Placeholder 6"/>
          <p:cNvSpPr>
            <a:spLocks noGrp="1"/>
          </p:cNvSpPr>
          <p:nvPr>
            <p:ph type="sldNum" sz="quarter" idx="12"/>
          </p:nvPr>
        </p:nvSpPr>
        <p:spPr/>
        <p:txBody>
          <a:bodyPr/>
          <a:lstStyle/>
          <a:p>
            <a:pPr>
              <a:defRPr/>
            </a:pPr>
            <a:fld id="{069AE98A-8F82-419F-AA90-24A7E2D7EE3A}" type="slidenum">
              <a:rPr lang="de-DE" smtClean="0"/>
              <a:pPr>
                <a:defRPr/>
              </a:pPr>
              <a:t>61</a:t>
            </a:fld>
            <a:endParaRPr lang="de-DE"/>
          </a:p>
        </p:txBody>
      </p:sp>
    </p:spTree>
    <p:extLst>
      <p:ext uri="{BB962C8B-B14F-4D97-AF65-F5344CB8AC3E}">
        <p14:creationId xmlns:p14="http://schemas.microsoft.com/office/powerpoint/2010/main" val="31608954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mn-lt"/>
                <a:ea typeface="+mn-ea"/>
                <a:cs typeface="+mn-cs"/>
              </a:rPr>
              <a:t>Bunun psikoz ile alakası nedir?</a:t>
            </a:r>
            <a:endParaRPr lang="de-DE" sz="3600" dirty="0">
              <a:latin typeface="+mn-lt"/>
              <a:ea typeface="+mn-ea"/>
              <a:cs typeface="+mn-cs"/>
            </a:endParaRPr>
          </a:p>
        </p:txBody>
      </p:sp>
      <p:sp>
        <p:nvSpPr>
          <p:cNvPr id="119810" name="Inhaltsplatzhalter 2"/>
          <p:cNvSpPr>
            <a:spLocks noGrp="1"/>
          </p:cNvSpPr>
          <p:nvPr>
            <p:ph idx="1"/>
          </p:nvPr>
        </p:nvSpPr>
        <p:spPr/>
        <p:txBody>
          <a:bodyPr>
            <a:noAutofit/>
          </a:bodyPr>
          <a:lstStyle/>
          <a:p>
            <a:r>
              <a:rPr lang="tr-TR" sz="2000" dirty="0">
                <a:solidFill>
                  <a:srgbClr val="333333"/>
                </a:solidFill>
              </a:rPr>
              <a:t>Psikozu olan birçok kişi </a:t>
            </a:r>
            <a:r>
              <a:rPr lang="en-US" sz="2000" dirty="0">
                <a:solidFill>
                  <a:srgbClr val="333333"/>
                </a:solidFill>
              </a:rPr>
              <a:t>(</a:t>
            </a:r>
            <a:r>
              <a:rPr lang="tr-TR" sz="2000" dirty="0">
                <a:solidFill>
                  <a:srgbClr val="333333"/>
                </a:solidFill>
              </a:rPr>
              <a:t>fakat hepsi değil</a:t>
            </a:r>
            <a:r>
              <a:rPr lang="en-US" sz="2000" dirty="0">
                <a:solidFill>
                  <a:srgbClr val="333333"/>
                </a:solidFill>
              </a:rPr>
              <a:t>!) </a:t>
            </a:r>
            <a:r>
              <a:rPr lang="tr-TR" sz="2000" dirty="0">
                <a:solidFill>
                  <a:srgbClr val="333333"/>
                </a:solidFill>
              </a:rPr>
              <a:t>önyargılar ile mücadele etmek zorundadır.</a:t>
            </a:r>
            <a:r>
              <a:rPr lang="en-US" sz="2000" dirty="0">
                <a:solidFill>
                  <a:srgbClr val="333333"/>
                </a:solidFill>
              </a:rPr>
              <a:t> </a:t>
            </a:r>
            <a:r>
              <a:rPr lang="tr-TR" sz="2000" dirty="0">
                <a:solidFill>
                  <a:srgbClr val="333333"/>
                </a:solidFill>
              </a:rPr>
              <a:t>Önyargıları önlemede</a:t>
            </a:r>
            <a:r>
              <a:rPr lang="en-US" sz="2000" dirty="0">
                <a:solidFill>
                  <a:srgbClr val="333333"/>
                </a:solidFill>
              </a:rPr>
              <a:t>, </a:t>
            </a:r>
            <a:r>
              <a:rPr lang="tr-TR" sz="2000" dirty="0">
                <a:solidFill>
                  <a:srgbClr val="333333"/>
                </a:solidFill>
              </a:rPr>
              <a:t>hastalığınızı diğer insanlara açıklamak yardımcı olabilir.</a:t>
            </a:r>
            <a:endParaRPr lang="en-US" sz="2000" dirty="0">
              <a:solidFill>
                <a:srgbClr val="333333"/>
              </a:solidFill>
            </a:endParaRPr>
          </a:p>
          <a:p>
            <a:r>
              <a:rPr lang="tr-TR" sz="2000" dirty="0">
                <a:solidFill>
                  <a:srgbClr val="004992"/>
                </a:solidFill>
              </a:rPr>
              <a:t>Örnek</a:t>
            </a:r>
            <a:r>
              <a:rPr lang="de-DE" sz="2000" dirty="0">
                <a:solidFill>
                  <a:srgbClr val="004992"/>
                </a:solidFill>
              </a:rPr>
              <a:t>: </a:t>
            </a:r>
            <a:r>
              <a:rPr lang="tr-TR" sz="2000" dirty="0" err="1">
                <a:solidFill>
                  <a:srgbClr val="333333"/>
                </a:solidFill>
              </a:rPr>
              <a:t>Psikotik</a:t>
            </a:r>
            <a:r>
              <a:rPr lang="tr-TR" sz="2000" dirty="0">
                <a:solidFill>
                  <a:srgbClr val="333333"/>
                </a:solidFill>
              </a:rPr>
              <a:t> bir dönemi nedeniyle, Ali son birkaç haftasını hastanede geçirdi.</a:t>
            </a:r>
            <a:r>
              <a:rPr lang="en-US" sz="2000" dirty="0">
                <a:solidFill>
                  <a:srgbClr val="333333"/>
                </a:solidFill>
              </a:rPr>
              <a:t> </a:t>
            </a:r>
            <a:r>
              <a:rPr lang="tr-TR" sz="2000" dirty="0">
                <a:solidFill>
                  <a:srgbClr val="333333"/>
                </a:solidFill>
              </a:rPr>
              <a:t>Şimdiye kadar Ali hastalığını neredeyse hiç kimseye söylememişti ve bu yüzden başkalarından gitgide çekinen biri haline </a:t>
            </a:r>
            <a:r>
              <a:rPr lang="tr-TR" sz="2000">
                <a:solidFill>
                  <a:srgbClr val="333333"/>
                </a:solidFill>
              </a:rPr>
              <a:t>gelmişti.</a:t>
            </a:r>
          </a:p>
          <a:p>
            <a:r>
              <a:rPr lang="tr-TR" sz="2000">
                <a:solidFill>
                  <a:srgbClr val="004992"/>
                </a:solidFill>
              </a:rPr>
              <a:t>Geçmiş</a:t>
            </a:r>
            <a:r>
              <a:rPr lang="de-DE" sz="2000" dirty="0">
                <a:solidFill>
                  <a:srgbClr val="004992"/>
                </a:solidFill>
              </a:rPr>
              <a:t>: </a:t>
            </a:r>
            <a:r>
              <a:rPr lang="tr-TR" sz="2000" dirty="0">
                <a:solidFill>
                  <a:srgbClr val="333333"/>
                </a:solidFill>
              </a:rPr>
              <a:t>Geçmişte</a:t>
            </a:r>
            <a:r>
              <a:rPr lang="de-DE" sz="2000" dirty="0">
                <a:solidFill>
                  <a:srgbClr val="333333"/>
                </a:solidFill>
              </a:rPr>
              <a:t>, </a:t>
            </a:r>
            <a:r>
              <a:rPr lang="tr-TR" sz="2000" dirty="0">
                <a:solidFill>
                  <a:srgbClr val="333333"/>
                </a:solidFill>
              </a:rPr>
              <a:t>Ali’nin psikozu hakkında açıkça konuşmayla ilgili olumsuz deneyimleri vardı. Hastalığını son patronuna söyledikten hemen sonra transfer edilmişti. Bu yüzden arkadaşlarının Ali’nin deli olduğunu düşünmelerinden ve kendisine sırt çevireceklerinden korkuyor.</a:t>
            </a:r>
          </a:p>
          <a:p>
            <a:r>
              <a:rPr lang="tr-TR" sz="2000" dirty="0">
                <a:solidFill>
                  <a:srgbClr val="004992"/>
                </a:solidFill>
              </a:rPr>
              <a:t>Ancak</a:t>
            </a:r>
            <a:r>
              <a:rPr lang="de-DE" sz="2000" dirty="0">
                <a:solidFill>
                  <a:srgbClr val="004992"/>
                </a:solidFill>
              </a:rPr>
              <a:t>: </a:t>
            </a:r>
            <a:r>
              <a:rPr lang="tr-TR" sz="2000" dirty="0">
                <a:solidFill>
                  <a:srgbClr val="333333"/>
                </a:solidFill>
              </a:rPr>
              <a:t>Şimdiki hastaneye yatışı sırasında, Ali </a:t>
            </a:r>
            <a:r>
              <a:rPr lang="tr-TR" sz="2000" dirty="0" err="1">
                <a:solidFill>
                  <a:srgbClr val="333333"/>
                </a:solidFill>
              </a:rPr>
              <a:t>metakognitif</a:t>
            </a:r>
            <a:r>
              <a:rPr lang="tr-TR" sz="2000" dirty="0">
                <a:solidFill>
                  <a:srgbClr val="333333"/>
                </a:solidFill>
              </a:rPr>
              <a:t> eğitim grubuna katıldı, ayrıca diğer terapi ve aktivitelerde yer aldı, ve artık yakın arkadaşlarından saklamamaya karar verdi. Hemen hemen hepsi Ali’nin belirtilerini açıklamasına makul yanıt verdi. Bir tanesi ise zulme uğradığı ve tehdit edildiği hissi ile kendi deneyimini </a:t>
            </a:r>
            <a:r>
              <a:rPr lang="tr-TR" sz="2000">
                <a:solidFill>
                  <a:srgbClr val="333333"/>
                </a:solidFill>
              </a:rPr>
              <a:t>bildirdi.</a:t>
            </a:r>
            <a:endParaRPr lang="de-DE" sz="20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10 – Önyargılar (Stigma) ile Başa Çıkma</a:t>
            </a: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pPr>
                <a:defRPr/>
              </a:pPr>
              <a:t>62</a:t>
            </a:fld>
            <a:endParaRPr 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t>İlginiz</a:t>
            </a:r>
            <a:r>
              <a:rPr lang="en-US" altLang="ko-KR" sz="3600" dirty="0"/>
              <a:t> </a:t>
            </a:r>
            <a:r>
              <a:rPr lang="en-US" altLang="ko-KR" sz="3600" dirty="0" err="1"/>
              <a:t>için</a:t>
            </a:r>
            <a:r>
              <a:rPr lang="en-US" altLang="ko-KR" sz="3600" dirty="0"/>
              <a:t> </a:t>
            </a:r>
            <a:r>
              <a:rPr lang="en-US" altLang="ko-KR" sz="3600" dirty="0" err="1"/>
              <a:t>teşekkür</a:t>
            </a:r>
            <a:r>
              <a:rPr lang="en-US" altLang="ko-KR" sz="3600" dirty="0"/>
              <a:t> </a:t>
            </a:r>
            <a:r>
              <a:rPr lang="en-US" altLang="ko-KR" sz="3600" dirty="0" err="1"/>
              <a:t>ederim</a:t>
            </a:r>
            <a:endParaRPr lang="en-US" altLang="ja-JP" sz="3600" dirty="0">
              <a:latin typeface="Calibri Light"/>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defTabSz="914400">
              <a:lnSpc>
                <a:spcPct val="100000"/>
              </a:lnSpc>
              <a:spcBef>
                <a:spcPts val="800"/>
              </a:spcBef>
            </a:pPr>
            <a:r>
              <a:rPr lang="en-US" altLang="ko-KR" i="1" dirty="0" err="1">
                <a:solidFill>
                  <a:srgbClr val="004992"/>
                </a:solidFill>
                <a:ea typeface="+mj-ea"/>
                <a:cs typeface="Verdana"/>
              </a:rPr>
              <a:t>Eğiticiler</a:t>
            </a:r>
            <a:r>
              <a:rPr lang="en-US" altLang="ko-KR" i="1" dirty="0">
                <a:solidFill>
                  <a:srgbClr val="004992"/>
                </a:solidFill>
                <a:ea typeface="+mj-ea"/>
                <a:cs typeface="Verdana"/>
              </a:rPr>
              <a:t> </a:t>
            </a:r>
            <a:r>
              <a:rPr lang="en-US" altLang="ko-KR" i="1" dirty="0" err="1">
                <a:solidFill>
                  <a:srgbClr val="004992"/>
                </a:solidFill>
                <a:ea typeface="+mj-ea"/>
                <a:cs typeface="Verdana"/>
              </a:rPr>
              <a:t>için</a:t>
            </a:r>
            <a:r>
              <a:rPr lang="en-US" altLang="ko-KR" i="1" dirty="0">
                <a:solidFill>
                  <a:srgbClr val="004992"/>
                </a:solidFill>
                <a:ea typeface="+mj-ea"/>
                <a:cs typeface="Verdana"/>
              </a:rPr>
              <a:t>:</a:t>
            </a:r>
            <a:endParaRPr lang="nl-NL" i="1" dirty="0">
              <a:solidFill>
                <a:srgbClr val="004992"/>
              </a:solidFill>
              <a:latin typeface="Calibri Light"/>
              <a:ea typeface="+mj-ea"/>
              <a:cs typeface="Verdana"/>
            </a:endParaRPr>
          </a:p>
          <a:p>
            <a:pPr marL="114935" marR="333375" lvl="0" defTabSz="914400">
              <a:lnSpc>
                <a:spcPct val="100000"/>
              </a:lnSpc>
              <a:spcBef>
                <a:spcPts val="800"/>
              </a:spcBef>
            </a:pPr>
            <a:r>
              <a:rPr lang="en-US" altLang="ko-KR" dirty="0" err="1">
                <a:solidFill>
                  <a:srgbClr val="004992"/>
                </a:solidFill>
                <a:ea typeface="+mj-ea"/>
                <a:cs typeface="Verdana"/>
              </a:rPr>
              <a:t>Lütfen</a:t>
            </a:r>
            <a:r>
              <a:rPr lang="en-US" altLang="ko-KR" dirty="0">
                <a:solidFill>
                  <a:srgbClr val="004992"/>
                </a:solidFill>
                <a:ea typeface="+mj-ea"/>
                <a:cs typeface="Verdana"/>
              </a:rPr>
              <a:t> </a:t>
            </a:r>
            <a:r>
              <a:rPr lang="en-US" altLang="ko-KR" dirty="0" err="1">
                <a:solidFill>
                  <a:srgbClr val="004992"/>
                </a:solidFill>
                <a:ea typeface="+mj-ea"/>
                <a:cs typeface="Verdana"/>
              </a:rPr>
              <a:t>çalışma</a:t>
            </a:r>
            <a:r>
              <a:rPr lang="en-US" altLang="ko-KR" dirty="0">
                <a:solidFill>
                  <a:srgbClr val="004992"/>
                </a:solidFill>
                <a:ea typeface="+mj-ea"/>
                <a:cs typeface="Verdana"/>
              </a:rPr>
              <a:t> </a:t>
            </a:r>
            <a:r>
              <a:rPr lang="en-US" altLang="ko-KR" dirty="0" err="1">
                <a:solidFill>
                  <a:srgbClr val="004992"/>
                </a:solidFill>
                <a:ea typeface="+mj-ea"/>
                <a:cs typeface="Verdana"/>
              </a:rPr>
              <a:t>kağıtlarını</a:t>
            </a:r>
            <a:r>
              <a:rPr lang="en-US" altLang="ko-KR" dirty="0">
                <a:solidFill>
                  <a:srgbClr val="004992"/>
                </a:solidFill>
                <a:ea typeface="+mj-ea"/>
                <a:cs typeface="Verdana"/>
              </a:rPr>
              <a:t> </a:t>
            </a:r>
            <a:r>
              <a:rPr lang="en-US" altLang="ko-KR" dirty="0" err="1">
                <a:solidFill>
                  <a:srgbClr val="004992"/>
                </a:solidFill>
                <a:ea typeface="+mj-ea"/>
                <a:cs typeface="Verdana"/>
              </a:rPr>
              <a:t>dağıtın</a:t>
            </a:r>
            <a:r>
              <a:rPr lang="en-US" altLang="ko-KR" dirty="0">
                <a:solidFill>
                  <a:srgbClr val="004992"/>
                </a:solidFill>
                <a:ea typeface="+mj-ea"/>
                <a:cs typeface="Verdana"/>
              </a:rPr>
              <a:t>. COGITO </a:t>
            </a:r>
            <a:r>
              <a:rPr lang="en-US" altLang="ko-KR" dirty="0" err="1">
                <a:solidFill>
                  <a:srgbClr val="004992"/>
                </a:solidFill>
                <a:ea typeface="+mj-ea"/>
                <a:cs typeface="Verdana"/>
              </a:rPr>
              <a:t>uygulamamızı</a:t>
            </a:r>
            <a:r>
              <a:rPr lang="en-US" altLang="ko-KR" dirty="0">
                <a:solidFill>
                  <a:srgbClr val="004992"/>
                </a:solidFill>
                <a:ea typeface="+mj-ea"/>
                <a:cs typeface="Verdana"/>
              </a:rPr>
              <a:t> </a:t>
            </a:r>
            <a:r>
              <a:rPr lang="en-US" altLang="ko-KR" dirty="0" err="1">
                <a:solidFill>
                  <a:srgbClr val="004992"/>
                </a:solidFill>
                <a:ea typeface="+mj-ea"/>
                <a:cs typeface="Verdana"/>
              </a:rPr>
              <a:t>tanıtın</a:t>
            </a:r>
            <a:r>
              <a:rPr lang="en-US" altLang="ko-KR" dirty="0">
                <a:solidFill>
                  <a:srgbClr val="004992"/>
                </a:solidFill>
                <a:ea typeface="+mj-ea"/>
                <a:cs typeface="Verdana"/>
              </a:rPr>
              <a:t> (</a:t>
            </a:r>
            <a:r>
              <a:rPr lang="en-US" altLang="ko-KR" dirty="0" err="1">
                <a:solidFill>
                  <a:srgbClr val="004992"/>
                </a:solidFill>
                <a:ea typeface="+mj-ea"/>
                <a:cs typeface="Verdana"/>
              </a:rPr>
              <a:t>ücretsiz</a:t>
            </a:r>
            <a:r>
              <a:rPr lang="en-US" altLang="ko-KR" dirty="0">
                <a:solidFill>
                  <a:srgbClr val="004992"/>
                </a:solidFill>
                <a:ea typeface="+mj-ea"/>
                <a:cs typeface="Verdana"/>
              </a:rPr>
              <a:t> </a:t>
            </a:r>
            <a:r>
              <a:rPr lang="en-US" altLang="ko-KR" dirty="0" err="1">
                <a:solidFill>
                  <a:srgbClr val="004992"/>
                </a:solidFill>
                <a:ea typeface="+mj-ea"/>
                <a:cs typeface="Verdana"/>
              </a:rPr>
              <a:t>indirin</a:t>
            </a:r>
            <a:r>
              <a:rPr lang="en-US" altLang="ko-KR" dirty="0">
                <a:solidFill>
                  <a:srgbClr val="004992"/>
                </a:solidFill>
                <a:ea typeface="+mj-ea"/>
                <a:cs typeface="Verdana"/>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cs typeface="+mn-cs"/>
              </a:rPr>
              <a:t>www.uke.de/mct_app</a:t>
            </a:r>
            <a:endParaRPr lang="de-DE" sz="1800" dirty="0">
              <a:solidFill>
                <a:srgbClr val="333333"/>
              </a:solidFill>
              <a:latin typeface="+mn-lt"/>
              <a:ea typeface="+mn-ea"/>
              <a:cs typeface="+mn-cs"/>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de-DE"/>
              <a:t>Eğitim Modülü 10 – Önyargılar (Stigma) ile Başa Çıkma</a:t>
            </a: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pPr>
                <a:defRPr/>
              </a:pPr>
              <a:t>63</a:t>
            </a:fld>
            <a:endParaRPr lang="de-DE"/>
          </a:p>
        </p:txBody>
      </p:sp>
    </p:spTree>
    <p:extLst>
      <p:ext uri="{BB962C8B-B14F-4D97-AF65-F5344CB8AC3E}">
        <p14:creationId xmlns:p14="http://schemas.microsoft.com/office/powerpoint/2010/main" val="14193544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769239955"/>
              </p:ext>
            </p:extLst>
          </p:nvPr>
        </p:nvGraphicFramePr>
        <p:xfrm>
          <a:off x="408954" y="2011680"/>
          <a:ext cx="11375999" cy="34868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Vecree.com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a:solidFill>
                            <a:srgbClr val="333333"/>
                          </a:solidFill>
                          <a:latin typeface="+mn-lt"/>
                          <a:ea typeface="+mn-ea"/>
                          <a:cs typeface="+mn-cs"/>
                        </a:rPr>
                        <a:t>basketball sketch</a:t>
                      </a:r>
                      <a:endParaRPr lang="nl-NL" sz="1000" b="0" dirty="0">
                        <a:solidFill>
                          <a:srgbClr val="333333"/>
                        </a:solidFill>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basketball/Basketball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Plings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Hockey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hockey stick/Hockeyschläger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Jeff Nelson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ft_edm_park__0103.jpg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letter/Brief</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mn-lt"/>
                          <a:ea typeface="+mn-ea"/>
                          <a:cs typeface="+mn-cs"/>
                        </a:rPr>
                        <a:t>Victor Svensson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DNA</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DNA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mn-lt"/>
                          <a:ea typeface="+mn-ea"/>
                          <a:cs typeface="+mn-cs"/>
                        </a:rPr>
                        <a:t>Christian Schnettelker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DonkeyHotey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Stop Sign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stop sign/Stoppschild</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cap="none" normalizeH="0" baseline="0">
                          <a:ln>
                            <a:noFill/>
                          </a:ln>
                          <a:solidFill>
                            <a:srgbClr val="333333"/>
                          </a:solidFill>
                          <a:effectLst/>
                          <a:latin typeface="+mn-lt"/>
                          <a:ea typeface="+mn-ea"/>
                          <a:cs typeface="+mn-cs"/>
                        </a:rPr>
                        <a:t>Vic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Deciding Which Door to Choose 2</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deciding which door to choose/Entscheidung zwischen zwei Türen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
        <p:nvSpPr>
          <p:cNvPr id="2" name="Footer Placeholder 1"/>
          <p:cNvSpPr>
            <a:spLocks noGrp="1"/>
          </p:cNvSpPr>
          <p:nvPr>
            <p:ph type="ftr" sz="quarter" idx="11"/>
          </p:nvPr>
        </p:nvSpPr>
        <p:spPr/>
        <p:txBody>
          <a:bodyPr/>
          <a:lstStyle/>
          <a:p>
            <a:pPr>
              <a:defRPr/>
            </a:pPr>
            <a:r>
              <a:rPr lang="de-DE"/>
              <a:t>Eğitim Modülü 10 – Önyargılar (Stigma) ile Başa Çıkma</a:t>
            </a:r>
          </a:p>
        </p:txBody>
      </p:sp>
      <p:sp>
        <p:nvSpPr>
          <p:cNvPr id="5" name="Slide Number Placeholder 4"/>
          <p:cNvSpPr>
            <a:spLocks noGrp="1"/>
          </p:cNvSpPr>
          <p:nvPr>
            <p:ph type="sldNum" sz="quarter" idx="12"/>
          </p:nvPr>
        </p:nvSpPr>
        <p:spPr/>
        <p:txBody>
          <a:bodyPr/>
          <a:lstStyle/>
          <a:p>
            <a:pPr>
              <a:defRPr/>
            </a:pPr>
            <a:fld id="{1C3BDA79-BD6A-4118-960B-C955473384F4}" type="slidenum">
              <a:rPr lang="de-DE" smtClean="0"/>
              <a:pPr>
                <a:defRPr/>
              </a:pPr>
              <a:t>64</a:t>
            </a:fld>
            <a:endParaRPr 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21017984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4899</Words>
  <Application>Microsoft Office PowerPoint</Application>
  <PresentationFormat>Benutzerdefiniert</PresentationFormat>
  <Paragraphs>638</Paragraphs>
  <Slides>64</Slides>
  <Notes>64</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64</vt:i4>
      </vt:variant>
    </vt:vector>
  </HeadingPairs>
  <TitlesOfParts>
    <vt:vector size="74" baseType="lpstr">
      <vt:lpstr>Arial</vt:lpstr>
      <vt:lpstr>Calibri Light</vt:lpstr>
      <vt:lpstr>Symbol</vt:lpstr>
      <vt:lpstr>Times New Roman</vt:lpstr>
      <vt:lpstr>Verdana</vt:lpstr>
      <vt:lpstr>WingDings</vt:lpstr>
      <vt:lpstr>WingDings</vt:lpstr>
      <vt:lpstr>Wingdings 2</vt:lpstr>
      <vt:lpstr>UKE_PPT-Vorlage_16zu9</vt:lpstr>
      <vt:lpstr>1_UKE_PPT-Vorlage_16zu9</vt:lpstr>
      <vt:lpstr>MCT 10 II – Önyargılar (Stigma) ile Başa Çıkma</vt:lpstr>
      <vt:lpstr>Aşağıdaki insanların ortak noktası nedir?</vt:lpstr>
      <vt:lpstr>Aşağıdaki insanların ortak noktası nedir?</vt:lpstr>
      <vt:lpstr>Aşağıdaki insanların ortak noktası nedir?</vt:lpstr>
      <vt:lpstr>Aşağıdaki insanların ortak noktası nedir?</vt:lpstr>
      <vt:lpstr>Aşağıdaki insanların ortak noktası nedir?</vt:lpstr>
      <vt:lpstr>Aşağıdaki insanların ortak noktası nedir?</vt:lpstr>
      <vt:lpstr>Aşağıdaki insanların ortak noktası nedir?</vt:lpstr>
      <vt:lpstr>Ünlü=Kusursuz, Mükemmel?</vt:lpstr>
      <vt:lpstr>Bu resimlerin hangisi psikoz belirtileri olan kişiler tarafından yapılmıştır?</vt:lpstr>
      <vt:lpstr>Bu resimlerin hangisi bir açık artırmada en yüksek fiyat almıştır?</vt:lpstr>
      <vt:lpstr>Bu resimlerin hangisi bir açık artırmada en yüksek fiyat almıştır?</vt:lpstr>
      <vt:lpstr>Edvard Munch</vt:lpstr>
      <vt:lpstr>Steffen Moritz</vt:lpstr>
      <vt:lpstr>Vincent van Gogh</vt:lpstr>
      <vt:lpstr>Ringo Starr (The Beatles grubunun davulcusu)</vt:lpstr>
      <vt:lpstr>İlk sonuç</vt:lpstr>
      <vt:lpstr>İlk sonuç</vt:lpstr>
      <vt:lpstr>İlk sonuç</vt:lpstr>
      <vt:lpstr>İlk sonuç</vt:lpstr>
      <vt:lpstr>Ruhsal hastalığın olması ‘normal’ midir?</vt:lpstr>
      <vt:lpstr>Ruhsal hastalığın olması ‘normal’ midir?</vt:lpstr>
      <vt:lpstr>Ruhsal hastalığın olması ‘normal’ midir?</vt:lpstr>
      <vt:lpstr>Normal olmayan inançlar o kadar nadir değildir… Toplumda psikotik deneyim sıklığı</vt:lpstr>
      <vt:lpstr>Normal olmayan inançlar o kadar nadir değildir… Toplumda psikotik deneyim sıklığı</vt:lpstr>
      <vt:lpstr>Normal olmayan inançlar o kadar nadir değildir… Toplumda psikotik deneyim sıklığı</vt:lpstr>
      <vt:lpstr>Normal olmayan inançlar o kadar nadir değildir… Toplumda psikotik deneyim sıklığı</vt:lpstr>
      <vt:lpstr>Normal olmayan inançlar o kadar nadir değildir… Toplumda psikotik deneyim sıklığı</vt:lpstr>
      <vt:lpstr>Normal olmayan inançlar o kadar nadir değildir… Toplumda psikotik deneyim sıklığı</vt:lpstr>
      <vt:lpstr>Normal olmayan inançlar o kadar nadir değildir… Toplumda psikotik deneyim sıklığı</vt:lpstr>
      <vt:lpstr>Normal olmayan inançlar o kadar nadir değildir… Toplumda psikotik deneyim sıklığı</vt:lpstr>
      <vt:lpstr>Hatırlayın…</vt:lpstr>
      <vt:lpstr>Damgalama ve kendini damgalama nedir?</vt:lpstr>
      <vt:lpstr>Damgalama ve kendini damgalama nedir?</vt:lpstr>
      <vt:lpstr>Damgalama ve kendini damgalama nedir?</vt:lpstr>
      <vt:lpstr>Damgalama ve kendini damgalama nedir?</vt:lpstr>
      <vt:lpstr>Psikoz deneyimi olan kişilere yönelik damgalama</vt:lpstr>
      <vt:lpstr>Psikoz deneyimi olan kişilere yönelik damgalama</vt:lpstr>
      <vt:lpstr>Psikoz deneyimi olan kişilere yönelik damgalama</vt:lpstr>
      <vt:lpstr>Psikoz deneyimi olan kişilere yönelik damgalama</vt:lpstr>
      <vt:lpstr>Psikoz deneyimi olan kişilere yönelik damgalama</vt:lpstr>
      <vt:lpstr>Psikoz deneyimi olan kişilere yönelik damgalama</vt:lpstr>
      <vt:lpstr>Psikoz deneyimi olan kişilere yönelik damgalama</vt:lpstr>
      <vt:lpstr>Bunu niçin yapıyoruz?</vt:lpstr>
      <vt:lpstr>Bunu niçin yapıyoruz?</vt:lpstr>
      <vt:lpstr>Ne yapmalıyız?</vt:lpstr>
      <vt:lpstr>Hastalığımı anlatmalı mıyım… nasıl?</vt:lpstr>
      <vt:lpstr>Hastalığımı anlatmalı mıyım… nasıl?</vt:lpstr>
      <vt:lpstr>Hastalığımı nasıl anlatabilirim?</vt:lpstr>
      <vt:lpstr>Hastalığımı nasıl anlatabilirim?</vt:lpstr>
      <vt:lpstr>Hastalığımı nasıl anlatabilirim?</vt:lpstr>
      <vt:lpstr>Hastalığımı nasıl anlatabilirim?</vt:lpstr>
      <vt:lpstr>Hastalığımı nasıl anlatabilirim?</vt:lpstr>
      <vt:lpstr>Hastalığımı nasıl anlatabilirim?</vt:lpstr>
      <vt:lpstr>Hastalığımı nasıl anlatabilirim?</vt:lpstr>
      <vt:lpstr>Hastalığımı nasıl anlatabilirim?</vt:lpstr>
      <vt:lpstr>Hastalığımı nasıl anlatabilirim?</vt:lpstr>
      <vt:lpstr>Hastalığımı nasıl anlatabilirim?</vt:lpstr>
      <vt:lpstr>Hastalığımı nasıl anlatabilirim?</vt:lpstr>
      <vt:lpstr>Hastalığımı nasıl anlatabilirim?</vt:lpstr>
      <vt:lpstr>Günlük hayatımıza taşıyalım</vt:lpstr>
      <vt:lpstr>Bunun psikoz ile alakası nedir?</vt:lpstr>
      <vt:lpstr>İlginiz için teşekkür ederim</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Britt ...</cp:lastModifiedBy>
  <cp:revision>1352</cp:revision>
  <dcterms:created xsi:type="dcterms:W3CDTF">2015-05-22T07:54:23Z</dcterms:created>
  <dcterms:modified xsi:type="dcterms:W3CDTF">2022-07-04T08:51:10Z</dcterms:modified>
</cp:coreProperties>
</file>