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5" r:id="rId1"/>
    <p:sldMasterId id="2147483700" r:id="rId2"/>
    <p:sldMasterId id="2147483713" r:id="rId3"/>
    <p:sldMasterId id="2147483726" r:id="rId4"/>
  </p:sldMasterIdLst>
  <p:notesMasterIdLst>
    <p:notesMasterId r:id="rId62"/>
  </p:notesMasterIdLst>
  <p:sldIdLst>
    <p:sldId id="350" r:id="rId5"/>
    <p:sldId id="317" r:id="rId6"/>
    <p:sldId id="318" r:id="rId7"/>
    <p:sldId id="319" r:id="rId8"/>
    <p:sldId id="320" r:id="rId9"/>
    <p:sldId id="321" r:id="rId10"/>
    <p:sldId id="347" r:id="rId11"/>
    <p:sldId id="322" r:id="rId12"/>
    <p:sldId id="264" r:id="rId13"/>
    <p:sldId id="265" r:id="rId14"/>
    <p:sldId id="323" r:id="rId15"/>
    <p:sldId id="324" r:id="rId16"/>
    <p:sldId id="325" r:id="rId17"/>
    <p:sldId id="314" r:id="rId18"/>
    <p:sldId id="270" r:id="rId19"/>
    <p:sldId id="271" r:id="rId20"/>
    <p:sldId id="272" r:id="rId21"/>
    <p:sldId id="273" r:id="rId22"/>
    <p:sldId id="276" r:id="rId23"/>
    <p:sldId id="326" r:id="rId24"/>
    <p:sldId id="327" r:id="rId25"/>
    <p:sldId id="277" r:id="rId26"/>
    <p:sldId id="278" r:id="rId27"/>
    <p:sldId id="279" r:id="rId28"/>
    <p:sldId id="329" r:id="rId29"/>
    <p:sldId id="281" r:id="rId30"/>
    <p:sldId id="330" r:id="rId31"/>
    <p:sldId id="283" r:id="rId32"/>
    <p:sldId id="284" r:id="rId33"/>
    <p:sldId id="285" r:id="rId34"/>
    <p:sldId id="286" r:id="rId35"/>
    <p:sldId id="287" r:id="rId36"/>
    <p:sldId id="331" r:id="rId37"/>
    <p:sldId id="332" r:id="rId38"/>
    <p:sldId id="333" r:id="rId39"/>
    <p:sldId id="334" r:id="rId40"/>
    <p:sldId id="335" r:id="rId41"/>
    <p:sldId id="336" r:id="rId42"/>
    <p:sldId id="337" r:id="rId43"/>
    <p:sldId id="338" r:id="rId44"/>
    <p:sldId id="296" r:id="rId45"/>
    <p:sldId id="297" r:id="rId46"/>
    <p:sldId id="298" r:id="rId47"/>
    <p:sldId id="299" r:id="rId48"/>
    <p:sldId id="300" r:id="rId49"/>
    <p:sldId id="301" r:id="rId50"/>
    <p:sldId id="302" r:id="rId51"/>
    <p:sldId id="303" r:id="rId52"/>
    <p:sldId id="304" r:id="rId53"/>
    <p:sldId id="339" r:id="rId54"/>
    <p:sldId id="340" r:id="rId55"/>
    <p:sldId id="341" r:id="rId56"/>
    <p:sldId id="342" r:id="rId57"/>
    <p:sldId id="343" r:id="rId58"/>
    <p:sldId id="344" r:id="rId59"/>
    <p:sldId id="345" r:id="rId60"/>
    <p:sldId id="346" r:id="rId61"/>
  </p:sldIdLst>
  <p:sldSz cx="12195175" cy="6858000"/>
  <p:notesSz cx="9144000" cy="6858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guide id="3" pos="288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58"/>
  </p:normalViewPr>
  <p:slideViewPr>
    <p:cSldViewPr>
      <p:cViewPr varScale="1">
        <p:scale>
          <a:sx n="120" d="100"/>
          <a:sy n="120" d="100"/>
        </p:scale>
        <p:origin x="800" y="184"/>
      </p:cViewPr>
      <p:guideLst>
        <p:guide orient="horz" pos="2880"/>
        <p:guide pos="2160"/>
        <p:guide pos="2881"/>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tableStyles" Target="tableStyles.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US"/>
          </a:p>
        </p:txBody>
      </p:sp>
      <p:sp>
        <p:nvSpPr>
          <p:cNvPr id="3" name="Datumsplatzhalter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fld id="{29B00BF7-82B3-4CCB-91C7-8ACE578C0030}" type="datetimeFigureOut">
              <a:rPr lang="en-US" smtClean="0"/>
              <a:t>3/10/25</a:t>
            </a:fld>
            <a:endParaRPr lang="en-US"/>
          </a:p>
        </p:txBody>
      </p:sp>
      <p:sp>
        <p:nvSpPr>
          <p:cNvPr id="4" name="Folienbildplatzhalter 3"/>
          <p:cNvSpPr>
            <a:spLocks noGrp="1" noRot="1" noChangeAspect="1"/>
          </p:cNvSpPr>
          <p:nvPr>
            <p:ph type="sldImg" idx="2"/>
          </p:nvPr>
        </p:nvSpPr>
        <p:spPr>
          <a:xfrm>
            <a:off x="2514600" y="857250"/>
            <a:ext cx="41148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izenplatzhalter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6" name="Fußzeilenplatzhalter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a:lvl1pPr>
          </a:lstStyle>
          <a:p>
            <a:endParaRPr lang="en-US"/>
          </a:p>
        </p:txBody>
      </p:sp>
      <p:sp>
        <p:nvSpPr>
          <p:cNvPr id="7" name="Foliennummernplatzhalter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r">
              <a:defRPr sz="1200"/>
            </a:lvl1pPr>
          </a:lstStyle>
          <a:p>
            <a:fld id="{04D6AED9-9475-405F-B97B-EEAA5B122ADC}" type="slidenum">
              <a:rPr lang="en-US" smtClean="0"/>
              <a:t>‹Nr.›</a:t>
            </a:fld>
            <a:endParaRPr lang="en-US"/>
          </a:p>
        </p:txBody>
      </p:sp>
    </p:spTree>
    <p:extLst>
      <p:ext uri="{BB962C8B-B14F-4D97-AF65-F5344CB8AC3E}">
        <p14:creationId xmlns:p14="http://schemas.microsoft.com/office/powerpoint/2010/main" val="34283567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24088" y="404813"/>
            <a:ext cx="3843337" cy="21605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472D1714-005C-4E9B-8920-EF7C9C05D937}" type="slidenum">
              <a:rPr lang="en-US" altLang="de-DE" sz="1300">
                <a:latin typeface="Verdana" panose="020B0604030504040204" pitchFamily="34" charset="0"/>
              </a:rPr>
              <a:pPr>
                <a:spcBef>
                  <a:spcPct val="0"/>
                </a:spcBef>
              </a:pPr>
              <a:t>2</a:t>
            </a:fld>
            <a:endParaRPr lang="en-US" altLang="de-DE" sz="1300">
              <a:latin typeface="Verdana" panose="020B0604030504040204" pitchFamily="34" charset="0"/>
            </a:endParaRPr>
          </a:p>
        </p:txBody>
      </p:sp>
      <p:sp>
        <p:nvSpPr>
          <p:cNvPr id="7171" name="Rectangle 2"/>
          <p:cNvSpPr>
            <a:spLocks noGrp="1" noRot="1" noChangeAspect="1" noChangeArrowheads="1" noTextEdit="1"/>
          </p:cNvSpPr>
          <p:nvPr>
            <p:ph type="sldImg"/>
          </p:nvPr>
        </p:nvSpPr>
        <p:spPr>
          <a:xfrm>
            <a:off x="2286000" y="514350"/>
            <a:ext cx="4572000" cy="2571750"/>
          </a:xfrm>
          <a:ln/>
        </p:spPr>
      </p:sp>
      <p:sp>
        <p:nvSpPr>
          <p:cNvPr id="7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7818806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6E46B1B7-D53D-4DC5-B68D-0468DCE4F46E}" type="slidenum">
              <a:rPr lang="en-US" altLang="de-DE" sz="1300">
                <a:latin typeface="Verdana" panose="020B0604030504040204" pitchFamily="34" charset="0"/>
              </a:rPr>
              <a:pPr>
                <a:spcBef>
                  <a:spcPct val="0"/>
                </a:spcBef>
              </a:pPr>
              <a:t>3</a:t>
            </a:fld>
            <a:endParaRPr lang="en-US" altLang="de-DE" sz="1300">
              <a:latin typeface="Verdana" panose="020B0604030504040204" pitchFamily="34" charset="0"/>
            </a:endParaRPr>
          </a:p>
        </p:txBody>
      </p:sp>
      <p:sp>
        <p:nvSpPr>
          <p:cNvPr id="9219" name="Rectangle 2"/>
          <p:cNvSpPr>
            <a:spLocks noGrp="1" noRot="1" noChangeAspect="1" noChangeArrowheads="1" noTextEdit="1"/>
          </p:cNvSpPr>
          <p:nvPr>
            <p:ph type="sldImg"/>
          </p:nvPr>
        </p:nvSpPr>
        <p:spPr>
          <a:xfrm>
            <a:off x="2286000" y="514350"/>
            <a:ext cx="4572000" cy="2571750"/>
          </a:xfrm>
          <a:ln/>
        </p:spPr>
      </p:sp>
      <p:sp>
        <p:nvSpPr>
          <p:cNvPr id="9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40495867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5F38CB0A-78C8-48D8-84D6-1C78CCFC478A}" type="slidenum">
              <a:rPr lang="en-US" altLang="de-DE" sz="1300">
                <a:latin typeface="Verdana" panose="020B0604030504040204" pitchFamily="34" charset="0"/>
              </a:rPr>
              <a:pPr>
                <a:spcBef>
                  <a:spcPct val="0"/>
                </a:spcBef>
              </a:pPr>
              <a:t>4</a:t>
            </a:fld>
            <a:endParaRPr lang="en-US" altLang="de-DE" sz="1300">
              <a:latin typeface="Verdana" panose="020B0604030504040204" pitchFamily="34" charset="0"/>
            </a:endParaRPr>
          </a:p>
        </p:txBody>
      </p:sp>
      <p:sp>
        <p:nvSpPr>
          <p:cNvPr id="11267" name="Rectangle 2"/>
          <p:cNvSpPr>
            <a:spLocks noGrp="1" noRot="1" noChangeAspect="1" noChangeArrowheads="1" noTextEdit="1"/>
          </p:cNvSpPr>
          <p:nvPr>
            <p:ph type="sldImg"/>
          </p:nvPr>
        </p:nvSpPr>
        <p:spPr>
          <a:xfrm>
            <a:off x="2286000" y="514350"/>
            <a:ext cx="4572000" cy="2571750"/>
          </a:xfrm>
          <a:ln/>
        </p:spPr>
      </p:sp>
      <p:sp>
        <p:nvSpPr>
          <p:cNvPr id="11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7602708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095CF2D8-77DE-4B7B-9078-06CC317DDB57}" type="slidenum">
              <a:rPr lang="en-US" altLang="de-DE" sz="1300">
                <a:latin typeface="Verdana" panose="020B0604030504040204" pitchFamily="34" charset="0"/>
              </a:rPr>
              <a:pPr>
                <a:spcBef>
                  <a:spcPct val="0"/>
                </a:spcBef>
              </a:pPr>
              <a:t>5</a:t>
            </a:fld>
            <a:endParaRPr lang="en-US" altLang="de-DE" sz="1300">
              <a:latin typeface="Verdana" panose="020B0604030504040204" pitchFamily="34" charset="0"/>
            </a:endParaRPr>
          </a:p>
        </p:txBody>
      </p:sp>
      <p:sp>
        <p:nvSpPr>
          <p:cNvPr id="13315" name="Rectangle 2"/>
          <p:cNvSpPr>
            <a:spLocks noGrp="1" noRot="1" noChangeAspect="1" noChangeArrowheads="1" noTextEdit="1"/>
          </p:cNvSpPr>
          <p:nvPr>
            <p:ph type="sldImg"/>
          </p:nvPr>
        </p:nvSpPr>
        <p:spPr>
          <a:xfrm>
            <a:off x="2286000" y="514350"/>
            <a:ext cx="4572000" cy="2571750"/>
          </a:xfrm>
          <a:ln/>
        </p:spPr>
      </p:sp>
      <p:sp>
        <p:nvSpPr>
          <p:cNvPr id="13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3278099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095CF2D8-77DE-4B7B-9078-06CC317DDB57}" type="slidenum">
              <a:rPr lang="en-US" altLang="de-DE" sz="1300">
                <a:latin typeface="Verdana" panose="020B0604030504040204" pitchFamily="34" charset="0"/>
              </a:rPr>
              <a:pPr>
                <a:spcBef>
                  <a:spcPct val="0"/>
                </a:spcBef>
              </a:pPr>
              <a:t>6</a:t>
            </a:fld>
            <a:endParaRPr lang="en-US" altLang="de-DE" sz="1300">
              <a:latin typeface="Verdana" panose="020B0604030504040204" pitchFamily="34" charset="0"/>
            </a:endParaRPr>
          </a:p>
        </p:txBody>
      </p:sp>
      <p:sp>
        <p:nvSpPr>
          <p:cNvPr id="13315" name="Rectangle 2"/>
          <p:cNvSpPr>
            <a:spLocks noGrp="1" noRot="1" noChangeAspect="1" noChangeArrowheads="1" noTextEdit="1"/>
          </p:cNvSpPr>
          <p:nvPr>
            <p:ph type="sldImg"/>
          </p:nvPr>
        </p:nvSpPr>
        <p:spPr>
          <a:xfrm>
            <a:off x="2286000" y="514350"/>
            <a:ext cx="4572000" cy="2571750"/>
          </a:xfrm>
          <a:ln/>
        </p:spPr>
      </p:sp>
      <p:sp>
        <p:nvSpPr>
          <p:cNvPr id="13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3278099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095CF2D8-77DE-4B7B-9078-06CC317DDB57}" type="slidenum">
              <a:rPr lang="en-US" altLang="de-DE" sz="1300">
                <a:latin typeface="Verdana" panose="020B0604030504040204" pitchFamily="34" charset="0"/>
              </a:rPr>
              <a:pPr>
                <a:spcBef>
                  <a:spcPct val="0"/>
                </a:spcBef>
              </a:pPr>
              <a:t>7</a:t>
            </a:fld>
            <a:endParaRPr lang="en-US" altLang="de-DE" sz="1300">
              <a:latin typeface="Verdana" panose="020B0604030504040204" pitchFamily="34" charset="0"/>
            </a:endParaRPr>
          </a:p>
        </p:txBody>
      </p:sp>
      <p:sp>
        <p:nvSpPr>
          <p:cNvPr id="13315" name="Rectangle 2"/>
          <p:cNvSpPr>
            <a:spLocks noGrp="1" noRot="1" noChangeAspect="1" noChangeArrowheads="1" noTextEdit="1"/>
          </p:cNvSpPr>
          <p:nvPr>
            <p:ph type="sldImg"/>
          </p:nvPr>
        </p:nvSpPr>
        <p:spPr>
          <a:xfrm>
            <a:off x="2286000" y="514350"/>
            <a:ext cx="4572000" cy="2571750"/>
          </a:xfrm>
          <a:ln/>
        </p:spPr>
      </p:sp>
      <p:sp>
        <p:nvSpPr>
          <p:cNvPr id="13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3278099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7530EA19-4850-4F74-8A9E-E72632ADF73F}" type="slidenum">
              <a:rPr lang="en-US" altLang="de-DE" sz="1300">
                <a:latin typeface="Verdana" panose="020B0604030504040204" pitchFamily="34" charset="0"/>
              </a:rPr>
              <a:pPr>
                <a:spcBef>
                  <a:spcPct val="0"/>
                </a:spcBef>
              </a:pPr>
              <a:t>8</a:t>
            </a:fld>
            <a:endParaRPr lang="en-US" altLang="de-DE" sz="1300">
              <a:latin typeface="Verdana" panose="020B0604030504040204" pitchFamily="34" charset="0"/>
            </a:endParaRPr>
          </a:p>
        </p:txBody>
      </p:sp>
      <p:sp>
        <p:nvSpPr>
          <p:cNvPr id="19459" name="Rectangle 2"/>
          <p:cNvSpPr>
            <a:spLocks noGrp="1" noRot="1" noChangeAspect="1" noChangeArrowheads="1" noTextEdit="1"/>
          </p:cNvSpPr>
          <p:nvPr>
            <p:ph type="sldImg"/>
          </p:nvPr>
        </p:nvSpPr>
        <p:spPr>
          <a:xfrm>
            <a:off x="2286000" y="514350"/>
            <a:ext cx="4572000" cy="2571750"/>
          </a:xfrm>
          <a:ln/>
        </p:spPr>
      </p:sp>
      <p:sp>
        <p:nvSpPr>
          <p:cNvPr id="19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8361807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E390CE81-0C32-4AEB-AA9B-6EFF60224EE0}" type="slidenum">
              <a:rPr lang="en-US" altLang="de-DE" sz="1300">
                <a:latin typeface="Verdana" panose="020B0604030504040204" pitchFamily="34" charset="0"/>
              </a:rPr>
              <a:pPr>
                <a:spcBef>
                  <a:spcPct val="0"/>
                </a:spcBef>
              </a:pPr>
              <a:t>12</a:t>
            </a:fld>
            <a:endParaRPr lang="en-US" altLang="de-DE" sz="1300">
              <a:latin typeface="Verdana" panose="020B0604030504040204" pitchFamily="34" charset="0"/>
            </a:endParaRPr>
          </a:p>
        </p:txBody>
      </p:sp>
      <p:sp>
        <p:nvSpPr>
          <p:cNvPr id="27651" name="Rectangle 2"/>
          <p:cNvSpPr>
            <a:spLocks noGrp="1" noRot="1" noChangeAspect="1" noChangeArrowheads="1" noTextEdit="1"/>
          </p:cNvSpPr>
          <p:nvPr>
            <p:ph type="sldImg"/>
          </p:nvPr>
        </p:nvSpPr>
        <p:spPr>
          <a:xfrm>
            <a:off x="2286000" y="514350"/>
            <a:ext cx="4572000" cy="2571750"/>
          </a:xfrm>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8725614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E390CE81-0C32-4AEB-AA9B-6EFF60224EE0}" type="slidenum">
              <a:rPr lang="en-US" altLang="de-DE" sz="1300">
                <a:latin typeface="Verdana" panose="020B0604030504040204" pitchFamily="34" charset="0"/>
              </a:rPr>
              <a:pPr>
                <a:spcBef>
                  <a:spcPct val="0"/>
                </a:spcBef>
              </a:pPr>
              <a:t>13</a:t>
            </a:fld>
            <a:endParaRPr lang="en-US" altLang="de-DE" sz="1300">
              <a:latin typeface="Verdana" panose="020B0604030504040204" pitchFamily="34" charset="0"/>
            </a:endParaRPr>
          </a:p>
        </p:txBody>
      </p:sp>
      <p:sp>
        <p:nvSpPr>
          <p:cNvPr id="27651" name="Rectangle 2"/>
          <p:cNvSpPr>
            <a:spLocks noGrp="1" noRot="1" noChangeAspect="1" noChangeArrowheads="1" noTextEdit="1"/>
          </p:cNvSpPr>
          <p:nvPr>
            <p:ph type="sldImg"/>
          </p:nvPr>
        </p:nvSpPr>
        <p:spPr>
          <a:xfrm>
            <a:off x="2286000" y="514350"/>
            <a:ext cx="4572000" cy="2571750"/>
          </a:xfrm>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8725614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705C8758-4FFC-4739-A9C9-EB11DAB0F8A9}" type="slidenum">
              <a:rPr lang="en-US" altLang="de-DE" sz="1300">
                <a:latin typeface="Verdana" panose="020B0604030504040204" pitchFamily="34" charset="0"/>
              </a:rPr>
              <a:pPr>
                <a:spcBef>
                  <a:spcPct val="0"/>
                </a:spcBef>
              </a:pPr>
              <a:t>27</a:t>
            </a:fld>
            <a:endParaRPr lang="en-US" altLang="de-DE" sz="1300">
              <a:latin typeface="Verdana" panose="020B0604030504040204" pitchFamily="34" charset="0"/>
            </a:endParaRPr>
          </a:p>
        </p:txBody>
      </p:sp>
      <p:sp>
        <p:nvSpPr>
          <p:cNvPr id="58371" name="Rectangle 2"/>
          <p:cNvSpPr>
            <a:spLocks noGrp="1" noRot="1" noChangeAspect="1" noChangeArrowheads="1" noTextEdit="1"/>
          </p:cNvSpPr>
          <p:nvPr>
            <p:ph type="sldImg"/>
          </p:nvPr>
        </p:nvSpPr>
        <p:spPr>
          <a:xfrm>
            <a:off x="2286000" y="514350"/>
            <a:ext cx="4572000" cy="2571750"/>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7573416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C411A5EF-D24E-490D-893E-3B478203398B}" type="slidenum">
              <a:rPr lang="en-US" altLang="de-DE" sz="1300">
                <a:latin typeface="Verdana" panose="020B0604030504040204" pitchFamily="34" charset="0"/>
              </a:rPr>
              <a:pPr>
                <a:spcBef>
                  <a:spcPct val="0"/>
                </a:spcBef>
              </a:pPr>
              <a:t>33</a:t>
            </a:fld>
            <a:endParaRPr lang="en-US" altLang="de-DE" sz="1300">
              <a:latin typeface="Verdana" panose="020B0604030504040204" pitchFamily="34" charset="0"/>
            </a:endParaRPr>
          </a:p>
        </p:txBody>
      </p:sp>
      <p:sp>
        <p:nvSpPr>
          <p:cNvPr id="70659" name="Rectangle 2"/>
          <p:cNvSpPr>
            <a:spLocks noGrp="1" noRot="1" noChangeAspect="1" noChangeArrowheads="1" noTextEdit="1"/>
          </p:cNvSpPr>
          <p:nvPr>
            <p:ph type="sldImg"/>
          </p:nvPr>
        </p:nvSpPr>
        <p:spPr>
          <a:xfrm>
            <a:off x="2286000" y="514350"/>
            <a:ext cx="4572000" cy="2571750"/>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2798200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A7F709AF-07FA-4298-A202-50BE534B1AA3}" type="slidenum">
              <a:rPr lang="en-US" altLang="de-DE" sz="1300">
                <a:latin typeface="Verdana" panose="020B0604030504040204" pitchFamily="34" charset="0"/>
              </a:rPr>
              <a:pPr>
                <a:spcBef>
                  <a:spcPct val="0"/>
                </a:spcBef>
              </a:pPr>
              <a:t>34</a:t>
            </a:fld>
            <a:endParaRPr lang="en-US" altLang="de-DE" sz="1300">
              <a:latin typeface="Verdana" panose="020B0604030504040204" pitchFamily="34" charset="0"/>
            </a:endParaRPr>
          </a:p>
        </p:txBody>
      </p:sp>
      <p:sp>
        <p:nvSpPr>
          <p:cNvPr id="72707" name="Rectangle 1026"/>
          <p:cNvSpPr>
            <a:spLocks noGrp="1" noRot="1" noChangeAspect="1" noChangeArrowheads="1" noTextEdit="1"/>
          </p:cNvSpPr>
          <p:nvPr>
            <p:ph type="sldImg"/>
          </p:nvPr>
        </p:nvSpPr>
        <p:spPr>
          <a:xfrm>
            <a:off x="2286000" y="514350"/>
            <a:ext cx="4572000" cy="2571750"/>
          </a:xfrm>
          <a:ln/>
        </p:spPr>
      </p:sp>
      <p:sp>
        <p:nvSpPr>
          <p:cNvPr id="7270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0837604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0E6EE173-1DFC-47FB-B47E-65D5629220C0}" type="slidenum">
              <a:rPr lang="en-US" altLang="de-DE" sz="1300">
                <a:latin typeface="Verdana" panose="020B0604030504040204" pitchFamily="34" charset="0"/>
              </a:rPr>
              <a:pPr>
                <a:spcBef>
                  <a:spcPct val="0"/>
                </a:spcBef>
              </a:pPr>
              <a:t>35</a:t>
            </a:fld>
            <a:endParaRPr lang="en-US" altLang="de-DE" sz="1300">
              <a:latin typeface="Verdana" panose="020B0604030504040204" pitchFamily="34" charset="0"/>
            </a:endParaRPr>
          </a:p>
        </p:txBody>
      </p:sp>
      <p:sp>
        <p:nvSpPr>
          <p:cNvPr id="74755" name="Rectangle 2"/>
          <p:cNvSpPr>
            <a:spLocks noGrp="1" noRot="1" noChangeAspect="1" noChangeArrowheads="1" noTextEdit="1"/>
          </p:cNvSpPr>
          <p:nvPr>
            <p:ph type="sldImg"/>
          </p:nvPr>
        </p:nvSpPr>
        <p:spPr>
          <a:xfrm>
            <a:off x="2286000" y="514350"/>
            <a:ext cx="4572000" cy="2571750"/>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6313495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5B9ED640-8806-4478-AE20-97F307D5AAD0}" type="slidenum">
              <a:rPr lang="en-US" altLang="de-DE" sz="1300">
                <a:latin typeface="Verdana" panose="020B0604030504040204" pitchFamily="34" charset="0"/>
              </a:rPr>
              <a:pPr>
                <a:spcBef>
                  <a:spcPct val="0"/>
                </a:spcBef>
              </a:pPr>
              <a:t>36</a:t>
            </a:fld>
            <a:endParaRPr lang="en-US" altLang="de-DE"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2286000" y="514350"/>
            <a:ext cx="4572000" cy="2571750"/>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2687329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5B9ED640-8806-4478-AE20-97F307D5AAD0}" type="slidenum">
              <a:rPr lang="en-US" altLang="de-DE" sz="1300">
                <a:latin typeface="Verdana" panose="020B0604030504040204" pitchFamily="34" charset="0"/>
              </a:rPr>
              <a:pPr>
                <a:spcBef>
                  <a:spcPct val="0"/>
                </a:spcBef>
              </a:pPr>
              <a:t>37</a:t>
            </a:fld>
            <a:endParaRPr lang="en-US" altLang="de-DE"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2286000" y="514350"/>
            <a:ext cx="4572000" cy="2571750"/>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2687329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5B9ED640-8806-4478-AE20-97F307D5AAD0}" type="slidenum">
              <a:rPr lang="en-US" altLang="de-DE" sz="1300">
                <a:latin typeface="Verdana" panose="020B0604030504040204" pitchFamily="34" charset="0"/>
              </a:rPr>
              <a:pPr>
                <a:spcBef>
                  <a:spcPct val="0"/>
                </a:spcBef>
              </a:pPr>
              <a:t>38</a:t>
            </a:fld>
            <a:endParaRPr lang="en-US" altLang="de-DE"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2286000" y="514350"/>
            <a:ext cx="4572000" cy="2571750"/>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2687329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5B9ED640-8806-4478-AE20-97F307D5AAD0}" type="slidenum">
              <a:rPr lang="en-US" altLang="de-DE" sz="1300">
                <a:latin typeface="Verdana" panose="020B0604030504040204" pitchFamily="34" charset="0"/>
              </a:rPr>
              <a:pPr>
                <a:spcBef>
                  <a:spcPct val="0"/>
                </a:spcBef>
              </a:pPr>
              <a:t>39</a:t>
            </a:fld>
            <a:endParaRPr lang="en-US" altLang="de-DE"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2286000" y="514350"/>
            <a:ext cx="4572000" cy="2571750"/>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2687329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B328607C-2720-4CD7-AAE4-F4B983CFE469}" type="slidenum">
              <a:rPr lang="en-US" altLang="de-DE" sz="1300">
                <a:latin typeface="Verdana" panose="020B0604030504040204" pitchFamily="34" charset="0"/>
              </a:rPr>
              <a:pPr>
                <a:spcBef>
                  <a:spcPct val="0"/>
                </a:spcBef>
              </a:pPr>
              <a:t>40</a:t>
            </a:fld>
            <a:endParaRPr lang="en-US" altLang="de-DE" sz="1300">
              <a:latin typeface="Verdana" panose="020B0604030504040204" pitchFamily="34" charset="0"/>
            </a:endParaRPr>
          </a:p>
        </p:txBody>
      </p:sp>
      <p:sp>
        <p:nvSpPr>
          <p:cNvPr id="84995" name="Rectangle 2"/>
          <p:cNvSpPr>
            <a:spLocks noGrp="1" noRot="1" noChangeAspect="1" noChangeArrowheads="1" noTextEdit="1"/>
          </p:cNvSpPr>
          <p:nvPr>
            <p:ph type="sldImg"/>
          </p:nvPr>
        </p:nvSpPr>
        <p:spPr>
          <a:xfrm>
            <a:off x="2286000" y="514350"/>
            <a:ext cx="4572000" cy="2571750"/>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0857313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6FC7144A-0389-4EF9-A6B9-11CEC21C69AE}" type="slidenum">
              <a:rPr lang="en-US" altLang="de-DE" sz="1300">
                <a:latin typeface="Verdana" panose="020B0604030504040204" pitchFamily="34" charset="0"/>
              </a:rPr>
              <a:pPr>
                <a:spcBef>
                  <a:spcPct val="0"/>
                </a:spcBef>
              </a:pPr>
              <a:t>50</a:t>
            </a:fld>
            <a:endParaRPr lang="en-US" altLang="de-DE" sz="1300">
              <a:latin typeface="Verdana" panose="020B0604030504040204" pitchFamily="34" charset="0"/>
            </a:endParaRPr>
          </a:p>
        </p:txBody>
      </p:sp>
      <p:sp>
        <p:nvSpPr>
          <p:cNvPr id="111619" name="Rectangle 2"/>
          <p:cNvSpPr>
            <a:spLocks noGrp="1" noRot="1" noChangeAspect="1" noChangeArrowheads="1" noTextEdit="1"/>
          </p:cNvSpPr>
          <p:nvPr>
            <p:ph type="sldImg"/>
          </p:nvPr>
        </p:nvSpPr>
        <p:spPr>
          <a:xfrm>
            <a:off x="2286000" y="514350"/>
            <a:ext cx="4572000" cy="2571750"/>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5262499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6FC7144A-0389-4EF9-A6B9-11CEC21C69AE}" type="slidenum">
              <a:rPr lang="en-US" altLang="de-DE" sz="1300">
                <a:latin typeface="Verdana" panose="020B0604030504040204" pitchFamily="34" charset="0"/>
              </a:rPr>
              <a:pPr>
                <a:spcBef>
                  <a:spcPct val="0"/>
                </a:spcBef>
              </a:pPr>
              <a:t>51</a:t>
            </a:fld>
            <a:endParaRPr lang="en-US" altLang="de-DE" sz="1300">
              <a:latin typeface="Verdana" panose="020B0604030504040204" pitchFamily="34" charset="0"/>
            </a:endParaRPr>
          </a:p>
        </p:txBody>
      </p:sp>
      <p:sp>
        <p:nvSpPr>
          <p:cNvPr id="111619" name="Rectangle 2"/>
          <p:cNvSpPr>
            <a:spLocks noGrp="1" noRot="1" noChangeAspect="1" noChangeArrowheads="1" noTextEdit="1"/>
          </p:cNvSpPr>
          <p:nvPr>
            <p:ph type="sldImg"/>
          </p:nvPr>
        </p:nvSpPr>
        <p:spPr>
          <a:xfrm>
            <a:off x="2286000" y="514350"/>
            <a:ext cx="4572000" cy="2571750"/>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5262499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6FC7144A-0389-4EF9-A6B9-11CEC21C69AE}" type="slidenum">
              <a:rPr lang="en-US" altLang="de-DE" sz="1300">
                <a:latin typeface="Verdana" panose="020B0604030504040204" pitchFamily="34" charset="0"/>
              </a:rPr>
              <a:pPr>
                <a:spcBef>
                  <a:spcPct val="0"/>
                </a:spcBef>
              </a:pPr>
              <a:t>52</a:t>
            </a:fld>
            <a:endParaRPr lang="en-US" altLang="de-DE" sz="1300">
              <a:latin typeface="Verdana" panose="020B0604030504040204" pitchFamily="34" charset="0"/>
            </a:endParaRPr>
          </a:p>
        </p:txBody>
      </p:sp>
      <p:sp>
        <p:nvSpPr>
          <p:cNvPr id="111619" name="Rectangle 2"/>
          <p:cNvSpPr>
            <a:spLocks noGrp="1" noRot="1" noChangeAspect="1" noChangeArrowheads="1" noTextEdit="1"/>
          </p:cNvSpPr>
          <p:nvPr>
            <p:ph type="sldImg"/>
          </p:nvPr>
        </p:nvSpPr>
        <p:spPr>
          <a:xfrm>
            <a:off x="2286000" y="514350"/>
            <a:ext cx="4572000" cy="2571750"/>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5262499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9BFE40C5-62FF-4D41-A5F5-97CA10CB5BF4}" type="slidenum">
              <a:rPr lang="en-US" altLang="de-DE" sz="1300">
                <a:latin typeface="Verdana" panose="020B0604030504040204" pitchFamily="34" charset="0"/>
              </a:rPr>
              <a:pPr>
                <a:spcBef>
                  <a:spcPct val="0"/>
                </a:spcBef>
              </a:pPr>
              <a:t>53</a:t>
            </a:fld>
            <a:endParaRPr lang="en-US" altLang="de-DE" sz="1300">
              <a:latin typeface="Verdana" panose="020B0604030504040204" pitchFamily="34" charset="0"/>
            </a:endParaRPr>
          </a:p>
        </p:txBody>
      </p:sp>
      <p:sp>
        <p:nvSpPr>
          <p:cNvPr id="113667" name="Rectangle 2"/>
          <p:cNvSpPr>
            <a:spLocks noGrp="1" noRot="1" noChangeAspect="1" noChangeArrowheads="1" noTextEdit="1"/>
          </p:cNvSpPr>
          <p:nvPr>
            <p:ph type="sldImg"/>
          </p:nvPr>
        </p:nvSpPr>
        <p:spPr>
          <a:xfrm>
            <a:off x="2286000" y="514350"/>
            <a:ext cx="4572000" cy="2571750"/>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7001575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EDCDBF4A-A750-414A-94B0-E59032D05AB4}" type="slidenum">
              <a:rPr lang="en-US" altLang="de-DE" sz="1300">
                <a:latin typeface="Verdana" panose="020B0604030504040204" pitchFamily="34" charset="0"/>
              </a:rPr>
              <a:pPr>
                <a:spcBef>
                  <a:spcPct val="0"/>
                </a:spcBef>
              </a:pPr>
              <a:t>54</a:t>
            </a:fld>
            <a:endParaRPr lang="en-US" altLang="de-DE" sz="1300">
              <a:latin typeface="Verdana" panose="020B0604030504040204" pitchFamily="34" charset="0"/>
            </a:endParaRPr>
          </a:p>
        </p:txBody>
      </p:sp>
      <p:sp>
        <p:nvSpPr>
          <p:cNvPr id="115715" name="Rectangle 2"/>
          <p:cNvSpPr>
            <a:spLocks noGrp="1" noRot="1" noChangeAspect="1" noChangeArrowheads="1" noTextEdit="1"/>
          </p:cNvSpPr>
          <p:nvPr>
            <p:ph type="sldImg"/>
          </p:nvPr>
        </p:nvSpPr>
        <p:spPr>
          <a:xfrm>
            <a:off x="2286000" y="514350"/>
            <a:ext cx="4572000" cy="2571750"/>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18902705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24088" y="404813"/>
            <a:ext cx="3843337" cy="21605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55</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462">
              <a:spcBef>
                <a:spcPct val="30000"/>
              </a:spcBef>
              <a:defRPr sz="1200">
                <a:solidFill>
                  <a:schemeClr val="tx1"/>
                </a:solidFill>
                <a:latin typeface="Times New Roman" panose="02020603050405020304" pitchFamily="18" charset="0"/>
                <a:cs typeface="Times New Roman" panose="02020603050405020304" pitchFamily="18" charset="0"/>
              </a:defRPr>
            </a:lvl1pPr>
            <a:lvl2pPr marL="769993" indent="-296151" defTabSz="990462">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84605" indent="-236921" defTabSz="990462">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58447" indent="-236921" defTabSz="990462">
              <a:spcBef>
                <a:spcPct val="30000"/>
              </a:spcBef>
              <a:defRPr sz="1200">
                <a:solidFill>
                  <a:schemeClr val="tx1"/>
                </a:solidFill>
                <a:latin typeface="Times New Roman" panose="02020603050405020304" pitchFamily="18" charset="0"/>
                <a:cs typeface="Times New Roman" panose="02020603050405020304" pitchFamily="18" charset="0"/>
              </a:defRPr>
            </a:lvl4pPr>
            <a:lvl5pPr marL="2132289" indent="-236921" defTabSz="990462">
              <a:spcBef>
                <a:spcPct val="30000"/>
              </a:spcBef>
              <a:defRPr sz="1200">
                <a:solidFill>
                  <a:schemeClr val="tx1"/>
                </a:solidFill>
                <a:latin typeface="Times New Roman" panose="02020603050405020304" pitchFamily="18" charset="0"/>
                <a:cs typeface="Times New Roman" panose="02020603050405020304" pitchFamily="18" charset="0"/>
              </a:defRPr>
            </a:lvl5pPr>
            <a:lvl6pPr marL="2606131" indent="-236921" defTabSz="990462"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3079974" indent="-236921" defTabSz="990462"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553816" indent="-236921" defTabSz="990462"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4027658" indent="-236921" defTabSz="990462"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119811" name="Rectangle 2"/>
          <p:cNvSpPr>
            <a:spLocks noGrp="1" noRot="1" noChangeAspect="1" noChangeArrowheads="1" noTextEdit="1"/>
          </p:cNvSpPr>
          <p:nvPr>
            <p:ph type="sldImg"/>
          </p:nvPr>
        </p:nvSpPr>
        <p:spPr>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2700258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462">
              <a:spcBef>
                <a:spcPct val="30000"/>
              </a:spcBef>
              <a:defRPr sz="1200">
                <a:solidFill>
                  <a:schemeClr val="tx1"/>
                </a:solidFill>
                <a:latin typeface="Times New Roman" panose="02020603050405020304" pitchFamily="18" charset="0"/>
                <a:cs typeface="Times New Roman" panose="02020603050405020304" pitchFamily="18" charset="0"/>
              </a:defRPr>
            </a:lvl1pPr>
            <a:lvl2pPr marL="769993" indent="-296151" defTabSz="990462">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84605" indent="-236921" defTabSz="990462">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58447" indent="-236921" defTabSz="990462">
              <a:spcBef>
                <a:spcPct val="30000"/>
              </a:spcBef>
              <a:defRPr sz="1200">
                <a:solidFill>
                  <a:schemeClr val="tx1"/>
                </a:solidFill>
                <a:latin typeface="Times New Roman" panose="02020603050405020304" pitchFamily="18" charset="0"/>
                <a:cs typeface="Times New Roman" panose="02020603050405020304" pitchFamily="18" charset="0"/>
              </a:defRPr>
            </a:lvl4pPr>
            <a:lvl5pPr marL="2132289" indent="-236921" defTabSz="990462">
              <a:spcBef>
                <a:spcPct val="30000"/>
              </a:spcBef>
              <a:defRPr sz="1200">
                <a:solidFill>
                  <a:schemeClr val="tx1"/>
                </a:solidFill>
                <a:latin typeface="Times New Roman" panose="02020603050405020304" pitchFamily="18" charset="0"/>
                <a:cs typeface="Times New Roman" panose="02020603050405020304" pitchFamily="18" charset="0"/>
              </a:defRPr>
            </a:lvl5pPr>
            <a:lvl6pPr marL="2606131" indent="-236921" defTabSz="990462"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3079974" indent="-236921" defTabSz="990462"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553816" indent="-236921" defTabSz="990462"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4027658" indent="-236921" defTabSz="990462"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121859" name="Rectangle 2"/>
          <p:cNvSpPr>
            <a:spLocks noGrp="1" noRot="1" noChangeAspect="1" noChangeArrowheads="1" noTextEdit="1"/>
          </p:cNvSpPr>
          <p:nvPr>
            <p:ph type="sldImg"/>
          </p:nvPr>
        </p:nvSpPr>
        <p:spPr>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10660429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3.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4.xml"/><Relationship Id="rId4" Type="http://schemas.openxmlformats.org/officeDocument/2006/relationships/image" Target="../media/image5.emf"/></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4.xml"/><Relationship Id="rId4" Type="http://schemas.openxmlformats.org/officeDocument/2006/relationships/image" Target="../media/image10.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dirty="0">
                <a:latin typeface="+mj-lt"/>
              </a:rPr>
              <a:t>Permission to use the pictures in this module has been provided by the artists and copyright holders.</a:t>
            </a:r>
            <a:br>
              <a:rPr lang="en-US" altLang="de-DE" sz="1000" dirty="0">
                <a:latin typeface="+mj-lt"/>
              </a:rPr>
            </a:br>
            <a:r>
              <a:rPr lang="en-US" altLang="de-DE" sz="1000" dirty="0">
                <a:latin typeface="+mj-lt"/>
              </a:rPr>
              <a:t>For details (artist, title), please refer to the end of this presentation.</a:t>
            </a:r>
          </a:p>
        </p:txBody>
      </p:sp>
      <p:pic>
        <p:nvPicPr>
          <p:cNvPr id="11"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en-US" dirty="0" err="1"/>
              <a:t>Metakognitif</a:t>
            </a:r>
            <a:r>
              <a:rPr lang="en-US" dirty="0"/>
              <a:t> </a:t>
            </a:r>
            <a:r>
              <a:rPr lang="en-US" dirty="0" err="1"/>
              <a:t>Eğitim</a:t>
            </a:r>
            <a:r>
              <a:rPr lang="en-US" dirty="0"/>
              <a:t> 1 - </a:t>
            </a:r>
            <a:r>
              <a:rPr lang="en-US" dirty="0" err="1"/>
              <a:t>Atıfta</a:t>
            </a:r>
            <a:r>
              <a:rPr lang="en-US" dirty="0"/>
              <a:t> </a:t>
            </a:r>
            <a:r>
              <a:rPr lang="en-US" dirty="0" err="1"/>
              <a:t>Bulunma</a:t>
            </a:r>
            <a:endParaRPr lang="en-US" dirty="0"/>
          </a:p>
        </p:txBody>
      </p:sp>
      <p:sp>
        <p:nvSpPr>
          <p:cNvPr id="4" name="Slide Number Placeholder 3"/>
          <p:cNvSpPr>
            <a:spLocks noGrp="1"/>
          </p:cNvSpPr>
          <p:nvPr>
            <p:ph type="sldNum" sz="quarter" idx="12"/>
          </p:nvPr>
        </p:nvSpPr>
        <p:spPr bwMode="gray"/>
        <p:txBody>
          <a:bodyPr/>
          <a:lstStyle/>
          <a:p>
            <a:fld id="{B6F15528-21DE-4FAA-801E-634DDDAF4B2B}" type="slidenum">
              <a:rPr lang="en-US" smtClean="0"/>
              <a:t>‹Nr.›</a:t>
            </a:fld>
            <a:endParaRPr lang="en-US"/>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r>
              <a:rPr lang="de-DE" dirty="0"/>
              <a:t>Metakognitif Eğitim 1 - Atıfta Bulunma</a:t>
            </a: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r>
              <a:rPr lang="de-DE" dirty="0"/>
              <a:t>Metakognitif Eğitim 1 - Atıfta Bulunma</a:t>
            </a: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r>
              <a:rPr lang="en-US" dirty="0" err="1"/>
              <a:t>Metakognitif</a:t>
            </a:r>
            <a:r>
              <a:rPr lang="en-US" dirty="0"/>
              <a:t> </a:t>
            </a:r>
            <a:r>
              <a:rPr lang="en-US" dirty="0" err="1"/>
              <a:t>Eğitim</a:t>
            </a:r>
            <a:r>
              <a:rPr lang="en-US" dirty="0"/>
              <a:t> 1 - </a:t>
            </a:r>
            <a:r>
              <a:rPr lang="en-US" dirty="0" err="1"/>
              <a:t>Atıfta</a:t>
            </a:r>
            <a:r>
              <a:rPr lang="en-US" dirty="0"/>
              <a:t> </a:t>
            </a:r>
            <a:r>
              <a:rPr lang="en-US" dirty="0" err="1"/>
              <a:t>Bulunma</a:t>
            </a:r>
            <a:endParaRPr lang="en-US" dirty="0"/>
          </a:p>
        </p:txBody>
      </p:sp>
      <p:sp>
        <p:nvSpPr>
          <p:cNvPr id="7" name="Slide Number Placeholder 6"/>
          <p:cNvSpPr>
            <a:spLocks noGrp="1"/>
          </p:cNvSpPr>
          <p:nvPr>
            <p:ph type="sldNum" sz="quarter" idx="12"/>
          </p:nvPr>
        </p:nvSpPr>
        <p:spPr bwMode="gray"/>
        <p:txBody>
          <a:bodyPr/>
          <a:lstStyle/>
          <a:p>
            <a:fld id="{B6F15528-21DE-4FAA-801E-634DDDAF4B2B}" type="slidenum">
              <a:rPr lang="en-US" smtClean="0"/>
              <a:t>‹Nr.›</a:t>
            </a:fld>
            <a:endParaRPr lang="en-US"/>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en-US" dirty="0" err="1"/>
              <a:t>Metakognitif</a:t>
            </a:r>
            <a:r>
              <a:rPr lang="en-US" dirty="0"/>
              <a:t> </a:t>
            </a:r>
            <a:r>
              <a:rPr lang="en-US" dirty="0" err="1"/>
              <a:t>Eğitim</a:t>
            </a:r>
            <a:r>
              <a:rPr lang="en-US" dirty="0"/>
              <a:t> 1 - </a:t>
            </a:r>
            <a:r>
              <a:rPr lang="en-US" dirty="0" err="1"/>
              <a:t>Atıfta</a:t>
            </a:r>
            <a:r>
              <a:rPr lang="en-US" dirty="0"/>
              <a:t> </a:t>
            </a:r>
            <a:r>
              <a:rPr lang="en-US" dirty="0" err="1"/>
              <a:t>Bulunma</a:t>
            </a:r>
            <a:endParaRPr lang="en-US" dirty="0"/>
          </a:p>
        </p:txBody>
      </p:sp>
      <p:sp>
        <p:nvSpPr>
          <p:cNvPr id="7" name="Slide Number Placeholder 6"/>
          <p:cNvSpPr>
            <a:spLocks noGrp="1"/>
          </p:cNvSpPr>
          <p:nvPr>
            <p:ph type="sldNum" sz="quarter" idx="12"/>
          </p:nvPr>
        </p:nvSpPr>
        <p:spPr bwMode="gray"/>
        <p:txBody>
          <a:bodyPr/>
          <a:lstStyle/>
          <a:p>
            <a:fld id="{B6F15528-21DE-4FAA-801E-634DDDAF4B2B}" type="slidenum">
              <a:rPr lang="en-US" smtClean="0"/>
              <a:t>‹Nr.›</a:t>
            </a:fld>
            <a:endParaRPr lang="en-US"/>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r>
              <a:rPr lang="de-DE" dirty="0"/>
              <a:t>Metakognitif Eğitim 1 - Atıfta Bulunma</a:t>
            </a: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t>Metakognitif Eğitim 1 - Atıfta Bulunma</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3" y="8"/>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8"/>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73579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7" y="9"/>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84823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sz="4000"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n-US" altLang="de-DE" sz="1000" dirty="0">
                <a:solidFill>
                  <a:srgbClr val="333333"/>
                </a:solidFill>
                <a:latin typeface="Calibri Light"/>
                <a:ea typeface="ＭＳ Ｐゴシック" panose="020B0600070205080204" pitchFamily="34" charset="-128"/>
              </a:rPr>
              <a:t>Permission to use the pictures in this module has been provided by the artists and copyright holders.</a:t>
            </a:r>
            <a:br>
              <a:rPr lang="en-US" altLang="de-DE" sz="1000" dirty="0">
                <a:solidFill>
                  <a:srgbClr val="333333"/>
                </a:solidFill>
                <a:latin typeface="Calibri Light"/>
                <a:ea typeface="ＭＳ Ｐゴシック" panose="020B0600070205080204" pitchFamily="34" charset="-128"/>
              </a:rPr>
            </a:br>
            <a:r>
              <a:rPr lang="en-US" altLang="de-DE" sz="1000" dirty="0">
                <a:solidFill>
                  <a:srgbClr val="333333"/>
                </a:solidFill>
                <a:latin typeface="Calibri Light"/>
                <a:ea typeface="ＭＳ Ｐゴシック" panose="020B0600070205080204" pitchFamily="34" charset="-128"/>
              </a:rPr>
              <a:t>For details (artist, title), please refer to the end of this presentation.</a:t>
            </a:r>
          </a:p>
        </p:txBody>
      </p:sp>
      <p:pic>
        <p:nvPicPr>
          <p:cNvPr id="11"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27566253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dirty="0">
                <a:solidFill>
                  <a:srgbClr val="333333"/>
                </a:solidFill>
              </a:rPr>
              <a:t>Metakognitif Eğitim 1 - Atıfta Bulunma</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29589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dirty="0">
                <a:solidFill>
                  <a:srgbClr val="333333"/>
                </a:solidFill>
              </a:rPr>
              <a:t>Metakognitif Eğitim 1 - Atıfta Bulunma</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9873951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19" name="Bildplatzhalter 4"/>
          <p:cNvSpPr>
            <a:spLocks noGrp="1"/>
          </p:cNvSpPr>
          <p:nvPr>
            <p:ph type="pic" sz="quarter" idx="13" hasCustomPrompt="1"/>
          </p:nvPr>
        </p:nvSpPr>
        <p:spPr bwMode="gray">
          <a:xfrm>
            <a:off x="7" y="9"/>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Tree>
    <p:extLst>
      <p:ext uri="{BB962C8B-B14F-4D97-AF65-F5344CB8AC3E}">
        <p14:creationId xmlns:p14="http://schemas.microsoft.com/office/powerpoint/2010/main" val="16457079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9"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dirty="0">
                <a:solidFill>
                  <a:srgbClr val="333333"/>
                </a:solidFill>
              </a:rPr>
              <a:t>Metakognitif Eğitim 1 - Atıfta Bulunma</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5836234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1"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dirty="0">
                <a:solidFill>
                  <a:srgbClr val="333333"/>
                </a:solidFill>
              </a:rPr>
              <a:t>Metakognitif Eğitim 1 - Atıfta Bulunma</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770126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dirty="0">
                <a:solidFill>
                  <a:srgbClr val="333333"/>
                </a:solidFill>
              </a:rPr>
              <a:t>Metakognitif Eğitim 1 - Atıfta Bulunma</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3476630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dirty="0">
                <a:solidFill>
                  <a:srgbClr val="333333"/>
                </a:solidFill>
              </a:rPr>
              <a:t>Metakognitif Eğitim 1 - Atıfta Bulunma</a:t>
            </a: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2255637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dirty="0">
                <a:solidFill>
                  <a:srgbClr val="333333"/>
                </a:solidFill>
              </a:rPr>
              <a:t>Metakognitif Eğitim 1 - Atıfta Bulunma</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4447748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1"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9"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71584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4" y="10"/>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0"/>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66933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9" y="1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40863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n-US" altLang="de-DE" sz="1000" dirty="0">
                <a:solidFill>
                  <a:srgbClr val="333333"/>
                </a:solidFill>
                <a:latin typeface="Calibri Light"/>
                <a:ea typeface="ＭＳ Ｐゴシック" panose="020B0600070205080204" pitchFamily="34" charset="-128"/>
              </a:rPr>
              <a:t>Permission to use the pictures in this module has been provided by the artists and copyright holders.</a:t>
            </a:r>
            <a:br>
              <a:rPr lang="en-US" altLang="de-DE" sz="1000" dirty="0">
                <a:solidFill>
                  <a:srgbClr val="333333"/>
                </a:solidFill>
                <a:latin typeface="Calibri Light"/>
                <a:ea typeface="ＭＳ Ｐゴシック" panose="020B0600070205080204" pitchFamily="34" charset="-128"/>
              </a:rPr>
            </a:br>
            <a:r>
              <a:rPr lang="en-US" altLang="de-DE" sz="1000" dirty="0">
                <a:solidFill>
                  <a:srgbClr val="333333"/>
                </a:solidFill>
                <a:latin typeface="Calibri Light"/>
                <a:ea typeface="ＭＳ Ｐゴシック" panose="020B0600070205080204" pitchFamily="34" charset="-128"/>
              </a:rPr>
              <a:t>For details (artist, title), please refer to the end of this presentation.</a:t>
            </a:r>
          </a:p>
        </p:txBody>
      </p:sp>
      <p:pic>
        <p:nvPicPr>
          <p:cNvPr id="11"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4802303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dirty="0">
                <a:solidFill>
                  <a:srgbClr val="333333"/>
                </a:solidFill>
              </a:rPr>
              <a:t>Metakognitif Eğitim 1 - Atıfta Bulunma</a:t>
            </a:r>
          </a:p>
        </p:txBody>
      </p:sp>
      <p:sp>
        <p:nvSpPr>
          <p:cNvPr id="4" name="Slide Number Placeholder 3"/>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4430321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dirty="0">
                <a:solidFill>
                  <a:srgbClr val="333333"/>
                </a:solidFill>
              </a:rPr>
              <a:t>Metakognitif Eğitim 1 - Atıfta Bulunma</a:t>
            </a:r>
          </a:p>
        </p:txBody>
      </p:sp>
      <p:sp>
        <p:nvSpPr>
          <p:cNvPr id="6" name="Slide Number Placeholder 5"/>
          <p:cNvSpPr>
            <a:spLocks noGrp="1"/>
          </p:cNvSpPr>
          <p:nvPr>
            <p:ph type="sldNum" sz="quarter" idx="12"/>
          </p:nvPr>
        </p:nvSpPr>
        <p:spPr bwMode="gray"/>
        <p:txBody>
          <a:bodyPr>
            <a:noAutofit/>
          </a:bodyPr>
          <a:lstStyle/>
          <a:p>
            <a:pPr>
              <a:defRPr/>
            </a:pPr>
            <a:fld id="{4756E90D-4414-46EA-B5FA-B43E5B25DFBA}"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679253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9" y="1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Tree>
    <p:extLst>
      <p:ext uri="{BB962C8B-B14F-4D97-AF65-F5344CB8AC3E}">
        <p14:creationId xmlns:p14="http://schemas.microsoft.com/office/powerpoint/2010/main" val="21930570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10"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dirty="0">
                <a:solidFill>
                  <a:srgbClr val="333333"/>
                </a:solidFill>
              </a:rPr>
              <a:t>Metakognitif Eğitim 1 - Atıfta Bulunma</a:t>
            </a:r>
          </a:p>
        </p:txBody>
      </p:sp>
      <p:sp>
        <p:nvSpPr>
          <p:cNvPr id="7" name="Slide Number Placeholder 6"/>
          <p:cNvSpPr>
            <a:spLocks noGrp="1"/>
          </p:cNvSpPr>
          <p:nvPr>
            <p:ph type="sldNum" sz="quarter" idx="12"/>
          </p:nvPr>
        </p:nvSpPr>
        <p:spPr bwMode="gray"/>
        <p:txBody>
          <a:bodyPr/>
          <a:lstStyle/>
          <a:p>
            <a:pPr>
              <a:defRPr/>
            </a:pPr>
            <a:fld id="{EB357CE6-EF3B-45CD-BB0A-6C826D86FBEB}"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266588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2"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dirty="0">
                <a:solidFill>
                  <a:srgbClr val="333333"/>
                </a:solidFill>
              </a:rPr>
              <a:t>Metakognitif Eğitim 1 - Atıfta Bulunma</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4881333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dirty="0">
                <a:solidFill>
                  <a:srgbClr val="333333"/>
                </a:solidFill>
              </a:rPr>
              <a:t>Metakognitif Eğitim 1 - Atıfta Bulunma</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8686556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dirty="0">
                <a:solidFill>
                  <a:srgbClr val="333333"/>
                </a:solidFill>
              </a:rPr>
              <a:t>Metakognitif Eğitim 1 - Atıfta Bulunma</a:t>
            </a:r>
          </a:p>
        </p:txBody>
      </p:sp>
      <p:sp>
        <p:nvSpPr>
          <p:cNvPr id="5" name="Slide Number Placeholder 4"/>
          <p:cNvSpPr>
            <a:spLocks noGrp="1"/>
          </p:cNvSpPr>
          <p:nvPr>
            <p:ph type="sldNum" sz="quarter" idx="12"/>
          </p:nvPr>
        </p:nvSpPr>
        <p:spPr bwMode="gray"/>
        <p:txBody>
          <a:bodyPr/>
          <a:lstStyle/>
          <a:p>
            <a:pPr>
              <a:defRPr/>
            </a:pPr>
            <a:fld id="{D884FB46-303A-487B-91F1-9056311C33C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35946516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dirty="0">
                <a:solidFill>
                  <a:srgbClr val="333333"/>
                </a:solidFill>
              </a:rPr>
              <a:t>Metakognitif Eğitim 1 - Atıfta Bulunma</a:t>
            </a:r>
          </a:p>
        </p:txBody>
      </p:sp>
      <p:sp>
        <p:nvSpPr>
          <p:cNvPr id="4" name="Slide Number Placeholder 3"/>
          <p:cNvSpPr>
            <a:spLocks noGrp="1"/>
          </p:cNvSpPr>
          <p:nvPr>
            <p:ph type="sldNum" sz="quarter" idx="12"/>
          </p:nvPr>
        </p:nvSpPr>
        <p:spPr bwMode="gray"/>
        <p:txBody>
          <a:bodyPr/>
          <a:lstStyle/>
          <a:p>
            <a:pPr>
              <a:defRPr/>
            </a:pPr>
            <a:fld id="{7D87BED7-89D5-4B9E-88E9-6849BAADF22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6648023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2"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10"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500686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a:endParaRPr lang="de-DE"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5506538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a:endParaRPr lang="de-DE"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9987952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Metakognitif</a:t>
            </a:r>
            <a:r>
              <a:rPr lang="en-US" altLang="ko-KR" dirty="0">
                <a:solidFill>
                  <a:srgbClr val="004992"/>
                </a:solidFill>
              </a:rPr>
              <a:t> </a:t>
            </a:r>
            <a:r>
              <a:rPr lang="en-US" altLang="ko-KR" dirty="0" err="1">
                <a:solidFill>
                  <a:srgbClr val="004992"/>
                </a:solidFill>
              </a:rPr>
              <a:t>Eğitim</a:t>
            </a:r>
            <a:r>
              <a:rPr lang="en-US" altLang="ko-KR" dirty="0">
                <a:solidFill>
                  <a:srgbClr val="004992"/>
                </a:solidFill>
              </a:rPr>
              <a:t>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a:endParaRPr lang="en-US"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a:spcBef>
                <a:spcPct val="0"/>
              </a:spcBef>
              <a:buClrTx/>
              <a:buFontTx/>
              <a:buNone/>
            </a:pPr>
            <a:r>
              <a:rPr lang="en-US" altLang="ko-KR" sz="1000" dirty="0">
                <a:solidFill>
                  <a:srgbClr val="333333"/>
                </a:solidFill>
                <a:latin typeface="Calibri Light"/>
              </a:rPr>
              <a:t>Bu </a:t>
            </a:r>
            <a:r>
              <a:rPr lang="en-US" altLang="ko-KR" sz="1000" dirty="0" err="1">
                <a:solidFill>
                  <a:srgbClr val="333333"/>
                </a:solidFill>
                <a:latin typeface="Calibri Light"/>
              </a:rPr>
              <a:t>modüldeki</a:t>
            </a:r>
            <a:r>
              <a:rPr lang="en-US" altLang="ko-KR" sz="1000" dirty="0">
                <a:solidFill>
                  <a:srgbClr val="333333"/>
                </a:solidFill>
                <a:latin typeface="Calibri Light"/>
              </a:rPr>
              <a:t> </a:t>
            </a:r>
            <a:r>
              <a:rPr lang="en-US" altLang="ko-KR" sz="1000" dirty="0" err="1">
                <a:solidFill>
                  <a:srgbClr val="333333"/>
                </a:solidFill>
                <a:latin typeface="Calibri Light"/>
              </a:rPr>
              <a:t>resimlerin</a:t>
            </a:r>
            <a:r>
              <a:rPr lang="en-US" altLang="ko-KR" sz="1000" dirty="0">
                <a:solidFill>
                  <a:srgbClr val="333333"/>
                </a:solidFill>
                <a:latin typeface="Calibri Light"/>
              </a:rPr>
              <a:t> </a:t>
            </a:r>
            <a:r>
              <a:rPr lang="en-US" altLang="ko-KR" sz="1000" dirty="0" err="1">
                <a:solidFill>
                  <a:srgbClr val="333333"/>
                </a:solidFill>
                <a:latin typeface="Calibri Light"/>
              </a:rPr>
              <a:t>kullanımı</a:t>
            </a:r>
            <a:r>
              <a:rPr lang="en-US" altLang="ko-KR" sz="1000" dirty="0">
                <a:solidFill>
                  <a:srgbClr val="333333"/>
                </a:solidFill>
                <a:latin typeface="Calibri Light"/>
              </a:rPr>
              <a:t> </a:t>
            </a:r>
            <a:r>
              <a:rPr lang="en-US" altLang="ko-KR" sz="1000" dirty="0" err="1">
                <a:solidFill>
                  <a:srgbClr val="333333"/>
                </a:solidFill>
                <a:latin typeface="Calibri Light"/>
              </a:rPr>
              <a:t>için</a:t>
            </a:r>
            <a:r>
              <a:rPr lang="en-US" altLang="ko-KR" sz="1000" dirty="0">
                <a:solidFill>
                  <a:srgbClr val="333333"/>
                </a:solidFill>
                <a:latin typeface="Calibri Light"/>
              </a:rPr>
              <a:t> </a:t>
            </a:r>
            <a:r>
              <a:rPr lang="en-US" altLang="ko-KR" sz="1000" dirty="0" err="1">
                <a:solidFill>
                  <a:srgbClr val="333333"/>
                </a:solidFill>
                <a:latin typeface="Calibri Light"/>
              </a:rPr>
              <a:t>gerekli</a:t>
            </a:r>
            <a:r>
              <a:rPr lang="en-US" altLang="ko-KR" sz="1000" dirty="0">
                <a:solidFill>
                  <a:srgbClr val="333333"/>
                </a:solidFill>
                <a:latin typeface="Calibri Light"/>
              </a:rPr>
              <a:t> </a:t>
            </a:r>
            <a:r>
              <a:rPr lang="en-US" altLang="ko-KR" sz="1000" dirty="0" err="1">
                <a:solidFill>
                  <a:srgbClr val="333333"/>
                </a:solidFill>
                <a:latin typeface="Calibri Light"/>
              </a:rPr>
              <a:t>izin</a:t>
            </a:r>
            <a:r>
              <a:rPr lang="en-US" altLang="ko-KR" sz="1000" dirty="0">
                <a:solidFill>
                  <a:srgbClr val="333333"/>
                </a:solidFill>
                <a:latin typeface="Calibri Light"/>
              </a:rPr>
              <a:t> </a:t>
            </a:r>
            <a:r>
              <a:rPr lang="en-US" altLang="ko-KR" sz="1000" dirty="0" err="1">
                <a:solidFill>
                  <a:srgbClr val="333333"/>
                </a:solidFill>
                <a:latin typeface="Calibri Light"/>
              </a:rPr>
              <a:t>sırasıyla</a:t>
            </a:r>
            <a:r>
              <a:rPr lang="en-US" altLang="ko-KR" sz="1000" dirty="0">
                <a:solidFill>
                  <a:srgbClr val="333333"/>
                </a:solidFill>
                <a:latin typeface="Calibri Light"/>
              </a:rPr>
              <a:t> </a:t>
            </a:r>
            <a:r>
              <a:rPr lang="en-US" altLang="ko-KR" sz="1000" dirty="0" err="1">
                <a:solidFill>
                  <a:srgbClr val="333333"/>
                </a:solidFill>
                <a:latin typeface="Calibri Light"/>
              </a:rPr>
              <a:t>sanatçılarından</a:t>
            </a:r>
            <a:r>
              <a:rPr lang="en-US" altLang="ko-KR" sz="1000" dirty="0">
                <a:solidFill>
                  <a:srgbClr val="333333"/>
                </a:solidFill>
                <a:latin typeface="Calibri Light"/>
              </a:rPr>
              <a:t> </a:t>
            </a:r>
            <a:r>
              <a:rPr lang="en-US" altLang="ko-KR" sz="1000" dirty="0" err="1">
                <a:solidFill>
                  <a:srgbClr val="333333"/>
                </a:solidFill>
                <a:latin typeface="Calibri Light"/>
              </a:rPr>
              <a:t>ve</a:t>
            </a:r>
            <a:r>
              <a:rPr lang="en-US" altLang="ko-KR" sz="1000" dirty="0">
                <a:solidFill>
                  <a:srgbClr val="333333"/>
                </a:solidFill>
                <a:latin typeface="Calibri Light"/>
              </a:rPr>
              <a:t> </a:t>
            </a:r>
            <a:r>
              <a:rPr lang="en-US" altLang="ko-KR" sz="1000" dirty="0" err="1">
                <a:solidFill>
                  <a:srgbClr val="333333"/>
                </a:solidFill>
                <a:latin typeface="Calibri Light"/>
              </a:rPr>
              <a:t>telif</a:t>
            </a:r>
            <a:r>
              <a:rPr lang="en-US" altLang="ko-KR" sz="1000" dirty="0">
                <a:solidFill>
                  <a:srgbClr val="333333"/>
                </a:solidFill>
                <a:latin typeface="Calibri Light"/>
              </a:rPr>
              <a:t> </a:t>
            </a:r>
            <a:r>
              <a:rPr lang="en-US" altLang="ko-KR" sz="1000" dirty="0" err="1">
                <a:solidFill>
                  <a:srgbClr val="333333"/>
                </a:solidFill>
                <a:latin typeface="Calibri Light"/>
              </a:rPr>
              <a:t>hakkı</a:t>
            </a:r>
            <a:r>
              <a:rPr lang="en-US" altLang="ko-KR" sz="1000" dirty="0">
                <a:solidFill>
                  <a:srgbClr val="333333"/>
                </a:solidFill>
                <a:latin typeface="Calibri Light"/>
              </a:rPr>
              <a:t> </a:t>
            </a:r>
            <a:r>
              <a:rPr lang="en-US" altLang="ko-KR" sz="1000" dirty="0" err="1">
                <a:solidFill>
                  <a:srgbClr val="333333"/>
                </a:solidFill>
                <a:latin typeface="Calibri Light"/>
              </a:rPr>
              <a:t>sahipleri</a:t>
            </a:r>
            <a:r>
              <a:rPr lang="en-US" altLang="ko-KR" sz="1000" dirty="0">
                <a:solidFill>
                  <a:srgbClr val="333333"/>
                </a:solidFill>
                <a:latin typeface="Calibri Light"/>
              </a:rPr>
              <a:t> </a:t>
            </a:r>
            <a:r>
              <a:rPr lang="en-US" altLang="ko-KR" sz="1000" dirty="0" err="1">
                <a:solidFill>
                  <a:srgbClr val="333333"/>
                </a:solidFill>
                <a:latin typeface="Calibri Light"/>
              </a:rPr>
              <a:t>nden</a:t>
            </a:r>
            <a:r>
              <a:rPr lang="en-US" altLang="ko-KR" sz="1000" dirty="0">
                <a:solidFill>
                  <a:srgbClr val="333333"/>
                </a:solidFill>
                <a:latin typeface="Calibri Light"/>
              </a:rPr>
              <a:t> </a:t>
            </a:r>
            <a:r>
              <a:rPr lang="en-US" altLang="ko-KR" sz="1000" dirty="0" err="1">
                <a:solidFill>
                  <a:srgbClr val="333333"/>
                </a:solidFill>
                <a:latin typeface="Calibri Light"/>
              </a:rPr>
              <a:t>temin</a:t>
            </a:r>
            <a:r>
              <a:rPr lang="en-US" altLang="ko-KR" sz="1000" dirty="0">
                <a:solidFill>
                  <a:srgbClr val="333333"/>
                </a:solidFill>
                <a:latin typeface="Calibri Light"/>
              </a:rPr>
              <a:t> </a:t>
            </a:r>
            <a:r>
              <a:rPr lang="en-US" altLang="ko-KR" sz="1000" dirty="0" err="1">
                <a:solidFill>
                  <a:srgbClr val="333333"/>
                </a:solidFill>
                <a:latin typeface="Calibri Light"/>
              </a:rPr>
              <a:t>edilmiştir</a:t>
            </a:r>
            <a:r>
              <a:rPr lang="en-US" altLang="ko-KR" sz="1000" dirty="0">
                <a:solidFill>
                  <a:srgbClr val="333333"/>
                </a:solidFill>
                <a:latin typeface="Calibri Light"/>
              </a:rPr>
              <a:t>. </a:t>
            </a:r>
            <a:r>
              <a:rPr lang="en-US" altLang="ko-KR" sz="1000" dirty="0" err="1">
                <a:solidFill>
                  <a:srgbClr val="333333"/>
                </a:solidFill>
                <a:latin typeface="Calibri Light"/>
              </a:rPr>
              <a:t>Detaylar</a:t>
            </a:r>
            <a:r>
              <a:rPr lang="en-US" altLang="ko-KR" sz="1000" dirty="0">
                <a:solidFill>
                  <a:srgbClr val="333333"/>
                </a:solidFill>
                <a:latin typeface="Calibri Light"/>
              </a:rPr>
              <a:t> </a:t>
            </a:r>
            <a:r>
              <a:rPr lang="en-US" altLang="ko-KR" sz="1000" dirty="0" err="1">
                <a:solidFill>
                  <a:srgbClr val="333333"/>
                </a:solidFill>
                <a:latin typeface="Calibri Light"/>
              </a:rPr>
              <a:t>için</a:t>
            </a:r>
            <a:r>
              <a:rPr lang="en-US" altLang="ko-KR" sz="1000" dirty="0">
                <a:solidFill>
                  <a:srgbClr val="333333"/>
                </a:solidFill>
                <a:latin typeface="Calibri Light"/>
              </a:rPr>
              <a:t> (</a:t>
            </a:r>
            <a:r>
              <a:rPr lang="en-US" altLang="ko-KR" sz="1000" dirty="0" err="1">
                <a:solidFill>
                  <a:srgbClr val="333333"/>
                </a:solidFill>
                <a:latin typeface="Calibri Light"/>
              </a:rPr>
              <a:t>sanatçı</a:t>
            </a:r>
            <a:r>
              <a:rPr lang="en-US" altLang="ko-KR" sz="1000" dirty="0">
                <a:solidFill>
                  <a:srgbClr val="333333"/>
                </a:solidFill>
                <a:latin typeface="Calibri Light"/>
              </a:rPr>
              <a:t> </a:t>
            </a:r>
            <a:r>
              <a:rPr lang="en-US" altLang="ko-KR" sz="1000" dirty="0" err="1">
                <a:solidFill>
                  <a:srgbClr val="333333"/>
                </a:solidFill>
                <a:latin typeface="Calibri Light"/>
              </a:rPr>
              <a:t>ismi</a:t>
            </a:r>
            <a:r>
              <a:rPr lang="en-US" altLang="ko-KR" sz="1000" dirty="0">
                <a:solidFill>
                  <a:srgbClr val="333333"/>
                </a:solidFill>
                <a:latin typeface="Calibri Light"/>
              </a:rPr>
              <a:t>, </a:t>
            </a:r>
            <a:r>
              <a:rPr lang="en-US" altLang="ko-KR" sz="1000" dirty="0" err="1">
                <a:solidFill>
                  <a:srgbClr val="333333"/>
                </a:solidFill>
                <a:latin typeface="Calibri Light"/>
              </a:rPr>
              <a:t>başlık</a:t>
            </a:r>
            <a:r>
              <a:rPr lang="en-US" altLang="ko-KR" sz="1000" dirty="0">
                <a:solidFill>
                  <a:srgbClr val="333333"/>
                </a:solidFill>
                <a:latin typeface="Calibri Light"/>
              </a:rPr>
              <a:t>), </a:t>
            </a:r>
            <a:r>
              <a:rPr lang="en-US" altLang="ko-KR" sz="1000" dirty="0" err="1">
                <a:solidFill>
                  <a:srgbClr val="333333"/>
                </a:solidFill>
                <a:latin typeface="Calibri Light"/>
              </a:rPr>
              <a:t>lütfen</a:t>
            </a:r>
            <a:r>
              <a:rPr lang="en-US" altLang="ko-KR" sz="1000" dirty="0">
                <a:solidFill>
                  <a:srgbClr val="333333"/>
                </a:solidFill>
                <a:latin typeface="Calibri Light"/>
              </a:rPr>
              <a:t> </a:t>
            </a:r>
            <a:r>
              <a:rPr lang="en-US" altLang="ko-KR" sz="1000" dirty="0" err="1">
                <a:solidFill>
                  <a:srgbClr val="333333"/>
                </a:solidFill>
                <a:latin typeface="Calibri Light"/>
              </a:rPr>
              <a:t>bu</a:t>
            </a:r>
            <a:r>
              <a:rPr lang="en-US" altLang="ko-KR" sz="1000" dirty="0">
                <a:solidFill>
                  <a:srgbClr val="333333"/>
                </a:solidFill>
                <a:latin typeface="Calibri Light"/>
              </a:rPr>
              <a:t> </a:t>
            </a:r>
            <a:r>
              <a:rPr lang="en-US" altLang="ko-KR" sz="1000" dirty="0" err="1">
                <a:solidFill>
                  <a:srgbClr val="333333"/>
                </a:solidFill>
                <a:latin typeface="Calibri Light"/>
              </a:rPr>
              <a:t>sunumun</a:t>
            </a:r>
            <a:r>
              <a:rPr lang="en-US" altLang="ko-KR" sz="1000" dirty="0">
                <a:solidFill>
                  <a:srgbClr val="333333"/>
                </a:solidFill>
                <a:latin typeface="Calibri Light"/>
              </a:rPr>
              <a:t> </a:t>
            </a:r>
            <a:r>
              <a:rPr lang="en-US" altLang="ko-KR" sz="1000" dirty="0" err="1">
                <a:solidFill>
                  <a:srgbClr val="333333"/>
                </a:solidFill>
                <a:latin typeface="Calibri Light"/>
              </a:rPr>
              <a:t>sonundaki</a:t>
            </a:r>
            <a:r>
              <a:rPr lang="en-US" altLang="ko-KR" sz="1000" dirty="0">
                <a:solidFill>
                  <a:srgbClr val="333333"/>
                </a:solidFill>
                <a:latin typeface="Calibri Light"/>
              </a:rPr>
              <a:t> </a:t>
            </a:r>
            <a:r>
              <a:rPr lang="en-US" altLang="ko-KR" sz="1000" dirty="0" err="1">
                <a:solidFill>
                  <a:srgbClr val="333333"/>
                </a:solidFill>
                <a:latin typeface="Calibri Light"/>
              </a:rPr>
              <a:t>ilgili</a:t>
            </a:r>
            <a:r>
              <a:rPr lang="en-US" altLang="ko-KR" sz="1000" dirty="0">
                <a:solidFill>
                  <a:srgbClr val="333333"/>
                </a:solidFill>
                <a:latin typeface="Calibri Light"/>
              </a:rPr>
              <a:t> </a:t>
            </a:r>
            <a:r>
              <a:rPr lang="en-US" altLang="ko-KR" sz="1000" dirty="0" err="1">
                <a:solidFill>
                  <a:srgbClr val="333333"/>
                </a:solidFill>
                <a:latin typeface="Calibri Light"/>
              </a:rPr>
              <a:t>kısma</a:t>
            </a:r>
            <a:r>
              <a:rPr lang="en-US" altLang="ko-KR" sz="1000" dirty="0">
                <a:solidFill>
                  <a:srgbClr val="333333"/>
                </a:solidFill>
                <a:latin typeface="Calibri Light"/>
              </a:rPr>
              <a:t> </a:t>
            </a:r>
            <a:r>
              <a:rPr lang="en-US" altLang="ko-KR" sz="1000" dirty="0" err="1">
                <a:solidFill>
                  <a:srgbClr val="333333"/>
                </a:solidFill>
                <a:latin typeface="Calibri Light"/>
              </a:rPr>
              <a:t>bakınız</a:t>
            </a:r>
            <a:r>
              <a:rPr lang="en-US" altLang="ko-KR" sz="1000" dirty="0">
                <a:solidFill>
                  <a:srgbClr val="333333"/>
                </a:solidFill>
                <a:latin typeface="Calibri Light"/>
              </a:rPr>
              <a:t>.</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17899971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309748119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00308677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a:endParaRPr lang="de-DE"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a:endParaRPr lang="de-DE" dirty="0">
              <a:solidFill>
                <a:prstClr val="white"/>
              </a:solidFill>
            </a:endParaRPr>
          </a:p>
        </p:txBody>
      </p:sp>
    </p:spTree>
    <p:extLst>
      <p:ext uri="{BB962C8B-B14F-4D97-AF65-F5344CB8AC3E}">
        <p14:creationId xmlns:p14="http://schemas.microsoft.com/office/powerpoint/2010/main" val="319888174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96693422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160093099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403417842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13169233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92829108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148301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image" Target="../media/image9.png"/><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r>
              <a:rPr lang="en-US" dirty="0" err="1"/>
              <a:t>Metakognitif</a:t>
            </a:r>
            <a:r>
              <a:rPr lang="en-US" dirty="0"/>
              <a:t> </a:t>
            </a:r>
            <a:r>
              <a:rPr lang="en-US" dirty="0" err="1"/>
              <a:t>Eğitim</a:t>
            </a:r>
            <a:r>
              <a:rPr lang="en-US" dirty="0"/>
              <a:t> 1 - </a:t>
            </a:r>
            <a:r>
              <a:rPr lang="en-US" dirty="0" err="1"/>
              <a:t>Atıfta</a:t>
            </a:r>
            <a:r>
              <a:rPr lang="en-US" dirty="0"/>
              <a:t> </a:t>
            </a:r>
            <a:r>
              <a:rPr lang="en-US" dirty="0" err="1"/>
              <a:t>Bulunma</a:t>
            </a:r>
            <a:endParaRPr lang="en-US" dirty="0"/>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fld id="{B6F15528-21DE-4FAA-801E-634DDDAF4B2B}" type="slidenum">
              <a:rPr lang="en-US" smtClean="0"/>
              <a:t>‹Nr.›</a:t>
            </a:fld>
            <a:endParaRPr lang="en-US"/>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dirty="0">
                <a:solidFill>
                  <a:srgbClr val="333333"/>
                </a:solidFill>
                <a:ea typeface="ＭＳ Ｐゴシック" panose="020B0600070205080204" pitchFamily="34" charset="-128"/>
              </a:rPr>
              <a:t>Metakognitif Eğitim 1 - Atıfta Bulunma</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0C71D7B0-72CC-43FA-9C95-59D12C3FBF7C}" type="slidenum">
              <a:rPr lang="de-DE" alt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1"/>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132879398"/>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dirty="0">
                <a:solidFill>
                  <a:srgbClr val="333333"/>
                </a:solidFill>
                <a:ea typeface="ＭＳ Ｐゴシック" panose="020B0600070205080204" pitchFamily="34" charset="-128"/>
              </a:rPr>
              <a:t>Metakognitif Eğitim 1 - Atıfta Bulunma</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64A9821B-060D-4E5C-B2E0-355E33A2AD6E}" type="slidenum">
              <a:rPr 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3"/>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536665666"/>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a:r>
              <a:rPr lang="de-DE">
                <a:solidFill>
                  <a:srgbClr val="333333"/>
                </a:solidFill>
                <a:cs typeface="Times New Roman" panose="02020603050405020304" pitchFamily="18" charset="0"/>
              </a:rPr>
              <a:t>Entrenamiento Metacognitivo 8 – Stimmung</a:t>
            </a:r>
            <a:endParaRPr lang="de-DE" dirty="0">
              <a:solidFill>
                <a:srgbClr val="333333"/>
              </a:solidFill>
              <a:cs typeface="Times New Roman" panose="02020603050405020304" pitchFamily="18" charset="0"/>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a:fld id="{9B00EF49-7894-4F53-A8DD-F7DB3BFC5032}" type="slidenum">
              <a:rPr lang="de-DE" smtClean="0">
                <a:solidFill>
                  <a:srgbClr val="333333"/>
                </a:solidFill>
                <a:cs typeface="Times New Roman" panose="02020603050405020304" pitchFamily="18" charset="0"/>
              </a:rPr>
              <a:pPr defTabSz="457123"/>
              <a:t>‹Nr.›</a:t>
            </a:fld>
            <a:endParaRPr lang="de-DE" dirty="0">
              <a:solidFill>
                <a:srgbClr val="333333"/>
              </a:solidFill>
              <a:cs typeface="Times New Roman" panose="02020603050405020304" pitchFamily="18" charset="0"/>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3226343413"/>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22.xml"/><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22.xml"/><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22.xml"/><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22.xml"/><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4.png"/><Relationship Id="rId1" Type="http://schemas.openxmlformats.org/officeDocument/2006/relationships/slideLayout" Target="../slideLayouts/slideLayout22.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2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5.jpeg"/><Relationship Id="rId1" Type="http://schemas.openxmlformats.org/officeDocument/2006/relationships/slideLayout" Target="../slideLayouts/slideLayout22.xml"/><Relationship Id="rId4" Type="http://schemas.openxmlformats.org/officeDocument/2006/relationships/image" Target="../media/image16.png"/></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5.jpeg"/><Relationship Id="rId1" Type="http://schemas.openxmlformats.org/officeDocument/2006/relationships/slideLayout" Target="../slideLayouts/slideLayout22.xml"/><Relationship Id="rId4" Type="http://schemas.openxmlformats.org/officeDocument/2006/relationships/image" Target="../media/image16.png"/></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5.jpeg"/><Relationship Id="rId1" Type="http://schemas.openxmlformats.org/officeDocument/2006/relationships/slideLayout" Target="../slideLayouts/slideLayout22.xml"/><Relationship Id="rId4" Type="http://schemas.openxmlformats.org/officeDocument/2006/relationships/image" Target="../media/image16.png"/></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5.jpeg"/><Relationship Id="rId1" Type="http://schemas.openxmlformats.org/officeDocument/2006/relationships/slideLayout" Target="../slideLayouts/slideLayout22.xml"/><Relationship Id="rId4" Type="http://schemas.openxmlformats.org/officeDocument/2006/relationships/image" Target="../media/image1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5.xml"/><Relationship Id="rId1" Type="http://schemas.openxmlformats.org/officeDocument/2006/relationships/slideLayout" Target="../slideLayouts/slideLayout5.xml"/><Relationship Id="rId4" Type="http://schemas.openxmlformats.org/officeDocument/2006/relationships/image" Target="../media/image34.pn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MCT 1 B – </a:t>
            </a:r>
            <a:r>
              <a:rPr lang="tr-TR" dirty="0"/>
              <a:t>Atıfta Bulunma: Suçlama ve Pay Çıkarma</a:t>
            </a:r>
            <a:br>
              <a:rPr lang="tr-TR" dirty="0"/>
            </a:br>
            <a:br>
              <a:rPr lang="pt-BR" sz="2000" dirty="0">
                <a:solidFill>
                  <a:srgbClr val="004992"/>
                </a:solidFill>
              </a:rPr>
            </a:br>
            <a:endParaRPr lang="de-DE" sz="2000" dirty="0"/>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281471" y="5349240"/>
            <a:ext cx="8686800" cy="9753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nSpc>
                <a:spcPct val="100000"/>
              </a:lnSpc>
              <a:spcBef>
                <a:spcPts val="0"/>
              </a:spcBef>
            </a:pPr>
            <a:endParaRPr lang="pt-BR" sz="1600" dirty="0">
              <a:solidFill>
                <a:srgbClr val="004992"/>
              </a:solidFill>
            </a:endParaRPr>
          </a:p>
        </p:txBody>
      </p:sp>
      <p:sp>
        <p:nvSpPr>
          <p:cNvPr id="8" name="Textplatzhalter 7"/>
          <p:cNvSpPr txBox="1">
            <a:spLocks/>
          </p:cNvSpPr>
          <p:nvPr/>
        </p:nvSpPr>
        <p:spPr bwMode="gray">
          <a:xfrm>
            <a:off x="408955" y="5349239"/>
            <a:ext cx="8431832" cy="816065"/>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tr-TR" dirty="0">
                <a:latin typeface="+mj-lt"/>
              </a:rPr>
              <a:t>Türkçeye çeviren: Esra Cesur </a:t>
            </a:r>
            <a:br>
              <a:rPr lang="tr-TR" dirty="0">
                <a:latin typeface="+mj-lt"/>
              </a:rPr>
            </a:br>
            <a:r>
              <a:rPr lang="de-DE" dirty="0">
                <a:latin typeface="+mj-lt"/>
              </a:rPr>
              <a:t>© Moritz &amp; Woodward, 12|2</a:t>
            </a:r>
            <a:r>
              <a:rPr lang="tr-TR" dirty="0">
                <a:latin typeface="+mj-lt"/>
              </a:rPr>
              <a:t>1</a:t>
            </a:r>
            <a:br>
              <a:rPr lang="tr-TR" dirty="0">
                <a:latin typeface="+mj-lt"/>
              </a:rPr>
            </a:br>
            <a:r>
              <a:rPr lang="pt-BR" dirty="0">
                <a:solidFill>
                  <a:srgbClr val="004992"/>
                </a:solidFill>
              </a:rPr>
              <a:t>www.uke.de/mct</a:t>
            </a:r>
          </a:p>
          <a:p>
            <a:endParaRPr lang="de-DE" dirty="0">
              <a:latin typeface="+mj-lt"/>
            </a:endParaRPr>
          </a:p>
        </p:txBody>
      </p:sp>
    </p:spTree>
    <p:extLst>
      <p:ext uri="{BB962C8B-B14F-4D97-AF65-F5344CB8AC3E}">
        <p14:creationId xmlns:p14="http://schemas.microsoft.com/office/powerpoint/2010/main" val="10924069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10"/>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altLang="de-DE" sz="3600" dirty="0">
                <a:latin typeface="Calibri Light"/>
              </a:rPr>
              <a:t>Atıfta Bulunma</a:t>
            </a:r>
            <a:r>
              <a:rPr lang="en-US" altLang="de-DE" sz="3600" dirty="0">
                <a:latin typeface="Calibri Light"/>
              </a:rPr>
              <a:t>: </a:t>
            </a:r>
            <a:r>
              <a:rPr lang="tr-TR" altLang="de-DE" sz="3600" dirty="0">
                <a:latin typeface="Calibri Light"/>
              </a:rPr>
              <a:t>Suçlama ve Pay Çıkarma</a:t>
            </a:r>
            <a:endParaRPr lang="de-DE" altLang="de-DE" sz="3600" dirty="0">
              <a:latin typeface="Calibri Light"/>
            </a:endParaRPr>
          </a:p>
        </p:txBody>
      </p:sp>
      <p:sp>
        <p:nvSpPr>
          <p:cNvPr id="6146" name="Inhaltsplatzhalter 14"/>
          <p:cNvSpPr>
            <a:spLocks noGrp="1"/>
          </p:cNvSpPr>
          <p:nvPr>
            <p:ph idx="1"/>
          </p:nvPr>
        </p:nvSpPr>
        <p:spPr/>
        <p:txBody>
          <a:bodyPr/>
          <a:lstStyle/>
          <a:p>
            <a:pPr marL="0" indent="0">
              <a:buFontTx/>
              <a:buNone/>
              <a:tabLst>
                <a:tab pos="88900" algn="l"/>
              </a:tabLst>
            </a:pPr>
            <a:r>
              <a:rPr lang="tr-TR" altLang="de-DE" sz="2400" dirty="0">
                <a:solidFill>
                  <a:srgbClr val="333333"/>
                </a:solidFill>
                <a:latin typeface="Calibri Light"/>
              </a:rPr>
              <a:t>Atıfta Bulunma </a:t>
            </a:r>
            <a:r>
              <a:rPr lang="de-DE" altLang="de-DE" sz="2400" dirty="0">
                <a:solidFill>
                  <a:srgbClr val="333333"/>
                </a:solidFill>
                <a:latin typeface="Calibri Light"/>
              </a:rPr>
              <a:t>= </a:t>
            </a:r>
            <a:r>
              <a:rPr lang="tr-TR" altLang="de-DE" sz="2400" dirty="0">
                <a:solidFill>
                  <a:srgbClr val="333333"/>
                </a:solidFill>
                <a:latin typeface="Calibri Light"/>
              </a:rPr>
              <a:t>Olayların nedenlerine dair çıkarımda bulunmak </a:t>
            </a:r>
            <a:r>
              <a:rPr lang="de-DE" altLang="de-DE" sz="2400" dirty="0">
                <a:solidFill>
                  <a:srgbClr val="333333"/>
                </a:solidFill>
                <a:latin typeface="Calibri Light"/>
              </a:rPr>
              <a:t>(</a:t>
            </a:r>
            <a:r>
              <a:rPr lang="tr-TR" altLang="de-DE" sz="2400" dirty="0">
                <a:solidFill>
                  <a:srgbClr val="333333"/>
                </a:solidFill>
                <a:latin typeface="Calibri Light"/>
              </a:rPr>
              <a:t>örn. Suçlamak ya da pay çıkarmak gibi) </a:t>
            </a: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r>
              <a:rPr lang="de-DE" dirty="0"/>
              <a:t>Metakognitif Eğitim 1 - Atıfta Bulunma</a:t>
            </a:r>
          </a:p>
        </p:txBody>
      </p:sp>
      <p:sp>
        <p:nvSpPr>
          <p:cNvPr id="3" name="Slide Number Placeholder 2"/>
          <p:cNvSpPr>
            <a:spLocks noGrp="1"/>
          </p:cNvSpPr>
          <p:nvPr>
            <p:ph type="sldNum" sz="quarter" idx="12"/>
          </p:nvPr>
        </p:nvSpPr>
        <p:spPr/>
        <p:txBody>
          <a:bodyPr/>
          <a:lstStyle/>
          <a:p>
            <a:fld id="{9B00EF49-7894-4F53-A8DD-F7DB3BFC5032}" type="slidenum">
              <a:rPr lang="de-DE" smtClean="0"/>
              <a:pPr/>
              <a:t>2</a:t>
            </a:fld>
            <a:endParaRPr lang="de-DE" dirty="0"/>
          </a:p>
        </p:txBody>
      </p:sp>
    </p:spTree>
    <p:extLst>
      <p:ext uri="{BB962C8B-B14F-4D97-AF65-F5344CB8AC3E}">
        <p14:creationId xmlns:p14="http://schemas.microsoft.com/office/powerpoint/2010/main" val="26705676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10"/>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altLang="de-DE" sz="3600" dirty="0"/>
              <a:t>Atıfta Bulunma</a:t>
            </a:r>
            <a:r>
              <a:rPr lang="en-US" altLang="de-DE" sz="3600" dirty="0"/>
              <a:t>: </a:t>
            </a:r>
            <a:r>
              <a:rPr lang="tr-TR" altLang="de-DE" sz="3600" dirty="0"/>
              <a:t>Suçlama ve Pay Çıkarma</a:t>
            </a:r>
            <a:endParaRPr lang="de-DE" altLang="de-DE" sz="3600" dirty="0">
              <a:latin typeface="Calibri Light"/>
            </a:endParaRPr>
          </a:p>
        </p:txBody>
      </p:sp>
      <p:sp>
        <p:nvSpPr>
          <p:cNvPr id="8194" name="Inhaltsplatzhalter 14"/>
          <p:cNvSpPr>
            <a:spLocks noGrp="1"/>
          </p:cNvSpPr>
          <p:nvPr>
            <p:ph idx="1"/>
          </p:nvPr>
        </p:nvSpPr>
        <p:spPr/>
        <p:txBody>
          <a:bodyPr/>
          <a:lstStyle/>
          <a:p>
            <a:pPr>
              <a:tabLst>
                <a:tab pos="88900" algn="l"/>
              </a:tabLst>
            </a:pPr>
            <a:r>
              <a:rPr lang="tr-TR" altLang="de-DE" sz="2400" dirty="0">
                <a:solidFill>
                  <a:srgbClr val="333333"/>
                </a:solidFill>
                <a:latin typeface="Calibri Light"/>
              </a:rPr>
              <a:t>Atıfta Bulunma </a:t>
            </a:r>
            <a:r>
              <a:rPr lang="de-DE" altLang="de-DE" sz="2400" dirty="0">
                <a:solidFill>
                  <a:srgbClr val="333333"/>
                </a:solidFill>
                <a:latin typeface="Calibri Light"/>
              </a:rPr>
              <a:t>= </a:t>
            </a:r>
            <a:r>
              <a:rPr lang="tr-TR" altLang="de-DE" sz="2400" dirty="0">
                <a:solidFill>
                  <a:srgbClr val="333333"/>
                </a:solidFill>
                <a:latin typeface="Calibri Light"/>
              </a:rPr>
              <a:t>Olayların nedenlerine dair çıkarımda bulunmak </a:t>
            </a:r>
            <a:r>
              <a:rPr lang="de-DE" altLang="de-DE" sz="2400" dirty="0">
                <a:solidFill>
                  <a:srgbClr val="333333"/>
                </a:solidFill>
                <a:latin typeface="Calibri Light"/>
              </a:rPr>
              <a:t>(</a:t>
            </a:r>
            <a:r>
              <a:rPr lang="tr-TR" altLang="de-DE" sz="2400" dirty="0">
                <a:solidFill>
                  <a:srgbClr val="333333"/>
                </a:solidFill>
                <a:latin typeface="Calibri Light"/>
              </a:rPr>
              <a:t>örn. Suçlamak ya da pay çıkarmak gibi) </a:t>
            </a:r>
          </a:p>
          <a:p>
            <a:pPr>
              <a:tabLst>
                <a:tab pos="88900" algn="l"/>
              </a:tabLst>
            </a:pPr>
            <a:endParaRPr lang="tr-TR" altLang="de-DE" sz="2400" dirty="0">
              <a:solidFill>
                <a:srgbClr val="333333"/>
              </a:solidFill>
              <a:latin typeface="Calibri Light"/>
            </a:endParaRPr>
          </a:p>
          <a:p>
            <a:pPr>
              <a:tabLst>
                <a:tab pos="88900" algn="l"/>
              </a:tabLst>
            </a:pPr>
            <a:r>
              <a:rPr lang="tr-TR" altLang="de-DE" sz="2400" dirty="0">
                <a:solidFill>
                  <a:srgbClr val="333333"/>
                </a:solidFill>
                <a:latin typeface="Calibri Light"/>
              </a:rPr>
              <a:t>Çoğunlukla, aynı olayın farklı sebepleri olabileceğini gözardı ederiz. </a:t>
            </a:r>
            <a:endParaRPr lang="de-DE" altLang="de-DE" sz="2400" dirty="0">
              <a:solidFill>
                <a:srgbClr val="333333"/>
              </a:solidFill>
              <a:latin typeface="Calibri Light"/>
            </a:endParaRPr>
          </a:p>
          <a:p>
            <a:pPr marL="0">
              <a:buFontTx/>
              <a:buNone/>
              <a:tabLst>
                <a:tab pos="88900" algn="l"/>
              </a:tabLst>
            </a:pP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r>
              <a:rPr lang="de-DE" dirty="0"/>
              <a:t>Metakognitif Eğitim 1 - Atıfta Bulunma</a:t>
            </a:r>
          </a:p>
        </p:txBody>
      </p:sp>
      <p:sp>
        <p:nvSpPr>
          <p:cNvPr id="3" name="Slide Number Placeholder 2"/>
          <p:cNvSpPr>
            <a:spLocks noGrp="1"/>
          </p:cNvSpPr>
          <p:nvPr>
            <p:ph type="sldNum" sz="quarter" idx="12"/>
          </p:nvPr>
        </p:nvSpPr>
        <p:spPr/>
        <p:txBody>
          <a:bodyPr/>
          <a:lstStyle/>
          <a:p>
            <a:fld id="{9B00EF49-7894-4F53-A8DD-F7DB3BFC5032}" type="slidenum">
              <a:rPr lang="de-DE" smtClean="0"/>
              <a:pPr/>
              <a:t>3</a:t>
            </a:fld>
            <a:endParaRPr lang="de-DE" dirty="0"/>
          </a:p>
        </p:txBody>
      </p:sp>
    </p:spTree>
    <p:extLst>
      <p:ext uri="{BB962C8B-B14F-4D97-AF65-F5344CB8AC3E}">
        <p14:creationId xmlns:p14="http://schemas.microsoft.com/office/powerpoint/2010/main" val="36202499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de-DE" sz="3600" dirty="0"/>
              <a:t>Atıfta Bulunma</a:t>
            </a:r>
            <a:r>
              <a:rPr lang="en-US" altLang="de-DE" sz="3600" dirty="0"/>
              <a:t>: </a:t>
            </a:r>
            <a:r>
              <a:rPr lang="tr-TR" altLang="de-DE" sz="3600" dirty="0"/>
              <a:t>Suçlama ve Pay Çıkarma</a:t>
            </a:r>
            <a:endParaRPr lang="en-US" sz="3600" dirty="0"/>
          </a:p>
        </p:txBody>
      </p:sp>
      <p:sp>
        <p:nvSpPr>
          <p:cNvPr id="10242" name="Inhaltsplatzhalter 14"/>
          <p:cNvSpPr>
            <a:spLocks noGrp="1"/>
          </p:cNvSpPr>
          <p:nvPr>
            <p:ph idx="1"/>
          </p:nvPr>
        </p:nvSpPr>
        <p:spPr/>
        <p:txBody>
          <a:bodyPr/>
          <a:lstStyle/>
          <a:p>
            <a:pPr>
              <a:tabLst>
                <a:tab pos="88900" algn="l"/>
              </a:tabLst>
            </a:pPr>
            <a:r>
              <a:rPr lang="tr-TR" altLang="de-DE" sz="2400" dirty="0">
                <a:solidFill>
                  <a:srgbClr val="333333"/>
                </a:solidFill>
                <a:latin typeface="Calibri Light"/>
              </a:rPr>
              <a:t>Atıfta Bulunma </a:t>
            </a:r>
            <a:r>
              <a:rPr lang="de-DE" altLang="de-DE" sz="2400" dirty="0">
                <a:solidFill>
                  <a:srgbClr val="333333"/>
                </a:solidFill>
                <a:latin typeface="Calibri Light"/>
              </a:rPr>
              <a:t>= </a:t>
            </a:r>
            <a:r>
              <a:rPr lang="tr-TR" altLang="de-DE" sz="2400" dirty="0">
                <a:solidFill>
                  <a:srgbClr val="333333"/>
                </a:solidFill>
                <a:latin typeface="Calibri Light"/>
              </a:rPr>
              <a:t>Olayların nedenlerine dair çıkarımda bulunmak </a:t>
            </a:r>
            <a:r>
              <a:rPr lang="de-DE" altLang="de-DE" sz="2400" dirty="0">
                <a:solidFill>
                  <a:srgbClr val="333333"/>
                </a:solidFill>
                <a:latin typeface="Calibri Light"/>
              </a:rPr>
              <a:t>(</a:t>
            </a:r>
            <a:r>
              <a:rPr lang="tr-TR" altLang="de-DE" sz="2400" dirty="0">
                <a:solidFill>
                  <a:srgbClr val="333333"/>
                </a:solidFill>
                <a:latin typeface="Calibri Light"/>
              </a:rPr>
              <a:t>örn. Suçlamak ya da pay çıkarmak gibi) </a:t>
            </a:r>
          </a:p>
          <a:p>
            <a:pPr>
              <a:tabLst>
                <a:tab pos="88900" algn="l"/>
              </a:tabLst>
            </a:pPr>
            <a:endParaRPr lang="tr-TR" altLang="de-DE" sz="2400" dirty="0">
              <a:solidFill>
                <a:srgbClr val="333333"/>
              </a:solidFill>
              <a:latin typeface="Calibri Light"/>
            </a:endParaRPr>
          </a:p>
          <a:p>
            <a:pPr>
              <a:tabLst>
                <a:tab pos="88900" algn="l"/>
              </a:tabLst>
            </a:pPr>
            <a:r>
              <a:rPr lang="tr-TR" altLang="de-DE" sz="2400" dirty="0">
                <a:solidFill>
                  <a:srgbClr val="333333"/>
                </a:solidFill>
                <a:latin typeface="Calibri Light"/>
              </a:rPr>
              <a:t>Çoğunlukla, aynı olayın farklı sebepleri olabileceğini gözardı ederiz. </a:t>
            </a:r>
            <a:endParaRPr lang="de-DE" altLang="de-DE" sz="2400" dirty="0">
              <a:solidFill>
                <a:srgbClr val="333333"/>
              </a:solidFill>
              <a:latin typeface="Calibri Light"/>
            </a:endParaRPr>
          </a:p>
          <a:p>
            <a:pPr lvl="0" defTabSz="914400" fontAlgn="base">
              <a:spcAft>
                <a:spcPct val="0"/>
              </a:spcAft>
            </a:pPr>
            <a:endParaRPr lang="en-US" altLang="de-DE" sz="2400" dirty="0">
              <a:solidFill>
                <a:srgbClr val="333333"/>
              </a:solidFill>
              <a:latin typeface="Calibri Light"/>
              <a:cs typeface="Times New Roman" panose="02020603050405020304" pitchFamily="18" charset="0"/>
            </a:endParaRPr>
          </a:p>
          <a:p>
            <a:pPr lvl="0" defTabSz="914377"/>
            <a:r>
              <a:rPr lang="tr-TR" altLang="de-DE" sz="2400" dirty="0">
                <a:solidFill>
                  <a:srgbClr val="004992"/>
                </a:solidFill>
                <a:latin typeface="Calibri Light"/>
                <a:ea typeface="+mj-ea"/>
                <a:cs typeface="+mj-cs"/>
              </a:rPr>
              <a:t>Aşağıdaki olayın sebepleri neler olabilir? </a:t>
            </a:r>
          </a:p>
          <a:p>
            <a:pPr lvl="0" defTabSz="914377"/>
            <a:r>
              <a:rPr lang="tr-TR" altLang="de-DE" sz="2400" dirty="0">
                <a:solidFill>
                  <a:srgbClr val="333333"/>
                </a:solidFill>
                <a:latin typeface="Calibri Light"/>
              </a:rPr>
              <a:t>Yakın bir arkadaşınız, sizi doğum gününüzde aramadı. </a:t>
            </a:r>
          </a:p>
          <a:p>
            <a:pPr lvl="0" defTabSz="914377"/>
            <a:endParaRPr lang="en-US"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r>
              <a:rPr lang="de-DE" dirty="0"/>
              <a:t>Metakognitif Eğitim 1 - Atıfta Bulunma</a:t>
            </a:r>
          </a:p>
        </p:txBody>
      </p:sp>
      <p:sp>
        <p:nvSpPr>
          <p:cNvPr id="4" name="Slide Number Placeholder 3"/>
          <p:cNvSpPr>
            <a:spLocks noGrp="1"/>
          </p:cNvSpPr>
          <p:nvPr>
            <p:ph type="sldNum" sz="quarter" idx="12"/>
          </p:nvPr>
        </p:nvSpPr>
        <p:spPr/>
        <p:txBody>
          <a:bodyPr/>
          <a:lstStyle/>
          <a:p>
            <a:fld id="{9B00EF49-7894-4F53-A8DD-F7DB3BFC5032}" type="slidenum">
              <a:rPr lang="de-DE" smtClean="0"/>
              <a:pPr/>
              <a:t>4</a:t>
            </a:fld>
            <a:endParaRPr lang="de-DE" dirty="0"/>
          </a:p>
        </p:txBody>
      </p:sp>
    </p:spTree>
    <p:extLst>
      <p:ext uri="{BB962C8B-B14F-4D97-AF65-F5344CB8AC3E}">
        <p14:creationId xmlns:p14="http://schemas.microsoft.com/office/powerpoint/2010/main" val="6403591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altLang="de-DE" sz="3600" dirty="0"/>
              <a:t>Açıklamalar </a:t>
            </a:r>
            <a:endParaRPr lang="en-CA" altLang="de-DE" sz="3600" dirty="0">
              <a:latin typeface="Calibri Light"/>
            </a:endParaRPr>
          </a:p>
        </p:txBody>
      </p:sp>
      <p:sp>
        <p:nvSpPr>
          <p:cNvPr id="2" name="Content Placeholder 1"/>
          <p:cNvSpPr>
            <a:spLocks noGrp="1"/>
          </p:cNvSpPr>
          <p:nvPr>
            <p:ph idx="1"/>
          </p:nvPr>
        </p:nvSpPr>
        <p:spPr/>
        <p:txBody>
          <a:bodyPr/>
          <a:lstStyle/>
          <a:p>
            <a:pPr lvl="0" defTabSz="914400" fontAlgn="base"/>
            <a:r>
              <a:rPr lang="tr-TR" altLang="de-DE" sz="2400" dirty="0">
                <a:solidFill>
                  <a:srgbClr val="333333"/>
                </a:solidFill>
                <a:latin typeface="Calibri Light"/>
              </a:rPr>
              <a:t>Arkadaşınız sizi neden aramadı? </a:t>
            </a:r>
            <a:endParaRPr lang="en-US" altLang="de-DE" sz="2400" dirty="0">
              <a:solidFill>
                <a:srgbClr val="333333"/>
              </a:solidFill>
              <a:latin typeface="Calibri Light"/>
            </a:endParaRPr>
          </a:p>
          <a:p>
            <a:pPr lvl="0" defTabSz="914400" fontAlgn="base"/>
            <a:r>
              <a:rPr lang="tr-TR" altLang="de-DE" sz="2400" dirty="0">
                <a:solidFill>
                  <a:srgbClr val="004992"/>
                </a:solidFill>
                <a:latin typeface="Calibri Light"/>
                <a:cs typeface="Times New Roman" panose="02020603050405020304" pitchFamily="18" charset="0"/>
              </a:rPr>
              <a:t>Bu davranışın olası sebepleri neler olabilir? </a:t>
            </a:r>
            <a:endParaRPr lang="en-CA" altLang="de-DE" sz="2400" dirty="0">
              <a:solidFill>
                <a:srgbClr val="004992"/>
              </a:solidFill>
              <a:latin typeface="Calibri Light"/>
              <a:cs typeface="Times New Roman" panose="02020603050405020304" pitchFamily="18" charset="0"/>
            </a:endParaRPr>
          </a:p>
          <a:p>
            <a:pPr lvl="0" algn="ctr" defTabSz="914400" fontAlgn="base"/>
            <a:r>
              <a:rPr lang="en-CA" altLang="de-DE" sz="2400" dirty="0">
                <a:solidFill>
                  <a:schemeClr val="tx1"/>
                </a:solidFill>
                <a:latin typeface="Calibri Light"/>
                <a:cs typeface="Times New Roman" panose="02020603050405020304" pitchFamily="18" charset="0"/>
              </a:rPr>
              <a:t>???</a:t>
            </a: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r>
              <a:rPr lang="de-DE" dirty="0"/>
              <a:t>Metakognitif Eğitim 1 - Atıfta Bulunma</a:t>
            </a:r>
          </a:p>
        </p:txBody>
      </p:sp>
      <p:sp>
        <p:nvSpPr>
          <p:cNvPr id="4" name="Slide Number Placeholder 3"/>
          <p:cNvSpPr>
            <a:spLocks noGrp="1"/>
          </p:cNvSpPr>
          <p:nvPr>
            <p:ph type="sldNum" sz="quarter" idx="12"/>
          </p:nvPr>
        </p:nvSpPr>
        <p:spPr/>
        <p:txBody>
          <a:bodyPr/>
          <a:lstStyle/>
          <a:p>
            <a:fld id="{9B00EF49-7894-4F53-A8DD-F7DB3BFC5032}" type="slidenum">
              <a:rPr lang="de-DE" smtClean="0"/>
              <a:pPr/>
              <a:t>5</a:t>
            </a:fld>
            <a:endParaRPr lang="de-DE" dirty="0"/>
          </a:p>
        </p:txBody>
      </p:sp>
    </p:spTree>
    <p:extLst>
      <p:ext uri="{BB962C8B-B14F-4D97-AF65-F5344CB8AC3E}">
        <p14:creationId xmlns:p14="http://schemas.microsoft.com/office/powerpoint/2010/main" val="33197792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altLang="de-DE" sz="3600" dirty="0"/>
              <a:t>Açıklamalar </a:t>
            </a:r>
            <a:endParaRPr lang="en-CA" altLang="de-DE" sz="3600" dirty="0">
              <a:latin typeface="Calibri Light"/>
            </a:endParaRPr>
          </a:p>
        </p:txBody>
      </p:sp>
      <p:sp>
        <p:nvSpPr>
          <p:cNvPr id="2" name="Content Placeholder 1"/>
          <p:cNvSpPr>
            <a:spLocks noGrp="1"/>
          </p:cNvSpPr>
          <p:nvPr>
            <p:ph idx="1"/>
          </p:nvPr>
        </p:nvSpPr>
        <p:spPr/>
        <p:txBody>
          <a:bodyPr/>
          <a:lstStyle/>
          <a:p>
            <a:pPr lvl="0" defTabSz="914400" fontAlgn="base"/>
            <a:r>
              <a:rPr lang="tr-TR" altLang="de-DE" sz="2400" dirty="0">
                <a:solidFill>
                  <a:srgbClr val="333333"/>
                </a:solidFill>
                <a:latin typeface="Calibri Light"/>
              </a:rPr>
              <a:t>Arkadaşınız sizi neden aramadı? </a:t>
            </a:r>
            <a:endParaRPr lang="en-US" altLang="de-DE" sz="2400" dirty="0">
              <a:solidFill>
                <a:srgbClr val="333333"/>
              </a:solidFill>
              <a:latin typeface="Calibri Light"/>
            </a:endParaRPr>
          </a:p>
          <a:p>
            <a:pPr lvl="0" defTabSz="914400" fontAlgn="base"/>
            <a:r>
              <a:rPr lang="tr-TR" altLang="de-DE" sz="2400" dirty="0">
                <a:solidFill>
                  <a:srgbClr val="004992"/>
                </a:solidFill>
                <a:latin typeface="Calibri Light"/>
                <a:cs typeface="Times New Roman" panose="02020603050405020304" pitchFamily="18" charset="0"/>
              </a:rPr>
              <a:t>Bu davranışın olası sebepleri neler olabilir: </a:t>
            </a:r>
            <a:endParaRPr lang="en-CA" altLang="de-DE" sz="2400" dirty="0">
              <a:solidFill>
                <a:srgbClr val="004992"/>
              </a:solidFill>
              <a:latin typeface="Calibri Light"/>
              <a:cs typeface="Times New Roman" panose="02020603050405020304" pitchFamily="18" charset="0"/>
            </a:endParaRPr>
          </a:p>
          <a:p>
            <a:pPr marL="342900" lvl="0" indent="-342900" defTabSz="914400" fontAlgn="base">
              <a:buClr>
                <a:srgbClr val="333333"/>
              </a:buClr>
              <a:buFont typeface="WingDings"/>
              <a:buChar char=""/>
            </a:pPr>
            <a:r>
              <a:rPr lang="tr-TR" altLang="de-DE" sz="2400" dirty="0">
                <a:solidFill>
                  <a:srgbClr val="333333"/>
                </a:solidFill>
                <a:latin typeface="Calibri Light"/>
                <a:cs typeface="Times New Roman" panose="02020603050405020304" pitchFamily="18" charset="0"/>
              </a:rPr>
              <a:t>Onun için önemli biri değilim. Eğer onun için önemli olsaydım, unutmazdı. </a:t>
            </a:r>
          </a:p>
          <a:p>
            <a:pPr marL="342900" lvl="0" indent="-342900" defTabSz="914400" fontAlgn="base">
              <a:buClr>
                <a:srgbClr val="333333"/>
              </a:buClr>
              <a:buFont typeface="WingDings"/>
              <a:buChar char=""/>
            </a:pPr>
            <a:r>
              <a:rPr lang="tr-TR" altLang="de-DE" sz="2400" dirty="0">
                <a:solidFill>
                  <a:srgbClr val="333333"/>
                </a:solidFill>
                <a:latin typeface="Calibri Light"/>
                <a:cs typeface="Times New Roman" panose="02020603050405020304" pitchFamily="18" charset="0"/>
              </a:rPr>
              <a:t>O epey aklı karışık ve unutkan gibi, kendi doğun gününü bile unutuyor olabilir. </a:t>
            </a:r>
          </a:p>
          <a:p>
            <a:pPr marL="342900" lvl="0" indent="-342900" defTabSz="914400" fontAlgn="base">
              <a:buClr>
                <a:srgbClr val="333333"/>
              </a:buClr>
              <a:buFont typeface="WingDings"/>
              <a:buChar char=""/>
            </a:pPr>
            <a:r>
              <a:rPr lang="tr-TR" altLang="de-DE" sz="2400" dirty="0">
                <a:solidFill>
                  <a:srgbClr val="333333"/>
                </a:solidFill>
                <a:latin typeface="Calibri Light"/>
                <a:cs typeface="Times New Roman" panose="02020603050405020304" pitchFamily="18" charset="0"/>
              </a:rPr>
              <a:t>O gün geçmesi gereken önemli bir sınavı vardı ve başka hiçbir şey için vakti yoktu. </a:t>
            </a:r>
            <a:endParaRPr lang="en-US" altLang="de-DE" sz="2400" dirty="0">
              <a:solidFill>
                <a:srgbClr val="333333"/>
              </a:solidFill>
              <a:latin typeface="Calibri Light"/>
              <a:cs typeface="Times New Roman" panose="02020603050405020304" pitchFamily="18" charset="0"/>
            </a:endParaRPr>
          </a:p>
        </p:txBody>
      </p:sp>
      <p:sp>
        <p:nvSpPr>
          <p:cNvPr id="3" name="Footer Placeholder 2"/>
          <p:cNvSpPr>
            <a:spLocks noGrp="1"/>
          </p:cNvSpPr>
          <p:nvPr>
            <p:ph type="ftr" sz="quarter" idx="11"/>
          </p:nvPr>
        </p:nvSpPr>
        <p:spPr/>
        <p:txBody>
          <a:bodyPr/>
          <a:lstStyle/>
          <a:p>
            <a:r>
              <a:rPr lang="de-DE" dirty="0"/>
              <a:t>Metakognitif Eğitim 1 - Atıfta Bulunma</a:t>
            </a:r>
          </a:p>
        </p:txBody>
      </p:sp>
      <p:sp>
        <p:nvSpPr>
          <p:cNvPr id="4" name="Slide Number Placeholder 3"/>
          <p:cNvSpPr>
            <a:spLocks noGrp="1"/>
          </p:cNvSpPr>
          <p:nvPr>
            <p:ph type="sldNum" sz="quarter" idx="12"/>
          </p:nvPr>
        </p:nvSpPr>
        <p:spPr/>
        <p:txBody>
          <a:bodyPr/>
          <a:lstStyle/>
          <a:p>
            <a:fld id="{9B00EF49-7894-4F53-A8DD-F7DB3BFC5032}" type="slidenum">
              <a:rPr lang="de-DE" smtClean="0"/>
              <a:pPr/>
              <a:t>6</a:t>
            </a:fld>
            <a:endParaRPr lang="de-DE" dirty="0"/>
          </a:p>
        </p:txBody>
      </p:sp>
    </p:spTree>
    <p:extLst>
      <p:ext uri="{BB962C8B-B14F-4D97-AF65-F5344CB8AC3E}">
        <p14:creationId xmlns:p14="http://schemas.microsoft.com/office/powerpoint/2010/main" val="12068521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altLang="de-DE" sz="3600" dirty="0"/>
              <a:t>Açıklamalar</a:t>
            </a:r>
            <a:endParaRPr lang="en-CA" altLang="de-DE" sz="3600" b="1" dirty="0">
              <a:latin typeface="Calibri Light"/>
            </a:endParaRPr>
          </a:p>
        </p:txBody>
      </p:sp>
      <p:sp>
        <p:nvSpPr>
          <p:cNvPr id="3" name="Footer Placeholder 2"/>
          <p:cNvSpPr>
            <a:spLocks noGrp="1"/>
          </p:cNvSpPr>
          <p:nvPr>
            <p:ph type="ftr" sz="quarter" idx="11"/>
          </p:nvPr>
        </p:nvSpPr>
        <p:spPr/>
        <p:txBody>
          <a:bodyPr/>
          <a:lstStyle/>
          <a:p>
            <a:r>
              <a:rPr lang="de-DE" dirty="0"/>
              <a:t>Metakognitif Eğitim 1 - Atıfta Bulunma</a:t>
            </a:r>
          </a:p>
        </p:txBody>
      </p:sp>
      <p:sp>
        <p:nvSpPr>
          <p:cNvPr id="4" name="Slide Number Placeholder 3"/>
          <p:cNvSpPr>
            <a:spLocks noGrp="1"/>
          </p:cNvSpPr>
          <p:nvPr>
            <p:ph type="sldNum" sz="quarter" idx="12"/>
          </p:nvPr>
        </p:nvSpPr>
        <p:spPr/>
        <p:txBody>
          <a:bodyPr/>
          <a:lstStyle/>
          <a:p>
            <a:fld id="{9B00EF49-7894-4F53-A8DD-F7DB3BFC5032}" type="slidenum">
              <a:rPr lang="de-DE" smtClean="0"/>
              <a:pPr/>
              <a:t>7</a:t>
            </a:fld>
            <a:endParaRPr lang="de-DE" dirty="0"/>
          </a:p>
        </p:txBody>
      </p:sp>
      <p:graphicFrame>
        <p:nvGraphicFramePr>
          <p:cNvPr id="6" name="object 2"/>
          <p:cNvGraphicFramePr>
            <a:graphicFrameLocks noGrp="1"/>
          </p:cNvGraphicFramePr>
          <p:nvPr>
            <p:extLst>
              <p:ext uri="{D42A27DB-BD31-4B8C-83A1-F6EECF244321}">
                <p14:modId xmlns:p14="http://schemas.microsoft.com/office/powerpoint/2010/main" val="3201542618"/>
              </p:ext>
            </p:extLst>
          </p:nvPr>
        </p:nvGraphicFramePr>
        <p:xfrm>
          <a:off x="408955" y="3474720"/>
          <a:ext cx="11375136" cy="2582926"/>
        </p:xfrm>
        <a:graphic>
          <a:graphicData uri="http://schemas.openxmlformats.org/drawingml/2006/table">
            <a:tbl>
              <a:tblPr firstRow="1" bandRow="1">
                <a:tableStyleId>{21E4AEA4-8DFA-4A89-87EB-49C32662AFE0}</a:tableStyleId>
              </a:tblPr>
              <a:tblGrid>
                <a:gridCol w="2739353">
                  <a:extLst>
                    <a:ext uri="{9D8B030D-6E8A-4147-A177-3AD203B41FA5}">
                      <a16:colId xmlns:a16="http://schemas.microsoft.com/office/drawing/2014/main" val="20000"/>
                    </a:ext>
                  </a:extLst>
                </a:gridCol>
                <a:gridCol w="8635783">
                  <a:extLst>
                    <a:ext uri="{9D8B030D-6E8A-4147-A177-3AD203B41FA5}">
                      <a16:colId xmlns:a16="http://schemas.microsoft.com/office/drawing/2014/main" val="20001"/>
                    </a:ext>
                  </a:extLst>
                </a:gridCol>
              </a:tblGrid>
              <a:tr h="826008">
                <a:tc>
                  <a:txBody>
                    <a:bodyPr/>
                    <a:lstStyle/>
                    <a:p>
                      <a:pPr marL="127000">
                        <a:lnSpc>
                          <a:spcPct val="100000"/>
                        </a:lnSpc>
                        <a:spcBef>
                          <a:spcPts val="10"/>
                        </a:spcBef>
                      </a:pPr>
                      <a:r>
                        <a:rPr sz="2400" b="0" spc="-5" dirty="0">
                          <a:solidFill>
                            <a:srgbClr val="004992"/>
                          </a:solidFill>
                          <a:latin typeface="Calibri Light"/>
                          <a:cs typeface="Verdana"/>
                        </a:rPr>
                        <a:t>...</a:t>
                      </a:r>
                      <a:r>
                        <a:rPr lang="de-DE" sz="2400" b="0" spc="-5" dirty="0">
                          <a:solidFill>
                            <a:srgbClr val="004992"/>
                          </a:solidFill>
                          <a:latin typeface="Calibri Light"/>
                          <a:cs typeface="Verdana"/>
                        </a:rPr>
                        <a:t> </a:t>
                      </a:r>
                      <a:r>
                        <a:rPr lang="tr-TR" sz="2400" b="0" spc="-5" dirty="0">
                          <a:solidFill>
                            <a:srgbClr val="004992"/>
                          </a:solidFill>
                          <a:latin typeface="Calibri Light"/>
                          <a:cs typeface="Verdana"/>
                        </a:rPr>
                        <a:t>ben</a:t>
                      </a:r>
                      <a:endParaRPr sz="2400" b="0" dirty="0">
                        <a:solidFill>
                          <a:srgbClr val="004992"/>
                        </a:solidFill>
                        <a:latin typeface="Calibri Light"/>
                        <a:cs typeface="Verdana"/>
                      </a:endParaRPr>
                    </a:p>
                  </a:txBody>
                  <a:tcPr marL="0" marR="0" marT="1270" marB="0">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tc>
                  <a:txBody>
                    <a:bodyPr/>
                    <a:lstStyle/>
                    <a:p>
                      <a:pPr marL="364490">
                        <a:lnSpc>
                          <a:spcPct val="100000"/>
                        </a:lnSpc>
                        <a:spcBef>
                          <a:spcPts val="10"/>
                        </a:spcBef>
                      </a:pPr>
                      <a:r>
                        <a:rPr lang="tr-TR" sz="2400" b="0" spc="-5" dirty="0">
                          <a:solidFill>
                            <a:srgbClr val="333333"/>
                          </a:solidFill>
                          <a:latin typeface="Calibri Light"/>
                          <a:cs typeface="Verdana"/>
                        </a:rPr>
                        <a:t>Yeterince önemli değilim.</a:t>
                      </a:r>
                      <a:endParaRPr sz="2400" b="0" dirty="0">
                        <a:solidFill>
                          <a:srgbClr val="333333"/>
                        </a:solidFill>
                        <a:latin typeface="Calibri Light"/>
                        <a:cs typeface="Verdana"/>
                      </a:endParaRPr>
                    </a:p>
                  </a:txBody>
                  <a:tcPr marL="0" marR="0" marT="1270" marB="0">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826008">
                <a:tc>
                  <a:txBody>
                    <a:bodyPr/>
                    <a:lstStyle/>
                    <a:p>
                      <a:pPr marL="127000">
                        <a:lnSpc>
                          <a:spcPct val="100000"/>
                        </a:lnSpc>
                        <a:spcBef>
                          <a:spcPts val="1485"/>
                        </a:spcBef>
                      </a:pPr>
                      <a:r>
                        <a:rPr sz="2400" dirty="0">
                          <a:solidFill>
                            <a:srgbClr val="004992"/>
                          </a:solidFill>
                          <a:latin typeface="Calibri Light"/>
                          <a:cs typeface="Verdana"/>
                        </a:rPr>
                        <a:t>...</a:t>
                      </a:r>
                      <a:r>
                        <a:rPr lang="de-DE" sz="2400" dirty="0">
                          <a:solidFill>
                            <a:srgbClr val="004992"/>
                          </a:solidFill>
                          <a:latin typeface="Calibri Light"/>
                          <a:cs typeface="Verdana"/>
                        </a:rPr>
                        <a:t> </a:t>
                      </a:r>
                      <a:r>
                        <a:rPr lang="tr-TR" sz="2400" dirty="0">
                          <a:solidFill>
                            <a:srgbClr val="004992"/>
                          </a:solidFill>
                          <a:latin typeface="Calibri Light"/>
                          <a:cs typeface="Verdana"/>
                        </a:rPr>
                        <a:t>diğerleri</a:t>
                      </a:r>
                      <a:endParaRPr sz="2400" dirty="0">
                        <a:solidFill>
                          <a:srgbClr val="004992"/>
                        </a:solidFill>
                        <a:latin typeface="Calibri Light"/>
                        <a:cs typeface="Verdana"/>
                      </a:endParaRPr>
                    </a:p>
                  </a:txBody>
                  <a:tcPr marL="0" marR="0" marT="188595" marB="0">
                    <a:lnL w="12700" cmpd="sng">
                      <a:noFill/>
                      <a:prstDash val="solid"/>
                    </a:lnL>
                    <a:lnR w="12700" cmpd="sng">
                      <a:noFill/>
                      <a:prstDash val="solid"/>
                    </a:lnR>
                    <a:lnT w="12700" cap="flat" cmpd="sng" algn="ctr">
                      <a:noFill/>
                      <a:prstDash val="solid"/>
                      <a:round/>
                      <a:headEnd type="none" w="med" len="med"/>
                      <a:tailEnd type="none" w="med" len="med"/>
                    </a:lnT>
                    <a:lnB w="12700" cmpd="sng">
                      <a:noFill/>
                      <a:prstDash val="solid"/>
                    </a:lnB>
                    <a:lnTlToBr w="12700" cmpd="sng">
                      <a:noFill/>
                      <a:prstDash val="solid"/>
                    </a:lnTlToBr>
                    <a:lnBlToTr w="12700" cmpd="sng">
                      <a:noFill/>
                      <a:prstDash val="solid"/>
                    </a:lnBlToTr>
                    <a:noFill/>
                  </a:tcPr>
                </a:tc>
                <a:tc>
                  <a:txBody>
                    <a:bodyPr/>
                    <a:lstStyle/>
                    <a:p>
                      <a:pPr marL="364490">
                        <a:lnSpc>
                          <a:spcPct val="100000"/>
                        </a:lnSpc>
                        <a:spcBef>
                          <a:spcPts val="1485"/>
                        </a:spcBef>
                      </a:pPr>
                      <a:r>
                        <a:rPr lang="tr-TR" sz="2400" spc="-20" dirty="0">
                          <a:solidFill>
                            <a:srgbClr val="333333"/>
                          </a:solidFill>
                          <a:latin typeface="Calibri Light"/>
                          <a:cs typeface="Verdana"/>
                        </a:rPr>
                        <a:t>Aklı karışık ve unutkan</a:t>
                      </a:r>
                      <a:r>
                        <a:rPr lang="tr-TR" sz="2400" spc="-20" baseline="0" dirty="0">
                          <a:solidFill>
                            <a:srgbClr val="333333"/>
                          </a:solidFill>
                          <a:latin typeface="Calibri Light"/>
                          <a:cs typeface="Verdana"/>
                        </a:rPr>
                        <a:t> biri. </a:t>
                      </a:r>
                      <a:endParaRPr sz="2400" dirty="0">
                        <a:solidFill>
                          <a:srgbClr val="333333"/>
                        </a:solidFill>
                        <a:latin typeface="Calibri Light"/>
                        <a:cs typeface="Verdana"/>
                      </a:endParaRPr>
                    </a:p>
                  </a:txBody>
                  <a:tcPr marL="0" marR="0" marT="188595" marB="0">
                    <a:lnL w="12700" cmpd="sng">
                      <a:noFill/>
                      <a:prstDash val="solid"/>
                    </a:lnL>
                    <a:lnR w="12700" cmpd="sng">
                      <a:noFill/>
                      <a:prstDash val="solid"/>
                    </a:lnR>
                    <a:lnT w="12700" cap="flat" cmpd="sng" algn="ctr">
                      <a:noFill/>
                      <a:prstDash val="solid"/>
                      <a:round/>
                      <a:headEnd type="none" w="med" len="med"/>
                      <a:tailEnd type="none" w="med" len="me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826008">
                <a:tc>
                  <a:txBody>
                    <a:bodyPr/>
                    <a:lstStyle/>
                    <a:p>
                      <a:pPr marL="481965" marR="356870" indent="-355600">
                        <a:lnSpc>
                          <a:spcPct val="100000"/>
                        </a:lnSpc>
                        <a:spcBef>
                          <a:spcPts val="1570"/>
                        </a:spcBef>
                      </a:pPr>
                      <a:r>
                        <a:rPr sz="2400" dirty="0">
                          <a:solidFill>
                            <a:srgbClr val="004992"/>
                          </a:solidFill>
                          <a:latin typeface="Calibri Light"/>
                          <a:cs typeface="Verdana"/>
                        </a:rPr>
                        <a:t>...</a:t>
                      </a:r>
                      <a:r>
                        <a:rPr lang="de-DE" sz="2400" dirty="0">
                          <a:solidFill>
                            <a:srgbClr val="004992"/>
                          </a:solidFill>
                          <a:latin typeface="Calibri Light"/>
                          <a:cs typeface="Verdana"/>
                        </a:rPr>
                        <a:t> </a:t>
                      </a:r>
                      <a:r>
                        <a:rPr lang="tr-TR" sz="2400" dirty="0">
                          <a:solidFill>
                            <a:srgbClr val="004992"/>
                          </a:solidFill>
                          <a:latin typeface="Calibri Light"/>
                          <a:cs typeface="Verdana"/>
                        </a:rPr>
                        <a:t>bir</a:t>
                      </a:r>
                      <a:r>
                        <a:rPr lang="tr-TR" sz="2400" baseline="0" dirty="0">
                          <a:solidFill>
                            <a:srgbClr val="004992"/>
                          </a:solidFill>
                          <a:latin typeface="Calibri Light"/>
                          <a:cs typeface="Verdana"/>
                        </a:rPr>
                        <a:t> durum ya da tesadüf</a:t>
                      </a:r>
                      <a:endParaRPr sz="2400" dirty="0">
                        <a:solidFill>
                          <a:srgbClr val="004992"/>
                        </a:solidFill>
                        <a:latin typeface="Calibri Light"/>
                        <a:cs typeface="Verdana"/>
                      </a:endParaRPr>
                    </a:p>
                  </a:txBody>
                  <a:tcPr marL="0" marR="0" marT="199390" marB="0">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tc>
                  <a:txBody>
                    <a:bodyPr/>
                    <a:lstStyle/>
                    <a:p>
                      <a:pPr marL="364490" marR="316865">
                        <a:lnSpc>
                          <a:spcPct val="100000"/>
                        </a:lnSpc>
                        <a:spcBef>
                          <a:spcPts val="1570"/>
                        </a:spcBef>
                      </a:pPr>
                      <a:r>
                        <a:rPr lang="tr-TR" sz="2400" dirty="0">
                          <a:solidFill>
                            <a:srgbClr val="333333"/>
                          </a:solidFill>
                          <a:latin typeface="Calibri Light"/>
                          <a:cs typeface="Verdana"/>
                        </a:rPr>
                        <a:t>Önemli</a:t>
                      </a:r>
                      <a:r>
                        <a:rPr lang="tr-TR" sz="2400" baseline="0" dirty="0">
                          <a:solidFill>
                            <a:srgbClr val="333333"/>
                          </a:solidFill>
                          <a:latin typeface="Calibri Light"/>
                          <a:cs typeface="Verdana"/>
                        </a:rPr>
                        <a:t> bir sınav sebebiyle vakti yoktu</a:t>
                      </a:r>
                      <a:endParaRPr sz="2400" dirty="0">
                        <a:solidFill>
                          <a:srgbClr val="333333"/>
                        </a:solidFill>
                        <a:latin typeface="Calibri Light"/>
                        <a:cs typeface="Verdana"/>
                      </a:endParaRPr>
                    </a:p>
                  </a:txBody>
                  <a:tcPr marL="0" marR="0" marT="199390" marB="0">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bl>
          </a:graphicData>
        </a:graphic>
      </p:graphicFrame>
      <p:sp>
        <p:nvSpPr>
          <p:cNvPr id="2" name="Content Placeholder 1"/>
          <p:cNvSpPr>
            <a:spLocks noGrp="1"/>
          </p:cNvSpPr>
          <p:nvPr>
            <p:ph idx="1"/>
          </p:nvPr>
        </p:nvSpPr>
        <p:spPr>
          <a:xfrm>
            <a:off x="382587" y="1600200"/>
            <a:ext cx="11340000" cy="5157464"/>
          </a:xfrm>
        </p:spPr>
        <p:txBody>
          <a:bodyPr/>
          <a:lstStyle/>
          <a:p>
            <a:pPr lvl="0" defTabSz="914400" fontAlgn="base"/>
            <a:r>
              <a:rPr lang="tr-TR" altLang="de-DE" sz="2400" dirty="0">
                <a:solidFill>
                  <a:srgbClr val="333333"/>
                </a:solidFill>
                <a:latin typeface="Calibri Light"/>
              </a:rPr>
              <a:t>Arkadaşınız sizi neden aramadı? </a:t>
            </a:r>
            <a:endParaRPr lang="en-US" altLang="de-DE" sz="2400" dirty="0">
              <a:solidFill>
                <a:srgbClr val="333333"/>
              </a:solidFill>
              <a:latin typeface="Calibri Light"/>
            </a:endParaRPr>
          </a:p>
          <a:p>
            <a:pPr lvl="0" defTabSz="914400" fontAlgn="base"/>
            <a:r>
              <a:rPr lang="tr-TR" altLang="de-DE" sz="2400" dirty="0">
                <a:solidFill>
                  <a:srgbClr val="004992"/>
                </a:solidFill>
                <a:latin typeface="Calibri Light"/>
                <a:cs typeface="Times New Roman" panose="02020603050405020304" pitchFamily="18" charset="0"/>
              </a:rPr>
              <a:t>Bu davranışın olası sebepleri şunlar olabilir: </a:t>
            </a:r>
          </a:p>
          <a:p>
            <a:pPr lvl="0" defTabSz="914400" fontAlgn="base"/>
            <a:endParaRPr lang="tr-TR" altLang="de-DE" sz="2400" dirty="0">
              <a:solidFill>
                <a:srgbClr val="004992"/>
              </a:solidFill>
              <a:latin typeface="Calibri Light"/>
              <a:cs typeface="Times New Roman" panose="02020603050405020304" pitchFamily="18" charset="0"/>
            </a:endParaRPr>
          </a:p>
          <a:p>
            <a:pPr lvl="0" defTabSz="914400" fontAlgn="base"/>
            <a:endParaRPr lang="en-CA" altLang="de-DE" sz="2400" dirty="0">
              <a:solidFill>
                <a:srgbClr val="004992"/>
              </a:solidFill>
              <a:latin typeface="Calibri Light"/>
              <a:cs typeface="Times New Roman" panose="02020603050405020304" pitchFamily="18" charset="0"/>
            </a:endParaRPr>
          </a:p>
        </p:txBody>
      </p:sp>
    </p:spTree>
    <p:extLst>
      <p:ext uri="{BB962C8B-B14F-4D97-AF65-F5344CB8AC3E}">
        <p14:creationId xmlns:p14="http://schemas.microsoft.com/office/powerpoint/2010/main" val="24458106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altLang="de-DE" sz="3600" dirty="0">
                <a:latin typeface="Calibri Light"/>
              </a:rPr>
              <a:t>Suçlama ve Pay Çıkarma </a:t>
            </a:r>
            <a:endParaRPr lang="de-DE" altLang="de-DE" sz="3600" dirty="0">
              <a:latin typeface="Calibri Light"/>
            </a:endParaRPr>
          </a:p>
        </p:txBody>
      </p:sp>
      <p:sp>
        <p:nvSpPr>
          <p:cNvPr id="2" name="Content Placeholder 1"/>
          <p:cNvSpPr>
            <a:spLocks noGrp="1"/>
          </p:cNvSpPr>
          <p:nvPr>
            <p:ph idx="1"/>
          </p:nvPr>
        </p:nvSpPr>
        <p:spPr/>
        <p:txBody>
          <a:bodyPr/>
          <a:lstStyle/>
          <a:p>
            <a:pPr lvl="0" defTabSz="914400" fontAlgn="base"/>
            <a:endParaRPr lang="tr-TR" altLang="de-DE" sz="2400" dirty="0">
              <a:solidFill>
                <a:srgbClr val="333333"/>
              </a:solidFill>
              <a:latin typeface="Calibri Light"/>
              <a:cs typeface="Times New Roman" panose="02020603050405020304" pitchFamily="18" charset="0"/>
            </a:endParaRPr>
          </a:p>
          <a:p>
            <a:pPr lvl="0" defTabSz="914400" fontAlgn="base"/>
            <a:r>
              <a:rPr lang="tr-TR" altLang="de-DE" sz="2400" dirty="0">
                <a:solidFill>
                  <a:srgbClr val="333333"/>
                </a:solidFill>
                <a:latin typeface="Calibri Light"/>
                <a:cs typeface="Times New Roman" panose="02020603050405020304" pitchFamily="18" charset="0"/>
              </a:rPr>
              <a:t>Örnekte de gördüğünüz üzere, olayların pek çok farklı sebebi olabilir. </a:t>
            </a:r>
          </a:p>
          <a:p>
            <a:pPr lvl="0" defTabSz="914400" fontAlgn="base"/>
            <a:r>
              <a:rPr lang="tr-TR" altLang="de-DE" sz="2400" dirty="0">
                <a:solidFill>
                  <a:srgbClr val="333333"/>
                </a:solidFill>
                <a:latin typeface="Calibri Light"/>
                <a:cs typeface="Times New Roman" panose="02020603050405020304" pitchFamily="18" charset="0"/>
              </a:rPr>
              <a:t>Pek çoğu durumdaysa bir duruma katkısı olan birden fazla faktörden söz edilebilir. </a:t>
            </a:r>
          </a:p>
          <a:p>
            <a:pPr lvl="0" defTabSz="914400" fontAlgn="base"/>
            <a:r>
              <a:rPr lang="tr-TR" altLang="de-DE" sz="2400" dirty="0">
                <a:solidFill>
                  <a:srgbClr val="333333"/>
                </a:solidFill>
                <a:latin typeface="Calibri Light"/>
                <a:cs typeface="Times New Roman" panose="02020603050405020304" pitchFamily="18" charset="0"/>
              </a:rPr>
              <a:t>Buna rağmen insanların pek çoğu olaylara tek bir yönden bakar (örn. Kendisi yerine başkalarını suçlamak gibi, ya da tam tersi.)</a:t>
            </a:r>
            <a:endParaRPr lang="en-US" sz="2400" dirty="0">
              <a:latin typeface="Calibri Light"/>
            </a:endParaRPr>
          </a:p>
        </p:txBody>
      </p:sp>
      <p:sp>
        <p:nvSpPr>
          <p:cNvPr id="3" name="Footer Placeholder 2"/>
          <p:cNvSpPr>
            <a:spLocks noGrp="1"/>
          </p:cNvSpPr>
          <p:nvPr>
            <p:ph type="ftr" sz="quarter" idx="11"/>
          </p:nvPr>
        </p:nvSpPr>
        <p:spPr/>
        <p:txBody>
          <a:bodyPr/>
          <a:lstStyle/>
          <a:p>
            <a:r>
              <a:rPr lang="de-DE" dirty="0"/>
              <a:t>Metakognitif Eğitim 1 - Atıfta Bulunma</a:t>
            </a:r>
          </a:p>
        </p:txBody>
      </p:sp>
      <p:sp>
        <p:nvSpPr>
          <p:cNvPr id="4" name="Slide Number Placeholder 3"/>
          <p:cNvSpPr>
            <a:spLocks noGrp="1"/>
          </p:cNvSpPr>
          <p:nvPr>
            <p:ph type="sldNum" sz="quarter" idx="12"/>
          </p:nvPr>
        </p:nvSpPr>
        <p:spPr/>
        <p:txBody>
          <a:bodyPr/>
          <a:lstStyle/>
          <a:p>
            <a:fld id="{9B00EF49-7894-4F53-A8DD-F7DB3BFC5032}" type="slidenum">
              <a:rPr lang="de-DE" smtClean="0"/>
              <a:pPr/>
              <a:t>8</a:t>
            </a:fld>
            <a:endParaRPr lang="de-DE" dirty="0"/>
          </a:p>
        </p:txBody>
      </p:sp>
    </p:spTree>
    <p:extLst>
      <p:ext uri="{BB962C8B-B14F-4D97-AF65-F5344CB8AC3E}">
        <p14:creationId xmlns:p14="http://schemas.microsoft.com/office/powerpoint/2010/main" val="4337107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997196"/>
          </a:xfrm>
          <a:prstGeom prst="rect">
            <a:avLst/>
          </a:prstGeom>
        </p:spPr>
        <p:txBody>
          <a:bodyPr vert="horz" lIns="0" tIns="0" rIns="0" bIns="0" rtlCol="0" anchor="t">
            <a:spAutoFit/>
          </a:bodyPr>
          <a:lstStyle/>
          <a:p>
            <a:pPr defTabSz="914377">
              <a:spcBef>
                <a:spcPts val="0"/>
              </a:spcBef>
            </a:pPr>
            <a:r>
              <a:rPr lang="tr-TR" sz="3600" dirty="0"/>
              <a:t>Hastaneden neredeyse hiçbir semptomunuz olmadan taburcu edildiniz...</a:t>
            </a:r>
            <a:endParaRPr sz="3600" dirty="0">
              <a:latin typeface="Calibri Light"/>
            </a:endParaRPr>
          </a:p>
        </p:txBody>
      </p:sp>
      <p:sp>
        <p:nvSpPr>
          <p:cNvPr id="7" name="Content Placeholder 6"/>
          <p:cNvSpPr>
            <a:spLocks noGrp="1"/>
          </p:cNvSpPr>
          <p:nvPr>
            <p:ph idx="1"/>
          </p:nvPr>
        </p:nvSpPr>
        <p:spPr/>
        <p:txBody>
          <a:bodyPr/>
          <a:lstStyle/>
          <a:p>
            <a:r>
              <a:rPr lang="tr-TR" sz="2400" dirty="0">
                <a:solidFill>
                  <a:srgbClr val="004992"/>
                </a:solidFill>
                <a:latin typeface="Calibri Light"/>
              </a:rPr>
              <a:t>Sebepleri...</a:t>
            </a:r>
            <a:endParaRPr lang="en-US" sz="2400" dirty="0">
              <a:solidFill>
                <a:srgbClr val="004992"/>
              </a:solidFill>
              <a:latin typeface="Calibri Light"/>
            </a:endParaRPr>
          </a:p>
          <a:p>
            <a:r>
              <a:rPr lang="tr-TR" sz="2400" dirty="0">
                <a:solidFill>
                  <a:srgbClr val="004992"/>
                </a:solidFill>
                <a:latin typeface="Calibri Light"/>
              </a:rPr>
              <a:t>... ben</a:t>
            </a:r>
            <a:endParaRPr lang="en-US" sz="2400" dirty="0">
              <a:solidFill>
                <a:srgbClr val="004992"/>
              </a:solidFill>
              <a:latin typeface="Calibri Light"/>
            </a:endParaRPr>
          </a:p>
          <a:p>
            <a:r>
              <a:rPr lang="en-US" sz="2400" dirty="0">
                <a:solidFill>
                  <a:srgbClr val="004992"/>
                </a:solidFill>
                <a:latin typeface="Calibri Light"/>
              </a:rPr>
              <a:t>... </a:t>
            </a:r>
            <a:r>
              <a:rPr lang="tr-TR" sz="2400" dirty="0">
                <a:solidFill>
                  <a:srgbClr val="004992"/>
                </a:solidFill>
                <a:latin typeface="Calibri Light"/>
              </a:rPr>
              <a:t>diğerleri </a:t>
            </a:r>
            <a:endParaRPr lang="en-US" sz="2400" dirty="0">
              <a:solidFill>
                <a:srgbClr val="004992"/>
              </a:solidFill>
              <a:latin typeface="Calibri Light"/>
            </a:endParaRPr>
          </a:p>
          <a:p>
            <a:r>
              <a:rPr lang="en-US" sz="2400" dirty="0">
                <a:solidFill>
                  <a:srgbClr val="004992"/>
                </a:solidFill>
                <a:latin typeface="Calibri Light"/>
              </a:rPr>
              <a:t>...</a:t>
            </a:r>
            <a:r>
              <a:rPr lang="tr-TR" sz="2400" dirty="0">
                <a:solidFill>
                  <a:srgbClr val="004992"/>
                </a:solidFill>
                <a:latin typeface="Calibri Light"/>
              </a:rPr>
              <a:t>. bir durum ya da tesadüf</a:t>
            </a:r>
            <a:endParaRPr lang="en-US" sz="2400" dirty="0">
              <a:solidFill>
                <a:srgbClr val="004992"/>
              </a:solidFill>
              <a:latin typeface="Calibri Light"/>
            </a:endParaRPr>
          </a:p>
        </p:txBody>
      </p:sp>
      <p:sp>
        <p:nvSpPr>
          <p:cNvPr id="5" name="Footer Placeholder 4"/>
          <p:cNvSpPr>
            <a:spLocks noGrp="1"/>
          </p:cNvSpPr>
          <p:nvPr>
            <p:ph type="ftr" sz="quarter" idx="11"/>
          </p:nvPr>
        </p:nvSpPr>
        <p:spPr/>
        <p:txBody>
          <a:bodyPr/>
          <a:lstStyle/>
          <a:p>
            <a:r>
              <a:rPr lang="de-DE" dirty="0">
                <a:latin typeface="Calibri Light"/>
              </a:rPr>
              <a:t>Metakognitif Eğitim 1 - Atıfta Bulunma</a:t>
            </a: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Calibri Light"/>
              </a:rPr>
              <a:pPr/>
              <a:t>9</a:t>
            </a:fld>
            <a:endParaRPr lang="de-DE" dirty="0">
              <a:latin typeface="Calibri Light"/>
            </a:endParaRPr>
          </a:p>
        </p:txBody>
      </p:sp>
      <p:pic>
        <p:nvPicPr>
          <p:cNvPr id="9" name="Grafik 1"/>
          <p:cNvPicPr>
            <a:picLocks/>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997196"/>
          </a:xfrm>
          <a:prstGeom prst="rect">
            <a:avLst/>
          </a:prstGeom>
        </p:spPr>
        <p:txBody>
          <a:bodyPr vert="horz" lIns="0" tIns="0" rIns="0" bIns="0" rtlCol="0" anchor="t">
            <a:spAutoFit/>
          </a:bodyPr>
          <a:lstStyle/>
          <a:p>
            <a:pPr defTabSz="914377">
              <a:spcBef>
                <a:spcPts val="0"/>
              </a:spcBef>
            </a:pPr>
            <a:r>
              <a:rPr lang="tr-TR" sz="3600" dirty="0"/>
              <a:t>Hastaneden neredeyse hiçbir semptomunuz olmadan taburcu edildiniz...</a:t>
            </a:r>
            <a:endParaRPr sz="3600" dirty="0">
              <a:latin typeface="Calibri Light"/>
            </a:endParaRPr>
          </a:p>
        </p:txBody>
      </p:sp>
      <p:sp>
        <p:nvSpPr>
          <p:cNvPr id="11" name="Content Placeholder 10"/>
          <p:cNvSpPr>
            <a:spLocks noGrp="1"/>
          </p:cNvSpPr>
          <p:nvPr>
            <p:ph idx="1"/>
          </p:nvPr>
        </p:nvSpPr>
        <p:spPr/>
        <p:txBody>
          <a:bodyPr/>
          <a:lstStyle/>
          <a:p>
            <a:pPr lvl="0" defTabSz="914400">
              <a:lnSpc>
                <a:spcPct val="100000"/>
              </a:lnSpc>
              <a:spcBef>
                <a:spcPts val="1200"/>
              </a:spcBef>
            </a:pPr>
            <a:r>
              <a:rPr lang="tr-TR" altLang="de-DE" sz="1600" b="1" dirty="0">
                <a:latin typeface="Calibri Light"/>
              </a:rPr>
              <a:t>Açıklamalar</a:t>
            </a:r>
            <a:r>
              <a:rPr lang="de-DE" altLang="de-DE" sz="1600" b="1" dirty="0">
                <a:latin typeface="Calibri Light"/>
              </a:rPr>
              <a:t>...</a:t>
            </a:r>
          </a:p>
          <a:p>
            <a:pPr lvl="0" defTabSz="914400">
              <a:lnSpc>
                <a:spcPct val="100000"/>
              </a:lnSpc>
              <a:spcBef>
                <a:spcPts val="600"/>
              </a:spcBef>
            </a:pPr>
            <a:r>
              <a:rPr lang="tr-TR" altLang="de-DE" sz="1600" b="1" dirty="0">
                <a:latin typeface="Calibri Light"/>
              </a:rPr>
              <a:t>...ben: </a:t>
            </a:r>
            <a:endParaRPr lang="de-DE" altLang="de-DE" sz="1600" b="1" dirty="0">
              <a:latin typeface="Calibri Light"/>
            </a:endParaRPr>
          </a:p>
          <a:p>
            <a:pPr lvl="0" defTabSz="914400">
              <a:lnSpc>
                <a:spcPct val="100000"/>
              </a:lnSpc>
              <a:spcBef>
                <a:spcPts val="0"/>
              </a:spcBef>
            </a:pPr>
            <a:r>
              <a:rPr lang="de-DE" altLang="de-DE" sz="1600" i="1" dirty="0">
                <a:solidFill>
                  <a:srgbClr val="333333"/>
                </a:solidFill>
                <a:latin typeface="Calibri Light"/>
              </a:rPr>
              <a:t>(</a:t>
            </a:r>
            <a:r>
              <a:rPr lang="tr-TR" altLang="de-DE" sz="1600" i="1" dirty="0">
                <a:solidFill>
                  <a:srgbClr val="333333"/>
                </a:solidFill>
                <a:latin typeface="Calibri Light"/>
              </a:rPr>
              <a:t>belli ölçüde değiştirilebilir) </a:t>
            </a:r>
            <a:endParaRPr lang="de-DE" altLang="de-DE" sz="1600" i="1" dirty="0">
              <a:solidFill>
                <a:srgbClr val="333333"/>
              </a:solidFill>
              <a:latin typeface="Calibri Light"/>
            </a:endParaRPr>
          </a:p>
          <a:p>
            <a:pPr marL="285750" lvl="0" indent="-285750" defTabSz="914400">
              <a:lnSpc>
                <a:spcPct val="100000"/>
              </a:lnSpc>
              <a:spcBef>
                <a:spcPts val="0"/>
              </a:spcBef>
              <a:buClr>
                <a:srgbClr val="333333"/>
              </a:buClr>
              <a:buFont typeface="WingDings"/>
              <a:buChar char=""/>
            </a:pPr>
            <a:r>
              <a:rPr lang="tr-TR" altLang="de-DE" sz="1600" dirty="0">
                <a:solidFill>
                  <a:srgbClr val="333333"/>
                </a:solidFill>
                <a:latin typeface="Calibri Light"/>
              </a:rPr>
              <a:t>İyileşme süreci başarılıydı çünkü çok motiveydim</a:t>
            </a:r>
            <a:endParaRPr lang="de-DE" altLang="de-DE" sz="1600" dirty="0">
              <a:solidFill>
                <a:srgbClr val="333333"/>
              </a:solidFill>
              <a:latin typeface="Calibri Light"/>
            </a:endParaRPr>
          </a:p>
          <a:p>
            <a:pPr marL="285750" lvl="0" indent="-285750" defTabSz="914400">
              <a:lnSpc>
                <a:spcPct val="100000"/>
              </a:lnSpc>
              <a:spcBef>
                <a:spcPts val="600"/>
              </a:spcBef>
              <a:buClr>
                <a:srgbClr val="333333"/>
              </a:buClr>
              <a:buFont typeface="WingDings"/>
              <a:buChar char=""/>
            </a:pPr>
            <a:r>
              <a:rPr lang="tr-TR" altLang="de-DE" sz="1600" dirty="0">
                <a:solidFill>
                  <a:srgbClr val="333333"/>
                </a:solidFill>
                <a:latin typeface="Calibri Light"/>
              </a:rPr>
              <a:t>Belli bir tedavi seçeneğinde ısrarcıydım ki bu da iyileşmeme büyük katkıda bulundu </a:t>
            </a:r>
            <a:endParaRPr lang="de-DE" altLang="de-DE" sz="1600" dirty="0">
              <a:solidFill>
                <a:srgbClr val="333333"/>
              </a:solidFill>
              <a:latin typeface="Calibri Light"/>
            </a:endParaRPr>
          </a:p>
          <a:p>
            <a:pPr lvl="0" defTabSz="914400">
              <a:lnSpc>
                <a:spcPct val="100000"/>
              </a:lnSpc>
              <a:spcBef>
                <a:spcPts val="1200"/>
              </a:spcBef>
              <a:buClr>
                <a:srgbClr val="333333"/>
              </a:buClr>
            </a:pPr>
            <a:r>
              <a:rPr lang="de-DE" altLang="de-DE" sz="1600" i="1" dirty="0">
                <a:solidFill>
                  <a:srgbClr val="333333"/>
                </a:solidFill>
                <a:latin typeface="Calibri Light"/>
              </a:rPr>
              <a:t>(</a:t>
            </a:r>
            <a:r>
              <a:rPr lang="tr-TR" altLang="de-DE" sz="1600" i="1" dirty="0">
                <a:solidFill>
                  <a:srgbClr val="333333"/>
                </a:solidFill>
                <a:latin typeface="Calibri Light"/>
              </a:rPr>
              <a:t>değiştirmesi daha güç</a:t>
            </a:r>
            <a:r>
              <a:rPr lang="de-DE" altLang="de-DE" sz="1600" i="1" dirty="0">
                <a:solidFill>
                  <a:srgbClr val="333333"/>
                </a:solidFill>
                <a:latin typeface="Calibri Light"/>
              </a:rPr>
              <a:t>)</a:t>
            </a:r>
          </a:p>
          <a:p>
            <a:pPr marL="285750" lvl="0" indent="-285750" defTabSz="914400">
              <a:lnSpc>
                <a:spcPct val="100000"/>
              </a:lnSpc>
              <a:spcBef>
                <a:spcPts val="0"/>
              </a:spcBef>
              <a:buClr>
                <a:srgbClr val="333333"/>
              </a:buClr>
              <a:buFont typeface="WingDings"/>
              <a:buChar char=""/>
            </a:pPr>
            <a:r>
              <a:rPr lang="tr-TR" altLang="de-DE" sz="1600" dirty="0">
                <a:solidFill>
                  <a:srgbClr val="333333"/>
                </a:solidFill>
                <a:latin typeface="Calibri Light"/>
              </a:rPr>
              <a:t>Terapi ya da ilaçlar olmadan da zaten iyileşirdim</a:t>
            </a:r>
            <a:endParaRPr lang="de-DE" altLang="de-DE" sz="1600" dirty="0">
              <a:solidFill>
                <a:srgbClr val="333333"/>
              </a:solidFill>
              <a:latin typeface="Calibri Light"/>
            </a:endParaRPr>
          </a:p>
          <a:p>
            <a:pPr marL="285750" lvl="0" indent="-285750" defTabSz="914400">
              <a:lnSpc>
                <a:spcPct val="100000"/>
              </a:lnSpc>
              <a:spcBef>
                <a:spcPts val="600"/>
              </a:spcBef>
              <a:buClr>
                <a:srgbClr val="333333"/>
              </a:buClr>
              <a:buFont typeface="WingDings"/>
              <a:buChar char=""/>
            </a:pPr>
            <a:r>
              <a:rPr lang="tr-TR" altLang="de-DE" sz="1600" dirty="0">
                <a:solidFill>
                  <a:srgbClr val="333333"/>
                </a:solidFill>
                <a:latin typeface="Calibri Light"/>
              </a:rPr>
              <a:t>Harika genetiğim yüzünden tedavi başarılı oldu </a:t>
            </a:r>
            <a:endParaRPr lang="de-DE" altLang="de-DE" sz="1600" i="1" dirty="0">
              <a:solidFill>
                <a:srgbClr val="333333"/>
              </a:solidFill>
              <a:latin typeface="Calibri Light"/>
            </a:endParaRPr>
          </a:p>
          <a:p>
            <a:pPr lvl="0" defTabSz="914400">
              <a:lnSpc>
                <a:spcPct val="100000"/>
              </a:lnSpc>
              <a:spcBef>
                <a:spcPts val="1200"/>
              </a:spcBef>
              <a:buClr>
                <a:srgbClr val="333333"/>
              </a:buClr>
            </a:pPr>
            <a:r>
              <a:rPr lang="de-DE" altLang="de-DE" sz="1600" b="1" dirty="0">
                <a:latin typeface="Calibri Light"/>
              </a:rPr>
              <a:t>... </a:t>
            </a:r>
            <a:r>
              <a:rPr lang="tr-TR" altLang="de-DE" sz="1600" b="1" dirty="0">
                <a:latin typeface="Calibri Light"/>
              </a:rPr>
              <a:t>diğerleri</a:t>
            </a:r>
            <a:r>
              <a:rPr lang="de-DE" altLang="de-DE" sz="1600" b="1" dirty="0">
                <a:latin typeface="Calibri Light"/>
              </a:rPr>
              <a:t>:</a:t>
            </a:r>
          </a:p>
          <a:p>
            <a:pPr marL="285750" lvl="0" indent="-285750" defTabSz="914400">
              <a:lnSpc>
                <a:spcPct val="100000"/>
              </a:lnSpc>
              <a:spcBef>
                <a:spcPts val="0"/>
              </a:spcBef>
              <a:buClr>
                <a:srgbClr val="333333"/>
              </a:buClr>
              <a:buFont typeface="WingDings"/>
              <a:buChar char=""/>
            </a:pPr>
            <a:r>
              <a:rPr lang="tr-TR" altLang="de-DE" sz="1600" dirty="0">
                <a:solidFill>
                  <a:srgbClr val="333333"/>
                </a:solidFill>
                <a:latin typeface="Calibri Light"/>
              </a:rPr>
              <a:t>Hastane çalışanları fazlasıyla yetenekliydiler.</a:t>
            </a:r>
          </a:p>
          <a:p>
            <a:pPr marL="285750" lvl="0" indent="-285750" defTabSz="914400">
              <a:lnSpc>
                <a:spcPct val="100000"/>
              </a:lnSpc>
              <a:spcBef>
                <a:spcPts val="0"/>
              </a:spcBef>
              <a:buClr>
                <a:srgbClr val="333333"/>
              </a:buClr>
              <a:buFont typeface="WingDings"/>
              <a:buChar char=""/>
            </a:pPr>
            <a:r>
              <a:rPr lang="tr-TR" altLang="de-DE" sz="1600" dirty="0">
                <a:solidFill>
                  <a:srgbClr val="333333"/>
                </a:solidFill>
                <a:latin typeface="Calibri Light"/>
              </a:rPr>
              <a:t>Ailemin desteği olmasaydı böyle bir iyileşme gösteremezdim. </a:t>
            </a:r>
            <a:endParaRPr lang="de-DE" altLang="de-DE" sz="1600" dirty="0">
              <a:solidFill>
                <a:srgbClr val="333333"/>
              </a:solidFill>
              <a:latin typeface="Calibri Light"/>
            </a:endParaRPr>
          </a:p>
          <a:p>
            <a:pPr lvl="0" defTabSz="914400">
              <a:lnSpc>
                <a:spcPct val="100000"/>
              </a:lnSpc>
              <a:spcBef>
                <a:spcPts val="1200"/>
              </a:spcBef>
              <a:buClr>
                <a:srgbClr val="333333"/>
              </a:buClr>
            </a:pPr>
            <a:r>
              <a:rPr lang="de-DE" altLang="de-DE" sz="1600" b="1" dirty="0">
                <a:latin typeface="Calibri Light"/>
              </a:rPr>
              <a:t>... </a:t>
            </a:r>
            <a:r>
              <a:rPr lang="tr-TR" altLang="de-DE" sz="1600" b="1" dirty="0">
                <a:latin typeface="Calibri Light"/>
              </a:rPr>
              <a:t>Bir durum ya da tesadüf: </a:t>
            </a:r>
            <a:endParaRPr lang="de-DE" altLang="de-DE" sz="1600" b="1" dirty="0">
              <a:latin typeface="Calibri Light"/>
            </a:endParaRPr>
          </a:p>
          <a:p>
            <a:pPr marL="285750" lvl="0" indent="-285750" defTabSz="914400">
              <a:lnSpc>
                <a:spcPct val="100000"/>
              </a:lnSpc>
              <a:spcBef>
                <a:spcPts val="0"/>
              </a:spcBef>
              <a:buClr>
                <a:srgbClr val="333333"/>
              </a:buClr>
              <a:buFont typeface="WingDings"/>
              <a:buChar char=""/>
            </a:pPr>
            <a:r>
              <a:rPr lang="tr-TR" altLang="de-DE" sz="1600" dirty="0">
                <a:solidFill>
                  <a:srgbClr val="333333"/>
                </a:solidFill>
                <a:latin typeface="Calibri Light"/>
              </a:rPr>
              <a:t>Şanslıydım ki hastane çok meşgul değildi ve benle ilgilenebildiler.</a:t>
            </a:r>
            <a:endParaRPr lang="de-DE" altLang="de-DE" sz="1600" dirty="0">
              <a:solidFill>
                <a:srgbClr val="333333"/>
              </a:solidFill>
              <a:latin typeface="Calibri Light"/>
            </a:endParaRPr>
          </a:p>
          <a:p>
            <a:pPr marL="285750" lvl="0" indent="-285750" defTabSz="914400">
              <a:lnSpc>
                <a:spcPct val="100000"/>
              </a:lnSpc>
              <a:spcBef>
                <a:spcPts val="600"/>
              </a:spcBef>
              <a:buClr>
                <a:srgbClr val="333333"/>
              </a:buClr>
              <a:buFont typeface="WingDings"/>
              <a:buChar char=""/>
            </a:pPr>
            <a:r>
              <a:rPr lang="tr-TR" altLang="de-DE" sz="1600" dirty="0">
                <a:solidFill>
                  <a:srgbClr val="333333"/>
                </a:solidFill>
                <a:latin typeface="Calibri Light"/>
              </a:rPr>
              <a:t>Aldığım ilaçlar sayesinde iyileşebildim.</a:t>
            </a:r>
            <a:endParaRPr lang="en-US" altLang="de-DE" sz="1600" dirty="0">
              <a:solidFill>
                <a:srgbClr val="333333"/>
              </a:solidFill>
              <a:latin typeface="Calibri Light"/>
            </a:endParaRPr>
          </a:p>
          <a:p>
            <a:endParaRPr lang="en-US" dirty="0">
              <a:latin typeface="Calibri Light"/>
            </a:endParaRPr>
          </a:p>
        </p:txBody>
      </p:sp>
      <p:sp>
        <p:nvSpPr>
          <p:cNvPr id="5" name="Footer Placeholder 4"/>
          <p:cNvSpPr>
            <a:spLocks noGrp="1"/>
          </p:cNvSpPr>
          <p:nvPr>
            <p:ph type="ftr" sz="quarter" idx="11"/>
          </p:nvPr>
        </p:nvSpPr>
        <p:spPr/>
        <p:txBody>
          <a:bodyPr/>
          <a:lstStyle/>
          <a:p>
            <a:r>
              <a:rPr lang="de-DE" dirty="0">
                <a:latin typeface="Calibri Light"/>
              </a:rPr>
              <a:t>Metakognitif Eğitim 1 - Atıfta Bulunma</a:t>
            </a: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Calibri Light"/>
              </a:rPr>
              <a:pPr/>
              <a:t>10</a:t>
            </a:fld>
            <a:endParaRPr lang="de-DE" dirty="0">
              <a:latin typeface="Calibri Light"/>
            </a:endParaRPr>
          </a:p>
        </p:txBody>
      </p:sp>
      <p:pic>
        <p:nvPicPr>
          <p:cNvPr id="9" name="Grafik 1"/>
          <p:cNvPicPr>
            <a:picLocks/>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997196"/>
          </a:xfrm>
          <a:prstGeom prst="rect">
            <a:avLst/>
          </a:prstGeom>
        </p:spPr>
        <p:txBody>
          <a:bodyPr vert="horz" lIns="0" tIns="0" rIns="0" bIns="0" rtlCol="0" anchor="t">
            <a:spAutoFit/>
          </a:bodyPr>
          <a:lstStyle/>
          <a:p>
            <a:pPr defTabSz="914377">
              <a:spcBef>
                <a:spcPts val="0"/>
              </a:spcBef>
            </a:pPr>
            <a:r>
              <a:rPr lang="tr-TR" sz="3600" dirty="0"/>
              <a:t>Hastaneden neredeyse hiçbir semptomunuz olmadan taburcu edildiniz...</a:t>
            </a:r>
            <a:endParaRPr sz="3600" dirty="0">
              <a:latin typeface="Calibri Light"/>
            </a:endParaRPr>
          </a:p>
        </p:txBody>
      </p:sp>
      <p:sp>
        <p:nvSpPr>
          <p:cNvPr id="11" name="Content Placeholder 10"/>
          <p:cNvSpPr>
            <a:spLocks noGrp="1"/>
          </p:cNvSpPr>
          <p:nvPr>
            <p:ph idx="1"/>
          </p:nvPr>
        </p:nvSpPr>
        <p:spPr/>
        <p:txBody>
          <a:bodyPr/>
          <a:lstStyle/>
          <a:p>
            <a:pPr lvl="0" defTabSz="914400">
              <a:lnSpc>
                <a:spcPct val="100000"/>
              </a:lnSpc>
              <a:spcBef>
                <a:spcPts val="1200"/>
              </a:spcBef>
            </a:pPr>
            <a:r>
              <a:rPr lang="tr-TR" altLang="de-DE" sz="1600" b="1" dirty="0">
                <a:latin typeface="Calibri Light"/>
              </a:rPr>
              <a:t>Açıklamalar</a:t>
            </a:r>
            <a:r>
              <a:rPr lang="de-DE" altLang="de-DE" sz="1600" b="1" dirty="0">
                <a:latin typeface="Calibri Light"/>
              </a:rPr>
              <a:t>...</a:t>
            </a:r>
          </a:p>
          <a:p>
            <a:pPr lvl="0" defTabSz="914400">
              <a:lnSpc>
                <a:spcPct val="100000"/>
              </a:lnSpc>
              <a:spcBef>
                <a:spcPts val="600"/>
              </a:spcBef>
            </a:pPr>
            <a:r>
              <a:rPr lang="tr-TR" altLang="de-DE" sz="1600" b="1" dirty="0">
                <a:latin typeface="Calibri Light"/>
              </a:rPr>
              <a:t>...ben: </a:t>
            </a:r>
            <a:endParaRPr lang="de-DE" altLang="de-DE" sz="1600" b="1" dirty="0">
              <a:latin typeface="Calibri Light"/>
            </a:endParaRPr>
          </a:p>
          <a:p>
            <a:pPr lvl="0" defTabSz="914400">
              <a:lnSpc>
                <a:spcPct val="100000"/>
              </a:lnSpc>
              <a:spcBef>
                <a:spcPts val="0"/>
              </a:spcBef>
            </a:pPr>
            <a:r>
              <a:rPr lang="de-DE" altLang="de-DE" sz="1600" i="1" dirty="0">
                <a:solidFill>
                  <a:srgbClr val="333333"/>
                </a:solidFill>
                <a:latin typeface="Calibri Light"/>
              </a:rPr>
              <a:t>(</a:t>
            </a:r>
            <a:r>
              <a:rPr lang="tr-TR" altLang="de-DE" sz="1600" i="1" dirty="0">
                <a:solidFill>
                  <a:srgbClr val="333333"/>
                </a:solidFill>
                <a:latin typeface="Calibri Light"/>
              </a:rPr>
              <a:t>belli ölçüde değiştirilebilir) </a:t>
            </a:r>
            <a:endParaRPr lang="de-DE" altLang="de-DE" sz="1600" i="1" dirty="0">
              <a:solidFill>
                <a:srgbClr val="333333"/>
              </a:solidFill>
              <a:latin typeface="Calibri Light"/>
            </a:endParaRPr>
          </a:p>
          <a:p>
            <a:pPr marL="285750" lvl="0" indent="-285750" defTabSz="914400">
              <a:lnSpc>
                <a:spcPct val="100000"/>
              </a:lnSpc>
              <a:spcBef>
                <a:spcPts val="0"/>
              </a:spcBef>
              <a:buClr>
                <a:srgbClr val="333333"/>
              </a:buClr>
              <a:buFont typeface="WingDings"/>
              <a:buChar char=""/>
            </a:pPr>
            <a:r>
              <a:rPr lang="tr-TR" altLang="de-DE" sz="1600" dirty="0">
                <a:solidFill>
                  <a:srgbClr val="333333"/>
                </a:solidFill>
                <a:latin typeface="Calibri Light"/>
              </a:rPr>
              <a:t>İyileşme süreci başarılıydı çünkü çok motiveydim</a:t>
            </a:r>
            <a:endParaRPr lang="de-DE" altLang="de-DE" sz="1600" dirty="0">
              <a:solidFill>
                <a:srgbClr val="333333"/>
              </a:solidFill>
              <a:latin typeface="Calibri Light"/>
            </a:endParaRPr>
          </a:p>
          <a:p>
            <a:pPr marL="285750" lvl="0" indent="-285750" defTabSz="914400">
              <a:lnSpc>
                <a:spcPct val="100000"/>
              </a:lnSpc>
              <a:spcBef>
                <a:spcPts val="600"/>
              </a:spcBef>
              <a:buClr>
                <a:srgbClr val="333333"/>
              </a:buClr>
              <a:buFont typeface="WingDings"/>
              <a:buChar char=""/>
            </a:pPr>
            <a:r>
              <a:rPr lang="tr-TR" altLang="de-DE" sz="1600" dirty="0">
                <a:solidFill>
                  <a:srgbClr val="333333"/>
                </a:solidFill>
                <a:latin typeface="Calibri Light"/>
              </a:rPr>
              <a:t>Belli bir tedavi seçeneğinde ısrarcıydım ki bu da iyileşmeme büyük katkıda bulundu </a:t>
            </a:r>
            <a:endParaRPr lang="de-DE" altLang="de-DE" sz="1600" dirty="0">
              <a:solidFill>
                <a:srgbClr val="333333"/>
              </a:solidFill>
              <a:latin typeface="Calibri Light"/>
            </a:endParaRPr>
          </a:p>
          <a:p>
            <a:pPr lvl="0" defTabSz="914400">
              <a:lnSpc>
                <a:spcPct val="100000"/>
              </a:lnSpc>
              <a:spcBef>
                <a:spcPts val="1200"/>
              </a:spcBef>
              <a:buClr>
                <a:srgbClr val="333333"/>
              </a:buClr>
            </a:pPr>
            <a:r>
              <a:rPr lang="de-DE" altLang="de-DE" sz="1600" i="1" dirty="0">
                <a:solidFill>
                  <a:srgbClr val="333333"/>
                </a:solidFill>
                <a:latin typeface="Calibri Light"/>
              </a:rPr>
              <a:t>(</a:t>
            </a:r>
            <a:r>
              <a:rPr lang="tr-TR" altLang="de-DE" sz="1600" i="1" dirty="0">
                <a:solidFill>
                  <a:srgbClr val="333333"/>
                </a:solidFill>
                <a:latin typeface="Calibri Light"/>
              </a:rPr>
              <a:t>değiştirmesi daha güç</a:t>
            </a:r>
            <a:r>
              <a:rPr lang="de-DE" altLang="de-DE" sz="1600" i="1" dirty="0">
                <a:solidFill>
                  <a:srgbClr val="333333"/>
                </a:solidFill>
                <a:latin typeface="Calibri Light"/>
              </a:rPr>
              <a:t>)</a:t>
            </a:r>
          </a:p>
          <a:p>
            <a:pPr marL="285750" lvl="0" indent="-285750" defTabSz="914400">
              <a:lnSpc>
                <a:spcPct val="100000"/>
              </a:lnSpc>
              <a:spcBef>
                <a:spcPts val="0"/>
              </a:spcBef>
              <a:buClr>
                <a:srgbClr val="333333"/>
              </a:buClr>
              <a:buFont typeface="WingDings"/>
              <a:buChar char=""/>
            </a:pPr>
            <a:r>
              <a:rPr lang="tr-TR" altLang="de-DE" sz="1600" dirty="0">
                <a:solidFill>
                  <a:srgbClr val="333333"/>
                </a:solidFill>
                <a:latin typeface="Calibri Light"/>
              </a:rPr>
              <a:t>Terapi ya da ilaçlar olmadan da zaten iyileşirdim</a:t>
            </a:r>
            <a:endParaRPr lang="de-DE" altLang="de-DE" sz="1600" dirty="0">
              <a:solidFill>
                <a:srgbClr val="333333"/>
              </a:solidFill>
              <a:latin typeface="Calibri Light"/>
            </a:endParaRPr>
          </a:p>
          <a:p>
            <a:pPr marL="285750" lvl="0" indent="-285750" defTabSz="914400">
              <a:lnSpc>
                <a:spcPct val="100000"/>
              </a:lnSpc>
              <a:spcBef>
                <a:spcPts val="600"/>
              </a:spcBef>
              <a:buClr>
                <a:srgbClr val="333333"/>
              </a:buClr>
              <a:buFont typeface="WingDings"/>
              <a:buChar char=""/>
            </a:pPr>
            <a:r>
              <a:rPr lang="tr-TR" altLang="de-DE" sz="1600" dirty="0">
                <a:solidFill>
                  <a:srgbClr val="333333"/>
                </a:solidFill>
                <a:latin typeface="Calibri Light"/>
              </a:rPr>
              <a:t>Harika genetiğim yüzünden tedavi başarılı oldu </a:t>
            </a:r>
            <a:endParaRPr lang="de-DE" altLang="de-DE" sz="1600" i="1" dirty="0">
              <a:solidFill>
                <a:srgbClr val="333333"/>
              </a:solidFill>
              <a:latin typeface="Calibri Light"/>
            </a:endParaRPr>
          </a:p>
          <a:p>
            <a:pPr lvl="0" defTabSz="914400">
              <a:lnSpc>
                <a:spcPct val="100000"/>
              </a:lnSpc>
              <a:spcBef>
                <a:spcPts val="1200"/>
              </a:spcBef>
              <a:buClr>
                <a:srgbClr val="333333"/>
              </a:buClr>
            </a:pPr>
            <a:r>
              <a:rPr lang="de-DE" altLang="de-DE" sz="1600" b="1" dirty="0">
                <a:latin typeface="Calibri Light"/>
              </a:rPr>
              <a:t>... </a:t>
            </a:r>
            <a:r>
              <a:rPr lang="tr-TR" altLang="de-DE" sz="1600" b="1" dirty="0">
                <a:latin typeface="Calibri Light"/>
              </a:rPr>
              <a:t>diğerleri</a:t>
            </a:r>
            <a:r>
              <a:rPr lang="de-DE" altLang="de-DE" sz="1600" b="1" dirty="0">
                <a:latin typeface="Calibri Light"/>
              </a:rPr>
              <a:t>:</a:t>
            </a:r>
          </a:p>
          <a:p>
            <a:pPr marL="285750" lvl="0" indent="-285750" defTabSz="914400">
              <a:lnSpc>
                <a:spcPct val="100000"/>
              </a:lnSpc>
              <a:spcBef>
                <a:spcPts val="0"/>
              </a:spcBef>
              <a:buClr>
                <a:srgbClr val="333333"/>
              </a:buClr>
              <a:buFont typeface="WingDings"/>
              <a:buChar char=""/>
            </a:pPr>
            <a:r>
              <a:rPr lang="tr-TR" altLang="de-DE" sz="1600" dirty="0">
                <a:solidFill>
                  <a:srgbClr val="333333"/>
                </a:solidFill>
                <a:latin typeface="Calibri Light"/>
              </a:rPr>
              <a:t>Hastane çalışanları fazlasıyla yetenekliydiler.</a:t>
            </a:r>
          </a:p>
          <a:p>
            <a:pPr marL="285750" lvl="0" indent="-285750" defTabSz="914400">
              <a:lnSpc>
                <a:spcPct val="100000"/>
              </a:lnSpc>
              <a:spcBef>
                <a:spcPts val="0"/>
              </a:spcBef>
              <a:buClr>
                <a:srgbClr val="333333"/>
              </a:buClr>
              <a:buFont typeface="WingDings"/>
              <a:buChar char=""/>
            </a:pPr>
            <a:r>
              <a:rPr lang="tr-TR" altLang="de-DE" sz="1600" dirty="0">
                <a:solidFill>
                  <a:srgbClr val="333333"/>
                </a:solidFill>
                <a:latin typeface="Calibri Light"/>
              </a:rPr>
              <a:t>Ailemin desteği olmasaydı böyle bir iyileşme gösteremezdim. </a:t>
            </a:r>
            <a:endParaRPr lang="de-DE" altLang="de-DE" sz="1600" dirty="0">
              <a:solidFill>
                <a:srgbClr val="333333"/>
              </a:solidFill>
              <a:latin typeface="Calibri Light"/>
            </a:endParaRPr>
          </a:p>
          <a:p>
            <a:pPr lvl="0" defTabSz="914400">
              <a:lnSpc>
                <a:spcPct val="100000"/>
              </a:lnSpc>
              <a:spcBef>
                <a:spcPts val="1200"/>
              </a:spcBef>
              <a:buClr>
                <a:srgbClr val="333333"/>
              </a:buClr>
            </a:pPr>
            <a:r>
              <a:rPr lang="de-DE" altLang="de-DE" sz="1600" b="1" dirty="0">
                <a:latin typeface="Calibri Light"/>
              </a:rPr>
              <a:t>... </a:t>
            </a:r>
            <a:r>
              <a:rPr lang="tr-TR" altLang="de-DE" sz="1600" b="1" dirty="0">
                <a:latin typeface="Calibri Light"/>
              </a:rPr>
              <a:t>Bir durum ya da tesadüf: </a:t>
            </a:r>
            <a:endParaRPr lang="de-DE" altLang="de-DE" sz="1600" b="1" dirty="0">
              <a:latin typeface="Calibri Light"/>
            </a:endParaRPr>
          </a:p>
          <a:p>
            <a:pPr marL="285750" lvl="0" indent="-285750" defTabSz="914400">
              <a:lnSpc>
                <a:spcPct val="100000"/>
              </a:lnSpc>
              <a:spcBef>
                <a:spcPts val="0"/>
              </a:spcBef>
              <a:buClr>
                <a:srgbClr val="333333"/>
              </a:buClr>
              <a:buFont typeface="WingDings"/>
              <a:buChar char=""/>
            </a:pPr>
            <a:r>
              <a:rPr lang="tr-TR" altLang="de-DE" sz="1600" dirty="0">
                <a:solidFill>
                  <a:srgbClr val="333333"/>
                </a:solidFill>
                <a:latin typeface="Calibri Light"/>
              </a:rPr>
              <a:t>Şanslıydım ki hastane çok meşgul değildi ve benle ilgilenebildiler.</a:t>
            </a:r>
            <a:endParaRPr lang="de-DE" altLang="de-DE" sz="1600" dirty="0">
              <a:solidFill>
                <a:srgbClr val="333333"/>
              </a:solidFill>
              <a:latin typeface="Calibri Light"/>
            </a:endParaRPr>
          </a:p>
          <a:p>
            <a:pPr marL="285750" lvl="0" indent="-285750" defTabSz="914400">
              <a:lnSpc>
                <a:spcPct val="100000"/>
              </a:lnSpc>
              <a:spcBef>
                <a:spcPts val="600"/>
              </a:spcBef>
              <a:buClr>
                <a:srgbClr val="333333"/>
              </a:buClr>
              <a:buFont typeface="WingDings"/>
              <a:buChar char=""/>
            </a:pPr>
            <a:r>
              <a:rPr lang="tr-TR" altLang="de-DE" sz="1600" dirty="0">
                <a:solidFill>
                  <a:srgbClr val="333333"/>
                </a:solidFill>
                <a:latin typeface="Calibri Light"/>
              </a:rPr>
              <a:t>Aldığım ilaçlar sayesinde iyileşebildim.</a:t>
            </a:r>
            <a:endParaRPr lang="en-US" altLang="de-DE" sz="1600" dirty="0">
              <a:solidFill>
                <a:srgbClr val="333333"/>
              </a:solidFill>
              <a:latin typeface="Calibri Light"/>
            </a:endParaRPr>
          </a:p>
          <a:p>
            <a:endParaRPr lang="en-US" dirty="0">
              <a:latin typeface="Calibri Light"/>
            </a:endParaRPr>
          </a:p>
        </p:txBody>
      </p:sp>
      <p:sp>
        <p:nvSpPr>
          <p:cNvPr id="5" name="Footer Placeholder 4"/>
          <p:cNvSpPr>
            <a:spLocks noGrp="1"/>
          </p:cNvSpPr>
          <p:nvPr>
            <p:ph type="ftr" sz="quarter" idx="11"/>
          </p:nvPr>
        </p:nvSpPr>
        <p:spPr/>
        <p:txBody>
          <a:bodyPr/>
          <a:lstStyle/>
          <a:p>
            <a:r>
              <a:rPr lang="de-DE" dirty="0">
                <a:latin typeface="Calibri Light"/>
              </a:rPr>
              <a:t>Metakognitif Eğitim 1 - Atıfta Bulunma</a:t>
            </a: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Calibri Light"/>
              </a:rPr>
              <a:pPr/>
              <a:t>11</a:t>
            </a:fld>
            <a:endParaRPr lang="de-DE" dirty="0">
              <a:latin typeface="Calibri Light"/>
            </a:endParaRPr>
          </a:p>
        </p:txBody>
      </p:sp>
      <p:pic>
        <p:nvPicPr>
          <p:cNvPr id="9" name="Grafik 1"/>
          <p:cNvPicPr>
            <a:picLocks/>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6"/>
          <p:cNvSpPr txBox="1">
            <a:spLocks noChangeArrowheads="1"/>
          </p:cNvSpPr>
          <p:nvPr/>
        </p:nvSpPr>
        <p:spPr bwMode="auto">
          <a:xfrm rot="-1140598">
            <a:off x="1352590" y="3585315"/>
            <a:ext cx="9144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tr-TR" altLang="de-DE" sz="2800" b="1" dirty="0">
                <a:solidFill>
                  <a:srgbClr val="FF0000"/>
                </a:solidFill>
                <a:latin typeface="Calibri Light"/>
              </a:rPr>
              <a:t>Uyarı: tek taraflı açıklamalar! </a:t>
            </a:r>
            <a:endParaRPr lang="en-US" altLang="de-DE" sz="2800" b="1" dirty="0">
              <a:solidFill>
                <a:srgbClr val="FF0000"/>
              </a:solidFill>
              <a:latin typeface="Calibri Light"/>
            </a:endParaRPr>
          </a:p>
        </p:txBody>
      </p:sp>
    </p:spTree>
    <p:extLst>
      <p:ext uri="{BB962C8B-B14F-4D97-AF65-F5344CB8AC3E}">
        <p14:creationId xmlns:p14="http://schemas.microsoft.com/office/powerpoint/2010/main" val="9153792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30" name="Rectangle 6"/>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tr-TR" sz="3600" dirty="0"/>
              <a:t>Hastaneden neredeyse hiçbir semptomunuz olmadan taburcu edildiniz...</a:t>
            </a:r>
            <a:endParaRPr lang="en-US" altLang="de-DE" sz="3600" dirty="0">
              <a:latin typeface="Calibri Light"/>
            </a:endParaRPr>
          </a:p>
        </p:txBody>
      </p:sp>
      <p:sp>
        <p:nvSpPr>
          <p:cNvPr id="26626" name="Rectangle 1026"/>
          <p:cNvSpPr>
            <a:spLocks noGrp="1" noChangeArrowheads="1"/>
          </p:cNvSpPr>
          <p:nvPr>
            <p:ph idx="1"/>
          </p:nvPr>
        </p:nvSpPr>
        <p:spPr>
          <a:xfrm>
            <a:off x="408955" y="2204864"/>
            <a:ext cx="7772400" cy="4248000"/>
          </a:xfrm>
        </p:spPr>
        <p:txBody>
          <a:bodyPr/>
          <a:lstStyle/>
          <a:p>
            <a:pPr>
              <a:lnSpc>
                <a:spcPct val="100000"/>
              </a:lnSpc>
              <a:spcBef>
                <a:spcPts val="1200"/>
              </a:spcBef>
            </a:pPr>
            <a:r>
              <a:rPr lang="tr-TR" altLang="de-DE" sz="2400" dirty="0">
                <a:solidFill>
                  <a:srgbClr val="333333"/>
                </a:solidFill>
                <a:latin typeface="Calibri Light"/>
              </a:rPr>
              <a:t>Şimdi lütfen çeşitli sebepler içeren cevaplar veriniz (örn. Diğerleri, durum ve ben)</a:t>
            </a:r>
          </a:p>
          <a:p>
            <a:pPr>
              <a:lnSpc>
                <a:spcPct val="100000"/>
              </a:lnSpc>
              <a:spcBef>
                <a:spcPts val="1200"/>
              </a:spcBef>
            </a:pPr>
            <a:endParaRPr lang="tr-TR" altLang="de-DE" sz="2400" dirty="0">
              <a:solidFill>
                <a:srgbClr val="333333"/>
              </a:solidFill>
              <a:latin typeface="Calibri Light"/>
            </a:endParaRPr>
          </a:p>
          <a:p>
            <a:pPr>
              <a:lnSpc>
                <a:spcPct val="100000"/>
              </a:lnSpc>
              <a:spcBef>
                <a:spcPts val="1200"/>
              </a:spcBef>
            </a:pPr>
            <a:r>
              <a:rPr lang="de-DE" altLang="de-DE" sz="2400" dirty="0">
                <a:solidFill>
                  <a:srgbClr val="333333"/>
                </a:solidFill>
                <a:latin typeface="Calibri Light"/>
              </a:rPr>
              <a:t>???</a:t>
            </a:r>
          </a:p>
          <a:p>
            <a:pPr eaLnBrk="1" hangingPunct="1">
              <a:lnSpc>
                <a:spcPct val="100000"/>
              </a:lnSpc>
              <a:spcBef>
                <a:spcPts val="1200"/>
              </a:spcBef>
            </a:pPr>
            <a:r>
              <a:rPr lang="de-DE" altLang="de-DE" sz="2400" dirty="0">
                <a:solidFill>
                  <a:srgbClr val="333333"/>
                </a:solidFill>
                <a:latin typeface="Calibri Light"/>
              </a:rPr>
              <a:t>???</a:t>
            </a:r>
          </a:p>
          <a:p>
            <a:pPr eaLnBrk="1" hangingPunct="1">
              <a:lnSpc>
                <a:spcPct val="100000"/>
              </a:lnSpc>
              <a:spcBef>
                <a:spcPts val="1200"/>
              </a:spcBef>
            </a:pPr>
            <a:r>
              <a:rPr lang="de-DE" altLang="de-DE" sz="2400" dirty="0">
                <a:solidFill>
                  <a:srgbClr val="333333"/>
                </a:solidFill>
                <a:latin typeface="Calibri Light"/>
              </a:rPr>
              <a:t>???</a:t>
            </a:r>
          </a:p>
          <a:p>
            <a:pPr eaLnBrk="1" hangingPunct="1">
              <a:lnSpc>
                <a:spcPct val="100000"/>
              </a:lnSpc>
              <a:spcBef>
                <a:spcPts val="1200"/>
              </a:spcBef>
            </a:pPr>
            <a:endParaRPr lang="en-US"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r>
              <a:rPr lang="de-DE" dirty="0"/>
              <a:t>Metakognitif Eğitim 1 - Atıfta Bulunma</a:t>
            </a:r>
          </a:p>
        </p:txBody>
      </p:sp>
      <p:sp>
        <p:nvSpPr>
          <p:cNvPr id="3" name="Slide Number Placeholder 2"/>
          <p:cNvSpPr>
            <a:spLocks noGrp="1"/>
          </p:cNvSpPr>
          <p:nvPr>
            <p:ph type="sldNum" sz="quarter" idx="12"/>
          </p:nvPr>
        </p:nvSpPr>
        <p:spPr/>
        <p:txBody>
          <a:bodyPr/>
          <a:lstStyle/>
          <a:p>
            <a:fld id="{9B00EF49-7894-4F53-A8DD-F7DB3BFC5032}" type="slidenum">
              <a:rPr lang="de-DE" smtClean="0"/>
              <a:pPr/>
              <a:t>12</a:t>
            </a:fld>
            <a:endParaRPr lang="de-DE" dirty="0"/>
          </a:p>
        </p:txBody>
      </p:sp>
      <p:pic>
        <p:nvPicPr>
          <p:cNvPr id="10" name="Grafik 1"/>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830055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30" name="Rectangle 6"/>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tr-TR" sz="3600" dirty="0"/>
              <a:t>Hastaneden neredeyse hiçbir semptomunuz olmadan taburcu edildiniz...</a:t>
            </a:r>
            <a:endParaRPr lang="en-US" altLang="de-DE" sz="3600" dirty="0">
              <a:latin typeface="Calibri Light"/>
            </a:endParaRPr>
          </a:p>
        </p:txBody>
      </p:sp>
      <p:sp>
        <p:nvSpPr>
          <p:cNvPr id="26626" name="Rectangle 1026"/>
          <p:cNvSpPr>
            <a:spLocks noGrp="1" noChangeArrowheads="1"/>
          </p:cNvSpPr>
          <p:nvPr>
            <p:ph idx="1"/>
          </p:nvPr>
        </p:nvSpPr>
        <p:spPr>
          <a:xfrm>
            <a:off x="408955" y="2204864"/>
            <a:ext cx="7772400" cy="4248000"/>
          </a:xfrm>
        </p:spPr>
        <p:txBody>
          <a:bodyPr/>
          <a:lstStyle/>
          <a:p>
            <a:pPr>
              <a:lnSpc>
                <a:spcPct val="100000"/>
              </a:lnSpc>
              <a:spcBef>
                <a:spcPts val="1200"/>
              </a:spcBef>
            </a:pPr>
            <a:r>
              <a:rPr lang="tr-TR" altLang="de-DE" sz="2400" dirty="0">
                <a:solidFill>
                  <a:srgbClr val="333333"/>
                </a:solidFill>
                <a:latin typeface="Calibri Light"/>
              </a:rPr>
              <a:t>Şimdi lütfen çeşitli sebepler içeren cevaplar veriniz (örn. Diğerleri, durum ve ben)</a:t>
            </a:r>
          </a:p>
          <a:p>
            <a:pPr marL="342900" indent="-342900">
              <a:lnSpc>
                <a:spcPct val="100000"/>
              </a:lnSpc>
              <a:spcBef>
                <a:spcPts val="1200"/>
              </a:spcBef>
              <a:buClr>
                <a:srgbClr val="333333"/>
              </a:buClr>
              <a:buFont typeface="WingDings"/>
              <a:buChar char=""/>
            </a:pPr>
            <a:r>
              <a:rPr lang="tr-TR" altLang="de-DE" sz="2400" dirty="0">
                <a:solidFill>
                  <a:srgbClr val="333333"/>
                </a:solidFill>
                <a:latin typeface="Calibri Light"/>
              </a:rPr>
              <a:t>«Ailemin, doktorların ve de ilaçların hepsi tedavi sürecine katkıda bulundu. Buna ek olarak, başarının bir kısmını kendime de atfedebilirim çünkü tedavi sürecinde aktif olarak ortak oldum.»</a:t>
            </a:r>
          </a:p>
          <a:p>
            <a:pPr marL="342900" indent="-342900">
              <a:lnSpc>
                <a:spcPct val="100000"/>
              </a:lnSpc>
              <a:spcBef>
                <a:spcPts val="1200"/>
              </a:spcBef>
              <a:buClr>
                <a:srgbClr val="333333"/>
              </a:buClr>
              <a:buFont typeface="WingDings"/>
              <a:buChar char=""/>
            </a:pPr>
            <a:r>
              <a:rPr lang="tr-TR" altLang="de-DE" sz="2400" dirty="0">
                <a:solidFill>
                  <a:srgbClr val="333333"/>
                </a:solidFill>
                <a:latin typeface="Calibri Light"/>
              </a:rPr>
              <a:t>«Değişmeye motivasyonum vardı ve terapistler tarafından iyi bir şekilde yönetilen spesifik bir grup tedavisinde yer almak istedim.»</a:t>
            </a:r>
            <a:endParaRPr lang="en-US"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r>
              <a:rPr lang="de-DE" dirty="0"/>
              <a:t>Metakognitif Eğitim 1 - Atıfta Bulunma</a:t>
            </a:r>
          </a:p>
        </p:txBody>
      </p:sp>
      <p:sp>
        <p:nvSpPr>
          <p:cNvPr id="3" name="Slide Number Placeholder 2"/>
          <p:cNvSpPr>
            <a:spLocks noGrp="1"/>
          </p:cNvSpPr>
          <p:nvPr>
            <p:ph type="sldNum" sz="quarter" idx="12"/>
          </p:nvPr>
        </p:nvSpPr>
        <p:spPr/>
        <p:txBody>
          <a:bodyPr/>
          <a:lstStyle/>
          <a:p>
            <a:fld id="{9B00EF49-7894-4F53-A8DD-F7DB3BFC5032}" type="slidenum">
              <a:rPr lang="de-DE" smtClean="0"/>
              <a:pPr/>
              <a:t>13</a:t>
            </a:fld>
            <a:endParaRPr lang="de-DE" dirty="0"/>
          </a:p>
        </p:txBody>
      </p:sp>
      <p:pic>
        <p:nvPicPr>
          <p:cNvPr id="10" name="Grafik 1"/>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18292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tr-TR" sz="3600" dirty="0">
                <a:latin typeface="Calibri Light"/>
              </a:rPr>
              <a:t>Bazı atıf stillerinin negatif olayların üstündeki etkileri! </a:t>
            </a:r>
            <a:endParaRPr sz="3600" dirty="0">
              <a:latin typeface="Calibri Light"/>
            </a:endParaRPr>
          </a:p>
        </p:txBody>
      </p:sp>
      <p:sp>
        <p:nvSpPr>
          <p:cNvPr id="2" name="Footer Placeholder 1"/>
          <p:cNvSpPr>
            <a:spLocks noGrp="1"/>
          </p:cNvSpPr>
          <p:nvPr>
            <p:ph type="ftr" sz="quarter" idx="11"/>
          </p:nvPr>
        </p:nvSpPr>
        <p:spPr/>
        <p:txBody>
          <a:bodyPr/>
          <a:lstStyle/>
          <a:p>
            <a:r>
              <a:rPr lang="de-DE" dirty="0">
                <a:latin typeface="Calibri Light"/>
              </a:rPr>
              <a:t>Metakognitif Eğitim 1 - Atıfta Bulunma</a:t>
            </a: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Calibri Light"/>
              </a:rPr>
              <a:pPr/>
              <a:t>14</a:t>
            </a:fld>
            <a:endParaRPr lang="de-DE" dirty="0">
              <a:latin typeface="Calibri Light"/>
            </a:endParaRPr>
          </a:p>
        </p:txBody>
      </p:sp>
      <p:pic>
        <p:nvPicPr>
          <p:cNvPr id="13" name="Picture 15" descr="Unbenannt-2 Kopi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6947" y="2291322"/>
            <a:ext cx="811213"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4" descr="img060"/>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AutoShape 13"/>
          <p:cNvSpPr>
            <a:spLocks noChangeArrowheads="1"/>
          </p:cNvSpPr>
          <p:nvPr/>
        </p:nvSpPr>
        <p:spPr bwMode="auto">
          <a:xfrm>
            <a:off x="7520358" y="2286000"/>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tr-TR" altLang="de-DE" sz="1600" dirty="0">
                <a:latin typeface="Calibri Light"/>
              </a:rPr>
              <a:t>İyi bir iş çıkarılmamış</a:t>
            </a:r>
            <a:r>
              <a:rPr lang="en-CA" altLang="de-DE" sz="1600" dirty="0">
                <a:latin typeface="Calibri Light"/>
              </a:rPr>
              <a:t>.</a:t>
            </a:r>
            <a:r>
              <a:rPr lang="tr-TR" altLang="de-DE" sz="1600" dirty="0">
                <a:latin typeface="Calibri Light"/>
              </a:rPr>
              <a:t> İngilizce sınavından düşük not aldın! </a:t>
            </a:r>
            <a:endParaRPr lang="en-CA" altLang="de-DE" sz="1600" dirty="0">
              <a:latin typeface="Calibri Light"/>
            </a:endParaRPr>
          </a:p>
        </p:txBody>
      </p:sp>
      <p:graphicFrame>
        <p:nvGraphicFramePr>
          <p:cNvPr id="17" name="object 2"/>
          <p:cNvGraphicFramePr>
            <a:graphicFrameLocks noGrp="1"/>
          </p:cNvGraphicFramePr>
          <p:nvPr>
            <p:extLst>
              <p:ext uri="{D42A27DB-BD31-4B8C-83A1-F6EECF244321}">
                <p14:modId xmlns:p14="http://schemas.microsoft.com/office/powerpoint/2010/main" val="1086266001"/>
              </p:ext>
            </p:extLst>
          </p:nvPr>
        </p:nvGraphicFramePr>
        <p:xfrm>
          <a:off x="408955" y="4486910"/>
          <a:ext cx="11376000" cy="1938909"/>
        </p:xfrm>
        <a:graphic>
          <a:graphicData uri="http://schemas.openxmlformats.org/drawingml/2006/table">
            <a:tbl>
              <a:tblPr firstRow="1" bandRow="1">
                <a:tableStyleId>{21E4AEA4-8DFA-4A89-87EB-49C32662AFE0}</a:tableStyleId>
              </a:tblPr>
              <a:tblGrid>
                <a:gridCol w="5308425">
                  <a:extLst>
                    <a:ext uri="{9D8B030D-6E8A-4147-A177-3AD203B41FA5}">
                      <a16:colId xmlns:a16="http://schemas.microsoft.com/office/drawing/2014/main" val="20000"/>
                    </a:ext>
                  </a:extLst>
                </a:gridCol>
                <a:gridCol w="6067575">
                  <a:extLst>
                    <a:ext uri="{9D8B030D-6E8A-4147-A177-3AD203B41FA5}">
                      <a16:colId xmlns:a16="http://schemas.microsoft.com/office/drawing/2014/main" val="20001"/>
                    </a:ext>
                  </a:extLst>
                </a:gridCol>
              </a:tblGrid>
              <a:tr h="914400">
                <a:tc>
                  <a:txBody>
                    <a:bodyPr/>
                    <a:lstStyle/>
                    <a:p>
                      <a:pPr marL="90805">
                        <a:lnSpc>
                          <a:spcPct val="100000"/>
                        </a:lnSpc>
                        <a:spcBef>
                          <a:spcPts val="355"/>
                        </a:spcBef>
                      </a:pPr>
                      <a:r>
                        <a:rPr lang="tr-TR" sz="1800" b="1" spc="-5" dirty="0">
                          <a:solidFill>
                            <a:srgbClr val="333333"/>
                          </a:solidFill>
                          <a:latin typeface="Calibri Light"/>
                          <a:cs typeface="Verdana"/>
                        </a:rPr>
                        <a:t>Kendine Atıf</a:t>
                      </a:r>
                      <a:endParaRPr lang="tr-TR" sz="1800" b="1" dirty="0">
                        <a:solidFill>
                          <a:srgbClr val="333333"/>
                        </a:solidFill>
                        <a:latin typeface="Calibri Light"/>
                        <a:cs typeface="Verdana"/>
                      </a:endParaRPr>
                    </a:p>
                    <a:p>
                      <a:pPr marL="90805">
                        <a:lnSpc>
                          <a:spcPct val="100000"/>
                        </a:lnSpc>
                        <a:spcBef>
                          <a:spcPts val="380"/>
                        </a:spcBef>
                      </a:pPr>
                      <a:r>
                        <a:rPr lang="tr-TR" sz="1800" b="0" spc="-10" dirty="0">
                          <a:solidFill>
                            <a:srgbClr val="333333"/>
                          </a:solidFill>
                          <a:latin typeface="Calibri Light"/>
                          <a:cs typeface="Verdana"/>
                        </a:rPr>
                        <a:t>(Örn.</a:t>
                      </a:r>
                      <a:r>
                        <a:rPr lang="tr-TR" sz="1800" b="0" spc="-10" baseline="0" dirty="0">
                          <a:solidFill>
                            <a:srgbClr val="333333"/>
                          </a:solidFill>
                          <a:latin typeface="Calibri Light"/>
                          <a:cs typeface="Verdana"/>
                        </a:rPr>
                        <a:t> Daha fazla çalışmalıydım!)</a:t>
                      </a:r>
                      <a:endParaRPr lang="tr-TR" sz="1800" b="0" dirty="0">
                        <a:solidFill>
                          <a:srgbClr val="333333"/>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tc>
                  <a:txBody>
                    <a:bodyPr/>
                    <a:lstStyle/>
                    <a:p>
                      <a:pPr marL="92075">
                        <a:lnSpc>
                          <a:spcPct val="100000"/>
                        </a:lnSpc>
                        <a:spcBef>
                          <a:spcPts val="355"/>
                        </a:spcBef>
                      </a:pPr>
                      <a:r>
                        <a:rPr lang="tr-TR" sz="1800" b="1" spc="-5" dirty="0">
                          <a:solidFill>
                            <a:srgbClr val="333333"/>
                          </a:solidFill>
                          <a:latin typeface="Calibri Light"/>
                          <a:cs typeface="Verdana"/>
                        </a:rPr>
                        <a:t>Dezavantajı:</a:t>
                      </a:r>
                      <a:r>
                        <a:rPr lang="tr-TR" sz="1800" b="0" spc="-5" dirty="0">
                          <a:solidFill>
                            <a:srgbClr val="333333"/>
                          </a:solidFill>
                          <a:latin typeface="Calibri Light"/>
                          <a:cs typeface="Verdana"/>
                        </a:rPr>
                        <a:t> </a:t>
                      </a:r>
                      <a:r>
                        <a:rPr sz="1800" b="1" spc="-5" dirty="0">
                          <a:solidFill>
                            <a:srgbClr val="333333"/>
                          </a:solidFill>
                          <a:latin typeface="Calibri Light"/>
                          <a:cs typeface="Verdana"/>
                        </a:rPr>
                        <a:t>:</a:t>
                      </a:r>
                      <a:r>
                        <a:rPr sz="1800" b="0" spc="-5" dirty="0">
                          <a:solidFill>
                            <a:srgbClr val="333333"/>
                          </a:solidFill>
                          <a:latin typeface="Calibri Light"/>
                          <a:cs typeface="Verdana"/>
                        </a:rPr>
                        <a:t> </a:t>
                      </a:r>
                      <a:r>
                        <a:rPr lang="en-US" sz="1800" b="0" spc="-5" dirty="0">
                          <a:solidFill>
                            <a:srgbClr val="004992"/>
                          </a:solidFill>
                          <a:latin typeface="Calibri Light"/>
                          <a:cs typeface="Verdana"/>
                        </a:rPr>
                        <a:t>???</a:t>
                      </a:r>
                      <a:r>
                        <a:rPr lang="en-US" sz="1800" b="0" spc="-5" dirty="0">
                          <a:solidFill>
                            <a:srgbClr val="333333"/>
                          </a:solidFill>
                          <a:latin typeface="Calibri Light"/>
                          <a:cs typeface="Verdana"/>
                        </a:rPr>
                        <a:t> </a:t>
                      </a:r>
                      <a:endParaRPr lang="tr-TR" sz="1800" b="0" spc="-5" dirty="0">
                        <a:solidFill>
                          <a:srgbClr val="333333"/>
                        </a:solidFill>
                        <a:latin typeface="Calibri Light"/>
                        <a:cs typeface="Verdana"/>
                      </a:endParaRPr>
                    </a:p>
                    <a:p>
                      <a:pPr marL="92075">
                        <a:lnSpc>
                          <a:spcPct val="100000"/>
                        </a:lnSpc>
                        <a:spcBef>
                          <a:spcPts val="355"/>
                        </a:spcBef>
                      </a:pPr>
                      <a:endParaRPr lang="tr-TR" sz="1800" b="0" spc="-5" dirty="0">
                        <a:solidFill>
                          <a:srgbClr val="333333"/>
                        </a:solidFill>
                        <a:latin typeface="Calibri Light"/>
                        <a:cs typeface="Verdana"/>
                      </a:endParaRPr>
                    </a:p>
                    <a:p>
                      <a:pPr marL="92075">
                        <a:lnSpc>
                          <a:spcPct val="100000"/>
                        </a:lnSpc>
                        <a:spcBef>
                          <a:spcPts val="355"/>
                        </a:spcBef>
                      </a:pPr>
                      <a:r>
                        <a:rPr lang="tr-TR" sz="1800" b="1" spc="-5" dirty="0">
                          <a:solidFill>
                            <a:srgbClr val="333333"/>
                          </a:solidFill>
                          <a:latin typeface="Calibri Light"/>
                          <a:cs typeface="Verdana"/>
                        </a:rPr>
                        <a:t>Avantajı</a:t>
                      </a:r>
                      <a:r>
                        <a:rPr sz="1800" b="1" spc="-5" dirty="0">
                          <a:solidFill>
                            <a:srgbClr val="333333"/>
                          </a:solidFill>
                          <a:latin typeface="Calibri Light"/>
                          <a:cs typeface="Verdana"/>
                        </a:rPr>
                        <a:t>:</a:t>
                      </a:r>
                      <a:r>
                        <a:rPr sz="1800" b="0" spc="-5" dirty="0">
                          <a:solidFill>
                            <a:srgbClr val="333333"/>
                          </a:solidFill>
                          <a:latin typeface="Calibri Light"/>
                          <a:cs typeface="Verdana"/>
                        </a:rPr>
                        <a:t> </a:t>
                      </a:r>
                      <a:r>
                        <a:rPr lang="en-US" sz="1800" b="0" spc="-5" dirty="0">
                          <a:solidFill>
                            <a:srgbClr val="004992"/>
                          </a:solidFill>
                          <a:latin typeface="Calibri Light"/>
                          <a:cs typeface="Verdana"/>
                        </a:rPr>
                        <a:t>???</a:t>
                      </a:r>
                      <a:r>
                        <a:rPr lang="en-US" sz="1800" b="0" spc="-5" dirty="0">
                          <a:solidFill>
                            <a:srgbClr val="333333"/>
                          </a:solidFill>
                          <a:latin typeface="Calibri Light"/>
                          <a:cs typeface="Verdana"/>
                        </a:rPr>
                        <a:t> </a:t>
                      </a:r>
                      <a:r>
                        <a:rPr sz="1800" b="0" spc="-5" dirty="0">
                          <a:solidFill>
                            <a:srgbClr val="FFFFFF"/>
                          </a:solidFill>
                          <a:latin typeface="Calibri Light"/>
                          <a:cs typeface="Verdana"/>
                        </a:rPr>
                        <a:t>to </a:t>
                      </a:r>
                      <a:r>
                        <a:rPr sz="1800" b="0" spc="-10" dirty="0">
                          <a:solidFill>
                            <a:srgbClr val="FFFFFF"/>
                          </a:solidFill>
                          <a:latin typeface="Calibri Light"/>
                          <a:cs typeface="Verdana"/>
                        </a:rPr>
                        <a:t>take  responsibility</a:t>
                      </a:r>
                      <a:endParaRPr sz="1800" b="0" dirty="0">
                        <a:solidFill>
                          <a:srgbClr val="FFFFFF"/>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extLst>
                  <a:ext uri="{0D108BD9-81ED-4DB2-BD59-A6C34878D82A}">
                    <a16:rowId xmlns:a16="http://schemas.microsoft.com/office/drawing/2014/main" val="10000"/>
                  </a:ext>
                </a:extLst>
              </a:tr>
              <a:tr h="969264">
                <a:tc>
                  <a:txBody>
                    <a:bodyPr/>
                    <a:lstStyle/>
                    <a:p>
                      <a:pPr marL="90805" marR="203835">
                        <a:lnSpc>
                          <a:spcPct val="108800"/>
                        </a:lnSpc>
                        <a:spcBef>
                          <a:spcPts val="165"/>
                        </a:spcBef>
                      </a:pPr>
                      <a:r>
                        <a:rPr lang="tr-TR" sz="1800" b="1" spc="-5" dirty="0">
                          <a:solidFill>
                            <a:srgbClr val="333333"/>
                          </a:solidFill>
                          <a:latin typeface="Calibri Light"/>
                          <a:cs typeface="Verdana"/>
                        </a:rPr>
                        <a:t>Diğerlerine/Duruma</a:t>
                      </a:r>
                      <a:r>
                        <a:rPr lang="tr-TR" sz="1800" b="1" spc="-5" baseline="0" dirty="0">
                          <a:solidFill>
                            <a:srgbClr val="333333"/>
                          </a:solidFill>
                          <a:latin typeface="Calibri Light"/>
                          <a:cs typeface="Verdana"/>
                        </a:rPr>
                        <a:t> Atıf </a:t>
                      </a:r>
                      <a:endParaRPr lang="tr-TR" sz="1800" b="1" spc="-5" dirty="0">
                        <a:solidFill>
                          <a:srgbClr val="333333"/>
                        </a:solidFill>
                        <a:latin typeface="Calibri Light"/>
                        <a:cs typeface="Verdana"/>
                      </a:endParaRPr>
                    </a:p>
                    <a:p>
                      <a:pPr marL="90805" marR="203835">
                        <a:lnSpc>
                          <a:spcPct val="108800"/>
                        </a:lnSpc>
                        <a:spcBef>
                          <a:spcPts val="165"/>
                        </a:spcBef>
                      </a:pPr>
                      <a:r>
                        <a:rPr lang="tr-TR" sz="1800" spc="-10" dirty="0">
                          <a:solidFill>
                            <a:srgbClr val="333333"/>
                          </a:solidFill>
                          <a:latin typeface="Calibri Light"/>
                          <a:cs typeface="Verdana"/>
                        </a:rPr>
                        <a:t>(Örn. Öğretmen</a:t>
                      </a:r>
                      <a:r>
                        <a:rPr lang="tr-TR" sz="1800" spc="-10" baseline="0" dirty="0">
                          <a:solidFill>
                            <a:srgbClr val="333333"/>
                          </a:solidFill>
                          <a:latin typeface="Calibri Light"/>
                          <a:cs typeface="Verdana"/>
                        </a:rPr>
                        <a:t> tam bir aptal ve benden nefret ediyor.)</a:t>
                      </a:r>
                      <a:endParaRPr lang="tr-TR" sz="1800" dirty="0">
                        <a:solidFill>
                          <a:srgbClr val="333333"/>
                        </a:solidFill>
                        <a:latin typeface="Calibri Light"/>
                        <a:cs typeface="Verdana"/>
                      </a:endParaRPr>
                    </a:p>
                  </a:txBody>
                  <a:tcPr marL="0" marR="0" marT="2095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tc>
                  <a:txBody>
                    <a:bodyPr/>
                    <a:lstStyle/>
                    <a:p>
                      <a:pPr marL="92075" marR="147320">
                        <a:lnSpc>
                          <a:spcPct val="100000"/>
                        </a:lnSpc>
                        <a:spcBef>
                          <a:spcPts val="355"/>
                        </a:spcBef>
                      </a:pPr>
                      <a:r>
                        <a:rPr lang="tr-TR" sz="1800" b="1" spc="-5" dirty="0">
                          <a:solidFill>
                            <a:srgbClr val="333333"/>
                          </a:solidFill>
                          <a:latin typeface="Calibri Light"/>
                          <a:cs typeface="Verdana"/>
                        </a:rPr>
                        <a:t>Dezavantajı:</a:t>
                      </a:r>
                      <a:r>
                        <a:rPr lang="tr-TR" sz="1800" b="0" spc="-5" dirty="0">
                          <a:solidFill>
                            <a:srgbClr val="333333"/>
                          </a:solidFill>
                          <a:latin typeface="Calibri Light"/>
                          <a:cs typeface="Verdana"/>
                        </a:rPr>
                        <a:t> </a:t>
                      </a:r>
                      <a:r>
                        <a:rPr sz="1800" spc="-5" dirty="0">
                          <a:solidFill>
                            <a:srgbClr val="333333"/>
                          </a:solidFill>
                          <a:latin typeface="Calibri Light"/>
                          <a:cs typeface="Verdana"/>
                        </a:rPr>
                        <a:t>: </a:t>
                      </a:r>
                      <a:r>
                        <a:rPr lang="en-US" sz="1800" spc="-5" dirty="0">
                          <a:solidFill>
                            <a:srgbClr val="004992"/>
                          </a:solidFill>
                          <a:latin typeface="Calibri Light"/>
                          <a:cs typeface="Verdana"/>
                        </a:rPr>
                        <a:t>???</a:t>
                      </a:r>
                      <a:r>
                        <a:rPr lang="en-US" sz="1800" spc="-5" dirty="0">
                          <a:solidFill>
                            <a:srgbClr val="333333"/>
                          </a:solidFill>
                          <a:latin typeface="Calibri Light"/>
                          <a:cs typeface="Verdana"/>
                        </a:rPr>
                        <a:t> </a:t>
                      </a:r>
                      <a:r>
                        <a:rPr sz="1800" spc="-10" dirty="0">
                          <a:solidFill>
                            <a:srgbClr val="E3EFF8"/>
                          </a:solidFill>
                          <a:latin typeface="Calibri Light"/>
                          <a:cs typeface="Verdana"/>
                        </a:rPr>
                        <a:t>pushing </a:t>
                      </a:r>
                      <a:r>
                        <a:rPr sz="1800" spc="-5" dirty="0">
                          <a:solidFill>
                            <a:srgbClr val="E3EFF8"/>
                          </a:solidFill>
                          <a:latin typeface="Calibri Light"/>
                          <a:cs typeface="Verdana"/>
                        </a:rPr>
                        <a:t>the responsibility  onto others is </a:t>
                      </a:r>
                      <a:r>
                        <a:rPr sz="1800" spc="-10" dirty="0">
                          <a:solidFill>
                            <a:srgbClr val="E3EFF8"/>
                          </a:solidFill>
                          <a:latin typeface="Calibri Light"/>
                          <a:cs typeface="Verdana"/>
                        </a:rPr>
                        <a:t>considered impolite </a:t>
                      </a:r>
                      <a:r>
                        <a:rPr sz="1800" spc="-5" dirty="0">
                          <a:solidFill>
                            <a:srgbClr val="E3EFF8"/>
                          </a:solidFill>
                          <a:latin typeface="Calibri Light"/>
                          <a:cs typeface="Verdana"/>
                        </a:rPr>
                        <a:t>(taking  the easy </a:t>
                      </a:r>
                      <a:r>
                        <a:rPr sz="1800" spc="-15" dirty="0">
                          <a:solidFill>
                            <a:srgbClr val="E3EFF8"/>
                          </a:solidFill>
                          <a:latin typeface="Calibri Light"/>
                          <a:cs typeface="Verdana"/>
                        </a:rPr>
                        <a:t>way</a:t>
                      </a:r>
                      <a:r>
                        <a:rPr sz="1800" spc="15" dirty="0">
                          <a:solidFill>
                            <a:srgbClr val="E3EFF8"/>
                          </a:solidFill>
                          <a:latin typeface="Calibri Light"/>
                          <a:cs typeface="Verdana"/>
                        </a:rPr>
                        <a:t> </a:t>
                      </a:r>
                      <a:r>
                        <a:rPr sz="1800" spc="-5" dirty="0">
                          <a:solidFill>
                            <a:srgbClr val="E3EFF8"/>
                          </a:solidFill>
                          <a:latin typeface="Calibri Light"/>
                          <a:cs typeface="Verdana"/>
                        </a:rPr>
                        <a:t>out)</a:t>
                      </a:r>
                      <a:endParaRPr sz="1800" dirty="0">
                        <a:solidFill>
                          <a:srgbClr val="E3EFF8"/>
                        </a:solidFill>
                        <a:latin typeface="Calibri Light"/>
                        <a:cs typeface="Verdana"/>
                      </a:endParaRPr>
                    </a:p>
                    <a:p>
                      <a:pPr marL="92075" marR="975360">
                        <a:lnSpc>
                          <a:spcPct val="100000"/>
                        </a:lnSpc>
                        <a:spcBef>
                          <a:spcPts val="434"/>
                        </a:spcBef>
                      </a:pPr>
                      <a:r>
                        <a:rPr lang="tr-TR" sz="1800" b="1" spc="-5" dirty="0">
                          <a:solidFill>
                            <a:srgbClr val="333333"/>
                          </a:solidFill>
                          <a:latin typeface="Calibri Light"/>
                          <a:cs typeface="Verdana"/>
                        </a:rPr>
                        <a:t>Avantajı</a:t>
                      </a:r>
                      <a:r>
                        <a:rPr sz="1800" spc="-5" dirty="0">
                          <a:solidFill>
                            <a:srgbClr val="333333"/>
                          </a:solidFill>
                          <a:latin typeface="Calibri Light"/>
                          <a:cs typeface="Verdana"/>
                        </a:rPr>
                        <a:t>: </a:t>
                      </a:r>
                      <a:r>
                        <a:rPr lang="en-US" sz="1800" spc="-5" dirty="0">
                          <a:solidFill>
                            <a:srgbClr val="004992"/>
                          </a:solidFill>
                          <a:latin typeface="Calibri Light"/>
                          <a:cs typeface="Verdana"/>
                        </a:rPr>
                        <a:t>???</a:t>
                      </a:r>
                      <a:r>
                        <a:rPr lang="en-US" sz="1800" spc="-5" dirty="0">
                          <a:solidFill>
                            <a:srgbClr val="333333"/>
                          </a:solidFill>
                          <a:latin typeface="Calibri Light"/>
                          <a:cs typeface="Verdana"/>
                        </a:rPr>
                        <a:t> </a:t>
                      </a:r>
                      <a:r>
                        <a:rPr sz="1800" spc="-10" dirty="0">
                          <a:solidFill>
                            <a:srgbClr val="E3EFF8"/>
                          </a:solidFill>
                          <a:latin typeface="Calibri Light"/>
                          <a:cs typeface="Verdana"/>
                        </a:rPr>
                        <a:t>self-confidence </a:t>
                      </a:r>
                      <a:r>
                        <a:rPr sz="1800" spc="-5" dirty="0">
                          <a:solidFill>
                            <a:srgbClr val="E3EFF8"/>
                          </a:solidFill>
                          <a:latin typeface="Calibri Light"/>
                          <a:cs typeface="Verdana"/>
                        </a:rPr>
                        <a:t>is not  threatened</a:t>
                      </a:r>
                      <a:endParaRPr sz="1800" dirty="0">
                        <a:solidFill>
                          <a:srgbClr val="E3EFF8"/>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pic>
        <p:nvPicPr>
          <p:cNvPr id="9" name="Picture 15">
            <a:extLst>
              <a:ext uri="{FF2B5EF4-FFF2-40B4-BE49-F238E27FC236}">
                <a16:creationId xmlns:a16="http://schemas.microsoft.com/office/drawing/2014/main" id="{3FFB7A1F-F0BE-48D7-AE92-4E897A27F67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408954" y="2363329"/>
            <a:ext cx="659433" cy="659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9697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tr-TR" sz="3600" dirty="0"/>
              <a:t>Bazı atıf stillerinin negatif olayların üstündeki etkileri! </a:t>
            </a:r>
            <a:endParaRPr sz="3600" dirty="0">
              <a:latin typeface="Calibri Light"/>
            </a:endParaRPr>
          </a:p>
        </p:txBody>
      </p:sp>
      <p:sp>
        <p:nvSpPr>
          <p:cNvPr id="4" name="Footer Placeholder 3"/>
          <p:cNvSpPr>
            <a:spLocks noGrp="1"/>
          </p:cNvSpPr>
          <p:nvPr>
            <p:ph type="ftr" sz="quarter" idx="11"/>
          </p:nvPr>
        </p:nvSpPr>
        <p:spPr/>
        <p:txBody>
          <a:bodyPr/>
          <a:lstStyle/>
          <a:p>
            <a:r>
              <a:rPr lang="de-DE" dirty="0">
                <a:latin typeface="Calibri Light"/>
              </a:rPr>
              <a:t>Metakognitif Eğitim 1 - Atıfta Bulunma</a:t>
            </a:r>
          </a:p>
        </p:txBody>
      </p:sp>
      <p:sp>
        <p:nvSpPr>
          <p:cNvPr id="9" name="Slide Number Placeholder 8"/>
          <p:cNvSpPr>
            <a:spLocks noGrp="1"/>
          </p:cNvSpPr>
          <p:nvPr>
            <p:ph type="sldNum" sz="quarter" idx="12"/>
          </p:nvPr>
        </p:nvSpPr>
        <p:spPr/>
        <p:txBody>
          <a:bodyPr/>
          <a:lstStyle/>
          <a:p>
            <a:fld id="{9B00EF49-7894-4F53-A8DD-F7DB3BFC5032}" type="slidenum">
              <a:rPr lang="de-DE" smtClean="0">
                <a:latin typeface="Calibri Light"/>
              </a:rPr>
              <a:pPr/>
              <a:t>15</a:t>
            </a:fld>
            <a:endParaRPr lang="de-DE" dirty="0">
              <a:latin typeface="Calibri Light"/>
            </a:endParaRPr>
          </a:p>
        </p:txBody>
      </p:sp>
      <p:pic>
        <p:nvPicPr>
          <p:cNvPr id="13" name="Picture 15" descr="Unbenannt-2 Kopi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6947" y="2291322"/>
            <a:ext cx="811213"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4" descr="img060"/>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AutoShape 13"/>
          <p:cNvSpPr>
            <a:spLocks noChangeArrowheads="1"/>
          </p:cNvSpPr>
          <p:nvPr/>
        </p:nvSpPr>
        <p:spPr bwMode="auto">
          <a:xfrm>
            <a:off x="7520358" y="2286000"/>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spcBef>
                <a:spcPct val="0"/>
              </a:spcBef>
              <a:buClrTx/>
              <a:buNone/>
            </a:pPr>
            <a:r>
              <a:rPr lang="tr-TR" altLang="de-DE" sz="1600" dirty="0">
                <a:latin typeface="Calibri Light"/>
              </a:rPr>
              <a:t>İyi bir iş çıkarılmamış</a:t>
            </a:r>
            <a:r>
              <a:rPr lang="en-CA" altLang="de-DE" sz="1600" dirty="0">
                <a:latin typeface="Calibri Light"/>
              </a:rPr>
              <a:t>.</a:t>
            </a:r>
            <a:r>
              <a:rPr lang="tr-TR" altLang="de-DE" sz="1600" dirty="0">
                <a:latin typeface="Calibri Light"/>
              </a:rPr>
              <a:t> İngilizce sınavından düşük not aldın! </a:t>
            </a:r>
            <a:endParaRPr lang="en-CA" altLang="de-DE" sz="1600" dirty="0">
              <a:latin typeface="Calibri Light"/>
            </a:endParaRPr>
          </a:p>
        </p:txBody>
      </p:sp>
      <p:graphicFrame>
        <p:nvGraphicFramePr>
          <p:cNvPr id="17" name="object 2"/>
          <p:cNvGraphicFramePr>
            <a:graphicFrameLocks noGrp="1"/>
          </p:cNvGraphicFramePr>
          <p:nvPr>
            <p:extLst>
              <p:ext uri="{D42A27DB-BD31-4B8C-83A1-F6EECF244321}">
                <p14:modId xmlns:p14="http://schemas.microsoft.com/office/powerpoint/2010/main" val="1049807624"/>
              </p:ext>
            </p:extLst>
          </p:nvPr>
        </p:nvGraphicFramePr>
        <p:xfrm>
          <a:off x="408955" y="4486910"/>
          <a:ext cx="11376000" cy="1938909"/>
        </p:xfrm>
        <a:graphic>
          <a:graphicData uri="http://schemas.openxmlformats.org/drawingml/2006/table">
            <a:tbl>
              <a:tblPr firstRow="1" bandRow="1">
                <a:tableStyleId>{21E4AEA4-8DFA-4A89-87EB-49C32662AFE0}</a:tableStyleId>
              </a:tblPr>
              <a:tblGrid>
                <a:gridCol w="5308425">
                  <a:extLst>
                    <a:ext uri="{9D8B030D-6E8A-4147-A177-3AD203B41FA5}">
                      <a16:colId xmlns:a16="http://schemas.microsoft.com/office/drawing/2014/main" val="20000"/>
                    </a:ext>
                  </a:extLst>
                </a:gridCol>
                <a:gridCol w="6067575">
                  <a:extLst>
                    <a:ext uri="{9D8B030D-6E8A-4147-A177-3AD203B41FA5}">
                      <a16:colId xmlns:a16="http://schemas.microsoft.com/office/drawing/2014/main" val="20001"/>
                    </a:ext>
                  </a:extLst>
                </a:gridCol>
              </a:tblGrid>
              <a:tr h="914400">
                <a:tc>
                  <a:txBody>
                    <a:bodyPr/>
                    <a:lstStyle/>
                    <a:p>
                      <a:pPr marL="90805">
                        <a:lnSpc>
                          <a:spcPct val="100000"/>
                        </a:lnSpc>
                        <a:spcBef>
                          <a:spcPts val="355"/>
                        </a:spcBef>
                      </a:pPr>
                      <a:r>
                        <a:rPr lang="tr-TR" sz="1800" b="1" spc="-5" dirty="0">
                          <a:solidFill>
                            <a:srgbClr val="333333"/>
                          </a:solidFill>
                          <a:latin typeface="Calibri Light"/>
                          <a:cs typeface="Verdana"/>
                        </a:rPr>
                        <a:t>Kendine Atıf</a:t>
                      </a:r>
                      <a:endParaRPr sz="1800" b="1" dirty="0">
                        <a:solidFill>
                          <a:srgbClr val="333333"/>
                        </a:solidFill>
                        <a:latin typeface="Calibri Light"/>
                        <a:cs typeface="Verdana"/>
                      </a:endParaRPr>
                    </a:p>
                    <a:p>
                      <a:pPr marL="90805">
                        <a:lnSpc>
                          <a:spcPct val="100000"/>
                        </a:lnSpc>
                        <a:spcBef>
                          <a:spcPts val="380"/>
                        </a:spcBef>
                      </a:pPr>
                      <a:r>
                        <a:rPr lang="tr-TR" sz="1800" b="0" spc="-10" dirty="0">
                          <a:solidFill>
                            <a:srgbClr val="333333"/>
                          </a:solidFill>
                          <a:latin typeface="Calibri Light"/>
                          <a:cs typeface="Verdana"/>
                        </a:rPr>
                        <a:t>(Örn.</a:t>
                      </a:r>
                      <a:r>
                        <a:rPr lang="tr-TR" sz="1800" b="0" spc="-10" baseline="0" dirty="0">
                          <a:solidFill>
                            <a:srgbClr val="333333"/>
                          </a:solidFill>
                          <a:latin typeface="Calibri Light"/>
                          <a:cs typeface="Verdana"/>
                        </a:rPr>
                        <a:t> Daha fazla çalışmalıydım!)</a:t>
                      </a:r>
                      <a:endParaRPr sz="1800" b="0" dirty="0">
                        <a:solidFill>
                          <a:srgbClr val="333333"/>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tc>
                  <a:txBody>
                    <a:bodyPr/>
                    <a:lstStyle/>
                    <a:p>
                      <a:pPr marL="92075">
                        <a:lnSpc>
                          <a:spcPct val="100000"/>
                        </a:lnSpc>
                        <a:spcBef>
                          <a:spcPts val="355"/>
                        </a:spcBef>
                      </a:pPr>
                      <a:r>
                        <a:rPr lang="tr-TR" sz="1800" b="1" spc="-5" dirty="0">
                          <a:solidFill>
                            <a:srgbClr val="333333"/>
                          </a:solidFill>
                          <a:latin typeface="Calibri Light" pitchFamily="34" charset="0"/>
                          <a:cs typeface="Calibri Light" pitchFamily="34" charset="0"/>
                        </a:rPr>
                        <a:t>Dezavantajı</a:t>
                      </a:r>
                      <a:r>
                        <a:rPr sz="1800" b="1" spc="-5" dirty="0">
                          <a:solidFill>
                            <a:srgbClr val="333333"/>
                          </a:solidFill>
                          <a:latin typeface="Calibri Light"/>
                          <a:cs typeface="Verdana"/>
                        </a:rPr>
                        <a:t>:</a:t>
                      </a:r>
                      <a:r>
                        <a:rPr sz="1800" b="0" spc="-5" dirty="0">
                          <a:solidFill>
                            <a:srgbClr val="333333"/>
                          </a:solidFill>
                          <a:latin typeface="Calibri Light"/>
                          <a:cs typeface="Verdana"/>
                        </a:rPr>
                        <a:t> </a:t>
                      </a:r>
                      <a:r>
                        <a:rPr lang="tr-TR" sz="1800" b="0" spc="-5" baseline="0" dirty="0">
                          <a:solidFill>
                            <a:srgbClr val="333333"/>
                          </a:solidFill>
                          <a:latin typeface="Calibri Light"/>
                          <a:cs typeface="Verdana"/>
                        </a:rPr>
                        <a:t> Özgüveni düşürür</a:t>
                      </a:r>
                      <a:endParaRPr sz="1800" b="0" dirty="0">
                        <a:solidFill>
                          <a:srgbClr val="333333"/>
                        </a:solidFill>
                        <a:latin typeface="Calibri Light"/>
                        <a:cs typeface="Verdana"/>
                      </a:endParaRPr>
                    </a:p>
                    <a:p>
                      <a:pPr marL="92075" marR="508634">
                        <a:lnSpc>
                          <a:spcPct val="100000"/>
                        </a:lnSpc>
                        <a:spcBef>
                          <a:spcPts val="434"/>
                        </a:spcBef>
                      </a:pPr>
                      <a:endParaRPr lang="tr-TR" sz="1800" b="1" spc="-5" dirty="0">
                        <a:solidFill>
                          <a:srgbClr val="333333"/>
                        </a:solidFill>
                        <a:latin typeface="Calibri Light"/>
                        <a:cs typeface="Verdana"/>
                      </a:endParaRPr>
                    </a:p>
                    <a:p>
                      <a:pPr marL="92075" marR="508634">
                        <a:lnSpc>
                          <a:spcPct val="100000"/>
                        </a:lnSpc>
                        <a:spcBef>
                          <a:spcPts val="434"/>
                        </a:spcBef>
                      </a:pPr>
                      <a:r>
                        <a:rPr lang="tr-TR" sz="1800" b="1" spc="-5" dirty="0">
                          <a:solidFill>
                            <a:srgbClr val="333333"/>
                          </a:solidFill>
                          <a:latin typeface="Calibri Light" pitchFamily="34" charset="0"/>
                          <a:cs typeface="Calibri Light" pitchFamily="34" charset="0"/>
                        </a:rPr>
                        <a:t>Avantajı</a:t>
                      </a:r>
                      <a:r>
                        <a:rPr sz="1800" b="1" spc="-5" dirty="0">
                          <a:solidFill>
                            <a:srgbClr val="333333"/>
                          </a:solidFill>
                          <a:latin typeface="Calibri Light"/>
                          <a:cs typeface="Verdana"/>
                        </a:rPr>
                        <a:t>:</a:t>
                      </a:r>
                      <a:r>
                        <a:rPr sz="1800" b="0" spc="-5" dirty="0">
                          <a:solidFill>
                            <a:srgbClr val="333333"/>
                          </a:solidFill>
                          <a:latin typeface="Calibri Light"/>
                          <a:cs typeface="Verdana"/>
                        </a:rPr>
                        <a:t> </a:t>
                      </a:r>
                      <a:r>
                        <a:rPr lang="tr-TR" sz="1800" b="0" spc="-5" dirty="0">
                          <a:solidFill>
                            <a:srgbClr val="333333"/>
                          </a:solidFill>
                          <a:latin typeface="Calibri Light"/>
                          <a:cs typeface="Verdana"/>
                        </a:rPr>
                        <a:t>Sorumluluk almanın</a:t>
                      </a:r>
                      <a:r>
                        <a:rPr lang="tr-TR" sz="1800" b="0" spc="-5" baseline="0" dirty="0">
                          <a:solidFill>
                            <a:srgbClr val="333333"/>
                          </a:solidFill>
                          <a:latin typeface="Calibri Light"/>
                          <a:cs typeface="Verdana"/>
                        </a:rPr>
                        <a:t> iyi olduğu düşünülür</a:t>
                      </a:r>
                      <a:endParaRPr sz="1800" b="0" dirty="0">
                        <a:solidFill>
                          <a:srgbClr val="333333"/>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extLst>
                  <a:ext uri="{0D108BD9-81ED-4DB2-BD59-A6C34878D82A}">
                    <a16:rowId xmlns:a16="http://schemas.microsoft.com/office/drawing/2014/main" val="10000"/>
                  </a:ext>
                </a:extLst>
              </a:tr>
              <a:tr h="969264">
                <a:tc>
                  <a:txBody>
                    <a:bodyPr/>
                    <a:lstStyle/>
                    <a:p>
                      <a:pPr marL="90805" marR="203835">
                        <a:lnSpc>
                          <a:spcPct val="108800"/>
                        </a:lnSpc>
                        <a:spcBef>
                          <a:spcPts val="165"/>
                        </a:spcBef>
                      </a:pPr>
                      <a:r>
                        <a:rPr lang="tr-TR" sz="1800" b="1" spc="-5" dirty="0">
                          <a:solidFill>
                            <a:srgbClr val="333333"/>
                          </a:solidFill>
                          <a:latin typeface="Calibri Light"/>
                          <a:cs typeface="Verdana"/>
                        </a:rPr>
                        <a:t>Diğerlerine/Duruma</a:t>
                      </a:r>
                      <a:r>
                        <a:rPr lang="tr-TR" sz="1800" b="1" spc="-5" baseline="0" dirty="0">
                          <a:solidFill>
                            <a:srgbClr val="333333"/>
                          </a:solidFill>
                          <a:latin typeface="Calibri Light"/>
                          <a:cs typeface="Verdana"/>
                        </a:rPr>
                        <a:t> Atıf </a:t>
                      </a:r>
                      <a:endParaRPr lang="en-US" sz="1800" b="1" spc="-5" dirty="0">
                        <a:solidFill>
                          <a:srgbClr val="333333"/>
                        </a:solidFill>
                        <a:latin typeface="Calibri Light"/>
                        <a:cs typeface="Verdana"/>
                      </a:endParaRPr>
                    </a:p>
                    <a:p>
                      <a:pPr marL="90805" marR="203835">
                        <a:lnSpc>
                          <a:spcPct val="108800"/>
                        </a:lnSpc>
                        <a:spcBef>
                          <a:spcPts val="165"/>
                        </a:spcBef>
                      </a:pPr>
                      <a:r>
                        <a:rPr lang="tr-TR" sz="1800" spc="-10" dirty="0">
                          <a:solidFill>
                            <a:srgbClr val="333333"/>
                          </a:solidFill>
                          <a:latin typeface="Calibri Light"/>
                          <a:cs typeface="Verdana"/>
                        </a:rPr>
                        <a:t>(Örn. Öğretmen</a:t>
                      </a:r>
                      <a:r>
                        <a:rPr lang="tr-TR" sz="1800" spc="-10" baseline="0" dirty="0">
                          <a:solidFill>
                            <a:srgbClr val="333333"/>
                          </a:solidFill>
                          <a:latin typeface="Calibri Light"/>
                          <a:cs typeface="Verdana"/>
                        </a:rPr>
                        <a:t> tam bir aptal ve benden nefret ediyor.)</a:t>
                      </a:r>
                      <a:endParaRPr sz="1800" dirty="0">
                        <a:solidFill>
                          <a:srgbClr val="333333"/>
                        </a:solidFill>
                        <a:latin typeface="Calibri Light"/>
                        <a:cs typeface="Verdana"/>
                      </a:endParaRPr>
                    </a:p>
                  </a:txBody>
                  <a:tcPr marL="0" marR="0" marT="2095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tc>
                  <a:txBody>
                    <a:bodyPr/>
                    <a:lstStyle/>
                    <a:p>
                      <a:pPr marL="92075" marR="147320">
                        <a:lnSpc>
                          <a:spcPct val="100000"/>
                        </a:lnSpc>
                        <a:spcBef>
                          <a:spcPts val="355"/>
                        </a:spcBef>
                      </a:pPr>
                      <a:r>
                        <a:rPr lang="tr-TR" sz="1800" b="1" spc="-5" dirty="0">
                          <a:solidFill>
                            <a:srgbClr val="333333"/>
                          </a:solidFill>
                          <a:latin typeface="Calibri Light" pitchFamily="34" charset="0"/>
                          <a:cs typeface="Calibri Light" pitchFamily="34" charset="0"/>
                        </a:rPr>
                        <a:t>Dezavantajı</a:t>
                      </a:r>
                      <a:r>
                        <a:rPr sz="1800" spc="-5" dirty="0">
                          <a:solidFill>
                            <a:srgbClr val="333333"/>
                          </a:solidFill>
                          <a:latin typeface="Calibri Light"/>
                          <a:cs typeface="Verdana"/>
                        </a:rPr>
                        <a:t>: </a:t>
                      </a:r>
                      <a:r>
                        <a:rPr lang="en-US" sz="1800" spc="-5" dirty="0">
                          <a:solidFill>
                            <a:srgbClr val="004992"/>
                          </a:solidFill>
                          <a:latin typeface="Calibri Light"/>
                          <a:cs typeface="Verdana"/>
                        </a:rPr>
                        <a:t>???</a:t>
                      </a:r>
                      <a:r>
                        <a:rPr lang="en-US" sz="1800" spc="-5" dirty="0">
                          <a:solidFill>
                            <a:srgbClr val="333333"/>
                          </a:solidFill>
                          <a:latin typeface="Calibri Light"/>
                          <a:cs typeface="Verdana"/>
                        </a:rPr>
                        <a:t> </a:t>
                      </a:r>
                      <a:r>
                        <a:rPr sz="1800" spc="-5" dirty="0">
                          <a:solidFill>
                            <a:srgbClr val="E3EFF8"/>
                          </a:solidFill>
                          <a:latin typeface="Calibri Light"/>
                          <a:cs typeface="Verdana"/>
                        </a:rPr>
                        <a:t>others is </a:t>
                      </a:r>
                      <a:r>
                        <a:rPr sz="1800" spc="-10" dirty="0">
                          <a:solidFill>
                            <a:srgbClr val="E3EFF8"/>
                          </a:solidFill>
                          <a:latin typeface="Calibri Light"/>
                          <a:cs typeface="Verdana"/>
                        </a:rPr>
                        <a:t>considered impolite </a:t>
                      </a:r>
                      <a:r>
                        <a:rPr sz="1800" spc="-5" dirty="0">
                          <a:solidFill>
                            <a:srgbClr val="E3EFF8"/>
                          </a:solidFill>
                          <a:latin typeface="Calibri Light"/>
                          <a:cs typeface="Verdana"/>
                        </a:rPr>
                        <a:t>(taking  the easy </a:t>
                      </a:r>
                      <a:r>
                        <a:rPr sz="1800" spc="-15" dirty="0">
                          <a:solidFill>
                            <a:srgbClr val="E3EFF8"/>
                          </a:solidFill>
                          <a:latin typeface="Calibri Light"/>
                          <a:cs typeface="Verdana"/>
                        </a:rPr>
                        <a:t>way</a:t>
                      </a:r>
                      <a:r>
                        <a:rPr sz="1800" spc="15" dirty="0">
                          <a:solidFill>
                            <a:srgbClr val="E3EFF8"/>
                          </a:solidFill>
                          <a:latin typeface="Calibri Light"/>
                          <a:cs typeface="Verdana"/>
                        </a:rPr>
                        <a:t> </a:t>
                      </a:r>
                      <a:r>
                        <a:rPr sz="1800" spc="-5" dirty="0">
                          <a:solidFill>
                            <a:srgbClr val="E3EFF8"/>
                          </a:solidFill>
                          <a:latin typeface="Calibri Light"/>
                          <a:cs typeface="Verdana"/>
                        </a:rPr>
                        <a:t>out)</a:t>
                      </a:r>
                      <a:endParaRPr sz="1800" dirty="0">
                        <a:solidFill>
                          <a:srgbClr val="E3EFF8"/>
                        </a:solidFill>
                        <a:latin typeface="Calibri Light"/>
                        <a:cs typeface="Verdana"/>
                      </a:endParaRPr>
                    </a:p>
                    <a:p>
                      <a:pPr marL="92075" marR="975360">
                        <a:lnSpc>
                          <a:spcPct val="100000"/>
                        </a:lnSpc>
                        <a:spcBef>
                          <a:spcPts val="434"/>
                        </a:spcBef>
                      </a:pPr>
                      <a:r>
                        <a:rPr lang="tr-TR" sz="1800" b="1" spc="-5" dirty="0">
                          <a:solidFill>
                            <a:srgbClr val="333333"/>
                          </a:solidFill>
                          <a:latin typeface="Calibri Light" pitchFamily="34" charset="0"/>
                          <a:cs typeface="Calibri Light" pitchFamily="34" charset="0"/>
                        </a:rPr>
                        <a:t>Avantajı</a:t>
                      </a:r>
                      <a:r>
                        <a:rPr sz="1800" spc="-5" dirty="0">
                          <a:solidFill>
                            <a:srgbClr val="333333"/>
                          </a:solidFill>
                          <a:latin typeface="Calibri Light"/>
                          <a:cs typeface="Verdana"/>
                        </a:rPr>
                        <a:t>: </a:t>
                      </a:r>
                      <a:r>
                        <a:rPr lang="en-US" sz="1800" spc="-5" dirty="0">
                          <a:solidFill>
                            <a:srgbClr val="004992"/>
                          </a:solidFill>
                          <a:latin typeface="Calibri Light"/>
                          <a:cs typeface="Verdana"/>
                        </a:rPr>
                        <a:t>???</a:t>
                      </a:r>
                      <a:r>
                        <a:rPr lang="en-US" sz="1800" spc="-5" dirty="0">
                          <a:solidFill>
                            <a:srgbClr val="333333"/>
                          </a:solidFill>
                          <a:latin typeface="Calibri Light"/>
                          <a:cs typeface="Verdana"/>
                        </a:rPr>
                        <a:t> </a:t>
                      </a:r>
                      <a:endParaRPr sz="1800" dirty="0">
                        <a:solidFill>
                          <a:srgbClr val="E3EFF8"/>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pic>
        <p:nvPicPr>
          <p:cNvPr id="10" name="Picture 15">
            <a:extLst>
              <a:ext uri="{FF2B5EF4-FFF2-40B4-BE49-F238E27FC236}">
                <a16:creationId xmlns:a16="http://schemas.microsoft.com/office/drawing/2014/main" id="{3F6AF887-EBE5-46BF-A28C-01DD5510484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408954" y="2363329"/>
            <a:ext cx="659433" cy="659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extLst>
              <p:ext uri="{D42A27DB-BD31-4B8C-83A1-F6EECF244321}">
                <p14:modId xmlns:p14="http://schemas.microsoft.com/office/powerpoint/2010/main" val="4153886766"/>
              </p:ext>
            </p:extLst>
          </p:nvPr>
        </p:nvGraphicFramePr>
        <p:xfrm>
          <a:off x="408955" y="4486910"/>
          <a:ext cx="11376000" cy="2213610"/>
        </p:xfrm>
        <a:graphic>
          <a:graphicData uri="http://schemas.openxmlformats.org/drawingml/2006/table">
            <a:tbl>
              <a:tblPr firstRow="1" bandRow="1">
                <a:tableStyleId>{21E4AEA4-8DFA-4A89-87EB-49C32662AFE0}</a:tableStyleId>
              </a:tblPr>
              <a:tblGrid>
                <a:gridCol w="5308425">
                  <a:extLst>
                    <a:ext uri="{9D8B030D-6E8A-4147-A177-3AD203B41FA5}">
                      <a16:colId xmlns:a16="http://schemas.microsoft.com/office/drawing/2014/main" val="20000"/>
                    </a:ext>
                  </a:extLst>
                </a:gridCol>
                <a:gridCol w="6067575">
                  <a:extLst>
                    <a:ext uri="{9D8B030D-6E8A-4147-A177-3AD203B41FA5}">
                      <a16:colId xmlns:a16="http://schemas.microsoft.com/office/drawing/2014/main" val="20001"/>
                    </a:ext>
                  </a:extLst>
                </a:gridCol>
              </a:tblGrid>
              <a:tr h="914400">
                <a:tc>
                  <a:txBody>
                    <a:bodyPr/>
                    <a:lstStyle/>
                    <a:p>
                      <a:pPr marL="90805">
                        <a:lnSpc>
                          <a:spcPct val="100000"/>
                        </a:lnSpc>
                        <a:spcBef>
                          <a:spcPts val="355"/>
                        </a:spcBef>
                      </a:pPr>
                      <a:r>
                        <a:rPr lang="tr-TR" sz="1800" b="1" spc="-5" dirty="0">
                          <a:solidFill>
                            <a:srgbClr val="333333"/>
                          </a:solidFill>
                          <a:latin typeface="Calibri Light"/>
                          <a:cs typeface="Verdana"/>
                        </a:rPr>
                        <a:t>Kendine Atıf</a:t>
                      </a:r>
                      <a:endParaRPr lang="tr-TR" sz="1800" b="1" dirty="0">
                        <a:solidFill>
                          <a:srgbClr val="333333"/>
                        </a:solidFill>
                        <a:latin typeface="Calibri Light"/>
                        <a:cs typeface="Verdana"/>
                      </a:endParaRPr>
                    </a:p>
                    <a:p>
                      <a:pPr marL="90805">
                        <a:lnSpc>
                          <a:spcPct val="100000"/>
                        </a:lnSpc>
                        <a:spcBef>
                          <a:spcPts val="380"/>
                        </a:spcBef>
                      </a:pPr>
                      <a:r>
                        <a:rPr lang="tr-TR" sz="1800" b="0" spc="-10" dirty="0">
                          <a:solidFill>
                            <a:srgbClr val="333333"/>
                          </a:solidFill>
                          <a:latin typeface="Calibri Light"/>
                          <a:cs typeface="Verdana"/>
                        </a:rPr>
                        <a:t>(Örn.</a:t>
                      </a:r>
                      <a:r>
                        <a:rPr lang="tr-TR" sz="1800" b="0" spc="-10" baseline="0" dirty="0">
                          <a:solidFill>
                            <a:srgbClr val="333333"/>
                          </a:solidFill>
                          <a:latin typeface="Calibri Light"/>
                          <a:cs typeface="Verdana"/>
                        </a:rPr>
                        <a:t> Daha fazla çalışmalıydım!)</a:t>
                      </a:r>
                      <a:endParaRPr lang="tr-TR" sz="1800" b="0" dirty="0">
                        <a:solidFill>
                          <a:srgbClr val="333333"/>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tc>
                  <a:txBody>
                    <a:bodyPr/>
                    <a:lstStyle/>
                    <a:p>
                      <a:pPr marL="92075">
                        <a:lnSpc>
                          <a:spcPct val="100000"/>
                        </a:lnSpc>
                        <a:spcBef>
                          <a:spcPts val="355"/>
                        </a:spcBef>
                      </a:pPr>
                      <a:r>
                        <a:rPr lang="tr-TR" sz="1800" b="1" spc="-5" dirty="0">
                          <a:solidFill>
                            <a:srgbClr val="333333"/>
                          </a:solidFill>
                          <a:latin typeface="Calibri Light"/>
                          <a:cs typeface="Verdana"/>
                        </a:rPr>
                        <a:t>Dezavantajı:</a:t>
                      </a:r>
                      <a:r>
                        <a:rPr lang="tr-TR" sz="1800" b="0" spc="-5" dirty="0">
                          <a:solidFill>
                            <a:srgbClr val="333333"/>
                          </a:solidFill>
                          <a:latin typeface="Calibri Light"/>
                          <a:cs typeface="Verdana"/>
                        </a:rPr>
                        <a:t> </a:t>
                      </a:r>
                      <a:r>
                        <a:rPr lang="tr-TR" sz="1800" b="0" spc="-5" baseline="0" dirty="0">
                          <a:solidFill>
                            <a:srgbClr val="333333"/>
                          </a:solidFill>
                          <a:latin typeface="Calibri Light"/>
                          <a:cs typeface="Verdana"/>
                        </a:rPr>
                        <a:t> Özgüveni düşürür</a:t>
                      </a:r>
                      <a:endParaRPr lang="tr-TR" sz="1800" b="0" dirty="0">
                        <a:solidFill>
                          <a:srgbClr val="333333"/>
                        </a:solidFill>
                        <a:latin typeface="Calibri Light"/>
                        <a:cs typeface="Verdana"/>
                      </a:endParaRPr>
                    </a:p>
                    <a:p>
                      <a:pPr marL="92075" marR="508634">
                        <a:lnSpc>
                          <a:spcPct val="100000"/>
                        </a:lnSpc>
                        <a:spcBef>
                          <a:spcPts val="434"/>
                        </a:spcBef>
                      </a:pPr>
                      <a:endParaRPr lang="tr-TR" sz="1800" b="1" spc="-5" dirty="0">
                        <a:solidFill>
                          <a:srgbClr val="333333"/>
                        </a:solidFill>
                        <a:latin typeface="Calibri Light"/>
                        <a:cs typeface="Verdana"/>
                      </a:endParaRPr>
                    </a:p>
                    <a:p>
                      <a:pPr marL="92075" marR="508634">
                        <a:lnSpc>
                          <a:spcPct val="100000"/>
                        </a:lnSpc>
                        <a:spcBef>
                          <a:spcPts val="434"/>
                        </a:spcBef>
                      </a:pPr>
                      <a:r>
                        <a:rPr lang="tr-TR" sz="1800" b="1" spc="-5" dirty="0">
                          <a:solidFill>
                            <a:srgbClr val="333333"/>
                          </a:solidFill>
                          <a:latin typeface="Calibri Light" pitchFamily="34" charset="0"/>
                          <a:cs typeface="Calibri Light" pitchFamily="34" charset="0"/>
                        </a:rPr>
                        <a:t>Avantajı</a:t>
                      </a:r>
                      <a:r>
                        <a:rPr lang="tr-TR" sz="1800" b="1" spc="-5" dirty="0">
                          <a:solidFill>
                            <a:srgbClr val="333333"/>
                          </a:solidFill>
                          <a:latin typeface="Calibri Light"/>
                          <a:cs typeface="Verdana"/>
                        </a:rPr>
                        <a:t>:</a:t>
                      </a:r>
                      <a:r>
                        <a:rPr lang="tr-TR" sz="1800" b="0" spc="-5" dirty="0">
                          <a:solidFill>
                            <a:srgbClr val="333333"/>
                          </a:solidFill>
                          <a:latin typeface="Calibri Light"/>
                          <a:cs typeface="Verdana"/>
                        </a:rPr>
                        <a:t> Sorumluluk almanın</a:t>
                      </a:r>
                      <a:r>
                        <a:rPr lang="tr-TR" sz="1800" b="0" spc="-5" baseline="0" dirty="0">
                          <a:solidFill>
                            <a:srgbClr val="333333"/>
                          </a:solidFill>
                          <a:latin typeface="Calibri Light"/>
                          <a:cs typeface="Verdana"/>
                        </a:rPr>
                        <a:t> iyi olduğu düşünülür</a:t>
                      </a:r>
                      <a:endParaRPr lang="tr-TR" sz="1800" b="0" dirty="0">
                        <a:solidFill>
                          <a:srgbClr val="333333"/>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extLst>
                  <a:ext uri="{0D108BD9-81ED-4DB2-BD59-A6C34878D82A}">
                    <a16:rowId xmlns:a16="http://schemas.microsoft.com/office/drawing/2014/main" val="10000"/>
                  </a:ext>
                </a:extLst>
              </a:tr>
              <a:tr h="1075690">
                <a:tc>
                  <a:txBody>
                    <a:bodyPr/>
                    <a:lstStyle/>
                    <a:p>
                      <a:pPr marL="90805" marR="203835">
                        <a:lnSpc>
                          <a:spcPct val="108800"/>
                        </a:lnSpc>
                        <a:spcBef>
                          <a:spcPts val="165"/>
                        </a:spcBef>
                      </a:pPr>
                      <a:r>
                        <a:rPr lang="tr-TR" sz="1800" b="1" spc="-5" dirty="0">
                          <a:solidFill>
                            <a:srgbClr val="333333"/>
                          </a:solidFill>
                          <a:latin typeface="Calibri Light"/>
                          <a:cs typeface="Verdana"/>
                        </a:rPr>
                        <a:t>Diğerlerine/Duruma</a:t>
                      </a:r>
                      <a:r>
                        <a:rPr lang="tr-TR" sz="1800" b="1" spc="-5" baseline="0" dirty="0">
                          <a:solidFill>
                            <a:srgbClr val="333333"/>
                          </a:solidFill>
                          <a:latin typeface="Calibri Light"/>
                          <a:cs typeface="Verdana"/>
                        </a:rPr>
                        <a:t> Atıf </a:t>
                      </a:r>
                      <a:endParaRPr lang="tr-TR" sz="1800" b="1" spc="-5" dirty="0">
                        <a:solidFill>
                          <a:srgbClr val="333333"/>
                        </a:solidFill>
                        <a:latin typeface="Calibri Light"/>
                        <a:cs typeface="Verdana"/>
                      </a:endParaRPr>
                    </a:p>
                    <a:p>
                      <a:pPr marL="90805" marR="203835">
                        <a:lnSpc>
                          <a:spcPct val="108800"/>
                        </a:lnSpc>
                        <a:spcBef>
                          <a:spcPts val="165"/>
                        </a:spcBef>
                      </a:pPr>
                      <a:r>
                        <a:rPr lang="tr-TR" sz="1800" spc="-10" dirty="0">
                          <a:solidFill>
                            <a:srgbClr val="333333"/>
                          </a:solidFill>
                          <a:latin typeface="Calibri Light"/>
                          <a:cs typeface="Verdana"/>
                        </a:rPr>
                        <a:t>(Örn. Öğretmen</a:t>
                      </a:r>
                      <a:r>
                        <a:rPr lang="tr-TR" sz="1800" spc="-10" baseline="0" dirty="0">
                          <a:solidFill>
                            <a:srgbClr val="333333"/>
                          </a:solidFill>
                          <a:latin typeface="Calibri Light"/>
                          <a:cs typeface="Verdana"/>
                        </a:rPr>
                        <a:t> tam bir aptal ve benden nefret ediyor.)</a:t>
                      </a:r>
                      <a:endParaRPr lang="tr-TR" sz="1800" dirty="0">
                        <a:solidFill>
                          <a:srgbClr val="333333"/>
                        </a:solidFill>
                        <a:latin typeface="Calibri Light"/>
                        <a:cs typeface="Verdana"/>
                      </a:endParaRPr>
                    </a:p>
                  </a:txBody>
                  <a:tcPr marL="0" marR="0" marT="2095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tc>
                  <a:txBody>
                    <a:bodyPr/>
                    <a:lstStyle/>
                    <a:p>
                      <a:pPr marL="92075" marR="147320">
                        <a:lnSpc>
                          <a:spcPct val="100000"/>
                        </a:lnSpc>
                        <a:spcBef>
                          <a:spcPts val="355"/>
                        </a:spcBef>
                      </a:pPr>
                      <a:r>
                        <a:rPr lang="tr-TR" sz="1800" b="1" spc="-5" dirty="0">
                          <a:solidFill>
                            <a:srgbClr val="333333"/>
                          </a:solidFill>
                          <a:latin typeface="Calibri Light"/>
                          <a:cs typeface="Verdana"/>
                        </a:rPr>
                        <a:t>Dezavantajı</a:t>
                      </a:r>
                      <a:r>
                        <a:rPr sz="1800" spc="-5" dirty="0">
                          <a:solidFill>
                            <a:srgbClr val="333333"/>
                          </a:solidFill>
                          <a:latin typeface="Calibri Light"/>
                          <a:cs typeface="Verdana"/>
                        </a:rPr>
                        <a:t>: </a:t>
                      </a:r>
                      <a:r>
                        <a:rPr lang="tr-TR" sz="1800" spc="-10" dirty="0">
                          <a:solidFill>
                            <a:srgbClr val="333333"/>
                          </a:solidFill>
                          <a:latin typeface="Calibri Light"/>
                          <a:cs typeface="Verdana"/>
                        </a:rPr>
                        <a:t>Sorumluluğu başkalarına yüklemenin kaba</a:t>
                      </a:r>
                      <a:r>
                        <a:rPr lang="tr-TR" sz="1800" spc="-10" baseline="0" dirty="0">
                          <a:solidFill>
                            <a:srgbClr val="333333"/>
                          </a:solidFill>
                          <a:latin typeface="Calibri Light"/>
                          <a:cs typeface="Verdana"/>
                        </a:rPr>
                        <a:t> olduğu düşünülür (kolay yolu seçmek!)</a:t>
                      </a:r>
                      <a:endParaRPr sz="1800" dirty="0">
                        <a:solidFill>
                          <a:srgbClr val="333333"/>
                        </a:solidFill>
                        <a:latin typeface="Calibri Light"/>
                        <a:cs typeface="Verdana"/>
                      </a:endParaRPr>
                    </a:p>
                    <a:p>
                      <a:pPr marL="92075" marR="975360">
                        <a:lnSpc>
                          <a:spcPct val="100000"/>
                        </a:lnSpc>
                        <a:spcBef>
                          <a:spcPts val="434"/>
                        </a:spcBef>
                      </a:pPr>
                      <a:endParaRPr lang="tr-TR" sz="1800" b="1" spc="-5" dirty="0">
                        <a:solidFill>
                          <a:srgbClr val="333333"/>
                        </a:solidFill>
                        <a:latin typeface="Calibri Light"/>
                        <a:cs typeface="Verdana"/>
                      </a:endParaRPr>
                    </a:p>
                    <a:p>
                      <a:pPr marL="92075" marR="975360">
                        <a:lnSpc>
                          <a:spcPct val="100000"/>
                        </a:lnSpc>
                        <a:spcBef>
                          <a:spcPts val="434"/>
                        </a:spcBef>
                      </a:pPr>
                      <a:r>
                        <a:rPr lang="tr-TR" sz="1800" b="1" spc="-5" dirty="0">
                          <a:solidFill>
                            <a:srgbClr val="333333"/>
                          </a:solidFill>
                          <a:latin typeface="Calibri Light" pitchFamily="34" charset="0"/>
                          <a:cs typeface="Calibri Light" pitchFamily="34" charset="0"/>
                        </a:rPr>
                        <a:t>Avantajı</a:t>
                      </a:r>
                      <a:r>
                        <a:rPr sz="1800" spc="-5" dirty="0">
                          <a:solidFill>
                            <a:srgbClr val="333333"/>
                          </a:solidFill>
                          <a:latin typeface="Calibri Light"/>
                          <a:cs typeface="Verdana"/>
                        </a:rPr>
                        <a:t>: </a:t>
                      </a:r>
                      <a:r>
                        <a:rPr lang="tr-TR" sz="1800" spc="-10" dirty="0">
                          <a:solidFill>
                            <a:srgbClr val="333333"/>
                          </a:solidFill>
                          <a:latin typeface="Calibri Light"/>
                          <a:cs typeface="Verdana"/>
                        </a:rPr>
                        <a:t>Özgüven</a:t>
                      </a:r>
                      <a:r>
                        <a:rPr lang="tr-TR" sz="1800" spc="-10" baseline="0" dirty="0">
                          <a:solidFill>
                            <a:srgbClr val="333333"/>
                          </a:solidFill>
                          <a:latin typeface="Calibri Light"/>
                          <a:cs typeface="Verdana"/>
                        </a:rPr>
                        <a:t>e tehdit yoktur</a:t>
                      </a:r>
                      <a:endParaRPr sz="1800" dirty="0">
                        <a:solidFill>
                          <a:srgbClr val="333333"/>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7" name="object 7"/>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tr-TR" sz="3600" dirty="0"/>
              <a:t>Bazı atıf stillerinin negatif olayların üstündeki etkileri! </a:t>
            </a:r>
            <a:endParaRPr sz="3600" dirty="0">
              <a:latin typeface="Calibri Light"/>
            </a:endParaRPr>
          </a:p>
        </p:txBody>
      </p:sp>
      <p:sp>
        <p:nvSpPr>
          <p:cNvPr id="4" name="Footer Placeholder 3"/>
          <p:cNvSpPr>
            <a:spLocks noGrp="1"/>
          </p:cNvSpPr>
          <p:nvPr>
            <p:ph type="ftr" sz="quarter" idx="11"/>
          </p:nvPr>
        </p:nvSpPr>
        <p:spPr/>
        <p:txBody>
          <a:bodyPr/>
          <a:lstStyle/>
          <a:p>
            <a:r>
              <a:rPr lang="de-DE" dirty="0">
                <a:latin typeface="Calibri Light"/>
              </a:rPr>
              <a:t>Metakognitif Eğitim 1 - Atıfta Bulunma</a:t>
            </a:r>
          </a:p>
        </p:txBody>
      </p:sp>
      <p:sp>
        <p:nvSpPr>
          <p:cNvPr id="9" name="Slide Number Placeholder 8"/>
          <p:cNvSpPr>
            <a:spLocks noGrp="1"/>
          </p:cNvSpPr>
          <p:nvPr>
            <p:ph type="sldNum" sz="quarter" idx="12"/>
          </p:nvPr>
        </p:nvSpPr>
        <p:spPr/>
        <p:txBody>
          <a:bodyPr/>
          <a:lstStyle/>
          <a:p>
            <a:fld id="{9B00EF49-7894-4F53-A8DD-F7DB3BFC5032}" type="slidenum">
              <a:rPr lang="de-DE" smtClean="0">
                <a:latin typeface="Calibri Light"/>
              </a:rPr>
              <a:pPr/>
              <a:t>16</a:t>
            </a:fld>
            <a:endParaRPr lang="de-DE" dirty="0">
              <a:latin typeface="Calibri Light"/>
            </a:endParaRPr>
          </a:p>
        </p:txBody>
      </p:sp>
      <p:sp>
        <p:nvSpPr>
          <p:cNvPr id="8" name="AutoShape 13"/>
          <p:cNvSpPr>
            <a:spLocks noChangeArrowheads="1"/>
          </p:cNvSpPr>
          <p:nvPr/>
        </p:nvSpPr>
        <p:spPr bwMode="auto">
          <a:xfrm>
            <a:off x="7520358" y="2286000"/>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spcBef>
                <a:spcPct val="0"/>
              </a:spcBef>
              <a:buClrTx/>
              <a:buNone/>
            </a:pPr>
            <a:r>
              <a:rPr lang="tr-TR" altLang="de-DE" sz="1600" dirty="0">
                <a:latin typeface="Calibri Light"/>
              </a:rPr>
              <a:t>İyi bir iş çıkarılmamış</a:t>
            </a:r>
            <a:r>
              <a:rPr lang="en-CA" altLang="de-DE" sz="1600" dirty="0">
                <a:latin typeface="Calibri Light"/>
              </a:rPr>
              <a:t>.</a:t>
            </a:r>
            <a:r>
              <a:rPr lang="tr-TR" altLang="de-DE" sz="1600" dirty="0">
                <a:latin typeface="Calibri Light"/>
              </a:rPr>
              <a:t> İngilizce sınavından düşük not aldın! </a:t>
            </a:r>
            <a:endParaRPr lang="en-CA" altLang="de-DE" sz="1600" dirty="0">
              <a:latin typeface="Calibri Light"/>
            </a:endParaRPr>
          </a:p>
        </p:txBody>
      </p:sp>
      <p:pic>
        <p:nvPicPr>
          <p:cNvPr id="13" name="Picture 15" descr="Unbenannt-2 Kopi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6947" y="2291322"/>
            <a:ext cx="811213"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4" descr="img060"/>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5">
            <a:extLst>
              <a:ext uri="{FF2B5EF4-FFF2-40B4-BE49-F238E27FC236}">
                <a16:creationId xmlns:a16="http://schemas.microsoft.com/office/drawing/2014/main" id="{3674D058-AA51-408F-BF13-AE2B338CF71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408954" y="2363329"/>
            <a:ext cx="659433" cy="659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tr-TR" sz="3600" dirty="0"/>
              <a:t>Bazı atıf stillerinin negatif olayların üstündeki etkileri! </a:t>
            </a:r>
            <a:endParaRPr sz="3600" dirty="0">
              <a:latin typeface="Calibri Light"/>
            </a:endParaRPr>
          </a:p>
        </p:txBody>
      </p:sp>
      <p:sp>
        <p:nvSpPr>
          <p:cNvPr id="3" name="Footer Placeholder 2"/>
          <p:cNvSpPr>
            <a:spLocks noGrp="1"/>
          </p:cNvSpPr>
          <p:nvPr>
            <p:ph type="ftr" sz="quarter" idx="11"/>
          </p:nvPr>
        </p:nvSpPr>
        <p:spPr/>
        <p:txBody>
          <a:bodyPr/>
          <a:lstStyle/>
          <a:p>
            <a:r>
              <a:rPr lang="de-DE" dirty="0">
                <a:latin typeface="Calibri Light"/>
              </a:rPr>
              <a:t>Metakognitif Eğitim 1 - Atıfta Bulunma</a:t>
            </a:r>
          </a:p>
        </p:txBody>
      </p:sp>
      <p:sp>
        <p:nvSpPr>
          <p:cNvPr id="9" name="Slide Number Placeholder 8"/>
          <p:cNvSpPr>
            <a:spLocks noGrp="1"/>
          </p:cNvSpPr>
          <p:nvPr>
            <p:ph type="sldNum" sz="quarter" idx="12"/>
          </p:nvPr>
        </p:nvSpPr>
        <p:spPr/>
        <p:txBody>
          <a:bodyPr/>
          <a:lstStyle/>
          <a:p>
            <a:fld id="{9B00EF49-7894-4F53-A8DD-F7DB3BFC5032}" type="slidenum">
              <a:rPr lang="de-DE" smtClean="0">
                <a:latin typeface="Calibri Light"/>
              </a:rPr>
              <a:pPr/>
              <a:t>17</a:t>
            </a:fld>
            <a:endParaRPr lang="de-DE" dirty="0">
              <a:latin typeface="Calibri Light"/>
            </a:endParaRPr>
          </a:p>
        </p:txBody>
      </p:sp>
      <p:pic>
        <p:nvPicPr>
          <p:cNvPr id="13" name="Picture 15" descr="Unbenannt-2 Kopi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6947" y="2291322"/>
            <a:ext cx="811213"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4" descr="img060"/>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AutoShape 13"/>
          <p:cNvSpPr>
            <a:spLocks noChangeArrowheads="1"/>
          </p:cNvSpPr>
          <p:nvPr/>
        </p:nvSpPr>
        <p:spPr bwMode="auto">
          <a:xfrm>
            <a:off x="7520358" y="2286000"/>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spcBef>
                <a:spcPct val="0"/>
              </a:spcBef>
              <a:buClrTx/>
              <a:buNone/>
            </a:pPr>
            <a:r>
              <a:rPr lang="tr-TR" altLang="de-DE" sz="1600" dirty="0">
                <a:latin typeface="Calibri Light"/>
              </a:rPr>
              <a:t>İyi bir iş çıkarılmamış</a:t>
            </a:r>
            <a:r>
              <a:rPr lang="en-CA" altLang="de-DE" sz="1600" dirty="0">
                <a:latin typeface="Calibri Light"/>
              </a:rPr>
              <a:t>.</a:t>
            </a:r>
            <a:r>
              <a:rPr lang="tr-TR" altLang="de-DE" sz="1600" dirty="0">
                <a:latin typeface="Calibri Light"/>
              </a:rPr>
              <a:t> İngilizce sınavından düşük not aldın! </a:t>
            </a:r>
            <a:endParaRPr lang="en-CA" altLang="de-DE" sz="1600" dirty="0">
              <a:latin typeface="Calibri Light"/>
            </a:endParaRPr>
          </a:p>
        </p:txBody>
      </p:sp>
      <p:graphicFrame>
        <p:nvGraphicFramePr>
          <p:cNvPr id="17" name="Group 2"/>
          <p:cNvGraphicFramePr>
            <a:graphicFrameLocks noGrp="1"/>
          </p:cNvGraphicFramePr>
          <p:nvPr>
            <p:extLst>
              <p:ext uri="{D42A27DB-BD31-4B8C-83A1-F6EECF244321}">
                <p14:modId xmlns:p14="http://schemas.microsoft.com/office/powerpoint/2010/main" val="3423414838"/>
              </p:ext>
            </p:extLst>
          </p:nvPr>
        </p:nvGraphicFramePr>
        <p:xfrm>
          <a:off x="408955" y="4297680"/>
          <a:ext cx="11375136" cy="207264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6553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tr-TR" sz="2000" b="0" i="0" u="none" strike="noStrike" cap="none" normalizeH="0" baseline="0" dirty="0">
                          <a:ln>
                            <a:noFill/>
                          </a:ln>
                          <a:solidFill>
                            <a:srgbClr val="000000"/>
                          </a:solidFill>
                          <a:effectLst/>
                          <a:latin typeface="Calibri Light"/>
                          <a:cs typeface="Times New Roman" pitchFamily="18" charset="0"/>
                        </a:rPr>
                        <a:t>Daha dengeli yanıtlar neler olabilir? (yani, kendine, başkalarına/duruma ve başka şeylere ilişkin etkileri de kapsayan bir yanıt</a:t>
                      </a:r>
                      <a:r>
                        <a:rPr kumimoji="0" lang="en-US" sz="2000" b="0" i="0" u="none" strike="noStrike" cap="none" normalizeH="0" baseline="0" dirty="0">
                          <a:ln>
                            <a:noFill/>
                          </a:ln>
                          <a:solidFill>
                            <a:srgbClr val="000000"/>
                          </a:solidFill>
                          <a:effectLst/>
                          <a:latin typeface="Calibri Light"/>
                          <a:cs typeface="Times New Roman" pitchFamily="18" charset="0"/>
                        </a:rPr>
                        <a:t>):</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 name="Picture 15">
            <a:extLst>
              <a:ext uri="{FF2B5EF4-FFF2-40B4-BE49-F238E27FC236}">
                <a16:creationId xmlns:a16="http://schemas.microsoft.com/office/drawing/2014/main" id="{734D5B8B-DC4D-416B-84AB-8D96C8087A8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408954" y="2363329"/>
            <a:ext cx="659433" cy="659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tr-TR" sz="3600" dirty="0"/>
              <a:t>Bazı atıf stillerinin negatif olayların üstündeki etkileri! </a:t>
            </a:r>
            <a:endParaRPr sz="3600" dirty="0">
              <a:latin typeface="Calibri Light"/>
            </a:endParaRPr>
          </a:p>
        </p:txBody>
      </p:sp>
      <p:sp>
        <p:nvSpPr>
          <p:cNvPr id="4" name="Footer Placeholder 3"/>
          <p:cNvSpPr>
            <a:spLocks noGrp="1"/>
          </p:cNvSpPr>
          <p:nvPr>
            <p:ph type="ftr" sz="quarter" idx="11"/>
          </p:nvPr>
        </p:nvSpPr>
        <p:spPr/>
        <p:txBody>
          <a:bodyPr/>
          <a:lstStyle/>
          <a:p>
            <a:r>
              <a:rPr lang="de-DE" dirty="0">
                <a:latin typeface="Calibri Light"/>
              </a:rPr>
              <a:t>Metakognitif Eğitim 1 - Atıfta Bulunma</a:t>
            </a:r>
          </a:p>
        </p:txBody>
      </p:sp>
      <p:sp>
        <p:nvSpPr>
          <p:cNvPr id="9" name="Slide Number Placeholder 8"/>
          <p:cNvSpPr>
            <a:spLocks noGrp="1"/>
          </p:cNvSpPr>
          <p:nvPr>
            <p:ph type="sldNum" sz="quarter" idx="12"/>
          </p:nvPr>
        </p:nvSpPr>
        <p:spPr/>
        <p:txBody>
          <a:bodyPr/>
          <a:lstStyle/>
          <a:p>
            <a:fld id="{9B00EF49-7894-4F53-A8DD-F7DB3BFC5032}" type="slidenum">
              <a:rPr lang="de-DE" smtClean="0">
                <a:latin typeface="Calibri Light"/>
              </a:rPr>
              <a:pPr/>
              <a:t>18</a:t>
            </a:fld>
            <a:endParaRPr lang="de-DE" dirty="0">
              <a:latin typeface="Calibri Light"/>
            </a:endParaRPr>
          </a:p>
        </p:txBody>
      </p:sp>
      <p:pic>
        <p:nvPicPr>
          <p:cNvPr id="13" name="Picture 1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p:blipFill>
        <p:spPr bwMode="auto">
          <a:xfrm>
            <a:off x="408954" y="2363329"/>
            <a:ext cx="659433" cy="659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4" descr="img060"/>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6" name="Group 2"/>
          <p:cNvGraphicFramePr>
            <a:graphicFrameLocks noGrp="1"/>
          </p:cNvGraphicFramePr>
          <p:nvPr>
            <p:extLst>
              <p:ext uri="{D42A27DB-BD31-4B8C-83A1-F6EECF244321}">
                <p14:modId xmlns:p14="http://schemas.microsoft.com/office/powerpoint/2010/main" val="124260912"/>
              </p:ext>
            </p:extLst>
          </p:nvPr>
        </p:nvGraphicFramePr>
        <p:xfrm>
          <a:off x="408955" y="4297680"/>
          <a:ext cx="11375136" cy="207264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tr-TR" sz="2000" b="0" i="0" u="none" strike="noStrike" cap="none" normalizeH="0" baseline="0" dirty="0">
                          <a:ln>
                            <a:noFill/>
                          </a:ln>
                          <a:solidFill>
                            <a:srgbClr val="000000"/>
                          </a:solidFill>
                          <a:effectLst/>
                          <a:latin typeface="Calibri Light"/>
                          <a:cs typeface="Times New Roman" pitchFamily="18" charset="0"/>
                        </a:rPr>
                        <a:t>Daha dengeli yanıtlar neler olabilir? (yani, kendine, başkalarına/duruma ve başka şeylere ilişkin etkileri de kapsayan bir yanıt</a:t>
                      </a:r>
                      <a:r>
                        <a:rPr kumimoji="0" lang="en-US" sz="2000" b="0" i="0" u="none" strike="noStrike" cap="none" normalizeH="0" baseline="0" dirty="0">
                          <a:ln>
                            <a:noFill/>
                          </a:ln>
                          <a:solidFill>
                            <a:srgbClr val="000000"/>
                          </a:solidFill>
                          <a:effectLst/>
                          <a:latin typeface="Calibri Light"/>
                          <a:cs typeface="Times New Roman" pitchFamily="18" charset="0"/>
                        </a:rPr>
                        <a:t>):</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chemeClr val="tx1"/>
                          </a:solidFill>
                          <a:effectLst/>
                          <a:latin typeface="Calibri Light"/>
                          <a:cs typeface="Times New Roman" pitchFamily="18" charset="0"/>
                        </a:rPr>
                        <a:t>“</a:t>
                      </a:r>
                      <a:r>
                        <a:rPr kumimoji="0" lang="tr-TR" sz="1800" b="0" i="0" u="none" strike="noStrike" cap="none" normalizeH="0" baseline="0" dirty="0">
                          <a:ln>
                            <a:noFill/>
                          </a:ln>
                          <a:solidFill>
                            <a:schemeClr val="tx1"/>
                          </a:solidFill>
                          <a:effectLst/>
                          <a:latin typeface="Calibri Light"/>
                          <a:cs typeface="Times New Roman" pitchFamily="18" charset="0"/>
                        </a:rPr>
                        <a:t>Bu tür bir sınava alışık değilim, bir dahaki sefere daha iyi çalışacağım</a:t>
                      </a:r>
                      <a:r>
                        <a:rPr kumimoji="0" lang="en-US" sz="1800" b="0" i="0" u="none" strike="noStrike" cap="none" normalizeH="0" baseline="0" dirty="0">
                          <a:ln>
                            <a:noFill/>
                          </a:ln>
                          <a:solidFill>
                            <a:schemeClr val="tx1"/>
                          </a:solidFill>
                          <a:effectLst/>
                          <a:latin typeface="Calibri Light"/>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chemeClr val="tx1"/>
                          </a:solidFill>
                          <a:effectLst/>
                          <a:latin typeface="Calibri Light"/>
                          <a:cs typeface="Times New Roman" pitchFamily="18" charset="0"/>
                        </a:rPr>
                        <a:t>“</a:t>
                      </a:r>
                      <a:r>
                        <a:rPr kumimoji="0" lang="tr-TR" sz="1800" b="0" i="0" u="none" strike="noStrike" cap="none" normalizeH="0" baseline="0" dirty="0">
                          <a:ln>
                            <a:noFill/>
                          </a:ln>
                          <a:solidFill>
                            <a:schemeClr val="tx1"/>
                          </a:solidFill>
                          <a:effectLst/>
                          <a:latin typeface="Calibri Light"/>
                          <a:cs typeface="Times New Roman" pitchFamily="18" charset="0"/>
                        </a:rPr>
                        <a:t>Öğretmenle ilişkimi daha da güçlendirmeliyim. Sırf bana gıcık olduğundan beni sınıfta bırakacak değil.</a:t>
                      </a:r>
                      <a:r>
                        <a:rPr kumimoji="0" lang="en-US" sz="1800" b="0" i="0" u="none" strike="noStrike" cap="none" normalizeH="0" baseline="0" dirty="0">
                          <a:ln>
                            <a:noFill/>
                          </a:ln>
                          <a:solidFill>
                            <a:schemeClr val="tx1"/>
                          </a:solidFill>
                          <a:effectLst/>
                          <a:latin typeface="Calibri Light"/>
                          <a:cs typeface="Times New Roman" pitchFamily="18" charset="0"/>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7" name="AutoShape 13"/>
          <p:cNvSpPr>
            <a:spLocks noChangeArrowheads="1"/>
          </p:cNvSpPr>
          <p:nvPr/>
        </p:nvSpPr>
        <p:spPr bwMode="auto">
          <a:xfrm>
            <a:off x="7520358" y="2286000"/>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spcBef>
                <a:spcPct val="0"/>
              </a:spcBef>
              <a:buClrTx/>
              <a:buNone/>
            </a:pPr>
            <a:r>
              <a:rPr lang="tr-TR" altLang="de-DE" sz="1600" dirty="0">
                <a:latin typeface="Calibri Light"/>
              </a:rPr>
              <a:t>İyi bir iş çıkarılmamış</a:t>
            </a:r>
            <a:r>
              <a:rPr lang="en-CA" altLang="de-DE" sz="1600" dirty="0">
                <a:latin typeface="Calibri Light"/>
              </a:rPr>
              <a:t>.</a:t>
            </a:r>
            <a:r>
              <a:rPr lang="tr-TR" altLang="de-DE" sz="1600" dirty="0">
                <a:latin typeface="Calibri Light"/>
              </a:rPr>
              <a:t> İngilizce sınavından düşük not aldın! </a:t>
            </a:r>
            <a:endParaRPr lang="en-CA" altLang="de-DE" sz="1600" dirty="0">
              <a:latin typeface="Calibri Ligh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Table 20"/>
          <p:cNvGraphicFramePr>
            <a:graphicFrameLocks noGrp="1"/>
          </p:cNvGraphicFramePr>
          <p:nvPr>
            <p:extLst>
              <p:ext uri="{D42A27DB-BD31-4B8C-83A1-F6EECF244321}">
                <p14:modId xmlns:p14="http://schemas.microsoft.com/office/powerpoint/2010/main" val="1845987523"/>
              </p:ext>
            </p:extLst>
          </p:nvPr>
        </p:nvGraphicFramePr>
        <p:xfrm>
          <a:off x="408955" y="4419600"/>
          <a:ext cx="11375136" cy="2133600"/>
        </p:xfrm>
        <a:graphic>
          <a:graphicData uri="http://schemas.openxmlformats.org/drawingml/2006/table">
            <a:tbl>
              <a:tblPr firstRow="1" bandRow="1">
                <a:tableStyleId>{21E4AEA4-8DFA-4A89-87EB-49C32662AFE0}</a:tableStyleId>
              </a:tblPr>
              <a:tblGrid>
                <a:gridCol w="5536232">
                  <a:extLst>
                    <a:ext uri="{9D8B030D-6E8A-4147-A177-3AD203B41FA5}">
                      <a16:colId xmlns:a16="http://schemas.microsoft.com/office/drawing/2014/main" val="20000"/>
                    </a:ext>
                  </a:extLst>
                </a:gridCol>
                <a:gridCol w="5838904">
                  <a:extLst>
                    <a:ext uri="{9D8B030D-6E8A-4147-A177-3AD203B41FA5}">
                      <a16:colId xmlns:a16="http://schemas.microsoft.com/office/drawing/2014/main" val="20001"/>
                    </a:ext>
                  </a:extLst>
                </a:gridCol>
              </a:tblGrid>
              <a:tr h="914400">
                <a:tc>
                  <a:txBody>
                    <a:bodyPr/>
                    <a:lstStyle/>
                    <a:p>
                      <a:pPr marL="0" marR="0" indent="0" algn="l" defTabSz="914245" rtl="0" eaLnBrk="1" fontAlgn="b" latinLnBrk="0" hangingPunct="1">
                        <a:lnSpc>
                          <a:spcPct val="100000"/>
                        </a:lnSpc>
                        <a:spcBef>
                          <a:spcPts val="0"/>
                        </a:spcBef>
                        <a:spcAft>
                          <a:spcPts val="0"/>
                        </a:spcAft>
                        <a:buClrTx/>
                        <a:buSzTx/>
                        <a:buFontTx/>
                        <a:buNone/>
                        <a:tabLst/>
                        <a:defRPr/>
                      </a:pPr>
                      <a:r>
                        <a:rPr lang="tr-TR" sz="1800" b="1" spc="-5" dirty="0">
                          <a:solidFill>
                            <a:srgbClr val="333333"/>
                          </a:solidFill>
                          <a:latin typeface="Calibri Light" pitchFamily="34" charset="0"/>
                          <a:cs typeface="Calibri Light" pitchFamily="34" charset="0"/>
                        </a:rPr>
                        <a:t>Kendine </a:t>
                      </a:r>
                      <a:r>
                        <a:rPr lang="tr-TR" sz="1800" b="1" spc="-5" baseline="0" dirty="0">
                          <a:solidFill>
                            <a:srgbClr val="333333"/>
                          </a:solidFill>
                          <a:latin typeface="Calibri Light" pitchFamily="34" charset="0"/>
                          <a:cs typeface="Calibri Light" pitchFamily="34" charset="0"/>
                        </a:rPr>
                        <a:t> </a:t>
                      </a:r>
                      <a:r>
                        <a:rPr lang="tr-TR" sz="1800" b="1" spc="-5" dirty="0">
                          <a:solidFill>
                            <a:srgbClr val="333333"/>
                          </a:solidFill>
                          <a:latin typeface="Calibri Light" pitchFamily="34" charset="0"/>
                          <a:cs typeface="Calibri Light" pitchFamily="34" charset="0"/>
                        </a:rPr>
                        <a:t>Atıf</a:t>
                      </a:r>
                      <a:endParaRPr lang="tr-TR" sz="1800" b="1" dirty="0">
                        <a:solidFill>
                          <a:srgbClr val="333333"/>
                        </a:solidFill>
                        <a:latin typeface="Calibri Light" pitchFamily="34" charset="0"/>
                        <a:cs typeface="Calibri Light" pitchFamily="34" charset="0"/>
                      </a:endParaRPr>
                    </a:p>
                    <a:p>
                      <a:pPr algn="l" fontAlgn="b"/>
                      <a:endParaRPr lang="tr-TR" sz="1800" b="0" i="0" u="none" strike="noStrike" dirty="0">
                        <a:solidFill>
                          <a:srgbClr val="000000"/>
                        </a:solidFill>
                        <a:effectLst/>
                        <a:latin typeface="Calibri Light" pitchFamily="34" charset="0"/>
                        <a:cs typeface="Calibri Light" pitchFamily="34" charset="0"/>
                      </a:endParaRPr>
                    </a:p>
                    <a:p>
                      <a:pPr algn="l" fontAlgn="b"/>
                      <a:r>
                        <a:rPr lang="tr-TR" sz="1800" b="0" i="0" u="none" strike="noStrike" dirty="0">
                          <a:solidFill>
                            <a:srgbClr val="000000"/>
                          </a:solidFill>
                          <a:effectLst/>
                          <a:latin typeface="Calibri Light" pitchFamily="34" charset="0"/>
                          <a:cs typeface="Calibri Light" pitchFamily="34" charset="0"/>
                        </a:rPr>
                        <a:t>(Örn.</a:t>
                      </a:r>
                      <a:r>
                        <a:rPr lang="tr-TR" sz="1800" b="0" i="0" u="none" strike="noStrike" baseline="0" dirty="0">
                          <a:solidFill>
                            <a:srgbClr val="000000"/>
                          </a:solidFill>
                          <a:effectLst/>
                          <a:latin typeface="Calibri Light" pitchFamily="34" charset="0"/>
                          <a:cs typeface="Calibri Light" pitchFamily="34" charset="0"/>
                        </a:rPr>
                        <a:t> Harika bir iş çıkardım!) </a:t>
                      </a:r>
                      <a:endParaRPr lang="en-US" sz="1800" b="0" i="0" u="none" strike="noStrike" dirty="0">
                        <a:solidFill>
                          <a:srgbClr val="000000"/>
                        </a:solidFill>
                        <a:effectLst/>
                        <a:latin typeface="Calibri Light" pitchFamily="34" charset="0"/>
                        <a:cs typeface="Calibri Light" pitchFamily="34" charset="0"/>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algn="l" fontAlgn="b">
                        <a:lnSpc>
                          <a:spcPct val="100000"/>
                        </a:lnSpc>
                        <a:spcBef>
                          <a:spcPts val="1200"/>
                        </a:spcBef>
                      </a:pPr>
                      <a:r>
                        <a:rPr lang="tr-TR" sz="1800" b="1" i="0" u="none" strike="noStrike" dirty="0">
                          <a:solidFill>
                            <a:srgbClr val="000000"/>
                          </a:solidFill>
                          <a:effectLst/>
                          <a:latin typeface="Calibri Light" pitchFamily="34" charset="0"/>
                          <a:cs typeface="Calibri Light" pitchFamily="34" charset="0"/>
                        </a:rPr>
                        <a:t>Dezavantajı</a:t>
                      </a:r>
                      <a:r>
                        <a:rPr lang="en-US" sz="1800" b="1" i="0" u="none" strike="noStrike" dirty="0">
                          <a:solidFill>
                            <a:srgbClr val="000000"/>
                          </a:solidFill>
                          <a:effectLst/>
                          <a:latin typeface="+mj-lt"/>
                        </a:rPr>
                        <a:t>: </a:t>
                      </a:r>
                      <a:r>
                        <a:rPr lang="en-US" sz="1800" b="0" i="0" u="none" strike="noStrike" dirty="0">
                          <a:solidFill>
                            <a:srgbClr val="004992"/>
                          </a:solidFill>
                          <a:effectLst/>
                          <a:latin typeface="+mj-lt"/>
                        </a:rPr>
                        <a:t>???</a:t>
                      </a:r>
                      <a:r>
                        <a:rPr lang="en-US" sz="1800" b="0" i="0" u="none" strike="noStrike" dirty="0">
                          <a:solidFill>
                            <a:srgbClr val="000000"/>
                          </a:solidFill>
                          <a:effectLst/>
                          <a:latin typeface="+mj-lt"/>
                        </a:rPr>
                        <a:t> </a:t>
                      </a:r>
                      <a:br>
                        <a:rPr lang="en-US" sz="1800" b="0" i="0" u="none" strike="noStrike" dirty="0">
                          <a:solidFill>
                            <a:srgbClr val="000000"/>
                          </a:solidFill>
                          <a:effectLst/>
                          <a:latin typeface="+mj-lt"/>
                        </a:rPr>
                      </a:br>
                      <a:endParaRPr lang="tr-TR" sz="1800" b="0" i="0" u="none" strike="noStrike" dirty="0">
                        <a:solidFill>
                          <a:srgbClr val="000000"/>
                        </a:solidFill>
                        <a:effectLst/>
                        <a:latin typeface="+mj-lt"/>
                      </a:endParaRPr>
                    </a:p>
                    <a:p>
                      <a:pPr algn="l" fontAlgn="b">
                        <a:lnSpc>
                          <a:spcPct val="100000"/>
                        </a:lnSpc>
                        <a:spcBef>
                          <a:spcPts val="1200"/>
                        </a:spcBef>
                      </a:pPr>
                      <a:r>
                        <a:rPr lang="tr-TR" sz="1800" b="1" i="0" u="none" strike="noStrike" dirty="0">
                          <a:solidFill>
                            <a:srgbClr val="000000"/>
                          </a:solidFill>
                          <a:effectLst/>
                          <a:latin typeface="Calibri Light" pitchFamily="34" charset="0"/>
                          <a:cs typeface="Calibri Light" pitchFamily="34" charset="0"/>
                        </a:rPr>
                        <a:t>Avantajı</a:t>
                      </a:r>
                      <a:r>
                        <a:rPr lang="en-US" sz="1800" b="1" i="0" u="none" strike="noStrike" dirty="0">
                          <a:solidFill>
                            <a:srgbClr val="000000"/>
                          </a:solidFill>
                          <a:effectLst/>
                          <a:latin typeface="+mj-lt"/>
                        </a:rPr>
                        <a:t>: </a:t>
                      </a:r>
                      <a:r>
                        <a:rPr lang="en-US" sz="1800" b="0" i="0" u="none" strike="noStrike" dirty="0">
                          <a:solidFill>
                            <a:srgbClr val="004992"/>
                          </a:solidFill>
                          <a:effectLst/>
                          <a:latin typeface="+mj-lt"/>
                        </a:rPr>
                        <a:t>???</a:t>
                      </a:r>
                      <a:r>
                        <a:rPr lang="en-US" sz="1800" b="0" i="0" u="none" strike="noStrike" dirty="0">
                          <a:solidFill>
                            <a:srgbClr val="000000"/>
                          </a:solidFill>
                          <a:effectLst/>
                          <a:latin typeface="+mj-lt"/>
                        </a:rPr>
                        <a:t> </a:t>
                      </a:r>
                      <a:endParaRPr lang="en-US" sz="1800" b="0" i="0" u="none" strike="noStrike" dirty="0">
                        <a:solidFill>
                          <a:srgbClr val="FFFFFF"/>
                        </a:solidFill>
                        <a:effectLst/>
                        <a:latin typeface="+mj-l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969264">
                <a:tc>
                  <a:txBody>
                    <a:bodyPr/>
                    <a:lstStyle/>
                    <a:p>
                      <a:pPr marL="0" marR="0" indent="0" algn="l" defTabSz="914245" rtl="0" eaLnBrk="1" fontAlgn="b" latinLnBrk="0" hangingPunct="1">
                        <a:lnSpc>
                          <a:spcPct val="100000"/>
                        </a:lnSpc>
                        <a:spcBef>
                          <a:spcPts val="0"/>
                        </a:spcBef>
                        <a:spcAft>
                          <a:spcPts val="0"/>
                        </a:spcAft>
                        <a:buClrTx/>
                        <a:buSzTx/>
                        <a:buFontTx/>
                        <a:buNone/>
                        <a:tabLst/>
                        <a:defRPr/>
                      </a:pPr>
                      <a:r>
                        <a:rPr lang="tr-TR" sz="1800" b="1" spc="-5" dirty="0">
                          <a:solidFill>
                            <a:srgbClr val="333333"/>
                          </a:solidFill>
                          <a:latin typeface="Calibri Light" pitchFamily="34" charset="0"/>
                          <a:cs typeface="Calibri Light" pitchFamily="34" charset="0"/>
                        </a:rPr>
                        <a:t>Diğerlerine/Duruma</a:t>
                      </a:r>
                      <a:r>
                        <a:rPr lang="tr-TR" sz="1800" b="1" spc="-5" baseline="0" dirty="0">
                          <a:solidFill>
                            <a:srgbClr val="333333"/>
                          </a:solidFill>
                          <a:latin typeface="Calibri Light" pitchFamily="34" charset="0"/>
                          <a:cs typeface="Calibri Light" pitchFamily="34" charset="0"/>
                        </a:rPr>
                        <a:t> Atıf </a:t>
                      </a:r>
                    </a:p>
                    <a:p>
                      <a:pPr marL="0" marR="0" indent="0" algn="l" defTabSz="914245" rtl="0" eaLnBrk="1" fontAlgn="b" latinLnBrk="0" hangingPunct="1">
                        <a:lnSpc>
                          <a:spcPct val="100000"/>
                        </a:lnSpc>
                        <a:spcBef>
                          <a:spcPts val="0"/>
                        </a:spcBef>
                        <a:spcAft>
                          <a:spcPts val="0"/>
                        </a:spcAft>
                        <a:buClrTx/>
                        <a:buSzTx/>
                        <a:buFontTx/>
                        <a:buNone/>
                        <a:tabLst/>
                        <a:defRPr/>
                      </a:pPr>
                      <a:br>
                        <a:rPr lang="en-US" sz="1800" b="1" i="0" u="none" strike="noStrike" dirty="0">
                          <a:solidFill>
                            <a:srgbClr val="000000"/>
                          </a:solidFill>
                          <a:effectLst/>
                          <a:latin typeface="Calibri Light" pitchFamily="34" charset="0"/>
                          <a:cs typeface="Calibri Light" pitchFamily="34" charset="0"/>
                        </a:rPr>
                      </a:br>
                      <a:r>
                        <a:rPr lang="tr-TR" sz="1800" b="1" i="0" u="none" strike="noStrike" dirty="0">
                          <a:solidFill>
                            <a:srgbClr val="000000"/>
                          </a:solidFill>
                          <a:effectLst/>
                          <a:latin typeface="Calibri Light" pitchFamily="34" charset="0"/>
                          <a:cs typeface="Calibri Light" pitchFamily="34" charset="0"/>
                        </a:rPr>
                        <a:t>(</a:t>
                      </a:r>
                      <a:r>
                        <a:rPr lang="tr-TR" sz="1800" b="0" i="0" u="none" strike="noStrike" dirty="0">
                          <a:solidFill>
                            <a:srgbClr val="000000"/>
                          </a:solidFill>
                          <a:effectLst/>
                          <a:latin typeface="Calibri Light" pitchFamily="34" charset="0"/>
                          <a:cs typeface="Calibri Light" pitchFamily="34" charset="0"/>
                        </a:rPr>
                        <a:t>Örn.</a:t>
                      </a:r>
                      <a:r>
                        <a:rPr lang="tr-TR" sz="1800" b="0" i="0" u="none" strike="noStrike" baseline="0" dirty="0">
                          <a:solidFill>
                            <a:srgbClr val="000000"/>
                          </a:solidFill>
                          <a:effectLst/>
                          <a:latin typeface="Calibri Light" pitchFamily="34" charset="0"/>
                          <a:cs typeface="Calibri Light" pitchFamily="34" charset="0"/>
                        </a:rPr>
                        <a:t> Kim olsa oradan o golü atardı.) </a:t>
                      </a:r>
                      <a:endParaRPr lang="en-US" sz="1800" b="0" i="0" u="none" strike="noStrike" dirty="0">
                        <a:solidFill>
                          <a:srgbClr val="000000"/>
                        </a:solidFill>
                        <a:effectLst/>
                        <a:latin typeface="Calibri Light" pitchFamily="34" charset="0"/>
                        <a:cs typeface="Calibri Light" pitchFamily="34" charset="0"/>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algn="l" fontAlgn="b">
                        <a:lnSpc>
                          <a:spcPct val="100000"/>
                        </a:lnSpc>
                        <a:spcBef>
                          <a:spcPts val="1200"/>
                        </a:spcBef>
                      </a:pPr>
                      <a:r>
                        <a:rPr lang="tr-TR" sz="1800" b="1" i="0" u="none" strike="noStrike" dirty="0">
                          <a:solidFill>
                            <a:srgbClr val="000000"/>
                          </a:solidFill>
                          <a:effectLst/>
                          <a:latin typeface="Calibri Light" pitchFamily="34" charset="0"/>
                          <a:cs typeface="Calibri Light" pitchFamily="34" charset="0"/>
                        </a:rPr>
                        <a:t>Dezavantajı</a:t>
                      </a:r>
                      <a:r>
                        <a:rPr lang="en-US" sz="1800" b="1" i="0" u="none" strike="noStrike" kern="1200" dirty="0">
                          <a:solidFill>
                            <a:srgbClr val="000000"/>
                          </a:solidFill>
                          <a:effectLst/>
                          <a:latin typeface="+mj-lt"/>
                          <a:ea typeface="+mn-ea"/>
                          <a:cs typeface="+mn-cs"/>
                        </a:rPr>
                        <a:t>: </a:t>
                      </a:r>
                      <a:r>
                        <a:rPr lang="en-US" sz="1800" b="0" i="0" u="none" strike="noStrike" kern="1200" dirty="0">
                          <a:solidFill>
                            <a:srgbClr val="004992"/>
                          </a:solidFill>
                          <a:effectLst/>
                          <a:latin typeface="+mj-lt"/>
                          <a:ea typeface="+mn-ea"/>
                          <a:cs typeface="+mn-cs"/>
                        </a:rPr>
                        <a:t>???</a:t>
                      </a:r>
                      <a:r>
                        <a:rPr lang="en-US" sz="1800" b="0" i="0" u="none" strike="noStrike" kern="1200" dirty="0">
                          <a:solidFill>
                            <a:srgbClr val="000000"/>
                          </a:solidFill>
                          <a:effectLst/>
                          <a:latin typeface="+mj-lt"/>
                          <a:ea typeface="+mn-ea"/>
                          <a:cs typeface="+mn-cs"/>
                        </a:rPr>
                        <a:t> </a:t>
                      </a:r>
                      <a:br>
                        <a:rPr lang="en-US" sz="1800" b="0" i="0" u="none" strike="noStrike" kern="1200" dirty="0">
                          <a:solidFill>
                            <a:srgbClr val="000000"/>
                          </a:solidFill>
                          <a:effectLst/>
                          <a:latin typeface="+mj-lt"/>
                          <a:ea typeface="+mn-ea"/>
                          <a:cs typeface="+mn-cs"/>
                        </a:rPr>
                      </a:br>
                      <a:endParaRPr lang="tr-TR" sz="1800" b="0" i="0" u="none" strike="noStrike" kern="1200" dirty="0">
                        <a:solidFill>
                          <a:srgbClr val="000000"/>
                        </a:solidFill>
                        <a:effectLst/>
                        <a:latin typeface="+mj-lt"/>
                        <a:ea typeface="+mn-ea"/>
                        <a:cs typeface="+mn-cs"/>
                      </a:endParaRPr>
                    </a:p>
                    <a:p>
                      <a:pPr algn="l" fontAlgn="b">
                        <a:lnSpc>
                          <a:spcPct val="100000"/>
                        </a:lnSpc>
                        <a:spcBef>
                          <a:spcPts val="1200"/>
                        </a:spcBef>
                      </a:pPr>
                      <a:r>
                        <a:rPr lang="tr-TR" sz="1800" b="1" i="0" u="none" strike="noStrike" dirty="0">
                          <a:solidFill>
                            <a:srgbClr val="000000"/>
                          </a:solidFill>
                          <a:effectLst/>
                          <a:latin typeface="Calibri Light" pitchFamily="34" charset="0"/>
                          <a:cs typeface="Calibri Light" pitchFamily="34" charset="0"/>
                        </a:rPr>
                        <a:t>Avantajı</a:t>
                      </a:r>
                      <a:r>
                        <a:rPr lang="en-US" sz="1800" b="1" i="0" u="none" strike="noStrike" kern="1200" dirty="0">
                          <a:solidFill>
                            <a:srgbClr val="000000"/>
                          </a:solidFill>
                          <a:effectLst/>
                          <a:latin typeface="+mj-lt"/>
                          <a:ea typeface="+mn-ea"/>
                          <a:cs typeface="+mn-cs"/>
                        </a:rPr>
                        <a:t>: </a:t>
                      </a:r>
                      <a:r>
                        <a:rPr lang="en-US" sz="1800" b="0" i="0" u="none" strike="noStrike" kern="1200" dirty="0">
                          <a:solidFill>
                            <a:srgbClr val="004992"/>
                          </a:solidFill>
                          <a:effectLst/>
                          <a:latin typeface="+mj-lt"/>
                          <a:ea typeface="+mn-ea"/>
                          <a:cs typeface="+mn-cs"/>
                        </a:rPr>
                        <a:t>???</a:t>
                      </a:r>
                      <a:r>
                        <a:rPr lang="en-US" sz="1800" b="0" i="0" u="none" strike="noStrike" kern="1200" dirty="0">
                          <a:solidFill>
                            <a:srgbClr val="000000"/>
                          </a:solidFill>
                          <a:effectLst/>
                          <a:latin typeface="+mj-lt"/>
                          <a:ea typeface="+mn-ea"/>
                          <a:cs typeface="+mn-cs"/>
                        </a:rPr>
                        <a:t> </a:t>
                      </a:r>
                      <a:r>
                        <a:rPr lang="en-US" sz="1800" b="0" i="0" u="none" strike="noStrike" dirty="0">
                          <a:solidFill>
                            <a:srgbClr val="E3EFF8"/>
                          </a:solidFill>
                          <a:effectLst/>
                          <a:latin typeface="+mj-lt"/>
                        </a:rPr>
                        <a:t>be  modest, and a team player</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18" name="AutoShape 22"/>
          <p:cNvSpPr>
            <a:spLocks noChangeArrowheads="1"/>
          </p:cNvSpPr>
          <p:nvPr/>
        </p:nvSpPr>
        <p:spPr bwMode="auto">
          <a:xfrm>
            <a:off x="1592974" y="2312440"/>
            <a:ext cx="271896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a:spcBef>
                <a:spcPts val="95"/>
              </a:spcBef>
              <a:buClrTx/>
              <a:buNone/>
            </a:pPr>
            <a:r>
              <a:rPr lang="tr-TR" sz="1800" spc="-5" dirty="0">
                <a:solidFill>
                  <a:srgbClr val="333333"/>
                </a:solidFill>
                <a:latin typeface="Calibri Light"/>
                <a:ea typeface="+mn-ea"/>
                <a:cs typeface="Verdana"/>
              </a:rPr>
              <a:t>Harika!</a:t>
            </a:r>
            <a:endParaRPr lang="en-US" sz="1800" spc="-5" dirty="0">
              <a:solidFill>
                <a:srgbClr val="333333"/>
              </a:solidFill>
              <a:latin typeface="Calibri Light"/>
              <a:ea typeface="+mn-ea"/>
              <a:cs typeface="Verdana"/>
            </a:endParaRPr>
          </a:p>
          <a:p>
            <a:pPr marL="161925" marR="5080" lvl="0" indent="-149860" algn="ctr">
              <a:spcBef>
                <a:spcPts val="95"/>
              </a:spcBef>
              <a:buClrTx/>
              <a:buNone/>
            </a:pPr>
            <a:r>
              <a:rPr lang="tr-TR" sz="1800" spc="-30" dirty="0">
                <a:solidFill>
                  <a:srgbClr val="333333"/>
                </a:solidFill>
                <a:latin typeface="Calibri Light"/>
                <a:ea typeface="+mn-ea"/>
                <a:cs typeface="Verdana"/>
              </a:rPr>
              <a:t>Golün sayesinde oyunu kazandık! </a:t>
            </a:r>
            <a:endParaRPr lang="en-US" sz="1800" dirty="0">
              <a:solidFill>
                <a:srgbClr val="333333"/>
              </a:solidFill>
              <a:latin typeface="Calibri Light"/>
              <a:ea typeface="+mn-ea"/>
              <a:cs typeface="Verdana"/>
            </a:endParaRPr>
          </a:p>
        </p:txBody>
      </p:sp>
      <p:sp>
        <p:nvSpPr>
          <p:cNvPr id="8" name="object 8"/>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tr-TR" sz="3600" dirty="0"/>
              <a:t>Bazı atıf stillerinin pozitif olayların üstündeki etkileri! </a:t>
            </a:r>
            <a:endParaRPr sz="3600" dirty="0">
              <a:latin typeface="Calibri Light"/>
            </a:endParaRPr>
          </a:p>
        </p:txBody>
      </p:sp>
      <p:sp>
        <p:nvSpPr>
          <p:cNvPr id="9" name="Footer Placeholder 8"/>
          <p:cNvSpPr>
            <a:spLocks noGrp="1"/>
          </p:cNvSpPr>
          <p:nvPr>
            <p:ph type="ftr" sz="quarter" idx="11"/>
          </p:nvPr>
        </p:nvSpPr>
        <p:spPr/>
        <p:txBody>
          <a:bodyPr/>
          <a:lstStyle/>
          <a:p>
            <a:r>
              <a:rPr lang="de-DE" dirty="0">
                <a:latin typeface="Calibri Light"/>
              </a:rPr>
              <a:t>Metakognitif Eğitim 1 - Atıfta Bulunma</a:t>
            </a:r>
          </a:p>
        </p:txBody>
      </p:sp>
      <p:sp>
        <p:nvSpPr>
          <p:cNvPr id="10" name="Slide Number Placeholder 9"/>
          <p:cNvSpPr>
            <a:spLocks noGrp="1"/>
          </p:cNvSpPr>
          <p:nvPr>
            <p:ph type="sldNum" sz="quarter" idx="12"/>
          </p:nvPr>
        </p:nvSpPr>
        <p:spPr/>
        <p:txBody>
          <a:bodyPr/>
          <a:lstStyle/>
          <a:p>
            <a:fld id="{9B00EF49-7894-4F53-A8DD-F7DB3BFC5032}" type="slidenum">
              <a:rPr lang="de-DE" smtClean="0">
                <a:latin typeface="Calibri Light"/>
              </a:rPr>
              <a:pPr/>
              <a:t>19</a:t>
            </a:fld>
            <a:endParaRPr lang="de-DE" dirty="0">
              <a:latin typeface="Calibri Light"/>
            </a:endParaRPr>
          </a:p>
        </p:txBody>
      </p:sp>
      <p:pic>
        <p:nvPicPr>
          <p:cNvPr id="14" name="Picture 21" descr="Jube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414670" y="2348880"/>
            <a:ext cx="64008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Table 20"/>
          <p:cNvGraphicFramePr>
            <a:graphicFrameLocks noGrp="1"/>
          </p:cNvGraphicFramePr>
          <p:nvPr>
            <p:extLst>
              <p:ext uri="{D42A27DB-BD31-4B8C-83A1-F6EECF244321}">
                <p14:modId xmlns:p14="http://schemas.microsoft.com/office/powerpoint/2010/main" val="2518384972"/>
              </p:ext>
            </p:extLst>
          </p:nvPr>
        </p:nvGraphicFramePr>
        <p:xfrm>
          <a:off x="408955" y="4419600"/>
          <a:ext cx="11375136" cy="1883664"/>
        </p:xfrm>
        <a:graphic>
          <a:graphicData uri="http://schemas.openxmlformats.org/drawingml/2006/table">
            <a:tbl>
              <a:tblPr firstRow="1" bandRow="1">
                <a:tableStyleId>{21E4AEA4-8DFA-4A89-87EB-49C32662AFE0}</a:tableStyleId>
              </a:tblPr>
              <a:tblGrid>
                <a:gridCol w="5536232">
                  <a:extLst>
                    <a:ext uri="{9D8B030D-6E8A-4147-A177-3AD203B41FA5}">
                      <a16:colId xmlns:a16="http://schemas.microsoft.com/office/drawing/2014/main" val="20000"/>
                    </a:ext>
                  </a:extLst>
                </a:gridCol>
                <a:gridCol w="5838904">
                  <a:extLst>
                    <a:ext uri="{9D8B030D-6E8A-4147-A177-3AD203B41FA5}">
                      <a16:colId xmlns:a16="http://schemas.microsoft.com/office/drawing/2014/main" val="20001"/>
                    </a:ext>
                  </a:extLst>
                </a:gridCol>
              </a:tblGrid>
              <a:tr h="914400">
                <a:tc>
                  <a:txBody>
                    <a:bodyPr/>
                    <a:lstStyle/>
                    <a:p>
                      <a:pPr marL="0" marR="0" indent="0" algn="l" defTabSz="914245" rtl="0" eaLnBrk="1" fontAlgn="b" latinLnBrk="0" hangingPunct="1">
                        <a:lnSpc>
                          <a:spcPct val="100000"/>
                        </a:lnSpc>
                        <a:spcBef>
                          <a:spcPts val="0"/>
                        </a:spcBef>
                        <a:spcAft>
                          <a:spcPts val="0"/>
                        </a:spcAft>
                        <a:buClrTx/>
                        <a:buSzTx/>
                        <a:buFontTx/>
                        <a:buNone/>
                        <a:tabLst/>
                        <a:defRPr/>
                      </a:pPr>
                      <a:r>
                        <a:rPr lang="tr-TR" sz="1800" b="1" spc="-5" dirty="0">
                          <a:solidFill>
                            <a:srgbClr val="333333"/>
                          </a:solidFill>
                          <a:latin typeface="Calibri Light" pitchFamily="34" charset="0"/>
                          <a:cs typeface="Calibri Light" pitchFamily="34" charset="0"/>
                        </a:rPr>
                        <a:t>Kendine </a:t>
                      </a:r>
                      <a:r>
                        <a:rPr lang="tr-TR" sz="1800" b="1" spc="-5" baseline="0" dirty="0">
                          <a:solidFill>
                            <a:srgbClr val="333333"/>
                          </a:solidFill>
                          <a:latin typeface="Calibri Light" pitchFamily="34" charset="0"/>
                          <a:cs typeface="Calibri Light" pitchFamily="34" charset="0"/>
                        </a:rPr>
                        <a:t> </a:t>
                      </a:r>
                      <a:r>
                        <a:rPr lang="tr-TR" sz="1800" b="1" spc="-5" dirty="0">
                          <a:solidFill>
                            <a:srgbClr val="333333"/>
                          </a:solidFill>
                          <a:latin typeface="Calibri Light" pitchFamily="34" charset="0"/>
                          <a:cs typeface="Calibri Light" pitchFamily="34" charset="0"/>
                        </a:rPr>
                        <a:t>Atıf</a:t>
                      </a:r>
                      <a:endParaRPr lang="tr-TR" sz="1800" b="1" dirty="0">
                        <a:solidFill>
                          <a:srgbClr val="333333"/>
                        </a:solidFill>
                        <a:latin typeface="Calibri Light" pitchFamily="34" charset="0"/>
                        <a:cs typeface="Calibri Light" pitchFamily="34" charset="0"/>
                      </a:endParaRPr>
                    </a:p>
                    <a:p>
                      <a:pPr algn="l" fontAlgn="b"/>
                      <a:endParaRPr lang="tr-TR" sz="1800" b="0" i="0" u="none" strike="noStrike" kern="1200" dirty="0">
                        <a:solidFill>
                          <a:srgbClr val="000000"/>
                        </a:solidFill>
                        <a:effectLst/>
                        <a:latin typeface="Calibri Light" pitchFamily="34" charset="0"/>
                        <a:ea typeface="+mn-ea"/>
                        <a:cs typeface="Calibri Light" pitchFamily="34" charset="0"/>
                      </a:endParaRPr>
                    </a:p>
                    <a:p>
                      <a:pPr algn="l" fontAlgn="b"/>
                      <a:r>
                        <a:rPr lang="tr-TR" sz="1800" b="0" i="0" u="none" strike="noStrike" kern="1200" dirty="0">
                          <a:solidFill>
                            <a:srgbClr val="000000"/>
                          </a:solidFill>
                          <a:effectLst/>
                          <a:latin typeface="Calibri Light" pitchFamily="34" charset="0"/>
                          <a:ea typeface="+mn-ea"/>
                          <a:cs typeface="Calibri Light" pitchFamily="34" charset="0"/>
                        </a:rPr>
                        <a:t>(Örn.</a:t>
                      </a:r>
                      <a:r>
                        <a:rPr lang="tr-TR" sz="1800" b="0" i="0" u="none" strike="noStrike" kern="1200" baseline="0" dirty="0">
                          <a:solidFill>
                            <a:srgbClr val="000000"/>
                          </a:solidFill>
                          <a:effectLst/>
                          <a:latin typeface="Calibri Light" pitchFamily="34" charset="0"/>
                          <a:ea typeface="+mn-ea"/>
                          <a:cs typeface="Calibri Light" pitchFamily="34" charset="0"/>
                        </a:rPr>
                        <a:t> Harika bir iş çıkardım!)</a:t>
                      </a:r>
                      <a:endParaRPr lang="en-US" sz="1800" b="0" i="0" u="none" strike="noStrike" kern="1200" dirty="0">
                        <a:solidFill>
                          <a:srgbClr val="000000"/>
                        </a:solidFill>
                        <a:effectLst/>
                        <a:latin typeface="Calibri Light" pitchFamily="34" charset="0"/>
                        <a:ea typeface="+mn-ea"/>
                        <a:cs typeface="Calibri Light" pitchFamily="34" charset="0"/>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algn="l" fontAlgn="b">
                        <a:lnSpc>
                          <a:spcPct val="100000"/>
                        </a:lnSpc>
                        <a:spcBef>
                          <a:spcPts val="1200"/>
                        </a:spcBef>
                      </a:pPr>
                      <a:r>
                        <a:rPr lang="tr-TR" sz="1800" b="1" i="0" u="none" strike="noStrike" kern="1200" dirty="0">
                          <a:solidFill>
                            <a:srgbClr val="000000"/>
                          </a:solidFill>
                          <a:effectLst/>
                          <a:latin typeface="Calibri Light" pitchFamily="34" charset="0"/>
                          <a:ea typeface="+mn-ea"/>
                          <a:cs typeface="Calibri Light" pitchFamily="34" charset="0"/>
                        </a:rPr>
                        <a:t>Dezavantajı</a:t>
                      </a:r>
                      <a:r>
                        <a:rPr lang="tr-TR" sz="1800" b="1" i="0" u="none" strike="noStrike" dirty="0">
                          <a:solidFill>
                            <a:srgbClr val="333333"/>
                          </a:solidFill>
                          <a:effectLst/>
                          <a:latin typeface="+mj-lt"/>
                        </a:rPr>
                        <a:t>:</a:t>
                      </a:r>
                      <a:r>
                        <a:rPr lang="tr-TR" sz="1800" b="1" i="0" u="none" strike="noStrike" baseline="0" dirty="0">
                          <a:solidFill>
                            <a:srgbClr val="333333"/>
                          </a:solidFill>
                          <a:effectLst/>
                          <a:latin typeface="+mj-lt"/>
                        </a:rPr>
                        <a:t> </a:t>
                      </a:r>
                      <a:r>
                        <a:rPr lang="tr-TR" sz="1800" b="0" i="0" u="none" strike="noStrike" baseline="0" dirty="0">
                          <a:solidFill>
                            <a:srgbClr val="333333"/>
                          </a:solidFill>
                          <a:effectLst/>
                          <a:latin typeface="+mj-lt"/>
                        </a:rPr>
                        <a:t>Kendini övmek kabadır </a:t>
                      </a:r>
                    </a:p>
                    <a:p>
                      <a:pPr algn="l" fontAlgn="b">
                        <a:lnSpc>
                          <a:spcPct val="100000"/>
                        </a:lnSpc>
                        <a:spcBef>
                          <a:spcPts val="1200"/>
                        </a:spcBef>
                      </a:pPr>
                      <a:r>
                        <a:rPr lang="tr-TR" sz="1800" b="1" i="0" u="none" strike="noStrike" kern="1200" dirty="0">
                          <a:solidFill>
                            <a:srgbClr val="000000"/>
                          </a:solidFill>
                          <a:effectLst/>
                          <a:latin typeface="Calibri Light" pitchFamily="34" charset="0"/>
                          <a:ea typeface="+mn-ea"/>
                          <a:cs typeface="Calibri Light" pitchFamily="34" charset="0"/>
                        </a:rPr>
                        <a:t>Avantajı</a:t>
                      </a:r>
                      <a:r>
                        <a:rPr lang="tr-TR" sz="1800" b="1" i="0" u="none" strike="noStrike" baseline="0" dirty="0">
                          <a:solidFill>
                            <a:srgbClr val="333333"/>
                          </a:solidFill>
                          <a:effectLst/>
                          <a:latin typeface="+mj-lt"/>
                        </a:rPr>
                        <a:t>: </a:t>
                      </a:r>
                      <a:r>
                        <a:rPr lang="tr-TR" sz="1800" b="0" i="0" u="none" strike="noStrike" baseline="0" dirty="0">
                          <a:solidFill>
                            <a:srgbClr val="333333"/>
                          </a:solidFill>
                          <a:effectLst/>
                          <a:latin typeface="+mj-lt"/>
                        </a:rPr>
                        <a:t>Özgüveni yükseltir</a:t>
                      </a:r>
                      <a:endParaRPr lang="en-US" sz="1600" b="0" i="0" u="none" strike="noStrike" dirty="0">
                        <a:solidFill>
                          <a:srgbClr val="333333"/>
                        </a:solidFill>
                        <a:effectLst/>
                        <a:latin typeface="+mj-l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969264">
                <a:tc>
                  <a:txBody>
                    <a:bodyPr/>
                    <a:lstStyle/>
                    <a:p>
                      <a:pPr marL="0" marR="0" indent="0" algn="l" defTabSz="914245" rtl="0" eaLnBrk="1" fontAlgn="b" latinLnBrk="0" hangingPunct="1">
                        <a:lnSpc>
                          <a:spcPct val="100000"/>
                        </a:lnSpc>
                        <a:spcBef>
                          <a:spcPts val="0"/>
                        </a:spcBef>
                        <a:spcAft>
                          <a:spcPts val="0"/>
                        </a:spcAft>
                        <a:buClrTx/>
                        <a:buSzTx/>
                        <a:buFontTx/>
                        <a:buNone/>
                        <a:tabLst/>
                        <a:defRPr/>
                      </a:pPr>
                      <a:r>
                        <a:rPr lang="tr-TR" sz="1800" b="1" spc="-5" dirty="0">
                          <a:solidFill>
                            <a:srgbClr val="333333"/>
                          </a:solidFill>
                          <a:latin typeface="Calibri Light" pitchFamily="34" charset="0"/>
                          <a:cs typeface="Calibri Light" pitchFamily="34" charset="0"/>
                        </a:rPr>
                        <a:t>Diğerlerine/Duruma</a:t>
                      </a:r>
                      <a:r>
                        <a:rPr lang="tr-TR" sz="1800" b="1" spc="-5" baseline="0" dirty="0">
                          <a:solidFill>
                            <a:srgbClr val="333333"/>
                          </a:solidFill>
                          <a:latin typeface="Calibri Light" pitchFamily="34" charset="0"/>
                          <a:cs typeface="Calibri Light" pitchFamily="34" charset="0"/>
                        </a:rPr>
                        <a:t> Atıf </a:t>
                      </a:r>
                    </a:p>
                    <a:p>
                      <a:pPr marL="0" marR="0" indent="0" algn="l" defTabSz="914245" rtl="0" eaLnBrk="1" fontAlgn="b" latinLnBrk="0" hangingPunct="1">
                        <a:lnSpc>
                          <a:spcPct val="100000"/>
                        </a:lnSpc>
                        <a:spcBef>
                          <a:spcPts val="0"/>
                        </a:spcBef>
                        <a:spcAft>
                          <a:spcPts val="0"/>
                        </a:spcAft>
                        <a:buClrTx/>
                        <a:buSzTx/>
                        <a:buFontTx/>
                        <a:buNone/>
                        <a:tabLst/>
                        <a:defRPr/>
                      </a:pPr>
                      <a:br>
                        <a:rPr lang="en-US" sz="1800" b="1" i="0" u="none" strike="noStrike" kern="1200" dirty="0">
                          <a:solidFill>
                            <a:srgbClr val="000000"/>
                          </a:solidFill>
                          <a:effectLst/>
                          <a:latin typeface="Calibri Light" pitchFamily="34" charset="0"/>
                          <a:ea typeface="+mn-ea"/>
                          <a:cs typeface="Calibri Light" pitchFamily="34" charset="0"/>
                        </a:rPr>
                      </a:br>
                      <a:r>
                        <a:rPr lang="tr-TR" sz="1800" b="1" i="0" u="none" strike="noStrike" kern="1200" dirty="0">
                          <a:solidFill>
                            <a:srgbClr val="000000"/>
                          </a:solidFill>
                          <a:effectLst/>
                          <a:latin typeface="Calibri Light" pitchFamily="34" charset="0"/>
                          <a:ea typeface="+mn-ea"/>
                          <a:cs typeface="Calibri Light" pitchFamily="34" charset="0"/>
                        </a:rPr>
                        <a:t>(</a:t>
                      </a:r>
                      <a:r>
                        <a:rPr lang="tr-TR" sz="1800" b="0" i="0" u="none" strike="noStrike" kern="1200" dirty="0">
                          <a:solidFill>
                            <a:srgbClr val="000000"/>
                          </a:solidFill>
                          <a:effectLst/>
                          <a:latin typeface="Calibri Light" pitchFamily="34" charset="0"/>
                          <a:ea typeface="+mn-ea"/>
                          <a:cs typeface="Calibri Light" pitchFamily="34" charset="0"/>
                        </a:rPr>
                        <a:t>Örn.</a:t>
                      </a:r>
                      <a:r>
                        <a:rPr lang="tr-TR" sz="1800" b="0" i="0" u="none" strike="noStrike" kern="1200" baseline="0" dirty="0">
                          <a:solidFill>
                            <a:srgbClr val="000000"/>
                          </a:solidFill>
                          <a:effectLst/>
                          <a:latin typeface="Calibri Light" pitchFamily="34" charset="0"/>
                          <a:ea typeface="+mn-ea"/>
                          <a:cs typeface="Calibri Light" pitchFamily="34" charset="0"/>
                        </a:rPr>
                        <a:t> Kim olsa oradan o golü atardı. )</a:t>
                      </a:r>
                      <a:endParaRPr lang="en-US" sz="1800" b="0" i="0" u="none" strike="noStrike" kern="1200" dirty="0">
                        <a:solidFill>
                          <a:srgbClr val="000000"/>
                        </a:solidFill>
                        <a:effectLst/>
                        <a:latin typeface="Calibri Light" pitchFamily="34" charset="0"/>
                        <a:ea typeface="+mn-ea"/>
                        <a:cs typeface="Calibri Light" pitchFamily="34" charset="0"/>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algn="l" fontAlgn="b">
                        <a:lnSpc>
                          <a:spcPct val="100000"/>
                        </a:lnSpc>
                        <a:spcBef>
                          <a:spcPts val="1200"/>
                        </a:spcBef>
                      </a:pPr>
                      <a:r>
                        <a:rPr lang="tr-TR" sz="1800" b="1" i="0" u="none" strike="noStrike" kern="1200" dirty="0">
                          <a:solidFill>
                            <a:srgbClr val="000000"/>
                          </a:solidFill>
                          <a:effectLst/>
                          <a:latin typeface="Calibri Light" pitchFamily="34" charset="0"/>
                          <a:ea typeface="+mn-ea"/>
                          <a:cs typeface="Calibri Light" pitchFamily="34" charset="0"/>
                        </a:rPr>
                        <a:t>Dezavantajı</a:t>
                      </a:r>
                      <a:r>
                        <a:rPr lang="en-US" sz="1800" b="1" i="0" u="none" strike="noStrike" kern="1200" dirty="0">
                          <a:solidFill>
                            <a:srgbClr val="000000"/>
                          </a:solidFill>
                          <a:effectLst/>
                          <a:latin typeface="+mj-lt"/>
                          <a:ea typeface="+mn-ea"/>
                          <a:cs typeface="+mn-cs"/>
                        </a:rPr>
                        <a:t>: </a:t>
                      </a:r>
                      <a:r>
                        <a:rPr lang="en-US" sz="2000" b="0" i="0" u="none" strike="noStrike" kern="1200" dirty="0">
                          <a:solidFill>
                            <a:srgbClr val="004992"/>
                          </a:solidFill>
                          <a:effectLst/>
                          <a:latin typeface="+mn-lt"/>
                          <a:ea typeface="+mn-ea"/>
                          <a:cs typeface="+mn-cs"/>
                        </a:rPr>
                        <a:t>???</a:t>
                      </a:r>
                      <a:r>
                        <a:rPr lang="en-US" sz="2000" b="0" i="0" u="none" strike="noStrike" kern="1200" dirty="0">
                          <a:solidFill>
                            <a:srgbClr val="000000"/>
                          </a:solidFill>
                          <a:effectLst/>
                          <a:latin typeface="+mn-lt"/>
                          <a:ea typeface="+mn-ea"/>
                          <a:cs typeface="+mn-cs"/>
                        </a:rPr>
                        <a:t> </a:t>
                      </a:r>
                      <a:endParaRPr lang="tr-TR" sz="1800" b="0" i="0" u="none" strike="noStrike" kern="1200" dirty="0">
                        <a:solidFill>
                          <a:srgbClr val="000000"/>
                        </a:solidFill>
                        <a:effectLst/>
                        <a:latin typeface="+mn-lt"/>
                        <a:ea typeface="+mn-ea"/>
                        <a:cs typeface="+mn-cs"/>
                      </a:endParaRPr>
                    </a:p>
                    <a:p>
                      <a:pPr algn="l" fontAlgn="b">
                        <a:lnSpc>
                          <a:spcPct val="100000"/>
                        </a:lnSpc>
                        <a:spcBef>
                          <a:spcPts val="1200"/>
                        </a:spcBef>
                      </a:pPr>
                      <a:r>
                        <a:rPr lang="tr-TR" sz="1800" b="1" i="0" u="none" strike="noStrike" kern="1200" dirty="0">
                          <a:solidFill>
                            <a:srgbClr val="000000"/>
                          </a:solidFill>
                          <a:effectLst/>
                          <a:latin typeface="Calibri Light" pitchFamily="34" charset="0"/>
                          <a:ea typeface="+mn-ea"/>
                          <a:cs typeface="Calibri Light" pitchFamily="34" charset="0"/>
                        </a:rPr>
                        <a:t>Avantajı</a:t>
                      </a:r>
                      <a:r>
                        <a:rPr lang="en-US" sz="1800" b="1" i="0" u="none" strike="noStrike" kern="1200" dirty="0">
                          <a:solidFill>
                            <a:srgbClr val="000000"/>
                          </a:solidFill>
                          <a:effectLst/>
                          <a:latin typeface="+mj-lt"/>
                          <a:ea typeface="+mn-ea"/>
                          <a:cs typeface="+mn-cs"/>
                        </a:rPr>
                        <a:t>:</a:t>
                      </a:r>
                      <a:r>
                        <a:rPr lang="en-US" sz="2000" b="1" i="0" u="none" strike="noStrike" kern="1200" dirty="0">
                          <a:solidFill>
                            <a:srgbClr val="000000"/>
                          </a:solidFill>
                          <a:effectLst/>
                          <a:latin typeface="+mn-lt"/>
                          <a:ea typeface="+mn-ea"/>
                          <a:cs typeface="+mn-cs"/>
                        </a:rPr>
                        <a:t> </a:t>
                      </a:r>
                      <a:r>
                        <a:rPr lang="en-US" sz="2000" b="0" i="0" u="none" strike="noStrike" kern="1200" dirty="0">
                          <a:solidFill>
                            <a:srgbClr val="004992"/>
                          </a:solidFill>
                          <a:effectLst/>
                          <a:latin typeface="+mn-lt"/>
                          <a:ea typeface="+mn-ea"/>
                          <a:cs typeface="+mn-cs"/>
                        </a:rPr>
                        <a:t>???</a:t>
                      </a:r>
                      <a:endParaRPr lang="en-US" sz="1600" b="0" i="0" u="none" strike="noStrike" dirty="0">
                        <a:solidFill>
                          <a:srgbClr val="E3EFF8"/>
                        </a:solidFill>
                        <a:effectLst/>
                        <a:latin typeface="+mj-l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18" name="AutoShape 22"/>
          <p:cNvSpPr>
            <a:spLocks noChangeArrowheads="1"/>
          </p:cNvSpPr>
          <p:nvPr/>
        </p:nvSpPr>
        <p:spPr bwMode="auto">
          <a:xfrm>
            <a:off x="1606828" y="2312440"/>
            <a:ext cx="271896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a:spcBef>
                <a:spcPts val="95"/>
              </a:spcBef>
              <a:buClrTx/>
              <a:buNone/>
            </a:pPr>
            <a:r>
              <a:rPr lang="tr-TR" sz="1800" spc="-5" dirty="0">
                <a:solidFill>
                  <a:srgbClr val="333333"/>
                </a:solidFill>
                <a:latin typeface="Calibri Light"/>
                <a:cs typeface="Verdana"/>
              </a:rPr>
              <a:t>Harika!</a:t>
            </a:r>
            <a:endParaRPr lang="en-US" sz="1800" spc="-5" dirty="0">
              <a:solidFill>
                <a:srgbClr val="333333"/>
              </a:solidFill>
              <a:latin typeface="Calibri Light"/>
              <a:cs typeface="Verdana"/>
            </a:endParaRPr>
          </a:p>
          <a:p>
            <a:pPr marL="161925" marR="5080" lvl="0" indent="-149860" algn="ctr">
              <a:spcBef>
                <a:spcPts val="95"/>
              </a:spcBef>
              <a:buClrTx/>
              <a:buNone/>
            </a:pPr>
            <a:r>
              <a:rPr lang="tr-TR" sz="1800" spc="-30" dirty="0">
                <a:solidFill>
                  <a:srgbClr val="333333"/>
                </a:solidFill>
                <a:latin typeface="Calibri Light"/>
                <a:cs typeface="Verdana"/>
              </a:rPr>
              <a:t>Golün sayesinde oyunu kazandık! </a:t>
            </a:r>
            <a:endParaRPr lang="en-US" sz="1800" dirty="0">
              <a:solidFill>
                <a:srgbClr val="333333"/>
              </a:solidFill>
              <a:latin typeface="Calibri Light"/>
              <a:cs typeface="Verdana"/>
            </a:endParaRPr>
          </a:p>
        </p:txBody>
      </p:sp>
      <p:sp>
        <p:nvSpPr>
          <p:cNvPr id="8" name="object 8"/>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tr-TR" sz="3600" dirty="0"/>
              <a:t>Bazı atıf stillerinin pozitif olayların üstündeki etkileri! </a:t>
            </a:r>
            <a:endParaRPr sz="3600" dirty="0">
              <a:latin typeface="Calibri Light"/>
            </a:endParaRPr>
          </a:p>
        </p:txBody>
      </p:sp>
      <p:sp>
        <p:nvSpPr>
          <p:cNvPr id="9" name="Footer Placeholder 8"/>
          <p:cNvSpPr>
            <a:spLocks noGrp="1"/>
          </p:cNvSpPr>
          <p:nvPr>
            <p:ph type="ftr" sz="quarter" idx="11"/>
          </p:nvPr>
        </p:nvSpPr>
        <p:spPr/>
        <p:txBody>
          <a:bodyPr/>
          <a:lstStyle/>
          <a:p>
            <a:r>
              <a:rPr lang="de-DE" dirty="0">
                <a:latin typeface="Calibri Light"/>
              </a:rPr>
              <a:t>Metakognitif Eğitim 1 - Atıfta Bulunma</a:t>
            </a:r>
          </a:p>
        </p:txBody>
      </p:sp>
      <p:sp>
        <p:nvSpPr>
          <p:cNvPr id="10" name="Slide Number Placeholder 9"/>
          <p:cNvSpPr>
            <a:spLocks noGrp="1"/>
          </p:cNvSpPr>
          <p:nvPr>
            <p:ph type="sldNum" sz="quarter" idx="12"/>
          </p:nvPr>
        </p:nvSpPr>
        <p:spPr/>
        <p:txBody>
          <a:bodyPr/>
          <a:lstStyle/>
          <a:p>
            <a:fld id="{9B00EF49-7894-4F53-A8DD-F7DB3BFC5032}" type="slidenum">
              <a:rPr lang="de-DE" smtClean="0">
                <a:latin typeface="Calibri Light"/>
              </a:rPr>
              <a:pPr/>
              <a:t>20</a:t>
            </a:fld>
            <a:endParaRPr lang="de-DE" dirty="0">
              <a:latin typeface="Calibri Light"/>
            </a:endParaRPr>
          </a:p>
        </p:txBody>
      </p:sp>
      <p:pic>
        <p:nvPicPr>
          <p:cNvPr id="14" name="Picture 21" descr="Jube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5" descr="Unbenannt-1 Kop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348880"/>
            <a:ext cx="65151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5">
            <a:extLst>
              <a:ext uri="{FF2B5EF4-FFF2-40B4-BE49-F238E27FC236}">
                <a16:creationId xmlns:a16="http://schemas.microsoft.com/office/drawing/2014/main" id="{E22D23BB-617C-445C-8458-11BE06C1891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414670" y="2348880"/>
            <a:ext cx="64008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55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Table 20"/>
          <p:cNvGraphicFramePr>
            <a:graphicFrameLocks noGrp="1"/>
          </p:cNvGraphicFramePr>
          <p:nvPr>
            <p:extLst>
              <p:ext uri="{D42A27DB-BD31-4B8C-83A1-F6EECF244321}">
                <p14:modId xmlns:p14="http://schemas.microsoft.com/office/powerpoint/2010/main" val="3173535939"/>
              </p:ext>
            </p:extLst>
          </p:nvPr>
        </p:nvGraphicFramePr>
        <p:xfrm>
          <a:off x="408955" y="4419600"/>
          <a:ext cx="11375136" cy="2255520"/>
        </p:xfrm>
        <a:graphic>
          <a:graphicData uri="http://schemas.openxmlformats.org/drawingml/2006/table">
            <a:tbl>
              <a:tblPr firstRow="1" bandRow="1">
                <a:tableStyleId>{21E4AEA4-8DFA-4A89-87EB-49C32662AFE0}</a:tableStyleId>
              </a:tblPr>
              <a:tblGrid>
                <a:gridCol w="5536232">
                  <a:extLst>
                    <a:ext uri="{9D8B030D-6E8A-4147-A177-3AD203B41FA5}">
                      <a16:colId xmlns:a16="http://schemas.microsoft.com/office/drawing/2014/main" val="20000"/>
                    </a:ext>
                  </a:extLst>
                </a:gridCol>
                <a:gridCol w="5838904">
                  <a:extLst>
                    <a:ext uri="{9D8B030D-6E8A-4147-A177-3AD203B41FA5}">
                      <a16:colId xmlns:a16="http://schemas.microsoft.com/office/drawing/2014/main" val="20001"/>
                    </a:ext>
                  </a:extLst>
                </a:gridCol>
              </a:tblGrid>
              <a:tr h="914400">
                <a:tc>
                  <a:txBody>
                    <a:bodyPr/>
                    <a:lstStyle/>
                    <a:p>
                      <a:pPr marL="0" marR="0" indent="0" algn="l" defTabSz="914245" rtl="0" eaLnBrk="1" fontAlgn="b" latinLnBrk="0" hangingPunct="1">
                        <a:lnSpc>
                          <a:spcPct val="100000"/>
                        </a:lnSpc>
                        <a:spcBef>
                          <a:spcPts val="0"/>
                        </a:spcBef>
                        <a:spcAft>
                          <a:spcPts val="0"/>
                        </a:spcAft>
                        <a:buClrTx/>
                        <a:buSzTx/>
                        <a:buFontTx/>
                        <a:buNone/>
                        <a:tabLst/>
                        <a:defRPr/>
                      </a:pPr>
                      <a:r>
                        <a:rPr lang="tr-TR" sz="1800" b="1" spc="-5" dirty="0">
                          <a:solidFill>
                            <a:srgbClr val="333333"/>
                          </a:solidFill>
                          <a:latin typeface="Calibri Light" pitchFamily="34" charset="0"/>
                          <a:cs typeface="Calibri Light" pitchFamily="34" charset="0"/>
                        </a:rPr>
                        <a:t>Kendine </a:t>
                      </a:r>
                      <a:r>
                        <a:rPr lang="tr-TR" sz="1800" b="1" spc="-5" baseline="0" dirty="0">
                          <a:solidFill>
                            <a:srgbClr val="333333"/>
                          </a:solidFill>
                          <a:latin typeface="Calibri Light" pitchFamily="34" charset="0"/>
                          <a:cs typeface="Calibri Light" pitchFamily="34" charset="0"/>
                        </a:rPr>
                        <a:t> </a:t>
                      </a:r>
                      <a:r>
                        <a:rPr lang="tr-TR" sz="1800" b="1" spc="-5" dirty="0">
                          <a:solidFill>
                            <a:srgbClr val="333333"/>
                          </a:solidFill>
                          <a:latin typeface="Calibri Light" pitchFamily="34" charset="0"/>
                          <a:cs typeface="Calibri Light" pitchFamily="34" charset="0"/>
                        </a:rPr>
                        <a:t>Atıf</a:t>
                      </a:r>
                      <a:endParaRPr lang="tr-TR" sz="1800" b="1" dirty="0">
                        <a:solidFill>
                          <a:srgbClr val="333333"/>
                        </a:solidFill>
                        <a:latin typeface="Calibri Light" pitchFamily="34" charset="0"/>
                        <a:cs typeface="Calibri Light" pitchFamily="34" charset="0"/>
                      </a:endParaRPr>
                    </a:p>
                    <a:p>
                      <a:pPr algn="l" fontAlgn="b"/>
                      <a:endParaRPr lang="tr-TR" sz="1800" b="0" i="0" u="none" strike="noStrike" kern="1200" dirty="0">
                        <a:solidFill>
                          <a:srgbClr val="000000"/>
                        </a:solidFill>
                        <a:effectLst/>
                        <a:latin typeface="Calibri Light" pitchFamily="34" charset="0"/>
                        <a:ea typeface="+mn-ea"/>
                        <a:cs typeface="Calibri Light" pitchFamily="34" charset="0"/>
                      </a:endParaRPr>
                    </a:p>
                    <a:p>
                      <a:pPr algn="l" fontAlgn="b"/>
                      <a:r>
                        <a:rPr lang="tr-TR" sz="1800" b="0" i="0" u="none" strike="noStrike" kern="1200" dirty="0">
                          <a:solidFill>
                            <a:srgbClr val="000000"/>
                          </a:solidFill>
                          <a:effectLst/>
                          <a:latin typeface="Calibri Light" pitchFamily="34" charset="0"/>
                          <a:ea typeface="+mn-ea"/>
                          <a:cs typeface="Calibri Light" pitchFamily="34" charset="0"/>
                        </a:rPr>
                        <a:t>(Örn.</a:t>
                      </a:r>
                      <a:r>
                        <a:rPr lang="tr-TR" sz="1800" b="0" i="0" u="none" strike="noStrike" kern="1200" baseline="0" dirty="0">
                          <a:solidFill>
                            <a:srgbClr val="000000"/>
                          </a:solidFill>
                          <a:effectLst/>
                          <a:latin typeface="Calibri Light" pitchFamily="34" charset="0"/>
                          <a:ea typeface="+mn-ea"/>
                          <a:cs typeface="Calibri Light" pitchFamily="34" charset="0"/>
                        </a:rPr>
                        <a:t> Harika bir iş çıkardım!)</a:t>
                      </a:r>
                      <a:endParaRPr lang="en-US" sz="1800" b="0" i="0" u="none" strike="noStrike" kern="1200" dirty="0">
                        <a:solidFill>
                          <a:srgbClr val="000000"/>
                        </a:solidFill>
                        <a:effectLst/>
                        <a:latin typeface="Calibri Light" pitchFamily="34" charset="0"/>
                        <a:ea typeface="+mn-ea"/>
                        <a:cs typeface="Calibri Light" pitchFamily="34" charset="0"/>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algn="l" fontAlgn="b">
                        <a:lnSpc>
                          <a:spcPct val="100000"/>
                        </a:lnSpc>
                        <a:spcBef>
                          <a:spcPts val="1200"/>
                        </a:spcBef>
                      </a:pPr>
                      <a:r>
                        <a:rPr lang="tr-TR" sz="1800" b="1" i="0" u="none" strike="noStrike" kern="1200" dirty="0">
                          <a:solidFill>
                            <a:srgbClr val="000000"/>
                          </a:solidFill>
                          <a:effectLst/>
                          <a:latin typeface="Calibri Light" pitchFamily="34" charset="0"/>
                          <a:ea typeface="+mn-ea"/>
                          <a:cs typeface="Calibri Light" pitchFamily="34" charset="0"/>
                        </a:rPr>
                        <a:t>Dezavantajı</a:t>
                      </a:r>
                      <a:r>
                        <a:rPr lang="tr-TR" sz="1800" b="1" i="0" u="none" strike="noStrike" kern="1200" dirty="0">
                          <a:solidFill>
                            <a:srgbClr val="333333"/>
                          </a:solidFill>
                          <a:effectLst/>
                          <a:latin typeface="+mj-lt"/>
                          <a:ea typeface="+mn-ea"/>
                          <a:cs typeface="+mn-cs"/>
                        </a:rPr>
                        <a:t>:</a:t>
                      </a:r>
                      <a:r>
                        <a:rPr lang="tr-TR" sz="1800" b="1" i="0" u="none" strike="noStrike" kern="1200" baseline="0" dirty="0">
                          <a:solidFill>
                            <a:srgbClr val="333333"/>
                          </a:solidFill>
                          <a:effectLst/>
                          <a:latin typeface="+mj-lt"/>
                          <a:ea typeface="+mn-ea"/>
                          <a:cs typeface="+mn-cs"/>
                        </a:rPr>
                        <a:t> </a:t>
                      </a:r>
                      <a:r>
                        <a:rPr lang="tr-TR" sz="1800" b="0" i="0" u="none" strike="noStrike" kern="1200" baseline="0" dirty="0">
                          <a:solidFill>
                            <a:srgbClr val="333333"/>
                          </a:solidFill>
                          <a:effectLst/>
                          <a:latin typeface="+mj-lt"/>
                          <a:ea typeface="+mn-ea"/>
                          <a:cs typeface="+mn-cs"/>
                        </a:rPr>
                        <a:t>Kendini övmek kabadır </a:t>
                      </a:r>
                    </a:p>
                    <a:p>
                      <a:pPr algn="l" fontAlgn="b">
                        <a:lnSpc>
                          <a:spcPct val="100000"/>
                        </a:lnSpc>
                        <a:spcBef>
                          <a:spcPts val="1200"/>
                        </a:spcBef>
                      </a:pPr>
                      <a:r>
                        <a:rPr lang="tr-TR" sz="1800" b="1" i="0" u="none" strike="noStrike" kern="1200" dirty="0">
                          <a:solidFill>
                            <a:srgbClr val="000000"/>
                          </a:solidFill>
                          <a:effectLst/>
                          <a:latin typeface="Calibri Light" pitchFamily="34" charset="0"/>
                          <a:ea typeface="+mn-ea"/>
                          <a:cs typeface="Calibri Light" pitchFamily="34" charset="0"/>
                        </a:rPr>
                        <a:t>Avantajı</a:t>
                      </a:r>
                      <a:r>
                        <a:rPr lang="tr-TR" sz="1800" b="1" i="0" u="none" strike="noStrike" kern="1200" baseline="0" dirty="0">
                          <a:solidFill>
                            <a:srgbClr val="333333"/>
                          </a:solidFill>
                          <a:effectLst/>
                          <a:latin typeface="+mj-lt"/>
                          <a:ea typeface="+mn-ea"/>
                          <a:cs typeface="+mn-cs"/>
                        </a:rPr>
                        <a:t>: </a:t>
                      </a:r>
                      <a:r>
                        <a:rPr lang="tr-TR" sz="1800" b="0" i="0" u="none" strike="noStrike" kern="1200" baseline="0" dirty="0">
                          <a:solidFill>
                            <a:srgbClr val="333333"/>
                          </a:solidFill>
                          <a:effectLst/>
                          <a:latin typeface="+mj-lt"/>
                          <a:ea typeface="+mn-ea"/>
                          <a:cs typeface="+mn-cs"/>
                        </a:rPr>
                        <a:t>Özgüveni yükseltir</a:t>
                      </a:r>
                      <a:endParaRPr lang="en-US" sz="1600" b="0" i="0" u="none" strike="noStrike" kern="1200" dirty="0">
                        <a:solidFill>
                          <a:srgbClr val="333333"/>
                        </a:solidFill>
                        <a:effectLst/>
                        <a:latin typeface="+mj-lt"/>
                        <a:ea typeface="+mn-ea"/>
                        <a:cs typeface="+mn-cs"/>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969264">
                <a:tc>
                  <a:txBody>
                    <a:bodyPr/>
                    <a:lstStyle/>
                    <a:p>
                      <a:pPr marL="0" marR="0" indent="0" algn="l" defTabSz="914245" rtl="0" eaLnBrk="1" fontAlgn="b" latinLnBrk="0" hangingPunct="1">
                        <a:lnSpc>
                          <a:spcPct val="100000"/>
                        </a:lnSpc>
                        <a:spcBef>
                          <a:spcPts val="0"/>
                        </a:spcBef>
                        <a:spcAft>
                          <a:spcPts val="0"/>
                        </a:spcAft>
                        <a:buClrTx/>
                        <a:buSzTx/>
                        <a:buFontTx/>
                        <a:buNone/>
                        <a:tabLst/>
                        <a:defRPr/>
                      </a:pPr>
                      <a:r>
                        <a:rPr lang="tr-TR" sz="1800" b="1" spc="-5" dirty="0">
                          <a:solidFill>
                            <a:srgbClr val="333333"/>
                          </a:solidFill>
                          <a:latin typeface="Calibri Light" pitchFamily="34" charset="0"/>
                          <a:cs typeface="Calibri Light" pitchFamily="34" charset="0"/>
                        </a:rPr>
                        <a:t>Diğerlerine/Duruma</a:t>
                      </a:r>
                      <a:r>
                        <a:rPr lang="tr-TR" sz="1800" b="1" spc="-5" baseline="0" dirty="0">
                          <a:solidFill>
                            <a:srgbClr val="333333"/>
                          </a:solidFill>
                          <a:latin typeface="Calibri Light" pitchFamily="34" charset="0"/>
                          <a:cs typeface="Calibri Light" pitchFamily="34" charset="0"/>
                        </a:rPr>
                        <a:t> Atıf </a:t>
                      </a:r>
                    </a:p>
                    <a:p>
                      <a:pPr marL="0" marR="0" indent="0" algn="l" defTabSz="914245" rtl="0" eaLnBrk="1" fontAlgn="b" latinLnBrk="0" hangingPunct="1">
                        <a:lnSpc>
                          <a:spcPct val="100000"/>
                        </a:lnSpc>
                        <a:spcBef>
                          <a:spcPts val="0"/>
                        </a:spcBef>
                        <a:spcAft>
                          <a:spcPts val="0"/>
                        </a:spcAft>
                        <a:buClrTx/>
                        <a:buSzTx/>
                        <a:buFontTx/>
                        <a:buNone/>
                        <a:tabLst/>
                        <a:defRPr/>
                      </a:pPr>
                      <a:br>
                        <a:rPr lang="en-US" sz="1800" b="1" i="0" u="none" strike="noStrike" kern="1200" dirty="0">
                          <a:solidFill>
                            <a:srgbClr val="000000"/>
                          </a:solidFill>
                          <a:effectLst/>
                          <a:latin typeface="Calibri Light" pitchFamily="34" charset="0"/>
                          <a:ea typeface="+mn-ea"/>
                          <a:cs typeface="Calibri Light" pitchFamily="34" charset="0"/>
                        </a:rPr>
                      </a:br>
                      <a:r>
                        <a:rPr lang="tr-TR" sz="1800" b="1" i="0" u="none" strike="noStrike" kern="1200" dirty="0">
                          <a:solidFill>
                            <a:srgbClr val="000000"/>
                          </a:solidFill>
                          <a:effectLst/>
                          <a:latin typeface="Calibri Light" pitchFamily="34" charset="0"/>
                          <a:ea typeface="+mn-ea"/>
                          <a:cs typeface="Calibri Light" pitchFamily="34" charset="0"/>
                        </a:rPr>
                        <a:t>(</a:t>
                      </a:r>
                      <a:r>
                        <a:rPr lang="tr-TR" sz="1800" b="0" i="0" u="none" strike="noStrike" kern="1200" dirty="0">
                          <a:solidFill>
                            <a:srgbClr val="000000"/>
                          </a:solidFill>
                          <a:effectLst/>
                          <a:latin typeface="Calibri Light" pitchFamily="34" charset="0"/>
                          <a:ea typeface="+mn-ea"/>
                          <a:cs typeface="Calibri Light" pitchFamily="34" charset="0"/>
                        </a:rPr>
                        <a:t>Örn.</a:t>
                      </a:r>
                      <a:r>
                        <a:rPr lang="tr-TR" sz="1800" b="0" i="0" u="none" strike="noStrike" kern="1200" baseline="0" dirty="0">
                          <a:solidFill>
                            <a:srgbClr val="000000"/>
                          </a:solidFill>
                          <a:effectLst/>
                          <a:latin typeface="Calibri Light" pitchFamily="34" charset="0"/>
                          <a:ea typeface="+mn-ea"/>
                          <a:cs typeface="Calibri Light" pitchFamily="34" charset="0"/>
                        </a:rPr>
                        <a:t> Kim olsa oradan o golü atardı. )</a:t>
                      </a:r>
                      <a:endParaRPr lang="en-US" sz="1800" b="0" i="0" u="none" strike="noStrike" kern="1200" dirty="0">
                        <a:solidFill>
                          <a:srgbClr val="000000"/>
                        </a:solidFill>
                        <a:effectLst/>
                        <a:latin typeface="Calibri Light" pitchFamily="34" charset="0"/>
                        <a:ea typeface="+mn-ea"/>
                        <a:cs typeface="Calibri Light" pitchFamily="34" charset="0"/>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algn="l" fontAlgn="b">
                        <a:lnSpc>
                          <a:spcPct val="100000"/>
                        </a:lnSpc>
                        <a:spcBef>
                          <a:spcPts val="1200"/>
                        </a:spcBef>
                      </a:pPr>
                      <a:r>
                        <a:rPr lang="tr-TR" sz="1800" b="1" i="0" u="none" strike="noStrike" kern="1200" dirty="0">
                          <a:solidFill>
                            <a:srgbClr val="000000"/>
                          </a:solidFill>
                          <a:effectLst/>
                          <a:latin typeface="Calibri Light" pitchFamily="34" charset="0"/>
                          <a:ea typeface="+mn-ea"/>
                          <a:cs typeface="Calibri Light" pitchFamily="34" charset="0"/>
                        </a:rPr>
                        <a:t>Dezavantajı</a:t>
                      </a:r>
                      <a:r>
                        <a:rPr lang="tr-TR" sz="1800" b="1" i="0" u="none" strike="noStrike" dirty="0">
                          <a:solidFill>
                            <a:srgbClr val="333333"/>
                          </a:solidFill>
                          <a:effectLst/>
                          <a:latin typeface="+mj-lt"/>
                        </a:rPr>
                        <a:t>:</a:t>
                      </a:r>
                      <a:r>
                        <a:rPr lang="tr-TR" sz="1800" b="1" i="0" u="none" strike="noStrike" baseline="0" dirty="0">
                          <a:solidFill>
                            <a:srgbClr val="333333"/>
                          </a:solidFill>
                          <a:effectLst/>
                          <a:latin typeface="+mj-lt"/>
                        </a:rPr>
                        <a:t> </a:t>
                      </a:r>
                      <a:r>
                        <a:rPr lang="tr-TR" sz="1800" b="0" i="0" u="none" strike="noStrike" baseline="0" dirty="0">
                          <a:solidFill>
                            <a:srgbClr val="333333"/>
                          </a:solidFill>
                          <a:effectLst/>
                          <a:latin typeface="+mj-lt"/>
                        </a:rPr>
                        <a:t>Özgüven, kendi başarılarını küçük gördüğünden azalır.</a:t>
                      </a:r>
                    </a:p>
                    <a:p>
                      <a:pPr algn="l" fontAlgn="b">
                        <a:lnSpc>
                          <a:spcPct val="100000"/>
                        </a:lnSpc>
                        <a:spcBef>
                          <a:spcPts val="1200"/>
                        </a:spcBef>
                      </a:pPr>
                      <a:r>
                        <a:rPr lang="tr-TR" sz="1800" b="1" i="0" u="none" strike="noStrike" kern="1200" dirty="0">
                          <a:solidFill>
                            <a:srgbClr val="000000"/>
                          </a:solidFill>
                          <a:effectLst/>
                          <a:latin typeface="Calibri Light" pitchFamily="34" charset="0"/>
                          <a:ea typeface="+mn-ea"/>
                          <a:cs typeface="Calibri Light" pitchFamily="34" charset="0"/>
                        </a:rPr>
                        <a:t>Avantajı</a:t>
                      </a:r>
                      <a:r>
                        <a:rPr lang="tr-TR" sz="1800" b="1" i="0" u="none" strike="noStrike" dirty="0">
                          <a:solidFill>
                            <a:srgbClr val="333333"/>
                          </a:solidFill>
                          <a:effectLst/>
                          <a:latin typeface="+mj-lt"/>
                        </a:rPr>
                        <a:t>:</a:t>
                      </a:r>
                      <a:r>
                        <a:rPr lang="tr-TR" sz="1800" b="1" i="0" u="none" strike="noStrike" baseline="0" dirty="0">
                          <a:solidFill>
                            <a:srgbClr val="333333"/>
                          </a:solidFill>
                          <a:effectLst/>
                          <a:latin typeface="+mj-lt"/>
                        </a:rPr>
                        <a:t> </a:t>
                      </a:r>
                      <a:r>
                        <a:rPr lang="tr-TR" sz="1800" b="0" i="0" u="none" strike="noStrike" baseline="0" dirty="0">
                          <a:solidFill>
                            <a:srgbClr val="333333"/>
                          </a:solidFill>
                          <a:effectLst/>
                          <a:latin typeface="+mj-lt"/>
                        </a:rPr>
                        <a:t>Alçak gönüllü ve iyi bir takım oyuncusu olduğun düşünülür. </a:t>
                      </a:r>
                      <a:endParaRPr lang="en-US" sz="1600" b="0" i="0" u="none" strike="noStrike" dirty="0">
                        <a:solidFill>
                          <a:srgbClr val="333333"/>
                        </a:solidFill>
                        <a:effectLst/>
                        <a:latin typeface="+mj-l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18" name="AutoShape 22"/>
          <p:cNvSpPr>
            <a:spLocks noChangeArrowheads="1"/>
          </p:cNvSpPr>
          <p:nvPr/>
        </p:nvSpPr>
        <p:spPr bwMode="auto">
          <a:xfrm>
            <a:off x="1626023" y="2312440"/>
            <a:ext cx="271896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a:spcBef>
                <a:spcPts val="95"/>
              </a:spcBef>
              <a:buClrTx/>
              <a:buNone/>
            </a:pPr>
            <a:r>
              <a:rPr lang="tr-TR" sz="1800" spc="-5" dirty="0">
                <a:solidFill>
                  <a:srgbClr val="333333"/>
                </a:solidFill>
                <a:latin typeface="Calibri Light"/>
                <a:cs typeface="Verdana"/>
              </a:rPr>
              <a:t>Harika!</a:t>
            </a:r>
            <a:endParaRPr lang="en-US" sz="1800" spc="-5" dirty="0">
              <a:solidFill>
                <a:srgbClr val="333333"/>
              </a:solidFill>
              <a:latin typeface="Calibri Light"/>
              <a:cs typeface="Verdana"/>
            </a:endParaRPr>
          </a:p>
          <a:p>
            <a:pPr marL="161925" marR="5080" lvl="0" indent="-149860" algn="ctr">
              <a:spcBef>
                <a:spcPts val="95"/>
              </a:spcBef>
              <a:buClrTx/>
              <a:buNone/>
            </a:pPr>
            <a:r>
              <a:rPr lang="tr-TR" sz="1800" spc="-30" dirty="0">
                <a:solidFill>
                  <a:srgbClr val="333333"/>
                </a:solidFill>
                <a:latin typeface="Calibri Light"/>
                <a:cs typeface="Verdana"/>
              </a:rPr>
              <a:t>Golün sayesinde oyunu kazandık! </a:t>
            </a:r>
            <a:endParaRPr lang="en-US" sz="1800" dirty="0">
              <a:solidFill>
                <a:srgbClr val="333333"/>
              </a:solidFill>
              <a:latin typeface="Calibri Light"/>
              <a:cs typeface="Verdana"/>
            </a:endParaRPr>
          </a:p>
        </p:txBody>
      </p:sp>
      <p:sp>
        <p:nvSpPr>
          <p:cNvPr id="8" name="object 8"/>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tr-TR" sz="3600" dirty="0"/>
              <a:t>Bazı atıf stillerinin pozitif olayların üstündeki etkileri! </a:t>
            </a:r>
            <a:endParaRPr sz="3600" dirty="0">
              <a:latin typeface="Calibri Light"/>
            </a:endParaRPr>
          </a:p>
        </p:txBody>
      </p:sp>
      <p:sp>
        <p:nvSpPr>
          <p:cNvPr id="9" name="Footer Placeholder 8"/>
          <p:cNvSpPr>
            <a:spLocks noGrp="1"/>
          </p:cNvSpPr>
          <p:nvPr>
            <p:ph type="ftr" sz="quarter" idx="11"/>
          </p:nvPr>
        </p:nvSpPr>
        <p:spPr/>
        <p:txBody>
          <a:bodyPr/>
          <a:lstStyle/>
          <a:p>
            <a:r>
              <a:rPr lang="de-DE" dirty="0">
                <a:latin typeface="Calibri Light"/>
              </a:rPr>
              <a:t>Metakognitif Eğitim 1 - Atıfta Bulunma</a:t>
            </a:r>
          </a:p>
        </p:txBody>
      </p:sp>
      <p:sp>
        <p:nvSpPr>
          <p:cNvPr id="10" name="Slide Number Placeholder 9"/>
          <p:cNvSpPr>
            <a:spLocks noGrp="1"/>
          </p:cNvSpPr>
          <p:nvPr>
            <p:ph type="sldNum" sz="quarter" idx="12"/>
          </p:nvPr>
        </p:nvSpPr>
        <p:spPr/>
        <p:txBody>
          <a:bodyPr/>
          <a:lstStyle/>
          <a:p>
            <a:fld id="{9B00EF49-7894-4F53-A8DD-F7DB3BFC5032}" type="slidenum">
              <a:rPr lang="de-DE" smtClean="0">
                <a:latin typeface="Calibri Light"/>
              </a:rPr>
              <a:pPr/>
              <a:t>21</a:t>
            </a:fld>
            <a:endParaRPr lang="de-DE" dirty="0">
              <a:latin typeface="Calibri Light"/>
            </a:endParaRPr>
          </a:p>
        </p:txBody>
      </p:sp>
      <p:pic>
        <p:nvPicPr>
          <p:cNvPr id="14" name="Picture 21" descr="Jube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5" descr="Unbenannt-1 Kop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348880"/>
            <a:ext cx="65151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5">
            <a:extLst>
              <a:ext uri="{FF2B5EF4-FFF2-40B4-BE49-F238E27FC236}">
                <a16:creationId xmlns:a16="http://schemas.microsoft.com/office/drawing/2014/main" id="{65BC4BA1-ABAB-4881-AC8E-33EA051E9E4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414670" y="2348880"/>
            <a:ext cx="64008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88229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tr-TR" sz="3600" dirty="0"/>
              <a:t>Bazı atıf stillerinin pozitif olayların üstündeki etkileri! </a:t>
            </a:r>
            <a:endParaRPr sz="3600" dirty="0">
              <a:latin typeface="Calibri Light"/>
            </a:endParaRPr>
          </a:p>
        </p:txBody>
      </p:sp>
      <p:sp>
        <p:nvSpPr>
          <p:cNvPr id="10" name="Footer Placeholder 9"/>
          <p:cNvSpPr>
            <a:spLocks noGrp="1"/>
          </p:cNvSpPr>
          <p:nvPr>
            <p:ph type="ftr" sz="quarter" idx="11"/>
          </p:nvPr>
        </p:nvSpPr>
        <p:spPr/>
        <p:txBody>
          <a:bodyPr/>
          <a:lstStyle/>
          <a:p>
            <a:r>
              <a:rPr lang="de-DE" dirty="0">
                <a:latin typeface="Calibri Light"/>
              </a:rPr>
              <a:t>Metakognitif Eğitim 1 - Atıfta Bulunma</a:t>
            </a:r>
          </a:p>
        </p:txBody>
      </p:sp>
      <p:sp>
        <p:nvSpPr>
          <p:cNvPr id="11" name="Slide Number Placeholder 10"/>
          <p:cNvSpPr>
            <a:spLocks noGrp="1"/>
          </p:cNvSpPr>
          <p:nvPr>
            <p:ph type="sldNum" sz="quarter" idx="12"/>
          </p:nvPr>
        </p:nvSpPr>
        <p:spPr/>
        <p:txBody>
          <a:bodyPr/>
          <a:lstStyle/>
          <a:p>
            <a:fld id="{9B00EF49-7894-4F53-A8DD-F7DB3BFC5032}" type="slidenum">
              <a:rPr lang="de-DE" smtClean="0">
                <a:latin typeface="Calibri Light"/>
              </a:rPr>
              <a:pPr/>
              <a:t>22</a:t>
            </a:fld>
            <a:endParaRPr lang="de-DE" dirty="0">
              <a:latin typeface="Calibri Light"/>
            </a:endParaRPr>
          </a:p>
        </p:txBody>
      </p:sp>
      <p:pic>
        <p:nvPicPr>
          <p:cNvPr id="15" name="Picture 21" descr="Jube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descr="Unbenannt-1 Kop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348880"/>
            <a:ext cx="65151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8" name="Group 2"/>
          <p:cNvGraphicFramePr>
            <a:graphicFrameLocks noGrp="1"/>
          </p:cNvGraphicFramePr>
          <p:nvPr>
            <p:extLst>
              <p:ext uri="{D42A27DB-BD31-4B8C-83A1-F6EECF244321}">
                <p14:modId xmlns:p14="http://schemas.microsoft.com/office/powerpoint/2010/main" val="2794482575"/>
              </p:ext>
            </p:extLst>
          </p:nvPr>
        </p:nvGraphicFramePr>
        <p:xfrm>
          <a:off x="408955" y="4416552"/>
          <a:ext cx="11375136" cy="207264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tr-TR" sz="2000" b="0" i="0" u="none" strike="noStrike" cap="none" normalizeH="0" baseline="0" dirty="0">
                          <a:ln>
                            <a:noFill/>
                          </a:ln>
                          <a:solidFill>
                            <a:srgbClr val="000000"/>
                          </a:solidFill>
                          <a:effectLst/>
                          <a:latin typeface="Calibri Light"/>
                          <a:cs typeface="Times New Roman" pitchFamily="18" charset="0"/>
                        </a:rPr>
                        <a:t>Daha dengeli yanıtlar neler olabilir? (yani, kendine, başkalarına/duruma ve başka şeylere ilişkin etkileri de kapsayan bir yanıt</a:t>
                      </a:r>
                      <a:r>
                        <a:rPr kumimoji="0" lang="en-US" sz="2000" b="0" i="0" u="none" strike="noStrike" cap="none" normalizeH="0" baseline="0" dirty="0">
                          <a:ln>
                            <a:noFill/>
                          </a:ln>
                          <a:solidFill>
                            <a:srgbClr val="000000"/>
                          </a:solidFill>
                          <a:effectLst/>
                          <a:latin typeface="Calibri Light"/>
                          <a:cs typeface="Times New Roman" pitchFamily="18" charset="0"/>
                        </a:rPr>
                        <a:t>):</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9" name="AutoShape 22"/>
          <p:cNvSpPr>
            <a:spLocks noChangeArrowheads="1"/>
          </p:cNvSpPr>
          <p:nvPr/>
        </p:nvSpPr>
        <p:spPr bwMode="auto">
          <a:xfrm>
            <a:off x="1626023" y="2312440"/>
            <a:ext cx="271896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a:spcBef>
                <a:spcPts val="95"/>
              </a:spcBef>
              <a:buClrTx/>
              <a:buNone/>
            </a:pPr>
            <a:r>
              <a:rPr lang="tr-TR" sz="1800" spc="-5" dirty="0">
                <a:solidFill>
                  <a:srgbClr val="333333"/>
                </a:solidFill>
                <a:latin typeface="Calibri Light"/>
                <a:cs typeface="Verdana"/>
              </a:rPr>
              <a:t>Harika!</a:t>
            </a:r>
            <a:endParaRPr lang="en-US" sz="1800" spc="-5" dirty="0">
              <a:solidFill>
                <a:srgbClr val="333333"/>
              </a:solidFill>
              <a:latin typeface="Calibri Light"/>
              <a:cs typeface="Verdana"/>
            </a:endParaRPr>
          </a:p>
          <a:p>
            <a:pPr marL="161925" marR="5080" lvl="0" indent="-149860" algn="ctr">
              <a:spcBef>
                <a:spcPts val="95"/>
              </a:spcBef>
              <a:buClrTx/>
              <a:buNone/>
            </a:pPr>
            <a:r>
              <a:rPr lang="tr-TR" sz="1800" spc="-30" dirty="0">
                <a:solidFill>
                  <a:srgbClr val="333333"/>
                </a:solidFill>
                <a:latin typeface="Calibri Light"/>
                <a:cs typeface="Verdana"/>
              </a:rPr>
              <a:t>Golün sayesinde oyunu kazandık! </a:t>
            </a:r>
            <a:endParaRPr lang="en-US" sz="1800" dirty="0">
              <a:solidFill>
                <a:srgbClr val="333333"/>
              </a:solidFill>
              <a:latin typeface="Calibri Light"/>
              <a:cs typeface="Verdana"/>
            </a:endParaRPr>
          </a:p>
        </p:txBody>
      </p:sp>
      <p:pic>
        <p:nvPicPr>
          <p:cNvPr id="9" name="Picture 15">
            <a:extLst>
              <a:ext uri="{FF2B5EF4-FFF2-40B4-BE49-F238E27FC236}">
                <a16:creationId xmlns:a16="http://schemas.microsoft.com/office/drawing/2014/main" id="{E57FD3FB-BAFD-41B8-9A23-620BC786402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414670" y="2348880"/>
            <a:ext cx="64008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tr-TR" sz="3600" dirty="0"/>
              <a:t>Bazı atıf stillerinin pozitif olayların üstündeki etkileri! </a:t>
            </a:r>
            <a:endParaRPr sz="3600" dirty="0">
              <a:latin typeface="Calibri Light"/>
            </a:endParaRPr>
          </a:p>
        </p:txBody>
      </p:sp>
      <p:sp>
        <p:nvSpPr>
          <p:cNvPr id="9" name="Footer Placeholder 8"/>
          <p:cNvSpPr>
            <a:spLocks noGrp="1"/>
          </p:cNvSpPr>
          <p:nvPr>
            <p:ph type="ftr" sz="quarter" idx="11"/>
          </p:nvPr>
        </p:nvSpPr>
        <p:spPr/>
        <p:txBody>
          <a:bodyPr/>
          <a:lstStyle/>
          <a:p>
            <a:r>
              <a:rPr lang="de-DE" dirty="0">
                <a:latin typeface="Calibri Light"/>
              </a:rPr>
              <a:t>Metakognitif Eğitim 1 - Atıfta Bulunma</a:t>
            </a:r>
          </a:p>
        </p:txBody>
      </p:sp>
      <p:sp>
        <p:nvSpPr>
          <p:cNvPr id="10" name="Slide Number Placeholder 9"/>
          <p:cNvSpPr>
            <a:spLocks noGrp="1"/>
          </p:cNvSpPr>
          <p:nvPr>
            <p:ph type="sldNum" sz="quarter" idx="12"/>
          </p:nvPr>
        </p:nvSpPr>
        <p:spPr/>
        <p:txBody>
          <a:bodyPr/>
          <a:lstStyle/>
          <a:p>
            <a:fld id="{9B00EF49-7894-4F53-A8DD-F7DB3BFC5032}" type="slidenum">
              <a:rPr lang="de-DE" smtClean="0">
                <a:latin typeface="Calibri Light"/>
              </a:rPr>
              <a:pPr/>
              <a:t>23</a:t>
            </a:fld>
            <a:endParaRPr lang="de-DE" dirty="0">
              <a:latin typeface="Calibri Light"/>
            </a:endParaRPr>
          </a:p>
        </p:txBody>
      </p:sp>
      <p:pic>
        <p:nvPicPr>
          <p:cNvPr id="14" name="Picture 21" descr="Jube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5" descr="Unbenannt-1 Kop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348880"/>
            <a:ext cx="65151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7" name="Group 2"/>
          <p:cNvGraphicFramePr>
            <a:graphicFrameLocks noGrp="1"/>
          </p:cNvGraphicFramePr>
          <p:nvPr>
            <p:extLst>
              <p:ext uri="{D42A27DB-BD31-4B8C-83A1-F6EECF244321}">
                <p14:modId xmlns:p14="http://schemas.microsoft.com/office/powerpoint/2010/main" val="3744977803"/>
              </p:ext>
            </p:extLst>
          </p:nvPr>
        </p:nvGraphicFramePr>
        <p:xfrm>
          <a:off x="408955" y="4416552"/>
          <a:ext cx="11375136" cy="207264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tr-TR" sz="2000" b="0" i="0" u="none" strike="noStrike" cap="none" normalizeH="0" baseline="0" dirty="0">
                          <a:ln>
                            <a:noFill/>
                          </a:ln>
                          <a:solidFill>
                            <a:srgbClr val="000000"/>
                          </a:solidFill>
                          <a:effectLst/>
                          <a:latin typeface="Calibri Light"/>
                          <a:cs typeface="Times New Roman" pitchFamily="18" charset="0"/>
                        </a:rPr>
                        <a:t>Daha dengeli yanıtlar neler olabilir? (yani, kendine, başkalarına/duruma ve başka şeylere ilişkin etkileri de kapsayan bir yanıt</a:t>
                      </a:r>
                      <a:r>
                        <a:rPr kumimoji="0" lang="en-US" sz="2000" b="0" i="0" u="none" strike="noStrike" cap="none" normalizeH="0" baseline="0" dirty="0">
                          <a:ln>
                            <a:noFill/>
                          </a:ln>
                          <a:solidFill>
                            <a:srgbClr val="000000"/>
                          </a:solidFill>
                          <a:effectLst/>
                          <a:latin typeface="Calibri Light"/>
                          <a:cs typeface="Times New Roman" pitchFamily="18" charset="0"/>
                        </a:rPr>
                        <a:t>):</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tr-TR" sz="1800" b="0" i="0" u="none" strike="noStrike" cap="none" normalizeH="0" baseline="0" dirty="0">
                          <a:ln>
                            <a:noFill/>
                          </a:ln>
                          <a:solidFill>
                            <a:schemeClr val="tx1"/>
                          </a:solidFill>
                          <a:effectLst/>
                          <a:latin typeface="Calibri Light"/>
                          <a:cs typeface="Times New Roman" pitchFamily="18" charset="0"/>
                        </a:rPr>
                        <a:t>«Kendimle gurur duyuyorum, ama Ahmet’in yardımı da çok büyük.</a:t>
                      </a:r>
                      <a:endParaRPr kumimoji="0" lang="en-US" sz="1800" b="0" i="0" u="none" strike="noStrike" cap="none" normalizeH="0" baseline="0" dirty="0">
                        <a:ln>
                          <a:noFill/>
                        </a:ln>
                        <a:solidFill>
                          <a:schemeClr val="tx1"/>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tr-TR" sz="1800" b="0" i="0" u="none" strike="noStrike" cap="none" normalizeH="0" baseline="0" dirty="0">
                          <a:ln>
                            <a:noFill/>
                          </a:ln>
                          <a:solidFill>
                            <a:schemeClr val="tx1"/>
                          </a:solidFill>
                          <a:effectLst/>
                          <a:latin typeface="Calibri Light"/>
                          <a:cs typeface="Times New Roman" pitchFamily="18" charset="0"/>
                        </a:rPr>
                        <a:t>«İşim bu, ama golü o açıdan atmak da gerçekten zordu.»</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tr-TR" sz="1800" b="0" i="0" u="none" strike="noStrike" cap="none" normalizeH="0" baseline="0" dirty="0">
                          <a:ln>
                            <a:noFill/>
                          </a:ln>
                          <a:solidFill>
                            <a:schemeClr val="tx1"/>
                          </a:solidFill>
                          <a:effectLst/>
                          <a:latin typeface="Calibri Light"/>
                          <a:cs typeface="Times New Roman" pitchFamily="18" charset="0"/>
                        </a:rPr>
                        <a:t>«Teşekkür ederim, şu an gayet iyi gidiyor.»</a:t>
                      </a:r>
                      <a:endParaRPr kumimoji="0" lang="en-US" sz="1800" b="0" i="0" u="none" strike="noStrike" cap="none" normalizeH="0" baseline="0" dirty="0">
                        <a:ln>
                          <a:noFill/>
                        </a:ln>
                        <a:solidFill>
                          <a:schemeClr val="tx1"/>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8" name="AutoShape 22"/>
          <p:cNvSpPr>
            <a:spLocks noChangeArrowheads="1"/>
          </p:cNvSpPr>
          <p:nvPr/>
        </p:nvSpPr>
        <p:spPr bwMode="auto">
          <a:xfrm>
            <a:off x="1626023" y="2284731"/>
            <a:ext cx="271896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a:spcBef>
                <a:spcPts val="95"/>
              </a:spcBef>
              <a:buClrTx/>
              <a:buNone/>
            </a:pPr>
            <a:r>
              <a:rPr lang="tr-TR" sz="1800" spc="-5" dirty="0">
                <a:solidFill>
                  <a:srgbClr val="333333"/>
                </a:solidFill>
                <a:latin typeface="Calibri Light"/>
                <a:cs typeface="Verdana"/>
              </a:rPr>
              <a:t>Harika!</a:t>
            </a:r>
            <a:endParaRPr lang="en-US" sz="1800" spc="-5" dirty="0">
              <a:solidFill>
                <a:srgbClr val="333333"/>
              </a:solidFill>
              <a:latin typeface="Calibri Light"/>
              <a:cs typeface="Verdana"/>
            </a:endParaRPr>
          </a:p>
          <a:p>
            <a:pPr marL="161925" marR="5080" lvl="0" indent="-149860" algn="ctr">
              <a:spcBef>
                <a:spcPts val="95"/>
              </a:spcBef>
              <a:buClrTx/>
              <a:buNone/>
            </a:pPr>
            <a:r>
              <a:rPr lang="tr-TR" sz="1800" spc="-30" dirty="0">
                <a:solidFill>
                  <a:srgbClr val="333333"/>
                </a:solidFill>
                <a:latin typeface="Calibri Light"/>
                <a:cs typeface="Verdana"/>
              </a:rPr>
              <a:t>Golün sayesinde oyunu kazandık! </a:t>
            </a:r>
            <a:endParaRPr lang="en-US" sz="1800" dirty="0">
              <a:solidFill>
                <a:srgbClr val="333333"/>
              </a:solidFill>
              <a:latin typeface="Calibri Light"/>
              <a:cs typeface="Verdana"/>
            </a:endParaRPr>
          </a:p>
        </p:txBody>
      </p:sp>
      <p:pic>
        <p:nvPicPr>
          <p:cNvPr id="11" name="Picture 15">
            <a:extLst>
              <a:ext uri="{FF2B5EF4-FFF2-40B4-BE49-F238E27FC236}">
                <a16:creationId xmlns:a16="http://schemas.microsoft.com/office/drawing/2014/main" id="{E83F6202-445C-46B1-9ECF-1DCDACC7F9D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414670" y="2348880"/>
            <a:ext cx="64008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tr-TR" sz="3600" dirty="0"/>
              <a:t>Bunu neden yapıyoruz?</a:t>
            </a:r>
            <a:endParaRPr sz="3600" dirty="0">
              <a:latin typeface="Calibri Light"/>
            </a:endParaRPr>
          </a:p>
        </p:txBody>
      </p:sp>
      <p:sp>
        <p:nvSpPr>
          <p:cNvPr id="7" name="Content Placeholder 6"/>
          <p:cNvSpPr>
            <a:spLocks noGrp="1"/>
          </p:cNvSpPr>
          <p:nvPr>
            <p:ph idx="1"/>
          </p:nvPr>
        </p:nvSpPr>
        <p:spPr/>
        <p:txBody>
          <a:bodyPr/>
          <a:lstStyle/>
          <a:p>
            <a:pPr lvl="0" defTabSz="914400"/>
            <a:r>
              <a:rPr lang="tr-TR" sz="2400" spc="-5" dirty="0">
                <a:solidFill>
                  <a:srgbClr val="333333"/>
                </a:solidFill>
                <a:latin typeface="Calibri Light"/>
                <a:cs typeface="Verdana"/>
              </a:rPr>
              <a:t>Araştırmalar, depresyondan yakınan kişilerin çoğunun (ama hepsinin değil!): </a:t>
            </a:r>
          </a:p>
          <a:p>
            <a:pPr marL="342900" lvl="0" indent="-342900" defTabSz="914400">
              <a:buFont typeface="Arial" pitchFamily="34" charset="0"/>
              <a:buChar char="•"/>
            </a:pPr>
            <a:r>
              <a:rPr lang="tr-TR" sz="2400" spc="-5" dirty="0">
                <a:solidFill>
                  <a:srgbClr val="333333"/>
                </a:solidFill>
                <a:latin typeface="Calibri Light"/>
                <a:cs typeface="Verdana"/>
              </a:rPr>
              <a:t>Hataları için kendilerini suçladıklarını</a:t>
            </a:r>
            <a:endParaRPr lang="en-US" sz="2400" dirty="0">
              <a:solidFill>
                <a:srgbClr val="333333"/>
              </a:solidFill>
              <a:latin typeface="Calibri Light"/>
              <a:cs typeface="Verdana"/>
            </a:endParaRPr>
          </a:p>
          <a:p>
            <a:pPr marL="342900" marR="454659" lvl="0" indent="-342900" defTabSz="914400">
              <a:buClr>
                <a:srgbClr val="333333"/>
              </a:buClr>
              <a:buFont typeface="WingDings"/>
              <a:buChar char=""/>
              <a:tabLst>
                <a:tab pos="355600" algn="l"/>
              </a:tabLst>
            </a:pPr>
            <a:r>
              <a:rPr lang="tr-TR" sz="2400" spc="-5" dirty="0">
                <a:solidFill>
                  <a:srgbClr val="333333"/>
                </a:solidFill>
                <a:latin typeface="Calibri Light"/>
                <a:cs typeface="Verdana"/>
              </a:rPr>
              <a:t>Kendi başarıları için başkalarına ya da durumlara pay çıkardıklarını</a:t>
            </a:r>
          </a:p>
          <a:p>
            <a:pPr marR="454659" lvl="0" defTabSz="914400">
              <a:buClr>
                <a:srgbClr val="333333"/>
              </a:buClr>
              <a:tabLst>
                <a:tab pos="355600" algn="l"/>
              </a:tabLst>
            </a:pPr>
            <a:r>
              <a:rPr lang="tr-TR" sz="2400" spc="-5" dirty="0">
                <a:solidFill>
                  <a:srgbClr val="333333"/>
                </a:solidFill>
                <a:latin typeface="Calibri Light"/>
                <a:cs typeface="Verdana"/>
              </a:rPr>
              <a:t> göstermektedir. </a:t>
            </a:r>
            <a:endParaRPr lang="en-US" sz="2400" dirty="0">
              <a:solidFill>
                <a:srgbClr val="333333"/>
              </a:solidFill>
              <a:latin typeface="Calibri Light"/>
              <a:cs typeface="Verdana"/>
            </a:endParaRPr>
          </a:p>
          <a:p>
            <a:pPr lvl="0" defTabSz="914400"/>
            <a:r>
              <a:rPr lang="tr-TR" sz="2400" b="1" spc="-5" dirty="0">
                <a:solidFill>
                  <a:srgbClr val="004992"/>
                </a:solidFill>
                <a:latin typeface="Calibri Light"/>
                <a:cs typeface="Verdana"/>
              </a:rPr>
              <a:t>Bu, düşük benlik saygısına yol açabilmektedir! </a:t>
            </a:r>
            <a:endParaRPr lang="en-US" sz="2400" b="1" dirty="0">
              <a:solidFill>
                <a:srgbClr val="004992"/>
              </a:solidFill>
              <a:latin typeface="Calibri Light"/>
              <a:cs typeface="Verdana"/>
            </a:endParaRPr>
          </a:p>
          <a:p>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r>
              <a:rPr lang="de-DE" dirty="0">
                <a:latin typeface="Calibri Light"/>
              </a:rPr>
              <a:t>Metakognitif Eğitim 1 - Atıfta Bulunma</a:t>
            </a: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Calibri Light"/>
              </a:rPr>
              <a:pPr/>
              <a:t>24</a:t>
            </a:fld>
            <a:endParaRPr lang="de-DE" dirty="0">
              <a:latin typeface="Calibri Ligh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tr-TR" sz="3600" dirty="0">
                <a:latin typeface="Calibri Light"/>
              </a:rPr>
              <a:t>Bunu neden yapıyoruz?</a:t>
            </a:r>
            <a:endParaRPr sz="3600" dirty="0">
              <a:latin typeface="Calibri Light"/>
            </a:endParaRPr>
          </a:p>
        </p:txBody>
      </p:sp>
      <p:sp>
        <p:nvSpPr>
          <p:cNvPr id="7" name="Content Placeholder 6"/>
          <p:cNvSpPr>
            <a:spLocks noGrp="1"/>
          </p:cNvSpPr>
          <p:nvPr>
            <p:ph idx="1"/>
          </p:nvPr>
        </p:nvSpPr>
        <p:spPr/>
        <p:txBody>
          <a:bodyPr/>
          <a:lstStyle/>
          <a:p>
            <a:pPr lvl="0" defTabSz="914400"/>
            <a:r>
              <a:rPr lang="tr-TR" sz="2400" spc="-5" dirty="0">
                <a:solidFill>
                  <a:srgbClr val="333333"/>
                </a:solidFill>
                <a:latin typeface="Calibri Light"/>
                <a:cs typeface="Verdana"/>
              </a:rPr>
              <a:t>Araştırmalar, depresyondan yakınan kişilerin çoğunun (ama hepsinin değil!): </a:t>
            </a:r>
          </a:p>
          <a:p>
            <a:pPr marL="342900" lvl="0" indent="-342900" defTabSz="914400">
              <a:buFont typeface="Arial" pitchFamily="34" charset="0"/>
              <a:buChar char="•"/>
            </a:pPr>
            <a:r>
              <a:rPr lang="tr-TR" sz="2400" spc="-5" dirty="0">
                <a:solidFill>
                  <a:srgbClr val="333333"/>
                </a:solidFill>
                <a:latin typeface="Calibri Light"/>
                <a:cs typeface="Verdana"/>
              </a:rPr>
              <a:t>Hataları için kendilerini suçladıklarını</a:t>
            </a:r>
            <a:endParaRPr lang="en-US" sz="2400" dirty="0">
              <a:solidFill>
                <a:srgbClr val="333333"/>
              </a:solidFill>
              <a:latin typeface="Calibri Light"/>
              <a:cs typeface="Verdana"/>
            </a:endParaRPr>
          </a:p>
          <a:p>
            <a:pPr marL="342900" marR="454659" lvl="0" indent="-342900" defTabSz="914400">
              <a:buClr>
                <a:srgbClr val="333333"/>
              </a:buClr>
              <a:buFont typeface="WingDings"/>
              <a:buChar char=""/>
              <a:tabLst>
                <a:tab pos="355600" algn="l"/>
              </a:tabLst>
            </a:pPr>
            <a:r>
              <a:rPr lang="tr-TR" sz="2400" spc="-5" dirty="0">
                <a:solidFill>
                  <a:srgbClr val="333333"/>
                </a:solidFill>
                <a:latin typeface="Calibri Light"/>
                <a:cs typeface="Verdana"/>
              </a:rPr>
              <a:t>Kendi başarıları için başkalarına ya da durumlara pay çıkardıklarını</a:t>
            </a:r>
          </a:p>
          <a:p>
            <a:pPr marR="454659" lvl="0" defTabSz="914400">
              <a:buClr>
                <a:srgbClr val="333333"/>
              </a:buClr>
              <a:tabLst>
                <a:tab pos="355600" algn="l"/>
              </a:tabLst>
            </a:pPr>
            <a:r>
              <a:rPr lang="tr-TR" sz="2400" spc="-5" dirty="0">
                <a:solidFill>
                  <a:srgbClr val="333333"/>
                </a:solidFill>
                <a:latin typeface="Calibri Light"/>
                <a:cs typeface="Verdana"/>
              </a:rPr>
              <a:t> göstermektedir. </a:t>
            </a:r>
            <a:endParaRPr lang="en-US" sz="2400" dirty="0">
              <a:solidFill>
                <a:srgbClr val="333333"/>
              </a:solidFill>
              <a:latin typeface="Calibri Light"/>
              <a:cs typeface="Verdana"/>
            </a:endParaRPr>
          </a:p>
          <a:p>
            <a:pPr lvl="0" defTabSz="914400"/>
            <a:r>
              <a:rPr lang="tr-TR" sz="2400" b="1" spc="-5" dirty="0">
                <a:solidFill>
                  <a:srgbClr val="004992"/>
                </a:solidFill>
                <a:latin typeface="Calibri Light"/>
                <a:cs typeface="Verdana"/>
              </a:rPr>
              <a:t>Özellikle de ilk atıf stili kişiler arası problemlere yol açabilmektedir! </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r>
              <a:rPr lang="de-DE" dirty="0">
                <a:latin typeface="Calibri Light"/>
              </a:rPr>
              <a:t>Metakognitif Eğitim 1 - Atıfta Bulunma</a:t>
            </a: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Calibri Light"/>
              </a:rPr>
              <a:pPr/>
              <a:t>25</a:t>
            </a:fld>
            <a:endParaRPr lang="de-DE" dirty="0">
              <a:latin typeface="Calibri Light"/>
            </a:endParaRPr>
          </a:p>
        </p:txBody>
      </p:sp>
    </p:spTree>
    <p:extLst>
      <p:ext uri="{BB962C8B-B14F-4D97-AF65-F5344CB8AC3E}">
        <p14:creationId xmlns:p14="http://schemas.microsoft.com/office/powerpoint/2010/main" val="23638738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997196"/>
          </a:xfrm>
          <a:prstGeom prst="rect">
            <a:avLst/>
          </a:prstGeom>
        </p:spPr>
        <p:txBody>
          <a:bodyPr vert="horz" lIns="0" tIns="0" rIns="0" bIns="0" rtlCol="0" anchor="t">
            <a:spAutoFit/>
          </a:bodyPr>
          <a:lstStyle/>
          <a:p>
            <a:pPr defTabSz="914377">
              <a:spcBef>
                <a:spcPts val="0"/>
              </a:spcBef>
            </a:pPr>
            <a:r>
              <a:rPr lang="tr-TR" sz="3600" dirty="0">
                <a:latin typeface="Calibri Light"/>
              </a:rPr>
              <a:t>Psikozda tek-taraflı atıflar nasıl yanlış yorumlamalara sebep verebilmektedir? Örnekler:</a:t>
            </a:r>
            <a:endParaRPr sz="3600" dirty="0">
              <a:latin typeface="Calibri Light"/>
            </a:endParaRPr>
          </a:p>
        </p:txBody>
      </p:sp>
      <p:sp>
        <p:nvSpPr>
          <p:cNvPr id="5" name="Footer Placeholder 4"/>
          <p:cNvSpPr>
            <a:spLocks noGrp="1"/>
          </p:cNvSpPr>
          <p:nvPr>
            <p:ph type="ftr" sz="quarter" idx="11"/>
          </p:nvPr>
        </p:nvSpPr>
        <p:spPr/>
        <p:txBody>
          <a:bodyPr/>
          <a:lstStyle/>
          <a:p>
            <a:r>
              <a:rPr lang="de-DE" dirty="0">
                <a:latin typeface="Calibri Light"/>
              </a:rPr>
              <a:t>Metakognitif Eğitim 1 - Atıfta Bulunma</a:t>
            </a: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Calibri Light"/>
              </a:rPr>
              <a:pPr/>
              <a:t>26</a:t>
            </a:fld>
            <a:endParaRPr lang="de-DE" dirty="0">
              <a:latin typeface="Calibri Light"/>
            </a:endParaRPr>
          </a:p>
        </p:txBody>
      </p:sp>
      <p:sp>
        <p:nvSpPr>
          <p:cNvPr id="4" name="object 4"/>
          <p:cNvSpPr txBox="1"/>
          <p:nvPr/>
        </p:nvSpPr>
        <p:spPr>
          <a:xfrm>
            <a:off x="408955" y="6096000"/>
            <a:ext cx="11376000" cy="299720"/>
          </a:xfrm>
          <a:prstGeom prst="rect">
            <a:avLst/>
          </a:prstGeom>
        </p:spPr>
        <p:txBody>
          <a:bodyPr vert="horz" wrap="square" lIns="0" tIns="12700" rIns="0" bIns="0" rtlCol="0">
            <a:spAutoFit/>
          </a:bodyPr>
          <a:lstStyle/>
          <a:p>
            <a:pPr marL="12700" algn="ctr">
              <a:lnSpc>
                <a:spcPct val="100000"/>
              </a:lnSpc>
              <a:spcBef>
                <a:spcPts val="100"/>
              </a:spcBef>
            </a:pPr>
            <a:r>
              <a:rPr lang="tr-TR" sz="1800" dirty="0">
                <a:solidFill>
                  <a:schemeClr val="accent1"/>
                </a:solidFill>
                <a:latin typeface="Calibri Light"/>
                <a:cs typeface="Verdana"/>
              </a:rPr>
              <a:t>Aranızdan herhangi biri kişisel bir hikayeyle katkıda bulunabilir mi?</a:t>
            </a:r>
            <a:endParaRPr sz="1800" dirty="0">
              <a:solidFill>
                <a:schemeClr val="accent1"/>
              </a:solidFill>
              <a:latin typeface="Calibri Light"/>
              <a:cs typeface="Verdana"/>
            </a:endParaRPr>
          </a:p>
        </p:txBody>
      </p:sp>
      <p:graphicFrame>
        <p:nvGraphicFramePr>
          <p:cNvPr id="9" name="Table 8"/>
          <p:cNvGraphicFramePr>
            <a:graphicFrameLocks noGrp="1"/>
          </p:cNvGraphicFramePr>
          <p:nvPr>
            <p:extLst>
              <p:ext uri="{D42A27DB-BD31-4B8C-83A1-F6EECF244321}">
                <p14:modId xmlns:p14="http://schemas.microsoft.com/office/powerpoint/2010/main" val="1420008569"/>
              </p:ext>
            </p:extLst>
          </p:nvPr>
        </p:nvGraphicFramePr>
        <p:xfrm>
          <a:off x="408955" y="2754672"/>
          <a:ext cx="11376000" cy="3244197"/>
        </p:xfrm>
        <a:graphic>
          <a:graphicData uri="http://schemas.openxmlformats.org/drawingml/2006/table">
            <a:tbl>
              <a:tblPr firstRow="1" bandRow="1">
                <a:tableStyleId>{21E4AEA4-8DFA-4A89-87EB-49C32662AFE0}</a:tableStyleId>
              </a:tblPr>
              <a:tblGrid>
                <a:gridCol w="2740494">
                  <a:extLst>
                    <a:ext uri="{9D8B030D-6E8A-4147-A177-3AD203B41FA5}">
                      <a16:colId xmlns:a16="http://schemas.microsoft.com/office/drawing/2014/main" val="20000"/>
                    </a:ext>
                  </a:extLst>
                </a:gridCol>
                <a:gridCol w="4317753">
                  <a:extLst>
                    <a:ext uri="{9D8B030D-6E8A-4147-A177-3AD203B41FA5}">
                      <a16:colId xmlns:a16="http://schemas.microsoft.com/office/drawing/2014/main" val="20001"/>
                    </a:ext>
                  </a:extLst>
                </a:gridCol>
                <a:gridCol w="4317753">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tr-TR" sz="1800" b="0" i="0" u="none" strike="noStrike" cap="none" normalizeH="0" baseline="0" dirty="0">
                          <a:ln>
                            <a:noFill/>
                          </a:ln>
                          <a:solidFill>
                            <a:srgbClr val="000000"/>
                          </a:solidFill>
                          <a:effectLst/>
                          <a:latin typeface="Calibri Light"/>
                          <a:cs typeface="Times New Roman" pitchFamily="18" charset="0"/>
                        </a:rPr>
                        <a:t>Olay</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tr-TR" sz="1800" b="0" i="0" u="none" strike="noStrike" cap="none" normalizeH="0" baseline="0" dirty="0">
                          <a:ln>
                            <a:noFill/>
                          </a:ln>
                          <a:solidFill>
                            <a:srgbClr val="000000"/>
                          </a:solidFill>
                          <a:effectLst/>
                          <a:latin typeface="Calibri Light"/>
                          <a:cs typeface="Times New Roman" pitchFamily="18" charset="0"/>
                        </a:rPr>
                        <a:t>Psikoz esnasındaki açıklama</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tr-TR" sz="1800" b="0" i="0" u="none" strike="noStrike" cap="none" normalizeH="0" baseline="0" dirty="0">
                          <a:ln>
                            <a:noFill/>
                          </a:ln>
                          <a:solidFill>
                            <a:srgbClr val="000000"/>
                          </a:solidFill>
                          <a:effectLst/>
                          <a:latin typeface="Calibri Light"/>
                          <a:cs typeface="Times New Roman" pitchFamily="18" charset="0"/>
                        </a:rPr>
                        <a:t>Diğer açıklamalar</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extLst>
                  <a:ext uri="{0D108BD9-81ED-4DB2-BD59-A6C34878D82A}">
                    <a16:rowId xmlns:a16="http://schemas.microsoft.com/office/drawing/2014/main" val="10000"/>
                  </a:ext>
                </a:extLst>
              </a:tr>
              <a:tr h="868045">
                <a:tc>
                  <a:txBody>
                    <a:bodyPr/>
                    <a:lstStyle/>
                    <a:p>
                      <a:pPr marL="91440" marR="579755">
                        <a:lnSpc>
                          <a:spcPct val="100000"/>
                        </a:lnSpc>
                        <a:spcBef>
                          <a:spcPts val="350"/>
                        </a:spcBef>
                      </a:pPr>
                      <a:r>
                        <a:rPr lang="tr-TR" sz="1800" spc="-5" dirty="0">
                          <a:solidFill>
                            <a:srgbClr val="333333"/>
                          </a:solidFill>
                          <a:latin typeface="Calibri Light"/>
                          <a:cs typeface="Verdana"/>
                        </a:rPr>
                        <a:t>Odandaki</a:t>
                      </a:r>
                      <a:r>
                        <a:rPr lang="tr-TR" sz="1800" spc="-5" baseline="0" dirty="0">
                          <a:solidFill>
                            <a:srgbClr val="333333"/>
                          </a:solidFill>
                          <a:latin typeface="Calibri Light"/>
                          <a:cs typeface="Verdana"/>
                        </a:rPr>
                        <a:t> bazı önemli dökümanlar kayboldu</a:t>
                      </a:r>
                      <a:endParaRPr sz="1800" dirty="0">
                        <a:solidFill>
                          <a:srgbClr val="333333"/>
                        </a:solidFill>
                        <a:latin typeface="Calibri Light"/>
                        <a:cs typeface="Verdana"/>
                      </a:endParaRPr>
                    </a:p>
                  </a:txBody>
                  <a:tcPr marL="0" marR="0" marT="44450"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91440" marR="349885" algn="just">
                        <a:lnSpc>
                          <a:spcPct val="100000"/>
                        </a:lnSpc>
                        <a:spcBef>
                          <a:spcPts val="350"/>
                        </a:spcBef>
                      </a:pPr>
                      <a:r>
                        <a:rPr lang="tr-TR" sz="1800" dirty="0">
                          <a:solidFill>
                            <a:srgbClr val="333333"/>
                          </a:solidFill>
                          <a:latin typeface="Calibri Light"/>
                          <a:cs typeface="Verdana"/>
                        </a:rPr>
                        <a:t>Birisi zorla odana girdi</a:t>
                      </a:r>
                      <a:r>
                        <a:rPr lang="tr-TR" sz="1800" baseline="0" dirty="0">
                          <a:solidFill>
                            <a:srgbClr val="333333"/>
                          </a:solidFill>
                          <a:latin typeface="Calibri Light"/>
                          <a:cs typeface="Verdana"/>
                        </a:rPr>
                        <a:t> ve sana zarar vermek için dökümanları çaldı</a:t>
                      </a:r>
                      <a:endParaRPr sz="1800" dirty="0">
                        <a:solidFill>
                          <a:srgbClr val="333333"/>
                        </a:solidFill>
                        <a:latin typeface="Calibri Light"/>
                        <a:cs typeface="Verdana"/>
                      </a:endParaRPr>
                    </a:p>
                  </a:txBody>
                  <a:tcPr marL="0" marR="0" marT="44450"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92075">
                        <a:lnSpc>
                          <a:spcPct val="100000"/>
                        </a:lnSpc>
                        <a:spcBef>
                          <a:spcPts val="350"/>
                        </a:spcBef>
                      </a:pPr>
                      <a:r>
                        <a:rPr lang="tr-TR" sz="1800" spc="-5" dirty="0">
                          <a:solidFill>
                            <a:srgbClr val="333333"/>
                          </a:solidFill>
                          <a:latin typeface="Calibri Light"/>
                          <a:cs typeface="Verdana"/>
                        </a:rPr>
                        <a:t>Dökümanlar</a:t>
                      </a:r>
                      <a:r>
                        <a:rPr lang="tr-TR" sz="1800" spc="-5" baseline="0" dirty="0">
                          <a:solidFill>
                            <a:srgbClr val="333333"/>
                          </a:solidFill>
                          <a:latin typeface="Calibri Light"/>
                          <a:cs typeface="Verdana"/>
                        </a:rPr>
                        <a:t> yanlışlıkla başka bir yere konuldu</a:t>
                      </a:r>
                      <a:endParaRPr sz="1800" dirty="0">
                        <a:solidFill>
                          <a:srgbClr val="333333"/>
                        </a:solidFill>
                        <a:latin typeface="Calibri Light"/>
                        <a:cs typeface="Verdana"/>
                      </a:endParaRPr>
                    </a:p>
                  </a:txBody>
                  <a:tcPr marL="0" marR="0" marT="44450"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868045">
                <a:tc>
                  <a:txBody>
                    <a:bodyPr/>
                    <a:lstStyle/>
                    <a:p>
                      <a:pPr marL="91440" marR="208279">
                        <a:lnSpc>
                          <a:spcPct val="100000"/>
                        </a:lnSpc>
                        <a:spcBef>
                          <a:spcPts val="355"/>
                        </a:spcBef>
                      </a:pPr>
                      <a:r>
                        <a:rPr lang="tr-TR" sz="1800" spc="-45" dirty="0">
                          <a:solidFill>
                            <a:srgbClr val="333333"/>
                          </a:solidFill>
                          <a:latin typeface="Calibri Light"/>
                          <a:cs typeface="Verdana"/>
                        </a:rPr>
                        <a:t>Sınavda</a:t>
                      </a:r>
                      <a:r>
                        <a:rPr lang="tr-TR" sz="1800" spc="-45" baseline="0" dirty="0">
                          <a:solidFill>
                            <a:srgbClr val="333333"/>
                          </a:solidFill>
                          <a:latin typeface="Calibri Light"/>
                          <a:cs typeface="Verdana"/>
                        </a:rPr>
                        <a:t> başarısız oldun</a:t>
                      </a:r>
                      <a:endParaRPr sz="1800" dirty="0">
                        <a:solidFill>
                          <a:srgbClr val="333333"/>
                        </a:solidFill>
                        <a:latin typeface="Calibri Light"/>
                        <a:cs typeface="Verdana"/>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91440" marR="182880">
                        <a:lnSpc>
                          <a:spcPct val="100000"/>
                        </a:lnSpc>
                        <a:spcBef>
                          <a:spcPts val="355"/>
                        </a:spcBef>
                      </a:pPr>
                      <a:r>
                        <a:rPr lang="tr-TR" sz="1800" spc="-5" dirty="0">
                          <a:solidFill>
                            <a:srgbClr val="333333"/>
                          </a:solidFill>
                          <a:latin typeface="Calibri Light"/>
                          <a:cs typeface="Verdana"/>
                        </a:rPr>
                        <a:t>Sınavı</a:t>
                      </a:r>
                      <a:r>
                        <a:rPr lang="tr-TR" sz="1800" spc="-5" baseline="0" dirty="0">
                          <a:solidFill>
                            <a:srgbClr val="333333"/>
                          </a:solidFill>
                          <a:latin typeface="Calibri Light"/>
                          <a:cs typeface="Verdana"/>
                        </a:rPr>
                        <a:t> yapan kişi kariyerine zarar vermek istiyor</a:t>
                      </a:r>
                      <a:endParaRPr sz="1800" dirty="0">
                        <a:solidFill>
                          <a:srgbClr val="333333"/>
                        </a:solidFill>
                        <a:latin typeface="Calibri Light"/>
                        <a:cs typeface="Verdana"/>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92075" marR="337820">
                        <a:lnSpc>
                          <a:spcPct val="100000"/>
                        </a:lnSpc>
                        <a:spcBef>
                          <a:spcPts val="355"/>
                        </a:spcBef>
                      </a:pPr>
                      <a:r>
                        <a:rPr lang="tr-TR" sz="1800" spc="-10" dirty="0">
                          <a:solidFill>
                            <a:srgbClr val="333333"/>
                          </a:solidFill>
                          <a:latin typeface="Calibri Light"/>
                          <a:cs typeface="Verdana"/>
                        </a:rPr>
                        <a:t>Sınavı yapan kişi belki de zorlayıcıydı</a:t>
                      </a:r>
                      <a:r>
                        <a:rPr lang="tr-TR" sz="1800" spc="-10" baseline="0" dirty="0">
                          <a:solidFill>
                            <a:srgbClr val="333333"/>
                          </a:solidFill>
                          <a:latin typeface="Calibri Light"/>
                          <a:cs typeface="Verdana"/>
                        </a:rPr>
                        <a:t> fakat uykunu yeterince almamış olman ve sınava iyi çalışmamış olman da bazı sebeplerdendi</a:t>
                      </a:r>
                      <a:endParaRPr sz="1800" dirty="0">
                        <a:solidFill>
                          <a:srgbClr val="333333"/>
                        </a:solidFill>
                        <a:latin typeface="Calibri Light"/>
                        <a:cs typeface="Verdana"/>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868045">
                <a:tc>
                  <a:txBody>
                    <a:bodyPr/>
                    <a:lstStyle/>
                    <a:p>
                      <a:pPr marL="91440" marR="99695">
                        <a:lnSpc>
                          <a:spcPct val="100000"/>
                        </a:lnSpc>
                        <a:spcBef>
                          <a:spcPts val="355"/>
                        </a:spcBef>
                      </a:pPr>
                      <a:r>
                        <a:rPr lang="tr-TR" sz="1800" dirty="0">
                          <a:solidFill>
                            <a:srgbClr val="333333"/>
                          </a:solidFill>
                          <a:latin typeface="Calibri Light"/>
                          <a:cs typeface="Verdana"/>
                        </a:rPr>
                        <a:t>Bir</a:t>
                      </a:r>
                      <a:r>
                        <a:rPr lang="tr-TR" sz="1800" baseline="0" dirty="0">
                          <a:solidFill>
                            <a:srgbClr val="333333"/>
                          </a:solidFill>
                          <a:latin typeface="Calibri Light"/>
                          <a:cs typeface="Verdana"/>
                        </a:rPr>
                        <a:t> arkadaşın sana merhaba demedi</a:t>
                      </a:r>
                      <a:endParaRPr sz="1800" dirty="0">
                        <a:solidFill>
                          <a:srgbClr val="333333"/>
                        </a:solidFill>
                        <a:latin typeface="Calibri Light"/>
                        <a:cs typeface="Verdana"/>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91440" marR="85090">
                        <a:lnSpc>
                          <a:spcPct val="100000"/>
                        </a:lnSpc>
                        <a:spcBef>
                          <a:spcPts val="355"/>
                        </a:spcBef>
                      </a:pPr>
                      <a:r>
                        <a:rPr lang="tr-TR" sz="1800" spc="-35" dirty="0">
                          <a:solidFill>
                            <a:srgbClr val="333333"/>
                          </a:solidFill>
                          <a:latin typeface="Calibri Light"/>
                          <a:cs typeface="Verdana"/>
                        </a:rPr>
                        <a:t>Arkadaşın senden utanç duyuyor</a:t>
                      </a:r>
                      <a:r>
                        <a:rPr lang="tr-TR" sz="1800" spc="-35" baseline="0" dirty="0">
                          <a:solidFill>
                            <a:srgbClr val="333333"/>
                          </a:solidFill>
                          <a:latin typeface="Calibri Light"/>
                          <a:cs typeface="Verdana"/>
                        </a:rPr>
                        <a:t> ve seni tanımamazlıktan geliyor </a:t>
                      </a:r>
                      <a:endParaRPr sz="1800" dirty="0">
                        <a:solidFill>
                          <a:srgbClr val="333333"/>
                        </a:solidFill>
                        <a:latin typeface="Calibri Light"/>
                        <a:cs typeface="Verdana"/>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92075" marR="428625">
                        <a:lnSpc>
                          <a:spcPct val="100000"/>
                        </a:lnSpc>
                        <a:spcBef>
                          <a:spcPts val="355"/>
                        </a:spcBef>
                      </a:pPr>
                      <a:r>
                        <a:rPr lang="tr-TR" sz="1800" spc="-35" dirty="0">
                          <a:solidFill>
                            <a:srgbClr val="333333"/>
                          </a:solidFill>
                          <a:latin typeface="Calibri Light"/>
                          <a:cs typeface="Verdana"/>
                        </a:rPr>
                        <a:t>Arkadaşının</a:t>
                      </a:r>
                      <a:r>
                        <a:rPr lang="tr-TR" sz="1800" spc="-35" baseline="0" dirty="0">
                          <a:solidFill>
                            <a:srgbClr val="333333"/>
                          </a:solidFill>
                          <a:latin typeface="Calibri Light"/>
                          <a:cs typeface="Verdana"/>
                        </a:rPr>
                        <a:t> kafası başka bir şeyle meşgul ve seni sadece görmedi</a:t>
                      </a:r>
                      <a:endParaRPr sz="1800" dirty="0">
                        <a:solidFill>
                          <a:srgbClr val="333333"/>
                        </a:solidFill>
                        <a:latin typeface="Calibri Light"/>
                        <a:cs typeface="Verdana"/>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altLang="de-DE" sz="3600" dirty="0">
                <a:latin typeface="Calibri Light"/>
              </a:rPr>
              <a:t>Atıf Stili</a:t>
            </a:r>
            <a:endParaRPr lang="en-US" altLang="de-DE" sz="3600" dirty="0">
              <a:latin typeface="Calibri Light"/>
            </a:endParaRPr>
          </a:p>
        </p:txBody>
      </p:sp>
      <p:sp>
        <p:nvSpPr>
          <p:cNvPr id="57347" name="Text Box 3"/>
          <p:cNvSpPr>
            <a:spLocks noGrp="1" noChangeArrowheads="1"/>
          </p:cNvSpPr>
          <p:nvPr>
            <p:ph idx="1"/>
          </p:nvPr>
        </p:nvSpPr>
        <p:spPr>
          <a:noFill/>
        </p:spPr>
        <p:txBody>
          <a:bodyPr/>
          <a:lstStyle/>
          <a:p>
            <a:pPr>
              <a:buClr>
                <a:srgbClr val="333333"/>
              </a:buClr>
            </a:pPr>
            <a:r>
              <a:rPr lang="tr-TR" altLang="de-DE" sz="2400" dirty="0">
                <a:solidFill>
                  <a:srgbClr val="333333"/>
                </a:solidFill>
                <a:latin typeface="Calibri Light"/>
              </a:rPr>
              <a:t>Bugünkü oturumun amacı: </a:t>
            </a:r>
            <a:endParaRPr lang="de-DE" altLang="de-DE" sz="2400" dirty="0">
              <a:solidFill>
                <a:srgbClr val="333333"/>
              </a:solidFill>
              <a:latin typeface="Calibri Light"/>
            </a:endParaRPr>
          </a:p>
          <a:p>
            <a:pPr marL="342900" indent="-342900" eaLnBrk="1" hangingPunct="1">
              <a:buClr>
                <a:srgbClr val="333333"/>
              </a:buClr>
              <a:buFont typeface="WingDings"/>
              <a:buChar char=""/>
            </a:pPr>
            <a:r>
              <a:rPr lang="tr-TR" altLang="de-DE" sz="2400" dirty="0">
                <a:solidFill>
                  <a:srgbClr val="333333"/>
                </a:solidFill>
                <a:latin typeface="Calibri Light"/>
              </a:rPr>
              <a:t>Olayların muhtemel sebepleri üstüne düşünmek</a:t>
            </a:r>
            <a:endParaRPr lang="en-US" altLang="de-DE" sz="2400" dirty="0">
              <a:solidFill>
                <a:srgbClr val="333333"/>
              </a:solidFill>
              <a:latin typeface="Calibri Light"/>
            </a:endParaRPr>
          </a:p>
          <a:p>
            <a:pPr marL="342900" indent="-342900" eaLnBrk="1" hangingPunct="1">
              <a:buClr>
                <a:srgbClr val="333333"/>
              </a:buClr>
              <a:buFont typeface="WingDings"/>
              <a:buChar char=""/>
            </a:pPr>
            <a:r>
              <a:rPr lang="tr-TR" altLang="de-DE" sz="2400" dirty="0">
                <a:solidFill>
                  <a:srgbClr val="333333"/>
                </a:solidFill>
                <a:latin typeface="Calibri Light"/>
              </a:rPr>
              <a:t>Tek bir açıklamayı kabul etmek için acele etmemek</a:t>
            </a:r>
            <a:endParaRPr lang="en-US" altLang="de-DE" sz="2400" dirty="0">
              <a:solidFill>
                <a:srgbClr val="333333"/>
              </a:solidFill>
              <a:latin typeface="Calibri Light"/>
            </a:endParaRPr>
          </a:p>
          <a:p>
            <a:pPr marL="342900" indent="-342900" eaLnBrk="1" hangingPunct="1">
              <a:buClr>
                <a:srgbClr val="333333"/>
              </a:buClr>
              <a:buFont typeface="WingDings"/>
              <a:buChar char=""/>
            </a:pPr>
            <a:r>
              <a:rPr lang="tr-TR" altLang="de-DE" sz="2400" dirty="0">
                <a:solidFill>
                  <a:srgbClr val="333333"/>
                </a:solidFill>
                <a:latin typeface="Calibri Light"/>
              </a:rPr>
              <a:t>Belli atıf stillerinin sonuçlarını tartışmak</a:t>
            </a:r>
            <a:endParaRPr lang="en-US" altLang="de-DE" sz="2400" dirty="0">
              <a:solidFill>
                <a:srgbClr val="333333"/>
              </a:solidFill>
              <a:latin typeface="Calibri Light"/>
            </a:endParaRPr>
          </a:p>
          <a:p>
            <a:pPr lvl="0" defTabSz="914400" fontAlgn="base"/>
            <a:r>
              <a:rPr lang="tr-TR" altLang="de-DE" sz="2400" dirty="0">
                <a:solidFill>
                  <a:srgbClr val="004992"/>
                </a:solidFill>
                <a:latin typeface="Calibri Light"/>
                <a:cs typeface="Times New Roman" panose="02020603050405020304" pitchFamily="18" charset="0"/>
              </a:rPr>
              <a:t>Gündelik hayatımızda olabildiğince realistik olmalıyız: </a:t>
            </a:r>
          </a:p>
          <a:p>
            <a:pPr lvl="0" defTabSz="914400" fontAlgn="base"/>
            <a:r>
              <a:rPr lang="tr-TR" altLang="de-DE" sz="2400" dirty="0">
                <a:solidFill>
                  <a:srgbClr val="004992"/>
                </a:solidFill>
                <a:latin typeface="Calibri Light"/>
                <a:cs typeface="Times New Roman" panose="02020603050405020304" pitchFamily="18" charset="0"/>
              </a:rPr>
              <a:t>Ne kendi hatalarımız için başkalarını suçlamalı, ne de işler yolunda gitmediğinde kendimizi suçlamalıyız. </a:t>
            </a:r>
            <a:endParaRPr lang="en-US"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r>
              <a:rPr lang="de-DE" dirty="0"/>
              <a:t>Metakognitif Eğitim 1 - Atıfta Bulunma</a:t>
            </a:r>
          </a:p>
        </p:txBody>
      </p:sp>
      <p:sp>
        <p:nvSpPr>
          <p:cNvPr id="3" name="Slide Number Placeholder 2"/>
          <p:cNvSpPr>
            <a:spLocks noGrp="1"/>
          </p:cNvSpPr>
          <p:nvPr>
            <p:ph type="sldNum" sz="quarter" idx="12"/>
          </p:nvPr>
        </p:nvSpPr>
        <p:spPr/>
        <p:txBody>
          <a:bodyPr/>
          <a:lstStyle/>
          <a:p>
            <a:fld id="{9B00EF49-7894-4F53-A8DD-F7DB3BFC5032}" type="slidenum">
              <a:rPr lang="de-DE" smtClean="0"/>
              <a:pPr/>
              <a:t>27</a:t>
            </a:fld>
            <a:endParaRPr lang="de-DE" dirty="0"/>
          </a:p>
        </p:txBody>
      </p:sp>
    </p:spTree>
    <p:extLst>
      <p:ext uri="{BB962C8B-B14F-4D97-AF65-F5344CB8AC3E}">
        <p14:creationId xmlns:p14="http://schemas.microsoft.com/office/powerpoint/2010/main" val="18330558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tr-TR" sz="3600" dirty="0">
                <a:latin typeface="Calibri Light"/>
              </a:rPr>
              <a:t>Bir arkadaşın arkandan senin hakkında konuşmakta: </a:t>
            </a:r>
            <a:endParaRPr sz="3600" dirty="0">
              <a:latin typeface="Calibri Light"/>
            </a:endParaRPr>
          </a:p>
        </p:txBody>
      </p:sp>
      <p:sp>
        <p:nvSpPr>
          <p:cNvPr id="8" name="Content Placeholder 7"/>
          <p:cNvSpPr>
            <a:spLocks noGrp="1"/>
          </p:cNvSpPr>
          <p:nvPr>
            <p:ph idx="1"/>
          </p:nvPr>
        </p:nvSpPr>
        <p:spPr/>
        <p:txBody>
          <a:bodyPr/>
          <a:lstStyle/>
          <a:p>
            <a:pPr marR="5080" lvl="0" defTabSz="914400"/>
            <a:r>
              <a:rPr lang="tr-TR" sz="2400" dirty="0">
                <a:solidFill>
                  <a:srgbClr val="333333"/>
                </a:solidFill>
                <a:latin typeface="Calibri Light"/>
                <a:cs typeface="Verdana"/>
              </a:rPr>
              <a:t>Arkadaşın neden arkandan konuşuyor olabilir?</a:t>
            </a:r>
            <a:endParaRPr lang="en-US" sz="2400" dirty="0">
              <a:solidFill>
                <a:srgbClr val="333333"/>
              </a:solidFill>
              <a:latin typeface="Calibri Light"/>
              <a:cs typeface="Verdana"/>
            </a:endParaRPr>
          </a:p>
          <a:p>
            <a:r>
              <a:rPr lang="tr-TR" sz="2400" dirty="0">
                <a:solidFill>
                  <a:srgbClr val="333333"/>
                </a:solidFill>
                <a:latin typeface="Calibri Light"/>
              </a:rPr>
              <a:t>Bu olayın ana sebebi nedir?</a:t>
            </a:r>
            <a:endParaRPr lang="en-US" sz="2400" dirty="0">
              <a:solidFill>
                <a:srgbClr val="333333"/>
              </a:solidFill>
              <a:latin typeface="Calibri Light"/>
            </a:endParaRPr>
          </a:p>
          <a:p>
            <a:endParaRPr lang="en-US" sz="2400" dirty="0">
              <a:solidFill>
                <a:srgbClr val="333333"/>
              </a:solidFill>
              <a:latin typeface="Calibri Light"/>
            </a:endParaRPr>
          </a:p>
          <a:p>
            <a:endParaRPr lang="en-US" sz="2400" dirty="0">
              <a:solidFill>
                <a:srgbClr val="333333"/>
              </a:solidFill>
              <a:latin typeface="Calibri Light"/>
            </a:endParaRPr>
          </a:p>
          <a:p>
            <a:pPr lvl="0" defTabSz="914400"/>
            <a:r>
              <a:rPr lang="tr-TR" sz="2400" spc="-5" dirty="0">
                <a:solidFill>
                  <a:srgbClr val="004992"/>
                </a:solidFill>
                <a:latin typeface="Calibri Light"/>
                <a:cs typeface="Verdana"/>
              </a:rPr>
              <a:t>Sen</a:t>
            </a:r>
            <a:r>
              <a:rPr lang="en-US" sz="2400" spc="-5" dirty="0">
                <a:solidFill>
                  <a:srgbClr val="004992"/>
                </a:solidFill>
                <a:latin typeface="Calibri Light"/>
                <a:cs typeface="Verdana"/>
              </a:rPr>
              <a:t>?</a:t>
            </a:r>
            <a:endParaRPr lang="en-US" sz="2400" dirty="0">
              <a:solidFill>
                <a:srgbClr val="004992"/>
              </a:solidFill>
              <a:latin typeface="Calibri Light"/>
              <a:cs typeface="Verdana"/>
            </a:endParaRPr>
          </a:p>
          <a:p>
            <a:pPr marR="5080" lvl="0" defTabSz="914400"/>
            <a:r>
              <a:rPr lang="tr-TR" sz="2400" spc="-5" dirty="0">
                <a:solidFill>
                  <a:srgbClr val="004992"/>
                </a:solidFill>
                <a:latin typeface="Calibri Light"/>
                <a:cs typeface="Verdana"/>
              </a:rPr>
              <a:t>Bir başkası ya da başkaları?</a:t>
            </a:r>
            <a:endParaRPr lang="en-US" sz="2400" dirty="0">
              <a:solidFill>
                <a:srgbClr val="004992"/>
              </a:solidFill>
              <a:latin typeface="Calibri Light"/>
              <a:cs typeface="Verdana"/>
            </a:endParaRPr>
          </a:p>
          <a:p>
            <a:pPr marR="5080" lvl="0" defTabSz="914400"/>
            <a:r>
              <a:rPr lang="tr-TR" sz="2400" spc="-5" dirty="0">
                <a:solidFill>
                  <a:srgbClr val="004992"/>
                </a:solidFill>
                <a:latin typeface="Calibri Light"/>
                <a:cs typeface="Verdana"/>
              </a:rPr>
              <a:t>Durum ya da tesadüf? </a:t>
            </a:r>
            <a:endParaRPr lang="en-US" sz="2400" dirty="0">
              <a:solidFill>
                <a:srgbClr val="004992"/>
              </a:solidFill>
              <a:latin typeface="Calibri Light"/>
              <a:cs typeface="Verdana"/>
            </a:endParaRPr>
          </a:p>
        </p:txBody>
      </p:sp>
      <p:sp>
        <p:nvSpPr>
          <p:cNvPr id="6" name="Footer Placeholder 5"/>
          <p:cNvSpPr>
            <a:spLocks noGrp="1"/>
          </p:cNvSpPr>
          <p:nvPr>
            <p:ph type="ftr" sz="quarter" idx="11"/>
          </p:nvPr>
        </p:nvSpPr>
        <p:spPr/>
        <p:txBody>
          <a:bodyPr/>
          <a:lstStyle/>
          <a:p>
            <a:r>
              <a:rPr lang="de-DE" dirty="0">
                <a:latin typeface="Calibri Light"/>
              </a:rPr>
              <a:t>Metakognitif Eğitim 1 - Atıfta Bulunma</a:t>
            </a: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rPr>
              <a:pPr/>
              <a:t>28</a:t>
            </a:fld>
            <a:endParaRPr lang="de-DE" dirty="0">
              <a:latin typeface="Calibri Light"/>
            </a:endParaRPr>
          </a:p>
        </p:txBody>
      </p:sp>
      <p:pic>
        <p:nvPicPr>
          <p:cNvPr id="10" name="Picture 17" descr="DSCF0486_bdunnette_flickr_ccc"/>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47209" y="4122025"/>
            <a:ext cx="3647967" cy="273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tr-TR" sz="3600" dirty="0"/>
              <a:t>Bir iş görüşmesine davet edildin:</a:t>
            </a:r>
            <a:endParaRPr sz="3600" dirty="0">
              <a:latin typeface="Calibri Light"/>
            </a:endParaRPr>
          </a:p>
        </p:txBody>
      </p:sp>
      <p:sp>
        <p:nvSpPr>
          <p:cNvPr id="8" name="Content Placeholder 7"/>
          <p:cNvSpPr>
            <a:spLocks noGrp="1"/>
          </p:cNvSpPr>
          <p:nvPr>
            <p:ph idx="1"/>
          </p:nvPr>
        </p:nvSpPr>
        <p:spPr/>
        <p:txBody>
          <a:bodyPr/>
          <a:lstStyle/>
          <a:p>
            <a:r>
              <a:rPr lang="tr-TR" sz="2400" dirty="0">
                <a:solidFill>
                  <a:srgbClr val="333333"/>
                </a:solidFill>
                <a:latin typeface="Calibri Light"/>
              </a:rPr>
              <a:t>Neden bu iş görüşmesine davet edildin?</a:t>
            </a:r>
            <a:endParaRPr lang="en-US" sz="2400" dirty="0">
              <a:solidFill>
                <a:srgbClr val="333333"/>
              </a:solidFill>
              <a:latin typeface="Calibri Light"/>
            </a:endParaRPr>
          </a:p>
          <a:p>
            <a:r>
              <a:rPr lang="tr-TR" sz="2400" dirty="0">
                <a:solidFill>
                  <a:srgbClr val="333333"/>
                </a:solidFill>
                <a:latin typeface="Calibri Light"/>
              </a:rPr>
              <a:t>Bu olayın ana sebebi nedir?</a:t>
            </a:r>
            <a:endParaRPr lang="en-US" sz="2400" dirty="0">
              <a:solidFill>
                <a:srgbClr val="333333"/>
              </a:solidFill>
              <a:latin typeface="Calibri Light"/>
            </a:endParaRPr>
          </a:p>
          <a:p>
            <a:endParaRPr lang="en-US" sz="2400" dirty="0">
              <a:solidFill>
                <a:srgbClr val="333333"/>
              </a:solidFill>
              <a:latin typeface="Calibri Light"/>
            </a:endParaRPr>
          </a:p>
          <a:p>
            <a:endParaRPr lang="en-US" sz="2400" dirty="0">
              <a:solidFill>
                <a:srgbClr val="333333"/>
              </a:solidFill>
              <a:latin typeface="Calibri Light"/>
            </a:endParaRPr>
          </a:p>
          <a:p>
            <a:pPr lvl="0" defTabSz="914400"/>
            <a:r>
              <a:rPr lang="tr-TR" sz="2400" spc="-5" dirty="0">
                <a:solidFill>
                  <a:srgbClr val="004992"/>
                </a:solidFill>
                <a:latin typeface="Calibri Light"/>
                <a:cs typeface="Verdana"/>
              </a:rPr>
              <a:t>Sen</a:t>
            </a:r>
            <a:r>
              <a:rPr lang="en-US" sz="2400" spc="-5" dirty="0">
                <a:solidFill>
                  <a:srgbClr val="004992"/>
                </a:solidFill>
                <a:latin typeface="Calibri Light"/>
                <a:cs typeface="Verdana"/>
              </a:rPr>
              <a:t>?</a:t>
            </a:r>
            <a:endParaRPr lang="en-US" sz="2400" dirty="0">
              <a:solidFill>
                <a:srgbClr val="004992"/>
              </a:solidFill>
              <a:latin typeface="Calibri Light"/>
              <a:cs typeface="Verdana"/>
            </a:endParaRPr>
          </a:p>
          <a:p>
            <a:pPr marR="5080" lvl="0" defTabSz="914400"/>
            <a:r>
              <a:rPr lang="tr-TR" sz="2400" spc="-5" dirty="0">
                <a:solidFill>
                  <a:srgbClr val="004992"/>
                </a:solidFill>
                <a:latin typeface="Calibri Light"/>
                <a:cs typeface="Verdana"/>
              </a:rPr>
              <a:t>Bir başkası ya da başkaları?</a:t>
            </a:r>
            <a:endParaRPr lang="en-US" sz="2400" dirty="0">
              <a:solidFill>
                <a:srgbClr val="004992"/>
              </a:solidFill>
              <a:latin typeface="Calibri Light"/>
              <a:cs typeface="Verdana"/>
            </a:endParaRPr>
          </a:p>
          <a:p>
            <a:pPr marR="5080" lvl="0" defTabSz="914400"/>
            <a:r>
              <a:rPr lang="tr-TR" sz="2400" spc="-5" dirty="0">
                <a:solidFill>
                  <a:srgbClr val="004992"/>
                </a:solidFill>
                <a:latin typeface="Calibri Light"/>
                <a:cs typeface="Verdana"/>
              </a:rPr>
              <a:t>Durum ya da tesadüf? </a:t>
            </a:r>
            <a:endParaRPr lang="en-US" sz="2400" dirty="0">
              <a:solidFill>
                <a:srgbClr val="004992"/>
              </a:solidFill>
              <a:latin typeface="Calibri Light"/>
              <a:cs typeface="Verdana"/>
            </a:endParaRPr>
          </a:p>
          <a:p>
            <a:endParaRPr lang="en-US" sz="2400" dirty="0">
              <a:solidFill>
                <a:srgbClr val="333333"/>
              </a:solidFill>
              <a:latin typeface="Calibri Light"/>
            </a:endParaRPr>
          </a:p>
        </p:txBody>
      </p:sp>
      <p:sp>
        <p:nvSpPr>
          <p:cNvPr id="6" name="Footer Placeholder 5"/>
          <p:cNvSpPr>
            <a:spLocks noGrp="1"/>
          </p:cNvSpPr>
          <p:nvPr>
            <p:ph type="ftr" sz="quarter" idx="11"/>
          </p:nvPr>
        </p:nvSpPr>
        <p:spPr/>
        <p:txBody>
          <a:bodyPr/>
          <a:lstStyle/>
          <a:p>
            <a:r>
              <a:rPr lang="de-DE" dirty="0">
                <a:latin typeface="Calibri Light"/>
              </a:rPr>
              <a:t>Metakognitif Eğitim 1 - Atıfta Bulunma</a:t>
            </a: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rPr>
              <a:pPr/>
              <a:t>29</a:t>
            </a:fld>
            <a:endParaRPr lang="de-DE" dirty="0">
              <a:latin typeface="Calibri Light"/>
            </a:endParaRPr>
          </a:p>
        </p:txBody>
      </p:sp>
      <p:pic>
        <p:nvPicPr>
          <p:cNvPr id="10" name="Picture 15"/>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26675" y="2908300"/>
            <a:ext cx="1968500" cy="394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tr-TR" sz="3600" dirty="0"/>
              <a:t>Bir arkadaşın senin sürpriz ziyaretinden pek de memnun değil:</a:t>
            </a:r>
            <a:endParaRPr sz="3600" dirty="0">
              <a:latin typeface="Calibri Light"/>
            </a:endParaRPr>
          </a:p>
        </p:txBody>
      </p:sp>
      <p:sp>
        <p:nvSpPr>
          <p:cNvPr id="8" name="Content Placeholder 7"/>
          <p:cNvSpPr>
            <a:spLocks noGrp="1"/>
          </p:cNvSpPr>
          <p:nvPr>
            <p:ph idx="1"/>
          </p:nvPr>
        </p:nvSpPr>
        <p:spPr/>
        <p:txBody>
          <a:bodyPr/>
          <a:lstStyle/>
          <a:p>
            <a:r>
              <a:rPr lang="tr-TR" sz="2400" dirty="0">
                <a:solidFill>
                  <a:srgbClr val="333333"/>
                </a:solidFill>
                <a:latin typeface="Calibri Light"/>
              </a:rPr>
              <a:t>Arkadaşın neden sürpriz ziyaretinden pek memnun olmayabilir?</a:t>
            </a:r>
            <a:endParaRPr lang="en-US" sz="2400" dirty="0">
              <a:solidFill>
                <a:srgbClr val="333333"/>
              </a:solidFill>
              <a:latin typeface="Calibri Light"/>
            </a:endParaRPr>
          </a:p>
          <a:p>
            <a:r>
              <a:rPr lang="tr-TR" sz="2400" dirty="0">
                <a:solidFill>
                  <a:srgbClr val="333333"/>
                </a:solidFill>
                <a:latin typeface="Calibri Light"/>
              </a:rPr>
              <a:t>Bu olayın ana sebebi nedir?</a:t>
            </a:r>
            <a:endParaRPr lang="en-US" sz="2400" dirty="0">
              <a:solidFill>
                <a:srgbClr val="333333"/>
              </a:solidFill>
              <a:latin typeface="Calibri Light"/>
            </a:endParaRPr>
          </a:p>
          <a:p>
            <a:endParaRPr lang="en-US" sz="2400" dirty="0">
              <a:solidFill>
                <a:srgbClr val="333333"/>
              </a:solidFill>
              <a:latin typeface="Calibri Light"/>
            </a:endParaRPr>
          </a:p>
          <a:p>
            <a:endParaRPr lang="en-US" sz="2400" dirty="0">
              <a:solidFill>
                <a:srgbClr val="333333"/>
              </a:solidFill>
              <a:latin typeface="Calibri Light"/>
            </a:endParaRPr>
          </a:p>
          <a:p>
            <a:pPr lvl="0" defTabSz="914400"/>
            <a:r>
              <a:rPr lang="tr-TR" sz="2400" spc="-5" dirty="0">
                <a:solidFill>
                  <a:srgbClr val="004992"/>
                </a:solidFill>
                <a:latin typeface="Calibri Light"/>
                <a:cs typeface="Verdana"/>
              </a:rPr>
              <a:t>Sen</a:t>
            </a:r>
            <a:r>
              <a:rPr lang="en-US" sz="2400" spc="-5" dirty="0">
                <a:solidFill>
                  <a:srgbClr val="004992"/>
                </a:solidFill>
                <a:latin typeface="Calibri Light"/>
                <a:cs typeface="Verdana"/>
              </a:rPr>
              <a:t>?</a:t>
            </a:r>
            <a:endParaRPr lang="en-US" sz="2400" dirty="0">
              <a:solidFill>
                <a:srgbClr val="004992"/>
              </a:solidFill>
              <a:latin typeface="Calibri Light"/>
              <a:cs typeface="Verdana"/>
            </a:endParaRPr>
          </a:p>
          <a:p>
            <a:pPr marR="5080" lvl="0" defTabSz="914400"/>
            <a:r>
              <a:rPr lang="tr-TR" sz="2400" spc="-5" dirty="0">
                <a:solidFill>
                  <a:srgbClr val="004992"/>
                </a:solidFill>
                <a:latin typeface="Calibri Light"/>
                <a:cs typeface="Verdana"/>
              </a:rPr>
              <a:t>Bir başkası ya da başkaları?</a:t>
            </a:r>
            <a:endParaRPr lang="en-US" sz="2400" dirty="0">
              <a:solidFill>
                <a:srgbClr val="004992"/>
              </a:solidFill>
              <a:latin typeface="Calibri Light"/>
              <a:cs typeface="Verdana"/>
            </a:endParaRPr>
          </a:p>
          <a:p>
            <a:pPr marR="5080" lvl="0" defTabSz="914400"/>
            <a:r>
              <a:rPr lang="tr-TR" sz="2400" spc="-5" dirty="0">
                <a:solidFill>
                  <a:srgbClr val="004992"/>
                </a:solidFill>
                <a:latin typeface="Calibri Light"/>
                <a:cs typeface="Verdana"/>
              </a:rPr>
              <a:t>Durum ya da tesadüf? </a:t>
            </a:r>
            <a:endParaRPr lang="en-US" sz="2400" dirty="0">
              <a:solidFill>
                <a:srgbClr val="004992"/>
              </a:solidFill>
              <a:latin typeface="Calibri Light"/>
              <a:cs typeface="Verdana"/>
            </a:endParaRPr>
          </a:p>
          <a:p>
            <a:endParaRPr lang="en-US" sz="2400" dirty="0">
              <a:solidFill>
                <a:srgbClr val="333333"/>
              </a:solidFill>
              <a:latin typeface="Calibri Light"/>
            </a:endParaRPr>
          </a:p>
        </p:txBody>
      </p:sp>
      <p:sp>
        <p:nvSpPr>
          <p:cNvPr id="6" name="Footer Placeholder 5"/>
          <p:cNvSpPr>
            <a:spLocks noGrp="1"/>
          </p:cNvSpPr>
          <p:nvPr>
            <p:ph type="ftr" sz="quarter" idx="11"/>
          </p:nvPr>
        </p:nvSpPr>
        <p:spPr/>
        <p:txBody>
          <a:bodyPr/>
          <a:lstStyle/>
          <a:p>
            <a:r>
              <a:rPr lang="de-DE" dirty="0">
                <a:latin typeface="Calibri Light"/>
              </a:rPr>
              <a:t>Metakognitif Eğitim 1 - Atıfta Bulunma</a:t>
            </a: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rPr>
              <a:pPr/>
              <a:t>30</a:t>
            </a:fld>
            <a:endParaRPr lang="de-DE" dirty="0">
              <a:latin typeface="Calibri Light"/>
            </a:endParaRPr>
          </a:p>
        </p:txBody>
      </p:sp>
      <p:pic>
        <p:nvPicPr>
          <p:cNvPr id="10" name="Picture 7" descr="brex - flickr - This is what the webcam sees through a peephole  - cclicense"/>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42483" y="3930582"/>
            <a:ext cx="3552692" cy="2927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tr-TR" sz="3600" dirty="0">
                <a:latin typeface="Calibri Light"/>
              </a:rPr>
              <a:t>Sen konuşurken diğerleri gülüyor: </a:t>
            </a:r>
            <a:endParaRPr sz="3600" dirty="0">
              <a:latin typeface="Calibri Light"/>
            </a:endParaRPr>
          </a:p>
        </p:txBody>
      </p:sp>
      <p:sp>
        <p:nvSpPr>
          <p:cNvPr id="8" name="Content Placeholder 7"/>
          <p:cNvSpPr>
            <a:spLocks noGrp="1"/>
          </p:cNvSpPr>
          <p:nvPr>
            <p:ph idx="1"/>
          </p:nvPr>
        </p:nvSpPr>
        <p:spPr/>
        <p:txBody>
          <a:bodyPr/>
          <a:lstStyle/>
          <a:p>
            <a:pPr lvl="0" defTabSz="914400"/>
            <a:r>
              <a:rPr lang="tr-TR" sz="2400" dirty="0">
                <a:solidFill>
                  <a:srgbClr val="333333"/>
                </a:solidFill>
                <a:latin typeface="Calibri Light"/>
                <a:cs typeface="Verdana"/>
              </a:rPr>
              <a:t>Sen konuşurken başkalarının gülmesinin sebebi ne olabilir?</a:t>
            </a:r>
            <a:endParaRPr lang="en-US" sz="2400" dirty="0">
              <a:solidFill>
                <a:srgbClr val="333333"/>
              </a:solidFill>
              <a:latin typeface="Calibri Light"/>
              <a:cs typeface="Verdana"/>
            </a:endParaRPr>
          </a:p>
          <a:p>
            <a:r>
              <a:rPr lang="tr-TR" sz="2400" dirty="0">
                <a:solidFill>
                  <a:srgbClr val="333333"/>
                </a:solidFill>
                <a:latin typeface="Calibri Light"/>
              </a:rPr>
              <a:t>Bu olayın ana sebebi nedir?</a:t>
            </a:r>
            <a:endParaRPr lang="en-US" sz="2400" dirty="0">
              <a:solidFill>
                <a:srgbClr val="333333"/>
              </a:solidFill>
              <a:latin typeface="Calibri Light"/>
            </a:endParaRPr>
          </a:p>
          <a:p>
            <a:endParaRPr lang="en-US" sz="2400" dirty="0">
              <a:solidFill>
                <a:srgbClr val="333333"/>
              </a:solidFill>
              <a:latin typeface="Calibri Light"/>
            </a:endParaRPr>
          </a:p>
          <a:p>
            <a:endParaRPr lang="en-US" sz="2400" dirty="0">
              <a:solidFill>
                <a:srgbClr val="333333"/>
              </a:solidFill>
              <a:latin typeface="Calibri Light"/>
            </a:endParaRPr>
          </a:p>
          <a:p>
            <a:pPr lvl="0" defTabSz="914400"/>
            <a:r>
              <a:rPr lang="tr-TR" sz="2400" spc="-5" dirty="0">
                <a:solidFill>
                  <a:srgbClr val="004992"/>
                </a:solidFill>
                <a:latin typeface="Calibri Light"/>
                <a:cs typeface="Verdana"/>
              </a:rPr>
              <a:t>Sen</a:t>
            </a:r>
            <a:r>
              <a:rPr lang="en-US" sz="2400" spc="-5" dirty="0">
                <a:solidFill>
                  <a:srgbClr val="004992"/>
                </a:solidFill>
                <a:latin typeface="Calibri Light"/>
                <a:cs typeface="Verdana"/>
              </a:rPr>
              <a:t>?</a:t>
            </a:r>
            <a:endParaRPr lang="en-US" sz="2400" dirty="0">
              <a:solidFill>
                <a:srgbClr val="004992"/>
              </a:solidFill>
              <a:latin typeface="Calibri Light"/>
              <a:cs typeface="Verdana"/>
            </a:endParaRPr>
          </a:p>
          <a:p>
            <a:pPr marR="5080" lvl="0" defTabSz="914400"/>
            <a:r>
              <a:rPr lang="tr-TR" sz="2400" spc="-5" dirty="0">
                <a:solidFill>
                  <a:srgbClr val="004992"/>
                </a:solidFill>
                <a:latin typeface="Calibri Light"/>
                <a:cs typeface="Verdana"/>
              </a:rPr>
              <a:t>Bir başkası ya da başkaları?</a:t>
            </a:r>
            <a:endParaRPr lang="en-US" sz="2400" dirty="0">
              <a:solidFill>
                <a:srgbClr val="004992"/>
              </a:solidFill>
              <a:latin typeface="Calibri Light"/>
              <a:cs typeface="Verdana"/>
            </a:endParaRPr>
          </a:p>
          <a:p>
            <a:pPr marR="5080" lvl="0" defTabSz="914400"/>
            <a:r>
              <a:rPr lang="tr-TR" sz="2400" spc="-5" dirty="0">
                <a:solidFill>
                  <a:srgbClr val="004992"/>
                </a:solidFill>
                <a:latin typeface="Calibri Light"/>
                <a:cs typeface="Verdana"/>
              </a:rPr>
              <a:t>Durum ya da tesadüf? </a:t>
            </a:r>
            <a:endParaRPr lang="en-US" sz="2400" dirty="0">
              <a:solidFill>
                <a:srgbClr val="004992"/>
              </a:solidFill>
              <a:latin typeface="Calibri Light"/>
              <a:cs typeface="Verdana"/>
            </a:endParaRPr>
          </a:p>
        </p:txBody>
      </p:sp>
      <p:sp>
        <p:nvSpPr>
          <p:cNvPr id="6" name="Footer Placeholder 5"/>
          <p:cNvSpPr>
            <a:spLocks noGrp="1"/>
          </p:cNvSpPr>
          <p:nvPr>
            <p:ph type="ftr" sz="quarter" idx="11"/>
          </p:nvPr>
        </p:nvSpPr>
        <p:spPr/>
        <p:txBody>
          <a:bodyPr/>
          <a:lstStyle/>
          <a:p>
            <a:r>
              <a:rPr lang="de-DE" dirty="0">
                <a:latin typeface="Calibri Light"/>
              </a:rPr>
              <a:t>Metakognitif Eğitim 1 - Atıfta Bulunma</a:t>
            </a: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rPr>
              <a:pPr/>
              <a:t>31</a:t>
            </a:fld>
            <a:endParaRPr lang="de-DE" dirty="0">
              <a:latin typeface="Calibri Light"/>
            </a:endParaRPr>
          </a:p>
        </p:txBody>
      </p:sp>
      <p:pic>
        <p:nvPicPr>
          <p:cNvPr id="10" name="Picture 18" descr="yanec - flickr - laughter workshop - cclicens"/>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49816" y="4048981"/>
            <a:ext cx="3745359" cy="2809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Grafik 7"/>
          <p:cNvPicPr>
            <a:picLocks/>
          </p:cNvPicPr>
          <p:nvPr/>
        </p:nvPicPr>
        <p:blipFill>
          <a:blip r:embed="rId2">
            <a:extLst>
              <a:ext uri="{28A0092B-C50C-407E-A947-70E740481C1C}">
                <a14:useLocalDpi xmlns:a14="http://schemas.microsoft.com/office/drawing/2010/main" val="0"/>
              </a:ext>
            </a:extLst>
          </a:blip>
          <a:srcRect/>
          <a:stretch>
            <a:fillRect/>
          </a:stretch>
        </p:blipFill>
        <p:spPr bwMode="auto">
          <a:xfrm>
            <a:off x="9696858" y="3526911"/>
            <a:ext cx="2498317" cy="3331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tr-TR" sz="3600" dirty="0">
                <a:latin typeface="Calibri Light"/>
              </a:rPr>
              <a:t>Bu duruma ne yol açmış olabilir?</a:t>
            </a:r>
            <a:endParaRPr sz="3600" dirty="0">
              <a:latin typeface="Calibri Light"/>
            </a:endParaRPr>
          </a:p>
        </p:txBody>
      </p:sp>
      <p:sp>
        <p:nvSpPr>
          <p:cNvPr id="9" name="Content Placeholder 8"/>
          <p:cNvSpPr>
            <a:spLocks noGrp="1"/>
          </p:cNvSpPr>
          <p:nvPr>
            <p:ph idx="1"/>
          </p:nvPr>
        </p:nvSpPr>
        <p:spPr/>
        <p:txBody>
          <a:bodyPr/>
          <a:lstStyle/>
          <a:p>
            <a:pPr marL="12700" lvl="0" defTabSz="914400"/>
            <a:r>
              <a:rPr lang="tr-TR" sz="2400" spc="-5" dirty="0">
                <a:solidFill>
                  <a:srgbClr val="333333"/>
                </a:solidFill>
                <a:latin typeface="Calibri Light"/>
                <a:cs typeface="Verdana"/>
              </a:rPr>
              <a:t>Kendi örneklerinizi düşünün! </a:t>
            </a:r>
            <a:endParaRPr lang="en-US" sz="2400" spc="-5" dirty="0">
              <a:solidFill>
                <a:srgbClr val="333333"/>
              </a:solidFill>
              <a:latin typeface="Calibri Light"/>
              <a:cs typeface="Verdana"/>
            </a:endParaRPr>
          </a:p>
          <a:p>
            <a:pPr marL="12700" lvl="0" defTabSz="914400"/>
            <a:endParaRPr lang="en-US" sz="2400" spc="-5" dirty="0">
              <a:solidFill>
                <a:srgbClr val="333333"/>
              </a:solidFill>
              <a:latin typeface="Calibri Light"/>
              <a:cs typeface="Verdana"/>
            </a:endParaRPr>
          </a:p>
          <a:p>
            <a:pPr marL="12700" lvl="0" defTabSz="914400"/>
            <a:endParaRPr lang="en-US" sz="2400" spc="-5" dirty="0">
              <a:solidFill>
                <a:srgbClr val="333333"/>
              </a:solidFill>
              <a:latin typeface="Calibri Light"/>
              <a:cs typeface="Verdana"/>
            </a:endParaRPr>
          </a:p>
          <a:p>
            <a:pPr marL="12700" lvl="0" defTabSz="914400"/>
            <a:endParaRPr lang="en-US" sz="2400" dirty="0">
              <a:solidFill>
                <a:srgbClr val="333333"/>
              </a:solidFill>
              <a:latin typeface="Calibri Light"/>
              <a:cs typeface="Verdana"/>
            </a:endParaRPr>
          </a:p>
          <a:p>
            <a:pPr lvl="0" defTabSz="914400"/>
            <a:r>
              <a:rPr lang="tr-TR" sz="2400" spc="-5" dirty="0">
                <a:solidFill>
                  <a:srgbClr val="004992"/>
                </a:solidFill>
                <a:latin typeface="Calibri Light"/>
                <a:cs typeface="Verdana"/>
              </a:rPr>
              <a:t>Sen</a:t>
            </a:r>
            <a:r>
              <a:rPr lang="en-US" sz="2400" spc="-5" dirty="0">
                <a:solidFill>
                  <a:srgbClr val="004992"/>
                </a:solidFill>
                <a:latin typeface="Calibri Light"/>
                <a:cs typeface="Verdana"/>
              </a:rPr>
              <a:t>?</a:t>
            </a:r>
            <a:endParaRPr lang="en-US" sz="2400" dirty="0">
              <a:solidFill>
                <a:srgbClr val="004992"/>
              </a:solidFill>
              <a:latin typeface="Calibri Light"/>
              <a:cs typeface="Verdana"/>
            </a:endParaRPr>
          </a:p>
          <a:p>
            <a:pPr marR="5080" lvl="0" defTabSz="914400"/>
            <a:r>
              <a:rPr lang="tr-TR" sz="2400" spc="-5" dirty="0">
                <a:solidFill>
                  <a:srgbClr val="004992"/>
                </a:solidFill>
                <a:latin typeface="Calibri Light"/>
                <a:cs typeface="Verdana"/>
              </a:rPr>
              <a:t>Bir başkası ya da başkaları?</a:t>
            </a:r>
            <a:endParaRPr lang="en-US" sz="2400" dirty="0">
              <a:solidFill>
                <a:srgbClr val="004992"/>
              </a:solidFill>
              <a:latin typeface="Calibri Light"/>
              <a:cs typeface="Verdana"/>
            </a:endParaRPr>
          </a:p>
          <a:p>
            <a:pPr marR="5080" lvl="0" defTabSz="914400"/>
            <a:r>
              <a:rPr lang="tr-TR" sz="2400" spc="-5" dirty="0">
                <a:solidFill>
                  <a:srgbClr val="004992"/>
                </a:solidFill>
                <a:latin typeface="Calibri Light"/>
                <a:cs typeface="Verdana"/>
              </a:rPr>
              <a:t>Durum ya da tesadüf? </a:t>
            </a:r>
            <a:endParaRPr lang="en-US" sz="2400" dirty="0">
              <a:solidFill>
                <a:srgbClr val="004992"/>
              </a:solidFill>
              <a:latin typeface="Calibri Light"/>
              <a:cs typeface="Verdana"/>
            </a:endParaRPr>
          </a:p>
          <a:p>
            <a:endParaRPr lang="en-US" sz="2400" dirty="0">
              <a:solidFill>
                <a:srgbClr val="333333"/>
              </a:solidFill>
              <a:latin typeface="Calibri Light"/>
            </a:endParaRPr>
          </a:p>
        </p:txBody>
      </p:sp>
      <p:sp>
        <p:nvSpPr>
          <p:cNvPr id="7" name="Footer Placeholder 6"/>
          <p:cNvSpPr>
            <a:spLocks noGrp="1"/>
          </p:cNvSpPr>
          <p:nvPr>
            <p:ph type="ftr" sz="quarter" idx="11"/>
          </p:nvPr>
        </p:nvSpPr>
        <p:spPr/>
        <p:txBody>
          <a:bodyPr/>
          <a:lstStyle/>
          <a:p>
            <a:r>
              <a:rPr lang="de-DE" dirty="0">
                <a:latin typeface="Calibri Light"/>
              </a:rPr>
              <a:t>Metakognitif Eğitim 1 - Atıfta Bulunma</a:t>
            </a:r>
          </a:p>
        </p:txBody>
      </p:sp>
      <p:sp>
        <p:nvSpPr>
          <p:cNvPr id="8" name="Slide Number Placeholder 7"/>
          <p:cNvSpPr>
            <a:spLocks noGrp="1"/>
          </p:cNvSpPr>
          <p:nvPr>
            <p:ph type="sldNum" sz="quarter" idx="12"/>
          </p:nvPr>
        </p:nvSpPr>
        <p:spPr/>
        <p:txBody>
          <a:bodyPr/>
          <a:lstStyle/>
          <a:p>
            <a:fld id="{9B00EF49-7894-4F53-A8DD-F7DB3BFC5032}" type="slidenum">
              <a:rPr lang="de-DE" smtClean="0">
                <a:latin typeface="Calibri Light"/>
              </a:rPr>
              <a:pPr/>
              <a:t>32</a:t>
            </a:fld>
            <a:endParaRPr lang="de-DE" dirty="0">
              <a:latin typeface="Calibri Light"/>
            </a:endParaRPr>
          </a:p>
        </p:txBody>
      </p:sp>
      <p:sp>
        <p:nvSpPr>
          <p:cNvPr id="6" name="Caption_11"/>
          <p:cNvSpPr txBox="1"/>
          <p:nvPr/>
        </p:nvSpPr>
        <p:spPr>
          <a:xfrm>
            <a:off x="9696859" y="6705600"/>
            <a:ext cx="2498317" cy="151323"/>
          </a:xfrm>
          <a:prstGeom prst="rect">
            <a:avLst/>
          </a:prstGeom>
        </p:spPr>
        <p:txBody>
          <a:bodyPr vert="horz" wrap="square" lIns="0" tIns="12700" rIns="0" bIns="0" rtlCol="0">
            <a:spAutoFit/>
          </a:bodyPr>
          <a:lstStyle/>
          <a:p>
            <a:pPr marL="12700" algn="ctr">
              <a:lnSpc>
                <a:spcPct val="100000"/>
              </a:lnSpc>
              <a:spcBef>
                <a:spcPts val="100"/>
              </a:spcBef>
            </a:pPr>
            <a:r>
              <a:rPr sz="900" spc="-5" dirty="0">
                <a:solidFill>
                  <a:srgbClr val="333333"/>
                </a:solidFill>
                <a:latin typeface="Calibri Light"/>
                <a:cs typeface="Verdana"/>
              </a:rPr>
              <a:t>„Question mark“ (Marco</a:t>
            </a:r>
            <a:r>
              <a:rPr sz="900" spc="25" dirty="0">
                <a:solidFill>
                  <a:srgbClr val="333333"/>
                </a:solidFill>
                <a:latin typeface="Calibri Light"/>
                <a:cs typeface="Verdana"/>
              </a:rPr>
              <a:t> </a:t>
            </a:r>
            <a:r>
              <a:rPr sz="900" spc="-5" dirty="0">
                <a:solidFill>
                  <a:srgbClr val="333333"/>
                </a:solidFill>
                <a:latin typeface="Calibri Light"/>
                <a:cs typeface="Verdana"/>
              </a:rPr>
              <a:t>Bellucci)</a:t>
            </a:r>
            <a:endParaRPr sz="900" dirty="0">
              <a:solidFill>
                <a:srgbClr val="333333"/>
              </a:solidFill>
              <a:latin typeface="Calibri Light"/>
              <a:cs typeface="Verdana"/>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6" name="Rectangle 10"/>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altLang="de-DE" sz="3600" dirty="0">
                <a:latin typeface="Calibri Light"/>
              </a:rPr>
              <a:t>İçindeki bir ses sana yeterince iyi olmadığını söylüyor:</a:t>
            </a:r>
            <a:endParaRPr lang="en-US" altLang="de-DE" sz="3600" dirty="0">
              <a:latin typeface="Calibri Light"/>
            </a:endParaRPr>
          </a:p>
        </p:txBody>
      </p:sp>
      <p:sp>
        <p:nvSpPr>
          <p:cNvPr id="69634" name="Rectangle 2"/>
          <p:cNvSpPr>
            <a:spLocks noGrp="1" noChangeArrowheads="1"/>
          </p:cNvSpPr>
          <p:nvPr>
            <p:ph idx="1"/>
          </p:nvPr>
        </p:nvSpPr>
        <p:spPr/>
        <p:txBody>
          <a:bodyPr/>
          <a:lstStyle/>
          <a:p>
            <a:pPr eaLnBrk="1" hangingPunct="1">
              <a:lnSpc>
                <a:spcPct val="100000"/>
              </a:lnSpc>
              <a:spcBef>
                <a:spcPts val="1200"/>
              </a:spcBef>
            </a:pPr>
            <a:r>
              <a:rPr lang="tr-TR" altLang="de-DE" sz="2400" dirty="0">
                <a:solidFill>
                  <a:srgbClr val="004992"/>
                </a:solidFill>
                <a:latin typeface="Calibri Light"/>
              </a:rPr>
              <a:t>Sebepleri.. </a:t>
            </a:r>
            <a:endParaRPr lang="de-DE" altLang="de-DE" sz="2400" dirty="0">
              <a:solidFill>
                <a:srgbClr val="004992"/>
              </a:solidFill>
              <a:latin typeface="Calibri Light"/>
            </a:endParaRPr>
          </a:p>
          <a:p>
            <a:pPr lvl="0" defTabSz="914400"/>
            <a:r>
              <a:rPr lang="tr-TR" sz="2400" spc="-5" dirty="0">
                <a:solidFill>
                  <a:schemeClr val="tx1"/>
                </a:solidFill>
                <a:latin typeface="Calibri Light"/>
                <a:cs typeface="Verdana"/>
              </a:rPr>
              <a:t>Sen</a:t>
            </a:r>
            <a:r>
              <a:rPr lang="en-US" sz="2400" spc="-5" dirty="0">
                <a:solidFill>
                  <a:schemeClr val="tx1"/>
                </a:solidFill>
                <a:latin typeface="Calibri Light"/>
                <a:cs typeface="Verdana"/>
              </a:rPr>
              <a:t>?</a:t>
            </a:r>
            <a:endParaRPr lang="en-US" sz="2400" dirty="0">
              <a:solidFill>
                <a:schemeClr val="tx1"/>
              </a:solidFill>
              <a:latin typeface="Calibri Light"/>
              <a:cs typeface="Verdana"/>
            </a:endParaRPr>
          </a:p>
          <a:p>
            <a:pPr marR="5080" lvl="0" defTabSz="914400"/>
            <a:r>
              <a:rPr lang="tr-TR" sz="2400" spc="-5" dirty="0">
                <a:solidFill>
                  <a:schemeClr val="tx1"/>
                </a:solidFill>
                <a:latin typeface="Calibri Light"/>
                <a:cs typeface="Verdana"/>
              </a:rPr>
              <a:t>Bir başkası ya da başkaları?</a:t>
            </a:r>
            <a:endParaRPr lang="en-US" sz="2400" dirty="0">
              <a:solidFill>
                <a:schemeClr val="tx1"/>
              </a:solidFill>
              <a:latin typeface="Calibri Light"/>
              <a:cs typeface="Verdana"/>
            </a:endParaRPr>
          </a:p>
          <a:p>
            <a:pPr marR="5080" lvl="0" defTabSz="914400"/>
            <a:r>
              <a:rPr lang="tr-TR" sz="2400" spc="-5" dirty="0">
                <a:solidFill>
                  <a:schemeClr val="tx1"/>
                </a:solidFill>
                <a:latin typeface="Calibri Light"/>
                <a:cs typeface="Verdana"/>
              </a:rPr>
              <a:t>Durum ya da tesadüf? </a:t>
            </a:r>
            <a:endParaRPr lang="en-US" sz="2400" dirty="0">
              <a:solidFill>
                <a:schemeClr val="tx1"/>
              </a:solidFill>
              <a:latin typeface="Calibri Light"/>
              <a:cs typeface="Verdana"/>
            </a:endParaRPr>
          </a:p>
          <a:p>
            <a:pPr eaLnBrk="1" hangingPunct="1">
              <a:lnSpc>
                <a:spcPct val="100000"/>
              </a:lnSpc>
              <a:spcBef>
                <a:spcPts val="1200"/>
              </a:spcBef>
            </a:pPr>
            <a:r>
              <a:rPr lang="de-DE" altLang="de-DE" sz="2400" dirty="0">
                <a:solidFill>
                  <a:srgbClr val="336699"/>
                </a:solidFill>
                <a:latin typeface="Calibri Light"/>
              </a:rPr>
              <a:t>	</a:t>
            </a:r>
          </a:p>
          <a:p>
            <a:pPr eaLnBrk="1" hangingPunct="1">
              <a:lnSpc>
                <a:spcPct val="100000"/>
              </a:lnSpc>
              <a:spcBef>
                <a:spcPts val="1200"/>
              </a:spcBef>
            </a:pPr>
            <a:r>
              <a:rPr lang="de-DE" altLang="de-DE" sz="2400" dirty="0">
                <a:latin typeface="Calibri Light"/>
              </a:rPr>
              <a:t>		</a:t>
            </a:r>
            <a:endParaRPr lang="en-US" altLang="de-DE" sz="2400" dirty="0">
              <a:solidFill>
                <a:srgbClr val="3333FF"/>
              </a:solidFill>
              <a:latin typeface="Calibri Light"/>
            </a:endParaRPr>
          </a:p>
        </p:txBody>
      </p:sp>
      <p:sp>
        <p:nvSpPr>
          <p:cNvPr id="2" name="Footer Placeholder 1"/>
          <p:cNvSpPr>
            <a:spLocks noGrp="1"/>
          </p:cNvSpPr>
          <p:nvPr>
            <p:ph type="ftr" sz="quarter" idx="11"/>
          </p:nvPr>
        </p:nvSpPr>
        <p:spPr/>
        <p:txBody>
          <a:bodyPr/>
          <a:lstStyle/>
          <a:p>
            <a:r>
              <a:rPr lang="de-DE" dirty="0"/>
              <a:t>Metakognitif Eğitim 1 - Atıfta Bulunma</a:t>
            </a:r>
          </a:p>
        </p:txBody>
      </p:sp>
      <p:sp>
        <p:nvSpPr>
          <p:cNvPr id="3" name="Slide Number Placeholder 2"/>
          <p:cNvSpPr>
            <a:spLocks noGrp="1"/>
          </p:cNvSpPr>
          <p:nvPr>
            <p:ph type="sldNum" sz="quarter" idx="12"/>
          </p:nvPr>
        </p:nvSpPr>
        <p:spPr/>
        <p:txBody>
          <a:bodyPr/>
          <a:lstStyle/>
          <a:p>
            <a:fld id="{9B00EF49-7894-4F53-A8DD-F7DB3BFC5032}" type="slidenum">
              <a:rPr lang="de-DE" smtClean="0"/>
              <a:pPr/>
              <a:t>33</a:t>
            </a:fld>
            <a:endParaRPr lang="de-DE" dirty="0"/>
          </a:p>
        </p:txBody>
      </p:sp>
      <p:pic>
        <p:nvPicPr>
          <p:cNvPr id="6"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07459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4" name="Rectangle 10"/>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altLang="de-DE" sz="3600" dirty="0"/>
              <a:t>İçindeki bir ses sana yeterince iyi olmadığını söylüyor:</a:t>
            </a:r>
            <a:endParaRPr lang="en-US" altLang="de-DE" sz="3600" dirty="0">
              <a:latin typeface="Calibri Light"/>
            </a:endParaRPr>
          </a:p>
        </p:txBody>
      </p:sp>
      <p:sp>
        <p:nvSpPr>
          <p:cNvPr id="2" name="Content Placeholder 1"/>
          <p:cNvSpPr>
            <a:spLocks noGrp="1"/>
          </p:cNvSpPr>
          <p:nvPr>
            <p:ph idx="1"/>
          </p:nvPr>
        </p:nvSpPr>
        <p:spPr/>
        <p:txBody>
          <a:bodyPr/>
          <a:lstStyle/>
          <a:p>
            <a:pPr lvl="0" defTabSz="914400" eaLnBrk="0" hangingPunct="0">
              <a:lnSpc>
                <a:spcPct val="100000"/>
              </a:lnSpc>
              <a:spcBef>
                <a:spcPts val="0"/>
              </a:spcBef>
            </a:pPr>
            <a:r>
              <a:rPr lang="tr-TR" altLang="de-DE" sz="2400" b="1" dirty="0">
                <a:latin typeface="Calibri Light"/>
                <a:cs typeface="Times New Roman" panose="02020603050405020304" pitchFamily="18" charset="0"/>
              </a:rPr>
              <a:t>Sebepleri</a:t>
            </a:r>
            <a:r>
              <a:rPr lang="en-US" altLang="de-DE" sz="2400" b="1" dirty="0">
                <a:latin typeface="Calibri Light"/>
                <a:cs typeface="Times New Roman" panose="02020603050405020304" pitchFamily="18" charset="0"/>
              </a:rPr>
              <a:t>...</a:t>
            </a:r>
          </a:p>
          <a:p>
            <a:pPr lvl="0" defTabSz="914400" eaLnBrk="0" hangingPunct="0">
              <a:lnSpc>
                <a:spcPct val="100000"/>
              </a:lnSpc>
              <a:spcBef>
                <a:spcPts val="1200"/>
              </a:spcBef>
            </a:pPr>
            <a:r>
              <a:rPr lang="en-US" altLang="de-DE" sz="2000" b="1" dirty="0">
                <a:latin typeface="Calibri Light"/>
                <a:cs typeface="Times New Roman" panose="02020603050405020304" pitchFamily="18" charset="0"/>
              </a:rPr>
              <a:t>...</a:t>
            </a:r>
            <a:r>
              <a:rPr lang="tr-TR" altLang="de-DE" sz="2000" b="1" dirty="0">
                <a:latin typeface="Calibri Light"/>
                <a:cs typeface="Times New Roman" panose="02020603050405020304" pitchFamily="18" charset="0"/>
              </a:rPr>
              <a:t>sen:</a:t>
            </a:r>
            <a:endParaRPr lang="en-US" altLang="de-DE" sz="2000" b="1" dirty="0">
              <a:latin typeface="Calibri Light"/>
              <a:cs typeface="Times New Roman" panose="02020603050405020304" pitchFamily="18" charset="0"/>
            </a:endParaRPr>
          </a:p>
          <a:p>
            <a:pPr marL="342900" lvl="0" indent="-342900" defTabSz="914400" eaLnBrk="0" hangingPunct="0">
              <a:lnSpc>
                <a:spcPct val="100000"/>
              </a:lnSpc>
              <a:spcBef>
                <a:spcPts val="0"/>
              </a:spcBef>
              <a:buClr>
                <a:srgbClr val="333333"/>
              </a:buClr>
              <a:buFont typeface="WingDings"/>
              <a:buChar char=""/>
            </a:pPr>
            <a:r>
              <a:rPr lang="tr-TR" altLang="de-DE" dirty="0">
                <a:solidFill>
                  <a:srgbClr val="333333"/>
                </a:solidFill>
                <a:latin typeface="Calibri Light"/>
                <a:cs typeface="Times New Roman" panose="02020603050405020304" pitchFamily="18" charset="0"/>
              </a:rPr>
              <a:t>«Maalesef sürekli kendimi suçluyorum. Sanki bir tür gizli kendilik nefreti gibi görünüyor.» </a:t>
            </a:r>
          </a:p>
          <a:p>
            <a:pPr marL="342900" lvl="0" indent="-342900" defTabSz="914400" eaLnBrk="0" hangingPunct="0">
              <a:lnSpc>
                <a:spcPct val="100000"/>
              </a:lnSpc>
              <a:spcBef>
                <a:spcPts val="0"/>
              </a:spcBef>
              <a:buClr>
                <a:srgbClr val="333333"/>
              </a:buClr>
              <a:buFont typeface="WingDings"/>
              <a:buChar char=""/>
            </a:pPr>
            <a:r>
              <a:rPr lang="de-DE" altLang="de-DE" dirty="0">
                <a:solidFill>
                  <a:srgbClr val="333333"/>
                </a:solidFill>
                <a:latin typeface="Calibri Light"/>
                <a:cs typeface="Times New Roman" panose="02020603050405020304" pitchFamily="18" charset="0"/>
              </a:rPr>
              <a:t> </a:t>
            </a:r>
            <a:r>
              <a:rPr lang="tr-TR" altLang="de-DE" dirty="0">
                <a:solidFill>
                  <a:srgbClr val="333333"/>
                </a:solidFill>
                <a:latin typeface="Calibri Light"/>
                <a:cs typeface="Times New Roman" panose="02020603050405020304" pitchFamily="18" charset="0"/>
              </a:rPr>
              <a:t>«Deliriyorum» </a:t>
            </a:r>
          </a:p>
          <a:p>
            <a:pPr marL="342900" lvl="0" indent="-342900" defTabSz="914400" eaLnBrk="0" hangingPunct="0">
              <a:lnSpc>
                <a:spcPct val="100000"/>
              </a:lnSpc>
              <a:spcBef>
                <a:spcPts val="600"/>
              </a:spcBef>
              <a:buClr>
                <a:srgbClr val="333333"/>
              </a:buClr>
              <a:buFont typeface="WingDings"/>
              <a:buChar char=""/>
            </a:pPr>
            <a:r>
              <a:rPr lang="tr-TR" altLang="de-DE" dirty="0">
                <a:solidFill>
                  <a:srgbClr val="333333"/>
                </a:solidFill>
                <a:latin typeface="Calibri Light"/>
                <a:cs typeface="Times New Roman" panose="02020603050405020304" pitchFamily="18" charset="0"/>
              </a:rPr>
              <a:t>«Bunların kendi düşüncelerim olduğunu biliyorum ama sanki bir başkası kafamın içinde düşünüyormuş gibi» </a:t>
            </a:r>
            <a:r>
              <a:rPr lang="en-US" altLang="de-DE" dirty="0">
                <a:solidFill>
                  <a:srgbClr val="333333"/>
                </a:solidFill>
                <a:latin typeface="Calibri Light"/>
                <a:cs typeface="Times New Roman" panose="02020603050405020304" pitchFamily="18" charset="0"/>
              </a:rPr>
              <a:t>“</a:t>
            </a:r>
          </a:p>
          <a:p>
            <a:pPr lvl="0" defTabSz="914400" eaLnBrk="0" hangingPunct="0">
              <a:lnSpc>
                <a:spcPct val="100000"/>
              </a:lnSpc>
              <a:spcBef>
                <a:spcPts val="1200"/>
              </a:spcBef>
              <a:buClr>
                <a:srgbClr val="333333"/>
              </a:buClr>
            </a:pPr>
            <a:r>
              <a:rPr lang="en-US" altLang="de-DE" sz="2000" b="1" dirty="0">
                <a:latin typeface="Calibri Light"/>
                <a:cs typeface="Times New Roman" panose="02020603050405020304" pitchFamily="18" charset="0"/>
              </a:rPr>
              <a:t>...</a:t>
            </a:r>
            <a:r>
              <a:rPr lang="tr-TR" altLang="de-DE" sz="2000" b="1" dirty="0">
                <a:latin typeface="Calibri Light"/>
                <a:cs typeface="Times New Roman" panose="02020603050405020304" pitchFamily="18" charset="0"/>
              </a:rPr>
              <a:t>diğerleri:</a:t>
            </a:r>
            <a:endParaRPr lang="en-US" altLang="de-DE" sz="2000" b="1" dirty="0">
              <a:latin typeface="Calibri Light"/>
              <a:cs typeface="Times New Roman" panose="02020603050405020304" pitchFamily="18" charset="0"/>
            </a:endParaRPr>
          </a:p>
          <a:p>
            <a:pPr marL="342900" lvl="0" indent="-342900" defTabSz="914400" eaLnBrk="0" hangingPunct="0">
              <a:lnSpc>
                <a:spcPct val="100000"/>
              </a:lnSpc>
              <a:spcBef>
                <a:spcPts val="0"/>
              </a:spcBef>
              <a:buClr>
                <a:srgbClr val="333333"/>
              </a:buClr>
              <a:buFont typeface="WingDings"/>
              <a:buChar char=""/>
            </a:pPr>
            <a:r>
              <a:rPr lang="tr-TR" altLang="de-DE" dirty="0">
                <a:solidFill>
                  <a:srgbClr val="333333"/>
                </a:solidFill>
                <a:latin typeface="Calibri Light"/>
                <a:cs typeface="Times New Roman" panose="02020603050405020304" pitchFamily="18" charset="0"/>
              </a:rPr>
              <a:t>«Beynime çip yerleştirildi» </a:t>
            </a:r>
            <a:r>
              <a:rPr lang="en-US" altLang="de-DE" dirty="0">
                <a:solidFill>
                  <a:srgbClr val="333333"/>
                </a:solidFill>
                <a:latin typeface="Calibri Light"/>
                <a:cs typeface="Times New Roman" panose="02020603050405020304" pitchFamily="18" charset="0"/>
              </a:rPr>
              <a:t>“</a:t>
            </a:r>
            <a:r>
              <a:rPr lang="de-DE" altLang="de-DE" dirty="0">
                <a:solidFill>
                  <a:srgbClr val="333333"/>
                </a:solidFill>
                <a:latin typeface="Calibri Light"/>
                <a:cs typeface="Times New Roman" panose="02020603050405020304" pitchFamily="18" charset="0"/>
              </a:rPr>
              <a:t>Something got implanted into my brain.</a:t>
            </a:r>
            <a:r>
              <a:rPr lang="en-US" altLang="de-DE" dirty="0">
                <a:solidFill>
                  <a:srgbClr val="333333"/>
                </a:solidFill>
                <a:latin typeface="Calibri Light"/>
                <a:cs typeface="Times New Roman" panose="02020603050405020304" pitchFamily="18" charset="0"/>
              </a:rPr>
              <a:t>.”</a:t>
            </a:r>
          </a:p>
          <a:p>
            <a:pPr marL="342900" lvl="0" indent="-342900" defTabSz="914400" eaLnBrk="0" hangingPunct="0">
              <a:lnSpc>
                <a:spcPct val="100000"/>
              </a:lnSpc>
              <a:spcBef>
                <a:spcPts val="600"/>
              </a:spcBef>
              <a:buClr>
                <a:srgbClr val="333333"/>
              </a:buClr>
              <a:buFont typeface="WingDings"/>
              <a:buChar char=""/>
            </a:pPr>
            <a:r>
              <a:rPr lang="tr-TR" altLang="de-DE" dirty="0">
                <a:solidFill>
                  <a:srgbClr val="333333"/>
                </a:solidFill>
                <a:latin typeface="Calibri Light"/>
                <a:cs typeface="Times New Roman" panose="02020603050405020304" pitchFamily="18" charset="0"/>
              </a:rPr>
              <a:t>«Bunun olabileceğini bilmiyordum fakat birisi düşüncelerimi kontrol ediyor.» </a:t>
            </a:r>
          </a:p>
          <a:p>
            <a:pPr marL="342900" lvl="0" indent="-342900" defTabSz="914400" eaLnBrk="0" hangingPunct="0">
              <a:lnSpc>
                <a:spcPct val="100000"/>
              </a:lnSpc>
              <a:spcBef>
                <a:spcPts val="600"/>
              </a:spcBef>
              <a:buClr>
                <a:srgbClr val="333333"/>
              </a:buClr>
              <a:buFont typeface="WingDings"/>
              <a:buChar char=""/>
            </a:pPr>
            <a:r>
              <a:rPr lang="en-US" altLang="de-DE" sz="2000" b="1" dirty="0">
                <a:latin typeface="Calibri Light"/>
                <a:cs typeface="Times New Roman" panose="02020603050405020304" pitchFamily="18" charset="0"/>
              </a:rPr>
              <a:t>... </a:t>
            </a:r>
            <a:r>
              <a:rPr lang="tr-TR" altLang="de-DE" sz="2000" b="1" dirty="0">
                <a:latin typeface="Calibri Light"/>
                <a:cs typeface="Times New Roman" panose="02020603050405020304" pitchFamily="18" charset="0"/>
              </a:rPr>
              <a:t>durum/şartlar: </a:t>
            </a:r>
          </a:p>
          <a:p>
            <a:pPr marL="342900" lvl="0" indent="-342900" defTabSz="914400" eaLnBrk="0" hangingPunct="0">
              <a:lnSpc>
                <a:spcPct val="100000"/>
              </a:lnSpc>
              <a:spcBef>
                <a:spcPts val="600"/>
              </a:spcBef>
              <a:buClr>
                <a:srgbClr val="333333"/>
              </a:buClr>
              <a:buFont typeface="WingDings"/>
              <a:buChar char=""/>
            </a:pPr>
            <a:r>
              <a:rPr lang="tr-TR" altLang="de-DE" dirty="0">
                <a:solidFill>
                  <a:srgbClr val="333333"/>
                </a:solidFill>
                <a:latin typeface="Calibri Light"/>
                <a:cs typeface="Times New Roman" panose="02020603050405020304" pitchFamily="18" charset="0"/>
              </a:rPr>
              <a:t>«Bugünlerde stresliyim. Bu sebeple düşüncelerim de dahil olmak üzere her şeyi daha yoğun deneyimliyorum.»</a:t>
            </a:r>
          </a:p>
          <a:p>
            <a:pPr marL="342900" lvl="0" indent="-342900" defTabSz="914400" eaLnBrk="0" hangingPunct="0">
              <a:lnSpc>
                <a:spcPct val="100000"/>
              </a:lnSpc>
              <a:spcBef>
                <a:spcPts val="600"/>
              </a:spcBef>
              <a:buClr>
                <a:srgbClr val="333333"/>
              </a:buClr>
              <a:buFont typeface="WingDings"/>
              <a:buChar char=""/>
            </a:pPr>
            <a:r>
              <a:rPr lang="tr-TR" altLang="de-DE" dirty="0">
                <a:solidFill>
                  <a:srgbClr val="333333"/>
                </a:solidFill>
                <a:latin typeface="Calibri Light"/>
                <a:cs typeface="Times New Roman" panose="02020603050405020304" pitchFamily="18" charset="0"/>
              </a:rPr>
              <a:t>«Çok yüksek sesli müzik dinlemekten kulaklarım çınlıyor.»</a:t>
            </a:r>
            <a:endParaRPr lang="en-US" dirty="0">
              <a:latin typeface="Calibri Light"/>
            </a:endParaRPr>
          </a:p>
        </p:txBody>
      </p:sp>
      <p:sp>
        <p:nvSpPr>
          <p:cNvPr id="3" name="Footer Placeholder 2"/>
          <p:cNvSpPr>
            <a:spLocks noGrp="1"/>
          </p:cNvSpPr>
          <p:nvPr>
            <p:ph type="ftr" sz="quarter" idx="11"/>
          </p:nvPr>
        </p:nvSpPr>
        <p:spPr/>
        <p:txBody>
          <a:bodyPr/>
          <a:lstStyle/>
          <a:p>
            <a:r>
              <a:rPr lang="de-DE" dirty="0"/>
              <a:t>Metakognitif Eğitim 1 - Atıfta Bulunma</a:t>
            </a:r>
          </a:p>
        </p:txBody>
      </p:sp>
      <p:sp>
        <p:nvSpPr>
          <p:cNvPr id="4" name="Slide Number Placeholder 3"/>
          <p:cNvSpPr>
            <a:spLocks noGrp="1"/>
          </p:cNvSpPr>
          <p:nvPr>
            <p:ph type="sldNum" sz="quarter" idx="12"/>
          </p:nvPr>
        </p:nvSpPr>
        <p:spPr/>
        <p:txBody>
          <a:bodyPr/>
          <a:lstStyle/>
          <a:p>
            <a:fld id="{9B00EF49-7894-4F53-A8DD-F7DB3BFC5032}" type="slidenum">
              <a:rPr lang="de-DE" smtClean="0"/>
              <a:pPr/>
              <a:t>34</a:t>
            </a:fld>
            <a:endParaRPr lang="de-DE" dirty="0"/>
          </a:p>
        </p:txBody>
      </p:sp>
      <p:pic>
        <p:nvPicPr>
          <p:cNvPr id="7"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82783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2" name="Rectangle 10"/>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altLang="de-DE" sz="3600" dirty="0"/>
              <a:t>İçindeki bir ses sana yeterince iyi olmadığını söylüyor:</a:t>
            </a:r>
            <a:endParaRPr lang="en-US" altLang="de-DE" sz="3600" dirty="0">
              <a:latin typeface="Calibri Light"/>
            </a:endParaRPr>
          </a:p>
        </p:txBody>
      </p:sp>
      <p:sp>
        <p:nvSpPr>
          <p:cNvPr id="35842" name="Rectangle 2"/>
          <p:cNvSpPr>
            <a:spLocks noGrp="1" noChangeArrowheads="1"/>
          </p:cNvSpPr>
          <p:nvPr>
            <p:ph idx="1"/>
          </p:nvPr>
        </p:nvSpPr>
        <p:spPr/>
        <p:txBody>
          <a:bodyPr/>
          <a:lstStyle/>
          <a:p>
            <a:pPr eaLnBrk="1" hangingPunct="1">
              <a:defRPr/>
            </a:pPr>
            <a:r>
              <a:rPr lang="tr-TR" sz="2400" b="1" dirty="0">
                <a:solidFill>
                  <a:srgbClr val="004992"/>
                </a:solidFill>
                <a:latin typeface="Calibri Light"/>
              </a:rPr>
              <a:t>Psikoz</a:t>
            </a:r>
            <a:r>
              <a:rPr lang="de-DE" sz="2400" b="1" dirty="0">
                <a:solidFill>
                  <a:srgbClr val="004992"/>
                </a:solidFill>
                <a:latin typeface="Calibri Light"/>
              </a:rPr>
              <a:t>: </a:t>
            </a:r>
            <a:r>
              <a:rPr lang="tr-TR" sz="2400" b="1" dirty="0">
                <a:solidFill>
                  <a:srgbClr val="004992"/>
                </a:solidFill>
                <a:latin typeface="Calibri Light"/>
              </a:rPr>
              <a:t>içsel ses diğer kişilere/güçlere atfedilir:</a:t>
            </a:r>
            <a:endParaRPr lang="de-DE" sz="2400" b="1" dirty="0">
              <a:solidFill>
                <a:srgbClr val="004992"/>
              </a:solidFill>
              <a:latin typeface="Calibri Light"/>
            </a:endParaRPr>
          </a:p>
          <a:p>
            <a:pPr marL="342900" indent="-342900" eaLnBrk="1" hangingPunct="1">
              <a:buClr>
                <a:srgbClr val="333333"/>
              </a:buClr>
              <a:buFont typeface="WingDings"/>
              <a:buChar char=""/>
              <a:defRPr/>
            </a:pPr>
            <a:r>
              <a:rPr lang="en-US" sz="2400" dirty="0">
                <a:solidFill>
                  <a:srgbClr val="333333"/>
                </a:solidFill>
                <a:latin typeface="Calibri Light"/>
              </a:rPr>
              <a:t>“</a:t>
            </a:r>
            <a:r>
              <a:rPr lang="tr-TR" sz="2400" dirty="0">
                <a:solidFill>
                  <a:srgbClr val="333333"/>
                </a:solidFill>
                <a:latin typeface="Calibri Light"/>
              </a:rPr>
              <a:t>Düşüncelerim beynime yerleştirildi.</a:t>
            </a:r>
            <a:r>
              <a:rPr lang="en-US" sz="2400" dirty="0">
                <a:solidFill>
                  <a:srgbClr val="333333"/>
                </a:solidFill>
                <a:latin typeface="Calibri Light"/>
              </a:rPr>
              <a:t>”</a:t>
            </a:r>
            <a:endParaRPr lang="de-DE" sz="2400" dirty="0">
              <a:solidFill>
                <a:srgbClr val="333333"/>
              </a:solidFill>
              <a:latin typeface="Calibri Light"/>
            </a:endParaRPr>
          </a:p>
          <a:p>
            <a:pPr marL="342900" indent="-342900" eaLnBrk="1" hangingPunct="1">
              <a:buClr>
                <a:srgbClr val="333333"/>
              </a:buClr>
              <a:buFont typeface="WingDings"/>
              <a:buChar char=""/>
              <a:defRPr/>
            </a:pPr>
            <a:r>
              <a:rPr lang="en-US" sz="2400" dirty="0">
                <a:solidFill>
                  <a:srgbClr val="333333"/>
                </a:solidFill>
                <a:latin typeface="Calibri Light"/>
              </a:rPr>
              <a:t>“</a:t>
            </a:r>
            <a:r>
              <a:rPr lang="tr-TR" sz="2400" dirty="0">
                <a:solidFill>
                  <a:srgbClr val="333333"/>
                </a:solidFill>
                <a:latin typeface="Calibri Light"/>
              </a:rPr>
              <a:t>Bu nasıl olabilir bilmiyorum ama birisi düşüncelerimin kontrolünü ele aldı</a:t>
            </a:r>
            <a:r>
              <a:rPr lang="de-DE" sz="2400" dirty="0">
                <a:solidFill>
                  <a:srgbClr val="333333"/>
                </a:solidFill>
                <a:latin typeface="Calibri Light"/>
              </a:rPr>
              <a:t>.</a:t>
            </a:r>
            <a:r>
              <a:rPr lang="en-US" sz="2400" dirty="0">
                <a:solidFill>
                  <a:srgbClr val="333333"/>
                </a:solidFill>
                <a:latin typeface="Calibri Light"/>
              </a:rPr>
              <a:t>”</a:t>
            </a:r>
            <a:endParaRPr lang="de-DE" sz="2400" dirty="0">
              <a:solidFill>
                <a:srgbClr val="333333"/>
              </a:solidFill>
              <a:latin typeface="Calibri Light"/>
            </a:endParaRPr>
          </a:p>
          <a:p>
            <a:pPr eaLnBrk="1" hangingPunct="1">
              <a:buClr>
                <a:schemeClr val="tx1"/>
              </a:buClr>
              <a:defRPr/>
            </a:pPr>
            <a:endParaRPr lang="de-DE" sz="2400" b="1" dirty="0">
              <a:solidFill>
                <a:srgbClr val="333333"/>
              </a:solidFill>
              <a:latin typeface="Calibri Light"/>
            </a:endParaRPr>
          </a:p>
        </p:txBody>
      </p:sp>
      <p:sp>
        <p:nvSpPr>
          <p:cNvPr id="2" name="Footer Placeholder 1"/>
          <p:cNvSpPr>
            <a:spLocks noGrp="1"/>
          </p:cNvSpPr>
          <p:nvPr>
            <p:ph type="ftr" sz="quarter" idx="11"/>
          </p:nvPr>
        </p:nvSpPr>
        <p:spPr/>
        <p:txBody>
          <a:bodyPr/>
          <a:lstStyle/>
          <a:p>
            <a:r>
              <a:rPr lang="de-DE" dirty="0"/>
              <a:t>Metakognitif Eğitim 1 - Atıfta Bulunma</a:t>
            </a:r>
          </a:p>
        </p:txBody>
      </p:sp>
      <p:sp>
        <p:nvSpPr>
          <p:cNvPr id="3" name="Slide Number Placeholder 2"/>
          <p:cNvSpPr>
            <a:spLocks noGrp="1"/>
          </p:cNvSpPr>
          <p:nvPr>
            <p:ph type="sldNum" sz="quarter" idx="12"/>
          </p:nvPr>
        </p:nvSpPr>
        <p:spPr/>
        <p:txBody>
          <a:bodyPr/>
          <a:lstStyle/>
          <a:p>
            <a:fld id="{9B00EF49-7894-4F53-A8DD-F7DB3BFC5032}" type="slidenum">
              <a:rPr lang="de-DE" smtClean="0"/>
              <a:pPr/>
              <a:t>35</a:t>
            </a:fld>
            <a:endParaRPr lang="de-DE" dirty="0"/>
          </a:p>
        </p:txBody>
      </p:sp>
      <p:pic>
        <p:nvPicPr>
          <p:cNvPr id="6"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57891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408955" y="1124744"/>
            <a:ext cx="11376000" cy="1495794"/>
          </a:xfrm>
        </p:spPr>
        <p:txBody>
          <a:bodyPr vert="horz" lIns="0" tIns="0" rIns="0" bIns="0" rtlCol="0" anchor="t">
            <a:spAutoFit/>
          </a:bodyPr>
          <a:lstStyle/>
          <a:p>
            <a:pPr defTabSz="914377">
              <a:spcBef>
                <a:spcPts val="0"/>
              </a:spcBef>
            </a:pPr>
            <a:r>
              <a:rPr lang="tr-TR" altLang="de-DE" sz="3600" dirty="0">
                <a:latin typeface="Calibri Light"/>
              </a:rPr>
              <a:t>Sesler duyma </a:t>
            </a:r>
            <a:br>
              <a:rPr lang="en-US" altLang="de-DE" sz="3600" dirty="0">
                <a:latin typeface="Calibri Light"/>
              </a:rPr>
            </a:br>
            <a:r>
              <a:rPr lang="tr-TR" altLang="de-DE" sz="3600" dirty="0">
                <a:latin typeface="Calibri Light"/>
              </a:rPr>
              <a:t>Kendi düşüncelerim mi yoksa uzaktan kontrol mü? </a:t>
            </a:r>
            <a:br>
              <a:rPr lang="en-US" altLang="de-DE" sz="3600" dirty="0">
                <a:latin typeface="Calibri Light"/>
              </a:rPr>
            </a:br>
            <a:r>
              <a:rPr lang="tr-TR" altLang="de-DE" sz="3600" dirty="0">
                <a:latin typeface="Calibri Light"/>
              </a:rPr>
              <a:t>Artılar ve eksiler </a:t>
            </a:r>
            <a:endParaRPr lang="en-US" altLang="de-DE" sz="3600" dirty="0">
              <a:latin typeface="Calibri Light"/>
            </a:endParaRPr>
          </a:p>
        </p:txBody>
      </p:sp>
      <p:sp>
        <p:nvSpPr>
          <p:cNvPr id="5" name="Content Placeholder 4"/>
          <p:cNvSpPr>
            <a:spLocks noGrp="1"/>
          </p:cNvSpPr>
          <p:nvPr>
            <p:ph idx="1"/>
          </p:nvPr>
        </p:nvSpPr>
        <p:spPr>
          <a:xfrm>
            <a:off x="408955" y="2313438"/>
            <a:ext cx="11340000" cy="4139425"/>
          </a:xfrm>
        </p:spPr>
        <p:txBody>
          <a:bodyPr/>
          <a:lstStyle/>
          <a:p>
            <a:endParaRPr lang="en-US" dirty="0"/>
          </a:p>
        </p:txBody>
      </p:sp>
      <p:sp>
        <p:nvSpPr>
          <p:cNvPr id="3" name="Footer Placeholder 2"/>
          <p:cNvSpPr>
            <a:spLocks noGrp="1"/>
          </p:cNvSpPr>
          <p:nvPr>
            <p:ph type="ftr" sz="quarter" idx="11"/>
          </p:nvPr>
        </p:nvSpPr>
        <p:spPr/>
        <p:txBody>
          <a:bodyPr/>
          <a:lstStyle/>
          <a:p>
            <a:pPr>
              <a:defRPr/>
            </a:pPr>
            <a:r>
              <a:rPr lang="de-DE" dirty="0">
                <a:solidFill>
                  <a:srgbClr val="333333"/>
                </a:solidFill>
              </a:rPr>
              <a:t>Metakognitif Eğitim 1 - Atıfta Bulunma</a:t>
            </a:r>
          </a:p>
        </p:txBody>
      </p:sp>
      <p:sp>
        <p:nvSpPr>
          <p:cNvPr id="4" name="Slide Number Placeholder 3"/>
          <p:cNvSpPr>
            <a:spLocks noGrp="1"/>
          </p:cNvSpPr>
          <p:nvPr>
            <p:ph type="sldNum" sz="quarter" idx="12"/>
          </p:nvPr>
        </p:nvSpPr>
        <p:spPr/>
        <p:txBody>
          <a:bodyPr/>
          <a:lstStyle/>
          <a:p>
            <a:pPr>
              <a:defRPr/>
            </a:pPr>
            <a:fld id="{CBAC4CD7-AD2D-4BD2-8128-BE7C085E37A6}" type="slidenum">
              <a:rPr lang="de-DE" altLang="de-DE" smtClean="0">
                <a:solidFill>
                  <a:srgbClr val="333333"/>
                </a:solidFill>
              </a:rPr>
              <a:pPr>
                <a:defRPr/>
              </a:pPr>
              <a:t>36</a:t>
            </a:fld>
            <a:endParaRPr lang="de-DE" altLang="de-DE">
              <a:solidFill>
                <a:srgbClr val="333333"/>
              </a:solidFill>
            </a:endParaRPr>
          </a:p>
        </p:txBody>
      </p:sp>
      <p:pic>
        <p:nvPicPr>
          <p:cNvPr id="6"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7" name="Table 6"/>
          <p:cNvGraphicFramePr>
            <a:graphicFrameLocks noGrp="1"/>
          </p:cNvGraphicFramePr>
          <p:nvPr>
            <p:extLst>
              <p:ext uri="{D42A27DB-BD31-4B8C-83A1-F6EECF244321}">
                <p14:modId xmlns:p14="http://schemas.microsoft.com/office/powerpoint/2010/main" val="4065842251"/>
              </p:ext>
            </p:extLst>
          </p:nvPr>
        </p:nvGraphicFramePr>
        <p:xfrm>
          <a:off x="408955" y="2636912"/>
          <a:ext cx="11376000" cy="4053852"/>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63968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tr-TR" sz="1800" b="0" i="0" u="none" strike="noStrike" cap="none" normalizeH="0" baseline="0" dirty="0">
                          <a:ln>
                            <a:noFill/>
                          </a:ln>
                          <a:solidFill>
                            <a:srgbClr val="000000"/>
                          </a:solidFill>
                          <a:effectLst/>
                          <a:latin typeface="Calibri Light"/>
                          <a:cs typeface="Times New Roman" pitchFamily="18" charset="0"/>
                        </a:rPr>
                        <a:t>Neden düşüncelerin beyninize yerleştirildiğini düşünüyorsunuz?</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tr-TR" sz="1800" b="0" i="0" u="none" strike="noStrike" cap="none" normalizeH="0" baseline="0" dirty="0">
                          <a:ln>
                            <a:noFill/>
                          </a:ln>
                          <a:solidFill>
                            <a:srgbClr val="000000"/>
                          </a:solidFill>
                          <a:effectLst/>
                          <a:latin typeface="Calibri Light"/>
                          <a:cs typeface="Times New Roman" pitchFamily="18" charset="0"/>
                        </a:rPr>
                        <a:t>Sol tarafta yer alan varsayımların yerine düşünebileceğiniz başka açıklamalar var mı?</a:t>
                      </a:r>
                      <a:endParaRPr kumimoji="0" lang="en-US" sz="18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dirty="0">
                          <a:latin typeface="Calibri Light"/>
                        </a:rPr>
                        <a:t>“</a:t>
                      </a:r>
                      <a:r>
                        <a:rPr lang="tr-TR" sz="1600" dirty="0">
                          <a:latin typeface="Calibri Light"/>
                        </a:rPr>
                        <a:t>Bunları çok net duyabiliyorum. Tam tersine, düşüncelerimse tamamen sessiz</a:t>
                      </a:r>
                      <a:r>
                        <a:rPr lang="en-US" sz="1600" dirty="0">
                          <a:latin typeface="Calibri Light"/>
                        </a:rPr>
                        <a:t>!”</a:t>
                      </a: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
                          <a:srgbClr val="333333"/>
                        </a:buClr>
                        <a:buSzTx/>
                        <a:buFont typeface="WingDings"/>
                        <a:buNone/>
                        <a:tabLst/>
                      </a:pPr>
                      <a:r>
                        <a:rPr kumimoji="0" lang="en-US" sz="1600" b="0" i="0" u="none" strike="noStrike" cap="none" normalizeH="0" baseline="0" dirty="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dirty="0">
                          <a:latin typeface="Calibri Light"/>
                        </a:rPr>
                        <a:t>“</a:t>
                      </a:r>
                      <a:r>
                        <a:rPr lang="tr-TR" sz="1600" dirty="0">
                          <a:latin typeface="Calibri Light"/>
                        </a:rPr>
                        <a:t>Du düşünceler kontrolüm altında değil. Düşüncelerin</a:t>
                      </a:r>
                      <a:r>
                        <a:rPr lang="tr-TR" sz="1600" baseline="0" dirty="0">
                          <a:latin typeface="Calibri Light"/>
                        </a:rPr>
                        <a:t> tersini düşünmeye çalıştığımdaysa daha da kötüleşiyorlar. Bu da bana bir başkasının beni yenmeye çalıştığını düşündürüyor.</a:t>
                      </a:r>
                      <a:r>
                        <a:rPr lang="en-US" sz="1600" dirty="0">
                          <a:latin typeface="Calibri Light"/>
                        </a:rPr>
                        <a:t>”</a:t>
                      </a: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3333"/>
                        </a:buClr>
                        <a:buSzTx/>
                        <a:buFont typeface="WingDings"/>
                        <a:buNone/>
                        <a:tabLst/>
                      </a:pPr>
                      <a:r>
                        <a:rPr kumimoji="0" lang="en-US"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dirty="0">
                          <a:latin typeface="Calibri Light"/>
                        </a:rPr>
                        <a:t>“</a:t>
                      </a:r>
                      <a:r>
                        <a:rPr lang="tr-TR" sz="1600" dirty="0">
                          <a:latin typeface="Calibri Light"/>
                        </a:rPr>
                        <a:t>Asla böyle şeytani düşüncelerim olmaz. Hiçbir</a:t>
                      </a:r>
                      <a:r>
                        <a:rPr lang="tr-TR" sz="1600" baseline="0" dirty="0">
                          <a:latin typeface="Calibri Light"/>
                        </a:rPr>
                        <a:t> zaman kimseye zarar vermem. Ama yine de sürekli bu agresif düşünceler aklıma geliyor</a:t>
                      </a:r>
                      <a:r>
                        <a:rPr lang="en-US" sz="1600" dirty="0">
                          <a:latin typeface="Calibri Light"/>
                        </a:rPr>
                        <a:t>.”</a:t>
                      </a: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
                          <a:srgbClr val="333333"/>
                        </a:buClr>
                        <a:buSzTx/>
                        <a:buFont typeface="WingDings"/>
                        <a:buNone/>
                        <a:tabLst/>
                      </a:pPr>
                      <a:r>
                        <a:rPr kumimoji="0" lang="en-US" sz="1600" b="0" i="0" u="none" strike="noStrike" cap="none" normalizeH="0" baseline="0" dirty="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2251672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408955" y="1124744"/>
            <a:ext cx="11376000" cy="1495794"/>
          </a:xfrm>
        </p:spPr>
        <p:txBody>
          <a:bodyPr vert="horz" lIns="0" tIns="0" rIns="0" bIns="0" rtlCol="0" anchor="t">
            <a:spAutoFit/>
          </a:bodyPr>
          <a:lstStyle/>
          <a:p>
            <a:pPr defTabSz="914377">
              <a:spcBef>
                <a:spcPts val="0"/>
              </a:spcBef>
            </a:pPr>
            <a:r>
              <a:rPr lang="tr-TR" altLang="de-DE" sz="3600" dirty="0"/>
              <a:t>Sesler duyma </a:t>
            </a:r>
            <a:br>
              <a:rPr lang="en-US" altLang="de-DE" sz="3600" dirty="0"/>
            </a:br>
            <a:r>
              <a:rPr lang="tr-TR" altLang="de-DE" sz="3600" dirty="0"/>
              <a:t>Kendi düşüncelerim mi yoksa uzaktan kontrol mü? </a:t>
            </a:r>
            <a:br>
              <a:rPr lang="en-US" altLang="de-DE" sz="3600" dirty="0"/>
            </a:br>
            <a:r>
              <a:rPr lang="tr-TR" altLang="de-DE" sz="3600" dirty="0"/>
              <a:t>Artılar ve eksiler </a:t>
            </a:r>
            <a:endParaRPr lang="en-US" altLang="de-DE" sz="3600" dirty="0">
              <a:latin typeface="Calibri Light"/>
            </a:endParaRPr>
          </a:p>
        </p:txBody>
      </p:sp>
      <p:sp>
        <p:nvSpPr>
          <p:cNvPr id="5" name="Content Placeholder 4"/>
          <p:cNvSpPr>
            <a:spLocks noGrp="1"/>
          </p:cNvSpPr>
          <p:nvPr>
            <p:ph idx="1"/>
          </p:nvPr>
        </p:nvSpPr>
        <p:spPr/>
        <p:txBody>
          <a:bodyPr/>
          <a:lstStyle/>
          <a:p>
            <a:endParaRPr lang="en-US" dirty="0"/>
          </a:p>
        </p:txBody>
      </p:sp>
      <p:sp>
        <p:nvSpPr>
          <p:cNvPr id="2" name="Footer Placeholder 1"/>
          <p:cNvSpPr>
            <a:spLocks noGrp="1"/>
          </p:cNvSpPr>
          <p:nvPr>
            <p:ph type="ftr" sz="quarter" idx="11"/>
          </p:nvPr>
        </p:nvSpPr>
        <p:spPr/>
        <p:txBody>
          <a:bodyPr/>
          <a:lstStyle/>
          <a:p>
            <a:pPr>
              <a:defRPr/>
            </a:pPr>
            <a:r>
              <a:rPr lang="de-DE" dirty="0">
                <a:solidFill>
                  <a:srgbClr val="333333"/>
                </a:solidFill>
              </a:rPr>
              <a:t>Metakognitif Eğitim 1 - Atıfta Bulunma</a:t>
            </a:r>
          </a:p>
        </p:txBody>
      </p:sp>
      <p:sp>
        <p:nvSpPr>
          <p:cNvPr id="3" name="Slide Number Placeholder 2"/>
          <p:cNvSpPr>
            <a:spLocks noGrp="1"/>
          </p:cNvSpPr>
          <p:nvPr>
            <p:ph type="sldNum" sz="quarter" idx="12"/>
          </p:nvPr>
        </p:nvSpPr>
        <p:spPr/>
        <p:txBody>
          <a:bodyPr/>
          <a:lstStyle/>
          <a:p>
            <a:pPr>
              <a:defRPr/>
            </a:pPr>
            <a:fld id="{CBAC4CD7-AD2D-4BD2-8128-BE7C085E37A6}" type="slidenum">
              <a:rPr lang="de-DE" altLang="de-DE" smtClean="0">
                <a:solidFill>
                  <a:srgbClr val="333333"/>
                </a:solidFill>
              </a:rPr>
              <a:pPr>
                <a:defRPr/>
              </a:pPr>
              <a:t>37</a:t>
            </a:fld>
            <a:endParaRPr lang="de-DE" altLang="de-DE">
              <a:solidFill>
                <a:srgbClr val="333333"/>
              </a:solidFill>
            </a:endParaRPr>
          </a:p>
        </p:txBody>
      </p:sp>
      <p:pic>
        <p:nvPicPr>
          <p:cNvPr id="6"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7" name="Table 6"/>
          <p:cNvGraphicFramePr>
            <a:graphicFrameLocks noGrp="1"/>
          </p:cNvGraphicFramePr>
          <p:nvPr>
            <p:extLst>
              <p:ext uri="{D42A27DB-BD31-4B8C-83A1-F6EECF244321}">
                <p14:modId xmlns:p14="http://schemas.microsoft.com/office/powerpoint/2010/main" val="2440407797"/>
              </p:ext>
            </p:extLst>
          </p:nvPr>
        </p:nvGraphicFramePr>
        <p:xfrm>
          <a:off x="408955" y="2636912"/>
          <a:ext cx="11376000" cy="4053852"/>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tr-TR" sz="1800" b="0" i="0" u="none" strike="noStrike" cap="none" normalizeH="0" baseline="0" dirty="0">
                          <a:ln>
                            <a:noFill/>
                          </a:ln>
                          <a:solidFill>
                            <a:srgbClr val="000000"/>
                          </a:solidFill>
                          <a:effectLst/>
                          <a:latin typeface="Calibri Light"/>
                          <a:cs typeface="Times New Roman" pitchFamily="18" charset="0"/>
                        </a:rPr>
                        <a:t>Neden düşüncelerin beyninize yerleştirildiğini düşünüyorsunuz?</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tr-TR" sz="1800" b="0" i="0" u="none" strike="noStrike" cap="none" normalizeH="0" baseline="0" dirty="0">
                          <a:ln>
                            <a:noFill/>
                          </a:ln>
                          <a:solidFill>
                            <a:srgbClr val="000000"/>
                          </a:solidFill>
                          <a:effectLst/>
                          <a:latin typeface="Calibri Light"/>
                          <a:cs typeface="Times New Roman" pitchFamily="18" charset="0"/>
                        </a:rPr>
                        <a:t>Sol tarafta yer alan varsayımların yerine düşünebileceğiniz başka açıklamalar var mı?</a:t>
                      </a:r>
                      <a:endParaRPr kumimoji="0" lang="en-US" sz="18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dirty="0">
                          <a:latin typeface="Calibri Light"/>
                        </a:rPr>
                        <a:t>“</a:t>
                      </a:r>
                      <a:r>
                        <a:rPr lang="tr-TR" sz="1600" dirty="0">
                          <a:latin typeface="Calibri Light"/>
                        </a:rPr>
                        <a:t>Bunları çok net duyabiliyorum. Tam tersine, düşüncelerimse tamamen sessiz</a:t>
                      </a:r>
                      <a:r>
                        <a:rPr lang="en-US" sz="1600" dirty="0">
                          <a:latin typeface="Calibri Light"/>
                        </a:rPr>
                        <a:t>!”</a:t>
                      </a: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tr-TR" sz="1600" b="0" i="0" u="none" strike="noStrike" cap="none" normalizeH="0" baseline="0" dirty="0">
                          <a:ln>
                            <a:noFill/>
                          </a:ln>
                          <a:solidFill>
                            <a:srgbClr val="333333"/>
                          </a:solidFill>
                          <a:effectLst/>
                          <a:latin typeface="Calibri Light"/>
                          <a:cs typeface="Times New Roman" pitchFamily="18" charset="0"/>
                        </a:rPr>
                        <a:t>Genel populasyonun yaklaşık %15-20’si zaman zaman sesler duyar. </a:t>
                      </a:r>
                      <a:endParaRPr kumimoji="0" lang="en-US" sz="1600" b="0" i="0" u="none" strike="noStrike" cap="none" normalizeH="0" baseline="0" dirty="0">
                        <a:ln>
                          <a:noFill/>
                        </a:ln>
                        <a:solidFill>
                          <a:srgbClr val="333333"/>
                        </a:solidFill>
                        <a:effectLst/>
                        <a:latin typeface="Calibri Light"/>
                        <a:cs typeface="Times New Roman" pitchFamily="18" charset="0"/>
                      </a:endParaRPr>
                    </a:p>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tr-TR" sz="1600" b="0" i="0" u="none" strike="noStrike" cap="none" normalizeH="0" baseline="0" dirty="0">
                          <a:ln>
                            <a:noFill/>
                          </a:ln>
                          <a:solidFill>
                            <a:srgbClr val="333333"/>
                          </a:solidFill>
                          <a:effectLst/>
                          <a:latin typeface="Calibri Light"/>
                          <a:cs typeface="Times New Roman" pitchFamily="18" charset="0"/>
                        </a:rPr>
                        <a:t>Yoğun düşünceler bazen neredeyse duyulabilirdir (örn. Ruminasyonlar gibi ya da bir arkadaşınızın mailini onun sesiyle okumanız gibi). </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dirty="0">
                          <a:latin typeface="Calibri Light"/>
                        </a:rPr>
                        <a:t>“</a:t>
                      </a:r>
                      <a:r>
                        <a:rPr lang="tr-TR" sz="1600" dirty="0">
                          <a:latin typeface="Calibri Light"/>
                        </a:rPr>
                        <a:t>Du düşünceler kontrolüm altında değil. Düşüncelerin</a:t>
                      </a:r>
                      <a:r>
                        <a:rPr lang="tr-TR" sz="1600" baseline="0" dirty="0">
                          <a:latin typeface="Calibri Light"/>
                        </a:rPr>
                        <a:t> tersini düşünmeye çalıştığımdaysa daha da kötüleşiyorlar. Bu da bana bir başkasının beni yenmeye çalıştığını düşündürüyor.</a:t>
                      </a:r>
                      <a:r>
                        <a:rPr lang="en-US" sz="1600" dirty="0">
                          <a:latin typeface="Calibri Light"/>
                        </a:rPr>
                        <a:t>”</a:t>
                      </a: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3333"/>
                        </a:buClr>
                        <a:buSzTx/>
                        <a:buFont typeface="WingDings"/>
                        <a:buNone/>
                        <a:tabLst/>
                      </a:pPr>
                      <a:r>
                        <a:rPr kumimoji="0" lang="en-US" sz="1600" b="0" i="0" u="none" strike="noStrike" cap="none" normalizeH="0" baseline="0" dirty="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tr-TR" sz="1600" dirty="0">
                          <a:latin typeface="Calibri Light"/>
                        </a:rPr>
                        <a:t>Asla böyle şeytani düşüncelerim olmaz. Hiçbir</a:t>
                      </a:r>
                      <a:r>
                        <a:rPr lang="tr-TR" sz="1600" baseline="0" dirty="0">
                          <a:latin typeface="Calibri Light"/>
                        </a:rPr>
                        <a:t> zaman kimseye zarar vermem. Ama yine de sürekli bu agresif düşünceler aklıma geliyor</a:t>
                      </a:r>
                      <a:r>
                        <a:rPr lang="en-US" sz="1600" dirty="0">
                          <a:latin typeface="Calibri Light"/>
                        </a:rPr>
                        <a:t>.”</a:t>
                      </a: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
                          <a:srgbClr val="333333"/>
                        </a:buClr>
                        <a:buSzTx/>
                        <a:buFont typeface="WingDings"/>
                        <a:buNone/>
                        <a:tabLst/>
                      </a:pPr>
                      <a:r>
                        <a:rPr kumimoji="0" lang="en-US" sz="1600" b="0" i="0" u="none" strike="noStrike" cap="none" normalizeH="0" baseline="0" dirty="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6140100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408955" y="1124744"/>
            <a:ext cx="11376000" cy="1495794"/>
          </a:xfrm>
        </p:spPr>
        <p:txBody>
          <a:bodyPr vert="horz" lIns="0" tIns="0" rIns="0" bIns="0" rtlCol="0" anchor="t">
            <a:spAutoFit/>
          </a:bodyPr>
          <a:lstStyle/>
          <a:p>
            <a:pPr defTabSz="914377">
              <a:spcBef>
                <a:spcPts val="0"/>
              </a:spcBef>
            </a:pPr>
            <a:r>
              <a:rPr lang="tr-TR" altLang="de-DE" sz="3600" dirty="0"/>
              <a:t>Sesler duyma </a:t>
            </a:r>
            <a:br>
              <a:rPr lang="en-US" altLang="de-DE" sz="3600" dirty="0"/>
            </a:br>
            <a:r>
              <a:rPr lang="tr-TR" altLang="de-DE" sz="3600" dirty="0"/>
              <a:t>Kendi düşüncelerim mi yoksa uzaktan kontrol mü? </a:t>
            </a:r>
            <a:br>
              <a:rPr lang="en-US" altLang="de-DE" sz="3600" dirty="0"/>
            </a:br>
            <a:r>
              <a:rPr lang="tr-TR" altLang="de-DE" sz="3600" dirty="0"/>
              <a:t>Artılar ve eksiler </a:t>
            </a:r>
            <a:endParaRPr lang="en-US" altLang="de-DE" sz="3600" dirty="0">
              <a:latin typeface="Calibri Light"/>
            </a:endParaRPr>
          </a:p>
        </p:txBody>
      </p:sp>
      <p:sp>
        <p:nvSpPr>
          <p:cNvPr id="5" name="Content Placeholder 4"/>
          <p:cNvSpPr>
            <a:spLocks noGrp="1"/>
          </p:cNvSpPr>
          <p:nvPr>
            <p:ph idx="1"/>
          </p:nvPr>
        </p:nvSpPr>
        <p:spPr/>
        <p:txBody>
          <a:bodyPr/>
          <a:lstStyle/>
          <a:p>
            <a:endParaRPr lang="en-US"/>
          </a:p>
        </p:txBody>
      </p:sp>
      <p:sp>
        <p:nvSpPr>
          <p:cNvPr id="2" name="Footer Placeholder 1"/>
          <p:cNvSpPr>
            <a:spLocks noGrp="1"/>
          </p:cNvSpPr>
          <p:nvPr>
            <p:ph type="ftr" sz="quarter" idx="11"/>
          </p:nvPr>
        </p:nvSpPr>
        <p:spPr/>
        <p:txBody>
          <a:bodyPr/>
          <a:lstStyle/>
          <a:p>
            <a:pPr>
              <a:defRPr/>
            </a:pPr>
            <a:r>
              <a:rPr lang="de-DE" dirty="0">
                <a:solidFill>
                  <a:srgbClr val="333333"/>
                </a:solidFill>
              </a:rPr>
              <a:t>Metakognitif Eğitim 1 - Atıfta Bulunma</a:t>
            </a:r>
          </a:p>
        </p:txBody>
      </p:sp>
      <p:sp>
        <p:nvSpPr>
          <p:cNvPr id="3" name="Slide Number Placeholder 2"/>
          <p:cNvSpPr>
            <a:spLocks noGrp="1"/>
          </p:cNvSpPr>
          <p:nvPr>
            <p:ph type="sldNum" sz="quarter" idx="12"/>
          </p:nvPr>
        </p:nvSpPr>
        <p:spPr/>
        <p:txBody>
          <a:bodyPr/>
          <a:lstStyle/>
          <a:p>
            <a:pPr>
              <a:defRPr/>
            </a:pPr>
            <a:fld id="{CBAC4CD7-AD2D-4BD2-8128-BE7C085E37A6}" type="slidenum">
              <a:rPr lang="de-DE" altLang="de-DE" smtClean="0">
                <a:solidFill>
                  <a:srgbClr val="333333"/>
                </a:solidFill>
              </a:rPr>
              <a:pPr>
                <a:defRPr/>
              </a:pPr>
              <a:t>38</a:t>
            </a:fld>
            <a:endParaRPr lang="de-DE" altLang="de-DE">
              <a:solidFill>
                <a:srgbClr val="333333"/>
              </a:solidFill>
            </a:endParaRPr>
          </a:p>
        </p:txBody>
      </p:sp>
      <p:pic>
        <p:nvPicPr>
          <p:cNvPr id="6"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7" name="Table 6"/>
          <p:cNvGraphicFramePr>
            <a:graphicFrameLocks noGrp="1"/>
          </p:cNvGraphicFramePr>
          <p:nvPr>
            <p:extLst>
              <p:ext uri="{D42A27DB-BD31-4B8C-83A1-F6EECF244321}">
                <p14:modId xmlns:p14="http://schemas.microsoft.com/office/powerpoint/2010/main" val="3038447773"/>
              </p:ext>
            </p:extLst>
          </p:nvPr>
        </p:nvGraphicFramePr>
        <p:xfrm>
          <a:off x="408955" y="2636912"/>
          <a:ext cx="11376000" cy="4053852"/>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tr-TR" sz="1800" b="0" i="0" u="none" strike="noStrike" cap="none" normalizeH="0" baseline="0" dirty="0">
                          <a:ln>
                            <a:noFill/>
                          </a:ln>
                          <a:solidFill>
                            <a:srgbClr val="000000"/>
                          </a:solidFill>
                          <a:effectLst/>
                          <a:latin typeface="Calibri Light"/>
                          <a:cs typeface="Times New Roman" pitchFamily="18" charset="0"/>
                        </a:rPr>
                        <a:t>Neden düşüncelerin beyninize yerleştirildiğini düşünüyorsunuz?</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tr-TR" sz="1800" b="0" i="0" u="none" strike="noStrike" cap="none" normalizeH="0" baseline="0" dirty="0">
                          <a:ln>
                            <a:noFill/>
                          </a:ln>
                          <a:solidFill>
                            <a:srgbClr val="000000"/>
                          </a:solidFill>
                          <a:effectLst/>
                          <a:latin typeface="Calibri Light"/>
                          <a:cs typeface="Times New Roman" pitchFamily="18" charset="0"/>
                        </a:rPr>
                        <a:t>Sol tarafta yer alan varsayımların yerine düşünebileceğiniz başka açıklamalar var mı?</a:t>
                      </a:r>
                      <a:endParaRPr kumimoji="0" lang="en-US" sz="18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dirty="0">
                          <a:latin typeface="Calibri Light"/>
                        </a:rPr>
                        <a:t>“</a:t>
                      </a:r>
                      <a:r>
                        <a:rPr lang="tr-TR" sz="1600" dirty="0">
                          <a:latin typeface="Calibri Light"/>
                        </a:rPr>
                        <a:t>Bunları çok net duyabiliyorum. Tam tersine, düşüncelerimse tamamen sessiz</a:t>
                      </a:r>
                      <a:r>
                        <a:rPr lang="en-US" sz="1600" dirty="0">
                          <a:latin typeface="Calibri Light"/>
                        </a:rPr>
                        <a:t>!”</a:t>
                      </a: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tr-TR" sz="1600" b="0" i="0" u="none" strike="noStrike" cap="none" normalizeH="0" baseline="0">
                          <a:ln>
                            <a:noFill/>
                          </a:ln>
                          <a:solidFill>
                            <a:srgbClr val="333333"/>
                          </a:solidFill>
                          <a:effectLst/>
                          <a:latin typeface="Calibri Light"/>
                          <a:cs typeface="Times New Roman" pitchFamily="18" charset="0"/>
                        </a:rPr>
                        <a:t>Genel populasyonun yaklaşık %15-20’si zaman zaman sesler duyar. </a:t>
                      </a:r>
                      <a:endParaRPr kumimoji="0" lang="en-US" sz="1600" b="0" i="0" u="none" strike="noStrike" cap="none" normalizeH="0" baseline="0">
                        <a:ln>
                          <a:noFill/>
                        </a:ln>
                        <a:solidFill>
                          <a:srgbClr val="333333"/>
                        </a:solidFill>
                        <a:effectLst/>
                        <a:latin typeface="Calibri Light"/>
                        <a:cs typeface="Times New Roman" pitchFamily="18" charset="0"/>
                      </a:endParaRPr>
                    </a:p>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tr-TR" sz="1600" b="0" i="0" u="none" strike="noStrike" cap="none" normalizeH="0" baseline="0">
                          <a:ln>
                            <a:noFill/>
                          </a:ln>
                          <a:solidFill>
                            <a:srgbClr val="333333"/>
                          </a:solidFill>
                          <a:effectLst/>
                          <a:latin typeface="Calibri Light"/>
                          <a:cs typeface="Times New Roman" pitchFamily="18" charset="0"/>
                        </a:rPr>
                        <a:t>Yoğun düşünceler bazen neredeyse duyulabilirdir (örn. Ruminasyonlar gibi ya da bir arkadaşınızın mailini onun sesiyle okumanız gibi). </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dirty="0">
                          <a:latin typeface="Calibri Light"/>
                        </a:rPr>
                        <a:t>“</a:t>
                      </a:r>
                      <a:r>
                        <a:rPr lang="tr-TR" sz="1600" dirty="0">
                          <a:latin typeface="Calibri Light"/>
                        </a:rPr>
                        <a:t>Du düşünceler kontrolüm altında değil. Düşüncelerin</a:t>
                      </a:r>
                      <a:r>
                        <a:rPr lang="tr-TR" sz="1600" baseline="0" dirty="0">
                          <a:latin typeface="Calibri Light"/>
                        </a:rPr>
                        <a:t> tersini düşünmeye çalıştığımdaysa daha da kötüleşiyorlar. Bu da bana bir başkasının beni yenmeye çalıştığını düşündürüyor.</a:t>
                      </a:r>
                      <a:r>
                        <a:rPr lang="en-US" sz="1600" dirty="0">
                          <a:latin typeface="Calibri Light"/>
                        </a:rPr>
                        <a:t>”</a:t>
                      </a: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tr-TR" sz="1600" b="0" i="0" u="none" strike="noStrike" cap="none" normalizeH="0" baseline="0" dirty="0">
                          <a:ln>
                            <a:noFill/>
                          </a:ln>
                          <a:solidFill>
                            <a:srgbClr val="333333"/>
                          </a:solidFill>
                          <a:effectLst/>
                          <a:latin typeface="Calibri Light"/>
                          <a:cs typeface="Times New Roman" pitchFamily="18" charset="0"/>
                        </a:rPr>
                        <a:t>Düşüncelerimiz tamamen kontrol edilebilir değildir –eğer böyle olsalardı, ruminasyon gibi, brainstroming gibi ya da aniden gelen ilhamlar gibi şeyler olmazdı. Eğer bu düşüncelerin tersini düşünmeye çalışırsak da otomatikman daha da güçlenirler. </a:t>
                      </a:r>
                    </a:p>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Times New Roman"/>
                          <a:cs typeface="Times New Roman" pitchFamily="18" charset="0"/>
                          <a:sym typeface="Wingdings" panose="05000000000000000000" pitchFamily="2" charset="2"/>
                        </a:rPr>
                        <a:t>→</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tr-TR" sz="1600" b="0" i="0" u="none" strike="noStrike" cap="none" normalizeH="0" baseline="0" dirty="0">
                          <a:ln>
                            <a:noFill/>
                          </a:ln>
                          <a:solidFill>
                            <a:srgbClr val="333333"/>
                          </a:solidFill>
                          <a:effectLst/>
                          <a:latin typeface="Calibri Light"/>
                          <a:cs typeface="Times New Roman" pitchFamily="18" charset="0"/>
                        </a:rPr>
                        <a:t>Deney</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tr-TR" sz="1600" b="0" i="0" u="none" strike="noStrike" cap="none" normalizeH="0" baseline="0" dirty="0">
                          <a:ln>
                            <a:noFill/>
                          </a:ln>
                          <a:solidFill>
                            <a:srgbClr val="333333"/>
                          </a:solidFill>
                          <a:effectLst/>
                          <a:latin typeface="Calibri Light"/>
                          <a:cs typeface="Times New Roman" pitchFamily="18" charset="0"/>
                        </a:rPr>
                        <a:t>8  sayısını düşünmemeye çalışın... Başarılı olamayacaksınz, aksine aklınıza hiç olmadığı kadar daha kuvvetli şekilde gelecektir. </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tr-TR" sz="1600" dirty="0">
                          <a:latin typeface="Calibri Light"/>
                        </a:rPr>
                        <a:t>Asla böyle şeytani düşüncelerim olmaz. Hiçbir</a:t>
                      </a:r>
                      <a:r>
                        <a:rPr lang="tr-TR" sz="1600" baseline="0" dirty="0">
                          <a:latin typeface="Calibri Light"/>
                        </a:rPr>
                        <a:t> zaman kimseye zarar vermem. Ama yine de sürekli bu agresif düşünceler aklıma geliyor</a:t>
                      </a:r>
                      <a:r>
                        <a:rPr lang="en-US" sz="1600" dirty="0">
                          <a:latin typeface="Calibri Light"/>
                        </a:rPr>
                        <a:t>.”</a:t>
                      </a: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
                          <a:srgbClr val="333333"/>
                        </a:buClr>
                        <a:buSzTx/>
                        <a:buFont typeface="WingDings"/>
                        <a:buNone/>
                        <a:tabLst/>
                      </a:pPr>
                      <a:r>
                        <a:rPr kumimoji="0" lang="en-US" sz="1600" b="0" i="0" u="none" strike="noStrike" cap="none" normalizeH="0" baseline="0" dirty="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12019587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408955" y="1124744"/>
            <a:ext cx="11376000" cy="1495794"/>
          </a:xfrm>
        </p:spPr>
        <p:txBody>
          <a:bodyPr vert="horz" lIns="0" tIns="0" rIns="0" bIns="0" rtlCol="0" anchor="t">
            <a:spAutoFit/>
          </a:bodyPr>
          <a:lstStyle/>
          <a:p>
            <a:pPr defTabSz="914377">
              <a:spcBef>
                <a:spcPts val="0"/>
              </a:spcBef>
            </a:pPr>
            <a:r>
              <a:rPr lang="tr-TR" altLang="de-DE" sz="3600" dirty="0"/>
              <a:t>Sesler duyma </a:t>
            </a:r>
            <a:br>
              <a:rPr lang="en-US" altLang="de-DE" sz="3600" dirty="0"/>
            </a:br>
            <a:r>
              <a:rPr lang="tr-TR" altLang="de-DE" sz="3600" dirty="0"/>
              <a:t>Kendi düşüncelerim mi yoksa uzaktan kontrol mü? </a:t>
            </a:r>
            <a:br>
              <a:rPr lang="en-US" altLang="de-DE" sz="3600" dirty="0"/>
            </a:br>
            <a:r>
              <a:rPr lang="tr-TR" altLang="de-DE" sz="3600" dirty="0"/>
              <a:t>Artılar ve eksiler </a:t>
            </a:r>
            <a:endParaRPr lang="en-US" altLang="de-DE" sz="3600" dirty="0">
              <a:latin typeface="Calibri Light"/>
            </a:endParaRPr>
          </a:p>
        </p:txBody>
      </p:sp>
      <p:sp>
        <p:nvSpPr>
          <p:cNvPr id="5" name="Content Placeholder 4"/>
          <p:cNvSpPr>
            <a:spLocks noGrp="1"/>
          </p:cNvSpPr>
          <p:nvPr>
            <p:ph idx="1"/>
          </p:nvPr>
        </p:nvSpPr>
        <p:spPr/>
        <p:txBody>
          <a:bodyPr/>
          <a:lstStyle/>
          <a:p>
            <a:endParaRPr lang="en-US"/>
          </a:p>
        </p:txBody>
      </p:sp>
      <p:sp>
        <p:nvSpPr>
          <p:cNvPr id="2" name="Footer Placeholder 1"/>
          <p:cNvSpPr>
            <a:spLocks noGrp="1"/>
          </p:cNvSpPr>
          <p:nvPr>
            <p:ph type="ftr" sz="quarter" idx="11"/>
          </p:nvPr>
        </p:nvSpPr>
        <p:spPr/>
        <p:txBody>
          <a:bodyPr/>
          <a:lstStyle/>
          <a:p>
            <a:pPr>
              <a:defRPr/>
            </a:pPr>
            <a:r>
              <a:rPr lang="de-DE" dirty="0">
                <a:solidFill>
                  <a:srgbClr val="333333"/>
                </a:solidFill>
              </a:rPr>
              <a:t>Metakognitif Eğitim 1 - Atıfta Bulunma</a:t>
            </a:r>
          </a:p>
        </p:txBody>
      </p:sp>
      <p:sp>
        <p:nvSpPr>
          <p:cNvPr id="3" name="Slide Number Placeholder 2"/>
          <p:cNvSpPr>
            <a:spLocks noGrp="1"/>
          </p:cNvSpPr>
          <p:nvPr>
            <p:ph type="sldNum" sz="quarter" idx="12"/>
          </p:nvPr>
        </p:nvSpPr>
        <p:spPr/>
        <p:txBody>
          <a:bodyPr/>
          <a:lstStyle/>
          <a:p>
            <a:pPr>
              <a:defRPr/>
            </a:pPr>
            <a:fld id="{CBAC4CD7-AD2D-4BD2-8128-BE7C085E37A6}" type="slidenum">
              <a:rPr lang="de-DE" altLang="de-DE" smtClean="0">
                <a:solidFill>
                  <a:srgbClr val="333333"/>
                </a:solidFill>
              </a:rPr>
              <a:pPr>
                <a:defRPr/>
              </a:pPr>
              <a:t>39</a:t>
            </a:fld>
            <a:endParaRPr lang="de-DE" altLang="de-DE">
              <a:solidFill>
                <a:srgbClr val="333333"/>
              </a:solidFill>
            </a:endParaRPr>
          </a:p>
        </p:txBody>
      </p:sp>
      <p:pic>
        <p:nvPicPr>
          <p:cNvPr id="6"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7" name="Table 6"/>
          <p:cNvGraphicFramePr>
            <a:graphicFrameLocks noGrp="1"/>
          </p:cNvGraphicFramePr>
          <p:nvPr>
            <p:extLst>
              <p:ext uri="{D42A27DB-BD31-4B8C-83A1-F6EECF244321}">
                <p14:modId xmlns:p14="http://schemas.microsoft.com/office/powerpoint/2010/main" val="2588517592"/>
              </p:ext>
            </p:extLst>
          </p:nvPr>
        </p:nvGraphicFramePr>
        <p:xfrm>
          <a:off x="408955" y="2636912"/>
          <a:ext cx="11376000" cy="4175778"/>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tr-TR" sz="1800" b="0" i="0" u="none" strike="noStrike" cap="none" normalizeH="0" baseline="0" dirty="0">
                          <a:ln>
                            <a:noFill/>
                          </a:ln>
                          <a:solidFill>
                            <a:srgbClr val="000000"/>
                          </a:solidFill>
                          <a:effectLst/>
                          <a:latin typeface="Calibri Light"/>
                          <a:cs typeface="Times New Roman" pitchFamily="18" charset="0"/>
                        </a:rPr>
                        <a:t>Neden düşüncelerin beyninize yerleştirildiğini düşünüyorsunuz?</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tr-TR" sz="1800" b="0" i="0" u="none" strike="noStrike" cap="none" normalizeH="0" baseline="0" dirty="0">
                          <a:ln>
                            <a:noFill/>
                          </a:ln>
                          <a:solidFill>
                            <a:srgbClr val="000000"/>
                          </a:solidFill>
                          <a:effectLst/>
                          <a:latin typeface="Calibri Light"/>
                          <a:cs typeface="Times New Roman" pitchFamily="18" charset="0"/>
                        </a:rPr>
                        <a:t>Sol tarafta yer alan varsayımların yerine düşünebileceğiniz başka açıklamalar var mı?</a:t>
                      </a:r>
                      <a:endParaRPr kumimoji="0" lang="en-US" sz="18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dirty="0">
                          <a:latin typeface="Calibri Light"/>
                        </a:rPr>
                        <a:t>“</a:t>
                      </a:r>
                      <a:r>
                        <a:rPr lang="tr-TR" sz="1600" dirty="0">
                          <a:latin typeface="Calibri Light"/>
                        </a:rPr>
                        <a:t>Bunları çok net duyabiliyorum. Tam tersine, düşüncelerimse tamamen sessiz</a:t>
                      </a:r>
                      <a:r>
                        <a:rPr lang="en-US" sz="1600" dirty="0">
                          <a:latin typeface="Calibri Light"/>
                        </a:rPr>
                        <a:t>!”</a:t>
                      </a: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tr-TR" sz="1600" b="0" i="0" u="none" strike="noStrike" cap="none" normalizeH="0" baseline="0" dirty="0">
                          <a:ln>
                            <a:noFill/>
                          </a:ln>
                          <a:solidFill>
                            <a:srgbClr val="333333"/>
                          </a:solidFill>
                          <a:effectLst/>
                          <a:latin typeface="Calibri Light"/>
                          <a:cs typeface="Times New Roman" pitchFamily="18" charset="0"/>
                        </a:rPr>
                        <a:t>Genel populasyonun yaklaşık %15-20’si zaman zaman sesler duyar. </a:t>
                      </a:r>
                      <a:endParaRPr kumimoji="0" lang="en-US" sz="1600" b="0" i="0" u="none" strike="noStrike" cap="none" normalizeH="0" baseline="0" dirty="0">
                        <a:ln>
                          <a:noFill/>
                        </a:ln>
                        <a:solidFill>
                          <a:srgbClr val="333333"/>
                        </a:solidFill>
                        <a:effectLst/>
                        <a:latin typeface="Calibri Light"/>
                        <a:cs typeface="Times New Roman" pitchFamily="18" charset="0"/>
                      </a:endParaRPr>
                    </a:p>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tr-TR" sz="1600" b="0" i="0" u="none" strike="noStrike" cap="none" normalizeH="0" baseline="0" dirty="0">
                          <a:ln>
                            <a:noFill/>
                          </a:ln>
                          <a:solidFill>
                            <a:srgbClr val="333333"/>
                          </a:solidFill>
                          <a:effectLst/>
                          <a:latin typeface="Calibri Light"/>
                          <a:cs typeface="Times New Roman" pitchFamily="18" charset="0"/>
                        </a:rPr>
                        <a:t>Yoğun düşünceler bazen neredeyse duyulabilirdir (örn. Ruminasyonlar gibi ya da bir arkadaşınızın mailini onun sesiyle okumanız gibi). </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dirty="0">
                          <a:latin typeface="Calibri Light"/>
                        </a:rPr>
                        <a:t>“</a:t>
                      </a:r>
                      <a:r>
                        <a:rPr lang="tr-TR" sz="1600" dirty="0">
                          <a:latin typeface="Calibri Light"/>
                        </a:rPr>
                        <a:t>Du düşünceler kontrolüm altında değil. Düşüncelerin</a:t>
                      </a:r>
                      <a:r>
                        <a:rPr lang="tr-TR" sz="1600" baseline="0" dirty="0">
                          <a:latin typeface="Calibri Light"/>
                        </a:rPr>
                        <a:t> tersini düşünmeye çalıştığımdaysa daha da kötüleşiyorlar. Bu da bana bir başkasının beni yenmeye çalıştığını düşündürüyor.</a:t>
                      </a:r>
                      <a:r>
                        <a:rPr lang="en-US" sz="1600" dirty="0">
                          <a:latin typeface="Calibri Light"/>
                        </a:rPr>
                        <a:t>”</a:t>
                      </a: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tr-TR" sz="1600" b="0" i="0" u="none" strike="noStrike" cap="none" normalizeH="0" baseline="0" dirty="0">
                          <a:ln>
                            <a:noFill/>
                          </a:ln>
                          <a:solidFill>
                            <a:srgbClr val="333333"/>
                          </a:solidFill>
                          <a:effectLst/>
                          <a:latin typeface="Calibri Light"/>
                          <a:cs typeface="Times New Roman" pitchFamily="18" charset="0"/>
                        </a:rPr>
                        <a:t>Düşüncelerimiz tamamen kontrol edilebilir değildir –eğer böyle olsalardı, ruminasyon gibi, brainstroming gibi ya da aniden gelen ilhamlar gibi şeyler olmazdı. Eğer bu düşüncelerin tersini düşünmeye çalışırsak da otomatikman daha da güçlenirler. </a:t>
                      </a:r>
                    </a:p>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Times New Roman"/>
                          <a:cs typeface="Times New Roman" pitchFamily="18" charset="0"/>
                          <a:sym typeface="Wingdings" panose="05000000000000000000" pitchFamily="2" charset="2"/>
                        </a:rPr>
                        <a:t>→</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tr-TR" sz="1600" b="0" i="0" u="none" strike="noStrike" cap="none" normalizeH="0" baseline="0" dirty="0">
                          <a:ln>
                            <a:noFill/>
                          </a:ln>
                          <a:solidFill>
                            <a:srgbClr val="333333"/>
                          </a:solidFill>
                          <a:effectLst/>
                          <a:latin typeface="Calibri Light"/>
                          <a:cs typeface="Times New Roman" pitchFamily="18" charset="0"/>
                        </a:rPr>
                        <a:t>Deney</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tr-TR" sz="1600" b="0" i="0" u="none" strike="noStrike" cap="none" normalizeH="0" baseline="0" dirty="0">
                          <a:ln>
                            <a:noFill/>
                          </a:ln>
                          <a:solidFill>
                            <a:srgbClr val="333333"/>
                          </a:solidFill>
                          <a:effectLst/>
                          <a:latin typeface="Calibri Light"/>
                          <a:cs typeface="Times New Roman" pitchFamily="18" charset="0"/>
                        </a:rPr>
                        <a:t>8  sayısını düşünmemeye çalışın... Başarılı olamayacaksınz, aksine aklınıza hiç olmadığı kadar daha kuvvetli şekilde gelecektir. </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tr-TR" sz="1600" dirty="0">
                          <a:latin typeface="Calibri Light"/>
                        </a:rPr>
                        <a:t>Asla böyle şeytani düşüncelerim olmaz. Hiçbir</a:t>
                      </a:r>
                      <a:r>
                        <a:rPr lang="tr-TR" sz="1600" baseline="0" dirty="0">
                          <a:latin typeface="Calibri Light"/>
                        </a:rPr>
                        <a:t> zaman kimseye zarar vermem. Ama yine de sürekli bu agresif düşünceler aklıma geliyor</a:t>
                      </a:r>
                      <a:r>
                        <a:rPr lang="en-US" sz="1600" dirty="0">
                          <a:latin typeface="Calibri Light"/>
                        </a:rPr>
                        <a:t>.”</a:t>
                      </a: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tr-TR" sz="1600" b="0" i="0" u="none" strike="noStrike" cap="none" normalizeH="0" baseline="0" dirty="0">
                          <a:ln>
                            <a:noFill/>
                          </a:ln>
                          <a:solidFill>
                            <a:srgbClr val="333333"/>
                          </a:solidFill>
                          <a:effectLst/>
                          <a:latin typeface="Calibri Light"/>
                          <a:cs typeface="Times New Roman" pitchFamily="18" charset="0"/>
                        </a:rPr>
                        <a:t>Sıklıkla normal düşünce biçimimize ters gelen düşüncelerimiz olur. Düşünceler, aksiyonlar demek değildir! Populasyonun %20’si intihar etmeye dair geçici düşünceler sahibi olabilir ama bu düşüncelerden yola çıkarak aksiyona geçmezler. Dahası, sevdiğmiz insanlar hakkında bile zaman zaman agresyon hissedebiliriz. (örn. Ağlayan bebeği ve annesi gibi). </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67281027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2" name="Rectangle 2"/>
          <p:cNvSpPr>
            <a:spLocks noGrp="1" noChangeArrowheads="1"/>
          </p:cNvSpPr>
          <p:nvPr>
            <p:ph type="title"/>
          </p:nvPr>
        </p:nvSpPr>
        <p:spPr>
          <a:xfrm>
            <a:off x="408955" y="1124744"/>
            <a:ext cx="11376000" cy="1495794"/>
          </a:xfrm>
        </p:spPr>
        <p:txBody>
          <a:bodyPr vert="horz" lIns="0" tIns="0" rIns="0" bIns="0" rtlCol="0" anchor="t">
            <a:spAutoFit/>
          </a:bodyPr>
          <a:lstStyle/>
          <a:p>
            <a:pPr defTabSz="914377">
              <a:spcBef>
                <a:spcPts val="0"/>
              </a:spcBef>
            </a:pPr>
            <a:r>
              <a:rPr lang="tr-TR" altLang="de-DE" sz="3600" dirty="0"/>
              <a:t>Sesler duyma </a:t>
            </a:r>
            <a:br>
              <a:rPr lang="en-US" altLang="de-DE" sz="3600" dirty="0"/>
            </a:br>
            <a:r>
              <a:rPr lang="tr-TR" altLang="de-DE" sz="3600" dirty="0"/>
              <a:t>Kendi düşüncelerim mi yoksa uzaktan kontrol mü? </a:t>
            </a:r>
            <a:br>
              <a:rPr lang="en-US" altLang="de-DE" sz="3600" dirty="0"/>
            </a:br>
            <a:r>
              <a:rPr lang="tr-TR" altLang="de-DE" sz="3600" dirty="0"/>
              <a:t>Artılar ve eksiler </a:t>
            </a:r>
            <a:endParaRPr lang="en-US" altLang="de-DE" sz="3600" dirty="0">
              <a:latin typeface="Calibri Light"/>
            </a:endParaRPr>
          </a:p>
        </p:txBody>
      </p:sp>
      <p:sp>
        <p:nvSpPr>
          <p:cNvPr id="2" name="Content Placeholder 1"/>
          <p:cNvSpPr>
            <a:spLocks noGrp="1"/>
          </p:cNvSpPr>
          <p:nvPr>
            <p:ph idx="1"/>
          </p:nvPr>
        </p:nvSpPr>
        <p:spPr/>
        <p:txBody>
          <a:bodyPr/>
          <a:lstStyle/>
          <a:p>
            <a:pPr lvl="0" defTabSz="914400" fontAlgn="base">
              <a:defRPr/>
            </a:pPr>
            <a:endParaRPr lang="en-US" sz="2400" dirty="0">
              <a:solidFill>
                <a:srgbClr val="336699"/>
              </a:solidFill>
              <a:latin typeface="Calibri Light"/>
              <a:cs typeface="Times New Roman" panose="02020603050405020304" pitchFamily="18" charset="0"/>
            </a:endParaRPr>
          </a:p>
          <a:p>
            <a:pPr lvl="0" defTabSz="914400" fontAlgn="base">
              <a:defRPr/>
            </a:pPr>
            <a:r>
              <a:rPr lang="tr-TR" sz="2400" dirty="0">
                <a:latin typeface="Calibri Light"/>
                <a:cs typeface="Times New Roman" panose="02020603050405020304" pitchFamily="18" charset="0"/>
              </a:rPr>
              <a:t>Garip düşüncelerin bir şekild uzaktan kontrol edildiği açıklaması cevaplardan daha çok sorular doğurmaktadır, örneğin:</a:t>
            </a:r>
            <a:endParaRPr lang="de-DE" sz="2400" dirty="0">
              <a:latin typeface="Calibri Light"/>
              <a:cs typeface="Times New Roman" panose="02020603050405020304" pitchFamily="18" charset="0"/>
            </a:endParaRPr>
          </a:p>
          <a:p>
            <a:pPr marL="342900" lvl="0" indent="-342900" defTabSz="914400" fontAlgn="base">
              <a:buClr>
                <a:srgbClr val="333333"/>
              </a:buClr>
              <a:buFont typeface="WingDings"/>
              <a:buChar char=""/>
              <a:tabLst>
                <a:tab pos="265113" algn="l"/>
                <a:tab pos="354013" algn="l"/>
              </a:tabLst>
              <a:defRPr/>
            </a:pPr>
            <a:r>
              <a:rPr lang="tr-TR" sz="2400" dirty="0">
                <a:solidFill>
                  <a:srgbClr val="333333"/>
                </a:solidFill>
                <a:latin typeface="Calibri Light"/>
                <a:cs typeface="Times New Roman" panose="02020603050405020304" pitchFamily="18" charset="0"/>
              </a:rPr>
              <a:t>Bu, teknik olarak mümkün mü? </a:t>
            </a:r>
          </a:p>
          <a:p>
            <a:pPr marL="342900" lvl="0" indent="-342900" defTabSz="914400" fontAlgn="base">
              <a:buClr>
                <a:srgbClr val="333333"/>
              </a:buClr>
              <a:buFont typeface="WingDings"/>
              <a:buChar char=""/>
              <a:tabLst>
                <a:tab pos="265113" algn="l"/>
                <a:tab pos="354013" algn="l"/>
              </a:tabLst>
              <a:defRPr/>
            </a:pPr>
            <a:r>
              <a:rPr lang="tr-TR" sz="2400" dirty="0">
                <a:solidFill>
                  <a:srgbClr val="333333"/>
                </a:solidFill>
                <a:latin typeface="Calibri Light"/>
                <a:cs typeface="Times New Roman" panose="02020603050405020304" pitchFamily="18" charset="0"/>
              </a:rPr>
              <a:t>Düşünce implantasyonu nerede ve ne zaman gerçekleşti? </a:t>
            </a:r>
          </a:p>
          <a:p>
            <a:pPr marL="342900" lvl="0" indent="-342900" defTabSz="914400" fontAlgn="base">
              <a:buClr>
                <a:srgbClr val="333333"/>
              </a:buClr>
              <a:buFont typeface="WingDings"/>
              <a:buChar char=""/>
              <a:tabLst>
                <a:tab pos="265113" algn="l"/>
                <a:tab pos="354013" algn="l"/>
              </a:tabLst>
              <a:defRPr/>
            </a:pPr>
            <a:r>
              <a:rPr lang="tr-TR" sz="2400" dirty="0">
                <a:solidFill>
                  <a:srgbClr val="333333"/>
                </a:solidFill>
                <a:latin typeface="Calibri Light"/>
                <a:cs typeface="Times New Roman" panose="02020603050405020304" pitchFamily="18" charset="0"/>
              </a:rPr>
              <a:t>Size kim zarar vermek isteyebilir? Buna kimin zamanı ve parası var? </a:t>
            </a:r>
          </a:p>
          <a:p>
            <a:pPr marL="342900" lvl="0" indent="-342900" defTabSz="914400" fontAlgn="base">
              <a:buClr>
                <a:srgbClr val="333333"/>
              </a:buClr>
              <a:buFont typeface="WingDings"/>
              <a:buChar char=""/>
              <a:tabLst>
                <a:tab pos="265113" algn="l"/>
                <a:tab pos="354013" algn="l"/>
              </a:tabLst>
              <a:defRPr/>
            </a:pPr>
            <a:r>
              <a:rPr lang="tr-TR" sz="2400" dirty="0">
                <a:solidFill>
                  <a:srgbClr val="333333"/>
                </a:solidFill>
                <a:latin typeface="Calibri Light"/>
                <a:cs typeface="Times New Roman" panose="02020603050405020304" pitchFamily="18" charset="0"/>
              </a:rPr>
              <a:t>Birisine zarar vermenin daha kolay yolları varken, neden böylesi kompleks (hatta belki de imkansız) bir yol seçilsin</a:t>
            </a:r>
            <a:r>
              <a:rPr lang="de-DE" sz="2400" dirty="0">
                <a:solidFill>
                  <a:srgbClr val="333333"/>
                </a:solidFill>
                <a:latin typeface="Calibri Light"/>
                <a:cs typeface="Times New Roman" panose="02020603050405020304" pitchFamily="18" charset="0"/>
              </a:rPr>
              <a:t>?</a:t>
            </a:r>
          </a:p>
          <a:p>
            <a:endParaRPr lang="en-US" sz="2400" dirty="0">
              <a:latin typeface="Calibri Light"/>
            </a:endParaRPr>
          </a:p>
        </p:txBody>
      </p:sp>
      <p:sp>
        <p:nvSpPr>
          <p:cNvPr id="3" name="Footer Placeholder 2"/>
          <p:cNvSpPr>
            <a:spLocks noGrp="1"/>
          </p:cNvSpPr>
          <p:nvPr>
            <p:ph type="ftr" sz="quarter" idx="11"/>
          </p:nvPr>
        </p:nvSpPr>
        <p:spPr/>
        <p:txBody>
          <a:bodyPr/>
          <a:lstStyle/>
          <a:p>
            <a:r>
              <a:rPr lang="de-DE" dirty="0"/>
              <a:t>Metakognitif Eğitim 1 - Atıfta Bulunma</a:t>
            </a:r>
          </a:p>
        </p:txBody>
      </p:sp>
      <p:sp>
        <p:nvSpPr>
          <p:cNvPr id="4" name="Slide Number Placeholder 3"/>
          <p:cNvSpPr>
            <a:spLocks noGrp="1"/>
          </p:cNvSpPr>
          <p:nvPr>
            <p:ph type="sldNum" sz="quarter" idx="12"/>
          </p:nvPr>
        </p:nvSpPr>
        <p:spPr/>
        <p:txBody>
          <a:bodyPr/>
          <a:lstStyle/>
          <a:p>
            <a:fld id="{9B00EF49-7894-4F53-A8DD-F7DB3BFC5032}" type="slidenum">
              <a:rPr lang="de-DE" smtClean="0"/>
              <a:pPr/>
              <a:t>40</a:t>
            </a:fld>
            <a:endParaRPr lang="de-DE" dirty="0"/>
          </a:p>
        </p:txBody>
      </p:sp>
      <p:pic>
        <p:nvPicPr>
          <p:cNvPr id="6"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934312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tr-TR" sz="3600" dirty="0"/>
              <a:t>Bir arkadaşınız sizi eve bıraktı.</a:t>
            </a:r>
            <a:endParaRPr sz="3600" dirty="0">
              <a:latin typeface="Calibri Light"/>
            </a:endParaRPr>
          </a:p>
        </p:txBody>
      </p:sp>
      <p:sp>
        <p:nvSpPr>
          <p:cNvPr id="8" name="Content Placeholder 7"/>
          <p:cNvSpPr>
            <a:spLocks noGrp="1"/>
          </p:cNvSpPr>
          <p:nvPr>
            <p:ph idx="1"/>
          </p:nvPr>
        </p:nvSpPr>
        <p:spPr/>
        <p:txBody>
          <a:bodyPr/>
          <a:lstStyle/>
          <a:p>
            <a:r>
              <a:rPr lang="en-US" sz="2400" dirty="0">
                <a:solidFill>
                  <a:srgbClr val="333333"/>
                </a:solidFill>
                <a:latin typeface="Calibri Light"/>
              </a:rPr>
              <a:t>What caused your friend to drive you home?</a:t>
            </a:r>
          </a:p>
          <a:p>
            <a:r>
              <a:rPr lang="tr-TR" sz="2400" dirty="0">
                <a:solidFill>
                  <a:srgbClr val="333333"/>
                </a:solidFill>
                <a:latin typeface="Calibri Light"/>
              </a:rPr>
              <a:t>Bu olayın ana sebebi nedir?</a:t>
            </a:r>
            <a:endParaRPr lang="en-US" sz="2400" dirty="0">
              <a:solidFill>
                <a:srgbClr val="333333"/>
              </a:solidFill>
              <a:latin typeface="Calibri Light"/>
            </a:endParaRPr>
          </a:p>
          <a:p>
            <a:endParaRPr lang="en-US" sz="2400" dirty="0">
              <a:solidFill>
                <a:srgbClr val="333333"/>
              </a:solidFill>
              <a:latin typeface="Calibri Light"/>
            </a:endParaRPr>
          </a:p>
          <a:p>
            <a:endParaRPr lang="en-US" sz="2400" dirty="0">
              <a:solidFill>
                <a:srgbClr val="333333"/>
              </a:solidFill>
              <a:latin typeface="Calibri Light"/>
            </a:endParaRPr>
          </a:p>
          <a:p>
            <a:pPr lvl="0" defTabSz="914400"/>
            <a:r>
              <a:rPr lang="tr-TR" sz="2400" spc="-5" dirty="0">
                <a:solidFill>
                  <a:srgbClr val="004992"/>
                </a:solidFill>
                <a:latin typeface="Calibri Light"/>
                <a:cs typeface="Verdana"/>
              </a:rPr>
              <a:t>Sen</a:t>
            </a:r>
            <a:r>
              <a:rPr lang="en-US" sz="2400" spc="-5" dirty="0">
                <a:solidFill>
                  <a:srgbClr val="004992"/>
                </a:solidFill>
                <a:latin typeface="Calibri Light"/>
                <a:cs typeface="Verdana"/>
              </a:rPr>
              <a:t>?</a:t>
            </a:r>
            <a:endParaRPr lang="en-US" sz="2400" dirty="0">
              <a:solidFill>
                <a:srgbClr val="004992"/>
              </a:solidFill>
              <a:latin typeface="Calibri Light"/>
              <a:cs typeface="Verdana"/>
            </a:endParaRPr>
          </a:p>
          <a:p>
            <a:pPr marR="5080" lvl="0" defTabSz="914400"/>
            <a:r>
              <a:rPr lang="tr-TR" sz="2400" spc="-5" dirty="0">
                <a:solidFill>
                  <a:srgbClr val="004992"/>
                </a:solidFill>
                <a:latin typeface="Calibri Light"/>
                <a:cs typeface="Verdana"/>
              </a:rPr>
              <a:t>Bir başkası ya da başkaları?</a:t>
            </a:r>
            <a:endParaRPr lang="en-US" sz="2400" dirty="0">
              <a:solidFill>
                <a:srgbClr val="004992"/>
              </a:solidFill>
              <a:latin typeface="Calibri Light"/>
              <a:cs typeface="Verdana"/>
            </a:endParaRPr>
          </a:p>
          <a:p>
            <a:pPr marR="5080" lvl="0" defTabSz="914400"/>
            <a:r>
              <a:rPr lang="tr-TR" sz="2400" spc="-5" dirty="0">
                <a:solidFill>
                  <a:srgbClr val="004992"/>
                </a:solidFill>
                <a:latin typeface="Calibri Light"/>
                <a:cs typeface="Verdana"/>
              </a:rPr>
              <a:t>Durum ya da tesadüf? </a:t>
            </a:r>
            <a:endParaRPr lang="en-US" sz="2400" dirty="0">
              <a:solidFill>
                <a:srgbClr val="004992"/>
              </a:solidFill>
              <a:latin typeface="Calibri Light"/>
              <a:cs typeface="Verdana"/>
            </a:endParaRPr>
          </a:p>
          <a:p>
            <a:endParaRPr lang="en-US" sz="2400" dirty="0">
              <a:solidFill>
                <a:srgbClr val="333333"/>
              </a:solidFill>
              <a:latin typeface="Calibri Light"/>
            </a:endParaRPr>
          </a:p>
        </p:txBody>
      </p:sp>
      <p:sp>
        <p:nvSpPr>
          <p:cNvPr id="6" name="Footer Placeholder 5"/>
          <p:cNvSpPr>
            <a:spLocks noGrp="1"/>
          </p:cNvSpPr>
          <p:nvPr>
            <p:ph type="ftr" sz="quarter" idx="11"/>
          </p:nvPr>
        </p:nvSpPr>
        <p:spPr/>
        <p:txBody>
          <a:bodyPr/>
          <a:lstStyle/>
          <a:p>
            <a:r>
              <a:rPr lang="de-DE" dirty="0">
                <a:latin typeface="Calibri Light"/>
              </a:rPr>
              <a:t>Metakognitif Eğitim 1 - Atıfta Bulunma</a:t>
            </a: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rPr>
              <a:pPr/>
              <a:t>41</a:t>
            </a:fld>
            <a:endParaRPr lang="de-DE" dirty="0">
              <a:latin typeface="Calibri Light"/>
            </a:endParaRPr>
          </a:p>
        </p:txBody>
      </p:sp>
      <p:pic>
        <p:nvPicPr>
          <p:cNvPr id="10" name="Picture 8" descr="zen - flickr - zen driving home - day 14 - cclicense"/>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57275" y="3882069"/>
            <a:ext cx="2237900" cy="2975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tr-TR" sz="3600" dirty="0"/>
              <a:t>Bir arkadaşınız buluşmanıza gelmedi.</a:t>
            </a:r>
            <a:endParaRPr sz="3600" dirty="0">
              <a:latin typeface="Calibri Light"/>
            </a:endParaRPr>
          </a:p>
        </p:txBody>
      </p:sp>
      <p:sp>
        <p:nvSpPr>
          <p:cNvPr id="8" name="Content Placeholder 7"/>
          <p:cNvSpPr>
            <a:spLocks noGrp="1"/>
          </p:cNvSpPr>
          <p:nvPr>
            <p:ph idx="1"/>
          </p:nvPr>
        </p:nvSpPr>
        <p:spPr/>
        <p:txBody>
          <a:bodyPr/>
          <a:lstStyle/>
          <a:p>
            <a:r>
              <a:rPr lang="tr-TR" sz="2400" dirty="0">
                <a:solidFill>
                  <a:srgbClr val="333333"/>
                </a:solidFill>
                <a:latin typeface="Calibri Light"/>
              </a:rPr>
              <a:t>Arkadaşınızın buluşmaya gelmemesine ne sebep oldu?</a:t>
            </a:r>
            <a:endParaRPr lang="en-US" sz="2400" dirty="0">
              <a:solidFill>
                <a:srgbClr val="333333"/>
              </a:solidFill>
              <a:latin typeface="Calibri Light"/>
            </a:endParaRPr>
          </a:p>
          <a:p>
            <a:r>
              <a:rPr lang="tr-TR" sz="2400" dirty="0">
                <a:solidFill>
                  <a:srgbClr val="333333"/>
                </a:solidFill>
                <a:latin typeface="Calibri Light"/>
              </a:rPr>
              <a:t>Bu olayın ana sebebi nedir?</a:t>
            </a:r>
            <a:endParaRPr lang="en-US" sz="2400" dirty="0">
              <a:solidFill>
                <a:srgbClr val="333333"/>
              </a:solidFill>
              <a:latin typeface="Calibri Light"/>
            </a:endParaRPr>
          </a:p>
          <a:p>
            <a:endParaRPr lang="en-US" sz="2400" dirty="0">
              <a:solidFill>
                <a:srgbClr val="333333"/>
              </a:solidFill>
              <a:latin typeface="Calibri Light"/>
            </a:endParaRPr>
          </a:p>
          <a:p>
            <a:endParaRPr lang="en-US" sz="2400" dirty="0">
              <a:solidFill>
                <a:srgbClr val="333333"/>
              </a:solidFill>
              <a:latin typeface="Calibri Light"/>
            </a:endParaRPr>
          </a:p>
          <a:p>
            <a:pPr lvl="0" defTabSz="914400"/>
            <a:r>
              <a:rPr lang="tr-TR" sz="2400" spc="-5" dirty="0">
                <a:solidFill>
                  <a:srgbClr val="004992"/>
                </a:solidFill>
                <a:latin typeface="Calibri Light"/>
                <a:cs typeface="Verdana"/>
              </a:rPr>
              <a:t>Sen</a:t>
            </a:r>
            <a:r>
              <a:rPr lang="en-US" sz="2400" spc="-5" dirty="0">
                <a:solidFill>
                  <a:srgbClr val="004992"/>
                </a:solidFill>
                <a:latin typeface="Calibri Light"/>
                <a:cs typeface="Verdana"/>
              </a:rPr>
              <a:t>?</a:t>
            </a:r>
            <a:endParaRPr lang="en-US" sz="2400" dirty="0">
              <a:solidFill>
                <a:srgbClr val="004992"/>
              </a:solidFill>
              <a:latin typeface="Calibri Light"/>
              <a:cs typeface="Verdana"/>
            </a:endParaRPr>
          </a:p>
          <a:p>
            <a:pPr marR="5080" lvl="0" defTabSz="914400"/>
            <a:r>
              <a:rPr lang="tr-TR" sz="2400" spc="-5" dirty="0">
                <a:solidFill>
                  <a:srgbClr val="004992"/>
                </a:solidFill>
                <a:latin typeface="Calibri Light"/>
                <a:cs typeface="Verdana"/>
              </a:rPr>
              <a:t>Bir başkası ya da başkaları?</a:t>
            </a:r>
            <a:endParaRPr lang="en-US" sz="2400" dirty="0">
              <a:solidFill>
                <a:srgbClr val="004992"/>
              </a:solidFill>
              <a:latin typeface="Calibri Light"/>
              <a:cs typeface="Verdana"/>
            </a:endParaRPr>
          </a:p>
          <a:p>
            <a:pPr marR="5080" lvl="0" defTabSz="914400"/>
            <a:r>
              <a:rPr lang="tr-TR" sz="2400" spc="-5" dirty="0">
                <a:solidFill>
                  <a:srgbClr val="004992"/>
                </a:solidFill>
                <a:latin typeface="Calibri Light"/>
                <a:cs typeface="Verdana"/>
              </a:rPr>
              <a:t>Durum ya da tesadüf? </a:t>
            </a:r>
            <a:endParaRPr lang="en-US" sz="2400" dirty="0">
              <a:solidFill>
                <a:srgbClr val="004992"/>
              </a:solidFill>
              <a:latin typeface="Calibri Light"/>
              <a:cs typeface="Verdana"/>
            </a:endParaRPr>
          </a:p>
          <a:p>
            <a:endParaRPr lang="en-US" sz="2400" dirty="0">
              <a:solidFill>
                <a:srgbClr val="333333"/>
              </a:solidFill>
              <a:latin typeface="Calibri Light"/>
            </a:endParaRPr>
          </a:p>
        </p:txBody>
      </p:sp>
      <p:sp>
        <p:nvSpPr>
          <p:cNvPr id="6" name="Footer Placeholder 5"/>
          <p:cNvSpPr>
            <a:spLocks noGrp="1"/>
          </p:cNvSpPr>
          <p:nvPr>
            <p:ph type="ftr" sz="quarter" idx="11"/>
          </p:nvPr>
        </p:nvSpPr>
        <p:spPr/>
        <p:txBody>
          <a:bodyPr/>
          <a:lstStyle/>
          <a:p>
            <a:r>
              <a:rPr lang="de-DE" dirty="0">
                <a:latin typeface="Calibri Light"/>
              </a:rPr>
              <a:t>Metakognitif Eğitim 1 - Atıfta Bulunma</a:t>
            </a: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rPr>
              <a:pPr/>
              <a:t>42</a:t>
            </a:fld>
            <a:endParaRPr lang="de-DE" dirty="0">
              <a:latin typeface="Calibri Light"/>
            </a:endParaRPr>
          </a:p>
        </p:txBody>
      </p:sp>
      <p:pic>
        <p:nvPicPr>
          <p:cNvPr id="10" name="Picture 8" descr="jswieringa - flickr - Quarter Past three- cclicense"/>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30425" y="4520439"/>
            <a:ext cx="3264750" cy="2337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tr-TR" sz="3600" dirty="0"/>
              <a:t>Bir arkadaşınız size mektup göndermedi.</a:t>
            </a:r>
            <a:endParaRPr sz="3600" dirty="0">
              <a:latin typeface="Calibri Light"/>
            </a:endParaRPr>
          </a:p>
        </p:txBody>
      </p:sp>
      <p:sp>
        <p:nvSpPr>
          <p:cNvPr id="8" name="Content Placeholder 7"/>
          <p:cNvSpPr>
            <a:spLocks noGrp="1"/>
          </p:cNvSpPr>
          <p:nvPr>
            <p:ph idx="1"/>
          </p:nvPr>
        </p:nvSpPr>
        <p:spPr/>
        <p:txBody>
          <a:bodyPr/>
          <a:lstStyle/>
          <a:p>
            <a:r>
              <a:rPr lang="tr-TR" sz="2400" dirty="0">
                <a:solidFill>
                  <a:srgbClr val="333333"/>
                </a:solidFill>
                <a:latin typeface="Calibri Light"/>
              </a:rPr>
              <a:t>Arkadaşınız neden size mektup göndermemiş olabilir?</a:t>
            </a:r>
            <a:endParaRPr lang="en-US" sz="2400" dirty="0">
              <a:solidFill>
                <a:srgbClr val="333333"/>
              </a:solidFill>
              <a:latin typeface="Calibri Light"/>
            </a:endParaRPr>
          </a:p>
          <a:p>
            <a:r>
              <a:rPr lang="tr-TR" sz="2400" dirty="0">
                <a:solidFill>
                  <a:srgbClr val="333333"/>
                </a:solidFill>
                <a:latin typeface="Calibri Light"/>
              </a:rPr>
              <a:t>Bu olayın ana sebebi nedir?</a:t>
            </a:r>
            <a:endParaRPr lang="en-US" sz="2400" dirty="0">
              <a:solidFill>
                <a:srgbClr val="333333"/>
              </a:solidFill>
              <a:latin typeface="Calibri Light"/>
            </a:endParaRPr>
          </a:p>
          <a:p>
            <a:endParaRPr lang="en-US" sz="2400" dirty="0">
              <a:solidFill>
                <a:srgbClr val="333333"/>
              </a:solidFill>
              <a:latin typeface="Calibri Light"/>
            </a:endParaRPr>
          </a:p>
          <a:p>
            <a:endParaRPr lang="en-US" sz="2400" dirty="0">
              <a:solidFill>
                <a:srgbClr val="333333"/>
              </a:solidFill>
              <a:latin typeface="Calibri Light"/>
            </a:endParaRPr>
          </a:p>
          <a:p>
            <a:pPr lvl="0" defTabSz="914400"/>
            <a:r>
              <a:rPr lang="tr-TR" sz="2400" spc="-5" dirty="0">
                <a:solidFill>
                  <a:srgbClr val="004992"/>
                </a:solidFill>
                <a:latin typeface="Calibri Light"/>
                <a:cs typeface="Verdana"/>
              </a:rPr>
              <a:t>Sen</a:t>
            </a:r>
            <a:r>
              <a:rPr lang="en-US" sz="2400" spc="-5" dirty="0">
                <a:solidFill>
                  <a:srgbClr val="004992"/>
                </a:solidFill>
                <a:latin typeface="Calibri Light"/>
                <a:cs typeface="Verdana"/>
              </a:rPr>
              <a:t>?</a:t>
            </a:r>
            <a:endParaRPr lang="en-US" sz="2400" dirty="0">
              <a:solidFill>
                <a:srgbClr val="004992"/>
              </a:solidFill>
              <a:latin typeface="Calibri Light"/>
              <a:cs typeface="Verdana"/>
            </a:endParaRPr>
          </a:p>
          <a:p>
            <a:pPr marR="5080" lvl="0" defTabSz="914400"/>
            <a:r>
              <a:rPr lang="tr-TR" sz="2400" spc="-5" dirty="0">
                <a:solidFill>
                  <a:srgbClr val="004992"/>
                </a:solidFill>
                <a:latin typeface="Calibri Light"/>
                <a:cs typeface="Verdana"/>
              </a:rPr>
              <a:t>Bir başkası ya da başkaları?</a:t>
            </a:r>
            <a:endParaRPr lang="en-US" sz="2400" dirty="0">
              <a:solidFill>
                <a:srgbClr val="004992"/>
              </a:solidFill>
              <a:latin typeface="Calibri Light"/>
              <a:cs typeface="Verdana"/>
            </a:endParaRPr>
          </a:p>
          <a:p>
            <a:pPr marR="5080" lvl="0" defTabSz="914400"/>
            <a:r>
              <a:rPr lang="tr-TR" sz="2400" spc="-5" dirty="0">
                <a:solidFill>
                  <a:srgbClr val="004992"/>
                </a:solidFill>
                <a:latin typeface="Calibri Light"/>
                <a:cs typeface="Verdana"/>
              </a:rPr>
              <a:t>Durum ya da tesadüf? </a:t>
            </a:r>
            <a:endParaRPr lang="en-US" sz="2400" dirty="0">
              <a:solidFill>
                <a:srgbClr val="004992"/>
              </a:solidFill>
              <a:latin typeface="Calibri Light"/>
              <a:cs typeface="Verdana"/>
            </a:endParaRPr>
          </a:p>
          <a:p>
            <a:endParaRPr lang="en-US" sz="2400" dirty="0">
              <a:solidFill>
                <a:srgbClr val="333333"/>
              </a:solidFill>
              <a:latin typeface="Calibri Light"/>
            </a:endParaRPr>
          </a:p>
        </p:txBody>
      </p:sp>
      <p:sp>
        <p:nvSpPr>
          <p:cNvPr id="6" name="Footer Placeholder 5"/>
          <p:cNvSpPr>
            <a:spLocks noGrp="1"/>
          </p:cNvSpPr>
          <p:nvPr>
            <p:ph type="ftr" sz="quarter" idx="11"/>
          </p:nvPr>
        </p:nvSpPr>
        <p:spPr/>
        <p:txBody>
          <a:bodyPr/>
          <a:lstStyle/>
          <a:p>
            <a:r>
              <a:rPr lang="de-DE" dirty="0">
                <a:latin typeface="Calibri Light"/>
              </a:rPr>
              <a:t>Metakognitif Eğitim 1 - Atıfta Bulunma</a:t>
            </a: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rPr>
              <a:pPr/>
              <a:t>43</a:t>
            </a:fld>
            <a:endParaRPr lang="de-DE" dirty="0">
              <a:latin typeface="Calibri Light"/>
            </a:endParaRPr>
          </a:p>
        </p:txBody>
      </p:sp>
      <p:pic>
        <p:nvPicPr>
          <p:cNvPr id="10" name="Picture 1032" descr="mail box - rocketjim54 - flickr - cc"/>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42483" y="4499013"/>
            <a:ext cx="3552692" cy="2358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tr-TR" sz="3600" dirty="0"/>
              <a:t>Bir araba yarım saattir sizin arabanızın arkasında sürmekte.</a:t>
            </a:r>
            <a:endParaRPr sz="3600" dirty="0">
              <a:latin typeface="Calibri Light"/>
            </a:endParaRPr>
          </a:p>
        </p:txBody>
      </p:sp>
      <p:sp>
        <p:nvSpPr>
          <p:cNvPr id="8" name="Content Placeholder 7"/>
          <p:cNvSpPr>
            <a:spLocks noGrp="1"/>
          </p:cNvSpPr>
          <p:nvPr>
            <p:ph idx="1"/>
          </p:nvPr>
        </p:nvSpPr>
        <p:spPr/>
        <p:txBody>
          <a:bodyPr/>
          <a:lstStyle/>
          <a:p>
            <a:r>
              <a:rPr lang="tr-TR" sz="2400" dirty="0">
                <a:solidFill>
                  <a:srgbClr val="333333"/>
                </a:solidFill>
                <a:latin typeface="Calibri Light"/>
              </a:rPr>
              <a:t>Bu araba neden sizin arkanızdan sürmekte?</a:t>
            </a:r>
            <a:endParaRPr lang="en-US" sz="2400" dirty="0">
              <a:solidFill>
                <a:srgbClr val="333333"/>
              </a:solidFill>
              <a:latin typeface="Calibri Light"/>
            </a:endParaRPr>
          </a:p>
          <a:p>
            <a:r>
              <a:rPr lang="tr-TR" sz="2400" dirty="0">
                <a:solidFill>
                  <a:srgbClr val="333333"/>
                </a:solidFill>
                <a:latin typeface="Calibri Light"/>
              </a:rPr>
              <a:t>Bu olayın ana sebebi nedir?</a:t>
            </a:r>
            <a:endParaRPr lang="en-US" sz="2400" dirty="0">
              <a:solidFill>
                <a:srgbClr val="333333"/>
              </a:solidFill>
              <a:latin typeface="Calibri Light"/>
            </a:endParaRPr>
          </a:p>
          <a:p>
            <a:endParaRPr lang="en-US" sz="2400" dirty="0">
              <a:solidFill>
                <a:srgbClr val="333333"/>
              </a:solidFill>
              <a:latin typeface="Calibri Light"/>
            </a:endParaRPr>
          </a:p>
          <a:p>
            <a:endParaRPr lang="en-US" sz="2400" dirty="0">
              <a:solidFill>
                <a:srgbClr val="333333"/>
              </a:solidFill>
              <a:latin typeface="Calibri Light"/>
            </a:endParaRPr>
          </a:p>
          <a:p>
            <a:pPr lvl="0" defTabSz="914400"/>
            <a:r>
              <a:rPr lang="tr-TR" sz="2400" spc="-5" dirty="0">
                <a:solidFill>
                  <a:srgbClr val="004992"/>
                </a:solidFill>
                <a:latin typeface="Calibri Light"/>
                <a:cs typeface="Verdana"/>
              </a:rPr>
              <a:t>Sen</a:t>
            </a:r>
            <a:r>
              <a:rPr lang="en-US" sz="2400" spc="-5" dirty="0">
                <a:solidFill>
                  <a:srgbClr val="004992"/>
                </a:solidFill>
                <a:latin typeface="Calibri Light"/>
                <a:cs typeface="Verdana"/>
              </a:rPr>
              <a:t>?</a:t>
            </a:r>
            <a:endParaRPr lang="en-US" sz="2400" dirty="0">
              <a:solidFill>
                <a:srgbClr val="004992"/>
              </a:solidFill>
              <a:latin typeface="Calibri Light"/>
              <a:cs typeface="Verdana"/>
            </a:endParaRPr>
          </a:p>
          <a:p>
            <a:pPr marR="5080" lvl="0" defTabSz="914400"/>
            <a:r>
              <a:rPr lang="tr-TR" sz="2400" spc="-5" dirty="0">
                <a:solidFill>
                  <a:srgbClr val="004992"/>
                </a:solidFill>
                <a:latin typeface="Calibri Light"/>
                <a:cs typeface="Verdana"/>
              </a:rPr>
              <a:t>Bir başkası ya da başkaları?</a:t>
            </a:r>
            <a:endParaRPr lang="en-US" sz="2400" dirty="0">
              <a:solidFill>
                <a:srgbClr val="004992"/>
              </a:solidFill>
              <a:latin typeface="Calibri Light"/>
              <a:cs typeface="Verdana"/>
            </a:endParaRPr>
          </a:p>
          <a:p>
            <a:pPr marR="5080" lvl="0" defTabSz="914400"/>
            <a:r>
              <a:rPr lang="tr-TR" sz="2400" spc="-5" dirty="0">
                <a:solidFill>
                  <a:srgbClr val="004992"/>
                </a:solidFill>
                <a:latin typeface="Calibri Light"/>
                <a:cs typeface="Verdana"/>
              </a:rPr>
              <a:t>Durum ya da tesadüf? </a:t>
            </a:r>
            <a:endParaRPr lang="en-US" sz="2400" dirty="0">
              <a:solidFill>
                <a:srgbClr val="004992"/>
              </a:solidFill>
              <a:latin typeface="Calibri Light"/>
              <a:cs typeface="Verdana"/>
            </a:endParaRPr>
          </a:p>
          <a:p>
            <a:endParaRPr lang="en-US" sz="2400" dirty="0">
              <a:solidFill>
                <a:srgbClr val="333333"/>
              </a:solidFill>
              <a:latin typeface="Calibri Light"/>
            </a:endParaRPr>
          </a:p>
        </p:txBody>
      </p:sp>
      <p:sp>
        <p:nvSpPr>
          <p:cNvPr id="6" name="Footer Placeholder 5"/>
          <p:cNvSpPr>
            <a:spLocks noGrp="1"/>
          </p:cNvSpPr>
          <p:nvPr>
            <p:ph type="ftr" sz="quarter" idx="11"/>
          </p:nvPr>
        </p:nvSpPr>
        <p:spPr/>
        <p:txBody>
          <a:bodyPr/>
          <a:lstStyle/>
          <a:p>
            <a:r>
              <a:rPr lang="de-DE" dirty="0">
                <a:latin typeface="Calibri Light"/>
              </a:rPr>
              <a:t>Metakognitif Eğitim 1 - Atıfta Bulunma</a:t>
            </a: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rPr>
              <a:pPr/>
              <a:t>44</a:t>
            </a:fld>
            <a:endParaRPr lang="de-DE" dirty="0">
              <a:latin typeface="Calibri Light"/>
            </a:endParaRPr>
          </a:p>
        </p:txBody>
      </p:sp>
      <p:pic>
        <p:nvPicPr>
          <p:cNvPr id="10" name="Picture 10" descr="trekguy - flickr - rear view side mirror - cclicense"/>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860556" y="4357036"/>
            <a:ext cx="3334619" cy="2500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997196"/>
          </a:xfrm>
          <a:prstGeom prst="rect">
            <a:avLst/>
          </a:prstGeom>
        </p:spPr>
        <p:txBody>
          <a:bodyPr vert="horz" lIns="0" tIns="0" rIns="0" bIns="0" rtlCol="0" anchor="t">
            <a:spAutoFit/>
          </a:bodyPr>
          <a:lstStyle/>
          <a:p>
            <a:pPr defTabSz="914377">
              <a:spcBef>
                <a:spcPts val="0"/>
              </a:spcBef>
            </a:pPr>
            <a:r>
              <a:rPr lang="tr-TR" sz="3600" dirty="0"/>
              <a:t>Binmeniz gereken otobüs sizin önünüzden sizi beklemeden geçti.</a:t>
            </a:r>
            <a:endParaRPr sz="3600" dirty="0">
              <a:latin typeface="Calibri Light"/>
            </a:endParaRPr>
          </a:p>
        </p:txBody>
      </p:sp>
      <p:sp>
        <p:nvSpPr>
          <p:cNvPr id="8" name="Content Placeholder 7"/>
          <p:cNvSpPr>
            <a:spLocks noGrp="1"/>
          </p:cNvSpPr>
          <p:nvPr>
            <p:ph idx="1"/>
          </p:nvPr>
        </p:nvSpPr>
        <p:spPr/>
        <p:txBody>
          <a:bodyPr/>
          <a:lstStyle/>
          <a:p>
            <a:r>
              <a:rPr lang="tr-TR" sz="2400" dirty="0">
                <a:solidFill>
                  <a:srgbClr val="333333"/>
                </a:solidFill>
                <a:latin typeface="Calibri Light"/>
              </a:rPr>
              <a:t>Otobüsü neden yakalayamadınız?</a:t>
            </a:r>
            <a:endParaRPr lang="en-US" sz="2400" dirty="0">
              <a:solidFill>
                <a:srgbClr val="333333"/>
              </a:solidFill>
              <a:latin typeface="Calibri Light"/>
            </a:endParaRPr>
          </a:p>
          <a:p>
            <a:r>
              <a:rPr lang="tr-TR" sz="2400" dirty="0">
                <a:solidFill>
                  <a:srgbClr val="333333"/>
                </a:solidFill>
                <a:latin typeface="Calibri Light"/>
              </a:rPr>
              <a:t>Bu olayın ana sebebi nedir?</a:t>
            </a:r>
            <a:endParaRPr lang="en-US" sz="2400" dirty="0">
              <a:solidFill>
                <a:srgbClr val="333333"/>
              </a:solidFill>
              <a:latin typeface="Calibri Light"/>
            </a:endParaRPr>
          </a:p>
          <a:p>
            <a:endParaRPr lang="en-US" sz="2400" dirty="0">
              <a:solidFill>
                <a:srgbClr val="333333"/>
              </a:solidFill>
              <a:latin typeface="Calibri Light"/>
            </a:endParaRPr>
          </a:p>
          <a:p>
            <a:endParaRPr lang="en-US" sz="2400" dirty="0">
              <a:solidFill>
                <a:srgbClr val="333333"/>
              </a:solidFill>
              <a:latin typeface="Calibri Light"/>
            </a:endParaRPr>
          </a:p>
          <a:p>
            <a:pPr lvl="0" defTabSz="914400"/>
            <a:r>
              <a:rPr lang="tr-TR" sz="2400" spc="-5" dirty="0">
                <a:solidFill>
                  <a:srgbClr val="004992"/>
                </a:solidFill>
                <a:latin typeface="Calibri Light"/>
                <a:cs typeface="Verdana"/>
              </a:rPr>
              <a:t>Sen</a:t>
            </a:r>
            <a:r>
              <a:rPr lang="en-US" sz="2400" spc="-5" dirty="0">
                <a:solidFill>
                  <a:srgbClr val="004992"/>
                </a:solidFill>
                <a:latin typeface="Calibri Light"/>
                <a:cs typeface="Verdana"/>
              </a:rPr>
              <a:t>?</a:t>
            </a:r>
            <a:endParaRPr lang="en-US" sz="2400" dirty="0">
              <a:solidFill>
                <a:srgbClr val="004992"/>
              </a:solidFill>
              <a:latin typeface="Calibri Light"/>
              <a:cs typeface="Verdana"/>
            </a:endParaRPr>
          </a:p>
          <a:p>
            <a:pPr marR="5080" lvl="0" defTabSz="914400"/>
            <a:r>
              <a:rPr lang="tr-TR" sz="2400" spc="-5" dirty="0">
                <a:solidFill>
                  <a:srgbClr val="004992"/>
                </a:solidFill>
                <a:latin typeface="Calibri Light"/>
                <a:cs typeface="Verdana"/>
              </a:rPr>
              <a:t>Bir başkası ya da başkaları?</a:t>
            </a:r>
            <a:endParaRPr lang="en-US" sz="2400" dirty="0">
              <a:solidFill>
                <a:srgbClr val="004992"/>
              </a:solidFill>
              <a:latin typeface="Calibri Light"/>
              <a:cs typeface="Verdana"/>
            </a:endParaRPr>
          </a:p>
          <a:p>
            <a:pPr marR="5080" lvl="0" defTabSz="914400"/>
            <a:r>
              <a:rPr lang="tr-TR" sz="2400" spc="-5" dirty="0">
                <a:solidFill>
                  <a:srgbClr val="004992"/>
                </a:solidFill>
                <a:latin typeface="Calibri Light"/>
                <a:cs typeface="Verdana"/>
              </a:rPr>
              <a:t>Durum ya da tesadüf? </a:t>
            </a:r>
            <a:endParaRPr lang="en-US" sz="2400" dirty="0">
              <a:solidFill>
                <a:srgbClr val="004992"/>
              </a:solidFill>
              <a:latin typeface="Calibri Light"/>
              <a:cs typeface="Verdana"/>
            </a:endParaRPr>
          </a:p>
          <a:p>
            <a:endParaRPr lang="en-US" sz="2400" dirty="0">
              <a:solidFill>
                <a:srgbClr val="333333"/>
              </a:solidFill>
              <a:latin typeface="Calibri Light"/>
            </a:endParaRPr>
          </a:p>
        </p:txBody>
      </p:sp>
      <p:sp>
        <p:nvSpPr>
          <p:cNvPr id="6" name="Footer Placeholder 5"/>
          <p:cNvSpPr>
            <a:spLocks noGrp="1"/>
          </p:cNvSpPr>
          <p:nvPr>
            <p:ph type="ftr" sz="quarter" idx="11"/>
          </p:nvPr>
        </p:nvSpPr>
        <p:spPr/>
        <p:txBody>
          <a:bodyPr/>
          <a:lstStyle/>
          <a:p>
            <a:r>
              <a:rPr lang="de-DE" dirty="0">
                <a:latin typeface="Calibri Light"/>
              </a:rPr>
              <a:t>Metakognitif Eğitim 1 - Atıfta Bulunma</a:t>
            </a: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rPr>
              <a:pPr/>
              <a:t>45</a:t>
            </a:fld>
            <a:endParaRPr lang="de-DE" dirty="0">
              <a:latin typeface="Calibri Light"/>
            </a:endParaRPr>
          </a:p>
        </p:txBody>
      </p:sp>
      <p:pic>
        <p:nvPicPr>
          <p:cNvPr id="10" name="Picture 7" descr="The Jamoler - flickr "/>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77985" y="4588986"/>
            <a:ext cx="3417190" cy="2269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tr-TR" sz="3600" dirty="0"/>
              <a:t>Bir komşunuz sizi birşeyler içmeye davet etti.</a:t>
            </a:r>
            <a:endParaRPr sz="3600" dirty="0">
              <a:latin typeface="Calibri Light"/>
            </a:endParaRPr>
          </a:p>
        </p:txBody>
      </p:sp>
      <p:sp>
        <p:nvSpPr>
          <p:cNvPr id="8" name="Content Placeholder 7"/>
          <p:cNvSpPr>
            <a:spLocks noGrp="1"/>
          </p:cNvSpPr>
          <p:nvPr>
            <p:ph idx="1"/>
          </p:nvPr>
        </p:nvSpPr>
        <p:spPr/>
        <p:txBody>
          <a:bodyPr/>
          <a:lstStyle/>
          <a:p>
            <a:r>
              <a:rPr lang="tr-TR" sz="2400" dirty="0">
                <a:solidFill>
                  <a:srgbClr val="333333"/>
                </a:solidFill>
                <a:latin typeface="Calibri Light"/>
              </a:rPr>
              <a:t>Komşunuzu sizi birşeyler içmeye davet ettiren şey nedir?</a:t>
            </a:r>
            <a:endParaRPr lang="en-US" sz="2400" dirty="0">
              <a:solidFill>
                <a:srgbClr val="333333"/>
              </a:solidFill>
              <a:latin typeface="Calibri Light"/>
            </a:endParaRPr>
          </a:p>
          <a:p>
            <a:r>
              <a:rPr lang="tr-TR" sz="2400" dirty="0">
                <a:solidFill>
                  <a:srgbClr val="333333"/>
                </a:solidFill>
                <a:latin typeface="Calibri Light"/>
              </a:rPr>
              <a:t>Bu olayın ana sebebi nedir?</a:t>
            </a:r>
            <a:endParaRPr lang="en-US" sz="2400" dirty="0">
              <a:solidFill>
                <a:srgbClr val="333333"/>
              </a:solidFill>
              <a:latin typeface="Calibri Light"/>
            </a:endParaRPr>
          </a:p>
          <a:p>
            <a:endParaRPr lang="en-US" sz="2400" dirty="0">
              <a:solidFill>
                <a:srgbClr val="333333"/>
              </a:solidFill>
              <a:latin typeface="Calibri Light"/>
            </a:endParaRPr>
          </a:p>
          <a:p>
            <a:endParaRPr lang="en-US" sz="2400" dirty="0">
              <a:solidFill>
                <a:srgbClr val="333333"/>
              </a:solidFill>
              <a:latin typeface="Calibri Light"/>
            </a:endParaRPr>
          </a:p>
          <a:p>
            <a:pPr lvl="0" defTabSz="914400"/>
            <a:r>
              <a:rPr lang="tr-TR" sz="2400" spc="-5" dirty="0">
                <a:solidFill>
                  <a:srgbClr val="004992"/>
                </a:solidFill>
                <a:latin typeface="Calibri Light"/>
                <a:cs typeface="Verdana"/>
              </a:rPr>
              <a:t>Sen</a:t>
            </a:r>
            <a:r>
              <a:rPr lang="en-US" sz="2400" spc="-5" dirty="0">
                <a:solidFill>
                  <a:srgbClr val="004992"/>
                </a:solidFill>
                <a:latin typeface="Calibri Light"/>
                <a:cs typeface="Verdana"/>
              </a:rPr>
              <a:t>?</a:t>
            </a:r>
            <a:endParaRPr lang="en-US" sz="2400" dirty="0">
              <a:solidFill>
                <a:srgbClr val="004992"/>
              </a:solidFill>
              <a:latin typeface="Calibri Light"/>
              <a:cs typeface="Verdana"/>
            </a:endParaRPr>
          </a:p>
          <a:p>
            <a:pPr marR="5080" lvl="0" defTabSz="914400"/>
            <a:r>
              <a:rPr lang="tr-TR" sz="2400" spc="-5" dirty="0">
                <a:solidFill>
                  <a:srgbClr val="004992"/>
                </a:solidFill>
                <a:latin typeface="Calibri Light"/>
                <a:cs typeface="Verdana"/>
              </a:rPr>
              <a:t>Bir başkası ya da başkaları?</a:t>
            </a:r>
            <a:endParaRPr lang="en-US" sz="2400" dirty="0">
              <a:solidFill>
                <a:srgbClr val="004992"/>
              </a:solidFill>
              <a:latin typeface="Calibri Light"/>
              <a:cs typeface="Verdana"/>
            </a:endParaRPr>
          </a:p>
          <a:p>
            <a:pPr marR="5080" lvl="0" defTabSz="914400"/>
            <a:r>
              <a:rPr lang="tr-TR" sz="2400" spc="-5" dirty="0">
                <a:solidFill>
                  <a:srgbClr val="004992"/>
                </a:solidFill>
                <a:latin typeface="Calibri Light"/>
                <a:cs typeface="Verdana"/>
              </a:rPr>
              <a:t>Durum ya da tesadüf? </a:t>
            </a:r>
            <a:endParaRPr lang="en-US" sz="2400" dirty="0">
              <a:solidFill>
                <a:srgbClr val="004992"/>
              </a:solidFill>
              <a:latin typeface="Calibri Light"/>
              <a:cs typeface="Verdana"/>
            </a:endParaRPr>
          </a:p>
          <a:p>
            <a:endParaRPr lang="en-US" sz="2400" dirty="0">
              <a:solidFill>
                <a:srgbClr val="333333"/>
              </a:solidFill>
              <a:latin typeface="Calibri Light"/>
            </a:endParaRPr>
          </a:p>
        </p:txBody>
      </p:sp>
      <p:sp>
        <p:nvSpPr>
          <p:cNvPr id="6" name="Footer Placeholder 5"/>
          <p:cNvSpPr>
            <a:spLocks noGrp="1"/>
          </p:cNvSpPr>
          <p:nvPr>
            <p:ph type="ftr" sz="quarter" idx="11"/>
          </p:nvPr>
        </p:nvSpPr>
        <p:spPr/>
        <p:txBody>
          <a:bodyPr/>
          <a:lstStyle/>
          <a:p>
            <a:r>
              <a:rPr lang="de-DE" dirty="0">
                <a:latin typeface="Calibri Light"/>
              </a:rPr>
              <a:t>Metakognitif Eğitim 1 - Atıfta Bulunma</a:t>
            </a: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rPr>
              <a:pPr/>
              <a:t>46</a:t>
            </a:fld>
            <a:endParaRPr lang="de-DE" dirty="0">
              <a:latin typeface="Calibri Light"/>
            </a:endParaRPr>
          </a:p>
        </p:txBody>
      </p:sp>
      <p:pic>
        <p:nvPicPr>
          <p:cNvPr id="10" name="Picture 8" descr="Mars - flickr - wine II - cclicense"/>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6381" y="4833601"/>
            <a:ext cx="3048794" cy="2024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997196"/>
          </a:xfrm>
          <a:prstGeom prst="rect">
            <a:avLst/>
          </a:prstGeom>
        </p:spPr>
        <p:txBody>
          <a:bodyPr vert="horz" lIns="0" tIns="0" rIns="0" bIns="0" rtlCol="0" anchor="t">
            <a:spAutoFit/>
          </a:bodyPr>
          <a:lstStyle/>
          <a:p>
            <a:pPr defTabSz="914377">
              <a:spcBef>
                <a:spcPts val="0"/>
              </a:spcBef>
            </a:pPr>
            <a:r>
              <a:rPr lang="tr-TR" sz="3600" dirty="0">
                <a:latin typeface="Calibri Light"/>
              </a:rPr>
              <a:t>Her nedense bir süredir adamın biri kapınızın önünde gazetesini okuyor.</a:t>
            </a:r>
            <a:endParaRPr sz="3600" dirty="0">
              <a:latin typeface="Calibri Light"/>
            </a:endParaRPr>
          </a:p>
        </p:txBody>
      </p:sp>
      <p:sp>
        <p:nvSpPr>
          <p:cNvPr id="8" name="Content Placeholder 7"/>
          <p:cNvSpPr>
            <a:spLocks noGrp="1"/>
          </p:cNvSpPr>
          <p:nvPr>
            <p:ph idx="1"/>
          </p:nvPr>
        </p:nvSpPr>
        <p:spPr/>
        <p:txBody>
          <a:bodyPr/>
          <a:lstStyle/>
          <a:p>
            <a:pPr lvl="0" defTabSz="914400"/>
            <a:r>
              <a:rPr lang="tr-TR" sz="2400" dirty="0">
                <a:solidFill>
                  <a:srgbClr val="333333"/>
                </a:solidFill>
                <a:latin typeface="Calibri Light"/>
                <a:cs typeface="Verdana"/>
              </a:rPr>
              <a:t>Adamın sizin kapınızın önünde gazetesini okumasına ne sebep oldu?</a:t>
            </a:r>
            <a:endParaRPr lang="en-US" sz="2400" spc="-5" dirty="0">
              <a:solidFill>
                <a:srgbClr val="333333"/>
              </a:solidFill>
              <a:latin typeface="Calibri Light"/>
              <a:cs typeface="Verdana"/>
            </a:endParaRPr>
          </a:p>
          <a:p>
            <a:r>
              <a:rPr lang="tr-TR" sz="2400" dirty="0">
                <a:solidFill>
                  <a:srgbClr val="333333"/>
                </a:solidFill>
                <a:latin typeface="Calibri Light"/>
              </a:rPr>
              <a:t>Bu olayın ana sebebi nedir?</a:t>
            </a:r>
            <a:endParaRPr lang="en-US" sz="2400" dirty="0">
              <a:solidFill>
                <a:srgbClr val="333333"/>
              </a:solidFill>
              <a:latin typeface="Calibri Light"/>
            </a:endParaRPr>
          </a:p>
          <a:p>
            <a:endParaRPr lang="en-US" sz="2400" dirty="0">
              <a:solidFill>
                <a:srgbClr val="333333"/>
              </a:solidFill>
              <a:latin typeface="Calibri Light"/>
            </a:endParaRPr>
          </a:p>
          <a:p>
            <a:endParaRPr lang="en-US" sz="2400" dirty="0">
              <a:solidFill>
                <a:srgbClr val="333333"/>
              </a:solidFill>
              <a:latin typeface="Calibri Light"/>
            </a:endParaRPr>
          </a:p>
          <a:p>
            <a:pPr lvl="0" defTabSz="914400"/>
            <a:r>
              <a:rPr lang="tr-TR" sz="2400" spc="-5" dirty="0">
                <a:solidFill>
                  <a:srgbClr val="004992"/>
                </a:solidFill>
                <a:latin typeface="Calibri Light"/>
                <a:cs typeface="Verdana"/>
              </a:rPr>
              <a:t>Sen</a:t>
            </a:r>
            <a:r>
              <a:rPr lang="en-US" sz="2400" spc="-5" dirty="0">
                <a:solidFill>
                  <a:srgbClr val="004992"/>
                </a:solidFill>
                <a:latin typeface="Calibri Light"/>
                <a:cs typeface="Verdana"/>
              </a:rPr>
              <a:t>?</a:t>
            </a:r>
            <a:endParaRPr lang="en-US" sz="2400" dirty="0">
              <a:solidFill>
                <a:srgbClr val="004992"/>
              </a:solidFill>
              <a:latin typeface="Calibri Light"/>
              <a:cs typeface="Verdana"/>
            </a:endParaRPr>
          </a:p>
          <a:p>
            <a:pPr marR="5080" lvl="0" defTabSz="914400"/>
            <a:r>
              <a:rPr lang="tr-TR" sz="2400" spc="-5" dirty="0">
                <a:solidFill>
                  <a:srgbClr val="004992"/>
                </a:solidFill>
                <a:latin typeface="Calibri Light"/>
                <a:cs typeface="Verdana"/>
              </a:rPr>
              <a:t>Bir başkası ya da başkaları?</a:t>
            </a:r>
            <a:endParaRPr lang="en-US" sz="2400" dirty="0">
              <a:solidFill>
                <a:srgbClr val="004992"/>
              </a:solidFill>
              <a:latin typeface="Calibri Light"/>
              <a:cs typeface="Verdana"/>
            </a:endParaRPr>
          </a:p>
          <a:p>
            <a:pPr marR="5080" lvl="0" defTabSz="914400"/>
            <a:r>
              <a:rPr lang="tr-TR" sz="2400" spc="-5" dirty="0">
                <a:solidFill>
                  <a:srgbClr val="004992"/>
                </a:solidFill>
                <a:latin typeface="Calibri Light"/>
                <a:cs typeface="Verdana"/>
              </a:rPr>
              <a:t>Durum ya da tesadüf? </a:t>
            </a:r>
            <a:endParaRPr lang="en-US" sz="2400" dirty="0">
              <a:solidFill>
                <a:srgbClr val="004992"/>
              </a:solidFill>
              <a:latin typeface="Calibri Light"/>
              <a:cs typeface="Verdana"/>
            </a:endParaRPr>
          </a:p>
        </p:txBody>
      </p:sp>
      <p:sp>
        <p:nvSpPr>
          <p:cNvPr id="6" name="Footer Placeholder 5"/>
          <p:cNvSpPr>
            <a:spLocks noGrp="1"/>
          </p:cNvSpPr>
          <p:nvPr>
            <p:ph type="ftr" sz="quarter" idx="11"/>
          </p:nvPr>
        </p:nvSpPr>
        <p:spPr/>
        <p:txBody>
          <a:bodyPr/>
          <a:lstStyle/>
          <a:p>
            <a:r>
              <a:rPr lang="de-DE" dirty="0">
                <a:latin typeface="Calibri Light"/>
              </a:rPr>
              <a:t>Metakognitif Eğitim 1 - Atıfta Bulunma</a:t>
            </a: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rPr>
              <a:pPr/>
              <a:t>47</a:t>
            </a:fld>
            <a:endParaRPr lang="de-DE" dirty="0">
              <a:latin typeface="Calibri Light"/>
            </a:endParaRPr>
          </a:p>
        </p:txBody>
      </p:sp>
      <p:pic>
        <p:nvPicPr>
          <p:cNvPr id="10" name="Picture 8" descr="heater - flickr - Commute (reading gang signs) - cclicesnse"/>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79584" y="4170545"/>
            <a:ext cx="2015591" cy="2687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tr-TR" sz="3600" dirty="0"/>
              <a:t>Bir arkadaşınız sizin adil olmadığınızı düşünüyor.</a:t>
            </a:r>
            <a:endParaRPr sz="3600" dirty="0">
              <a:latin typeface="Calibri Light"/>
            </a:endParaRPr>
          </a:p>
        </p:txBody>
      </p:sp>
      <p:sp>
        <p:nvSpPr>
          <p:cNvPr id="8" name="Content Placeholder 7"/>
          <p:cNvSpPr>
            <a:spLocks noGrp="1"/>
          </p:cNvSpPr>
          <p:nvPr>
            <p:ph idx="1"/>
          </p:nvPr>
        </p:nvSpPr>
        <p:spPr/>
        <p:txBody>
          <a:bodyPr/>
          <a:lstStyle/>
          <a:p>
            <a:r>
              <a:rPr lang="tr-TR" sz="2400" dirty="0">
                <a:solidFill>
                  <a:srgbClr val="333333"/>
                </a:solidFill>
                <a:latin typeface="Calibri Light"/>
              </a:rPr>
              <a:t>Arkadaşınızın sizin adil olmadığınızı düşünmesine ne sebep oldu?</a:t>
            </a:r>
            <a:endParaRPr lang="en-US" sz="2400" dirty="0">
              <a:solidFill>
                <a:srgbClr val="333333"/>
              </a:solidFill>
              <a:latin typeface="Calibri Light"/>
            </a:endParaRPr>
          </a:p>
          <a:p>
            <a:r>
              <a:rPr lang="tr-TR" sz="2400" dirty="0">
                <a:solidFill>
                  <a:srgbClr val="333333"/>
                </a:solidFill>
                <a:latin typeface="Calibri Light"/>
              </a:rPr>
              <a:t>Bu olayın ana sebebi nedir?</a:t>
            </a:r>
            <a:endParaRPr lang="en-US" sz="2400" dirty="0">
              <a:solidFill>
                <a:srgbClr val="333333"/>
              </a:solidFill>
              <a:latin typeface="Calibri Light"/>
            </a:endParaRPr>
          </a:p>
          <a:p>
            <a:endParaRPr lang="en-US" sz="2400" dirty="0">
              <a:solidFill>
                <a:srgbClr val="333333"/>
              </a:solidFill>
              <a:latin typeface="Calibri Light"/>
            </a:endParaRPr>
          </a:p>
          <a:p>
            <a:endParaRPr lang="en-US" sz="2400" dirty="0">
              <a:solidFill>
                <a:srgbClr val="333333"/>
              </a:solidFill>
              <a:latin typeface="Calibri Light"/>
            </a:endParaRPr>
          </a:p>
          <a:p>
            <a:pPr lvl="0" defTabSz="914400"/>
            <a:r>
              <a:rPr lang="tr-TR" sz="2400" spc="-5" dirty="0">
                <a:solidFill>
                  <a:srgbClr val="004992"/>
                </a:solidFill>
                <a:latin typeface="Calibri Light"/>
                <a:cs typeface="Verdana"/>
              </a:rPr>
              <a:t>Sen</a:t>
            </a:r>
            <a:r>
              <a:rPr lang="en-US" sz="2400" spc="-5" dirty="0">
                <a:solidFill>
                  <a:srgbClr val="004992"/>
                </a:solidFill>
                <a:latin typeface="Calibri Light"/>
                <a:cs typeface="Verdana"/>
              </a:rPr>
              <a:t>?</a:t>
            </a:r>
            <a:endParaRPr lang="en-US" sz="2400" dirty="0">
              <a:solidFill>
                <a:srgbClr val="004992"/>
              </a:solidFill>
              <a:latin typeface="Calibri Light"/>
              <a:cs typeface="Verdana"/>
            </a:endParaRPr>
          </a:p>
          <a:p>
            <a:pPr marR="5080" lvl="0" defTabSz="914400"/>
            <a:r>
              <a:rPr lang="tr-TR" sz="2400" spc="-5" dirty="0">
                <a:solidFill>
                  <a:srgbClr val="004992"/>
                </a:solidFill>
                <a:latin typeface="Calibri Light"/>
                <a:cs typeface="Verdana"/>
              </a:rPr>
              <a:t>Bir başkası ya da başkaları?</a:t>
            </a:r>
            <a:endParaRPr lang="en-US" sz="2400" dirty="0">
              <a:solidFill>
                <a:srgbClr val="004992"/>
              </a:solidFill>
              <a:latin typeface="Calibri Light"/>
              <a:cs typeface="Verdana"/>
            </a:endParaRPr>
          </a:p>
          <a:p>
            <a:pPr marR="5080" lvl="0" defTabSz="914400"/>
            <a:r>
              <a:rPr lang="tr-TR" sz="2400" spc="-5" dirty="0">
                <a:solidFill>
                  <a:srgbClr val="004992"/>
                </a:solidFill>
                <a:latin typeface="Calibri Light"/>
                <a:cs typeface="Verdana"/>
              </a:rPr>
              <a:t>Durum ya da tesadüf? </a:t>
            </a:r>
            <a:endParaRPr lang="en-US" sz="2400" dirty="0">
              <a:solidFill>
                <a:srgbClr val="004992"/>
              </a:solidFill>
              <a:latin typeface="Calibri Light"/>
              <a:cs typeface="Verdana"/>
            </a:endParaRPr>
          </a:p>
          <a:p>
            <a:endParaRPr lang="en-US" sz="2400" dirty="0">
              <a:solidFill>
                <a:srgbClr val="333333"/>
              </a:solidFill>
              <a:latin typeface="Calibri Light"/>
            </a:endParaRPr>
          </a:p>
        </p:txBody>
      </p:sp>
      <p:sp>
        <p:nvSpPr>
          <p:cNvPr id="6" name="Footer Placeholder 5"/>
          <p:cNvSpPr>
            <a:spLocks noGrp="1"/>
          </p:cNvSpPr>
          <p:nvPr>
            <p:ph type="ftr" sz="quarter" idx="11"/>
          </p:nvPr>
        </p:nvSpPr>
        <p:spPr/>
        <p:txBody>
          <a:bodyPr/>
          <a:lstStyle/>
          <a:p>
            <a:r>
              <a:rPr lang="de-DE" dirty="0">
                <a:latin typeface="Calibri Light"/>
              </a:rPr>
              <a:t>Metakognitif Eğitim 1 - Atıfta Bulunma</a:t>
            </a: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rPr>
              <a:pPr/>
              <a:t>48</a:t>
            </a:fld>
            <a:endParaRPr lang="de-DE" dirty="0">
              <a:latin typeface="Calibri Light"/>
            </a:endParaRPr>
          </a:p>
        </p:txBody>
      </p:sp>
      <p:pic>
        <p:nvPicPr>
          <p:cNvPr id="10" name="Picture 10" descr="The unnamed - flickr - loneliness - cclicense"/>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28125" y="4458376"/>
            <a:ext cx="2367050" cy="2399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tr-TR" sz="3600" dirty="0"/>
              <a:t>Bir arkadaşınız sizin zeki olduğunuzu düşünüyor.</a:t>
            </a:r>
            <a:endParaRPr sz="3600" dirty="0">
              <a:latin typeface="Calibri Light"/>
            </a:endParaRPr>
          </a:p>
        </p:txBody>
      </p:sp>
      <p:sp>
        <p:nvSpPr>
          <p:cNvPr id="8" name="Content Placeholder 7"/>
          <p:cNvSpPr>
            <a:spLocks noGrp="1"/>
          </p:cNvSpPr>
          <p:nvPr>
            <p:ph idx="1"/>
          </p:nvPr>
        </p:nvSpPr>
        <p:spPr/>
        <p:txBody>
          <a:bodyPr/>
          <a:lstStyle/>
          <a:p>
            <a:r>
              <a:rPr lang="tr-TR" sz="2400" dirty="0">
                <a:solidFill>
                  <a:srgbClr val="333333"/>
                </a:solidFill>
                <a:latin typeface="Calibri Light"/>
              </a:rPr>
              <a:t>Arkadaşınızın bu  yargıya varmasına ne sebep oldu?</a:t>
            </a:r>
            <a:endParaRPr lang="en-US" sz="2400" dirty="0">
              <a:solidFill>
                <a:srgbClr val="333333"/>
              </a:solidFill>
              <a:latin typeface="Calibri Light"/>
            </a:endParaRPr>
          </a:p>
          <a:p>
            <a:r>
              <a:rPr lang="tr-TR" sz="2400" dirty="0">
                <a:solidFill>
                  <a:srgbClr val="333333"/>
                </a:solidFill>
                <a:latin typeface="Calibri Light"/>
              </a:rPr>
              <a:t>Bu olayın ana sebebi nedir?</a:t>
            </a:r>
            <a:endParaRPr lang="en-US" sz="2400" dirty="0">
              <a:solidFill>
                <a:srgbClr val="333333"/>
              </a:solidFill>
              <a:latin typeface="Calibri Light"/>
            </a:endParaRPr>
          </a:p>
          <a:p>
            <a:endParaRPr lang="en-US" sz="2400" dirty="0">
              <a:solidFill>
                <a:srgbClr val="333333"/>
              </a:solidFill>
              <a:latin typeface="Calibri Light"/>
            </a:endParaRPr>
          </a:p>
          <a:p>
            <a:endParaRPr lang="en-US" sz="2400" dirty="0">
              <a:solidFill>
                <a:srgbClr val="333333"/>
              </a:solidFill>
              <a:latin typeface="Calibri Light"/>
            </a:endParaRPr>
          </a:p>
          <a:p>
            <a:pPr lvl="0" defTabSz="914400"/>
            <a:r>
              <a:rPr lang="tr-TR" sz="2400" spc="-5" dirty="0">
                <a:solidFill>
                  <a:srgbClr val="004992"/>
                </a:solidFill>
                <a:latin typeface="Calibri Light"/>
                <a:cs typeface="Verdana"/>
              </a:rPr>
              <a:t>Sen</a:t>
            </a:r>
            <a:r>
              <a:rPr lang="en-US" sz="2400" spc="-5" dirty="0">
                <a:solidFill>
                  <a:srgbClr val="004992"/>
                </a:solidFill>
                <a:latin typeface="Calibri Light"/>
                <a:cs typeface="Verdana"/>
              </a:rPr>
              <a:t>?</a:t>
            </a:r>
            <a:endParaRPr lang="en-US" sz="2400" dirty="0">
              <a:solidFill>
                <a:srgbClr val="004992"/>
              </a:solidFill>
              <a:latin typeface="Calibri Light"/>
              <a:cs typeface="Verdana"/>
            </a:endParaRPr>
          </a:p>
          <a:p>
            <a:pPr marR="5080" lvl="0" defTabSz="914400"/>
            <a:r>
              <a:rPr lang="tr-TR" sz="2400" spc="-5" dirty="0">
                <a:solidFill>
                  <a:srgbClr val="004992"/>
                </a:solidFill>
                <a:latin typeface="Calibri Light"/>
                <a:cs typeface="Verdana"/>
              </a:rPr>
              <a:t>Bir başkası ya da başkaları?</a:t>
            </a:r>
            <a:endParaRPr lang="en-US" sz="2400" dirty="0">
              <a:solidFill>
                <a:srgbClr val="004992"/>
              </a:solidFill>
              <a:latin typeface="Calibri Light"/>
              <a:cs typeface="Verdana"/>
            </a:endParaRPr>
          </a:p>
          <a:p>
            <a:pPr marR="5080" lvl="0" defTabSz="914400"/>
            <a:r>
              <a:rPr lang="tr-TR" sz="2400" spc="-5" dirty="0">
                <a:solidFill>
                  <a:srgbClr val="004992"/>
                </a:solidFill>
                <a:latin typeface="Calibri Light"/>
                <a:cs typeface="Verdana"/>
              </a:rPr>
              <a:t>Durum ya da tesadüf? </a:t>
            </a:r>
            <a:endParaRPr lang="en-US" sz="2400" dirty="0">
              <a:solidFill>
                <a:srgbClr val="004992"/>
              </a:solidFill>
              <a:latin typeface="Calibri Light"/>
              <a:cs typeface="Verdana"/>
            </a:endParaRPr>
          </a:p>
          <a:p>
            <a:endParaRPr lang="en-US" sz="2400" dirty="0">
              <a:solidFill>
                <a:srgbClr val="333333"/>
              </a:solidFill>
              <a:latin typeface="Calibri Light"/>
            </a:endParaRPr>
          </a:p>
        </p:txBody>
      </p:sp>
      <p:sp>
        <p:nvSpPr>
          <p:cNvPr id="6" name="Footer Placeholder 5"/>
          <p:cNvSpPr>
            <a:spLocks noGrp="1"/>
          </p:cNvSpPr>
          <p:nvPr>
            <p:ph type="ftr" sz="quarter" idx="11"/>
          </p:nvPr>
        </p:nvSpPr>
        <p:spPr/>
        <p:txBody>
          <a:bodyPr/>
          <a:lstStyle/>
          <a:p>
            <a:r>
              <a:rPr lang="de-DE" dirty="0">
                <a:latin typeface="Calibri Light"/>
              </a:rPr>
              <a:t>Metakognitif Eğitim 1 - Atıfta Bulunma</a:t>
            </a: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rPr>
              <a:pPr/>
              <a:t>49</a:t>
            </a:fld>
            <a:endParaRPr lang="de-DE" dirty="0">
              <a:latin typeface="Calibri Light"/>
            </a:endParaRPr>
          </a:p>
        </p:txBody>
      </p:sp>
      <p:pic>
        <p:nvPicPr>
          <p:cNvPr id="10" name="Picture 20" descr="judge mental- flickr - TheFluoride uncertainty Theory - cclicense"/>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18367" y="4625394"/>
            <a:ext cx="2976808" cy="2232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dirty="0">
                <a:latin typeface="Calibri Light"/>
              </a:rPr>
              <a:t>Gündelik yaşama aktarım</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tr-TR" altLang="de-DE" sz="2400" b="1" dirty="0">
                <a:solidFill>
                  <a:srgbClr val="333333"/>
                </a:solidFill>
                <a:latin typeface="Calibri Light"/>
                <a:cs typeface="Times New Roman" panose="02020603050405020304" pitchFamily="18" charset="0"/>
              </a:rPr>
              <a:t>Öğrenme  hedefleri: </a:t>
            </a:r>
            <a:endParaRPr lang="en-US" altLang="de-DE" sz="2400" b="1" dirty="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pPr>
            <a:r>
              <a:rPr lang="tr-TR" altLang="de-DE" sz="2400" dirty="0">
                <a:solidFill>
                  <a:srgbClr val="333333"/>
                </a:solidFill>
                <a:latin typeface="Calibri Light"/>
                <a:cs typeface="Times New Roman" panose="02020603050405020304" pitchFamily="18" charset="0"/>
              </a:rPr>
              <a:t>Bir olayın sonucuna katkıda bulunacak farklı etmenleri her zaman göz önünde bulundurun! </a:t>
            </a:r>
            <a:endParaRPr lang="en-US" altLang="de-DE" sz="2400" dirty="0">
              <a:solidFill>
                <a:srgbClr val="333333"/>
              </a:solidFill>
              <a:latin typeface="Calibri Light"/>
              <a:cs typeface="Times New Roman" panose="02020603050405020304" pitchFamily="18" charset="0"/>
            </a:endParaRPr>
          </a:p>
        </p:txBody>
      </p:sp>
      <p:sp>
        <p:nvSpPr>
          <p:cNvPr id="4" name="Footer Placeholder 3"/>
          <p:cNvSpPr>
            <a:spLocks noGrp="1"/>
          </p:cNvSpPr>
          <p:nvPr>
            <p:ph type="ftr" sz="quarter" idx="11"/>
          </p:nvPr>
        </p:nvSpPr>
        <p:spPr/>
        <p:txBody>
          <a:bodyPr/>
          <a:lstStyle/>
          <a:p>
            <a:r>
              <a:rPr lang="de-DE" dirty="0"/>
              <a:t>Metakognitif Eğitim 1 - Atıfta Bulunma</a:t>
            </a:r>
          </a:p>
        </p:txBody>
      </p:sp>
      <p:sp>
        <p:nvSpPr>
          <p:cNvPr id="5" name="Slide Number Placeholder 4"/>
          <p:cNvSpPr>
            <a:spLocks noGrp="1"/>
          </p:cNvSpPr>
          <p:nvPr>
            <p:ph type="sldNum" sz="quarter" idx="12"/>
          </p:nvPr>
        </p:nvSpPr>
        <p:spPr/>
        <p:txBody>
          <a:bodyPr/>
          <a:lstStyle/>
          <a:p>
            <a:fld id="{9B00EF49-7894-4F53-A8DD-F7DB3BFC5032}" type="slidenum">
              <a:rPr lang="de-DE" smtClean="0"/>
              <a:pPr/>
              <a:t>50</a:t>
            </a:fld>
            <a:endParaRPr lang="de-DE" dirty="0"/>
          </a:p>
        </p:txBody>
      </p:sp>
    </p:spTree>
    <p:extLst>
      <p:ext uri="{BB962C8B-B14F-4D97-AF65-F5344CB8AC3E}">
        <p14:creationId xmlns:p14="http://schemas.microsoft.com/office/powerpoint/2010/main" val="115638158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dirty="0"/>
              <a:t>Gündelik yaşama aktarım</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tr-TR" altLang="de-DE" sz="2400" b="1" dirty="0">
                <a:solidFill>
                  <a:srgbClr val="333333"/>
                </a:solidFill>
                <a:latin typeface="Calibri Light"/>
                <a:cs typeface="Times New Roman" panose="02020603050405020304" pitchFamily="18" charset="0"/>
              </a:rPr>
              <a:t>Öğrenme  hedefleri: </a:t>
            </a:r>
            <a:endParaRPr lang="en-US" altLang="de-DE" sz="2400" b="1" dirty="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pPr>
            <a:r>
              <a:rPr lang="tr-TR" altLang="de-DE" sz="2400" dirty="0">
                <a:solidFill>
                  <a:srgbClr val="333333"/>
                </a:solidFill>
                <a:latin typeface="Calibri Light"/>
                <a:cs typeface="Times New Roman" panose="02020603050405020304" pitchFamily="18" charset="0"/>
              </a:rPr>
              <a:t>Bir olayın sonucuna katkıda bulunacak farklı etmenleri her zaman göz önünde bulundurun! </a:t>
            </a:r>
            <a:endParaRPr lang="en-US" altLang="de-DE" sz="2400" dirty="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pPr>
            <a:r>
              <a:rPr lang="tr-TR" altLang="de-DE" sz="2400" dirty="0">
                <a:solidFill>
                  <a:srgbClr val="333333"/>
                </a:solidFill>
                <a:latin typeface="Calibri Light"/>
                <a:cs typeface="Times New Roman" panose="02020603050405020304" pitchFamily="18" charset="0"/>
              </a:rPr>
              <a:t>Gündelik yaşamda olabildiğince realistik olmalıyız: Nasıl ki </a:t>
            </a:r>
            <a:r>
              <a:rPr lang="tr-TR" altLang="de-DE" sz="2400" i="1" dirty="0">
                <a:solidFill>
                  <a:srgbClr val="333333"/>
                </a:solidFill>
                <a:latin typeface="Calibri Light"/>
                <a:cs typeface="Times New Roman" panose="02020603050405020304" pitchFamily="18" charset="0"/>
              </a:rPr>
              <a:t>her zaman </a:t>
            </a:r>
            <a:r>
              <a:rPr lang="tr-TR" altLang="de-DE" sz="2400" dirty="0">
                <a:solidFill>
                  <a:srgbClr val="333333"/>
                </a:solidFill>
                <a:latin typeface="Calibri Light"/>
                <a:cs typeface="Times New Roman" panose="02020603050405020304" pitchFamily="18" charset="0"/>
              </a:rPr>
              <a:t>diğerlerini suçlamak doğru değilse, işler yolunda gitmediğinde de problem </a:t>
            </a:r>
            <a:r>
              <a:rPr lang="tr-TR" altLang="de-DE" sz="2400" i="1" dirty="0">
                <a:solidFill>
                  <a:srgbClr val="333333"/>
                </a:solidFill>
                <a:latin typeface="Calibri Light"/>
                <a:cs typeface="Times New Roman" panose="02020603050405020304" pitchFamily="18" charset="0"/>
              </a:rPr>
              <a:t>hep</a:t>
            </a:r>
            <a:r>
              <a:rPr lang="tr-TR" altLang="de-DE" sz="2400" dirty="0">
                <a:solidFill>
                  <a:srgbClr val="333333"/>
                </a:solidFill>
                <a:latin typeface="Calibri Light"/>
                <a:cs typeface="Times New Roman" panose="02020603050405020304" pitchFamily="18" charset="0"/>
              </a:rPr>
              <a:t> siz değilsinizdir. </a:t>
            </a:r>
          </a:p>
        </p:txBody>
      </p:sp>
      <p:sp>
        <p:nvSpPr>
          <p:cNvPr id="4" name="Footer Placeholder 3"/>
          <p:cNvSpPr>
            <a:spLocks noGrp="1"/>
          </p:cNvSpPr>
          <p:nvPr>
            <p:ph type="ftr" sz="quarter" idx="11"/>
          </p:nvPr>
        </p:nvSpPr>
        <p:spPr/>
        <p:txBody>
          <a:bodyPr/>
          <a:lstStyle/>
          <a:p>
            <a:r>
              <a:rPr lang="de-DE" dirty="0"/>
              <a:t>Metakognitif Eğitim 1 - Atıfta Bulunma</a:t>
            </a:r>
          </a:p>
        </p:txBody>
      </p:sp>
      <p:sp>
        <p:nvSpPr>
          <p:cNvPr id="5" name="Slide Number Placeholder 4"/>
          <p:cNvSpPr>
            <a:spLocks noGrp="1"/>
          </p:cNvSpPr>
          <p:nvPr>
            <p:ph type="sldNum" sz="quarter" idx="12"/>
          </p:nvPr>
        </p:nvSpPr>
        <p:spPr/>
        <p:txBody>
          <a:bodyPr/>
          <a:lstStyle/>
          <a:p>
            <a:fld id="{9B00EF49-7894-4F53-A8DD-F7DB3BFC5032}" type="slidenum">
              <a:rPr lang="de-DE" smtClean="0"/>
              <a:pPr/>
              <a:t>51</a:t>
            </a:fld>
            <a:endParaRPr lang="de-DE" dirty="0"/>
          </a:p>
        </p:txBody>
      </p:sp>
    </p:spTree>
    <p:extLst>
      <p:ext uri="{BB962C8B-B14F-4D97-AF65-F5344CB8AC3E}">
        <p14:creationId xmlns:p14="http://schemas.microsoft.com/office/powerpoint/2010/main" val="296134631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dirty="0"/>
              <a:t>Gündelik yaşama aktarım</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tr-TR" altLang="de-DE" sz="2400" b="1" dirty="0">
                <a:solidFill>
                  <a:srgbClr val="333333"/>
                </a:solidFill>
                <a:latin typeface="Calibri Light"/>
                <a:cs typeface="Times New Roman" panose="02020603050405020304" pitchFamily="18" charset="0"/>
              </a:rPr>
              <a:t>Öğrenme  hedefleri: </a:t>
            </a:r>
            <a:endParaRPr lang="en-US" altLang="de-DE" sz="2400" b="1" dirty="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pPr>
            <a:r>
              <a:rPr lang="tr-TR" altLang="de-DE" sz="2400" dirty="0">
                <a:solidFill>
                  <a:srgbClr val="333333"/>
                </a:solidFill>
                <a:latin typeface="Calibri Light"/>
                <a:cs typeface="Times New Roman" panose="02020603050405020304" pitchFamily="18" charset="0"/>
              </a:rPr>
              <a:t>Bir olayın sonucuna katkıda bulunacak farklı etmenleri her zaman göz önünde bulundurun! </a:t>
            </a:r>
            <a:endParaRPr lang="en-US" altLang="de-DE" sz="2400" dirty="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pPr>
            <a:r>
              <a:rPr lang="tr-TR" altLang="de-DE" sz="2400" dirty="0">
                <a:solidFill>
                  <a:srgbClr val="333333"/>
                </a:solidFill>
                <a:latin typeface="Calibri Light"/>
                <a:cs typeface="Times New Roman" panose="02020603050405020304" pitchFamily="18" charset="0"/>
              </a:rPr>
              <a:t>Gündelik yaşamda olabildiğince realistik olmalıyız: Nasıl ki </a:t>
            </a:r>
            <a:r>
              <a:rPr lang="tr-TR" altLang="de-DE" sz="2400" i="1" dirty="0">
                <a:solidFill>
                  <a:srgbClr val="333333"/>
                </a:solidFill>
                <a:latin typeface="Calibri Light"/>
                <a:cs typeface="Times New Roman" panose="02020603050405020304" pitchFamily="18" charset="0"/>
              </a:rPr>
              <a:t>her zaman </a:t>
            </a:r>
            <a:r>
              <a:rPr lang="tr-TR" altLang="de-DE" sz="2400" dirty="0">
                <a:solidFill>
                  <a:srgbClr val="333333"/>
                </a:solidFill>
                <a:latin typeface="Calibri Light"/>
                <a:cs typeface="Times New Roman" panose="02020603050405020304" pitchFamily="18" charset="0"/>
              </a:rPr>
              <a:t>diğerlerini suçlamak doğru değilse, işler yolunda gitmediğinde de problem </a:t>
            </a:r>
            <a:r>
              <a:rPr lang="tr-TR" altLang="de-DE" sz="2400" i="1" dirty="0">
                <a:solidFill>
                  <a:srgbClr val="333333"/>
                </a:solidFill>
                <a:latin typeface="Calibri Light"/>
                <a:cs typeface="Times New Roman" panose="02020603050405020304" pitchFamily="18" charset="0"/>
              </a:rPr>
              <a:t>hep</a:t>
            </a:r>
            <a:r>
              <a:rPr lang="tr-TR" altLang="de-DE" sz="2400" dirty="0">
                <a:solidFill>
                  <a:srgbClr val="333333"/>
                </a:solidFill>
                <a:latin typeface="Calibri Light"/>
                <a:cs typeface="Times New Roman" panose="02020603050405020304" pitchFamily="18" charset="0"/>
              </a:rPr>
              <a:t> siz değilsinizdir. </a:t>
            </a:r>
          </a:p>
          <a:p>
            <a:pPr marL="342900" lvl="0" indent="-342900" defTabSz="914400" fontAlgn="base">
              <a:buClr>
                <a:srgbClr val="333333"/>
              </a:buClr>
              <a:buFont typeface="WingDings"/>
              <a:buChar char=""/>
            </a:pPr>
            <a:r>
              <a:rPr lang="tr-TR" altLang="de-DE" sz="2400" dirty="0">
                <a:solidFill>
                  <a:srgbClr val="333333"/>
                </a:solidFill>
                <a:latin typeface="Calibri Light"/>
                <a:cs typeface="Times New Roman" panose="02020603050405020304" pitchFamily="18" charset="0"/>
              </a:rPr>
              <a:t>Genellikle bir olaya pek çok faktör katkıda bulunur. </a:t>
            </a:r>
          </a:p>
          <a:p>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r>
              <a:rPr lang="de-DE" dirty="0"/>
              <a:t>Metakognitif Eğitim 1 - Atıfta Bulunma</a:t>
            </a:r>
          </a:p>
        </p:txBody>
      </p:sp>
      <p:sp>
        <p:nvSpPr>
          <p:cNvPr id="5" name="Slide Number Placeholder 4"/>
          <p:cNvSpPr>
            <a:spLocks noGrp="1"/>
          </p:cNvSpPr>
          <p:nvPr>
            <p:ph type="sldNum" sz="quarter" idx="12"/>
          </p:nvPr>
        </p:nvSpPr>
        <p:spPr/>
        <p:txBody>
          <a:bodyPr/>
          <a:lstStyle/>
          <a:p>
            <a:fld id="{9B00EF49-7894-4F53-A8DD-F7DB3BFC5032}" type="slidenum">
              <a:rPr lang="de-DE" smtClean="0"/>
              <a:pPr/>
              <a:t>52</a:t>
            </a:fld>
            <a:endParaRPr lang="de-DE" dirty="0"/>
          </a:p>
        </p:txBody>
      </p:sp>
    </p:spTree>
    <p:extLst>
      <p:ext uri="{BB962C8B-B14F-4D97-AF65-F5344CB8AC3E}">
        <p14:creationId xmlns:p14="http://schemas.microsoft.com/office/powerpoint/2010/main" val="92114089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dirty="0">
                <a:latin typeface="Calibri Light"/>
              </a:rPr>
              <a:t>Peki bunun psikozla ne ilgisi var? </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tr-TR" altLang="de-DE" sz="2400" dirty="0">
                <a:solidFill>
                  <a:srgbClr val="333333"/>
                </a:solidFill>
                <a:latin typeface="Calibri Light"/>
                <a:cs typeface="Times New Roman" panose="02020603050405020304" pitchFamily="18" charset="0"/>
              </a:rPr>
              <a:t>Psikozdan yakınan insanların pek çoğu, komplex olayları yalnızca tek bir sebebe dayanarak açıklamaya çalışırlar. Bazen de kişinin hataları için yalnızca başkaları sorumlu tutulur. </a:t>
            </a:r>
            <a:r>
              <a:rPr lang="en-US" altLang="de-DE" sz="2000" dirty="0">
                <a:solidFill>
                  <a:srgbClr val="004992"/>
                </a:solidFill>
                <a:latin typeface="Calibri Light"/>
                <a:cs typeface="Times New Roman" panose="02020603050405020304" pitchFamily="18" charset="0"/>
              </a:rPr>
              <a:t>Example I: </a:t>
            </a:r>
            <a:r>
              <a:rPr lang="en-US" altLang="de-DE" sz="2000" dirty="0">
                <a:solidFill>
                  <a:srgbClr val="333333"/>
                </a:solidFill>
                <a:latin typeface="Calibri Light"/>
                <a:cs typeface="Times New Roman" panose="02020603050405020304" pitchFamily="18" charset="0"/>
              </a:rPr>
              <a:t>Edward gets a phone call. An automated phone voice asks him about his consumer habits.</a:t>
            </a:r>
          </a:p>
          <a:p>
            <a:pPr lvl="0" defTabSz="914400" fontAlgn="base"/>
            <a:r>
              <a:rPr lang="tr-TR" altLang="de-DE" sz="2000" dirty="0">
                <a:solidFill>
                  <a:srgbClr val="004992"/>
                </a:solidFill>
                <a:latin typeface="Calibri Light"/>
                <a:cs typeface="Times New Roman" panose="02020603050405020304" pitchFamily="18" charset="0"/>
              </a:rPr>
              <a:t>Kişinin kendi düşüncesi: </a:t>
            </a:r>
            <a:r>
              <a:rPr lang="tr-TR" altLang="de-DE" sz="2000" dirty="0">
                <a:solidFill>
                  <a:srgbClr val="333333"/>
                </a:solidFill>
                <a:latin typeface="Calibri Light"/>
                <a:cs typeface="Times New Roman" panose="02020603050405020304" pitchFamily="18" charset="0"/>
              </a:rPr>
              <a:t>Ev sahibi, onu evden çıkarmak için telefonunu dinliyor. </a:t>
            </a:r>
            <a:endParaRPr lang="en-US" altLang="de-DE" sz="2000" dirty="0">
              <a:solidFill>
                <a:srgbClr val="333333"/>
              </a:solidFill>
              <a:latin typeface="Calibri Light"/>
              <a:cs typeface="Times New Roman" panose="02020603050405020304" pitchFamily="18" charset="0"/>
            </a:endParaRPr>
          </a:p>
          <a:p>
            <a:pPr lvl="0" defTabSz="914400" fontAlgn="base"/>
            <a:r>
              <a:rPr lang="tr-TR" altLang="de-DE" sz="2000" dirty="0">
                <a:solidFill>
                  <a:srgbClr val="004992"/>
                </a:solidFill>
                <a:latin typeface="Calibri Light"/>
                <a:cs typeface="Times New Roman" panose="02020603050405020304" pitchFamily="18" charset="0"/>
              </a:rPr>
              <a:t>Alternatif açıklama: </a:t>
            </a:r>
            <a:r>
              <a:rPr lang="tr-TR" altLang="de-DE" sz="2000" dirty="0">
                <a:solidFill>
                  <a:srgbClr val="333333"/>
                </a:solidFill>
                <a:latin typeface="Calibri Light"/>
                <a:cs typeface="Times New Roman" panose="02020603050405020304" pitchFamily="18" charset="0"/>
              </a:rPr>
              <a:t>Arama, Mehmet’i rastgele seçen bir pazarlama şirketinden geliyor. Normalde Mehmet ev sahibiyle daha önce hiçbir çatışma yaşamadı. Ev sahibinin onu evden çıkartmaya çalışması için geçerli bir sebep yok ve Mehmet şimdiye tek kirasını düzenli olarak ödedi. </a:t>
            </a:r>
            <a:endParaRPr lang="en-AU" altLang="de-DE" sz="2000" dirty="0">
              <a:solidFill>
                <a:srgbClr val="333333"/>
              </a:solidFill>
              <a:latin typeface="Calibri Light"/>
              <a:cs typeface="Times New Roman" panose="02020603050405020304" pitchFamily="18" charset="0"/>
            </a:endParaRPr>
          </a:p>
        </p:txBody>
      </p:sp>
      <p:sp>
        <p:nvSpPr>
          <p:cNvPr id="4" name="Footer Placeholder 3"/>
          <p:cNvSpPr>
            <a:spLocks noGrp="1"/>
          </p:cNvSpPr>
          <p:nvPr>
            <p:ph type="ftr" sz="quarter" idx="11"/>
          </p:nvPr>
        </p:nvSpPr>
        <p:spPr/>
        <p:txBody>
          <a:bodyPr/>
          <a:lstStyle/>
          <a:p>
            <a:r>
              <a:rPr lang="de-DE" dirty="0"/>
              <a:t>Metakognitif Eğitim 1 - Atıfta Bulunma</a:t>
            </a:r>
          </a:p>
        </p:txBody>
      </p:sp>
      <p:sp>
        <p:nvSpPr>
          <p:cNvPr id="5" name="Slide Number Placeholder 4"/>
          <p:cNvSpPr>
            <a:spLocks noGrp="1"/>
          </p:cNvSpPr>
          <p:nvPr>
            <p:ph type="sldNum" sz="quarter" idx="12"/>
          </p:nvPr>
        </p:nvSpPr>
        <p:spPr/>
        <p:txBody>
          <a:bodyPr/>
          <a:lstStyle/>
          <a:p>
            <a:fld id="{9B00EF49-7894-4F53-A8DD-F7DB3BFC5032}" type="slidenum">
              <a:rPr lang="de-DE" smtClean="0"/>
              <a:pPr/>
              <a:t>53</a:t>
            </a:fld>
            <a:endParaRPr lang="de-DE" dirty="0"/>
          </a:p>
        </p:txBody>
      </p:sp>
    </p:spTree>
    <p:extLst>
      <p:ext uri="{BB962C8B-B14F-4D97-AF65-F5344CB8AC3E}">
        <p14:creationId xmlns:p14="http://schemas.microsoft.com/office/powerpoint/2010/main" val="153185353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dirty="0"/>
              <a:t>Peki bunun psikozla ne ilgisi var? </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tr-TR" altLang="de-DE" sz="2400" dirty="0">
                <a:solidFill>
                  <a:srgbClr val="333333"/>
                </a:solidFill>
                <a:latin typeface="Calibri Light"/>
                <a:cs typeface="Times New Roman" panose="02020603050405020304" pitchFamily="18" charset="0"/>
              </a:rPr>
              <a:t>Zaman zaman diğer insanların </a:t>
            </a:r>
            <a:r>
              <a:rPr lang="tr-TR" altLang="de-DE" sz="2400" i="1" dirty="0">
                <a:solidFill>
                  <a:srgbClr val="333333"/>
                </a:solidFill>
                <a:latin typeface="Calibri Light"/>
                <a:cs typeface="Times New Roman" panose="02020603050405020304" pitchFamily="18" charset="0"/>
              </a:rPr>
              <a:t>kısmen</a:t>
            </a:r>
            <a:r>
              <a:rPr lang="tr-TR" altLang="de-DE" sz="2400" dirty="0">
                <a:solidFill>
                  <a:srgbClr val="333333"/>
                </a:solidFill>
                <a:latin typeface="Calibri Light"/>
                <a:cs typeface="Times New Roman" panose="02020603050405020304" pitchFamily="18" charset="0"/>
              </a:rPr>
              <a:t> sorumluluk taşıdığı olur, ama öteki önemli faktörler de göz önünde bulundurulmalıdır.</a:t>
            </a:r>
          </a:p>
          <a:p>
            <a:pPr lvl="0" defTabSz="914400" fontAlgn="base"/>
            <a:r>
              <a:rPr lang="tr-TR" altLang="de-DE" sz="2000" dirty="0">
                <a:solidFill>
                  <a:srgbClr val="004992"/>
                </a:solidFill>
                <a:latin typeface="Calibri Light"/>
                <a:cs typeface="Times New Roman" panose="02020603050405020304" pitchFamily="18" charset="0"/>
              </a:rPr>
              <a:t>Örnek II: </a:t>
            </a:r>
            <a:r>
              <a:rPr lang="tr-TR" altLang="de-DE" sz="2000" dirty="0">
                <a:solidFill>
                  <a:srgbClr val="333333"/>
                </a:solidFill>
                <a:latin typeface="Calibri Light"/>
                <a:cs typeface="Times New Roman" panose="02020603050405020304" pitchFamily="18" charset="0"/>
              </a:rPr>
              <a:t>Ayşe tekrar psikotik atak geçirmekte. </a:t>
            </a:r>
            <a:endParaRPr lang="en-US" altLang="de-DE" sz="2000" dirty="0">
              <a:solidFill>
                <a:srgbClr val="333333"/>
              </a:solidFill>
              <a:latin typeface="Calibri Light"/>
              <a:cs typeface="Times New Roman" panose="02020603050405020304" pitchFamily="18" charset="0"/>
            </a:endParaRPr>
          </a:p>
          <a:p>
            <a:pPr lvl="0" defTabSz="914400" fontAlgn="base"/>
            <a:r>
              <a:rPr lang="en-US" altLang="de-DE" sz="2000" dirty="0">
                <a:solidFill>
                  <a:srgbClr val="004992"/>
                </a:solidFill>
                <a:latin typeface="Calibri Light"/>
                <a:cs typeface="Times New Roman" panose="02020603050405020304" pitchFamily="18" charset="0"/>
              </a:rPr>
              <a:t>Own belief:</a:t>
            </a:r>
            <a:r>
              <a:rPr lang="tr-TR" altLang="de-DE" sz="2000" dirty="0">
                <a:solidFill>
                  <a:srgbClr val="004992"/>
                </a:solidFill>
                <a:latin typeface="Calibri Light"/>
                <a:cs typeface="Times New Roman" panose="02020603050405020304" pitchFamily="18" charset="0"/>
              </a:rPr>
              <a:t> Kendi düşüncesi: </a:t>
            </a:r>
            <a:r>
              <a:rPr lang="en-US" altLang="de-DE" sz="2000" dirty="0">
                <a:solidFill>
                  <a:srgbClr val="004992"/>
                </a:solidFill>
                <a:latin typeface="Calibri Light"/>
                <a:cs typeface="Times New Roman" panose="02020603050405020304" pitchFamily="18" charset="0"/>
              </a:rPr>
              <a:t> </a:t>
            </a:r>
            <a:r>
              <a:rPr lang="tr-TR" altLang="de-DE" sz="2000" dirty="0">
                <a:solidFill>
                  <a:srgbClr val="333333"/>
                </a:solidFill>
                <a:latin typeface="Calibri Light"/>
                <a:cs typeface="Times New Roman" panose="02020603050405020304" pitchFamily="18" charset="0"/>
              </a:rPr>
              <a:t>Ayşe’nin psikozunun tekrarlama sebebi eski eşine sokakta rastlayıp anılarının tekrar canlanması sebebiyle gerçekleşti. Evlilikleri süresince çok fazla tartışma yaşamışlardı. </a:t>
            </a:r>
          </a:p>
          <a:p>
            <a:pPr lvl="0" defTabSz="914400" fontAlgn="base"/>
            <a:r>
              <a:rPr lang="tr-TR" altLang="de-DE" sz="2000" dirty="0">
                <a:solidFill>
                  <a:srgbClr val="004992"/>
                </a:solidFill>
                <a:latin typeface="Calibri Light"/>
                <a:cs typeface="Times New Roman" panose="02020603050405020304" pitchFamily="18" charset="0"/>
              </a:rPr>
              <a:t>Diğer faktörler</a:t>
            </a:r>
            <a:r>
              <a:rPr lang="en-US" altLang="de-DE" sz="2000" dirty="0">
                <a:solidFill>
                  <a:srgbClr val="004992"/>
                </a:solidFill>
                <a:latin typeface="Calibri Light"/>
                <a:cs typeface="Times New Roman" panose="02020603050405020304" pitchFamily="18" charset="0"/>
              </a:rPr>
              <a:t>: </a:t>
            </a:r>
            <a:r>
              <a:rPr lang="en-US" altLang="de-DE" sz="2000" dirty="0">
                <a:solidFill>
                  <a:srgbClr val="333333"/>
                </a:solidFill>
                <a:latin typeface="Calibri Light"/>
                <a:cs typeface="Times New Roman" panose="02020603050405020304" pitchFamily="18" charset="0"/>
              </a:rPr>
              <a:t>This </a:t>
            </a:r>
            <a:r>
              <a:rPr lang="tr-TR" altLang="de-DE" sz="2000" dirty="0">
                <a:solidFill>
                  <a:srgbClr val="333333"/>
                </a:solidFill>
                <a:latin typeface="Calibri Light"/>
                <a:cs typeface="Times New Roman" panose="02020603050405020304" pitchFamily="18" charset="0"/>
              </a:rPr>
              <a:t>Ayşe’nin eski eşine sokakta rastlaması sebeplerden biri olabilir fakat ortada başka faktörler de var. Ayşe, ilaçlarını almayı bıraktı. Buna ek olarak, iş yerinde problemler yaşamakta ve işini kaybetmekten korkuyor. </a:t>
            </a:r>
            <a:endParaRPr lang="en-US" dirty="0">
              <a:solidFill>
                <a:srgbClr val="333333"/>
              </a:solidFill>
              <a:latin typeface="Calibri Light"/>
            </a:endParaRPr>
          </a:p>
        </p:txBody>
      </p:sp>
      <p:sp>
        <p:nvSpPr>
          <p:cNvPr id="4" name="Footer Placeholder 3"/>
          <p:cNvSpPr>
            <a:spLocks noGrp="1"/>
          </p:cNvSpPr>
          <p:nvPr>
            <p:ph type="ftr" sz="quarter" idx="11"/>
          </p:nvPr>
        </p:nvSpPr>
        <p:spPr/>
        <p:txBody>
          <a:bodyPr/>
          <a:lstStyle/>
          <a:p>
            <a:r>
              <a:rPr lang="de-DE" dirty="0"/>
              <a:t>Metakognitif Eğitim 1 - Atıfta Bulunma</a:t>
            </a:r>
          </a:p>
        </p:txBody>
      </p:sp>
      <p:sp>
        <p:nvSpPr>
          <p:cNvPr id="5" name="Slide Number Placeholder 4"/>
          <p:cNvSpPr>
            <a:spLocks noGrp="1"/>
          </p:cNvSpPr>
          <p:nvPr>
            <p:ph type="sldNum" sz="quarter" idx="12"/>
          </p:nvPr>
        </p:nvSpPr>
        <p:spPr/>
        <p:txBody>
          <a:bodyPr/>
          <a:lstStyle/>
          <a:p>
            <a:fld id="{9B00EF49-7894-4F53-A8DD-F7DB3BFC5032}" type="slidenum">
              <a:rPr lang="de-DE" smtClean="0"/>
              <a:pPr/>
              <a:t>54</a:t>
            </a:fld>
            <a:endParaRPr lang="de-DE" dirty="0"/>
          </a:p>
        </p:txBody>
      </p:sp>
    </p:spTree>
    <p:extLst>
      <p:ext uri="{BB962C8B-B14F-4D97-AF65-F5344CB8AC3E}">
        <p14:creationId xmlns:p14="http://schemas.microsoft.com/office/powerpoint/2010/main" val="63393586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t>İlginiz</a:t>
            </a:r>
            <a:r>
              <a:rPr lang="en-US" altLang="ko-KR" sz="3600" dirty="0"/>
              <a:t> </a:t>
            </a:r>
            <a:r>
              <a:rPr lang="en-US" altLang="ko-KR" sz="3600" dirty="0" err="1"/>
              <a:t>için</a:t>
            </a:r>
            <a:r>
              <a:rPr lang="en-US" altLang="ko-KR" sz="3600" dirty="0"/>
              <a:t> </a:t>
            </a:r>
            <a:r>
              <a:rPr lang="en-US" altLang="ko-KR" sz="3600" dirty="0" err="1"/>
              <a:t>teşekkür</a:t>
            </a:r>
            <a:r>
              <a:rPr lang="tr-TR" altLang="ko-KR" sz="3600" dirty="0"/>
              <a:t>ler! </a:t>
            </a:r>
            <a:endParaRPr lang="en-US" sz="3600" dirty="0"/>
          </a:p>
        </p:txBody>
      </p:sp>
      <p:sp>
        <p:nvSpPr>
          <p:cNvPr id="5" name="Content Placeholder 4"/>
          <p:cNvSpPr>
            <a:spLocks noGrp="1"/>
          </p:cNvSpPr>
          <p:nvPr>
            <p:ph idx="1"/>
          </p:nvPr>
        </p:nvSpPr>
        <p:spPr/>
        <p:txBody>
          <a:bodyPr/>
          <a:lstStyle/>
          <a:p>
            <a:pPr marL="114935" marR="333375" lvl="0" defTabSz="914400">
              <a:lnSpc>
                <a:spcPct val="100000"/>
              </a:lnSpc>
              <a:spcBef>
                <a:spcPts val="800"/>
              </a:spcBef>
            </a:pPr>
            <a:r>
              <a:rPr lang="tr-TR" i="1" dirty="0">
                <a:solidFill>
                  <a:srgbClr val="004992"/>
                </a:solidFill>
                <a:latin typeface="Calibri Light"/>
                <a:cs typeface="Verdana"/>
              </a:rPr>
              <a:t>Uygulayıcılar için: </a:t>
            </a:r>
            <a:endParaRPr lang="en-US" i="1" dirty="0">
              <a:solidFill>
                <a:srgbClr val="004992"/>
              </a:solidFill>
              <a:latin typeface="Calibri Light"/>
              <a:cs typeface="Verdana"/>
            </a:endParaRPr>
          </a:p>
          <a:p>
            <a:pPr marL="114935" marR="333375" lvl="0" defTabSz="914400">
              <a:lnSpc>
                <a:spcPct val="100000"/>
              </a:lnSpc>
              <a:spcBef>
                <a:spcPts val="800"/>
              </a:spcBef>
            </a:pPr>
            <a:r>
              <a:rPr lang="tr-TR" dirty="0">
                <a:solidFill>
                  <a:srgbClr val="004992"/>
                </a:solidFill>
                <a:latin typeface="Calibri Light"/>
                <a:cs typeface="Verdana"/>
              </a:rPr>
              <a:t>Lütfen gerekli formları dağıtın ve COGITO applikasyonunu tanıtın (yüklemenin ücretsiz olduğunu hatırlatın).</a:t>
            </a:r>
            <a:endParaRPr lang="en-US" dirty="0">
              <a:solidFill>
                <a:srgbClr val="004992"/>
              </a:solidFill>
              <a:latin typeface="Calibri Light"/>
              <a:cs typeface="Verdana"/>
            </a:endParaRPr>
          </a:p>
        </p:txBody>
      </p:sp>
      <p:sp>
        <p:nvSpPr>
          <p:cNvPr id="7" name="Footer Placeholder 6"/>
          <p:cNvSpPr>
            <a:spLocks noGrp="1"/>
          </p:cNvSpPr>
          <p:nvPr>
            <p:ph type="ftr" sz="quarter" idx="11"/>
          </p:nvPr>
        </p:nvSpPr>
        <p:spPr/>
        <p:txBody>
          <a:bodyPr/>
          <a:lstStyle/>
          <a:p>
            <a:pPr>
              <a:defRPr/>
            </a:pPr>
            <a:r>
              <a:rPr lang="de-DE" dirty="0">
                <a:solidFill>
                  <a:srgbClr val="333333"/>
                </a:solidFill>
              </a:rPr>
              <a:t>Metakognitif Eğitim 1 - Atıfta Bulunma</a:t>
            </a: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smtClean="0">
                <a:solidFill>
                  <a:srgbClr val="333333"/>
                </a:solidFill>
              </a:rPr>
              <a:pPr>
                <a:defRPr/>
              </a:pPr>
              <a:t>55</a:t>
            </a:fld>
            <a:endParaRPr lang="de-DE" altLang="de-DE">
              <a:solidFill>
                <a:srgbClr val="333333"/>
              </a:solidFill>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www.uke.de/mct_app</a:t>
            </a:r>
            <a:endParaRPr lang="de-DE" sz="180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29"/>
            <a:ext cx="1158239" cy="2743199"/>
          </a:xfrm>
          <a:prstGeom prst="rect">
            <a:avLst/>
          </a:prstGeom>
        </p:spPr>
      </p:pic>
    </p:spTree>
    <p:extLst>
      <p:ext uri="{BB962C8B-B14F-4D97-AF65-F5344CB8AC3E}">
        <p14:creationId xmlns:p14="http://schemas.microsoft.com/office/powerpoint/2010/main" val="72421511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872" name="Rectangle 88"/>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Arial" panose="020B0604020202020204" pitchFamily="34" charset="0"/>
            </a:endParaRPr>
          </a:p>
        </p:txBody>
      </p:sp>
      <p:sp>
        <p:nvSpPr>
          <p:cNvPr id="11887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4063988181"/>
              </p:ext>
            </p:extLst>
          </p:nvPr>
        </p:nvGraphicFramePr>
        <p:xfrm>
          <a:off x="408954" y="2011680"/>
          <a:ext cx="11375999" cy="4827397"/>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91440">
                        <a:lnSpc>
                          <a:spcPct val="100000"/>
                        </a:lnSpc>
                        <a:spcBef>
                          <a:spcPts val="355"/>
                        </a:spcBef>
                      </a:pPr>
                      <a:r>
                        <a:rPr sz="1000" dirty="0">
                          <a:solidFill>
                            <a:srgbClr val="333333"/>
                          </a:solidFill>
                          <a:latin typeface="Calibri Light"/>
                          <a:cs typeface="Verdana"/>
                        </a:rPr>
                        <a:t>Vic</a:t>
                      </a: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sz="1000" dirty="0">
                          <a:solidFill>
                            <a:srgbClr val="333333"/>
                          </a:solidFill>
                          <a:latin typeface="Calibri Light"/>
                          <a:cs typeface="Verdana"/>
                        </a:rPr>
                        <a:t>flickr</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sz="1000" dirty="0">
                          <a:solidFill>
                            <a:srgbClr val="333333"/>
                          </a:solidFill>
                          <a:latin typeface="Calibri Light"/>
                          <a:cs typeface="Verdana"/>
                        </a:rPr>
                        <a:t>Doctor </a:t>
                      </a:r>
                      <a:r>
                        <a:rPr sz="1000" spc="-5" dirty="0">
                          <a:solidFill>
                            <a:srgbClr val="333333"/>
                          </a:solidFill>
                          <a:latin typeface="Calibri Light"/>
                          <a:cs typeface="Verdana"/>
                        </a:rPr>
                        <a:t>greating patient</a:t>
                      </a:r>
                      <a:r>
                        <a:rPr sz="1000" spc="-40" dirty="0">
                          <a:solidFill>
                            <a:srgbClr val="333333"/>
                          </a:solidFill>
                          <a:latin typeface="Calibri Light"/>
                          <a:cs typeface="Verdana"/>
                        </a:rPr>
                        <a:t> </a:t>
                      </a:r>
                      <a:r>
                        <a:rPr sz="1000" dirty="0">
                          <a:solidFill>
                            <a:srgbClr val="333333"/>
                          </a:solidFill>
                          <a:latin typeface="Calibri Light"/>
                          <a:cs typeface="Verdana"/>
                        </a:rPr>
                        <a:t>[sic]</a:t>
                      </a: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sz="1000" dirty="0">
                          <a:solidFill>
                            <a:srgbClr val="333333"/>
                          </a:solidFill>
                          <a:latin typeface="Calibri Light"/>
                          <a:cs typeface="Verdana"/>
                        </a:rPr>
                        <a:t>CC</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384175">
                        <a:lnSpc>
                          <a:spcPct val="100000"/>
                        </a:lnSpc>
                        <a:spcBef>
                          <a:spcPts val="355"/>
                        </a:spcBef>
                      </a:pPr>
                      <a:r>
                        <a:rPr sz="1000" dirty="0">
                          <a:solidFill>
                            <a:srgbClr val="333333"/>
                          </a:solidFill>
                          <a:latin typeface="Calibri Light"/>
                          <a:cs typeface="Verdana"/>
                        </a:rPr>
                        <a:t>A doctor </a:t>
                      </a:r>
                      <a:r>
                        <a:rPr sz="1000" spc="-5" dirty="0">
                          <a:solidFill>
                            <a:srgbClr val="333333"/>
                          </a:solidFill>
                          <a:latin typeface="Calibri Light"/>
                          <a:cs typeface="Verdana"/>
                        </a:rPr>
                        <a:t>is shaking </a:t>
                      </a:r>
                      <a:r>
                        <a:rPr sz="1000" dirty="0">
                          <a:solidFill>
                            <a:srgbClr val="333333"/>
                          </a:solidFill>
                          <a:latin typeface="Calibri Light"/>
                          <a:cs typeface="Verdana"/>
                        </a:rPr>
                        <a:t>a </a:t>
                      </a:r>
                      <a:r>
                        <a:rPr sz="1000" spc="-5" dirty="0">
                          <a:solidFill>
                            <a:srgbClr val="333333"/>
                          </a:solidFill>
                          <a:latin typeface="Calibri Light"/>
                          <a:cs typeface="Verdana"/>
                        </a:rPr>
                        <a:t>patient’s hand/Ein </a:t>
                      </a:r>
                      <a:r>
                        <a:rPr sz="1000" dirty="0" err="1">
                          <a:solidFill>
                            <a:srgbClr val="333333"/>
                          </a:solidFill>
                          <a:latin typeface="Calibri Light"/>
                          <a:cs typeface="Verdana"/>
                        </a:rPr>
                        <a:t>Arzt</a:t>
                      </a:r>
                      <a:r>
                        <a:rPr lang="de-DE" sz="1000" dirty="0">
                          <a:solidFill>
                            <a:srgbClr val="333333"/>
                          </a:solidFill>
                          <a:latin typeface="Calibri Light"/>
                          <a:cs typeface="Verdana"/>
                        </a:rPr>
                        <a:t> </a:t>
                      </a:r>
                      <a:r>
                        <a:rPr sz="1000" spc="-5" dirty="0" err="1">
                          <a:solidFill>
                            <a:srgbClr val="333333"/>
                          </a:solidFill>
                          <a:latin typeface="Calibri Light"/>
                          <a:cs typeface="Verdana"/>
                        </a:rPr>
                        <a:t>schüttelt</a:t>
                      </a:r>
                      <a:r>
                        <a:rPr sz="1000" spc="-5" dirty="0">
                          <a:solidFill>
                            <a:srgbClr val="333333"/>
                          </a:solidFill>
                          <a:latin typeface="Calibri Light"/>
                          <a:cs typeface="Verdana"/>
                        </a:rPr>
                        <a:t> </a:t>
                      </a:r>
                      <a:r>
                        <a:rPr sz="1000" dirty="0">
                          <a:solidFill>
                            <a:srgbClr val="333333"/>
                          </a:solidFill>
                          <a:latin typeface="Calibri Light"/>
                          <a:cs typeface="Verdana"/>
                        </a:rPr>
                        <a:t>einem </a:t>
                      </a:r>
                      <a:r>
                        <a:rPr sz="1000" spc="-5" dirty="0">
                          <a:solidFill>
                            <a:srgbClr val="333333"/>
                          </a:solidFill>
                          <a:latin typeface="Calibri Light"/>
                          <a:cs typeface="Verdana"/>
                        </a:rPr>
                        <a:t>Patienten </a:t>
                      </a:r>
                      <a:r>
                        <a:rPr sz="1000" dirty="0">
                          <a:solidFill>
                            <a:srgbClr val="333333"/>
                          </a:solidFill>
                          <a:latin typeface="Calibri Light"/>
                          <a:cs typeface="Verdana"/>
                        </a:rPr>
                        <a:t>die</a:t>
                      </a:r>
                      <a:r>
                        <a:rPr sz="1000" spc="25" dirty="0">
                          <a:solidFill>
                            <a:srgbClr val="333333"/>
                          </a:solidFill>
                          <a:latin typeface="Calibri Light"/>
                          <a:cs typeface="Verdana"/>
                        </a:rPr>
                        <a:t> </a:t>
                      </a:r>
                      <a:r>
                        <a:rPr sz="1000" spc="-5" dirty="0">
                          <a:solidFill>
                            <a:srgbClr val="333333"/>
                          </a:solidFill>
                          <a:latin typeface="Calibri Light"/>
                          <a:cs typeface="Verdana"/>
                        </a:rPr>
                        <a:t>Hand</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91440">
                        <a:lnSpc>
                          <a:spcPct val="100000"/>
                        </a:lnSpc>
                        <a:spcBef>
                          <a:spcPts val="355"/>
                        </a:spcBef>
                      </a:pPr>
                      <a:r>
                        <a:rPr sz="1000" spc="-5" dirty="0">
                          <a:solidFill>
                            <a:srgbClr val="333333"/>
                          </a:solidFill>
                          <a:latin typeface="Calibri Light"/>
                          <a:cs typeface="Verdana"/>
                        </a:rPr>
                        <a:t>Benny-Kristin</a:t>
                      </a:r>
                      <a:r>
                        <a:rPr sz="1000" spc="5" dirty="0">
                          <a:solidFill>
                            <a:srgbClr val="333333"/>
                          </a:solidFill>
                          <a:latin typeface="Calibri Light"/>
                          <a:cs typeface="Verdana"/>
                        </a:rPr>
                        <a:t> </a:t>
                      </a:r>
                      <a:r>
                        <a:rPr sz="1000" dirty="0">
                          <a:solidFill>
                            <a:srgbClr val="333333"/>
                          </a:solidFill>
                          <a:latin typeface="Calibri Light"/>
                          <a:cs typeface="Verdana"/>
                        </a:rPr>
                        <a:t>Fischer</a:t>
                      </a: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55"/>
                        </a:spcBef>
                      </a:pPr>
                      <a:r>
                        <a:rPr sz="1000" dirty="0">
                          <a:solidFill>
                            <a:srgbClr val="333333"/>
                          </a:solidFill>
                          <a:latin typeface="Calibri Light"/>
                          <a:cs typeface="Verdana"/>
                        </a:rPr>
                        <a:t>- -</a:t>
                      </a:r>
                      <a:r>
                        <a:rPr sz="1000" spc="-10" dirty="0">
                          <a:solidFill>
                            <a:srgbClr val="333333"/>
                          </a:solidFill>
                          <a:latin typeface="Calibri Light"/>
                          <a:cs typeface="Verdana"/>
                        </a:rPr>
                        <a:t> </a:t>
                      </a:r>
                      <a:r>
                        <a:rPr sz="1000" dirty="0">
                          <a:solidFill>
                            <a:srgbClr val="333333"/>
                          </a:solidFill>
                          <a:latin typeface="Calibri Light"/>
                          <a:cs typeface="Verdana"/>
                        </a:rPr>
                        <a:t>-</a:t>
                      </a: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sz="1000" dirty="0">
                          <a:solidFill>
                            <a:srgbClr val="333333"/>
                          </a:solidFill>
                          <a:latin typeface="Calibri Light"/>
                          <a:cs typeface="Verdana"/>
                        </a:rPr>
                        <a:t>- -</a:t>
                      </a:r>
                      <a:r>
                        <a:rPr sz="1000" spc="-5" dirty="0">
                          <a:solidFill>
                            <a:srgbClr val="333333"/>
                          </a:solidFill>
                          <a:latin typeface="Calibri Light"/>
                          <a:cs typeface="Verdana"/>
                        </a:rPr>
                        <a:t> </a:t>
                      </a:r>
                      <a:r>
                        <a:rPr sz="1000" dirty="0">
                          <a:solidFill>
                            <a:srgbClr val="333333"/>
                          </a:solidFill>
                          <a:latin typeface="Calibri Light"/>
                          <a:cs typeface="Verdana"/>
                        </a:rPr>
                        <a:t>-</a:t>
                      </a: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199390">
                        <a:lnSpc>
                          <a:spcPct val="100000"/>
                        </a:lnSpc>
                        <a:spcBef>
                          <a:spcPts val="355"/>
                        </a:spcBef>
                      </a:pPr>
                      <a:r>
                        <a:rPr sz="1000" dirty="0">
                          <a:solidFill>
                            <a:srgbClr val="333333"/>
                          </a:solidFill>
                          <a:latin typeface="Calibri Light"/>
                          <a:cs typeface="Verdana"/>
                        </a:rPr>
                        <a:t>Produced for </a:t>
                      </a:r>
                      <a:r>
                        <a:rPr sz="1000" spc="-5" dirty="0">
                          <a:solidFill>
                            <a:srgbClr val="333333"/>
                          </a:solidFill>
                          <a:latin typeface="Calibri Light"/>
                          <a:cs typeface="Verdana"/>
                        </a:rPr>
                        <a:t>the MCT/</a:t>
                      </a:r>
                      <a:r>
                        <a:rPr sz="1000" spc="-5" dirty="0" err="1">
                          <a:solidFill>
                            <a:srgbClr val="333333"/>
                          </a:solidFill>
                          <a:latin typeface="Calibri Light"/>
                          <a:cs typeface="Verdana"/>
                        </a:rPr>
                        <a:t>Anfertigung</a:t>
                      </a:r>
                      <a:r>
                        <a:rPr lang="de-DE" sz="1000" spc="-5" dirty="0">
                          <a:solidFill>
                            <a:srgbClr val="333333"/>
                          </a:solidFill>
                          <a:latin typeface="Calibri Light"/>
                          <a:cs typeface="Verdana"/>
                        </a:rPr>
                        <a:t> </a:t>
                      </a:r>
                      <a:r>
                        <a:rPr sz="1000" dirty="0" err="1">
                          <a:solidFill>
                            <a:srgbClr val="333333"/>
                          </a:solidFill>
                          <a:latin typeface="Calibri Light"/>
                          <a:cs typeface="Verdana"/>
                        </a:rPr>
                        <a:t>für</a:t>
                      </a:r>
                      <a:r>
                        <a:rPr sz="1000" dirty="0">
                          <a:solidFill>
                            <a:srgbClr val="333333"/>
                          </a:solidFill>
                          <a:latin typeface="Calibri Light"/>
                          <a:cs typeface="Verdana"/>
                        </a:rPr>
                        <a:t> das </a:t>
                      </a:r>
                      <a:r>
                        <a:rPr sz="1000" spc="-5" dirty="0">
                          <a:solidFill>
                            <a:srgbClr val="333333"/>
                          </a:solidFill>
                          <a:latin typeface="Calibri Light"/>
                          <a:cs typeface="Verdana"/>
                        </a:rPr>
                        <a:t>MKT; </a:t>
                      </a:r>
                      <a:r>
                        <a:rPr sz="1000" dirty="0">
                          <a:solidFill>
                            <a:srgbClr val="333333"/>
                          </a:solidFill>
                          <a:latin typeface="Calibri Light"/>
                          <a:cs typeface="Verdana"/>
                        </a:rPr>
                        <a:t>© </a:t>
                      </a:r>
                      <a:r>
                        <a:rPr sz="1000" dirty="0" err="1">
                          <a:solidFill>
                            <a:srgbClr val="333333"/>
                          </a:solidFill>
                          <a:latin typeface="Calibri Light"/>
                          <a:cs typeface="Verdana"/>
                        </a:rPr>
                        <a:t>Arbeitsgruppe</a:t>
                      </a:r>
                      <a:r>
                        <a:rPr lang="de-DE" sz="1000" dirty="0">
                          <a:solidFill>
                            <a:srgbClr val="333333"/>
                          </a:solidFill>
                          <a:latin typeface="Calibri Light"/>
                          <a:cs typeface="Verdana"/>
                        </a:rPr>
                        <a:t> </a:t>
                      </a:r>
                      <a:r>
                        <a:rPr sz="1000" dirty="0" err="1">
                          <a:solidFill>
                            <a:srgbClr val="333333"/>
                          </a:solidFill>
                          <a:latin typeface="Calibri Light"/>
                          <a:cs typeface="Verdana"/>
                        </a:rPr>
                        <a:t>Neuropsychologie</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sz="1000" spc="-5" dirty="0">
                          <a:solidFill>
                            <a:srgbClr val="333333"/>
                          </a:solidFill>
                          <a:latin typeface="Calibri Light"/>
                          <a:cs typeface="Verdana"/>
                        </a:rPr>
                        <a:t>Various </a:t>
                      </a:r>
                      <a:r>
                        <a:rPr sz="1000" dirty="0">
                          <a:solidFill>
                            <a:srgbClr val="333333"/>
                          </a:solidFill>
                          <a:latin typeface="Calibri Light"/>
                          <a:cs typeface="Verdana"/>
                        </a:rPr>
                        <a:t>motives: pupil, </a:t>
                      </a:r>
                      <a:r>
                        <a:rPr sz="1000" spc="-5" dirty="0">
                          <a:solidFill>
                            <a:srgbClr val="333333"/>
                          </a:solidFill>
                          <a:latin typeface="Calibri Light"/>
                          <a:cs typeface="Verdana"/>
                        </a:rPr>
                        <a:t>ice </a:t>
                      </a:r>
                      <a:r>
                        <a:rPr sz="1000" dirty="0">
                          <a:solidFill>
                            <a:srgbClr val="333333"/>
                          </a:solidFill>
                          <a:latin typeface="Calibri Light"/>
                          <a:cs typeface="Verdana"/>
                        </a:rPr>
                        <a:t>hockey</a:t>
                      </a:r>
                      <a:r>
                        <a:rPr sz="1000" spc="-20" dirty="0">
                          <a:solidFill>
                            <a:srgbClr val="333333"/>
                          </a:solidFill>
                          <a:latin typeface="Calibri Light"/>
                          <a:cs typeface="Verdana"/>
                        </a:rPr>
                        <a:t> </a:t>
                      </a:r>
                      <a:r>
                        <a:rPr sz="1000" dirty="0">
                          <a:solidFill>
                            <a:srgbClr val="333333"/>
                          </a:solidFill>
                          <a:latin typeface="Calibri Light"/>
                          <a:cs typeface="Verdana"/>
                        </a:rPr>
                        <a:t>player/</a:t>
                      </a:r>
                      <a:endParaRPr sz="1000">
                        <a:solidFill>
                          <a:srgbClr val="333333"/>
                        </a:solidFill>
                        <a:latin typeface="Calibri Light"/>
                        <a:cs typeface="Verdana"/>
                      </a:endParaRPr>
                    </a:p>
                    <a:p>
                      <a:pPr marL="92075">
                        <a:lnSpc>
                          <a:spcPct val="100000"/>
                        </a:lnSpc>
                        <a:spcBef>
                          <a:spcPts val="5"/>
                        </a:spcBef>
                      </a:pPr>
                      <a:r>
                        <a:rPr sz="1000" dirty="0">
                          <a:solidFill>
                            <a:srgbClr val="333333"/>
                          </a:solidFill>
                          <a:latin typeface="Calibri Light"/>
                          <a:cs typeface="Verdana"/>
                        </a:rPr>
                        <a:t>Verschiedene </a:t>
                      </a:r>
                      <a:r>
                        <a:rPr sz="1000" spc="-5" dirty="0">
                          <a:solidFill>
                            <a:srgbClr val="333333"/>
                          </a:solidFill>
                          <a:latin typeface="Calibri Light"/>
                          <a:cs typeface="Verdana"/>
                        </a:rPr>
                        <a:t>Motive: </a:t>
                      </a:r>
                      <a:r>
                        <a:rPr sz="1000" dirty="0">
                          <a:solidFill>
                            <a:srgbClr val="333333"/>
                          </a:solidFill>
                          <a:latin typeface="Calibri Light"/>
                          <a:cs typeface="Verdana"/>
                        </a:rPr>
                        <a:t>Schüler,</a:t>
                      </a:r>
                      <a:r>
                        <a:rPr sz="1000" spc="-30" dirty="0">
                          <a:solidFill>
                            <a:srgbClr val="333333"/>
                          </a:solidFill>
                          <a:latin typeface="Calibri Light"/>
                          <a:cs typeface="Verdana"/>
                        </a:rPr>
                        <a:t> </a:t>
                      </a:r>
                      <a:r>
                        <a:rPr sz="1000" dirty="0">
                          <a:solidFill>
                            <a:srgbClr val="333333"/>
                          </a:solidFill>
                          <a:latin typeface="Calibri Light"/>
                          <a:cs typeface="Verdana"/>
                        </a:rPr>
                        <a:t>Eishockeyspieler</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91440">
                        <a:lnSpc>
                          <a:spcPct val="100000"/>
                        </a:lnSpc>
                        <a:spcBef>
                          <a:spcPts val="355"/>
                        </a:spcBef>
                      </a:pPr>
                      <a:r>
                        <a:rPr sz="1000" spc="-5" dirty="0">
                          <a:solidFill>
                            <a:srgbClr val="333333"/>
                          </a:solidFill>
                          <a:latin typeface="Calibri Light"/>
                          <a:cs typeface="Verdana"/>
                        </a:rPr>
                        <a:t>Bdunnette</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sz="1000" dirty="0">
                          <a:solidFill>
                            <a:srgbClr val="333333"/>
                          </a:solidFill>
                          <a:latin typeface="Calibri Light"/>
                          <a:cs typeface="Verdana"/>
                        </a:rPr>
                        <a:t>flickr</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sz="1000" dirty="0">
                          <a:solidFill>
                            <a:srgbClr val="333333"/>
                          </a:solidFill>
                          <a:latin typeface="Calibri Light"/>
                          <a:cs typeface="Verdana"/>
                        </a:rPr>
                        <a:t>DSCF0486</a:t>
                      </a: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sz="1000" dirty="0">
                          <a:solidFill>
                            <a:srgbClr val="333333"/>
                          </a:solidFill>
                          <a:latin typeface="Calibri Light"/>
                          <a:cs typeface="Verdana"/>
                        </a:rPr>
                        <a:t>CC</a:t>
                      </a: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300355">
                        <a:lnSpc>
                          <a:spcPct val="100000"/>
                        </a:lnSpc>
                        <a:spcBef>
                          <a:spcPts val="355"/>
                        </a:spcBef>
                      </a:pPr>
                      <a:r>
                        <a:rPr sz="1000" dirty="0">
                          <a:solidFill>
                            <a:srgbClr val="333333"/>
                          </a:solidFill>
                          <a:latin typeface="Calibri Light"/>
                          <a:cs typeface="Verdana"/>
                        </a:rPr>
                        <a:t>A friend </a:t>
                      </a:r>
                      <a:r>
                        <a:rPr sz="1000" spc="-5" dirty="0">
                          <a:solidFill>
                            <a:srgbClr val="333333"/>
                          </a:solidFill>
                          <a:latin typeface="Calibri Light"/>
                          <a:cs typeface="Verdana"/>
                        </a:rPr>
                        <a:t>is talking behind </a:t>
                      </a:r>
                      <a:r>
                        <a:rPr sz="1000" dirty="0">
                          <a:solidFill>
                            <a:srgbClr val="333333"/>
                          </a:solidFill>
                          <a:latin typeface="Calibri Light"/>
                          <a:cs typeface="Verdana"/>
                        </a:rPr>
                        <a:t>your back</a:t>
                      </a:r>
                      <a:r>
                        <a:rPr lang="de-DE" sz="1000" dirty="0">
                          <a:solidFill>
                            <a:srgbClr val="333333"/>
                          </a:solidFill>
                          <a:latin typeface="Calibri Light"/>
                          <a:cs typeface="Verdana"/>
                        </a:rPr>
                        <a:t> </a:t>
                      </a:r>
                      <a:r>
                        <a:rPr sz="1000" spc="-5" dirty="0">
                          <a:solidFill>
                            <a:srgbClr val="333333"/>
                          </a:solidFill>
                          <a:latin typeface="Calibri Light"/>
                          <a:cs typeface="Verdana"/>
                        </a:rPr>
                        <a:t>(wispering)/Freundin hat hinter </a:t>
                      </a:r>
                      <a:r>
                        <a:rPr sz="1000" dirty="0" err="1">
                          <a:solidFill>
                            <a:srgbClr val="333333"/>
                          </a:solidFill>
                          <a:latin typeface="Calibri Light"/>
                          <a:cs typeface="Verdana"/>
                        </a:rPr>
                        <a:t>Ihrem</a:t>
                      </a:r>
                      <a:r>
                        <a:rPr sz="1000" dirty="0">
                          <a:solidFill>
                            <a:srgbClr val="333333"/>
                          </a:solidFill>
                          <a:latin typeface="Calibri Light"/>
                          <a:cs typeface="Verdana"/>
                        </a:rPr>
                        <a:t> </a:t>
                      </a:r>
                      <a:r>
                        <a:rPr sz="1000" dirty="0" err="1">
                          <a:solidFill>
                            <a:srgbClr val="333333"/>
                          </a:solidFill>
                          <a:latin typeface="Calibri Light"/>
                          <a:cs typeface="Verdana"/>
                        </a:rPr>
                        <a:t>Rücken</a:t>
                      </a:r>
                      <a:r>
                        <a:rPr lang="de-DE" sz="1000" dirty="0">
                          <a:solidFill>
                            <a:srgbClr val="333333"/>
                          </a:solidFill>
                          <a:latin typeface="Calibri Light"/>
                          <a:cs typeface="Verdana"/>
                        </a:rPr>
                        <a:t> </a:t>
                      </a:r>
                      <a:r>
                        <a:rPr sz="1000" dirty="0" err="1">
                          <a:solidFill>
                            <a:srgbClr val="333333"/>
                          </a:solidFill>
                          <a:latin typeface="Calibri Light"/>
                          <a:cs typeface="Verdana"/>
                        </a:rPr>
                        <a:t>geredet</a:t>
                      </a:r>
                      <a:r>
                        <a:rPr sz="1000" spc="-40" dirty="0">
                          <a:solidFill>
                            <a:srgbClr val="333333"/>
                          </a:solidFill>
                          <a:latin typeface="Calibri Light"/>
                          <a:cs typeface="Verdana"/>
                        </a:rPr>
                        <a:t> </a:t>
                      </a:r>
                      <a:r>
                        <a:rPr sz="1000" spc="-5" dirty="0">
                          <a:solidFill>
                            <a:srgbClr val="333333"/>
                          </a:solidFill>
                          <a:latin typeface="Calibri Light"/>
                          <a:cs typeface="Verdana"/>
                        </a:rPr>
                        <a:t>(flüstern)</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91440">
                        <a:lnSpc>
                          <a:spcPct val="100000"/>
                        </a:lnSpc>
                        <a:spcBef>
                          <a:spcPts val="355"/>
                        </a:spcBef>
                      </a:pPr>
                      <a:r>
                        <a:rPr sz="1000" dirty="0">
                          <a:solidFill>
                            <a:srgbClr val="333333"/>
                          </a:solidFill>
                          <a:latin typeface="Calibri Light"/>
                          <a:cs typeface="Verdana"/>
                        </a:rPr>
                        <a:t>rileyroxx</a:t>
                      </a: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55"/>
                        </a:spcBef>
                      </a:pPr>
                      <a:r>
                        <a:rPr sz="1000" dirty="0">
                          <a:solidFill>
                            <a:srgbClr val="333333"/>
                          </a:solidFill>
                          <a:latin typeface="Calibri Light"/>
                          <a:cs typeface="Verdana"/>
                        </a:rPr>
                        <a:t>flickr</a:t>
                      </a: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sz="1000" spc="-5" dirty="0">
                          <a:solidFill>
                            <a:srgbClr val="333333"/>
                          </a:solidFill>
                          <a:latin typeface="Calibri Light"/>
                          <a:cs typeface="Verdana"/>
                        </a:rPr>
                        <a:t>Job </a:t>
                      </a:r>
                      <a:r>
                        <a:rPr sz="1000" dirty="0">
                          <a:solidFill>
                            <a:srgbClr val="333333"/>
                          </a:solidFill>
                          <a:latin typeface="Calibri Light"/>
                          <a:cs typeface="Verdana"/>
                        </a:rPr>
                        <a:t>Interview</a:t>
                      </a:r>
                      <a:r>
                        <a:rPr sz="1000" spc="-25" dirty="0">
                          <a:solidFill>
                            <a:srgbClr val="333333"/>
                          </a:solidFill>
                          <a:latin typeface="Calibri Light"/>
                          <a:cs typeface="Verdana"/>
                        </a:rPr>
                        <a:t> </a:t>
                      </a:r>
                      <a:r>
                        <a:rPr sz="1000" spc="-5" dirty="0">
                          <a:solidFill>
                            <a:srgbClr val="333333"/>
                          </a:solidFill>
                          <a:latin typeface="Calibri Light"/>
                          <a:cs typeface="Verdana"/>
                        </a:rPr>
                        <a:t>#2</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sz="1000" dirty="0">
                          <a:solidFill>
                            <a:srgbClr val="333333"/>
                          </a:solidFill>
                          <a:latin typeface="Calibri Light"/>
                          <a:cs typeface="Verdana"/>
                        </a:rPr>
                        <a:t>CC</a:t>
                      </a: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95250">
                        <a:lnSpc>
                          <a:spcPct val="100000"/>
                        </a:lnSpc>
                        <a:spcBef>
                          <a:spcPts val="355"/>
                        </a:spcBef>
                      </a:pPr>
                      <a:r>
                        <a:rPr sz="1000" dirty="0">
                          <a:solidFill>
                            <a:srgbClr val="333333"/>
                          </a:solidFill>
                          <a:latin typeface="Calibri Light"/>
                          <a:cs typeface="Verdana"/>
                        </a:rPr>
                        <a:t>You are </a:t>
                      </a:r>
                      <a:r>
                        <a:rPr sz="1000" spc="-5" dirty="0">
                          <a:solidFill>
                            <a:srgbClr val="333333"/>
                          </a:solidFill>
                          <a:latin typeface="Calibri Light"/>
                          <a:cs typeface="Verdana"/>
                        </a:rPr>
                        <a:t>invited </a:t>
                      </a:r>
                      <a:r>
                        <a:rPr sz="1000" dirty="0">
                          <a:solidFill>
                            <a:srgbClr val="333333"/>
                          </a:solidFill>
                          <a:latin typeface="Calibri Light"/>
                          <a:cs typeface="Verdana"/>
                        </a:rPr>
                        <a:t>for a job interview </a:t>
                      </a:r>
                      <a:r>
                        <a:rPr sz="1000" spc="-5" dirty="0">
                          <a:solidFill>
                            <a:srgbClr val="333333"/>
                          </a:solidFill>
                          <a:latin typeface="Calibri Light"/>
                          <a:cs typeface="Verdana"/>
                        </a:rPr>
                        <a:t>(man </a:t>
                      </a:r>
                      <a:r>
                        <a:rPr sz="1000" dirty="0">
                          <a:solidFill>
                            <a:srgbClr val="333333"/>
                          </a:solidFill>
                          <a:latin typeface="Calibri Light"/>
                          <a:cs typeface="Verdana"/>
                        </a:rPr>
                        <a:t>dressed</a:t>
                      </a:r>
                      <a:r>
                        <a:rPr lang="de-DE" sz="1000" dirty="0">
                          <a:solidFill>
                            <a:srgbClr val="333333"/>
                          </a:solidFill>
                          <a:latin typeface="Calibri Light"/>
                          <a:cs typeface="Verdana"/>
                        </a:rPr>
                        <a:t> </a:t>
                      </a:r>
                      <a:r>
                        <a:rPr sz="1000" spc="-5" dirty="0">
                          <a:solidFill>
                            <a:srgbClr val="333333"/>
                          </a:solidFill>
                          <a:latin typeface="Calibri Light"/>
                          <a:cs typeface="Verdana"/>
                        </a:rPr>
                        <a:t>in </a:t>
                      </a:r>
                      <a:r>
                        <a:rPr sz="1000" dirty="0">
                          <a:solidFill>
                            <a:srgbClr val="333333"/>
                          </a:solidFill>
                          <a:latin typeface="Calibri Light"/>
                          <a:cs typeface="Verdana"/>
                        </a:rPr>
                        <a:t>grey </a:t>
                      </a:r>
                      <a:r>
                        <a:rPr sz="1000" spc="-5" dirty="0">
                          <a:solidFill>
                            <a:srgbClr val="333333"/>
                          </a:solidFill>
                          <a:latin typeface="Calibri Light"/>
                          <a:cs typeface="Verdana"/>
                        </a:rPr>
                        <a:t>shirt </a:t>
                      </a:r>
                      <a:r>
                        <a:rPr sz="1000" dirty="0">
                          <a:solidFill>
                            <a:srgbClr val="333333"/>
                          </a:solidFill>
                          <a:latin typeface="Calibri Light"/>
                          <a:cs typeface="Verdana"/>
                        </a:rPr>
                        <a:t>+ tie)/Vorstellungsgespräch </a:t>
                      </a:r>
                      <a:r>
                        <a:rPr sz="1000" spc="-5" dirty="0">
                          <a:solidFill>
                            <a:srgbClr val="333333"/>
                          </a:solidFill>
                          <a:latin typeface="Calibri Light"/>
                          <a:cs typeface="Verdana"/>
                        </a:rPr>
                        <a:t>(Mann in</a:t>
                      </a:r>
                      <a:r>
                        <a:rPr lang="de-DE" sz="1000" spc="-5" dirty="0">
                          <a:solidFill>
                            <a:srgbClr val="333333"/>
                          </a:solidFill>
                          <a:latin typeface="Calibri Light"/>
                          <a:cs typeface="Verdana"/>
                        </a:rPr>
                        <a:t> </a:t>
                      </a:r>
                      <a:r>
                        <a:rPr sz="1000" spc="-5" dirty="0" err="1">
                          <a:solidFill>
                            <a:srgbClr val="333333"/>
                          </a:solidFill>
                          <a:latin typeface="Calibri Light"/>
                          <a:cs typeface="Verdana"/>
                        </a:rPr>
                        <a:t>schwarzem</a:t>
                      </a:r>
                      <a:r>
                        <a:rPr sz="1000" spc="-5" dirty="0">
                          <a:solidFill>
                            <a:srgbClr val="333333"/>
                          </a:solidFill>
                          <a:latin typeface="Calibri Light"/>
                          <a:cs typeface="Verdana"/>
                        </a:rPr>
                        <a:t> </a:t>
                      </a:r>
                      <a:r>
                        <a:rPr sz="1000" dirty="0">
                          <a:solidFill>
                            <a:srgbClr val="333333"/>
                          </a:solidFill>
                          <a:latin typeface="Calibri Light"/>
                          <a:cs typeface="Verdana"/>
                        </a:rPr>
                        <a:t>Hemd </a:t>
                      </a:r>
                      <a:r>
                        <a:rPr sz="1000" spc="-5" dirty="0">
                          <a:solidFill>
                            <a:srgbClr val="333333"/>
                          </a:solidFill>
                          <a:latin typeface="Calibri Light"/>
                          <a:cs typeface="Verdana"/>
                        </a:rPr>
                        <a:t>u.</a:t>
                      </a:r>
                      <a:r>
                        <a:rPr sz="1000" spc="-40" dirty="0">
                          <a:solidFill>
                            <a:srgbClr val="333333"/>
                          </a:solidFill>
                          <a:latin typeface="Calibri Light"/>
                          <a:cs typeface="Verdana"/>
                        </a:rPr>
                        <a:t> </a:t>
                      </a:r>
                      <a:r>
                        <a:rPr sz="1000" spc="-5" dirty="0">
                          <a:solidFill>
                            <a:srgbClr val="333333"/>
                          </a:solidFill>
                          <a:latin typeface="Calibri Light"/>
                          <a:cs typeface="Verdana"/>
                        </a:rPr>
                        <a:t>Krawatte)</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91440">
                        <a:lnSpc>
                          <a:spcPct val="100000"/>
                        </a:lnSpc>
                        <a:spcBef>
                          <a:spcPts val="355"/>
                        </a:spcBef>
                      </a:pPr>
                      <a:r>
                        <a:rPr sz="1000" dirty="0">
                          <a:solidFill>
                            <a:srgbClr val="333333"/>
                          </a:solidFill>
                          <a:latin typeface="Calibri Light"/>
                          <a:cs typeface="Verdana"/>
                        </a:rPr>
                        <a:t>bre</a:t>
                      </a:r>
                      <a:r>
                        <a:rPr sz="1000" spc="-25" dirty="0">
                          <a:solidFill>
                            <a:srgbClr val="333333"/>
                          </a:solidFill>
                          <a:latin typeface="Calibri Light"/>
                          <a:cs typeface="Verdana"/>
                        </a:rPr>
                        <a:t> </a:t>
                      </a:r>
                      <a:r>
                        <a:rPr sz="1000" spc="-5" dirty="0">
                          <a:solidFill>
                            <a:srgbClr val="333333"/>
                          </a:solidFill>
                          <a:latin typeface="Calibri Light"/>
                          <a:cs typeface="Verdana"/>
                        </a:rPr>
                        <a:t>pettis</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sz="1000" dirty="0">
                          <a:solidFill>
                            <a:srgbClr val="333333"/>
                          </a:solidFill>
                          <a:latin typeface="Calibri Light"/>
                          <a:cs typeface="Verdana"/>
                        </a:rPr>
                        <a:t>flickr</a:t>
                      </a: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284480">
                        <a:lnSpc>
                          <a:spcPct val="100000"/>
                        </a:lnSpc>
                        <a:spcBef>
                          <a:spcPts val="355"/>
                        </a:spcBef>
                      </a:pPr>
                      <a:r>
                        <a:rPr sz="1000" spc="-5" dirty="0">
                          <a:solidFill>
                            <a:srgbClr val="333333"/>
                          </a:solidFill>
                          <a:latin typeface="Calibri Light"/>
                          <a:cs typeface="Verdana"/>
                        </a:rPr>
                        <a:t>This is what the </a:t>
                      </a:r>
                      <a:r>
                        <a:rPr sz="1000" dirty="0">
                          <a:solidFill>
                            <a:srgbClr val="333333"/>
                          </a:solidFill>
                          <a:latin typeface="Calibri Light"/>
                          <a:cs typeface="Verdana"/>
                        </a:rPr>
                        <a:t>webcam</a:t>
                      </a:r>
                      <a:r>
                        <a:rPr lang="de-DE" sz="1000" dirty="0">
                          <a:solidFill>
                            <a:srgbClr val="333333"/>
                          </a:solidFill>
                          <a:latin typeface="Calibri Light"/>
                          <a:cs typeface="Verdana"/>
                        </a:rPr>
                        <a:t> </a:t>
                      </a:r>
                      <a:r>
                        <a:rPr sz="1000" dirty="0">
                          <a:solidFill>
                            <a:srgbClr val="333333"/>
                          </a:solidFill>
                          <a:latin typeface="Calibri Light"/>
                          <a:cs typeface="Verdana"/>
                        </a:rPr>
                        <a:t>sees through a</a:t>
                      </a:r>
                      <a:r>
                        <a:rPr sz="1000" spc="-95" dirty="0">
                          <a:solidFill>
                            <a:srgbClr val="333333"/>
                          </a:solidFill>
                          <a:latin typeface="Calibri Light"/>
                          <a:cs typeface="Verdana"/>
                        </a:rPr>
                        <a:t> </a:t>
                      </a:r>
                      <a:r>
                        <a:rPr sz="1000" dirty="0">
                          <a:solidFill>
                            <a:srgbClr val="333333"/>
                          </a:solidFill>
                          <a:latin typeface="Calibri Light"/>
                          <a:cs typeface="Verdana"/>
                        </a:rPr>
                        <a:t>peephole</a:t>
                      </a: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sz="1000" dirty="0">
                          <a:solidFill>
                            <a:srgbClr val="333333"/>
                          </a:solidFill>
                          <a:latin typeface="Calibri Light"/>
                          <a:cs typeface="Verdana"/>
                        </a:rPr>
                        <a:t>CC</a:t>
                      </a: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405130">
                        <a:lnSpc>
                          <a:spcPct val="100000"/>
                        </a:lnSpc>
                        <a:spcBef>
                          <a:spcPts val="355"/>
                        </a:spcBef>
                      </a:pPr>
                      <a:r>
                        <a:rPr sz="1000" dirty="0">
                          <a:solidFill>
                            <a:srgbClr val="333333"/>
                          </a:solidFill>
                          <a:latin typeface="Calibri Light"/>
                          <a:cs typeface="Verdana"/>
                        </a:rPr>
                        <a:t>A friend </a:t>
                      </a:r>
                      <a:r>
                        <a:rPr sz="1000" spc="-5" dirty="0">
                          <a:solidFill>
                            <a:srgbClr val="333333"/>
                          </a:solidFill>
                          <a:latin typeface="Calibri Light"/>
                          <a:cs typeface="Verdana"/>
                        </a:rPr>
                        <a:t>is unpleasantly </a:t>
                      </a:r>
                      <a:r>
                        <a:rPr sz="1000" dirty="0">
                          <a:solidFill>
                            <a:srgbClr val="333333"/>
                          </a:solidFill>
                          <a:latin typeface="Calibri Light"/>
                          <a:cs typeface="Verdana"/>
                        </a:rPr>
                        <a:t>surprised by your</a:t>
                      </a:r>
                      <a:r>
                        <a:rPr lang="de-DE" sz="1000" dirty="0">
                          <a:solidFill>
                            <a:srgbClr val="333333"/>
                          </a:solidFill>
                          <a:latin typeface="Calibri Light"/>
                          <a:cs typeface="Verdana"/>
                        </a:rPr>
                        <a:t> </a:t>
                      </a:r>
                      <a:r>
                        <a:rPr sz="1000" dirty="0">
                          <a:solidFill>
                            <a:srgbClr val="333333"/>
                          </a:solidFill>
                          <a:latin typeface="Calibri Light"/>
                          <a:cs typeface="Verdana"/>
                        </a:rPr>
                        <a:t>spontaneous visit </a:t>
                      </a:r>
                      <a:r>
                        <a:rPr sz="1000" spc="-5" dirty="0">
                          <a:solidFill>
                            <a:srgbClr val="333333"/>
                          </a:solidFill>
                          <a:latin typeface="Calibri Light"/>
                          <a:cs typeface="Verdana"/>
                        </a:rPr>
                        <a:t>(man in </a:t>
                      </a:r>
                      <a:r>
                        <a:rPr sz="1000" dirty="0">
                          <a:solidFill>
                            <a:srgbClr val="333333"/>
                          </a:solidFill>
                          <a:latin typeface="Calibri Light"/>
                          <a:cs typeface="Verdana"/>
                        </a:rPr>
                        <a:t>a </a:t>
                      </a:r>
                      <a:r>
                        <a:rPr sz="1000" spc="-5" dirty="0">
                          <a:solidFill>
                            <a:srgbClr val="333333"/>
                          </a:solidFill>
                          <a:latin typeface="Calibri Light"/>
                          <a:cs typeface="Verdana"/>
                        </a:rPr>
                        <a:t>spyhole)/Eine</a:t>
                      </a:r>
                      <a:r>
                        <a:rPr lang="de-DE" sz="1000" spc="-5" dirty="0">
                          <a:solidFill>
                            <a:srgbClr val="333333"/>
                          </a:solidFill>
                          <a:latin typeface="Calibri Light"/>
                          <a:cs typeface="Verdana"/>
                        </a:rPr>
                        <a:t> </a:t>
                      </a:r>
                      <a:r>
                        <a:rPr sz="1000" dirty="0" err="1">
                          <a:solidFill>
                            <a:srgbClr val="333333"/>
                          </a:solidFill>
                          <a:latin typeface="Calibri Light"/>
                          <a:cs typeface="Verdana"/>
                        </a:rPr>
                        <a:t>Freundin</a:t>
                      </a:r>
                      <a:r>
                        <a:rPr sz="1000" dirty="0">
                          <a:solidFill>
                            <a:srgbClr val="333333"/>
                          </a:solidFill>
                          <a:latin typeface="Calibri Light"/>
                          <a:cs typeface="Verdana"/>
                        </a:rPr>
                        <a:t> </a:t>
                      </a:r>
                      <a:r>
                        <a:rPr sz="1000" spc="-5" dirty="0">
                          <a:solidFill>
                            <a:srgbClr val="333333"/>
                          </a:solidFill>
                          <a:latin typeface="Calibri Light"/>
                          <a:cs typeface="Verdana"/>
                        </a:rPr>
                        <a:t>ist </a:t>
                      </a:r>
                      <a:r>
                        <a:rPr sz="1000" dirty="0">
                          <a:solidFill>
                            <a:srgbClr val="333333"/>
                          </a:solidFill>
                          <a:latin typeface="Calibri Light"/>
                          <a:cs typeface="Verdana"/>
                        </a:rPr>
                        <a:t>von </a:t>
                      </a:r>
                      <a:r>
                        <a:rPr sz="1000" spc="-5" dirty="0">
                          <a:solidFill>
                            <a:srgbClr val="333333"/>
                          </a:solidFill>
                          <a:latin typeface="Calibri Light"/>
                          <a:cs typeface="Verdana"/>
                        </a:rPr>
                        <a:t>ihrem </a:t>
                      </a:r>
                      <a:r>
                        <a:rPr sz="1000" dirty="0" err="1">
                          <a:solidFill>
                            <a:srgbClr val="333333"/>
                          </a:solidFill>
                          <a:latin typeface="Calibri Light"/>
                          <a:cs typeface="Verdana"/>
                        </a:rPr>
                        <a:t>Besuch</a:t>
                      </a:r>
                      <a:r>
                        <a:rPr sz="1000" dirty="0">
                          <a:solidFill>
                            <a:srgbClr val="333333"/>
                          </a:solidFill>
                          <a:latin typeface="Calibri Light"/>
                          <a:cs typeface="Verdana"/>
                        </a:rPr>
                        <a:t> </a:t>
                      </a:r>
                      <a:r>
                        <a:rPr sz="1000" spc="-5" dirty="0" err="1">
                          <a:solidFill>
                            <a:srgbClr val="333333"/>
                          </a:solidFill>
                          <a:latin typeface="Calibri Light"/>
                          <a:cs typeface="Verdana"/>
                        </a:rPr>
                        <a:t>unangenehm</a:t>
                      </a:r>
                      <a:r>
                        <a:rPr lang="de-DE" sz="1000" spc="-5" dirty="0">
                          <a:solidFill>
                            <a:srgbClr val="333333"/>
                          </a:solidFill>
                          <a:latin typeface="Calibri Light"/>
                          <a:cs typeface="Verdana"/>
                        </a:rPr>
                        <a:t> </a:t>
                      </a:r>
                      <a:r>
                        <a:rPr sz="1000" dirty="0" err="1">
                          <a:solidFill>
                            <a:srgbClr val="333333"/>
                          </a:solidFill>
                          <a:latin typeface="Calibri Light"/>
                          <a:cs typeface="Verdana"/>
                        </a:rPr>
                        <a:t>überrascht</a:t>
                      </a:r>
                      <a:r>
                        <a:rPr sz="1000" dirty="0">
                          <a:solidFill>
                            <a:srgbClr val="333333"/>
                          </a:solidFill>
                          <a:latin typeface="Calibri Light"/>
                          <a:cs typeface="Verdana"/>
                        </a:rPr>
                        <a:t> </a:t>
                      </a:r>
                      <a:r>
                        <a:rPr sz="1000" spc="-5" dirty="0">
                          <a:solidFill>
                            <a:srgbClr val="333333"/>
                          </a:solidFill>
                          <a:latin typeface="Calibri Light"/>
                          <a:cs typeface="Verdana"/>
                        </a:rPr>
                        <a:t>(Mann </a:t>
                      </a:r>
                      <a:r>
                        <a:rPr sz="1000" dirty="0">
                          <a:solidFill>
                            <a:srgbClr val="333333"/>
                          </a:solidFill>
                          <a:latin typeface="Calibri Light"/>
                          <a:cs typeface="Verdana"/>
                        </a:rPr>
                        <a:t>im</a:t>
                      </a:r>
                      <a:r>
                        <a:rPr sz="1000" spc="-15" dirty="0">
                          <a:solidFill>
                            <a:srgbClr val="333333"/>
                          </a:solidFill>
                          <a:latin typeface="Calibri Light"/>
                          <a:cs typeface="Verdana"/>
                        </a:rPr>
                        <a:t> </a:t>
                      </a:r>
                      <a:r>
                        <a:rPr sz="1000" dirty="0">
                          <a:solidFill>
                            <a:srgbClr val="333333"/>
                          </a:solidFill>
                          <a:latin typeface="Calibri Light"/>
                          <a:cs typeface="Verdana"/>
                        </a:rPr>
                        <a:t>Spion)</a:t>
                      </a: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91440">
                        <a:lnSpc>
                          <a:spcPct val="100000"/>
                        </a:lnSpc>
                        <a:spcBef>
                          <a:spcPts val="360"/>
                        </a:spcBef>
                      </a:pPr>
                      <a:r>
                        <a:rPr sz="1000" dirty="0">
                          <a:solidFill>
                            <a:srgbClr val="333333"/>
                          </a:solidFill>
                          <a:latin typeface="Calibri Light"/>
                          <a:cs typeface="Verdana"/>
                        </a:rPr>
                        <a:t>yanec</a:t>
                      </a: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60"/>
                        </a:spcBef>
                      </a:pPr>
                      <a:r>
                        <a:rPr sz="1000" dirty="0">
                          <a:solidFill>
                            <a:srgbClr val="333333"/>
                          </a:solidFill>
                          <a:latin typeface="Calibri Light"/>
                          <a:cs typeface="Verdana"/>
                        </a:rPr>
                        <a:t>flickr</a:t>
                      </a: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sz="1000" spc="-5" dirty="0">
                          <a:solidFill>
                            <a:srgbClr val="333333"/>
                          </a:solidFill>
                          <a:latin typeface="Calibri Light"/>
                          <a:cs typeface="Verdana"/>
                        </a:rPr>
                        <a:t>laughter</a:t>
                      </a:r>
                      <a:r>
                        <a:rPr sz="1000" spc="5" dirty="0">
                          <a:solidFill>
                            <a:srgbClr val="333333"/>
                          </a:solidFill>
                          <a:latin typeface="Calibri Light"/>
                          <a:cs typeface="Verdana"/>
                        </a:rPr>
                        <a:t> </a:t>
                      </a:r>
                      <a:r>
                        <a:rPr sz="1000" dirty="0">
                          <a:solidFill>
                            <a:srgbClr val="333333"/>
                          </a:solidFill>
                          <a:latin typeface="Calibri Light"/>
                          <a:cs typeface="Verdana"/>
                        </a:rPr>
                        <a:t>workshop</a:t>
                      </a: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sz="1000" dirty="0">
                          <a:solidFill>
                            <a:srgbClr val="333333"/>
                          </a:solidFill>
                          <a:latin typeface="Calibri Light"/>
                          <a:cs typeface="Verdana"/>
                        </a:rPr>
                        <a:t>CC</a:t>
                      </a:r>
                      <a:endParaRPr sz="100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499745">
                        <a:lnSpc>
                          <a:spcPct val="100000"/>
                        </a:lnSpc>
                        <a:spcBef>
                          <a:spcPts val="360"/>
                        </a:spcBef>
                      </a:pPr>
                      <a:r>
                        <a:rPr sz="1000" dirty="0">
                          <a:solidFill>
                            <a:srgbClr val="333333"/>
                          </a:solidFill>
                          <a:latin typeface="Calibri Light"/>
                          <a:cs typeface="Verdana"/>
                        </a:rPr>
                        <a:t>Other people </a:t>
                      </a:r>
                      <a:r>
                        <a:rPr sz="1000" spc="-5" dirty="0">
                          <a:solidFill>
                            <a:srgbClr val="333333"/>
                          </a:solidFill>
                          <a:latin typeface="Calibri Light"/>
                          <a:cs typeface="Verdana"/>
                        </a:rPr>
                        <a:t>laugh while </a:t>
                      </a:r>
                      <a:r>
                        <a:rPr sz="1000" dirty="0">
                          <a:solidFill>
                            <a:srgbClr val="333333"/>
                          </a:solidFill>
                          <a:latin typeface="Calibri Light"/>
                          <a:cs typeface="Verdana"/>
                        </a:rPr>
                        <a:t>you are </a:t>
                      </a:r>
                      <a:r>
                        <a:rPr sz="1000" spc="-5" dirty="0">
                          <a:solidFill>
                            <a:srgbClr val="333333"/>
                          </a:solidFill>
                          <a:latin typeface="Calibri Light"/>
                          <a:cs typeface="Verdana"/>
                        </a:rPr>
                        <a:t>talking</a:t>
                      </a:r>
                      <a:r>
                        <a:rPr lang="de-DE" sz="1000" spc="-5" dirty="0">
                          <a:solidFill>
                            <a:srgbClr val="333333"/>
                          </a:solidFill>
                          <a:latin typeface="Calibri Light"/>
                          <a:cs typeface="Verdana"/>
                        </a:rPr>
                        <a:t> </a:t>
                      </a:r>
                      <a:r>
                        <a:rPr sz="1000" spc="-5" dirty="0">
                          <a:solidFill>
                            <a:srgbClr val="333333"/>
                          </a:solidFill>
                          <a:latin typeface="Calibri Light"/>
                          <a:cs typeface="Verdana"/>
                        </a:rPr>
                        <a:t>(celebration)/Andere </a:t>
                      </a:r>
                      <a:r>
                        <a:rPr sz="1000" dirty="0">
                          <a:solidFill>
                            <a:srgbClr val="333333"/>
                          </a:solidFill>
                          <a:latin typeface="Calibri Light"/>
                          <a:cs typeface="Verdana"/>
                        </a:rPr>
                        <a:t>fangen an zu </a:t>
                      </a:r>
                      <a:r>
                        <a:rPr sz="1000" spc="-5" dirty="0" err="1">
                          <a:solidFill>
                            <a:srgbClr val="333333"/>
                          </a:solidFill>
                          <a:latin typeface="Calibri Light"/>
                          <a:cs typeface="Verdana"/>
                        </a:rPr>
                        <a:t>lachen</a:t>
                      </a:r>
                      <a:r>
                        <a:rPr sz="1000" spc="-5" dirty="0">
                          <a:solidFill>
                            <a:srgbClr val="333333"/>
                          </a:solidFill>
                          <a:latin typeface="Calibri Light"/>
                          <a:cs typeface="Verdana"/>
                        </a:rPr>
                        <a:t>,</a:t>
                      </a:r>
                      <a:r>
                        <a:rPr lang="de-DE" sz="1000" spc="-5" dirty="0">
                          <a:solidFill>
                            <a:srgbClr val="333333"/>
                          </a:solidFill>
                          <a:latin typeface="Calibri Light"/>
                          <a:cs typeface="Verdana"/>
                        </a:rPr>
                        <a:t> </a:t>
                      </a:r>
                      <a:r>
                        <a:rPr sz="1000" spc="-5" dirty="0" err="1">
                          <a:solidFill>
                            <a:srgbClr val="333333"/>
                          </a:solidFill>
                          <a:latin typeface="Calibri Light"/>
                          <a:cs typeface="Verdana"/>
                        </a:rPr>
                        <a:t>während</a:t>
                      </a:r>
                      <a:r>
                        <a:rPr sz="1000" spc="-5" dirty="0">
                          <a:solidFill>
                            <a:srgbClr val="333333"/>
                          </a:solidFill>
                          <a:latin typeface="Calibri Light"/>
                          <a:cs typeface="Verdana"/>
                        </a:rPr>
                        <a:t> </a:t>
                      </a:r>
                      <a:r>
                        <a:rPr sz="1000" dirty="0">
                          <a:solidFill>
                            <a:srgbClr val="333333"/>
                          </a:solidFill>
                          <a:latin typeface="Calibri Light"/>
                          <a:cs typeface="Verdana"/>
                        </a:rPr>
                        <a:t>Sie reden</a:t>
                      </a:r>
                      <a:r>
                        <a:rPr sz="1000" spc="-30" dirty="0">
                          <a:solidFill>
                            <a:srgbClr val="333333"/>
                          </a:solidFill>
                          <a:latin typeface="Calibri Light"/>
                          <a:cs typeface="Verdana"/>
                        </a:rPr>
                        <a:t> </a:t>
                      </a:r>
                      <a:r>
                        <a:rPr sz="1000" dirty="0">
                          <a:solidFill>
                            <a:srgbClr val="333333"/>
                          </a:solidFill>
                          <a:latin typeface="Calibri Light"/>
                          <a:cs typeface="Verdana"/>
                        </a:rPr>
                        <a:t>(Feier)</a:t>
                      </a: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65760">
                <a:tc>
                  <a:txBody>
                    <a:bodyPr/>
                    <a:lstStyle/>
                    <a:p>
                      <a:pPr marL="91440">
                        <a:lnSpc>
                          <a:spcPct val="100000"/>
                        </a:lnSpc>
                        <a:spcBef>
                          <a:spcPts val="360"/>
                        </a:spcBef>
                      </a:pPr>
                      <a:r>
                        <a:rPr sz="1000" dirty="0">
                          <a:solidFill>
                            <a:srgbClr val="333333"/>
                          </a:solidFill>
                          <a:latin typeface="Calibri Light"/>
                          <a:cs typeface="Verdana"/>
                        </a:rPr>
                        <a:t>Heidi</a:t>
                      </a:r>
                      <a:r>
                        <a:rPr sz="1000" spc="10" dirty="0">
                          <a:solidFill>
                            <a:srgbClr val="333333"/>
                          </a:solidFill>
                          <a:latin typeface="Calibri Light"/>
                          <a:cs typeface="Verdana"/>
                        </a:rPr>
                        <a:t> </a:t>
                      </a:r>
                      <a:r>
                        <a:rPr sz="1000" spc="-5" dirty="0">
                          <a:solidFill>
                            <a:srgbClr val="333333"/>
                          </a:solidFill>
                          <a:latin typeface="Calibri Light"/>
                          <a:cs typeface="Verdana"/>
                        </a:rPr>
                        <a:t>Wittwer</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60"/>
                        </a:spcBef>
                      </a:pPr>
                      <a:r>
                        <a:rPr sz="1000" dirty="0">
                          <a:solidFill>
                            <a:srgbClr val="333333"/>
                          </a:solidFill>
                          <a:latin typeface="Calibri Light"/>
                          <a:cs typeface="Verdana"/>
                        </a:rPr>
                        <a:t>fotocommunity</a:t>
                      </a:r>
                      <a:endParaRPr sz="100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60"/>
                        </a:spcBef>
                      </a:pPr>
                      <a:r>
                        <a:rPr sz="1000" dirty="0">
                          <a:solidFill>
                            <a:srgbClr val="333333"/>
                          </a:solidFill>
                          <a:latin typeface="Calibri Light"/>
                          <a:cs typeface="Verdana"/>
                        </a:rPr>
                        <a:t>schreiende</a:t>
                      </a:r>
                      <a:r>
                        <a:rPr sz="1000" spc="-25" dirty="0">
                          <a:solidFill>
                            <a:srgbClr val="333333"/>
                          </a:solidFill>
                          <a:latin typeface="Calibri Light"/>
                          <a:cs typeface="Verdana"/>
                        </a:rPr>
                        <a:t> </a:t>
                      </a:r>
                      <a:r>
                        <a:rPr sz="1000" spc="-5" dirty="0">
                          <a:solidFill>
                            <a:srgbClr val="333333"/>
                          </a:solidFill>
                          <a:latin typeface="Calibri Light"/>
                          <a:cs typeface="Verdana"/>
                        </a:rPr>
                        <a:t>Hand</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60"/>
                        </a:spcBef>
                      </a:pPr>
                      <a:r>
                        <a:rPr sz="1000" spc="-5" dirty="0">
                          <a:solidFill>
                            <a:srgbClr val="333333"/>
                          </a:solidFill>
                          <a:latin typeface="Calibri Light"/>
                          <a:cs typeface="Verdana"/>
                        </a:rPr>
                        <a:t>PP</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60"/>
                        </a:spcBef>
                      </a:pPr>
                      <a:r>
                        <a:rPr sz="1000" dirty="0">
                          <a:solidFill>
                            <a:srgbClr val="333333"/>
                          </a:solidFill>
                          <a:latin typeface="Calibri Light"/>
                          <a:cs typeface="Verdana"/>
                        </a:rPr>
                        <a:t>Screaming </a:t>
                      </a:r>
                      <a:r>
                        <a:rPr sz="1000" spc="-5" dirty="0">
                          <a:solidFill>
                            <a:srgbClr val="333333"/>
                          </a:solidFill>
                          <a:latin typeface="Calibri Light"/>
                          <a:cs typeface="Verdana"/>
                        </a:rPr>
                        <a:t>hand/Schreiende</a:t>
                      </a:r>
                      <a:r>
                        <a:rPr sz="1000" spc="-20" dirty="0">
                          <a:solidFill>
                            <a:srgbClr val="333333"/>
                          </a:solidFill>
                          <a:latin typeface="Calibri Light"/>
                          <a:cs typeface="Verdana"/>
                        </a:rPr>
                        <a:t> </a:t>
                      </a:r>
                      <a:r>
                        <a:rPr sz="1000" spc="-5" dirty="0">
                          <a:solidFill>
                            <a:srgbClr val="333333"/>
                          </a:solidFill>
                          <a:latin typeface="Calibri Light"/>
                          <a:cs typeface="Verdana"/>
                        </a:rPr>
                        <a:t>Hand</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91440">
                        <a:lnSpc>
                          <a:spcPct val="100000"/>
                        </a:lnSpc>
                        <a:spcBef>
                          <a:spcPts val="360"/>
                        </a:spcBef>
                      </a:pPr>
                      <a:r>
                        <a:rPr sz="1000" spc="-5" dirty="0">
                          <a:solidFill>
                            <a:srgbClr val="333333"/>
                          </a:solidFill>
                          <a:latin typeface="Calibri Light"/>
                          <a:cs typeface="Verdana"/>
                        </a:rPr>
                        <a:t>zen</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60"/>
                        </a:spcBef>
                      </a:pPr>
                      <a:r>
                        <a:rPr sz="1000" dirty="0">
                          <a:solidFill>
                            <a:srgbClr val="333333"/>
                          </a:solidFill>
                          <a:latin typeface="Calibri Light"/>
                          <a:cs typeface="Verdana"/>
                        </a:rPr>
                        <a:t>flickr</a:t>
                      </a:r>
                      <a:endParaRPr sz="100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sz="1000" spc="-5" dirty="0">
                          <a:solidFill>
                            <a:srgbClr val="333333"/>
                          </a:solidFill>
                          <a:latin typeface="Calibri Light"/>
                          <a:cs typeface="Verdana"/>
                        </a:rPr>
                        <a:t>zen driving </a:t>
                      </a:r>
                      <a:r>
                        <a:rPr sz="1000" dirty="0">
                          <a:solidFill>
                            <a:srgbClr val="333333"/>
                          </a:solidFill>
                          <a:latin typeface="Calibri Light"/>
                          <a:cs typeface="Verdana"/>
                        </a:rPr>
                        <a:t>home - day</a:t>
                      </a:r>
                      <a:r>
                        <a:rPr sz="1000" spc="-5" dirty="0">
                          <a:solidFill>
                            <a:srgbClr val="333333"/>
                          </a:solidFill>
                          <a:latin typeface="Calibri Light"/>
                          <a:cs typeface="Verdana"/>
                        </a:rPr>
                        <a:t> </a:t>
                      </a:r>
                      <a:r>
                        <a:rPr sz="1000" dirty="0">
                          <a:solidFill>
                            <a:srgbClr val="333333"/>
                          </a:solidFill>
                          <a:latin typeface="Calibri Light"/>
                          <a:cs typeface="Verdana"/>
                        </a:rPr>
                        <a:t>14</a:t>
                      </a:r>
                      <a:endParaRPr sz="100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sz="1000" dirty="0">
                          <a:solidFill>
                            <a:srgbClr val="333333"/>
                          </a:solidFill>
                          <a:latin typeface="Calibri Light"/>
                          <a:cs typeface="Verdana"/>
                        </a:rPr>
                        <a:t>CC</a:t>
                      </a: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100965">
                        <a:lnSpc>
                          <a:spcPct val="100000"/>
                        </a:lnSpc>
                        <a:spcBef>
                          <a:spcPts val="360"/>
                        </a:spcBef>
                      </a:pPr>
                      <a:r>
                        <a:rPr sz="1000" dirty="0">
                          <a:solidFill>
                            <a:srgbClr val="333333"/>
                          </a:solidFill>
                          <a:latin typeface="Calibri Light"/>
                          <a:cs typeface="Verdana"/>
                        </a:rPr>
                        <a:t>A friend gives you a </a:t>
                      </a:r>
                      <a:r>
                        <a:rPr sz="1000" spc="-5" dirty="0">
                          <a:solidFill>
                            <a:srgbClr val="333333"/>
                          </a:solidFill>
                          <a:latin typeface="Calibri Light"/>
                          <a:cs typeface="Verdana"/>
                        </a:rPr>
                        <a:t>lift </a:t>
                      </a:r>
                      <a:r>
                        <a:rPr sz="1000" dirty="0">
                          <a:solidFill>
                            <a:srgbClr val="333333"/>
                          </a:solidFill>
                          <a:latin typeface="Calibri Light"/>
                          <a:cs typeface="Verdana"/>
                        </a:rPr>
                        <a:t>home </a:t>
                      </a:r>
                      <a:r>
                        <a:rPr sz="1000" spc="-5" dirty="0">
                          <a:solidFill>
                            <a:srgbClr val="333333"/>
                          </a:solidFill>
                          <a:latin typeface="Calibri Light"/>
                          <a:cs typeface="Verdana"/>
                        </a:rPr>
                        <a:t>(man in the </a:t>
                      </a:r>
                      <a:r>
                        <a:rPr sz="1000" dirty="0">
                          <a:solidFill>
                            <a:srgbClr val="333333"/>
                          </a:solidFill>
                          <a:latin typeface="Calibri Light"/>
                          <a:cs typeface="Verdana"/>
                        </a:rPr>
                        <a:t>car)/</a:t>
                      </a:r>
                      <a:r>
                        <a:rPr lang="de-DE" sz="1000" dirty="0">
                          <a:solidFill>
                            <a:srgbClr val="333333"/>
                          </a:solidFill>
                          <a:latin typeface="Calibri Light"/>
                          <a:cs typeface="Verdana"/>
                        </a:rPr>
                        <a:t> </a:t>
                      </a:r>
                      <a:r>
                        <a:rPr sz="1000" spc="-5" dirty="0">
                          <a:solidFill>
                            <a:srgbClr val="333333"/>
                          </a:solidFill>
                          <a:latin typeface="Calibri Light"/>
                          <a:cs typeface="Verdana"/>
                        </a:rPr>
                        <a:t>Ein </a:t>
                      </a:r>
                      <a:r>
                        <a:rPr sz="1000" dirty="0">
                          <a:solidFill>
                            <a:srgbClr val="333333"/>
                          </a:solidFill>
                          <a:latin typeface="Calibri Light"/>
                          <a:cs typeface="Verdana"/>
                        </a:rPr>
                        <a:t>Freund </a:t>
                      </a:r>
                      <a:r>
                        <a:rPr sz="1000" spc="-5" dirty="0">
                          <a:solidFill>
                            <a:srgbClr val="333333"/>
                          </a:solidFill>
                          <a:latin typeface="Calibri Light"/>
                          <a:cs typeface="Verdana"/>
                        </a:rPr>
                        <a:t>hat </a:t>
                      </a:r>
                      <a:r>
                        <a:rPr sz="1000" dirty="0">
                          <a:solidFill>
                            <a:srgbClr val="333333"/>
                          </a:solidFill>
                          <a:latin typeface="Calibri Light"/>
                          <a:cs typeface="Verdana"/>
                        </a:rPr>
                        <a:t>sie </a:t>
                      </a:r>
                      <a:r>
                        <a:rPr sz="1000" spc="-5" dirty="0">
                          <a:solidFill>
                            <a:srgbClr val="333333"/>
                          </a:solidFill>
                          <a:latin typeface="Calibri Light"/>
                          <a:cs typeface="Verdana"/>
                        </a:rPr>
                        <a:t>nach Hause </a:t>
                      </a:r>
                      <a:r>
                        <a:rPr sz="1000" dirty="0">
                          <a:solidFill>
                            <a:srgbClr val="333333"/>
                          </a:solidFill>
                          <a:latin typeface="Calibri Light"/>
                          <a:cs typeface="Verdana"/>
                        </a:rPr>
                        <a:t>gefahren </a:t>
                      </a:r>
                      <a:r>
                        <a:rPr sz="1000" spc="-5" dirty="0">
                          <a:solidFill>
                            <a:srgbClr val="333333"/>
                          </a:solidFill>
                          <a:latin typeface="Calibri Light"/>
                          <a:cs typeface="Verdana"/>
                        </a:rPr>
                        <a:t>(Mann </a:t>
                      </a:r>
                      <a:r>
                        <a:rPr sz="1000" dirty="0" err="1">
                          <a:solidFill>
                            <a:srgbClr val="333333"/>
                          </a:solidFill>
                          <a:latin typeface="Calibri Light"/>
                          <a:cs typeface="Verdana"/>
                        </a:rPr>
                        <a:t>im</a:t>
                      </a:r>
                      <a:r>
                        <a:rPr lang="de-DE" sz="1000" dirty="0">
                          <a:solidFill>
                            <a:srgbClr val="333333"/>
                          </a:solidFill>
                          <a:latin typeface="Calibri Light"/>
                          <a:cs typeface="Verdana"/>
                        </a:rPr>
                        <a:t> </a:t>
                      </a:r>
                      <a:r>
                        <a:rPr sz="1000" dirty="0">
                          <a:solidFill>
                            <a:srgbClr val="333333"/>
                          </a:solidFill>
                          <a:latin typeface="Calibri Light"/>
                          <a:cs typeface="Verdana"/>
                        </a:rPr>
                        <a:t>Auto)</a:t>
                      </a: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91440">
                        <a:lnSpc>
                          <a:spcPct val="100000"/>
                        </a:lnSpc>
                        <a:spcBef>
                          <a:spcPts val="360"/>
                        </a:spcBef>
                      </a:pPr>
                      <a:r>
                        <a:rPr sz="1000" dirty="0">
                          <a:solidFill>
                            <a:srgbClr val="333333"/>
                          </a:solidFill>
                          <a:latin typeface="Calibri Light"/>
                          <a:cs typeface="Verdana"/>
                        </a:rPr>
                        <a:t>Jswieringa</a:t>
                      </a: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60"/>
                        </a:spcBef>
                      </a:pPr>
                      <a:r>
                        <a:rPr sz="1000" dirty="0">
                          <a:solidFill>
                            <a:srgbClr val="333333"/>
                          </a:solidFill>
                          <a:latin typeface="Calibri Light"/>
                          <a:cs typeface="Verdana"/>
                        </a:rPr>
                        <a:t>Flickr</a:t>
                      </a:r>
                      <a:endParaRPr sz="100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60"/>
                        </a:spcBef>
                      </a:pPr>
                      <a:r>
                        <a:rPr sz="1000" dirty="0">
                          <a:solidFill>
                            <a:srgbClr val="333333"/>
                          </a:solidFill>
                          <a:latin typeface="Calibri Light"/>
                          <a:cs typeface="Verdana"/>
                        </a:rPr>
                        <a:t>Quarter </a:t>
                      </a:r>
                      <a:r>
                        <a:rPr sz="1000" spc="-5" dirty="0">
                          <a:solidFill>
                            <a:srgbClr val="333333"/>
                          </a:solidFill>
                          <a:latin typeface="Calibri Light"/>
                          <a:cs typeface="Verdana"/>
                        </a:rPr>
                        <a:t>Past</a:t>
                      </a:r>
                      <a:r>
                        <a:rPr sz="1000" spc="-35" dirty="0">
                          <a:solidFill>
                            <a:srgbClr val="333333"/>
                          </a:solidFill>
                          <a:latin typeface="Calibri Light"/>
                          <a:cs typeface="Verdana"/>
                        </a:rPr>
                        <a:t> </a:t>
                      </a:r>
                      <a:r>
                        <a:rPr sz="1000" dirty="0">
                          <a:solidFill>
                            <a:srgbClr val="333333"/>
                          </a:solidFill>
                          <a:latin typeface="Calibri Light"/>
                          <a:cs typeface="Verdana"/>
                        </a:rPr>
                        <a:t>three</a:t>
                      </a:r>
                      <a:endParaRPr sz="100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60"/>
                        </a:spcBef>
                      </a:pPr>
                      <a:r>
                        <a:rPr sz="1000" dirty="0">
                          <a:solidFill>
                            <a:srgbClr val="333333"/>
                          </a:solidFill>
                          <a:latin typeface="Calibri Light"/>
                          <a:cs typeface="Verdana"/>
                        </a:rPr>
                        <a:t>CC</a:t>
                      </a: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206375">
                        <a:lnSpc>
                          <a:spcPct val="100000"/>
                        </a:lnSpc>
                        <a:spcBef>
                          <a:spcPts val="360"/>
                        </a:spcBef>
                      </a:pPr>
                      <a:r>
                        <a:rPr sz="1000" dirty="0">
                          <a:solidFill>
                            <a:srgbClr val="333333"/>
                          </a:solidFill>
                          <a:latin typeface="Calibri Light"/>
                          <a:cs typeface="Verdana"/>
                        </a:rPr>
                        <a:t>A friend did not show up for a </a:t>
                      </a:r>
                      <a:r>
                        <a:rPr sz="1000" spc="-5" dirty="0">
                          <a:solidFill>
                            <a:srgbClr val="333333"/>
                          </a:solidFill>
                          <a:latin typeface="Calibri Light"/>
                          <a:cs typeface="Verdana"/>
                        </a:rPr>
                        <a:t>meeting with </a:t>
                      </a:r>
                      <a:r>
                        <a:rPr sz="1000" dirty="0">
                          <a:solidFill>
                            <a:srgbClr val="333333"/>
                          </a:solidFill>
                          <a:latin typeface="Calibri Light"/>
                          <a:cs typeface="Verdana"/>
                        </a:rPr>
                        <a:t>you</a:t>
                      </a:r>
                      <a:r>
                        <a:rPr lang="de-DE" sz="1000" dirty="0">
                          <a:solidFill>
                            <a:srgbClr val="333333"/>
                          </a:solidFill>
                          <a:latin typeface="Calibri Light"/>
                          <a:cs typeface="Verdana"/>
                        </a:rPr>
                        <a:t> </a:t>
                      </a:r>
                      <a:r>
                        <a:rPr sz="1000" spc="-5" dirty="0">
                          <a:solidFill>
                            <a:srgbClr val="333333"/>
                          </a:solidFill>
                          <a:latin typeface="Calibri Light"/>
                          <a:cs typeface="Verdana"/>
                        </a:rPr>
                        <a:t>(clock)/Ein </a:t>
                      </a:r>
                      <a:r>
                        <a:rPr sz="1000" dirty="0">
                          <a:solidFill>
                            <a:srgbClr val="333333"/>
                          </a:solidFill>
                          <a:latin typeface="Calibri Light"/>
                          <a:cs typeface="Verdana"/>
                        </a:rPr>
                        <a:t>Freund versetzt sie</a:t>
                      </a:r>
                      <a:r>
                        <a:rPr sz="1000" spc="-25" dirty="0">
                          <a:solidFill>
                            <a:srgbClr val="333333"/>
                          </a:solidFill>
                          <a:latin typeface="Calibri Light"/>
                          <a:cs typeface="Verdana"/>
                        </a:rPr>
                        <a:t> </a:t>
                      </a:r>
                      <a:r>
                        <a:rPr sz="1000" spc="-5" dirty="0">
                          <a:solidFill>
                            <a:srgbClr val="333333"/>
                          </a:solidFill>
                          <a:latin typeface="Calibri Light"/>
                          <a:cs typeface="Verdana"/>
                        </a:rPr>
                        <a:t>(Wanduhr)</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91440">
                        <a:lnSpc>
                          <a:spcPct val="100000"/>
                        </a:lnSpc>
                        <a:spcBef>
                          <a:spcPts val="360"/>
                        </a:spcBef>
                      </a:pPr>
                      <a:r>
                        <a:rPr sz="1000" dirty="0">
                          <a:solidFill>
                            <a:srgbClr val="333333"/>
                          </a:solidFill>
                          <a:latin typeface="Calibri Light"/>
                          <a:cs typeface="Verdana"/>
                        </a:rPr>
                        <a:t>Rocketjim54</a:t>
                      </a: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60"/>
                        </a:spcBef>
                      </a:pPr>
                      <a:r>
                        <a:rPr sz="1000" dirty="0">
                          <a:solidFill>
                            <a:srgbClr val="333333"/>
                          </a:solidFill>
                          <a:latin typeface="Calibri Light"/>
                          <a:cs typeface="Verdana"/>
                        </a:rPr>
                        <a:t>Flickr</a:t>
                      </a: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sz="1000" spc="-5" dirty="0">
                          <a:solidFill>
                            <a:srgbClr val="333333"/>
                          </a:solidFill>
                          <a:latin typeface="Calibri Light"/>
                          <a:cs typeface="Verdana"/>
                        </a:rPr>
                        <a:t>mail</a:t>
                      </a:r>
                      <a:r>
                        <a:rPr sz="1000" spc="5" dirty="0">
                          <a:solidFill>
                            <a:srgbClr val="333333"/>
                          </a:solidFill>
                          <a:latin typeface="Calibri Light"/>
                          <a:cs typeface="Verdana"/>
                        </a:rPr>
                        <a:t> </a:t>
                      </a:r>
                      <a:r>
                        <a:rPr sz="1000" dirty="0">
                          <a:solidFill>
                            <a:srgbClr val="333333"/>
                          </a:solidFill>
                          <a:latin typeface="Calibri Light"/>
                          <a:cs typeface="Verdana"/>
                        </a:rPr>
                        <a:t>box</a:t>
                      </a: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sz="1000" dirty="0">
                          <a:solidFill>
                            <a:srgbClr val="333333"/>
                          </a:solidFill>
                          <a:latin typeface="Calibri Light"/>
                          <a:cs typeface="Verdana"/>
                        </a:rPr>
                        <a:t>CC</a:t>
                      </a: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sz="1000" dirty="0">
                          <a:solidFill>
                            <a:srgbClr val="333333"/>
                          </a:solidFill>
                          <a:latin typeface="Calibri Light"/>
                          <a:cs typeface="Verdana"/>
                        </a:rPr>
                        <a:t>Postcard </a:t>
                      </a:r>
                      <a:r>
                        <a:rPr sz="1000" spc="-5" dirty="0">
                          <a:solidFill>
                            <a:srgbClr val="333333"/>
                          </a:solidFill>
                          <a:latin typeface="Calibri Light"/>
                          <a:cs typeface="Verdana"/>
                        </a:rPr>
                        <a:t>(mailbox)/Postkarte</a:t>
                      </a:r>
                      <a:r>
                        <a:rPr sz="1000" spc="-50" dirty="0">
                          <a:solidFill>
                            <a:srgbClr val="333333"/>
                          </a:solidFill>
                          <a:latin typeface="Calibri Light"/>
                          <a:cs typeface="Verdana"/>
                        </a:rPr>
                        <a:t> </a:t>
                      </a:r>
                      <a:r>
                        <a:rPr sz="1000" dirty="0">
                          <a:solidFill>
                            <a:srgbClr val="333333"/>
                          </a:solidFill>
                          <a:latin typeface="Calibri Light"/>
                          <a:cs typeface="Verdana"/>
                        </a:rPr>
                        <a:t>(Briefkasten)</a:t>
                      </a: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4" name="Footer Placeholder 3"/>
          <p:cNvSpPr>
            <a:spLocks noGrp="1"/>
          </p:cNvSpPr>
          <p:nvPr>
            <p:ph type="ftr" sz="quarter" idx="11"/>
          </p:nvPr>
        </p:nvSpPr>
        <p:spPr/>
        <p:txBody>
          <a:bodyPr/>
          <a:lstStyle/>
          <a:p>
            <a:r>
              <a:rPr lang="de-DE" dirty="0"/>
              <a:t>Metakognitif Eğitim 1 - Atıfta Bulunma</a:t>
            </a:r>
          </a:p>
        </p:txBody>
      </p:sp>
      <p:sp>
        <p:nvSpPr>
          <p:cNvPr id="5" name="Slide Number Placeholder 4"/>
          <p:cNvSpPr>
            <a:spLocks noGrp="1"/>
          </p:cNvSpPr>
          <p:nvPr>
            <p:ph type="sldNum" sz="quarter" idx="12"/>
          </p:nvPr>
        </p:nvSpPr>
        <p:spPr/>
        <p:txBody>
          <a:bodyPr/>
          <a:lstStyle/>
          <a:p>
            <a:fld id="{9B00EF49-7894-4F53-A8DD-F7DB3BFC5032}" type="slidenum">
              <a:rPr lang="de-DE" smtClean="0"/>
              <a:pPr/>
              <a:t>56</a:t>
            </a:fld>
            <a:endParaRPr lang="de-DE" dirty="0"/>
          </a:p>
        </p:txBody>
      </p:sp>
    </p:spTree>
    <p:extLst>
      <p:ext uri="{BB962C8B-B14F-4D97-AF65-F5344CB8AC3E}">
        <p14:creationId xmlns:p14="http://schemas.microsoft.com/office/powerpoint/2010/main" val="156286194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78" name="Rectangle 46"/>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Arial" panose="020B0604020202020204" pitchFamily="34" charset="0"/>
            </a:endParaRPr>
          </a:p>
        </p:txBody>
      </p:sp>
      <p:sp>
        <p:nvSpPr>
          <p:cNvPr id="6"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a:t>
            </a:r>
            <a:r>
              <a:rPr lang="de-DE" altLang="de-DE" sz="1200" u="sng">
                <a:solidFill>
                  <a:srgbClr val="333333"/>
                </a:solidFill>
                <a:latin typeface="+mj-lt"/>
              </a:rPr>
              <a:t>/mct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9" name="Group 2"/>
          <p:cNvGraphicFramePr>
            <a:graphicFrameLocks noGrp="1"/>
          </p:cNvGraphicFramePr>
          <p:nvPr>
            <p:extLst>
              <p:ext uri="{D42A27DB-BD31-4B8C-83A1-F6EECF244321}">
                <p14:modId xmlns:p14="http://schemas.microsoft.com/office/powerpoint/2010/main" val="746643042"/>
              </p:ext>
            </p:extLst>
          </p:nvPr>
        </p:nvGraphicFramePr>
        <p:xfrm>
          <a:off x="408954" y="2011680"/>
          <a:ext cx="11375999" cy="346125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91440">
                        <a:lnSpc>
                          <a:spcPct val="100000"/>
                        </a:lnSpc>
                        <a:spcBef>
                          <a:spcPts val="355"/>
                        </a:spcBef>
                      </a:pPr>
                      <a:r>
                        <a:rPr sz="1000" dirty="0">
                          <a:solidFill>
                            <a:srgbClr val="333333"/>
                          </a:solidFill>
                          <a:latin typeface="Calibri Light"/>
                          <a:cs typeface="Verdana"/>
                        </a:rPr>
                        <a:t>trekguy</a:t>
                      </a: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sz="1000" dirty="0">
                          <a:solidFill>
                            <a:srgbClr val="333333"/>
                          </a:solidFill>
                          <a:latin typeface="Calibri Light"/>
                          <a:cs typeface="Verdana"/>
                        </a:rPr>
                        <a:t>flickr</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sz="1000" dirty="0">
                          <a:solidFill>
                            <a:srgbClr val="333333"/>
                          </a:solidFill>
                          <a:latin typeface="Calibri Light"/>
                          <a:cs typeface="Verdana"/>
                        </a:rPr>
                        <a:t>rear view side</a:t>
                      </a:r>
                      <a:r>
                        <a:rPr sz="1000" spc="-45" dirty="0">
                          <a:solidFill>
                            <a:srgbClr val="333333"/>
                          </a:solidFill>
                          <a:latin typeface="Calibri Light"/>
                          <a:cs typeface="Verdana"/>
                        </a:rPr>
                        <a:t> </a:t>
                      </a:r>
                      <a:r>
                        <a:rPr sz="1000" dirty="0">
                          <a:solidFill>
                            <a:srgbClr val="333333"/>
                          </a:solidFill>
                          <a:latin typeface="Calibri Light"/>
                          <a:cs typeface="Verdana"/>
                        </a:rPr>
                        <a:t>mirror</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sz="1000" dirty="0">
                          <a:solidFill>
                            <a:srgbClr val="333333"/>
                          </a:solidFill>
                          <a:latin typeface="Calibri Light"/>
                          <a:cs typeface="Verdana"/>
                        </a:rPr>
                        <a:t>CC</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164465">
                        <a:lnSpc>
                          <a:spcPct val="100000"/>
                        </a:lnSpc>
                        <a:spcBef>
                          <a:spcPts val="355"/>
                        </a:spcBef>
                      </a:pPr>
                      <a:r>
                        <a:rPr sz="1000" dirty="0">
                          <a:solidFill>
                            <a:srgbClr val="333333"/>
                          </a:solidFill>
                          <a:latin typeface="Calibri Light"/>
                          <a:cs typeface="Verdana"/>
                        </a:rPr>
                        <a:t>A car </a:t>
                      </a:r>
                      <a:r>
                        <a:rPr sz="1000" spc="-5" dirty="0">
                          <a:solidFill>
                            <a:srgbClr val="333333"/>
                          </a:solidFill>
                          <a:latin typeface="Calibri Light"/>
                          <a:cs typeface="Verdana"/>
                        </a:rPr>
                        <a:t>has </a:t>
                      </a:r>
                      <a:r>
                        <a:rPr sz="1000" dirty="0">
                          <a:solidFill>
                            <a:srgbClr val="333333"/>
                          </a:solidFill>
                          <a:latin typeface="Calibri Light"/>
                          <a:cs typeface="Verdana"/>
                        </a:rPr>
                        <a:t>been </a:t>
                      </a:r>
                      <a:r>
                        <a:rPr sz="1000" spc="-5" dirty="0">
                          <a:solidFill>
                            <a:srgbClr val="333333"/>
                          </a:solidFill>
                          <a:latin typeface="Calibri Light"/>
                          <a:cs typeface="Verdana"/>
                        </a:rPr>
                        <a:t>driving behind </a:t>
                      </a:r>
                      <a:r>
                        <a:rPr sz="1000" dirty="0">
                          <a:solidFill>
                            <a:srgbClr val="333333"/>
                          </a:solidFill>
                          <a:latin typeface="Calibri Light"/>
                          <a:cs typeface="Verdana"/>
                        </a:rPr>
                        <a:t>you for some </a:t>
                      </a:r>
                      <a:r>
                        <a:rPr sz="1000" spc="-5" dirty="0">
                          <a:solidFill>
                            <a:srgbClr val="333333"/>
                          </a:solidFill>
                          <a:latin typeface="Calibri Light"/>
                          <a:cs typeface="Verdana"/>
                        </a:rPr>
                        <a:t>time</a:t>
                      </a:r>
                      <a:r>
                        <a:rPr lang="de-DE" sz="1000" spc="-5" dirty="0">
                          <a:solidFill>
                            <a:srgbClr val="333333"/>
                          </a:solidFill>
                          <a:latin typeface="Calibri Light"/>
                          <a:cs typeface="Verdana"/>
                        </a:rPr>
                        <a:t> </a:t>
                      </a:r>
                      <a:r>
                        <a:rPr sz="1000" dirty="0">
                          <a:solidFill>
                            <a:srgbClr val="333333"/>
                          </a:solidFill>
                          <a:latin typeface="Calibri Light"/>
                          <a:cs typeface="Verdana"/>
                        </a:rPr>
                        <a:t>(rearview mirror of </a:t>
                      </a:r>
                      <a:r>
                        <a:rPr sz="1000" spc="-5" dirty="0">
                          <a:solidFill>
                            <a:srgbClr val="333333"/>
                          </a:solidFill>
                          <a:latin typeface="Calibri Light"/>
                          <a:cs typeface="Verdana"/>
                        </a:rPr>
                        <a:t>the </a:t>
                      </a:r>
                      <a:r>
                        <a:rPr sz="1000" dirty="0">
                          <a:solidFill>
                            <a:srgbClr val="333333"/>
                          </a:solidFill>
                          <a:latin typeface="Calibri Light"/>
                          <a:cs typeface="Verdana"/>
                        </a:rPr>
                        <a:t>car)/Ein Wagen </a:t>
                      </a:r>
                      <a:r>
                        <a:rPr sz="1000" spc="-5" dirty="0" err="1">
                          <a:solidFill>
                            <a:srgbClr val="333333"/>
                          </a:solidFill>
                          <a:latin typeface="Calibri Light"/>
                          <a:cs typeface="Verdana"/>
                        </a:rPr>
                        <a:t>fährt</a:t>
                      </a:r>
                      <a:r>
                        <a:rPr lang="de-DE" sz="1000" spc="-5" dirty="0">
                          <a:solidFill>
                            <a:srgbClr val="333333"/>
                          </a:solidFill>
                          <a:latin typeface="Calibri Light"/>
                          <a:cs typeface="Verdana"/>
                        </a:rPr>
                        <a:t> </a:t>
                      </a:r>
                      <a:r>
                        <a:rPr sz="1000" dirty="0" err="1">
                          <a:solidFill>
                            <a:srgbClr val="333333"/>
                          </a:solidFill>
                          <a:latin typeface="Calibri Light"/>
                          <a:cs typeface="Verdana"/>
                        </a:rPr>
                        <a:t>längere</a:t>
                      </a:r>
                      <a:r>
                        <a:rPr sz="1000" dirty="0">
                          <a:solidFill>
                            <a:srgbClr val="333333"/>
                          </a:solidFill>
                          <a:latin typeface="Calibri Light"/>
                          <a:cs typeface="Verdana"/>
                        </a:rPr>
                        <a:t> Zeit </a:t>
                      </a:r>
                      <a:r>
                        <a:rPr sz="1000" spc="-5" dirty="0">
                          <a:solidFill>
                            <a:srgbClr val="333333"/>
                          </a:solidFill>
                          <a:latin typeface="Calibri Light"/>
                          <a:cs typeface="Verdana"/>
                        </a:rPr>
                        <a:t>hinter ihnen </a:t>
                      </a:r>
                      <a:r>
                        <a:rPr sz="1000" dirty="0">
                          <a:solidFill>
                            <a:srgbClr val="333333"/>
                          </a:solidFill>
                          <a:latin typeface="Calibri Light"/>
                          <a:cs typeface="Verdana"/>
                        </a:rPr>
                        <a:t>her (Rückspiegel</a:t>
                      </a:r>
                      <a:r>
                        <a:rPr sz="1000" spc="35" dirty="0">
                          <a:solidFill>
                            <a:srgbClr val="333333"/>
                          </a:solidFill>
                          <a:latin typeface="Calibri Light"/>
                          <a:cs typeface="Verdana"/>
                        </a:rPr>
                        <a:t> </a:t>
                      </a:r>
                      <a:r>
                        <a:rPr sz="1000" dirty="0">
                          <a:solidFill>
                            <a:srgbClr val="333333"/>
                          </a:solidFill>
                          <a:latin typeface="Calibri Light"/>
                          <a:cs typeface="Verdana"/>
                        </a:rPr>
                        <a:t>e.</a:t>
                      </a:r>
                    </a:p>
                    <a:p>
                      <a:pPr marL="92075">
                        <a:lnSpc>
                          <a:spcPct val="100000"/>
                        </a:lnSpc>
                      </a:pPr>
                      <a:r>
                        <a:rPr sz="1000" dirty="0">
                          <a:solidFill>
                            <a:srgbClr val="333333"/>
                          </a:solidFill>
                          <a:latin typeface="Calibri Light"/>
                          <a:cs typeface="Verdana"/>
                        </a:rPr>
                        <a:t>Autos)</a:t>
                      </a: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91440">
                        <a:lnSpc>
                          <a:spcPct val="100000"/>
                        </a:lnSpc>
                        <a:spcBef>
                          <a:spcPts val="355"/>
                        </a:spcBef>
                      </a:pPr>
                      <a:r>
                        <a:rPr sz="1000" spc="-5" dirty="0">
                          <a:solidFill>
                            <a:srgbClr val="333333"/>
                          </a:solidFill>
                          <a:latin typeface="Calibri Light"/>
                          <a:cs typeface="Verdana"/>
                        </a:rPr>
                        <a:t>The</a:t>
                      </a:r>
                      <a:r>
                        <a:rPr sz="1000" dirty="0">
                          <a:solidFill>
                            <a:srgbClr val="333333"/>
                          </a:solidFill>
                          <a:latin typeface="Calibri Light"/>
                          <a:cs typeface="Verdana"/>
                        </a:rPr>
                        <a:t> Jamoker</a:t>
                      </a: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55"/>
                        </a:spcBef>
                      </a:pPr>
                      <a:r>
                        <a:rPr sz="1000" dirty="0">
                          <a:solidFill>
                            <a:srgbClr val="333333"/>
                          </a:solidFill>
                          <a:latin typeface="Calibri Light"/>
                          <a:cs typeface="Verdana"/>
                        </a:rPr>
                        <a:t>flickr</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sz="1000" spc="-5" dirty="0">
                          <a:solidFill>
                            <a:srgbClr val="333333"/>
                          </a:solidFill>
                          <a:latin typeface="Calibri Light"/>
                          <a:cs typeface="Verdana"/>
                        </a:rPr>
                        <a:t>Missed The</a:t>
                      </a:r>
                      <a:r>
                        <a:rPr sz="1000" dirty="0">
                          <a:solidFill>
                            <a:srgbClr val="333333"/>
                          </a:solidFill>
                          <a:latin typeface="Calibri Light"/>
                          <a:cs typeface="Verdana"/>
                        </a:rPr>
                        <a:t> Bus</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sz="1000" dirty="0">
                          <a:solidFill>
                            <a:srgbClr val="333333"/>
                          </a:solidFill>
                          <a:latin typeface="Calibri Light"/>
                          <a:cs typeface="Verdana"/>
                        </a:rPr>
                        <a:t>CC</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sz="1000" dirty="0">
                          <a:solidFill>
                            <a:srgbClr val="333333"/>
                          </a:solidFill>
                          <a:latin typeface="Calibri Light"/>
                          <a:cs typeface="Verdana"/>
                        </a:rPr>
                        <a:t>Bus passing by/Der Bus </a:t>
                      </a:r>
                      <a:r>
                        <a:rPr sz="1000" spc="-5" dirty="0">
                          <a:solidFill>
                            <a:srgbClr val="333333"/>
                          </a:solidFill>
                          <a:latin typeface="Calibri Light"/>
                          <a:cs typeface="Verdana"/>
                        </a:rPr>
                        <a:t>fährt</a:t>
                      </a:r>
                      <a:r>
                        <a:rPr sz="1000" spc="-45" dirty="0">
                          <a:solidFill>
                            <a:srgbClr val="333333"/>
                          </a:solidFill>
                          <a:latin typeface="Calibri Light"/>
                          <a:cs typeface="Verdana"/>
                        </a:rPr>
                        <a:t> </a:t>
                      </a:r>
                      <a:r>
                        <a:rPr sz="1000" dirty="0">
                          <a:solidFill>
                            <a:srgbClr val="333333"/>
                          </a:solidFill>
                          <a:latin typeface="Calibri Light"/>
                          <a:cs typeface="Verdana"/>
                        </a:rPr>
                        <a:t>weg</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91440">
                        <a:lnSpc>
                          <a:spcPct val="100000"/>
                        </a:lnSpc>
                        <a:spcBef>
                          <a:spcPts val="355"/>
                        </a:spcBef>
                      </a:pPr>
                      <a:r>
                        <a:rPr sz="1000" spc="-5" dirty="0">
                          <a:solidFill>
                            <a:srgbClr val="333333"/>
                          </a:solidFill>
                          <a:latin typeface="Calibri Light"/>
                          <a:cs typeface="Verdana"/>
                        </a:rPr>
                        <a:t>*MarS</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sz="1000" dirty="0">
                          <a:solidFill>
                            <a:srgbClr val="333333"/>
                          </a:solidFill>
                          <a:latin typeface="Calibri Light"/>
                          <a:cs typeface="Verdana"/>
                        </a:rPr>
                        <a:t>flickr</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sz="1000" spc="-5" dirty="0">
                          <a:solidFill>
                            <a:srgbClr val="333333"/>
                          </a:solidFill>
                          <a:latin typeface="Calibri Light"/>
                          <a:cs typeface="Verdana"/>
                        </a:rPr>
                        <a:t>wine</a:t>
                      </a:r>
                      <a:r>
                        <a:rPr sz="1000" dirty="0">
                          <a:solidFill>
                            <a:srgbClr val="333333"/>
                          </a:solidFill>
                          <a:latin typeface="Calibri Light"/>
                          <a:cs typeface="Verdana"/>
                        </a:rPr>
                        <a:t> II</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sz="1000" dirty="0">
                          <a:solidFill>
                            <a:srgbClr val="333333"/>
                          </a:solidFill>
                          <a:latin typeface="Calibri Light"/>
                          <a:cs typeface="Verdana"/>
                        </a:rPr>
                        <a:t>CC</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340995">
                        <a:lnSpc>
                          <a:spcPct val="100000"/>
                        </a:lnSpc>
                        <a:spcBef>
                          <a:spcPts val="355"/>
                        </a:spcBef>
                      </a:pPr>
                      <a:r>
                        <a:rPr sz="1000" dirty="0">
                          <a:solidFill>
                            <a:srgbClr val="333333"/>
                          </a:solidFill>
                          <a:latin typeface="Calibri Light"/>
                          <a:cs typeface="Verdana"/>
                        </a:rPr>
                        <a:t>A neighbour </a:t>
                      </a:r>
                      <a:r>
                        <a:rPr sz="1000" spc="-5" dirty="0">
                          <a:solidFill>
                            <a:srgbClr val="333333"/>
                          </a:solidFill>
                          <a:latin typeface="Calibri Light"/>
                          <a:cs typeface="Verdana"/>
                        </a:rPr>
                        <a:t>invited </a:t>
                      </a:r>
                      <a:r>
                        <a:rPr sz="1000" dirty="0">
                          <a:solidFill>
                            <a:srgbClr val="333333"/>
                          </a:solidFill>
                          <a:latin typeface="Calibri Light"/>
                          <a:cs typeface="Verdana"/>
                        </a:rPr>
                        <a:t>you for a drink </a:t>
                      </a:r>
                      <a:r>
                        <a:rPr sz="1000" spc="-5" dirty="0">
                          <a:solidFill>
                            <a:srgbClr val="333333"/>
                          </a:solidFill>
                          <a:latin typeface="Calibri Light"/>
                          <a:cs typeface="Verdana"/>
                        </a:rPr>
                        <a:t>(Glass </a:t>
                      </a:r>
                      <a:r>
                        <a:rPr sz="1000" dirty="0">
                          <a:solidFill>
                            <a:srgbClr val="333333"/>
                          </a:solidFill>
                          <a:latin typeface="Calibri Light"/>
                          <a:cs typeface="Verdana"/>
                        </a:rPr>
                        <a:t>of</a:t>
                      </a:r>
                      <a:r>
                        <a:rPr lang="de-DE" sz="1000" dirty="0">
                          <a:solidFill>
                            <a:srgbClr val="333333"/>
                          </a:solidFill>
                          <a:latin typeface="Calibri Light"/>
                          <a:cs typeface="Verdana"/>
                        </a:rPr>
                        <a:t> </a:t>
                      </a:r>
                      <a:r>
                        <a:rPr sz="1000" spc="-5" dirty="0">
                          <a:solidFill>
                            <a:srgbClr val="333333"/>
                          </a:solidFill>
                          <a:latin typeface="Calibri Light"/>
                          <a:cs typeface="Verdana"/>
                        </a:rPr>
                        <a:t>white wine)/Nachbar hat </a:t>
                      </a:r>
                      <a:r>
                        <a:rPr sz="1000" dirty="0">
                          <a:solidFill>
                            <a:srgbClr val="333333"/>
                          </a:solidFill>
                          <a:latin typeface="Calibri Light"/>
                          <a:cs typeface="Verdana"/>
                        </a:rPr>
                        <a:t>sie </a:t>
                      </a:r>
                      <a:r>
                        <a:rPr sz="1000" spc="-5" dirty="0">
                          <a:solidFill>
                            <a:srgbClr val="333333"/>
                          </a:solidFill>
                          <a:latin typeface="Calibri Light"/>
                          <a:cs typeface="Verdana"/>
                        </a:rPr>
                        <a:t>auf </a:t>
                      </a:r>
                      <a:r>
                        <a:rPr sz="1000" dirty="0" err="1">
                          <a:solidFill>
                            <a:srgbClr val="333333"/>
                          </a:solidFill>
                          <a:latin typeface="Calibri Light"/>
                          <a:cs typeface="Verdana"/>
                        </a:rPr>
                        <a:t>ein</a:t>
                      </a:r>
                      <a:r>
                        <a:rPr sz="1000" dirty="0">
                          <a:solidFill>
                            <a:srgbClr val="333333"/>
                          </a:solidFill>
                          <a:latin typeface="Calibri Light"/>
                          <a:cs typeface="Verdana"/>
                        </a:rPr>
                        <a:t> </a:t>
                      </a:r>
                      <a:r>
                        <a:rPr sz="1000" spc="-5" dirty="0" err="1">
                          <a:solidFill>
                            <a:srgbClr val="333333"/>
                          </a:solidFill>
                          <a:latin typeface="Calibri Light"/>
                          <a:cs typeface="Verdana"/>
                        </a:rPr>
                        <a:t>Gläschen</a:t>
                      </a:r>
                      <a:r>
                        <a:rPr lang="de-DE" sz="1000" spc="-5" dirty="0">
                          <a:solidFill>
                            <a:srgbClr val="333333"/>
                          </a:solidFill>
                          <a:latin typeface="Calibri Light"/>
                          <a:cs typeface="Verdana"/>
                        </a:rPr>
                        <a:t> </a:t>
                      </a:r>
                      <a:r>
                        <a:rPr sz="1000" dirty="0" err="1">
                          <a:solidFill>
                            <a:srgbClr val="333333"/>
                          </a:solidFill>
                          <a:latin typeface="Calibri Light"/>
                          <a:cs typeface="Verdana"/>
                        </a:rPr>
                        <a:t>eingeladen</a:t>
                      </a:r>
                      <a:r>
                        <a:rPr sz="1000" dirty="0">
                          <a:solidFill>
                            <a:srgbClr val="333333"/>
                          </a:solidFill>
                          <a:latin typeface="Calibri Light"/>
                          <a:cs typeface="Verdana"/>
                        </a:rPr>
                        <a:t> </a:t>
                      </a:r>
                      <a:r>
                        <a:rPr sz="1000" spc="-5" dirty="0">
                          <a:solidFill>
                            <a:srgbClr val="333333"/>
                          </a:solidFill>
                          <a:latin typeface="Calibri Light"/>
                          <a:cs typeface="Verdana"/>
                        </a:rPr>
                        <a:t>(Glas </a:t>
                      </a:r>
                      <a:r>
                        <a:rPr sz="1000" dirty="0">
                          <a:solidFill>
                            <a:srgbClr val="333333"/>
                          </a:solidFill>
                          <a:latin typeface="Calibri Light"/>
                          <a:cs typeface="Verdana"/>
                        </a:rPr>
                        <a:t>m.</a:t>
                      </a:r>
                      <a:r>
                        <a:rPr sz="1000" spc="-5" dirty="0">
                          <a:solidFill>
                            <a:srgbClr val="333333"/>
                          </a:solidFill>
                          <a:latin typeface="Calibri Light"/>
                          <a:cs typeface="Verdana"/>
                        </a:rPr>
                        <a:t> </a:t>
                      </a:r>
                      <a:r>
                        <a:rPr sz="1000" dirty="0">
                          <a:solidFill>
                            <a:srgbClr val="333333"/>
                          </a:solidFill>
                          <a:latin typeface="Calibri Light"/>
                          <a:cs typeface="Verdana"/>
                        </a:rPr>
                        <a:t>Weiswein)</a:t>
                      </a: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91440">
                        <a:lnSpc>
                          <a:spcPct val="100000"/>
                        </a:lnSpc>
                        <a:spcBef>
                          <a:spcPts val="355"/>
                        </a:spcBef>
                      </a:pPr>
                      <a:r>
                        <a:rPr sz="1000" spc="-5" dirty="0">
                          <a:solidFill>
                            <a:srgbClr val="333333"/>
                          </a:solidFill>
                          <a:latin typeface="Calibri Light"/>
                          <a:cs typeface="Verdana"/>
                        </a:rPr>
                        <a:t>heater</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55"/>
                        </a:spcBef>
                      </a:pPr>
                      <a:r>
                        <a:rPr sz="1000" dirty="0">
                          <a:solidFill>
                            <a:srgbClr val="333333"/>
                          </a:solidFill>
                          <a:latin typeface="Calibri Light"/>
                          <a:cs typeface="Verdana"/>
                        </a:rPr>
                        <a:t>flickr</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sz="1000" dirty="0">
                          <a:solidFill>
                            <a:srgbClr val="333333"/>
                          </a:solidFill>
                          <a:latin typeface="Calibri Light"/>
                          <a:cs typeface="Verdana"/>
                        </a:rPr>
                        <a:t>Commute (reading</a:t>
                      </a:r>
                      <a:r>
                        <a:rPr sz="1000" spc="-30" dirty="0">
                          <a:solidFill>
                            <a:srgbClr val="333333"/>
                          </a:solidFill>
                          <a:latin typeface="Calibri Light"/>
                          <a:cs typeface="Verdana"/>
                        </a:rPr>
                        <a:t> </a:t>
                      </a:r>
                      <a:r>
                        <a:rPr sz="1000" dirty="0">
                          <a:solidFill>
                            <a:srgbClr val="333333"/>
                          </a:solidFill>
                          <a:latin typeface="Calibri Light"/>
                          <a:cs typeface="Verdana"/>
                        </a:rPr>
                        <a:t>gang</a:t>
                      </a:r>
                      <a:endParaRPr sz="1000">
                        <a:solidFill>
                          <a:srgbClr val="333333"/>
                        </a:solidFill>
                        <a:latin typeface="Calibri Light"/>
                        <a:cs typeface="Verdana"/>
                      </a:endParaRPr>
                    </a:p>
                    <a:p>
                      <a:pPr marL="92075">
                        <a:lnSpc>
                          <a:spcPct val="100000"/>
                        </a:lnSpc>
                      </a:pPr>
                      <a:r>
                        <a:rPr sz="1000" dirty="0">
                          <a:solidFill>
                            <a:srgbClr val="333333"/>
                          </a:solidFill>
                          <a:latin typeface="Calibri Light"/>
                          <a:cs typeface="Verdana"/>
                        </a:rPr>
                        <a:t>signs)</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sz="1000" dirty="0">
                          <a:solidFill>
                            <a:srgbClr val="333333"/>
                          </a:solidFill>
                          <a:latin typeface="Calibri Light"/>
                          <a:cs typeface="Verdana"/>
                        </a:rPr>
                        <a:t>CC</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sz="1000" dirty="0">
                          <a:solidFill>
                            <a:srgbClr val="333333"/>
                          </a:solidFill>
                          <a:latin typeface="Calibri Light"/>
                          <a:cs typeface="Verdana"/>
                        </a:rPr>
                        <a:t>Reading </a:t>
                      </a:r>
                      <a:r>
                        <a:rPr sz="1000" spc="-5" dirty="0">
                          <a:solidFill>
                            <a:srgbClr val="333333"/>
                          </a:solidFill>
                          <a:latin typeface="Calibri Light"/>
                          <a:cs typeface="Verdana"/>
                        </a:rPr>
                        <a:t>the</a:t>
                      </a:r>
                      <a:r>
                        <a:rPr sz="1000" dirty="0">
                          <a:solidFill>
                            <a:srgbClr val="333333"/>
                          </a:solidFill>
                          <a:latin typeface="Calibri Light"/>
                          <a:cs typeface="Verdana"/>
                        </a:rPr>
                        <a:t> newspaper/Zeitungsleser</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91440">
                        <a:lnSpc>
                          <a:spcPct val="100000"/>
                        </a:lnSpc>
                        <a:spcBef>
                          <a:spcPts val="355"/>
                        </a:spcBef>
                      </a:pPr>
                      <a:r>
                        <a:rPr sz="1000" spc="-5" dirty="0">
                          <a:solidFill>
                            <a:srgbClr val="333333"/>
                          </a:solidFill>
                          <a:latin typeface="Calibri Light"/>
                          <a:cs typeface="Verdana"/>
                        </a:rPr>
                        <a:t>Katrin</a:t>
                      </a:r>
                      <a:r>
                        <a:rPr sz="1000" spc="-10" dirty="0">
                          <a:solidFill>
                            <a:srgbClr val="333333"/>
                          </a:solidFill>
                          <a:latin typeface="Calibri Light"/>
                          <a:cs typeface="Verdana"/>
                        </a:rPr>
                        <a:t> </a:t>
                      </a:r>
                      <a:r>
                        <a:rPr sz="1000" dirty="0">
                          <a:solidFill>
                            <a:srgbClr val="333333"/>
                          </a:solidFill>
                          <a:latin typeface="Calibri Light"/>
                          <a:cs typeface="Verdana"/>
                        </a:rPr>
                        <a:t>Ze.</a:t>
                      </a: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sz="1000" spc="-5" dirty="0">
                          <a:solidFill>
                            <a:srgbClr val="333333"/>
                          </a:solidFill>
                          <a:latin typeface="Calibri Light"/>
                          <a:cs typeface="Verdana"/>
                        </a:rPr>
                        <a:t>fotocommunity</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sz="1000" spc="-5" dirty="0">
                          <a:solidFill>
                            <a:srgbClr val="333333"/>
                          </a:solidFill>
                          <a:latin typeface="Calibri Light"/>
                          <a:cs typeface="Verdana"/>
                        </a:rPr>
                        <a:t>enttäuscht</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sz="1000" dirty="0">
                          <a:solidFill>
                            <a:srgbClr val="333333"/>
                          </a:solidFill>
                          <a:latin typeface="Calibri Light"/>
                          <a:cs typeface="Verdana"/>
                        </a:rPr>
                        <a:t>CC</a:t>
                      </a: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sz="1000" dirty="0">
                          <a:solidFill>
                            <a:srgbClr val="333333"/>
                          </a:solidFill>
                          <a:latin typeface="Calibri Light"/>
                          <a:cs typeface="Verdana"/>
                        </a:rPr>
                        <a:t>A </a:t>
                      </a:r>
                      <a:r>
                        <a:rPr sz="1000" spc="-5" dirty="0">
                          <a:solidFill>
                            <a:srgbClr val="333333"/>
                          </a:solidFill>
                          <a:latin typeface="Calibri Light"/>
                          <a:cs typeface="Verdana"/>
                        </a:rPr>
                        <a:t>friend thinks </a:t>
                      </a:r>
                      <a:r>
                        <a:rPr sz="1000" dirty="0">
                          <a:solidFill>
                            <a:srgbClr val="333333"/>
                          </a:solidFill>
                          <a:latin typeface="Calibri Light"/>
                          <a:cs typeface="Verdana"/>
                        </a:rPr>
                        <a:t>you are </a:t>
                      </a:r>
                      <a:r>
                        <a:rPr sz="1000" spc="-5" dirty="0">
                          <a:solidFill>
                            <a:srgbClr val="333333"/>
                          </a:solidFill>
                          <a:latin typeface="Calibri Light"/>
                          <a:cs typeface="Verdana"/>
                        </a:rPr>
                        <a:t>unfair/Ein </a:t>
                      </a:r>
                      <a:r>
                        <a:rPr sz="1000" dirty="0">
                          <a:solidFill>
                            <a:srgbClr val="333333"/>
                          </a:solidFill>
                          <a:latin typeface="Calibri Light"/>
                          <a:cs typeface="Verdana"/>
                        </a:rPr>
                        <a:t>Freund</a:t>
                      </a:r>
                      <a:r>
                        <a:rPr sz="1000" spc="35" dirty="0">
                          <a:solidFill>
                            <a:srgbClr val="333333"/>
                          </a:solidFill>
                          <a:latin typeface="Calibri Light"/>
                          <a:cs typeface="Verdana"/>
                        </a:rPr>
                        <a:t> </a:t>
                      </a:r>
                      <a:r>
                        <a:rPr sz="1000" spc="-5" dirty="0">
                          <a:solidFill>
                            <a:srgbClr val="333333"/>
                          </a:solidFill>
                          <a:latin typeface="Calibri Light"/>
                          <a:cs typeface="Verdana"/>
                        </a:rPr>
                        <a:t>findet</a:t>
                      </a:r>
                      <a:endParaRPr sz="1000" dirty="0">
                        <a:solidFill>
                          <a:srgbClr val="333333"/>
                        </a:solidFill>
                        <a:latin typeface="Calibri Light"/>
                        <a:cs typeface="Verdana"/>
                      </a:endParaRPr>
                    </a:p>
                    <a:p>
                      <a:pPr marL="92075">
                        <a:lnSpc>
                          <a:spcPct val="100000"/>
                        </a:lnSpc>
                        <a:spcBef>
                          <a:spcPts val="5"/>
                        </a:spcBef>
                      </a:pPr>
                      <a:r>
                        <a:rPr sz="1000" dirty="0">
                          <a:solidFill>
                            <a:srgbClr val="333333"/>
                          </a:solidFill>
                          <a:latin typeface="Calibri Light"/>
                          <a:cs typeface="Verdana"/>
                        </a:rPr>
                        <a:t>sie </a:t>
                      </a:r>
                      <a:r>
                        <a:rPr sz="1000" spc="-5" dirty="0">
                          <a:solidFill>
                            <a:srgbClr val="333333"/>
                          </a:solidFill>
                          <a:latin typeface="Calibri Light"/>
                          <a:cs typeface="Verdana"/>
                        </a:rPr>
                        <a:t>unfair (in </a:t>
                      </a:r>
                      <a:r>
                        <a:rPr sz="1000" dirty="0">
                          <a:solidFill>
                            <a:srgbClr val="333333"/>
                          </a:solidFill>
                          <a:latin typeface="Calibri Light"/>
                          <a:cs typeface="Verdana"/>
                        </a:rPr>
                        <a:t>der Ecke kauernde Frau)</a:t>
                      </a: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91440">
                        <a:lnSpc>
                          <a:spcPct val="100000"/>
                        </a:lnSpc>
                        <a:spcBef>
                          <a:spcPts val="360"/>
                        </a:spcBef>
                      </a:pPr>
                      <a:r>
                        <a:rPr sz="1000" spc="-5" dirty="0">
                          <a:solidFill>
                            <a:srgbClr val="333333"/>
                          </a:solidFill>
                          <a:latin typeface="Calibri Light"/>
                          <a:cs typeface="Verdana"/>
                        </a:rPr>
                        <a:t>judge</a:t>
                      </a:r>
                      <a:r>
                        <a:rPr sz="1000" spc="-10" dirty="0">
                          <a:solidFill>
                            <a:srgbClr val="333333"/>
                          </a:solidFill>
                          <a:latin typeface="Calibri Light"/>
                          <a:cs typeface="Verdana"/>
                        </a:rPr>
                        <a:t> </a:t>
                      </a:r>
                      <a:r>
                        <a:rPr sz="1000" spc="-5" dirty="0">
                          <a:solidFill>
                            <a:srgbClr val="333333"/>
                          </a:solidFill>
                          <a:latin typeface="Calibri Light"/>
                          <a:cs typeface="Verdana"/>
                        </a:rPr>
                        <a:t>mental</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60"/>
                        </a:spcBef>
                      </a:pPr>
                      <a:r>
                        <a:rPr sz="1000" dirty="0">
                          <a:solidFill>
                            <a:srgbClr val="333333"/>
                          </a:solidFill>
                          <a:latin typeface="Calibri Light"/>
                          <a:cs typeface="Verdana"/>
                        </a:rPr>
                        <a:t>flickr</a:t>
                      </a: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305435">
                        <a:lnSpc>
                          <a:spcPct val="100000"/>
                        </a:lnSpc>
                        <a:spcBef>
                          <a:spcPts val="360"/>
                        </a:spcBef>
                      </a:pPr>
                      <a:r>
                        <a:rPr sz="1000" spc="-5" dirty="0">
                          <a:solidFill>
                            <a:srgbClr val="333333"/>
                          </a:solidFill>
                          <a:latin typeface="Calibri Light"/>
                          <a:cs typeface="Verdana"/>
                        </a:rPr>
                        <a:t>The </a:t>
                      </a:r>
                      <a:r>
                        <a:rPr sz="1000" dirty="0">
                          <a:solidFill>
                            <a:srgbClr val="333333"/>
                          </a:solidFill>
                          <a:latin typeface="Calibri Light"/>
                          <a:cs typeface="Verdana"/>
                        </a:rPr>
                        <a:t>Fluoride </a:t>
                      </a:r>
                      <a:r>
                        <a:rPr sz="1000" spc="-5" dirty="0">
                          <a:solidFill>
                            <a:srgbClr val="333333"/>
                          </a:solidFill>
                          <a:latin typeface="Calibri Light"/>
                          <a:cs typeface="Verdana"/>
                        </a:rPr>
                        <a:t>uncertainty</a:t>
                      </a:r>
                      <a:r>
                        <a:rPr lang="de-DE" sz="1000" spc="-5" dirty="0">
                          <a:solidFill>
                            <a:srgbClr val="333333"/>
                          </a:solidFill>
                          <a:latin typeface="Calibri Light"/>
                          <a:cs typeface="Verdana"/>
                        </a:rPr>
                        <a:t> </a:t>
                      </a:r>
                      <a:r>
                        <a:rPr sz="1000" dirty="0">
                          <a:solidFill>
                            <a:srgbClr val="333333"/>
                          </a:solidFill>
                          <a:latin typeface="Calibri Light"/>
                          <a:cs typeface="Verdana"/>
                        </a:rPr>
                        <a:t>Theory</a:t>
                      </a: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sz="1000" dirty="0">
                          <a:solidFill>
                            <a:srgbClr val="333333"/>
                          </a:solidFill>
                          <a:latin typeface="Calibri Light"/>
                          <a:cs typeface="Verdana"/>
                        </a:rPr>
                        <a:t>CC</a:t>
                      </a: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249554">
                        <a:lnSpc>
                          <a:spcPct val="100000"/>
                        </a:lnSpc>
                        <a:spcBef>
                          <a:spcPts val="360"/>
                        </a:spcBef>
                      </a:pPr>
                      <a:r>
                        <a:rPr sz="1000" dirty="0">
                          <a:solidFill>
                            <a:srgbClr val="333333"/>
                          </a:solidFill>
                          <a:latin typeface="Calibri Light"/>
                          <a:cs typeface="Verdana"/>
                        </a:rPr>
                        <a:t>A friend </a:t>
                      </a:r>
                      <a:r>
                        <a:rPr sz="1000" spc="-5" dirty="0">
                          <a:solidFill>
                            <a:srgbClr val="333333"/>
                          </a:solidFill>
                          <a:latin typeface="Calibri Light"/>
                          <a:cs typeface="Verdana"/>
                        </a:rPr>
                        <a:t>thinks </a:t>
                      </a:r>
                      <a:r>
                        <a:rPr sz="1000" dirty="0">
                          <a:solidFill>
                            <a:srgbClr val="333333"/>
                          </a:solidFill>
                          <a:latin typeface="Calibri Light"/>
                          <a:cs typeface="Verdana"/>
                        </a:rPr>
                        <a:t>you are smart (Albert </a:t>
                      </a:r>
                      <a:r>
                        <a:rPr sz="1000" spc="-5" dirty="0">
                          <a:solidFill>
                            <a:srgbClr val="333333"/>
                          </a:solidFill>
                          <a:latin typeface="Calibri Light"/>
                          <a:cs typeface="Verdana"/>
                        </a:rPr>
                        <a:t>Einstein)/</a:t>
                      </a:r>
                      <a:r>
                        <a:rPr lang="de-DE" sz="1000" spc="-5" dirty="0">
                          <a:solidFill>
                            <a:srgbClr val="333333"/>
                          </a:solidFill>
                          <a:latin typeface="Calibri Light"/>
                          <a:cs typeface="Verdana"/>
                        </a:rPr>
                        <a:t> </a:t>
                      </a:r>
                      <a:r>
                        <a:rPr sz="1000" spc="-5" dirty="0">
                          <a:solidFill>
                            <a:srgbClr val="333333"/>
                          </a:solidFill>
                          <a:latin typeface="Calibri Light"/>
                          <a:cs typeface="Verdana"/>
                        </a:rPr>
                        <a:t>Ein </a:t>
                      </a:r>
                      <a:r>
                        <a:rPr sz="1000" dirty="0">
                          <a:solidFill>
                            <a:srgbClr val="333333"/>
                          </a:solidFill>
                          <a:latin typeface="Calibri Light"/>
                          <a:cs typeface="Verdana"/>
                        </a:rPr>
                        <a:t>Freund findet sie </a:t>
                      </a:r>
                      <a:r>
                        <a:rPr sz="1000" spc="-5" dirty="0">
                          <a:solidFill>
                            <a:srgbClr val="333333"/>
                          </a:solidFill>
                          <a:latin typeface="Calibri Light"/>
                          <a:cs typeface="Verdana"/>
                        </a:rPr>
                        <a:t>klug</a:t>
                      </a:r>
                      <a:r>
                        <a:rPr sz="1000" spc="25" dirty="0">
                          <a:solidFill>
                            <a:srgbClr val="333333"/>
                          </a:solidFill>
                          <a:latin typeface="Calibri Light"/>
                          <a:cs typeface="Verdana"/>
                        </a:rPr>
                        <a:t> </a:t>
                      </a:r>
                      <a:r>
                        <a:rPr sz="1000" spc="-5" dirty="0">
                          <a:solidFill>
                            <a:srgbClr val="333333"/>
                          </a:solidFill>
                          <a:latin typeface="Calibri Light"/>
                          <a:cs typeface="Verdana"/>
                        </a:rPr>
                        <a:t>(Einstein)</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4" name="Footer Placeholder 3"/>
          <p:cNvSpPr>
            <a:spLocks noGrp="1"/>
          </p:cNvSpPr>
          <p:nvPr>
            <p:ph type="ftr" sz="quarter" idx="11"/>
          </p:nvPr>
        </p:nvSpPr>
        <p:spPr/>
        <p:txBody>
          <a:bodyPr/>
          <a:lstStyle/>
          <a:p>
            <a:r>
              <a:rPr lang="de-DE" dirty="0"/>
              <a:t>Metakognitif Eğitim 1 - Atıfta Bulunma</a:t>
            </a:r>
          </a:p>
        </p:txBody>
      </p:sp>
      <p:sp>
        <p:nvSpPr>
          <p:cNvPr id="5" name="Slide Number Placeholder 4"/>
          <p:cNvSpPr>
            <a:spLocks noGrp="1"/>
          </p:cNvSpPr>
          <p:nvPr>
            <p:ph type="sldNum" sz="quarter" idx="12"/>
          </p:nvPr>
        </p:nvSpPr>
        <p:spPr/>
        <p:txBody>
          <a:bodyPr/>
          <a:lstStyle/>
          <a:p>
            <a:fld id="{9B00EF49-7894-4F53-A8DD-F7DB3BFC5032}" type="slidenum">
              <a:rPr lang="de-DE" smtClean="0"/>
              <a:pPr/>
              <a:t>57</a:t>
            </a:fld>
            <a:endParaRPr lang="de-DE" dirty="0"/>
          </a:p>
        </p:txBody>
      </p:sp>
    </p:spTree>
    <p:extLst>
      <p:ext uri="{BB962C8B-B14F-4D97-AF65-F5344CB8AC3E}">
        <p14:creationId xmlns:p14="http://schemas.microsoft.com/office/powerpoint/2010/main" val="887198858"/>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4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new</Template>
  <TotalTime>0</TotalTime>
  <Words>4464</Words>
  <Application>Microsoft Macintosh PowerPoint</Application>
  <PresentationFormat>Benutzerdefiniert</PresentationFormat>
  <Paragraphs>663</Paragraphs>
  <Slides>57</Slides>
  <Notes>27</Notes>
  <HiddenSlides>0</HiddenSlides>
  <MMClips>0</MMClips>
  <ScaleCrop>false</ScaleCrop>
  <HeadingPairs>
    <vt:vector size="6" baseType="variant">
      <vt:variant>
        <vt:lpstr>Verwendete Schriftarten</vt:lpstr>
      </vt:variant>
      <vt:variant>
        <vt:i4>7</vt:i4>
      </vt:variant>
      <vt:variant>
        <vt:lpstr>Design</vt:lpstr>
      </vt:variant>
      <vt:variant>
        <vt:i4>4</vt:i4>
      </vt:variant>
      <vt:variant>
        <vt:lpstr>Folientitel</vt:lpstr>
      </vt:variant>
      <vt:variant>
        <vt:i4>57</vt:i4>
      </vt:variant>
    </vt:vector>
  </HeadingPairs>
  <TitlesOfParts>
    <vt:vector size="68" baseType="lpstr">
      <vt:lpstr>Arial</vt:lpstr>
      <vt:lpstr>Calibri</vt:lpstr>
      <vt:lpstr>Calibri Light</vt:lpstr>
      <vt:lpstr>Symbol</vt:lpstr>
      <vt:lpstr>Times New Roman</vt:lpstr>
      <vt:lpstr>Verdana</vt:lpstr>
      <vt:lpstr>WingDings</vt:lpstr>
      <vt:lpstr>UKE_PPT-Vorlage_16zu9</vt:lpstr>
      <vt:lpstr>2_UKE_PPT-Vorlage_16zu9</vt:lpstr>
      <vt:lpstr>4_UKE_PPT-Vorlage_16zu9</vt:lpstr>
      <vt:lpstr>1_UKE_PPT-Vorlage_16zu9</vt:lpstr>
      <vt:lpstr>MCT 1 B – Atıfta Bulunma: Suçlama ve Pay Çıkarma  </vt:lpstr>
      <vt:lpstr>Atıfta Bulunma: Suçlama ve Pay Çıkarma</vt:lpstr>
      <vt:lpstr>Atıfta Bulunma: Suçlama ve Pay Çıkarma</vt:lpstr>
      <vt:lpstr>Atıfta Bulunma: Suçlama ve Pay Çıkarma</vt:lpstr>
      <vt:lpstr>Açıklamalar </vt:lpstr>
      <vt:lpstr>Açıklamalar </vt:lpstr>
      <vt:lpstr>Açıklamalar</vt:lpstr>
      <vt:lpstr>Suçlama ve Pay Çıkarma </vt:lpstr>
      <vt:lpstr>Hastaneden neredeyse hiçbir semptomunuz olmadan taburcu edildiniz...</vt:lpstr>
      <vt:lpstr>Hastaneden neredeyse hiçbir semptomunuz olmadan taburcu edildiniz...</vt:lpstr>
      <vt:lpstr>Hastaneden neredeyse hiçbir semptomunuz olmadan taburcu edildiniz...</vt:lpstr>
      <vt:lpstr>Hastaneden neredeyse hiçbir semptomunuz olmadan taburcu edildiniz...</vt:lpstr>
      <vt:lpstr>Hastaneden neredeyse hiçbir semptomunuz olmadan taburcu edildiniz...</vt:lpstr>
      <vt:lpstr>Bazı atıf stillerinin negatif olayların üstündeki etkileri! </vt:lpstr>
      <vt:lpstr>Bazı atıf stillerinin negatif olayların üstündeki etkileri! </vt:lpstr>
      <vt:lpstr>Bazı atıf stillerinin negatif olayların üstündeki etkileri! </vt:lpstr>
      <vt:lpstr>Bazı atıf stillerinin negatif olayların üstündeki etkileri! </vt:lpstr>
      <vt:lpstr>Bazı atıf stillerinin negatif olayların üstündeki etkileri! </vt:lpstr>
      <vt:lpstr>Bazı atıf stillerinin pozitif olayların üstündeki etkileri! </vt:lpstr>
      <vt:lpstr>Bazı atıf stillerinin pozitif olayların üstündeki etkileri! </vt:lpstr>
      <vt:lpstr>Bazı atıf stillerinin pozitif olayların üstündeki etkileri! </vt:lpstr>
      <vt:lpstr>Bazı atıf stillerinin pozitif olayların üstündeki etkileri! </vt:lpstr>
      <vt:lpstr>Bazı atıf stillerinin pozitif olayların üstündeki etkileri! </vt:lpstr>
      <vt:lpstr>Bunu neden yapıyoruz?</vt:lpstr>
      <vt:lpstr>Bunu neden yapıyoruz?</vt:lpstr>
      <vt:lpstr>Psikozda tek-taraflı atıflar nasıl yanlış yorumlamalara sebep verebilmektedir? Örnekler:</vt:lpstr>
      <vt:lpstr>Atıf Stili</vt:lpstr>
      <vt:lpstr>Bir arkadaşın arkandan senin hakkında konuşmakta: </vt:lpstr>
      <vt:lpstr>Bir iş görüşmesine davet edildin:</vt:lpstr>
      <vt:lpstr>Bir arkadaşın senin sürpriz ziyaretinden pek de memnun değil:</vt:lpstr>
      <vt:lpstr>Sen konuşurken diğerleri gülüyor: </vt:lpstr>
      <vt:lpstr>Bu duruma ne yol açmış olabilir?</vt:lpstr>
      <vt:lpstr>İçindeki bir ses sana yeterince iyi olmadığını söylüyor:</vt:lpstr>
      <vt:lpstr>İçindeki bir ses sana yeterince iyi olmadığını söylüyor:</vt:lpstr>
      <vt:lpstr>İçindeki bir ses sana yeterince iyi olmadığını söylüyor:</vt:lpstr>
      <vt:lpstr>Sesler duyma  Kendi düşüncelerim mi yoksa uzaktan kontrol mü?  Artılar ve eksiler </vt:lpstr>
      <vt:lpstr>Sesler duyma  Kendi düşüncelerim mi yoksa uzaktan kontrol mü?  Artılar ve eksiler </vt:lpstr>
      <vt:lpstr>Sesler duyma  Kendi düşüncelerim mi yoksa uzaktan kontrol mü?  Artılar ve eksiler </vt:lpstr>
      <vt:lpstr>Sesler duyma  Kendi düşüncelerim mi yoksa uzaktan kontrol mü?  Artılar ve eksiler </vt:lpstr>
      <vt:lpstr>Sesler duyma  Kendi düşüncelerim mi yoksa uzaktan kontrol mü?  Artılar ve eksiler </vt:lpstr>
      <vt:lpstr>Bir arkadaşınız sizi eve bıraktı.</vt:lpstr>
      <vt:lpstr>Bir arkadaşınız buluşmanıza gelmedi.</vt:lpstr>
      <vt:lpstr>Bir arkadaşınız size mektup göndermedi.</vt:lpstr>
      <vt:lpstr>Bir araba yarım saattir sizin arabanızın arkasında sürmekte.</vt:lpstr>
      <vt:lpstr>Binmeniz gereken otobüs sizin önünüzden sizi beklemeden geçti.</vt:lpstr>
      <vt:lpstr>Bir komşunuz sizi birşeyler içmeye davet etti.</vt:lpstr>
      <vt:lpstr>Her nedense bir süredir adamın biri kapınızın önünde gazetesini okuyor.</vt:lpstr>
      <vt:lpstr>Bir arkadaşınız sizin adil olmadığınızı düşünüyor.</vt:lpstr>
      <vt:lpstr>Bir arkadaşınız sizin zeki olduğunuzu düşünüyor.</vt:lpstr>
      <vt:lpstr>Gündelik yaşama aktarım</vt:lpstr>
      <vt:lpstr>Gündelik yaşama aktarım</vt:lpstr>
      <vt:lpstr>Gündelik yaşama aktarım</vt:lpstr>
      <vt:lpstr>Peki bunun psikozla ne ilgisi var? </vt:lpstr>
      <vt:lpstr>Peki bunun psikozla ne ilgisi var? </vt:lpstr>
      <vt:lpstr>İlginiz için teşekkürler! </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Zuschreibungsstil</dc:title>
  <dc:creator>steffen</dc:creator>
  <cp:lastModifiedBy>Arne Sibilis</cp:lastModifiedBy>
  <cp:revision>255</cp:revision>
  <dcterms:created xsi:type="dcterms:W3CDTF">2019-08-27T10:45:58Z</dcterms:created>
  <dcterms:modified xsi:type="dcterms:W3CDTF">2025-03-10T12:19:14Z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2015-07-20T00:00:00Z</vt:filetime>
  </property>
  <property fmtid="{D5CDD505-2E9C-101B-9397-08002B2CF9AE}" pid="3" name="Creator">
    <vt:lpwstr>Microsoft® PowerPoint® 2013</vt:lpwstr>
  </property>
  <property fmtid="{D5CDD505-2E9C-101B-9397-08002B2CF9AE}" pid="4" name="LastSaved">
    <vt:filetime>2019-08-27T00:00:00Z</vt:filetime>
  </property>
</Properties>
</file>