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 id="2147483712" r:id="rId2"/>
  </p:sldMasterIdLst>
  <p:notesMasterIdLst>
    <p:notesMasterId r:id="rId43"/>
  </p:notesMasterIdLst>
  <p:handoutMasterIdLst>
    <p:handoutMasterId r:id="rId44"/>
  </p:handoutMasterIdLst>
  <p:sldIdLst>
    <p:sldId id="495" r:id="rId3"/>
    <p:sldId id="390" r:id="rId4"/>
    <p:sldId id="391" r:id="rId5"/>
    <p:sldId id="392" r:id="rId6"/>
    <p:sldId id="393" r:id="rId7"/>
    <p:sldId id="388" r:id="rId8"/>
    <p:sldId id="360" r:id="rId9"/>
    <p:sldId id="476" r:id="rId10"/>
    <p:sldId id="475" r:id="rId11"/>
    <p:sldId id="409" r:id="rId12"/>
    <p:sldId id="478" r:id="rId13"/>
    <p:sldId id="477" r:id="rId14"/>
    <p:sldId id="463" r:id="rId15"/>
    <p:sldId id="411" r:id="rId16"/>
    <p:sldId id="480" r:id="rId17"/>
    <p:sldId id="479" r:id="rId18"/>
    <p:sldId id="332" r:id="rId19"/>
    <p:sldId id="364" r:id="rId20"/>
    <p:sldId id="481" r:id="rId21"/>
    <p:sldId id="386" r:id="rId22"/>
    <p:sldId id="336" r:id="rId23"/>
    <p:sldId id="483" r:id="rId24"/>
    <p:sldId id="482" r:id="rId25"/>
    <p:sldId id="484" r:id="rId26"/>
    <p:sldId id="444" r:id="rId27"/>
    <p:sldId id="340" r:id="rId28"/>
    <p:sldId id="485" r:id="rId29"/>
    <p:sldId id="487" r:id="rId30"/>
    <p:sldId id="496" r:id="rId31"/>
    <p:sldId id="491" r:id="rId32"/>
    <p:sldId id="492" r:id="rId33"/>
    <p:sldId id="376" r:id="rId34"/>
    <p:sldId id="352" r:id="rId35"/>
    <p:sldId id="389" r:id="rId36"/>
    <p:sldId id="432" r:id="rId37"/>
    <p:sldId id="494" r:id="rId38"/>
    <p:sldId id="493" r:id="rId39"/>
    <p:sldId id="369" r:id="rId40"/>
    <p:sldId id="474" r:id="rId41"/>
    <p:sldId id="414" r:id="rId42"/>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3366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676" autoAdjust="0"/>
    <p:restoredTop sz="94698" autoAdjust="0"/>
  </p:normalViewPr>
  <p:slideViewPr>
    <p:cSldViewPr>
      <p:cViewPr varScale="1">
        <p:scale>
          <a:sx n="62" d="100"/>
          <a:sy n="62" d="100"/>
        </p:scale>
        <p:origin x="1072" y="76"/>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616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C4BBA7AA-65B0-402B-855E-9DDA549C3453}" type="slidenum">
              <a:rPr lang="en-US" altLang="de-DE"/>
              <a:pPr>
                <a:defRPr/>
              </a:pPr>
              <a:t>‹Nr.›</a:t>
            </a:fld>
            <a:endParaRPr lang="en-US" altLang="de-DE"/>
          </a:p>
        </p:txBody>
      </p:sp>
    </p:spTree>
    <p:extLst>
      <p:ext uri="{BB962C8B-B14F-4D97-AF65-F5344CB8AC3E}">
        <p14:creationId xmlns:p14="http://schemas.microsoft.com/office/powerpoint/2010/main" val="2287515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28852034-7464-4544-A09C-632441151E53}" type="slidenum">
              <a:rPr lang="en-US" altLang="de-DE"/>
              <a:pPr>
                <a:defRPr/>
              </a:pPr>
              <a:t>‹Nr.›</a:t>
            </a:fld>
            <a:endParaRPr lang="en-US" altLang="de-DE"/>
          </a:p>
        </p:txBody>
      </p:sp>
    </p:spTree>
    <p:extLst>
      <p:ext uri="{BB962C8B-B14F-4D97-AF65-F5344CB8AC3E}">
        <p14:creationId xmlns:p14="http://schemas.microsoft.com/office/powerpoint/2010/main" val="31311638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28472B-5392-4AAB-A932-D07ACE25BB66}" type="slidenum">
              <a:rPr lang="en-US" altLang="de-DE" sz="130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9615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F7D73F-214E-4441-8FE5-0B8B88AF640D}" type="slidenum">
              <a:rPr lang="en-US" altLang="de-DE" sz="1300"/>
              <a:pPr>
                <a:spcBef>
                  <a:spcPct val="0"/>
                </a:spcBef>
              </a:pPr>
              <a:t>3</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7063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78FCB2-F1E4-4F5C-9C3F-658EEA22ADD4}" type="slidenum">
              <a:rPr lang="en-US" altLang="de-DE" sz="1300"/>
              <a:pPr>
                <a:spcBef>
                  <a:spcPct val="0"/>
                </a:spcBef>
              </a:pPr>
              <a:t>4</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0853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534CA5-16F4-4757-B4B1-387CBF4E1D4A}" type="slidenum">
              <a:rPr lang="en-US" altLang="de-DE" sz="130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4834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749EFC-7ADB-44AA-A03F-DCB32D155CF3}" type="slidenum">
              <a:rPr lang="en-US" altLang="de-DE" sz="130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84853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081F9C-74B4-4EE3-B28D-EC0A98F458D2}" type="slidenum">
              <a:rPr lang="en-US" altLang="de-DE" sz="1300"/>
              <a:pPr>
                <a:spcBef>
                  <a:spcPct val="0"/>
                </a:spcBef>
              </a:pPr>
              <a:t>7</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9860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081F9C-74B4-4EE3-B28D-EC0A98F458D2}" type="slidenum">
              <a:rPr lang="en-US" altLang="de-DE" sz="1300"/>
              <a:pPr>
                <a:spcBef>
                  <a:spcPct val="0"/>
                </a:spcBef>
              </a:pPr>
              <a:t>8</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98605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081F9C-74B4-4EE3-B28D-EC0A98F458D2}" type="slidenum">
              <a:rPr lang="en-US" altLang="de-DE" sz="1300"/>
              <a:pPr>
                <a:spcBef>
                  <a:spcPct val="0"/>
                </a:spcBef>
              </a:pPr>
              <a:t>9</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98605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7F5AF4-1321-4F08-BD19-F9DFC53224A9}" type="slidenum">
              <a:rPr lang="en-US" altLang="de-DE" sz="1300"/>
              <a:pPr>
                <a:spcBef>
                  <a:spcPct val="0"/>
                </a:spcBef>
              </a:pPr>
              <a:t>10</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8626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7F5AF4-1321-4F08-BD19-F9DFC53224A9}" type="slidenum">
              <a:rPr lang="en-US" altLang="de-DE" sz="1300"/>
              <a:pPr>
                <a:spcBef>
                  <a:spcPct val="0"/>
                </a:spcBef>
              </a:pPr>
              <a:t>11</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86263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7F5AF4-1321-4F08-BD19-F9DFC53224A9}" type="slidenum">
              <a:rPr lang="en-US" altLang="de-DE" sz="1300"/>
              <a:pPr>
                <a:spcBef>
                  <a:spcPct val="0"/>
                </a:spcBef>
              </a:pPr>
              <a:t>12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86263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872B2B-410D-4D8D-B952-EA3F94CF1DA8}" type="slidenum">
              <a:rPr lang="en-US" altLang="de-DE" sz="1300"/>
              <a:pPr>
                <a:spcBef>
                  <a:spcPct val="0"/>
                </a:spcBef>
              </a:pPr>
              <a:t>13</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19025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7E904A-FF6B-4472-8888-46017384B1BE}" type="slidenum">
              <a:rPr lang="en-US" altLang="de-DE" sz="1300"/>
              <a:pPr>
                <a:spcBef>
                  <a:spcPct val="0"/>
                </a:spcBef>
              </a:pPr>
              <a:t>14</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72097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7E904A-FF6B-4472-8888-46017384B1BE}" type="slidenum">
              <a:rPr lang="en-US" altLang="de-DE" sz="1300"/>
              <a:pPr>
                <a:spcBef>
                  <a:spcPct val="0"/>
                </a:spcBef>
              </a:pPr>
              <a:t>15</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72097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7E904A-FF6B-4472-8888-46017384B1BE}" type="slidenum">
              <a:rPr lang="en-US" altLang="de-DE" sz="130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72097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CA3C2E-0883-4CC3-AC0A-612909C4610B}" type="slidenum">
              <a:rPr lang="en-US" altLang="de-DE" sz="130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65829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03286C-0F2B-4D83-816E-EB6D44EBA8E1}" type="slidenum">
              <a:rPr lang="en-US" altLang="de-DE" sz="1300"/>
              <a:pPr>
                <a:spcBef>
                  <a:spcPct val="0"/>
                </a:spcBef>
              </a:pPr>
              <a:t>18</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717117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03286C-0F2B-4D83-816E-EB6D44EBA8E1}" type="slidenum">
              <a:rPr lang="en-US" altLang="de-DE" sz="1300"/>
              <a:pPr>
                <a:spcBef>
                  <a:spcPct val="0"/>
                </a:spcBef>
              </a:pPr>
              <a:t>19</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717117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01F540-710F-4C4F-B5EC-C3FBC5A639D5}" type="slidenum">
              <a:rPr lang="en-US" altLang="de-DE" sz="130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139700" y="768350"/>
            <a:ext cx="6821488"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53186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CCE358-6C18-4840-BA15-59E6A0D9451C}" type="slidenum">
              <a:rPr lang="en-US" altLang="de-DE" sz="1300"/>
              <a:pPr>
                <a:spcBef>
                  <a:spcPct val="0"/>
                </a:spcBef>
              </a:pPr>
              <a:t>21</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0464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CCE358-6C18-4840-BA15-59E6A0D9451C}" type="slidenum">
              <a:rPr lang="en-US" altLang="de-DE" sz="1300"/>
              <a:pPr>
                <a:spcBef>
                  <a:spcPct val="0"/>
                </a:spcBef>
              </a:pPr>
              <a:t>22</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0464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CCE358-6C18-4840-BA15-59E6A0D9451C}" type="slidenum">
              <a:rPr lang="en-US" altLang="de-DE" sz="1300"/>
              <a:pPr>
                <a:spcBef>
                  <a:spcPct val="0"/>
                </a:spcBef>
              </a:pPr>
              <a:t>23</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0464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D13488-A664-4F2D-B1D9-ACC4DEF2DA9C}" type="slidenum">
              <a:rPr lang="en-US" altLang="de-DE" sz="1300"/>
              <a:pPr>
                <a:spcBef>
                  <a:spcPct val="0"/>
                </a:spcBef>
              </a:pPr>
              <a:t>24</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93917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130D97-4EB4-433A-A9BB-444A80D737AF}" type="slidenum">
              <a:rPr lang="en-US" altLang="de-DE" sz="1300"/>
              <a:pPr>
                <a:spcBef>
                  <a:spcPct val="0"/>
                </a:spcBef>
              </a:pPr>
              <a:t>25</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17461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E196BD-1460-4094-8254-5F40A5586AFD}" type="slidenum">
              <a:rPr lang="en-US" altLang="de-DE" sz="1300"/>
              <a:pPr>
                <a:spcBef>
                  <a:spcPct val="0"/>
                </a:spcBef>
              </a:pPr>
              <a:t>26</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92451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B1D52D-524B-4890-9F9F-8422F4440A26}" type="slidenum">
              <a:rPr lang="en-US" altLang="de-DE" sz="1300"/>
              <a:pPr>
                <a:spcBef>
                  <a:spcPct val="0"/>
                </a:spcBef>
              </a:pPr>
              <a:t>27</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0762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C507D6-5A7A-498F-A22E-977B56282C4D}" type="slidenum">
              <a:rPr lang="en-US" altLang="de-DE" sz="1300"/>
              <a:pPr>
                <a:spcBef>
                  <a:spcPct val="0"/>
                </a:spcBef>
              </a:pPr>
              <a:t>28</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02673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89A957-44C5-4E6F-8089-CAEE64066CE9}" type="slidenum">
              <a:rPr lang="en-US" altLang="de-DE" sz="1300"/>
              <a:pPr>
                <a:spcBef>
                  <a:spcPct val="0"/>
                </a:spcBef>
              </a:pPr>
              <a:t>29</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02270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B6F29C-4ED9-4FE0-8BF4-D420A26B6EC9}" type="slidenum">
              <a:rPr lang="en-US" altLang="de-DE" sz="1300"/>
              <a:pPr>
                <a:spcBef>
                  <a:spcPct val="0"/>
                </a:spcBef>
              </a:pPr>
              <a:t>30</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18251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1ACB7D-C1C6-4B34-98E7-5245F12E9E5D}" type="slidenum">
              <a:rPr lang="en-US" altLang="de-DE" sz="1300"/>
              <a:pPr>
                <a:spcBef>
                  <a:spcPct val="0"/>
                </a:spcBef>
              </a:pPr>
              <a:t>32</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32280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349758-1D21-46DC-93AA-0EC2CA25FABB}" type="slidenum">
              <a:rPr lang="en-US" altLang="de-DE" sz="1300"/>
              <a:pPr>
                <a:spcBef>
                  <a:spcPct val="0"/>
                </a:spcBef>
              </a:pPr>
              <a:t>33</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73637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06CB2F7-9695-4904-8708-492EA667E068}" type="slidenum">
              <a:rPr lang="en-US" altLang="de-DE" sz="1300"/>
              <a:pPr>
                <a:spcBef>
                  <a:spcPct val="0"/>
                </a:spcBef>
              </a:pPr>
              <a:t>34</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92963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81E626-8F00-4B5C-8D80-4C1006FC8760}" type="slidenum">
              <a:rPr lang="en-US" altLang="de-DE" sz="1300"/>
              <a:pPr>
                <a:spcBef>
                  <a:spcPct val="0"/>
                </a:spcBef>
              </a:pPr>
              <a:t>35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9730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81E626-8F00-4B5C-8D80-4C1006FC8760}" type="slidenum">
              <a:rPr lang="en-US" altLang="de-DE" sz="1300"/>
              <a:pPr>
                <a:spcBef>
                  <a:spcPct val="0"/>
                </a:spcBef>
              </a:pPr>
              <a:t>36</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9730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81E626-8F00-4B5C-8D80-4C1006FC8760}" type="slidenum">
              <a:rPr lang="en-US" altLang="de-DE" sz="1300"/>
              <a:pPr>
                <a:spcBef>
                  <a:spcPct val="0"/>
                </a:spcBef>
              </a:pPr>
              <a:t>37</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9730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2740C4-028A-4964-AB45-BF0E861A10C3}" type="slidenum">
              <a:rPr lang="en-US" altLang="de-DE" sz="1300"/>
              <a:pPr>
                <a:spcBef>
                  <a:spcPct val="0"/>
                </a:spcBef>
              </a:pPr>
              <a:t>38</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57347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2B9E58-1F6E-4214-9D97-2797B5D58253}" type="slidenum">
              <a:rPr lang="en-US" altLang="de-DE" sz="1300"/>
              <a:pPr>
                <a:spcBef>
                  <a:spcPct val="0"/>
                </a:spcBef>
              </a:pPr>
              <a:t>40</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83733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Bu </a:t>
            </a:r>
            <a:r>
              <a:rPr lang="en-US" altLang="ko-KR" sz="1000" dirty="0" err="1">
                <a:latin typeface="+mj-lt"/>
              </a:rPr>
              <a:t>modüldeki</a:t>
            </a:r>
            <a:r>
              <a:rPr lang="en-US" altLang="ko-KR" sz="1000" dirty="0">
                <a:latin typeface="+mj-lt"/>
              </a:rPr>
              <a:t> </a:t>
            </a:r>
            <a:r>
              <a:rPr lang="en-US" altLang="ko-KR" sz="1000" dirty="0" err="1">
                <a:latin typeface="+mj-lt"/>
              </a:rPr>
              <a:t>resimlerin</a:t>
            </a:r>
            <a:r>
              <a:rPr lang="en-US" altLang="ko-KR" sz="1000" dirty="0">
                <a:latin typeface="+mj-lt"/>
              </a:rPr>
              <a:t> </a:t>
            </a:r>
            <a:r>
              <a:rPr lang="en-US" altLang="ko-KR" sz="1000" dirty="0" err="1">
                <a:latin typeface="+mj-lt"/>
              </a:rPr>
              <a:t>kullanımı</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gerekli</a:t>
            </a:r>
            <a:r>
              <a:rPr lang="en-US" altLang="ko-KR" sz="1000" dirty="0">
                <a:latin typeface="+mj-lt"/>
              </a:rPr>
              <a:t> </a:t>
            </a:r>
            <a:r>
              <a:rPr lang="en-US" altLang="ko-KR" sz="1000" dirty="0" err="1">
                <a:latin typeface="+mj-lt"/>
              </a:rPr>
              <a:t>izin</a:t>
            </a:r>
            <a:r>
              <a:rPr lang="en-US" altLang="ko-KR" sz="1000" dirty="0">
                <a:latin typeface="+mj-lt"/>
              </a:rPr>
              <a:t> </a:t>
            </a:r>
            <a:r>
              <a:rPr lang="en-US" altLang="ko-KR" sz="1000" dirty="0" err="1">
                <a:latin typeface="+mj-lt"/>
              </a:rPr>
              <a:t>sırasıyla</a:t>
            </a:r>
            <a:r>
              <a:rPr lang="en-US" altLang="ko-KR" sz="1000" dirty="0">
                <a:latin typeface="+mj-lt"/>
              </a:rPr>
              <a:t> </a:t>
            </a:r>
            <a:r>
              <a:rPr lang="en-US" altLang="ko-KR" sz="1000" dirty="0" err="1">
                <a:latin typeface="+mj-lt"/>
              </a:rPr>
              <a:t>sanatçılarından</a:t>
            </a:r>
            <a:r>
              <a:rPr lang="en-US" altLang="ko-KR" sz="1000" dirty="0">
                <a:latin typeface="+mj-lt"/>
              </a:rPr>
              <a:t> </a:t>
            </a:r>
            <a:r>
              <a:rPr lang="en-US" altLang="ko-KR" sz="1000" dirty="0" err="1">
                <a:latin typeface="+mj-lt"/>
              </a:rPr>
              <a:t>ve</a:t>
            </a:r>
            <a:r>
              <a:rPr lang="en-US" altLang="ko-KR" sz="1000" dirty="0">
                <a:latin typeface="+mj-lt"/>
              </a:rPr>
              <a:t> </a:t>
            </a:r>
            <a:r>
              <a:rPr lang="en-US" altLang="ko-KR" sz="1000" dirty="0" err="1">
                <a:latin typeface="+mj-lt"/>
              </a:rPr>
              <a:t>telif</a:t>
            </a:r>
            <a:r>
              <a:rPr lang="en-US" altLang="ko-KR" sz="1000" dirty="0">
                <a:latin typeface="+mj-lt"/>
              </a:rPr>
              <a:t> </a:t>
            </a:r>
            <a:r>
              <a:rPr lang="en-US" altLang="ko-KR" sz="1000" dirty="0" err="1">
                <a:latin typeface="+mj-lt"/>
              </a:rPr>
              <a:t>hakkı</a:t>
            </a:r>
            <a:r>
              <a:rPr lang="en-US" altLang="ko-KR" sz="1000" dirty="0">
                <a:latin typeface="+mj-lt"/>
              </a:rPr>
              <a:t> </a:t>
            </a:r>
            <a:r>
              <a:rPr lang="en-US" altLang="ko-KR" sz="1000" dirty="0" err="1">
                <a:latin typeface="+mj-lt"/>
              </a:rPr>
              <a:t>sahipleri</a:t>
            </a:r>
            <a:r>
              <a:rPr lang="en-US" altLang="ko-KR" sz="1000" dirty="0">
                <a:latin typeface="+mj-lt"/>
              </a:rPr>
              <a:t> </a:t>
            </a:r>
            <a:r>
              <a:rPr lang="en-US" altLang="ko-KR" sz="1000" dirty="0" err="1">
                <a:latin typeface="+mj-lt"/>
              </a:rPr>
              <a:t>nden</a:t>
            </a:r>
            <a:r>
              <a:rPr lang="en-US" altLang="ko-KR" sz="1000" dirty="0">
                <a:latin typeface="+mj-lt"/>
              </a:rPr>
              <a:t> </a:t>
            </a:r>
            <a:r>
              <a:rPr lang="en-US" altLang="ko-KR" sz="1000" dirty="0" err="1">
                <a:latin typeface="+mj-lt"/>
              </a:rPr>
              <a:t>temin</a:t>
            </a:r>
            <a:r>
              <a:rPr lang="en-US" altLang="ko-KR" sz="1000" dirty="0">
                <a:latin typeface="+mj-lt"/>
              </a:rPr>
              <a:t> </a:t>
            </a:r>
            <a:r>
              <a:rPr lang="en-US" altLang="ko-KR" sz="1000" dirty="0" err="1">
                <a:latin typeface="+mj-lt"/>
              </a:rPr>
              <a:t>edilmiştir</a:t>
            </a:r>
            <a:r>
              <a:rPr lang="en-US" altLang="ko-KR" sz="1000" dirty="0">
                <a:latin typeface="+mj-lt"/>
              </a:rPr>
              <a:t>. </a:t>
            </a:r>
            <a:r>
              <a:rPr lang="en-US" altLang="ko-KR" sz="1000" dirty="0" err="1">
                <a:latin typeface="+mj-lt"/>
              </a:rPr>
              <a:t>Detaylar</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sanatçı</a:t>
            </a:r>
            <a:r>
              <a:rPr lang="en-US" altLang="ko-KR" sz="1000" dirty="0">
                <a:latin typeface="+mj-lt"/>
              </a:rPr>
              <a:t> </a:t>
            </a:r>
            <a:r>
              <a:rPr lang="en-US" altLang="ko-KR" sz="1000" dirty="0" err="1">
                <a:latin typeface="+mj-lt"/>
              </a:rPr>
              <a:t>ismi</a:t>
            </a:r>
            <a:r>
              <a:rPr lang="en-US" altLang="ko-KR" sz="1000" dirty="0">
                <a:latin typeface="+mj-lt"/>
              </a:rPr>
              <a:t>, </a:t>
            </a:r>
            <a:r>
              <a:rPr lang="en-US" altLang="ko-KR" sz="1000" dirty="0" err="1">
                <a:latin typeface="+mj-lt"/>
              </a:rPr>
              <a:t>başlık</a:t>
            </a:r>
            <a:r>
              <a:rPr lang="en-US" altLang="ko-KR" sz="1000" dirty="0">
                <a:latin typeface="+mj-lt"/>
              </a:rPr>
              <a:t>), </a:t>
            </a:r>
            <a:r>
              <a:rPr lang="en-US" altLang="ko-KR" sz="1000" dirty="0" err="1">
                <a:latin typeface="+mj-lt"/>
              </a:rPr>
              <a:t>lütfen</a:t>
            </a:r>
            <a:r>
              <a:rPr lang="en-US" altLang="ko-KR" sz="1000" dirty="0">
                <a:latin typeface="+mj-lt"/>
              </a:rPr>
              <a:t> </a:t>
            </a:r>
            <a:r>
              <a:rPr lang="en-US" altLang="ko-KR" sz="1000" dirty="0" err="1">
                <a:latin typeface="+mj-lt"/>
              </a:rPr>
              <a:t>bu</a:t>
            </a:r>
            <a:r>
              <a:rPr lang="en-US" altLang="ko-KR" sz="1000" dirty="0">
                <a:latin typeface="+mj-lt"/>
              </a:rPr>
              <a:t> </a:t>
            </a:r>
            <a:r>
              <a:rPr lang="en-US" altLang="ko-KR" sz="1000" dirty="0" err="1">
                <a:latin typeface="+mj-lt"/>
              </a:rPr>
              <a:t>sunumun</a:t>
            </a:r>
            <a:r>
              <a:rPr lang="en-US" altLang="ko-KR" sz="1000" dirty="0">
                <a:latin typeface="+mj-lt"/>
              </a:rPr>
              <a:t> </a:t>
            </a:r>
            <a:r>
              <a:rPr lang="en-US" altLang="ko-KR" sz="1000" dirty="0" err="1">
                <a:latin typeface="+mj-lt"/>
              </a:rPr>
              <a:t>sonundaki</a:t>
            </a:r>
            <a:r>
              <a:rPr lang="en-US" altLang="ko-KR" sz="1000" dirty="0">
                <a:latin typeface="+mj-lt"/>
              </a:rPr>
              <a:t> </a:t>
            </a:r>
            <a:r>
              <a:rPr lang="en-US" altLang="ko-KR" sz="1000" dirty="0" err="1">
                <a:latin typeface="+mj-lt"/>
              </a:rPr>
              <a:t>ilgili</a:t>
            </a:r>
            <a:r>
              <a:rPr lang="en-US" altLang="ko-KR" sz="1000" dirty="0">
                <a:latin typeface="+mj-lt"/>
              </a:rPr>
              <a:t> </a:t>
            </a:r>
            <a:r>
              <a:rPr lang="en-US" altLang="ko-KR" sz="1000" dirty="0" err="1">
                <a:latin typeface="+mj-lt"/>
              </a:rPr>
              <a:t>kısma</a:t>
            </a:r>
            <a:r>
              <a:rPr lang="en-US" altLang="ko-KR" sz="1000" dirty="0">
                <a:latin typeface="+mj-lt"/>
              </a:rPr>
              <a:t> </a:t>
            </a:r>
            <a:r>
              <a:rPr lang="en-US" altLang="ko-KR" sz="1000" dirty="0" err="1">
                <a:latin typeface="+mj-lt"/>
              </a:rPr>
              <a:t>bakınız</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Eğitim Modülü 6 – Empati Kurmak… II</a:t>
            </a:r>
          </a:p>
        </p:txBody>
      </p:sp>
      <p:sp>
        <p:nvSpPr>
          <p:cNvPr id="4" name="Slide Number Placeholder 3"/>
          <p:cNvSpPr>
            <a:spLocks noGrp="1"/>
          </p:cNvSpPr>
          <p:nvPr>
            <p:ph type="sldNum" sz="quarter" idx="12"/>
          </p:nvPr>
        </p:nvSpPr>
        <p:spPr bwMode="gray"/>
        <p:txBody>
          <a:bodyPr/>
          <a:lstStyle>
            <a:lvl1pPr>
              <a:defRPr b="0"/>
            </a:lvl1pPr>
          </a:lstStyle>
          <a:p>
            <a:pPr>
              <a:defRPr/>
            </a:pPr>
            <a:fld id="{61843F2A-1CAA-4DFB-B4DC-FB21316DBB83}"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Eğitim Modülü 6 – Empati Kurmak… II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Eğitim Modülü 6 – Empati Kurmak… II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Eğitim Modülü 6 – Empati Kurmak… II</a:t>
            </a:r>
          </a:p>
        </p:txBody>
      </p:sp>
      <p:sp>
        <p:nvSpPr>
          <p:cNvPr id="7" name="Slide Number Placeholder 6"/>
          <p:cNvSpPr>
            <a:spLocks noGrp="1"/>
          </p:cNvSpPr>
          <p:nvPr>
            <p:ph type="sldNum" sz="quarter" idx="12"/>
          </p:nvPr>
        </p:nvSpPr>
        <p:spPr bwMode="gray"/>
        <p:txBody>
          <a:bodyPr/>
          <a:lstStyle>
            <a:lvl1pPr>
              <a:defRPr b="0"/>
            </a:lvl1pPr>
          </a:lstStyle>
          <a:p>
            <a:pPr>
              <a:defRPr/>
            </a:pPr>
            <a:fld id="{61843F2A-1CAA-4DFB-B4DC-FB21316DBB8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Eğitim Modülü 6 – Empati Kurmak… II</a:t>
            </a:r>
          </a:p>
        </p:txBody>
      </p:sp>
      <p:sp>
        <p:nvSpPr>
          <p:cNvPr id="7" name="Slide Number Placeholder 6"/>
          <p:cNvSpPr>
            <a:spLocks noGrp="1"/>
          </p:cNvSpPr>
          <p:nvPr>
            <p:ph type="sldNum" sz="quarter" idx="12"/>
          </p:nvPr>
        </p:nvSpPr>
        <p:spPr bwMode="gray"/>
        <p:txBody>
          <a:bodyPr/>
          <a:lstStyle>
            <a:lvl1pPr>
              <a:defRPr b="0"/>
            </a:lvl1pPr>
          </a:lstStyle>
          <a:p>
            <a:pPr>
              <a:defRPr/>
            </a:pPr>
            <a:fld id="{61843F2A-1CAA-4DFB-B4DC-FB21316DBB8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Eğitim Modülü 6 – Empati Kurmak… II</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Eğitim Modülü 6 – Empati Kurmak… II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13263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5461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en-US" altLang="ko-KR" sz="1000" dirty="0">
                <a:solidFill>
                  <a:srgbClr val="333333"/>
                </a:solidFill>
                <a:latin typeface="Calibri Light"/>
              </a:rPr>
              <a:t>Bu </a:t>
            </a:r>
            <a:r>
              <a:rPr lang="en-US" altLang="ko-KR" sz="1000" dirty="0" err="1">
                <a:solidFill>
                  <a:srgbClr val="333333"/>
                </a:solidFill>
                <a:latin typeface="Calibri Light"/>
              </a:rPr>
              <a:t>modüldeki</a:t>
            </a:r>
            <a:r>
              <a:rPr lang="en-US" altLang="ko-KR" sz="1000" dirty="0">
                <a:solidFill>
                  <a:srgbClr val="333333"/>
                </a:solidFill>
                <a:latin typeface="Calibri Light"/>
              </a:rPr>
              <a:t> </a:t>
            </a:r>
            <a:r>
              <a:rPr lang="en-US" altLang="ko-KR" sz="1000" dirty="0" err="1">
                <a:solidFill>
                  <a:srgbClr val="333333"/>
                </a:solidFill>
                <a:latin typeface="Calibri Light"/>
              </a:rPr>
              <a:t>resimlerin</a:t>
            </a:r>
            <a:r>
              <a:rPr lang="en-US" altLang="ko-KR" sz="1000" dirty="0">
                <a:solidFill>
                  <a:srgbClr val="333333"/>
                </a:solidFill>
                <a:latin typeface="Calibri Light"/>
              </a:rPr>
              <a:t> </a:t>
            </a:r>
            <a:r>
              <a:rPr lang="en-US" altLang="ko-KR" sz="1000" dirty="0" err="1">
                <a:solidFill>
                  <a:srgbClr val="333333"/>
                </a:solidFill>
                <a:latin typeface="Calibri Light"/>
              </a:rPr>
              <a:t>kullanımı</a:t>
            </a:r>
            <a:r>
              <a:rPr lang="en-US" altLang="ko-KR" sz="1000" dirty="0">
                <a:solidFill>
                  <a:srgbClr val="333333"/>
                </a:solidFill>
                <a:latin typeface="Calibri Light"/>
              </a:rPr>
              <a:t> </a:t>
            </a:r>
            <a:r>
              <a:rPr lang="en-US" altLang="ko-KR" sz="1000" dirty="0" err="1">
                <a:solidFill>
                  <a:srgbClr val="333333"/>
                </a:solidFill>
                <a:latin typeface="Calibri Light"/>
              </a:rPr>
              <a:t>için</a:t>
            </a:r>
            <a:r>
              <a:rPr lang="en-US" altLang="ko-KR" sz="1000" dirty="0">
                <a:solidFill>
                  <a:srgbClr val="333333"/>
                </a:solidFill>
                <a:latin typeface="Calibri Light"/>
              </a:rPr>
              <a:t> </a:t>
            </a:r>
            <a:r>
              <a:rPr lang="en-US" altLang="ko-KR" sz="1000" dirty="0" err="1">
                <a:solidFill>
                  <a:srgbClr val="333333"/>
                </a:solidFill>
                <a:latin typeface="Calibri Light"/>
              </a:rPr>
              <a:t>gerekli</a:t>
            </a:r>
            <a:r>
              <a:rPr lang="en-US" altLang="ko-KR" sz="1000" dirty="0">
                <a:solidFill>
                  <a:srgbClr val="333333"/>
                </a:solidFill>
                <a:latin typeface="Calibri Light"/>
              </a:rPr>
              <a:t> </a:t>
            </a:r>
            <a:r>
              <a:rPr lang="en-US" altLang="ko-KR" sz="1000" dirty="0" err="1">
                <a:solidFill>
                  <a:srgbClr val="333333"/>
                </a:solidFill>
                <a:latin typeface="Calibri Light"/>
              </a:rPr>
              <a:t>izin</a:t>
            </a:r>
            <a:r>
              <a:rPr lang="en-US" altLang="ko-KR" sz="1000" dirty="0">
                <a:solidFill>
                  <a:srgbClr val="333333"/>
                </a:solidFill>
                <a:latin typeface="Calibri Light"/>
              </a:rPr>
              <a:t> </a:t>
            </a:r>
            <a:r>
              <a:rPr lang="en-US" altLang="ko-KR" sz="1000" dirty="0" err="1">
                <a:solidFill>
                  <a:srgbClr val="333333"/>
                </a:solidFill>
                <a:latin typeface="Calibri Light"/>
              </a:rPr>
              <a:t>sırasıyla</a:t>
            </a:r>
            <a:r>
              <a:rPr lang="en-US" altLang="ko-KR" sz="1000" dirty="0">
                <a:solidFill>
                  <a:srgbClr val="333333"/>
                </a:solidFill>
                <a:latin typeface="Calibri Light"/>
              </a:rPr>
              <a:t> </a:t>
            </a:r>
            <a:r>
              <a:rPr lang="en-US" altLang="ko-KR" sz="1000" dirty="0" err="1">
                <a:solidFill>
                  <a:srgbClr val="333333"/>
                </a:solidFill>
                <a:latin typeface="Calibri Light"/>
              </a:rPr>
              <a:t>sanatçılarından</a:t>
            </a:r>
            <a:r>
              <a:rPr lang="en-US" altLang="ko-KR" sz="1000" dirty="0">
                <a:solidFill>
                  <a:srgbClr val="333333"/>
                </a:solidFill>
                <a:latin typeface="Calibri Light"/>
              </a:rPr>
              <a:t> </a:t>
            </a:r>
            <a:r>
              <a:rPr lang="en-US" altLang="ko-KR" sz="1000" dirty="0" err="1">
                <a:solidFill>
                  <a:srgbClr val="333333"/>
                </a:solidFill>
                <a:latin typeface="Calibri Light"/>
              </a:rPr>
              <a:t>ve</a:t>
            </a:r>
            <a:r>
              <a:rPr lang="en-US" altLang="ko-KR" sz="1000" dirty="0">
                <a:solidFill>
                  <a:srgbClr val="333333"/>
                </a:solidFill>
                <a:latin typeface="Calibri Light"/>
              </a:rPr>
              <a:t> </a:t>
            </a:r>
            <a:r>
              <a:rPr lang="en-US" altLang="ko-KR" sz="1000" dirty="0" err="1">
                <a:solidFill>
                  <a:srgbClr val="333333"/>
                </a:solidFill>
                <a:latin typeface="Calibri Light"/>
              </a:rPr>
              <a:t>telif</a:t>
            </a:r>
            <a:r>
              <a:rPr lang="en-US" altLang="ko-KR" sz="1000" dirty="0">
                <a:solidFill>
                  <a:srgbClr val="333333"/>
                </a:solidFill>
                <a:latin typeface="Calibri Light"/>
              </a:rPr>
              <a:t> </a:t>
            </a:r>
            <a:r>
              <a:rPr lang="en-US" altLang="ko-KR" sz="1000" dirty="0" err="1">
                <a:solidFill>
                  <a:srgbClr val="333333"/>
                </a:solidFill>
                <a:latin typeface="Calibri Light"/>
              </a:rPr>
              <a:t>hakkı</a:t>
            </a:r>
            <a:r>
              <a:rPr lang="en-US" altLang="ko-KR" sz="1000" dirty="0">
                <a:solidFill>
                  <a:srgbClr val="333333"/>
                </a:solidFill>
                <a:latin typeface="Calibri Light"/>
              </a:rPr>
              <a:t> </a:t>
            </a:r>
            <a:r>
              <a:rPr lang="en-US" altLang="ko-KR" sz="1000" dirty="0" err="1">
                <a:solidFill>
                  <a:srgbClr val="333333"/>
                </a:solidFill>
                <a:latin typeface="Calibri Light"/>
              </a:rPr>
              <a:t>sahipleri</a:t>
            </a:r>
            <a:r>
              <a:rPr lang="en-US" altLang="ko-KR" sz="1000" dirty="0">
                <a:solidFill>
                  <a:srgbClr val="333333"/>
                </a:solidFill>
                <a:latin typeface="Calibri Light"/>
              </a:rPr>
              <a:t> </a:t>
            </a:r>
            <a:r>
              <a:rPr lang="en-US" altLang="ko-KR" sz="1000" dirty="0" err="1">
                <a:solidFill>
                  <a:srgbClr val="333333"/>
                </a:solidFill>
                <a:latin typeface="Calibri Light"/>
              </a:rPr>
              <a:t>nden</a:t>
            </a:r>
            <a:r>
              <a:rPr lang="en-US" altLang="ko-KR" sz="1000" dirty="0">
                <a:solidFill>
                  <a:srgbClr val="333333"/>
                </a:solidFill>
                <a:latin typeface="Calibri Light"/>
              </a:rPr>
              <a:t> </a:t>
            </a:r>
            <a:r>
              <a:rPr lang="en-US" altLang="ko-KR" sz="1000" dirty="0" err="1">
                <a:solidFill>
                  <a:srgbClr val="333333"/>
                </a:solidFill>
                <a:latin typeface="Calibri Light"/>
              </a:rPr>
              <a:t>temin</a:t>
            </a:r>
            <a:r>
              <a:rPr lang="en-US" altLang="ko-KR" sz="1000" dirty="0">
                <a:solidFill>
                  <a:srgbClr val="333333"/>
                </a:solidFill>
                <a:latin typeface="Calibri Light"/>
              </a:rPr>
              <a:t> </a:t>
            </a:r>
            <a:r>
              <a:rPr lang="en-US" altLang="ko-KR" sz="1000" dirty="0" err="1">
                <a:solidFill>
                  <a:srgbClr val="333333"/>
                </a:solidFill>
                <a:latin typeface="Calibri Light"/>
              </a:rPr>
              <a:t>edilmiştir</a:t>
            </a:r>
            <a:r>
              <a:rPr lang="en-US" altLang="ko-KR" sz="1000" dirty="0">
                <a:solidFill>
                  <a:srgbClr val="333333"/>
                </a:solidFill>
                <a:latin typeface="Calibri Light"/>
              </a:rPr>
              <a:t>. </a:t>
            </a:r>
            <a:r>
              <a:rPr lang="en-US" altLang="ko-KR" sz="1000" dirty="0" err="1">
                <a:solidFill>
                  <a:srgbClr val="333333"/>
                </a:solidFill>
                <a:latin typeface="Calibri Light"/>
              </a:rPr>
              <a:t>Detaylar</a:t>
            </a:r>
            <a:r>
              <a:rPr lang="en-US" altLang="ko-KR" sz="1000" dirty="0">
                <a:solidFill>
                  <a:srgbClr val="333333"/>
                </a:solidFill>
                <a:latin typeface="Calibri Light"/>
              </a:rPr>
              <a:t> </a:t>
            </a:r>
            <a:r>
              <a:rPr lang="en-US" altLang="ko-KR" sz="1000" dirty="0" err="1">
                <a:solidFill>
                  <a:srgbClr val="333333"/>
                </a:solidFill>
                <a:latin typeface="Calibri Light"/>
              </a:rPr>
              <a:t>için</a:t>
            </a:r>
            <a:r>
              <a:rPr lang="en-US" altLang="ko-KR" sz="1000" dirty="0">
                <a:solidFill>
                  <a:srgbClr val="333333"/>
                </a:solidFill>
                <a:latin typeface="Calibri Light"/>
              </a:rPr>
              <a:t> (</a:t>
            </a:r>
            <a:r>
              <a:rPr lang="en-US" altLang="ko-KR" sz="1000" dirty="0" err="1">
                <a:solidFill>
                  <a:srgbClr val="333333"/>
                </a:solidFill>
                <a:latin typeface="Calibri Light"/>
              </a:rPr>
              <a:t>sanatçı</a:t>
            </a:r>
            <a:r>
              <a:rPr lang="en-US" altLang="ko-KR" sz="1000" dirty="0">
                <a:solidFill>
                  <a:srgbClr val="333333"/>
                </a:solidFill>
                <a:latin typeface="Calibri Light"/>
              </a:rPr>
              <a:t> </a:t>
            </a:r>
            <a:r>
              <a:rPr lang="en-US" altLang="ko-KR" sz="1000" dirty="0" err="1">
                <a:solidFill>
                  <a:srgbClr val="333333"/>
                </a:solidFill>
                <a:latin typeface="Calibri Light"/>
              </a:rPr>
              <a:t>ismi</a:t>
            </a:r>
            <a:r>
              <a:rPr lang="en-US" altLang="ko-KR" sz="1000" dirty="0">
                <a:solidFill>
                  <a:srgbClr val="333333"/>
                </a:solidFill>
                <a:latin typeface="Calibri Light"/>
              </a:rPr>
              <a:t>, </a:t>
            </a:r>
            <a:r>
              <a:rPr lang="en-US" altLang="ko-KR" sz="1000" dirty="0" err="1">
                <a:solidFill>
                  <a:srgbClr val="333333"/>
                </a:solidFill>
                <a:latin typeface="Calibri Light"/>
              </a:rPr>
              <a:t>başlık</a:t>
            </a:r>
            <a:r>
              <a:rPr lang="en-US" altLang="ko-KR" sz="1000" dirty="0">
                <a:solidFill>
                  <a:srgbClr val="333333"/>
                </a:solidFill>
                <a:latin typeface="Calibri Light"/>
              </a:rPr>
              <a:t>), </a:t>
            </a:r>
            <a:r>
              <a:rPr lang="en-US" altLang="ko-KR" sz="1000" dirty="0" err="1">
                <a:solidFill>
                  <a:srgbClr val="333333"/>
                </a:solidFill>
                <a:latin typeface="Calibri Light"/>
              </a:rPr>
              <a:t>lütfen</a:t>
            </a:r>
            <a:r>
              <a:rPr lang="en-US" altLang="ko-KR" sz="1000" dirty="0">
                <a:solidFill>
                  <a:srgbClr val="333333"/>
                </a:solidFill>
                <a:latin typeface="Calibri Light"/>
              </a:rPr>
              <a:t> </a:t>
            </a:r>
            <a:r>
              <a:rPr lang="en-US" altLang="ko-KR" sz="1000" dirty="0" err="1">
                <a:solidFill>
                  <a:srgbClr val="333333"/>
                </a:solidFill>
                <a:latin typeface="Calibri Light"/>
              </a:rPr>
              <a:t>bu</a:t>
            </a:r>
            <a:r>
              <a:rPr lang="en-US" altLang="ko-KR" sz="1000" dirty="0">
                <a:solidFill>
                  <a:srgbClr val="333333"/>
                </a:solidFill>
                <a:latin typeface="Calibri Light"/>
              </a:rPr>
              <a:t> </a:t>
            </a:r>
            <a:r>
              <a:rPr lang="en-US" altLang="ko-KR" sz="1000" dirty="0" err="1">
                <a:solidFill>
                  <a:srgbClr val="333333"/>
                </a:solidFill>
                <a:latin typeface="Calibri Light"/>
              </a:rPr>
              <a:t>sunumun</a:t>
            </a:r>
            <a:r>
              <a:rPr lang="en-US" altLang="ko-KR" sz="1000" dirty="0">
                <a:solidFill>
                  <a:srgbClr val="333333"/>
                </a:solidFill>
                <a:latin typeface="Calibri Light"/>
              </a:rPr>
              <a:t> </a:t>
            </a:r>
            <a:r>
              <a:rPr lang="en-US" altLang="ko-KR" sz="1000" dirty="0" err="1">
                <a:solidFill>
                  <a:srgbClr val="333333"/>
                </a:solidFill>
                <a:latin typeface="Calibri Light"/>
              </a:rPr>
              <a:t>sonundaki</a:t>
            </a:r>
            <a:r>
              <a:rPr lang="en-US" altLang="ko-KR" sz="1000" dirty="0">
                <a:solidFill>
                  <a:srgbClr val="333333"/>
                </a:solidFill>
                <a:latin typeface="Calibri Light"/>
              </a:rPr>
              <a:t> </a:t>
            </a:r>
            <a:r>
              <a:rPr lang="en-US" altLang="ko-KR" sz="1000" dirty="0" err="1">
                <a:solidFill>
                  <a:srgbClr val="333333"/>
                </a:solidFill>
                <a:latin typeface="Calibri Light"/>
              </a:rPr>
              <a:t>ilgili</a:t>
            </a:r>
            <a:r>
              <a:rPr lang="en-US" altLang="ko-KR" sz="1000" dirty="0">
                <a:solidFill>
                  <a:srgbClr val="333333"/>
                </a:solidFill>
                <a:latin typeface="Calibri Light"/>
              </a:rPr>
              <a:t> </a:t>
            </a:r>
            <a:r>
              <a:rPr lang="en-US" altLang="ko-KR" sz="1000" dirty="0" err="1">
                <a:solidFill>
                  <a:srgbClr val="333333"/>
                </a:solidFill>
                <a:latin typeface="Calibri Light"/>
              </a:rPr>
              <a:t>kısma</a:t>
            </a:r>
            <a:r>
              <a:rPr lang="en-US" altLang="ko-KR" sz="1000" dirty="0">
                <a:solidFill>
                  <a:srgbClr val="333333"/>
                </a:solidFill>
                <a:latin typeface="Calibri Light"/>
              </a:rPr>
              <a:t> </a:t>
            </a:r>
            <a:r>
              <a:rPr lang="en-US" altLang="ko-KR" sz="1000" dirty="0" err="1">
                <a:solidFill>
                  <a:srgbClr val="333333"/>
                </a:solidFill>
                <a:latin typeface="Calibri Light"/>
              </a:rPr>
              <a:t>bakınız</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5900817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2779671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5037325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13676382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8479346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85144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40709543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8903133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6118976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8678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Eğitim Modülü 6 – Empati Kurmak…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61843F2A-1CAA-4DFB-B4DC-FB21316DBB83}"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67742834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6 A – </a:t>
            </a:r>
            <a:r>
              <a:rPr lang="es-ES" altLang="ko-KR" dirty="0" err="1"/>
              <a:t>Empati</a:t>
            </a:r>
            <a:r>
              <a:rPr lang="es-ES" altLang="ko-KR" dirty="0"/>
              <a:t> </a:t>
            </a:r>
            <a:r>
              <a:rPr lang="es-ES" altLang="ko-KR" dirty="0" err="1"/>
              <a:t>Kurmak</a:t>
            </a:r>
            <a:r>
              <a:rPr lang="es-ES" altLang="ko-KR" dirty="0"/>
              <a:t>… 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Akturan </a:t>
            </a:r>
            <a:r>
              <a:rPr lang="nl-NL" sz="1600" dirty="0">
                <a:solidFill>
                  <a:srgbClr val="004992"/>
                </a:solidFill>
              </a:rPr>
              <a:t>(11|21)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94073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Biriyle tanışırken, ilk neye bakarsınız?</a:t>
            </a:r>
            <a:br>
              <a:rPr lang="en-US" sz="3600">
                <a:solidFill>
                  <a:srgbClr val="004992"/>
                </a:solidFill>
                <a:latin typeface="+mn-lt"/>
                <a:ea typeface="+mn-ea"/>
                <a:cs typeface="+mn-cs"/>
              </a:rPr>
            </a:br>
            <a:r>
              <a:rPr lang="en-US">
                <a:solidFill>
                  <a:srgbClr val="004992"/>
                </a:solidFill>
                <a:latin typeface="+mn-lt"/>
                <a:ea typeface="+mn-ea"/>
                <a:cs typeface="+mn-cs"/>
              </a:rPr>
              <a:t>İyi bir değerlendirme için bu ipuçları ne kadar güvenilirdir?</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a:t>
            </a:fld>
            <a:endParaRPr lang="de-D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Biriyle tanışırken, ilk neye bakarsınız?</a:t>
            </a:r>
            <a:br>
              <a:rPr lang="en-US" sz="3600">
                <a:solidFill>
                  <a:srgbClr val="004992"/>
                </a:solidFill>
                <a:latin typeface="+mn-lt"/>
                <a:ea typeface="+mn-ea"/>
                <a:cs typeface="+mn-cs"/>
              </a:rPr>
            </a:br>
            <a:r>
              <a:rPr lang="en-US">
                <a:solidFill>
                  <a:srgbClr val="004992"/>
                </a:solidFill>
                <a:latin typeface="+mn-lt"/>
                <a:ea typeface="+mn-ea"/>
                <a:cs typeface="+mn-cs"/>
              </a:rPr>
              <a:t>İyi bir değerlendirme için bu ipuçları ne kadar güvenilirdir?</a:t>
            </a: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mn-lt"/>
              </a:rPr>
              <a:t>gözlerine?</a:t>
            </a:r>
            <a:endParaRPr lang="de-DE" altLang="de-DE" sz="2000" dirty="0">
              <a:latin typeface="+mn-lt"/>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mn-lt"/>
              </a:rPr>
              <a:t>başka?...</a:t>
            </a:r>
            <a:endParaRPr dirty="0">
              <a:latin typeface="+mn-lt"/>
            </a:endParaRPr>
          </a:p>
        </p:txBody>
      </p:sp>
      <p:sp>
        <p:nvSpPr>
          <p:cNvPr id="23"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mn-lt"/>
              </a:rPr>
              <a:t>Vücut dili/</a:t>
            </a:r>
            <a:br>
              <a:rPr lang="de-DE" altLang="de-DE" sz="2000">
                <a:latin typeface="+mn-lt"/>
              </a:rPr>
            </a:br>
            <a:r>
              <a:rPr lang="de-DE" altLang="de-DE" sz="2000">
                <a:latin typeface="+mn-lt"/>
              </a:rPr>
              <a:t>duruşuna?</a:t>
            </a:r>
            <a:endParaRPr lang="de-DE" altLang="de-DE" sz="2000" dirty="0">
              <a:latin typeface="+mn-lt"/>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mn-lt"/>
              </a:rPr>
              <a:t>ellerine?</a:t>
            </a:r>
            <a:endParaRPr lang="de-DE" altLang="de-DE" sz="2000" dirty="0">
              <a:latin typeface="+mn-lt"/>
            </a:endParaRPr>
          </a:p>
        </p:txBody>
      </p:sp>
      <p:sp>
        <p:nvSpPr>
          <p:cNvPr id="25" name="Caption_19"/>
          <p:cNvSpPr txBox="1">
            <a:spLocks noChangeArrowheads="1"/>
          </p:cNvSpPr>
          <p:nvPr/>
        </p:nvSpPr>
        <p:spPr bwMode="auto">
          <a:xfrm>
            <a:off x="7825779" y="3645024"/>
            <a:ext cx="17316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rPr>
              <a:t>kullandığı dile?</a:t>
            </a:r>
            <a:endParaRPr lang="de-DE" altLang="de-DE" sz="2000" dirty="0">
              <a:solidFill>
                <a:srgbClr val="333333"/>
              </a:solidFill>
              <a:latin typeface="+mn-lt"/>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rPr>
              <a:t>giysilerine?</a:t>
            </a:r>
            <a:endParaRPr lang="de-DE" altLang="de-DE" sz="2000" dirty="0">
              <a:solidFill>
                <a:srgbClr val="333333"/>
              </a:solidFill>
              <a:latin typeface="+mn-lt"/>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a:t>
            </a:fld>
            <a:endParaRPr lang="de-DE"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Başka hangi bilgi kaynakları düşünülebilir? Bunlar ne kadar güvenilirdir?</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a:t>
            </a:fld>
            <a:endParaRPr lang="de-DE"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Başka hangi bilgi kaynakları düşünülebilir? Bunlar ne kadar güvenilirdir?</a:t>
            </a:r>
          </a:p>
        </p:txBody>
      </p:sp>
      <p:sp>
        <p:nvSpPr>
          <p:cNvPr id="5" name="Content Placeholder 4"/>
          <p:cNvSpPr>
            <a:spLocks noGrp="1"/>
          </p:cNvSpPr>
          <p:nvPr>
            <p:ph idx="1"/>
          </p:nvPr>
        </p:nvSpPr>
        <p:spPr>
          <a:xfrm>
            <a:off x="408955" y="2204864"/>
            <a:ext cx="6858000" cy="4248000"/>
          </a:xfrm>
        </p:spPr>
        <p:txBody>
          <a:bodyPr/>
          <a:lstStyle/>
          <a:p>
            <a:pPr marL="342900" lvl="0" indent="-342900" defTabSz="914400" fontAlgn="base">
              <a:buClr>
                <a:srgbClr val="333333"/>
              </a:buClr>
              <a:buFont typeface="WingDings"/>
              <a:buChar char=""/>
            </a:pPr>
            <a:r>
              <a:rPr lang="tr-TR" altLang="de-DE" sz="2400" dirty="0">
                <a:solidFill>
                  <a:srgbClr val="333333"/>
                </a:solidFill>
              </a:rPr>
              <a:t>o insan hakkında önceden edinilmiş bilgi</a:t>
            </a:r>
            <a:r>
              <a:rPr lang="en-US" altLang="de-DE" sz="2400" dirty="0">
                <a:solidFill>
                  <a:srgbClr val="333333"/>
                </a:solidFill>
              </a:rPr>
              <a:t> (</a:t>
            </a:r>
            <a:r>
              <a:rPr lang="tr-TR" altLang="de-DE" sz="2400" dirty="0">
                <a:solidFill>
                  <a:srgbClr val="333333"/>
                </a:solidFill>
              </a:rPr>
              <a:t>kulaktan dolma bilgi</a:t>
            </a:r>
            <a:r>
              <a:rPr lang="en-US" altLang="de-DE" sz="2400" dirty="0">
                <a:solidFill>
                  <a:srgbClr val="333333"/>
                </a:solidFill>
              </a:rPr>
              <a:t>): </a:t>
            </a:r>
            <a:r>
              <a:rPr lang="tr-TR" altLang="de-DE" sz="2400" dirty="0">
                <a:solidFill>
                  <a:srgbClr val="333333"/>
                </a:solidFill>
              </a:rPr>
              <a:t>mesela, bir arkadaşın söyledikleri</a:t>
            </a:r>
            <a:endParaRPr lang="en-US" altLang="de-DE" sz="2400" dirty="0">
              <a:solidFill>
                <a:srgbClr val="333333"/>
              </a:solidFill>
            </a:endParaRPr>
          </a:p>
          <a:p>
            <a:pPr marL="342900" lvl="0" indent="-342900" defTabSz="914400" fontAlgn="base">
              <a:buClr>
                <a:srgbClr val="333333"/>
              </a:buClr>
              <a:buFont typeface="WingDings"/>
              <a:buChar char=""/>
            </a:pPr>
            <a:r>
              <a:rPr lang="tr-TR" altLang="de-DE" sz="2400" dirty="0">
                <a:solidFill>
                  <a:srgbClr val="333333"/>
                </a:solidFill>
              </a:rPr>
              <a:t>benzer kişi</a:t>
            </a:r>
            <a:r>
              <a:rPr lang="en-US" altLang="de-DE" sz="2400" dirty="0">
                <a:solidFill>
                  <a:srgbClr val="333333"/>
                </a:solidFill>
              </a:rPr>
              <a:t>/</a:t>
            </a:r>
            <a:r>
              <a:rPr lang="en-US" altLang="de-DE" sz="2400" dirty="0" err="1">
                <a:solidFill>
                  <a:srgbClr val="333333"/>
                </a:solidFill>
              </a:rPr>
              <a:t>grup</a:t>
            </a:r>
            <a:r>
              <a:rPr lang="tr-TR" altLang="de-DE" sz="2400" dirty="0">
                <a:solidFill>
                  <a:srgbClr val="333333"/>
                </a:solidFill>
              </a:rPr>
              <a:t>lara ait önceden edinilmiş bilgi</a:t>
            </a:r>
            <a:r>
              <a:rPr lang="en-US" altLang="de-DE" sz="2400" dirty="0">
                <a:solidFill>
                  <a:srgbClr val="333333"/>
                </a:solidFill>
              </a:rPr>
              <a:t>: </a:t>
            </a:r>
            <a:r>
              <a:rPr lang="tr-TR" altLang="de-DE" sz="2400" dirty="0">
                <a:solidFill>
                  <a:srgbClr val="333333"/>
                </a:solidFill>
              </a:rPr>
              <a:t>ör:</a:t>
            </a:r>
            <a:r>
              <a:rPr lang="en-US" altLang="de-DE" sz="2400" dirty="0">
                <a:solidFill>
                  <a:srgbClr val="333333"/>
                </a:solidFill>
              </a:rPr>
              <a:t> </a:t>
            </a:r>
            <a:r>
              <a:rPr lang="en-US" altLang="de-DE" sz="2400" i="1" dirty="0">
                <a:solidFill>
                  <a:srgbClr val="333333"/>
                </a:solidFill>
              </a:rPr>
              <a:t>r</a:t>
            </a:r>
            <a:r>
              <a:rPr lang="tr-TR" altLang="de-DE" sz="2400" i="1" dirty="0">
                <a:solidFill>
                  <a:srgbClr val="333333"/>
                </a:solidFill>
              </a:rPr>
              <a:t>epçi</a:t>
            </a:r>
            <a:endParaRPr lang="en-US" altLang="de-DE" sz="2400" i="1" dirty="0">
              <a:solidFill>
                <a:srgbClr val="333333"/>
              </a:solidFill>
            </a:endParaRPr>
          </a:p>
          <a:p>
            <a:pPr marL="342900" lvl="0" indent="-342900" defTabSz="914400" fontAlgn="base">
              <a:buClr>
                <a:srgbClr val="333333"/>
              </a:buClr>
              <a:buFont typeface="WingDings"/>
              <a:buChar char=""/>
            </a:pPr>
            <a:r>
              <a:rPr lang="en-US" altLang="de-DE" sz="2400">
                <a:solidFill>
                  <a:srgbClr val="333333"/>
                </a:solidFill>
              </a:rPr>
              <a:t>“</a:t>
            </a:r>
            <a:r>
              <a:rPr lang="tr-TR" altLang="de-DE" sz="2400">
                <a:solidFill>
                  <a:srgbClr val="333333"/>
                </a:solidFill>
              </a:rPr>
              <a:t>önsezi</a:t>
            </a:r>
            <a:r>
              <a:rPr lang="en-US" altLang="de-DE" sz="2400">
                <a:solidFill>
                  <a:srgbClr val="333333"/>
                </a:solidFill>
              </a:rPr>
              <a:t>”/</a:t>
            </a:r>
            <a:r>
              <a:rPr lang="tr-TR" altLang="de-DE" sz="2400" dirty="0">
                <a:solidFill>
                  <a:srgbClr val="333333"/>
                </a:solidFill>
              </a:rPr>
              <a:t>içgüdü</a:t>
            </a:r>
            <a:endParaRPr lang="en-US" altLang="de-DE" sz="2400" dirty="0">
              <a:solidFill>
                <a:srgbClr val="333333"/>
              </a:solidFill>
            </a:endParaRPr>
          </a:p>
          <a:p>
            <a:pPr marL="342900" lvl="0" indent="-342900" defTabSz="914400" fontAlgn="base">
              <a:buClr>
                <a:srgbClr val="333333"/>
              </a:buClr>
              <a:buFont typeface="WingDings"/>
              <a:buChar char=""/>
            </a:pPr>
            <a:r>
              <a:rPr lang="tr-TR" altLang="de-DE" sz="2400" dirty="0">
                <a:solidFill>
                  <a:srgbClr val="333333"/>
                </a:solidFill>
              </a:rPr>
              <a:t>yazılı kaynak da olabilir</a:t>
            </a:r>
            <a:r>
              <a:rPr lang="en-GB" altLang="de-DE" sz="2400" dirty="0">
                <a:solidFill>
                  <a:srgbClr val="333333"/>
                </a:solidFill>
              </a:rPr>
              <a:t>: </a:t>
            </a:r>
            <a:r>
              <a:rPr lang="tr-TR" altLang="de-DE" sz="2400" dirty="0">
                <a:solidFill>
                  <a:srgbClr val="333333"/>
                </a:solidFill>
              </a:rPr>
              <a:t>mesela</a:t>
            </a:r>
            <a:r>
              <a:rPr lang="en-GB" altLang="de-DE" sz="2400" dirty="0">
                <a:solidFill>
                  <a:srgbClr val="333333"/>
                </a:solidFill>
              </a:rPr>
              <a:t>, e-mail</a:t>
            </a:r>
            <a:r>
              <a:rPr lang="tr-TR" altLang="de-DE" sz="2400" dirty="0">
                <a:solidFill>
                  <a:srgbClr val="333333"/>
                </a:solidFill>
              </a:rPr>
              <a:t>’lar, mektuplar ya da internet yazışmaları</a:t>
            </a:r>
            <a:endParaRPr lang="en-US" sz="2400" dirty="0"/>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a:t>
            </a:fld>
            <a:endParaRPr lang="de-D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Belli başlı sosyal ipuçlarının yarar ve zararları</a:t>
            </a:r>
          </a:p>
        </p:txBody>
      </p:sp>
      <p:sp>
        <p:nvSpPr>
          <p:cNvPr id="5" name="Content Placeholder 4"/>
          <p:cNvSpPr>
            <a:spLocks noGrp="1"/>
          </p:cNvSpPr>
          <p:nvPr>
            <p:ph idx="1"/>
          </p:nvPr>
        </p:nvSpPr>
        <p:spPr/>
        <p:txBody>
          <a:bodyPr/>
          <a:lstStyle/>
          <a:p>
            <a:pPr lvl="0" defTabSz="914377"/>
            <a:r>
              <a:rPr lang="en-US" sz="2400" dirty="0" err="1">
                <a:solidFill>
                  <a:srgbClr val="333333"/>
                </a:solidFill>
              </a:rPr>
              <a:t>Şimdi</a:t>
            </a:r>
            <a:r>
              <a:rPr lang="en-US" sz="2400" dirty="0">
                <a:solidFill>
                  <a:srgbClr val="333333"/>
                </a:solidFill>
              </a:rPr>
              <a:t> </a:t>
            </a:r>
            <a:r>
              <a:rPr lang="en-US" sz="2400" dirty="0" err="1">
                <a:solidFill>
                  <a:srgbClr val="333333"/>
                </a:solidFill>
              </a:rPr>
              <a:t>birini</a:t>
            </a:r>
            <a:r>
              <a:rPr lang="en-US" sz="2400" dirty="0">
                <a:solidFill>
                  <a:srgbClr val="333333"/>
                </a:solidFill>
              </a:rPr>
              <a:t> </a:t>
            </a:r>
            <a:r>
              <a:rPr lang="en-US" sz="2400" dirty="0" err="1">
                <a:solidFill>
                  <a:srgbClr val="333333"/>
                </a:solidFill>
              </a:rPr>
              <a:t>değerlendirmemize</a:t>
            </a:r>
            <a:r>
              <a:rPr lang="en-US" sz="2400" dirty="0">
                <a:solidFill>
                  <a:srgbClr val="333333"/>
                </a:solidFill>
              </a:rPr>
              <a:t> </a:t>
            </a:r>
            <a:r>
              <a:rPr lang="en-US" sz="2400" dirty="0" err="1">
                <a:solidFill>
                  <a:srgbClr val="333333"/>
                </a:solidFill>
              </a:rPr>
              <a:t>yardımcı</a:t>
            </a:r>
            <a:r>
              <a:rPr lang="en-US" sz="2400" dirty="0">
                <a:solidFill>
                  <a:srgbClr val="333333"/>
                </a:solidFill>
              </a:rPr>
              <a:t> </a:t>
            </a:r>
            <a:r>
              <a:rPr lang="en-US" sz="2400" dirty="0" err="1">
                <a:solidFill>
                  <a:srgbClr val="333333"/>
                </a:solidFill>
              </a:rPr>
              <a:t>olan</a:t>
            </a:r>
            <a:r>
              <a:rPr lang="en-US" sz="2400" dirty="0">
                <a:solidFill>
                  <a:srgbClr val="333333"/>
                </a:solidFill>
              </a:rPr>
              <a:t> </a:t>
            </a:r>
            <a:r>
              <a:rPr lang="en-US" sz="2400" dirty="0" err="1">
                <a:solidFill>
                  <a:srgbClr val="333333"/>
                </a:solidFill>
              </a:rPr>
              <a:t>yönleri</a:t>
            </a:r>
            <a:r>
              <a:rPr lang="en-US" sz="2400" dirty="0">
                <a:solidFill>
                  <a:srgbClr val="333333"/>
                </a:solidFill>
              </a:rPr>
              <a:t> </a:t>
            </a:r>
            <a:r>
              <a:rPr lang="en-US" sz="2400" dirty="0" err="1">
                <a:solidFill>
                  <a:srgbClr val="333333"/>
                </a:solidFill>
              </a:rPr>
              <a:t>tartıştığımıza</a:t>
            </a:r>
            <a:r>
              <a:rPr lang="en-US" sz="2400" dirty="0">
                <a:solidFill>
                  <a:srgbClr val="333333"/>
                </a:solidFill>
              </a:rPr>
              <a:t> </a:t>
            </a:r>
            <a:r>
              <a:rPr lang="en-US" sz="2400" dirty="0" err="1">
                <a:solidFill>
                  <a:srgbClr val="333333"/>
                </a:solidFill>
              </a:rPr>
              <a:t>göre</a:t>
            </a:r>
            <a:r>
              <a:rPr lang="en-US" sz="2400" dirty="0">
                <a:solidFill>
                  <a:srgbClr val="333333"/>
                </a:solidFill>
              </a:rPr>
              <a:t>, </a:t>
            </a:r>
            <a:r>
              <a:rPr lang="en-US" sz="2400" dirty="0" err="1">
                <a:solidFill>
                  <a:srgbClr val="333333"/>
                </a:solidFill>
              </a:rPr>
              <a:t>artık</a:t>
            </a:r>
            <a:r>
              <a:rPr lang="en-US" sz="2400" dirty="0">
                <a:solidFill>
                  <a:srgbClr val="333333"/>
                </a:solidFill>
              </a:rPr>
              <a:t> </a:t>
            </a:r>
            <a:r>
              <a:rPr lang="en-US" sz="2400" dirty="0" err="1">
                <a:solidFill>
                  <a:srgbClr val="333333"/>
                </a:solidFill>
              </a:rPr>
              <a:t>bu</a:t>
            </a:r>
            <a:r>
              <a:rPr lang="en-US" sz="2400" dirty="0">
                <a:solidFill>
                  <a:srgbClr val="333333"/>
                </a:solidFill>
              </a:rPr>
              <a:t> </a:t>
            </a:r>
            <a:r>
              <a:rPr lang="en-US" sz="2400" dirty="0" err="1">
                <a:solidFill>
                  <a:srgbClr val="333333"/>
                </a:solidFill>
              </a:rPr>
              <a:t>sosyal</a:t>
            </a:r>
            <a:r>
              <a:rPr lang="en-US" sz="2400" dirty="0">
                <a:solidFill>
                  <a:srgbClr val="333333"/>
                </a:solidFill>
              </a:rPr>
              <a:t> </a:t>
            </a:r>
            <a:r>
              <a:rPr lang="en-US" sz="2400" dirty="0" err="1">
                <a:solidFill>
                  <a:srgbClr val="333333"/>
                </a:solidFill>
              </a:rPr>
              <a:t>ipuçlarının</a:t>
            </a:r>
            <a:r>
              <a:rPr lang="en-US" sz="2400" dirty="0">
                <a:solidFill>
                  <a:srgbClr val="333333"/>
                </a:solidFill>
              </a:rPr>
              <a:t> </a:t>
            </a:r>
            <a:r>
              <a:rPr lang="en-US" sz="2400" dirty="0" err="1">
                <a:solidFill>
                  <a:srgbClr val="333333"/>
                </a:solidFill>
              </a:rPr>
              <a:t>güçlü</a:t>
            </a:r>
            <a:r>
              <a:rPr lang="en-US" sz="2400" dirty="0">
                <a:solidFill>
                  <a:srgbClr val="333333"/>
                </a:solidFill>
              </a:rPr>
              <a:t> </a:t>
            </a:r>
            <a:r>
              <a:rPr lang="en-US" sz="2400" dirty="0" err="1">
                <a:solidFill>
                  <a:srgbClr val="333333"/>
                </a:solidFill>
              </a:rPr>
              <a:t>ve</a:t>
            </a:r>
            <a:r>
              <a:rPr lang="en-US" sz="2400" dirty="0">
                <a:solidFill>
                  <a:srgbClr val="333333"/>
                </a:solidFill>
              </a:rPr>
              <a:t> </a:t>
            </a:r>
            <a:r>
              <a:rPr lang="en-US" sz="2400" dirty="0" err="1">
                <a:solidFill>
                  <a:srgbClr val="333333"/>
                </a:solidFill>
              </a:rPr>
              <a:t>zayıf</a:t>
            </a:r>
            <a:r>
              <a:rPr lang="en-US" sz="2400" dirty="0">
                <a:solidFill>
                  <a:srgbClr val="333333"/>
                </a:solidFill>
              </a:rPr>
              <a:t> </a:t>
            </a:r>
            <a:r>
              <a:rPr lang="en-US" sz="2400" dirty="0" err="1">
                <a:solidFill>
                  <a:srgbClr val="333333"/>
                </a:solidFill>
              </a:rPr>
              <a:t>yanlarına</a:t>
            </a:r>
            <a:r>
              <a:rPr lang="en-US" sz="2400" dirty="0">
                <a:solidFill>
                  <a:srgbClr val="333333"/>
                </a:solidFill>
              </a:rPr>
              <a:t> </a:t>
            </a:r>
            <a:r>
              <a:rPr lang="en-US" sz="2400" dirty="0" err="1">
                <a:solidFill>
                  <a:srgbClr val="333333"/>
                </a:solidFill>
              </a:rPr>
              <a:t>odaklanabiliriz</a:t>
            </a:r>
            <a:r>
              <a:rPr lang="en-US" sz="2400" dirty="0">
                <a:solidFill>
                  <a:srgbClr val="333333"/>
                </a:solidFill>
              </a:rPr>
              <a:t>.</a:t>
            </a:r>
          </a:p>
        </p:txBody>
      </p:sp>
      <p:sp>
        <p:nvSpPr>
          <p:cNvPr id="7" name="Footer Placeholder 6"/>
          <p:cNvSpPr>
            <a:spLocks noGrp="1"/>
          </p:cNvSpPr>
          <p:nvPr>
            <p:ph type="ftr" sz="quarter" idx="11"/>
          </p:nvPr>
        </p:nvSpPr>
        <p:spPr/>
        <p:txBody>
          <a:bodyPr/>
          <a:lstStyle/>
          <a:p>
            <a:r>
              <a:rPr lang="de-DE"/>
              <a:t>Eğitim Modülü 6 – Empati Kurmak… II</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6</a:t>
            </a:fld>
            <a:endParaRPr lang="de-DE"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Lütfen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kişi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hakkında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yargıya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varırken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kullanılan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aşağıdaki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özelliğin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yarar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zararlarını</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tartışınız</a:t>
            </a:r>
            <a:endParaRPr lang="en-US" sz="3600" dirty="0">
              <a:solidFill>
                <a:srgbClr val="004992"/>
              </a:solidFill>
              <a:latin typeface="+mn-lt"/>
              <a:ea typeface="+mn-ea"/>
              <a:cs typeface="+mn-cs"/>
            </a:endParaRPr>
          </a:p>
        </p:txBody>
      </p:sp>
      <p:graphicFrame>
        <p:nvGraphicFramePr>
          <p:cNvPr id="12" name="Group 2"/>
          <p:cNvGraphicFramePr>
            <a:graphicFrameLocks noGrp="1"/>
          </p:cNvGraphicFramePr>
          <p:nvPr>
            <p:extLst>
              <p:ext uri="{D42A27DB-BD31-4B8C-83A1-F6EECF244321}">
                <p14:modId xmlns:p14="http://schemas.microsoft.com/office/powerpoint/2010/main" val="34968188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Dil</a:t>
                      </a:r>
                      <a:r>
                        <a:rPr kumimoji="0" lang="en-US" sz="20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Kişinin</a:t>
                      </a:r>
                      <a:r>
                        <a:rPr kumimoji="0" lang="en-US" sz="2000" b="0" i="0" u="none" strike="noStrike" cap="none" normalizeH="0" baseline="0" dirty="0">
                          <a:ln>
                            <a:noFill/>
                          </a:ln>
                          <a:solidFill>
                            <a:srgbClr val="333333"/>
                          </a:solidFill>
                          <a:effectLst/>
                          <a:latin typeface="+mn-lt"/>
                          <a:ea typeface="+mn-ea"/>
                          <a:cs typeface="+mn-cs"/>
                        </a:rPr>
                        <a:t> ne </a:t>
                      </a:r>
                      <a:r>
                        <a:rPr kumimoji="0" lang="en-US" sz="2000" b="0" i="0" u="none" strike="noStrike" cap="none" normalizeH="0" baseline="0" dirty="0" err="1">
                          <a:ln>
                            <a:noFill/>
                          </a:ln>
                          <a:solidFill>
                            <a:srgbClr val="333333"/>
                          </a:solidFill>
                          <a:effectLst/>
                          <a:latin typeface="+mn-lt"/>
                          <a:ea typeface="+mn-ea"/>
                          <a:cs typeface="+mn-cs"/>
                        </a:rPr>
                        <a:t>söylediği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bunu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nasıl</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söylediği</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Önemli ipucu: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004992"/>
                          </a:solidFill>
                          <a:effectLst/>
                          <a:latin typeface="+mn-lt"/>
                          <a:ea typeface="+mn-ea"/>
                          <a:cs typeface="+mn-cs"/>
                        </a:rPr>
                        <a:t>???</a:t>
                      </a:r>
                      <a:endParaRPr kumimoji="0" lang="pt-B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lang="tr-TR" altLang="de-DE" sz="1800" b="1" dirty="0">
                          <a:solidFill>
                            <a:srgbClr val="333333"/>
                          </a:solidFill>
                          <a:latin typeface="+mn-lt"/>
                          <a:ea typeface="+mn-ea"/>
                          <a:cs typeface="+mn-cs"/>
                        </a:rPr>
                        <a:t>Örnek</a:t>
                      </a:r>
                      <a:r>
                        <a:rPr lang="en-US" altLang="de-DE" sz="1800" b="1" dirty="0">
                          <a:solidFill>
                            <a:srgbClr val="333333"/>
                          </a:solidFill>
                          <a:latin typeface="+mn-lt"/>
                          <a:ea typeface="+mn-ea"/>
                          <a:cs typeface="+mn-cs"/>
                        </a:rPr>
                        <a:t>:</a:t>
                      </a:r>
                    </a:p>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r>
                        <a:rPr lang="en-US" altLang="de-DE" sz="1600" dirty="0">
                          <a:solidFill>
                            <a:srgbClr val="333333"/>
                          </a:solidFill>
                          <a:latin typeface="+mn-lt"/>
                          <a:ea typeface="+mn-ea"/>
                          <a:cs typeface="+mn-cs"/>
                        </a:rPr>
                        <a:t>Marie Antoinette</a:t>
                      </a:r>
                      <a:r>
                        <a:rPr lang="tr-TR" altLang="de-DE" sz="1600" dirty="0">
                          <a:solidFill>
                            <a:srgbClr val="333333"/>
                          </a:solidFill>
                          <a:latin typeface="+mn-lt"/>
                          <a:ea typeface="+mn-ea"/>
                          <a:cs typeface="+mn-cs"/>
                        </a:rPr>
                        <a:t>’e yakıştırılan ifadeler</a:t>
                      </a:r>
                      <a:r>
                        <a:rPr lang="en-US" altLang="de-DE" sz="1600" dirty="0">
                          <a:solidFill>
                            <a:srgbClr val="333333"/>
                          </a:solidFill>
                          <a:latin typeface="+mn-lt"/>
                          <a:ea typeface="+mn-ea"/>
                          <a:cs typeface="+mn-cs"/>
                        </a:rPr>
                        <a:t> (1755-1793); </a:t>
                      </a:r>
                      <a:r>
                        <a:rPr lang="tr-TR" altLang="de-DE" sz="1600" dirty="0">
                          <a:solidFill>
                            <a:srgbClr val="333333"/>
                          </a:solidFill>
                          <a:latin typeface="+mn-lt"/>
                          <a:ea typeface="+mn-ea"/>
                          <a:cs typeface="+mn-cs"/>
                        </a:rPr>
                        <a:t>iğneleyici bir şekilde alay etmek</a:t>
                      </a:r>
                      <a:r>
                        <a:rPr lang="en-US" altLang="de-DE" sz="1600" dirty="0">
                          <a:solidFill>
                            <a:srgbClr val="333333"/>
                          </a:solidFill>
                          <a:latin typeface="+mn-lt"/>
                          <a:ea typeface="+mn-ea"/>
                          <a:cs typeface="+mn-cs"/>
                        </a:rPr>
                        <a:t>, </a:t>
                      </a:r>
                      <a:r>
                        <a:rPr lang="tr-TR" altLang="de-DE" sz="1600" dirty="0">
                          <a:solidFill>
                            <a:srgbClr val="333333"/>
                          </a:solidFill>
                          <a:latin typeface="+mn-lt"/>
                          <a:ea typeface="+mn-ea"/>
                          <a:cs typeface="+mn-cs"/>
                        </a:rPr>
                        <a:t>toyluk</a:t>
                      </a:r>
                      <a:r>
                        <a:rPr lang="en-US" altLang="de-DE" sz="1600" dirty="0">
                          <a:solidFill>
                            <a:srgbClr val="333333"/>
                          </a:solidFill>
                          <a:latin typeface="+mn-lt"/>
                          <a:ea typeface="+mn-ea"/>
                          <a:cs typeface="+mn-cs"/>
                        </a:rPr>
                        <a:t>, </a:t>
                      </a:r>
                      <a:r>
                        <a:rPr lang="tr-TR" altLang="de-DE" sz="1600" dirty="0">
                          <a:solidFill>
                            <a:srgbClr val="333333"/>
                          </a:solidFill>
                          <a:latin typeface="+mn-lt"/>
                          <a:ea typeface="+mn-ea"/>
                          <a:cs typeface="+mn-cs"/>
                        </a:rPr>
                        <a:t>fakir insanların yaşam koşullarından habersiz olmak</a:t>
                      </a:r>
                      <a:r>
                        <a:rPr lang="en-US" altLang="de-DE" sz="1600"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Uyarı: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3467"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480963" y="4509120"/>
            <a:ext cx="3657600" cy="914400"/>
          </a:xfrm>
          <a:prstGeom prst="wedgeEllipseCallout">
            <a:avLst>
              <a:gd name="adj1" fmla="val -36388"/>
              <a:gd name="adj2" fmla="val 71549"/>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mn-lt"/>
              </a:rPr>
              <a:t>İnsanlar ekmek bulamıyor… O zaman neden pasta yemiyorlar?</a:t>
            </a:r>
            <a:endParaRPr lang="en-US" altLang="de-DE" sz="1600" b="1" dirty="0">
              <a:solidFill>
                <a:srgbClr val="333333"/>
              </a:solidFill>
              <a:latin typeface="+mn-lt"/>
            </a:endParaRP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a:t>
            </a:fld>
            <a:endParaRPr lang="de-DE"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Lütfen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kişi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hakkında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yargıya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varırken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kullanılan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aşağıdaki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özelliğin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yarar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zararlarını</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tartışınız</a:t>
            </a:r>
            <a:endParaRPr lang="en-US" sz="3600" dirty="0">
              <a:solidFill>
                <a:srgbClr val="004992"/>
              </a:solidFill>
              <a:latin typeface="+mn-lt"/>
              <a:ea typeface="+mn-ea"/>
              <a:cs typeface="+mn-cs"/>
            </a:endParaRPr>
          </a:p>
        </p:txBody>
      </p:sp>
      <p:graphicFrame>
        <p:nvGraphicFramePr>
          <p:cNvPr id="12" name="Group 2"/>
          <p:cNvGraphicFramePr>
            <a:graphicFrameLocks noGrp="1"/>
          </p:cNvGraphicFramePr>
          <p:nvPr>
            <p:extLst>
              <p:ext uri="{D42A27DB-BD31-4B8C-83A1-F6EECF244321}">
                <p14:modId xmlns:p14="http://schemas.microsoft.com/office/powerpoint/2010/main" val="168672853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Dil</a:t>
                      </a:r>
                      <a:r>
                        <a:rPr kumimoji="0" lang="en-US" sz="20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Kişinin</a:t>
                      </a:r>
                      <a:r>
                        <a:rPr kumimoji="0" lang="en-US" sz="2000" b="0" i="0" u="none" strike="noStrike" cap="none" normalizeH="0" baseline="0" dirty="0">
                          <a:ln>
                            <a:noFill/>
                          </a:ln>
                          <a:solidFill>
                            <a:srgbClr val="333333"/>
                          </a:solidFill>
                          <a:effectLst/>
                          <a:latin typeface="+mn-lt"/>
                          <a:ea typeface="+mn-ea"/>
                          <a:cs typeface="+mn-cs"/>
                        </a:rPr>
                        <a:t> ne </a:t>
                      </a:r>
                      <a:r>
                        <a:rPr kumimoji="0" lang="en-US" sz="2000" b="0" i="0" u="none" strike="noStrike" cap="none" normalizeH="0" baseline="0" dirty="0" err="1">
                          <a:ln>
                            <a:noFill/>
                          </a:ln>
                          <a:solidFill>
                            <a:srgbClr val="333333"/>
                          </a:solidFill>
                          <a:effectLst/>
                          <a:latin typeface="+mn-lt"/>
                          <a:ea typeface="+mn-ea"/>
                          <a:cs typeface="+mn-cs"/>
                        </a:rPr>
                        <a:t>söylediği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bunu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nasıl</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söylediği</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Önemli ipucu: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mn-lt"/>
                          <a:ea typeface="+mn-ea"/>
                          <a:cs typeface="+mn-cs"/>
                        </a:rPr>
                        <a:t>İçerik:</a:t>
                      </a:r>
                      <a:r>
                        <a:rPr kumimoji="0" lang="pt-BR" sz="2000" b="0" i="0" u="none" strike="noStrike" cap="none" normalizeH="0" baseline="0" dirty="0">
                          <a:ln>
                            <a:noFill/>
                          </a:ln>
                          <a:solidFill>
                            <a:srgbClr val="333333"/>
                          </a:solidFill>
                          <a:effectLst/>
                          <a:latin typeface="+mn-lt"/>
                          <a:ea typeface="+mn-ea"/>
                          <a:cs typeface="+mn-cs"/>
                        </a:rPr>
                        <a:t> Dil, doğrudan iletişim kurabilmek için çok önemlidir.</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mn-lt"/>
                          <a:ea typeface="+mn-ea"/>
                          <a:cs typeface="+mn-cs"/>
                        </a:rPr>
                        <a:t>Ses:</a:t>
                      </a:r>
                      <a:r>
                        <a:rPr kumimoji="0" lang="pt-BR" sz="2000" b="0" i="0" u="none" strike="noStrike" cap="none" normalizeH="0" baseline="0" dirty="0">
                          <a:ln>
                            <a:noFill/>
                          </a:ln>
                          <a:solidFill>
                            <a:srgbClr val="333333"/>
                          </a:solidFill>
                          <a:effectLst/>
                          <a:latin typeface="+mn-lt"/>
                          <a:ea typeface="+mn-ea"/>
                          <a:cs typeface="+mn-cs"/>
                        </a:rPr>
                        <a:t> Tonlama (iğneleyici, kendini beğenmiş), kelime seçimi (kibirli, gerçeklere dayalı vb.) bir kişi hakkında çok şey anlatabilir.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lang="tr-TR" altLang="de-DE" sz="1800" b="1" dirty="0">
                          <a:solidFill>
                            <a:srgbClr val="333333"/>
                          </a:solidFill>
                          <a:latin typeface="+mn-lt"/>
                          <a:ea typeface="+mn-ea"/>
                          <a:cs typeface="+mn-cs"/>
                        </a:rPr>
                        <a:t>Örnek</a:t>
                      </a:r>
                      <a:r>
                        <a:rPr lang="en-US" altLang="de-DE" sz="1800" b="1" dirty="0">
                          <a:solidFill>
                            <a:srgbClr val="333333"/>
                          </a:solidFill>
                          <a:latin typeface="+mn-lt"/>
                          <a:ea typeface="+mn-ea"/>
                          <a:cs typeface="+mn-cs"/>
                        </a:rPr>
                        <a:t>:</a:t>
                      </a:r>
                    </a:p>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r>
                        <a:rPr lang="en-US" altLang="de-DE" sz="1600" dirty="0">
                          <a:solidFill>
                            <a:srgbClr val="333333"/>
                          </a:solidFill>
                          <a:latin typeface="+mn-lt"/>
                          <a:ea typeface="+mn-ea"/>
                          <a:cs typeface="+mn-cs"/>
                        </a:rPr>
                        <a:t>Marie Antoinette</a:t>
                      </a:r>
                      <a:r>
                        <a:rPr lang="tr-TR" altLang="de-DE" sz="1600" dirty="0">
                          <a:solidFill>
                            <a:srgbClr val="333333"/>
                          </a:solidFill>
                          <a:latin typeface="+mn-lt"/>
                          <a:ea typeface="+mn-ea"/>
                          <a:cs typeface="+mn-cs"/>
                        </a:rPr>
                        <a:t>’e yakıştırılan ifadeler</a:t>
                      </a:r>
                      <a:r>
                        <a:rPr lang="en-US" altLang="de-DE" sz="1600" dirty="0">
                          <a:solidFill>
                            <a:srgbClr val="333333"/>
                          </a:solidFill>
                          <a:latin typeface="+mn-lt"/>
                          <a:ea typeface="+mn-ea"/>
                          <a:cs typeface="+mn-cs"/>
                        </a:rPr>
                        <a:t> (1755-1793); </a:t>
                      </a:r>
                      <a:r>
                        <a:rPr lang="tr-TR" altLang="de-DE" sz="1600" dirty="0">
                          <a:solidFill>
                            <a:srgbClr val="333333"/>
                          </a:solidFill>
                          <a:latin typeface="+mn-lt"/>
                          <a:ea typeface="+mn-ea"/>
                          <a:cs typeface="+mn-cs"/>
                        </a:rPr>
                        <a:t>iğneleyici bir şekilde alay etmek</a:t>
                      </a:r>
                      <a:r>
                        <a:rPr lang="en-US" altLang="de-DE" sz="1600" dirty="0">
                          <a:solidFill>
                            <a:srgbClr val="333333"/>
                          </a:solidFill>
                          <a:latin typeface="+mn-lt"/>
                          <a:ea typeface="+mn-ea"/>
                          <a:cs typeface="+mn-cs"/>
                        </a:rPr>
                        <a:t>, </a:t>
                      </a:r>
                      <a:r>
                        <a:rPr lang="tr-TR" altLang="de-DE" sz="1600" dirty="0">
                          <a:solidFill>
                            <a:srgbClr val="333333"/>
                          </a:solidFill>
                          <a:latin typeface="+mn-lt"/>
                          <a:ea typeface="+mn-ea"/>
                          <a:cs typeface="+mn-cs"/>
                        </a:rPr>
                        <a:t>toyluk</a:t>
                      </a:r>
                      <a:r>
                        <a:rPr lang="en-US" altLang="de-DE" sz="1600" dirty="0">
                          <a:solidFill>
                            <a:srgbClr val="333333"/>
                          </a:solidFill>
                          <a:latin typeface="+mn-lt"/>
                          <a:ea typeface="+mn-ea"/>
                          <a:cs typeface="+mn-cs"/>
                        </a:rPr>
                        <a:t>, </a:t>
                      </a:r>
                      <a:r>
                        <a:rPr lang="tr-TR" altLang="de-DE" sz="1600" dirty="0">
                          <a:solidFill>
                            <a:srgbClr val="333333"/>
                          </a:solidFill>
                          <a:latin typeface="+mn-lt"/>
                          <a:ea typeface="+mn-ea"/>
                          <a:cs typeface="+mn-cs"/>
                        </a:rPr>
                        <a:t>fakir insanların yaşam koşullarından habersiz olmak</a:t>
                      </a:r>
                      <a:r>
                        <a:rPr lang="en-US" altLang="de-DE" sz="1600"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Uyarı: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3467"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480963" y="4509120"/>
            <a:ext cx="3657600" cy="914400"/>
          </a:xfrm>
          <a:prstGeom prst="wedgeEllipseCallout">
            <a:avLst>
              <a:gd name="adj1" fmla="val -36388"/>
              <a:gd name="adj2" fmla="val 71549"/>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mn-lt"/>
              </a:rPr>
              <a:t>İnsanlar ekmek bulamıyor… O zaman neden pasta yemiyorlar?</a:t>
            </a:r>
            <a:endParaRPr lang="en-US" altLang="de-DE" sz="1600" b="1" dirty="0">
              <a:solidFill>
                <a:srgbClr val="333333"/>
              </a:solidFill>
              <a:latin typeface="+mn-lt"/>
            </a:endParaRP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8</a:t>
            </a:fld>
            <a:endParaRPr lang="de-DE" dirty="0"/>
          </a:p>
        </p:txBody>
      </p:sp>
    </p:spTree>
    <p:extLst>
      <p:ext uri="{BB962C8B-B14F-4D97-AF65-F5344CB8AC3E}">
        <p14:creationId xmlns:p14="http://schemas.microsoft.com/office/powerpoint/2010/main" val="3389568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Lütfen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kişi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hakkında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yargıya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varırken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kullanılan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aşağıdaki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özelliğin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yarar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zararlarını</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tartışınız</a:t>
            </a:r>
            <a:endParaRPr lang="en-US" sz="3600" dirty="0">
              <a:solidFill>
                <a:srgbClr val="004992"/>
              </a:solidFill>
              <a:latin typeface="+mn-lt"/>
              <a:ea typeface="+mn-ea"/>
              <a:cs typeface="+mn-cs"/>
            </a:endParaRPr>
          </a:p>
        </p:txBody>
      </p:sp>
      <p:graphicFrame>
        <p:nvGraphicFramePr>
          <p:cNvPr id="12" name="Group 2"/>
          <p:cNvGraphicFramePr>
            <a:graphicFrameLocks noGrp="1"/>
          </p:cNvGraphicFramePr>
          <p:nvPr>
            <p:extLst>
              <p:ext uri="{D42A27DB-BD31-4B8C-83A1-F6EECF244321}">
                <p14:modId xmlns:p14="http://schemas.microsoft.com/office/powerpoint/2010/main" val="23764444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Dil</a:t>
                      </a:r>
                      <a:r>
                        <a:rPr kumimoji="0" lang="en-US" sz="20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Kişinin</a:t>
                      </a:r>
                      <a:r>
                        <a:rPr kumimoji="0" lang="en-US" sz="2000" b="0" i="0" u="none" strike="noStrike" cap="none" normalizeH="0" baseline="0" dirty="0">
                          <a:ln>
                            <a:noFill/>
                          </a:ln>
                          <a:solidFill>
                            <a:srgbClr val="333333"/>
                          </a:solidFill>
                          <a:effectLst/>
                          <a:latin typeface="+mn-lt"/>
                          <a:ea typeface="+mn-ea"/>
                          <a:cs typeface="+mn-cs"/>
                        </a:rPr>
                        <a:t> ne </a:t>
                      </a:r>
                      <a:r>
                        <a:rPr kumimoji="0" lang="en-US" sz="2000" b="0" i="0" u="none" strike="noStrike" cap="none" normalizeH="0" baseline="0" dirty="0" err="1">
                          <a:ln>
                            <a:noFill/>
                          </a:ln>
                          <a:solidFill>
                            <a:srgbClr val="333333"/>
                          </a:solidFill>
                          <a:effectLst/>
                          <a:latin typeface="+mn-lt"/>
                          <a:ea typeface="+mn-ea"/>
                          <a:cs typeface="+mn-cs"/>
                        </a:rPr>
                        <a:t>söylediği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bunu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nasıl</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söylediği</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Önemli ipucu: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mn-lt"/>
                          <a:ea typeface="+mn-ea"/>
                          <a:cs typeface="+mn-cs"/>
                        </a:rPr>
                        <a:t>İçerik:</a:t>
                      </a:r>
                      <a:r>
                        <a:rPr kumimoji="0" lang="pt-BR" sz="2000" b="0" i="0" u="none" strike="noStrike" cap="none" normalizeH="0" baseline="0" dirty="0">
                          <a:ln>
                            <a:noFill/>
                          </a:ln>
                          <a:solidFill>
                            <a:srgbClr val="333333"/>
                          </a:solidFill>
                          <a:effectLst/>
                          <a:latin typeface="+mn-lt"/>
                          <a:ea typeface="+mn-ea"/>
                          <a:cs typeface="+mn-cs"/>
                        </a:rPr>
                        <a:t> Dil, doğrudan iletişim kurabilmek için çok önemlidir.</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mn-lt"/>
                          <a:ea typeface="+mn-ea"/>
                          <a:cs typeface="+mn-cs"/>
                        </a:rPr>
                        <a:t>Ses:</a:t>
                      </a:r>
                      <a:r>
                        <a:rPr kumimoji="0" lang="pt-BR" sz="2000" b="0" i="0" u="none" strike="noStrike" cap="none" normalizeH="0" baseline="0" dirty="0">
                          <a:ln>
                            <a:noFill/>
                          </a:ln>
                          <a:solidFill>
                            <a:srgbClr val="333333"/>
                          </a:solidFill>
                          <a:effectLst/>
                          <a:latin typeface="+mn-lt"/>
                          <a:ea typeface="+mn-ea"/>
                          <a:cs typeface="+mn-cs"/>
                        </a:rPr>
                        <a:t> Tonlama (iğneleyici, kendini beğenmiş), kelime seçimi (kibirli, gerçeklere dayalı vb.) bir kişi hakkında çok şey anlatabilir.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lang="tr-TR" altLang="de-DE" sz="1800" b="1" dirty="0">
                          <a:solidFill>
                            <a:srgbClr val="333333"/>
                          </a:solidFill>
                          <a:latin typeface="+mn-lt"/>
                          <a:ea typeface="+mn-ea"/>
                          <a:cs typeface="+mn-cs"/>
                        </a:rPr>
                        <a:t>Örnek</a:t>
                      </a:r>
                      <a:r>
                        <a:rPr lang="en-US" altLang="de-DE" sz="1800" b="1" dirty="0">
                          <a:solidFill>
                            <a:srgbClr val="333333"/>
                          </a:solidFill>
                          <a:latin typeface="+mn-lt"/>
                          <a:ea typeface="+mn-ea"/>
                          <a:cs typeface="+mn-cs"/>
                        </a:rPr>
                        <a:t>:</a:t>
                      </a:r>
                    </a:p>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r>
                        <a:rPr lang="en-US" altLang="de-DE" sz="1600" dirty="0">
                          <a:solidFill>
                            <a:srgbClr val="333333"/>
                          </a:solidFill>
                          <a:latin typeface="+mn-lt"/>
                          <a:ea typeface="+mn-ea"/>
                          <a:cs typeface="+mn-cs"/>
                        </a:rPr>
                        <a:t>Marie Antoinette</a:t>
                      </a:r>
                      <a:r>
                        <a:rPr lang="tr-TR" altLang="de-DE" sz="1600" dirty="0">
                          <a:solidFill>
                            <a:srgbClr val="333333"/>
                          </a:solidFill>
                          <a:latin typeface="+mn-lt"/>
                          <a:ea typeface="+mn-ea"/>
                          <a:cs typeface="+mn-cs"/>
                        </a:rPr>
                        <a:t>’e yakıştırılan ifadeler</a:t>
                      </a:r>
                      <a:r>
                        <a:rPr lang="en-US" altLang="de-DE" sz="1600" dirty="0">
                          <a:solidFill>
                            <a:srgbClr val="333333"/>
                          </a:solidFill>
                          <a:latin typeface="+mn-lt"/>
                          <a:ea typeface="+mn-ea"/>
                          <a:cs typeface="+mn-cs"/>
                        </a:rPr>
                        <a:t> (1755-1793); </a:t>
                      </a:r>
                      <a:r>
                        <a:rPr lang="tr-TR" altLang="de-DE" sz="1600" dirty="0">
                          <a:solidFill>
                            <a:srgbClr val="333333"/>
                          </a:solidFill>
                          <a:latin typeface="+mn-lt"/>
                          <a:ea typeface="+mn-ea"/>
                          <a:cs typeface="+mn-cs"/>
                        </a:rPr>
                        <a:t>iğneleyici bir şekilde alay etmek</a:t>
                      </a:r>
                      <a:r>
                        <a:rPr lang="en-US" altLang="de-DE" sz="1600" dirty="0">
                          <a:solidFill>
                            <a:srgbClr val="333333"/>
                          </a:solidFill>
                          <a:latin typeface="+mn-lt"/>
                          <a:ea typeface="+mn-ea"/>
                          <a:cs typeface="+mn-cs"/>
                        </a:rPr>
                        <a:t>, </a:t>
                      </a:r>
                      <a:r>
                        <a:rPr lang="tr-TR" altLang="de-DE" sz="1600" dirty="0">
                          <a:solidFill>
                            <a:srgbClr val="333333"/>
                          </a:solidFill>
                          <a:latin typeface="+mn-lt"/>
                          <a:ea typeface="+mn-ea"/>
                          <a:cs typeface="+mn-cs"/>
                        </a:rPr>
                        <a:t>toyluk</a:t>
                      </a:r>
                      <a:r>
                        <a:rPr lang="en-US" altLang="de-DE" sz="1600" dirty="0">
                          <a:solidFill>
                            <a:srgbClr val="333333"/>
                          </a:solidFill>
                          <a:latin typeface="+mn-lt"/>
                          <a:ea typeface="+mn-ea"/>
                          <a:cs typeface="+mn-cs"/>
                        </a:rPr>
                        <a:t>, </a:t>
                      </a:r>
                      <a:r>
                        <a:rPr lang="tr-TR" altLang="de-DE" sz="1600" dirty="0">
                          <a:solidFill>
                            <a:srgbClr val="333333"/>
                          </a:solidFill>
                          <a:latin typeface="+mn-lt"/>
                          <a:ea typeface="+mn-ea"/>
                          <a:cs typeface="+mn-cs"/>
                        </a:rPr>
                        <a:t>fakir insanların yaşam koşullarından habersiz olmak</a:t>
                      </a:r>
                      <a:r>
                        <a:rPr lang="en-US" altLang="de-DE" sz="1600"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Uyarı: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mn-lt"/>
                          <a:ea typeface="+mn-ea"/>
                          <a:cs typeface="+mn-cs"/>
                        </a:rPr>
                        <a:t>İçerik:</a:t>
                      </a:r>
                      <a:r>
                        <a:rPr kumimoji="0" lang="pt-BR" sz="2000" b="0" i="0" u="none" strike="noStrike" cap="none" normalizeH="0" baseline="0" dirty="0">
                          <a:ln>
                            <a:noFill/>
                          </a:ln>
                          <a:solidFill>
                            <a:srgbClr val="333333"/>
                          </a:solidFill>
                          <a:effectLst/>
                          <a:latin typeface="+mn-lt"/>
                          <a:ea typeface="+mn-ea"/>
                          <a:cs typeface="+mn-cs"/>
                        </a:rPr>
                        <a:t> Uygun olmak adına ve yanlış anlaşılmalar sonucu, çoğunlukla insanların söylemeyi düşündükleri ile esas söyledikleri farklı </a:t>
                      </a:r>
                      <a:r>
                        <a:rPr kumimoji="0" lang="pt-BR" sz="2000" b="0" i="0" u="none" strike="noStrike" cap="none" normalizeH="0" baseline="0">
                          <a:ln>
                            <a:noFill/>
                          </a:ln>
                          <a:solidFill>
                            <a:srgbClr val="333333"/>
                          </a:solidFill>
                          <a:effectLst/>
                          <a:latin typeface="+mn-lt"/>
                          <a:ea typeface="+mn-ea"/>
                          <a:cs typeface="+mn-cs"/>
                        </a:rPr>
                        <a:t>olur. </a:t>
                      </a:r>
                      <a:endParaRPr kumimoji="0" lang="pt-BR"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mn-lt"/>
                          <a:ea typeface="+mn-ea"/>
                          <a:cs typeface="+mn-cs"/>
                        </a:rPr>
                        <a:t>Ses:</a:t>
                      </a:r>
                      <a:r>
                        <a:rPr kumimoji="0" lang="pt-BR" sz="2000" b="0" i="0" u="none" strike="noStrike" cap="none" normalizeH="0" baseline="0" dirty="0">
                          <a:ln>
                            <a:noFill/>
                          </a:ln>
                          <a:solidFill>
                            <a:srgbClr val="333333"/>
                          </a:solidFill>
                          <a:effectLst/>
                          <a:latin typeface="+mn-lt"/>
                          <a:ea typeface="+mn-ea"/>
                          <a:cs typeface="+mn-cs"/>
                        </a:rPr>
                        <a:t> Bazı insanlar konuşurlarken pek fazla duygu iletmezler – yine de içlerinde duygusal olabilirler (örn</a:t>
                      </a:r>
                      <a:r>
                        <a:rPr kumimoji="0" lang="pt-BR" sz="2000" b="0" i="0" u="none" strike="noStrike" cap="none" normalizeH="0" baseline="0">
                          <a:ln>
                            <a:noFill/>
                          </a:ln>
                          <a:solidFill>
                            <a:srgbClr val="333333"/>
                          </a:solidFill>
                          <a:effectLst/>
                          <a:latin typeface="+mn-lt"/>
                          <a:ea typeface="+mn-ea"/>
                          <a:cs typeface="+mn-cs"/>
                        </a:rPr>
                        <a:t>: “duygusuz komedi”; </a:t>
                      </a:r>
                      <a:r>
                        <a:rPr kumimoji="0" lang="pt-BR" sz="2000" b="0" i="0" u="none" strike="noStrike" cap="none" normalizeH="0" baseline="0" dirty="0">
                          <a:ln>
                            <a:noFill/>
                          </a:ln>
                          <a:solidFill>
                            <a:srgbClr val="333333"/>
                          </a:solidFill>
                          <a:effectLst/>
                          <a:latin typeface="+mn-lt"/>
                          <a:ea typeface="+mn-ea"/>
                          <a:cs typeface="+mn-cs"/>
                        </a:rPr>
                        <a:t>Parkinson hastalığına sahip insanların yüz ifadeleri sabittir).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3467"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480963" y="4509120"/>
            <a:ext cx="3657600" cy="914400"/>
          </a:xfrm>
          <a:prstGeom prst="wedgeEllipseCallout">
            <a:avLst>
              <a:gd name="adj1" fmla="val -36388"/>
              <a:gd name="adj2" fmla="val 71549"/>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mn-lt"/>
              </a:rPr>
              <a:t>İnsanlar ekmek bulamıyor… O zaman neden pasta yemiyorlar?</a:t>
            </a:r>
            <a:endParaRPr lang="en-US" altLang="de-DE" sz="1600" b="1" dirty="0">
              <a:solidFill>
                <a:srgbClr val="333333"/>
              </a:solidFill>
              <a:latin typeface="+mn-lt"/>
            </a:endParaRP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9</a:t>
            </a:fld>
            <a:endParaRPr lang="de-DE" dirty="0"/>
          </a:p>
        </p:txBody>
      </p:sp>
    </p:spTree>
    <p:extLst>
      <p:ext uri="{BB962C8B-B14F-4D97-AF65-F5344CB8AC3E}">
        <p14:creationId xmlns:p14="http://schemas.microsoft.com/office/powerpoint/2010/main" val="2176591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Lütfen bir kişi hakkında yargıya varırken kullanılan aşağıdaki özelliğin yarar ve zararlarını tartışınız</a:t>
            </a:r>
          </a:p>
        </p:txBody>
      </p:sp>
      <p:graphicFrame>
        <p:nvGraphicFramePr>
          <p:cNvPr id="8" name="Group 2"/>
          <p:cNvGraphicFramePr>
            <a:graphicFrameLocks noGrp="1"/>
          </p:cNvGraphicFramePr>
          <p:nvPr>
            <p:extLst>
              <p:ext uri="{D42A27DB-BD31-4B8C-83A1-F6EECF244321}">
                <p14:modId xmlns:p14="http://schemas.microsoft.com/office/powerpoint/2010/main" val="133273275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Tek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kişiye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ait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ön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bilgi</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Önemli ipucu: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004992"/>
                          </a:solidFill>
                          <a:effectLst/>
                          <a:latin typeface="+mn-lt"/>
                          <a:ea typeface="+mn-ea"/>
                          <a:cs typeface="+mn-cs"/>
                        </a:rPr>
                        <a:t>???</a:t>
                      </a:r>
                      <a:endParaRPr kumimoji="0" lang="pt-B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Uyarı: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10</a:t>
            </a:fld>
            <a:endParaRPr lang="de-DE"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Lütfen bir kişi hakkında yargıya varırken kullanılan aşağıdaki özelliğin yarar ve zararlarını tartışınız</a:t>
            </a:r>
          </a:p>
        </p:txBody>
      </p:sp>
      <p:graphicFrame>
        <p:nvGraphicFramePr>
          <p:cNvPr id="8" name="Group 2"/>
          <p:cNvGraphicFramePr>
            <a:graphicFrameLocks noGrp="1"/>
          </p:cNvGraphicFramePr>
          <p:nvPr>
            <p:extLst>
              <p:ext uri="{D42A27DB-BD31-4B8C-83A1-F6EECF244321}">
                <p14:modId xmlns:p14="http://schemas.microsoft.com/office/powerpoint/2010/main" val="22444632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Tek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kişiye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ait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ön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bilgi</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Önemli ipucu: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mn-lt"/>
                          <a:ea typeface="+mn-ea"/>
                          <a:cs typeface="+mn-cs"/>
                        </a:rPr>
                        <a:t>Bir kişi hakkında yargıya varırken, özellikle de o kişi ile benzer bir durumda karşılaşmışsak, önceden edindiğimiz bilgi yardımcı olabilir.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Uyarı: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11</a:t>
            </a:fld>
            <a:endParaRPr lang="de-DE" dirty="0"/>
          </a:p>
        </p:txBody>
      </p:sp>
    </p:spTree>
    <p:extLst>
      <p:ext uri="{BB962C8B-B14F-4D97-AF65-F5344CB8AC3E}">
        <p14:creationId xmlns:p14="http://schemas.microsoft.com/office/powerpoint/2010/main" val="2503105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Lütfen bir kişi hakkında yargıya varırken kullanılan aşağıdaki özelliğin yarar ve zararlarını tartışınız</a:t>
            </a:r>
          </a:p>
        </p:txBody>
      </p:sp>
      <p:graphicFrame>
        <p:nvGraphicFramePr>
          <p:cNvPr id="8" name="Group 2"/>
          <p:cNvGraphicFramePr>
            <a:graphicFrameLocks noGrp="1"/>
          </p:cNvGraphicFramePr>
          <p:nvPr>
            <p:extLst>
              <p:ext uri="{D42A27DB-BD31-4B8C-83A1-F6EECF244321}">
                <p14:modId xmlns:p14="http://schemas.microsoft.com/office/powerpoint/2010/main" val="115857529"/>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Tek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kişiye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ait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ön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bilgi</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Önemli ipucu: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mn-lt"/>
                          <a:ea typeface="+mn-ea"/>
                          <a:cs typeface="+mn-cs"/>
                        </a:rPr>
                        <a:t>Bir kişi hakkında yargıya varırken, özellikle de o kişi ile benzer bir durumda karşılaşmışsak, önceden edindiğimiz bilgi yardımcı olabilir.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Uyarı: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mn-lt"/>
                          <a:ea typeface="+mn-ea"/>
                          <a:cs typeface="+mn-cs"/>
                        </a:rPr>
                        <a:t>Kişiler o duruma, o anki ruh hallerine, ya da rastlantılara bağlı olarak farklı şekillerde hareket edebilirler. Hiç kimse, içinde bulunduğu her ortamda her zaman tümüyle mutlu, üzgün, iyi ya da kötü değildir. Bir kişi ailesi ile iken dışadönük olup, aynı zamanda arkadaşlarının yanında çok utangaç olabilir – ya da tam tersi. Siz bile bazen kendinizin çeşitli durumlarda ne kadar farklı davrandığınıza hayret edebilirsiniz.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12</a:t>
            </a:fld>
            <a:endParaRPr lang="de-DE" dirty="0"/>
          </a:p>
        </p:txBody>
      </p:sp>
    </p:spTree>
    <p:extLst>
      <p:ext uri="{BB962C8B-B14F-4D97-AF65-F5344CB8AC3E}">
        <p14:creationId xmlns:p14="http://schemas.microsoft.com/office/powerpoint/2010/main" val="3607777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
          <p:cNvGraphicFramePr>
            <a:graphicFrameLocks noGrp="1"/>
          </p:cNvGraphicFramePr>
          <p:nvPr>
            <p:extLst>
              <p:ext uri="{D42A27DB-BD31-4B8C-83A1-F6EECF244321}">
                <p14:modId xmlns:p14="http://schemas.microsoft.com/office/powerpoint/2010/main" val="193896198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Önsezi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Önemli ipucu: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004992"/>
                          </a:solidFill>
                          <a:effectLst/>
                          <a:latin typeface="+mn-lt"/>
                          <a:ea typeface="+mn-ea"/>
                          <a:cs typeface="+mn-cs"/>
                        </a:rPr>
                        <a:t>???</a:t>
                      </a:r>
                      <a:endParaRPr kumimoji="0" lang="pt-B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br>
                        <a:rPr kumimoji="0" lang="en-GB" sz="2000" b="0" i="0" u="none" strike="noStrike" cap="none" normalizeH="0" baseline="0" dirty="0">
                          <a:ln>
                            <a:noFill/>
                          </a:ln>
                          <a:solidFill>
                            <a:schemeClr val="dk1"/>
                          </a:solidFill>
                          <a:effectLst/>
                          <a:latin typeface="+mn-lt"/>
                          <a:ea typeface="+mn-ea"/>
                          <a:cs typeface="+mn-cs"/>
                        </a:rPr>
                      </a:br>
                      <a:br>
                        <a:rPr kumimoji="0" lang="en-GB" sz="2000" b="0" i="0" u="none" strike="noStrike" cap="none" normalizeH="0" baseline="0" dirty="0">
                          <a:ln>
                            <a:noFill/>
                          </a:ln>
                          <a:solidFill>
                            <a:schemeClr val="dk1"/>
                          </a:solidFill>
                          <a:effectLst/>
                          <a:latin typeface="+mn-lt"/>
                          <a:ea typeface="+mn-ea"/>
                          <a:cs typeface="+mn-cs"/>
                        </a:rPr>
                      </a:br>
                      <a:endParaRPr kumimoji="0" lang="en-GB" sz="2000" b="0" i="0" u="none" strike="noStrike" cap="none" normalizeH="0" baseline="0" dirty="0">
                        <a:ln>
                          <a:noFill/>
                        </a:ln>
                        <a:solidFill>
                          <a:schemeClr val="dk1"/>
                        </a:solidFill>
                        <a:effectLst/>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r>
                        <a:rPr kumimoji="0" lang="en-US" sz="2000" b="0" i="0" u="none" strike="noStrike" cap="none" normalizeH="0" baseline="0" dirty="0" err="1">
                          <a:ln>
                            <a:noFill/>
                          </a:ln>
                          <a:solidFill>
                            <a:srgbClr val="333333"/>
                          </a:solidFill>
                          <a:effectLst/>
                          <a:latin typeface="+mn-lt"/>
                          <a:ea typeface="+mn-ea"/>
                          <a:cs typeface="+mn-cs"/>
                        </a:rPr>
                        <a:t>Denir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köpekler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kimin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tehlikeli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kimin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güvenilir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olduğunu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önceden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sezerlermiş</a:t>
                      </a:r>
                      <a:r>
                        <a:rPr kumimoji="0" lang="en-US"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Uyarı: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z="3600" dirty="0" err="1">
                <a:solidFill>
                  <a:srgbClr val="004992"/>
                </a:solidFill>
                <a:latin typeface="+mn-lt"/>
                <a:ea typeface="+mn-ea"/>
                <a:cs typeface="+mn-cs"/>
              </a:rPr>
              <a:t>Lütfen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kişi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hakkında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yargıya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varırken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kullanılan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aşağıdaki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özelliğin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yarar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zararlarını</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tartışınız</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13</a:t>
            </a:fld>
            <a:endParaRPr lang="de-DE"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389559279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Önsezi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Önemli ipucu: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mn-lt"/>
                          <a:ea typeface="+mn-ea"/>
                          <a:cs typeface="+mn-cs"/>
                        </a:rPr>
                        <a:t>Önsezinin, deneyime dayalı bilgi olduğunu söyleyebiliriz. Bazen içgüdümüz, mantığımızdan daha iyidir!</a:t>
                      </a:r>
                    </a:p>
                    <a:p>
                      <a:pPr marL="0" marR="0" lvl="0" indent="0" algn="l" defTabSz="914400" rtl="0" eaLnBrk="1" fontAlgn="base" latinLnBrk="0" hangingPunct="1">
                        <a:lnSpc>
                          <a:spcPct val="100000"/>
                        </a:lnSpc>
                        <a:spcBef>
                          <a:spcPts val="1200"/>
                        </a:spcBef>
                        <a:spcAft>
                          <a:spcPts val="0"/>
                        </a:spcAft>
                        <a:buClrTx/>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Uyarı: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en-US" sz="3600">
                <a:solidFill>
                  <a:srgbClr val="004992"/>
                </a:solidFill>
                <a:latin typeface="+mn-lt"/>
                <a:ea typeface="+mn-ea"/>
                <a:cs typeface="+mn-cs"/>
              </a:rPr>
              <a:t>Lütfen bir kişi hakkında yargıya varırken kullanılan aşağıdaki özelliğin yarar ve zararlarını tartışınız</a:t>
            </a: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mn-lt"/>
              </a:rPr>
              <a:t>Korku</a:t>
            </a:r>
            <a:endParaRPr lang="en-US" altLang="de-DE" sz="1400" dirty="0">
              <a:latin typeface="+mn-l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mn-lt"/>
              </a:rPr>
              <a:t>Haz</a:t>
            </a:r>
            <a:endParaRPr lang="en-US" altLang="de-DE" sz="1400" dirty="0">
              <a:latin typeface="+mn-l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l-PL" altLang="de-DE" sz="1200">
                <a:latin typeface="+mn-lt"/>
              </a:rPr>
              <a:t>Ör: korku filmi </a:t>
            </a:r>
            <a:br>
              <a:rPr lang="pl-PL" altLang="de-DE" sz="1200">
                <a:latin typeface="+mn-lt"/>
              </a:rPr>
            </a:br>
            <a:r>
              <a:rPr lang="pl-PL" altLang="de-DE" sz="1200">
                <a:latin typeface="+mn-lt"/>
              </a:rPr>
              <a:t>(“O” filmi)</a:t>
            </a:r>
            <a:endParaRPr lang="en-US" altLang="de-DE" sz="1200" dirty="0">
              <a:latin typeface="+mn-l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mn-lt"/>
              </a:rPr>
              <a:t>Bir sirk gösterisi anısı</a:t>
            </a:r>
            <a:endParaRPr lang="en-US" altLang="de-DE" sz="1200" dirty="0">
              <a:latin typeface="+mn-l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mn-lt"/>
              </a:rPr>
              <a:t>Komik</a:t>
            </a:r>
            <a:r>
              <a:rPr lang="en-US" altLang="de-DE" sz="1400" b="1" dirty="0">
                <a:latin typeface="+mn-lt"/>
              </a:rPr>
              <a:t> </a:t>
            </a:r>
            <a:r>
              <a:rPr lang="en-US" altLang="de-DE" sz="1400" b="1" dirty="0" err="1">
                <a:latin typeface="+mn-lt"/>
              </a:rPr>
              <a:t>ya</a:t>
            </a:r>
            <a:r>
              <a:rPr lang="en-US" altLang="de-DE" sz="1400" b="1" dirty="0">
                <a:latin typeface="+mn-lt"/>
              </a:rPr>
              <a:t> da </a:t>
            </a:r>
            <a:r>
              <a:rPr lang="en-US" altLang="de-DE" sz="1400" b="1" dirty="0" err="1">
                <a:latin typeface="+mn-lt"/>
              </a:rPr>
              <a:t>korkutucu</a:t>
            </a:r>
            <a:r>
              <a:rPr lang="en-US" altLang="de-DE" sz="1400" b="1" dirty="0">
                <a:latin typeface="+mn-lt"/>
              </a:rPr>
              <a:t>?</a:t>
            </a:r>
          </a:p>
          <a:p>
            <a:pPr lvl="0" algn="ctr" eaLnBrk="1" hangingPunct="1">
              <a:spcBef>
                <a:spcPts val="0"/>
              </a:spcBef>
              <a:spcAft>
                <a:spcPts val="0"/>
              </a:spcAft>
              <a:buNone/>
            </a:pPr>
            <a:r>
              <a:rPr lang="en-US" altLang="de-DE" sz="1400" dirty="0" err="1">
                <a:latin typeface="+mn-lt"/>
              </a:rPr>
              <a:t>Ruh</a:t>
            </a:r>
            <a:r>
              <a:rPr lang="en-US" altLang="de-DE" sz="1400" dirty="0">
                <a:latin typeface="+mn-lt"/>
              </a:rPr>
              <a:t> </a:t>
            </a:r>
            <a:r>
              <a:rPr lang="en-US" altLang="de-DE" sz="1400" dirty="0" err="1">
                <a:latin typeface="+mn-lt"/>
              </a:rPr>
              <a:t>halinize</a:t>
            </a:r>
            <a:r>
              <a:rPr lang="en-US" altLang="de-DE" sz="1400" dirty="0">
                <a:latin typeface="+mn-lt"/>
              </a:rPr>
              <a:t> </a:t>
            </a:r>
            <a:r>
              <a:rPr lang="en-US" altLang="de-DE" sz="1400" dirty="0" err="1">
                <a:latin typeface="+mn-lt"/>
              </a:rPr>
              <a:t>bağlıdır</a:t>
            </a:r>
            <a:r>
              <a:rPr lang="en-US" altLang="de-DE" sz="1400" dirty="0">
                <a:latin typeface="+mn-lt"/>
              </a:rPr>
              <a:t>!</a:t>
            </a:r>
            <a:endParaRPr lang="en-GB" altLang="de-DE" sz="1400" dirty="0">
              <a:solidFill>
                <a:srgbClr val="333333"/>
              </a:solidFill>
              <a:latin typeface="+mn-l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14</a:t>
            </a:fld>
            <a:endParaRPr lang="de-DE"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62183277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Önsezi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Önemli ipucu: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mn-lt"/>
                          <a:ea typeface="+mn-ea"/>
                          <a:cs typeface="+mn-cs"/>
                        </a:rPr>
                        <a:t>Önsezinin, deneyime dayalı bilgi olduğunu söyleyebiliriz. Bazen içgüdümüz, mantığımızdan daha iyidir!</a:t>
                      </a:r>
                    </a:p>
                    <a:p>
                      <a:pPr marL="0" marR="0" lvl="0" indent="0" algn="l" defTabSz="914400" rtl="0" eaLnBrk="1" fontAlgn="base" latinLnBrk="0" hangingPunct="1">
                        <a:lnSpc>
                          <a:spcPct val="100000"/>
                        </a:lnSpc>
                        <a:spcBef>
                          <a:spcPts val="1200"/>
                        </a:spcBef>
                        <a:spcAft>
                          <a:spcPts val="0"/>
                        </a:spcAft>
                        <a:buClrTx/>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Uyarı: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mn-lt"/>
                          <a:ea typeface="+mn-ea"/>
                          <a:cs typeface="+mn-cs"/>
                        </a:rPr>
                        <a:t>O anki duygularımız algımızı/düşüncelerimizi etkileyebilir. Mesela:</a:t>
                      </a:r>
                      <a:br>
                        <a:rPr kumimoji="0" lang="pt-BR" sz="2000" b="0" i="0" u="none" strike="noStrike" cap="none" normalizeH="0" baseline="0" dirty="0">
                          <a:ln>
                            <a:noFill/>
                          </a:ln>
                          <a:solidFill>
                            <a:srgbClr val="333333"/>
                          </a:solidFill>
                          <a:effectLst/>
                          <a:latin typeface="+mn-lt"/>
                          <a:ea typeface="+mn-ea"/>
                          <a:cs typeface="+mn-cs"/>
                        </a:rPr>
                      </a:br>
                      <a:r>
                        <a:rPr kumimoji="0" lang="pt-BR" sz="2000" b="0" i="0" u="none" strike="noStrike" cap="none" normalizeH="0" baseline="0" dirty="0">
                          <a:ln>
                            <a:noFill/>
                          </a:ln>
                          <a:solidFill>
                            <a:srgbClr val="333333"/>
                          </a:solidFill>
                          <a:effectLst/>
                          <a:latin typeface="+mn-lt"/>
                          <a:ea typeface="+mn-ea"/>
                          <a:cs typeface="+mn-cs"/>
                        </a:rPr>
                        <a:t>1. </a:t>
                      </a:r>
                      <a:r>
                        <a:rPr kumimoji="0" lang="pt-BR" sz="2000" b="0" i="0" u="none" strike="noStrike" cap="none" normalizeH="0" baseline="0" dirty="0">
                          <a:ln>
                            <a:noFill/>
                          </a:ln>
                          <a:solidFill>
                            <a:srgbClr val="004992"/>
                          </a:solidFill>
                          <a:effectLst/>
                          <a:latin typeface="+mn-lt"/>
                          <a:ea typeface="+mn-ea"/>
                          <a:cs typeface="+mn-cs"/>
                        </a:rPr>
                        <a:t>Öfke:</a:t>
                      </a:r>
                      <a:r>
                        <a:rPr kumimoji="0" lang="pt-BR" sz="2000" b="0" i="0" u="none" strike="noStrike" cap="none" normalizeH="0" baseline="0" dirty="0">
                          <a:ln>
                            <a:noFill/>
                          </a:ln>
                          <a:solidFill>
                            <a:srgbClr val="333333"/>
                          </a:solidFill>
                          <a:effectLst/>
                          <a:latin typeface="+mn-lt"/>
                          <a:ea typeface="+mn-ea"/>
                          <a:cs typeface="+mn-cs"/>
                        </a:rPr>
                        <a:t> yanlış anlaşıldığını veya güvenilmediğini hissetme eğilimi</a:t>
                      </a:r>
                      <a:br>
                        <a:rPr kumimoji="0" lang="pt-BR" sz="2000" b="0" i="0" u="none" strike="noStrike" cap="none" normalizeH="0" baseline="0" dirty="0">
                          <a:ln>
                            <a:noFill/>
                          </a:ln>
                          <a:solidFill>
                            <a:srgbClr val="333333"/>
                          </a:solidFill>
                          <a:effectLst/>
                          <a:latin typeface="+mn-lt"/>
                          <a:ea typeface="+mn-ea"/>
                          <a:cs typeface="+mn-cs"/>
                        </a:rPr>
                      </a:br>
                      <a:r>
                        <a:rPr kumimoji="0" lang="pt-BR" sz="2000" b="0" i="0" u="none" strike="noStrike" cap="none" normalizeH="0" baseline="0" dirty="0">
                          <a:ln>
                            <a:noFill/>
                          </a:ln>
                          <a:solidFill>
                            <a:srgbClr val="333333"/>
                          </a:solidFill>
                          <a:effectLst/>
                          <a:latin typeface="+mn-lt"/>
                          <a:ea typeface="+mn-ea"/>
                          <a:cs typeface="+mn-cs"/>
                        </a:rPr>
                        <a:t>2. </a:t>
                      </a:r>
                      <a:r>
                        <a:rPr kumimoji="0" lang="pt-BR" sz="2000" b="0" i="0" u="none" strike="noStrike" cap="none" normalizeH="0" baseline="0" dirty="0">
                          <a:ln>
                            <a:noFill/>
                          </a:ln>
                          <a:solidFill>
                            <a:srgbClr val="004992"/>
                          </a:solidFill>
                          <a:effectLst/>
                          <a:latin typeface="+mn-lt"/>
                          <a:ea typeface="+mn-ea"/>
                          <a:cs typeface="+mn-cs"/>
                        </a:rPr>
                        <a:t>Depresyon:</a:t>
                      </a:r>
                      <a:r>
                        <a:rPr kumimoji="0" lang="pt-BR" sz="2000" b="0" i="0" u="none" strike="noStrike" cap="none" normalizeH="0" baseline="0" dirty="0">
                          <a:ln>
                            <a:noFill/>
                          </a:ln>
                          <a:solidFill>
                            <a:srgbClr val="333333"/>
                          </a:solidFill>
                          <a:effectLst/>
                          <a:latin typeface="+mn-lt"/>
                          <a:ea typeface="+mn-ea"/>
                          <a:cs typeface="+mn-cs"/>
                        </a:rPr>
                        <a:t> her şey olduğundan daha “karamsar” görünür.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en-US" sz="3600">
                <a:solidFill>
                  <a:srgbClr val="004992"/>
                </a:solidFill>
                <a:latin typeface="+mn-lt"/>
                <a:ea typeface="+mn-ea"/>
                <a:cs typeface="+mn-cs"/>
              </a:rPr>
              <a:t>Lütfen bir kişi hakkında yargıya varırken kullanılan aşağıdaki özelliğin yarar ve zararlarını tartışınız</a:t>
            </a: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mn-lt"/>
              </a:rPr>
              <a:t>Korku</a:t>
            </a:r>
            <a:endParaRPr lang="en-US" altLang="de-DE" sz="1400" dirty="0">
              <a:latin typeface="+mn-l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mn-lt"/>
              </a:rPr>
              <a:t>Haz</a:t>
            </a:r>
            <a:endParaRPr lang="en-US" altLang="de-DE" sz="1400" dirty="0">
              <a:latin typeface="+mn-l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l-PL" altLang="de-DE" sz="1200">
                <a:latin typeface="+mn-lt"/>
              </a:rPr>
              <a:t>Ör: korku filmi </a:t>
            </a:r>
            <a:br>
              <a:rPr lang="pl-PL" altLang="de-DE" sz="1200">
                <a:latin typeface="+mn-lt"/>
              </a:rPr>
            </a:br>
            <a:r>
              <a:rPr lang="pl-PL" altLang="de-DE" sz="1200">
                <a:latin typeface="+mn-lt"/>
              </a:rPr>
              <a:t>(“O” filmi)</a:t>
            </a:r>
            <a:endParaRPr lang="en-US" altLang="de-DE" sz="1200" dirty="0">
              <a:latin typeface="+mn-l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mn-lt"/>
              </a:rPr>
              <a:t>Bir sirk gösterisi anısı</a:t>
            </a:r>
            <a:endParaRPr lang="en-US" altLang="de-DE" sz="1200" dirty="0">
              <a:latin typeface="+mn-l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mn-lt"/>
              </a:rPr>
              <a:t>Komik</a:t>
            </a:r>
            <a:r>
              <a:rPr lang="en-US" altLang="de-DE" sz="1400" b="1" dirty="0">
                <a:latin typeface="+mn-lt"/>
              </a:rPr>
              <a:t> </a:t>
            </a:r>
            <a:r>
              <a:rPr lang="en-US" altLang="de-DE" sz="1400" b="1" dirty="0" err="1">
                <a:latin typeface="+mn-lt"/>
              </a:rPr>
              <a:t>ya</a:t>
            </a:r>
            <a:r>
              <a:rPr lang="en-US" altLang="de-DE" sz="1400" b="1" dirty="0">
                <a:latin typeface="+mn-lt"/>
              </a:rPr>
              <a:t> da </a:t>
            </a:r>
            <a:r>
              <a:rPr lang="en-US" altLang="de-DE" sz="1400" b="1" dirty="0" err="1">
                <a:latin typeface="+mn-lt"/>
              </a:rPr>
              <a:t>korkutucu</a:t>
            </a:r>
            <a:r>
              <a:rPr lang="en-US" altLang="de-DE" sz="1400" b="1" dirty="0">
                <a:latin typeface="+mn-lt"/>
              </a:rPr>
              <a:t>?</a:t>
            </a:r>
          </a:p>
          <a:p>
            <a:pPr lvl="0" algn="ctr" eaLnBrk="1" hangingPunct="1">
              <a:spcBef>
                <a:spcPts val="0"/>
              </a:spcBef>
              <a:spcAft>
                <a:spcPts val="0"/>
              </a:spcAft>
              <a:buNone/>
            </a:pPr>
            <a:r>
              <a:rPr lang="en-US" altLang="de-DE" sz="1400" dirty="0" err="1">
                <a:latin typeface="+mn-lt"/>
              </a:rPr>
              <a:t>Ruh</a:t>
            </a:r>
            <a:r>
              <a:rPr lang="en-US" altLang="de-DE" sz="1400" dirty="0">
                <a:latin typeface="+mn-lt"/>
              </a:rPr>
              <a:t> </a:t>
            </a:r>
            <a:r>
              <a:rPr lang="en-US" altLang="de-DE" sz="1400" dirty="0" err="1">
                <a:latin typeface="+mn-lt"/>
              </a:rPr>
              <a:t>halinize</a:t>
            </a:r>
            <a:r>
              <a:rPr lang="en-US" altLang="de-DE" sz="1400" dirty="0">
                <a:latin typeface="+mn-lt"/>
              </a:rPr>
              <a:t> </a:t>
            </a:r>
            <a:r>
              <a:rPr lang="en-US" altLang="de-DE" sz="1400" dirty="0" err="1">
                <a:latin typeface="+mn-lt"/>
              </a:rPr>
              <a:t>bağlıdır</a:t>
            </a:r>
            <a:r>
              <a:rPr lang="en-US" altLang="de-DE" sz="1400" dirty="0">
                <a:latin typeface="+mn-lt"/>
              </a:rPr>
              <a:t>!</a:t>
            </a:r>
            <a:endParaRPr lang="en-GB" altLang="de-DE" sz="1400" dirty="0">
              <a:solidFill>
                <a:srgbClr val="333333"/>
              </a:solidFill>
              <a:latin typeface="+mn-l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15</a:t>
            </a:fld>
            <a:endParaRPr lang="de-DE" dirty="0"/>
          </a:p>
        </p:txBody>
      </p:sp>
    </p:spTree>
    <p:extLst>
      <p:ext uri="{BB962C8B-B14F-4D97-AF65-F5344CB8AC3E}">
        <p14:creationId xmlns:p14="http://schemas.microsoft.com/office/powerpoint/2010/main" val="21472700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144818682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Önsezi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Önemli ipucu: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mn-lt"/>
                          <a:ea typeface="+mn-ea"/>
                          <a:cs typeface="+mn-cs"/>
                        </a:rPr>
                        <a:t>Önsezinin, deneyime dayalı bilgi olduğunu söyleyebiliriz. Bazen içgüdümüz, mantığımızdan daha iyidir!</a:t>
                      </a:r>
                    </a:p>
                    <a:p>
                      <a:pPr marL="0" marR="0" lvl="0" indent="0" algn="l" defTabSz="914400" rtl="0" eaLnBrk="1" fontAlgn="base" latinLnBrk="0" hangingPunct="1">
                        <a:lnSpc>
                          <a:spcPct val="100000"/>
                        </a:lnSpc>
                        <a:spcBef>
                          <a:spcPts val="1200"/>
                        </a:spcBef>
                        <a:spcAft>
                          <a:spcPts val="0"/>
                        </a:spcAft>
                        <a:buClrTx/>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Uyarı: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mn-lt"/>
                          <a:ea typeface="+mn-ea"/>
                          <a:cs typeface="+mn-cs"/>
                        </a:rPr>
                        <a:t>O anki duygularımız algımızı/düşüncelerimizi etkileyebilir. Mesela:</a:t>
                      </a:r>
                      <a:br>
                        <a:rPr kumimoji="0" lang="pt-BR" sz="2000" b="0" i="0" u="none" strike="noStrike" cap="none" normalizeH="0" baseline="0" dirty="0">
                          <a:ln>
                            <a:noFill/>
                          </a:ln>
                          <a:solidFill>
                            <a:srgbClr val="333333"/>
                          </a:solidFill>
                          <a:effectLst/>
                          <a:latin typeface="+mn-lt"/>
                          <a:ea typeface="+mn-ea"/>
                          <a:cs typeface="+mn-cs"/>
                        </a:rPr>
                      </a:br>
                      <a:r>
                        <a:rPr kumimoji="0" lang="pt-BR" sz="2000" b="0" i="0" u="none" strike="noStrike" cap="none" normalizeH="0" baseline="0" dirty="0">
                          <a:ln>
                            <a:noFill/>
                          </a:ln>
                          <a:solidFill>
                            <a:srgbClr val="333333"/>
                          </a:solidFill>
                          <a:effectLst/>
                          <a:latin typeface="+mn-lt"/>
                          <a:ea typeface="+mn-ea"/>
                          <a:cs typeface="+mn-cs"/>
                        </a:rPr>
                        <a:t>1. </a:t>
                      </a:r>
                      <a:r>
                        <a:rPr kumimoji="0" lang="pt-BR" sz="2000" b="0" i="0" u="none" strike="noStrike" cap="none" normalizeH="0" baseline="0" dirty="0">
                          <a:ln>
                            <a:noFill/>
                          </a:ln>
                          <a:solidFill>
                            <a:srgbClr val="004992"/>
                          </a:solidFill>
                          <a:effectLst/>
                          <a:latin typeface="+mn-lt"/>
                          <a:ea typeface="+mn-ea"/>
                          <a:cs typeface="+mn-cs"/>
                        </a:rPr>
                        <a:t>Öfke:</a:t>
                      </a:r>
                      <a:r>
                        <a:rPr kumimoji="0" lang="pt-BR" sz="2000" b="0" i="0" u="none" strike="noStrike" cap="none" normalizeH="0" baseline="0" dirty="0">
                          <a:ln>
                            <a:noFill/>
                          </a:ln>
                          <a:solidFill>
                            <a:srgbClr val="333333"/>
                          </a:solidFill>
                          <a:effectLst/>
                          <a:latin typeface="+mn-lt"/>
                          <a:ea typeface="+mn-ea"/>
                          <a:cs typeface="+mn-cs"/>
                        </a:rPr>
                        <a:t> yanlış anlaşıldığını veya güvenilmediğini hissetme eğilimi</a:t>
                      </a:r>
                      <a:br>
                        <a:rPr kumimoji="0" lang="pt-BR" sz="2000" b="0" i="0" u="none" strike="noStrike" cap="none" normalizeH="0" baseline="0" dirty="0">
                          <a:ln>
                            <a:noFill/>
                          </a:ln>
                          <a:solidFill>
                            <a:srgbClr val="333333"/>
                          </a:solidFill>
                          <a:effectLst/>
                          <a:latin typeface="+mn-lt"/>
                          <a:ea typeface="+mn-ea"/>
                          <a:cs typeface="+mn-cs"/>
                        </a:rPr>
                      </a:br>
                      <a:r>
                        <a:rPr kumimoji="0" lang="pt-BR" sz="2000" b="0" i="0" u="none" strike="noStrike" cap="none" normalizeH="0" baseline="0" dirty="0">
                          <a:ln>
                            <a:noFill/>
                          </a:ln>
                          <a:solidFill>
                            <a:srgbClr val="333333"/>
                          </a:solidFill>
                          <a:effectLst/>
                          <a:latin typeface="+mn-lt"/>
                          <a:ea typeface="+mn-ea"/>
                          <a:cs typeface="+mn-cs"/>
                        </a:rPr>
                        <a:t>2. </a:t>
                      </a:r>
                      <a:r>
                        <a:rPr kumimoji="0" lang="pt-BR" sz="2000" b="0" i="0" u="none" strike="noStrike" cap="none" normalizeH="0" baseline="0" dirty="0">
                          <a:ln>
                            <a:noFill/>
                          </a:ln>
                          <a:solidFill>
                            <a:srgbClr val="004992"/>
                          </a:solidFill>
                          <a:effectLst/>
                          <a:latin typeface="+mn-lt"/>
                          <a:ea typeface="+mn-ea"/>
                          <a:cs typeface="+mn-cs"/>
                        </a:rPr>
                        <a:t>Depresyon:</a:t>
                      </a:r>
                      <a:r>
                        <a:rPr kumimoji="0" lang="pt-BR" sz="2000" b="0" i="0" u="none" strike="noStrike" cap="none" normalizeH="0" baseline="0" dirty="0">
                          <a:ln>
                            <a:noFill/>
                          </a:ln>
                          <a:solidFill>
                            <a:srgbClr val="333333"/>
                          </a:solidFill>
                          <a:effectLst/>
                          <a:latin typeface="+mn-lt"/>
                          <a:ea typeface="+mn-ea"/>
                          <a:cs typeface="+mn-cs"/>
                        </a:rPr>
                        <a:t> her şey olduğundan daha “karamsar” görünür.</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mn-lt"/>
                          <a:ea typeface="+mn-ea"/>
                          <a:cs typeface="+mn-cs"/>
                        </a:rPr>
                        <a:t>İçgüdülerimizi dinlemeliyiz ancak onlara körü körüne güvenmemeliyiz.</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en-US" sz="3600">
                <a:solidFill>
                  <a:srgbClr val="004992"/>
                </a:solidFill>
                <a:latin typeface="+mn-lt"/>
                <a:ea typeface="+mn-ea"/>
                <a:cs typeface="+mn-cs"/>
              </a:rPr>
              <a:t>Lütfen bir kişi hakkında yargıya varırken kullanılan aşağıdaki özelliğin yarar ve zararlarını tartışınız</a:t>
            </a: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mn-lt"/>
              </a:rPr>
              <a:t>Korku</a:t>
            </a:r>
            <a:endParaRPr lang="en-US" altLang="de-DE" sz="1400" dirty="0">
              <a:latin typeface="+mn-l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mn-lt"/>
              </a:rPr>
              <a:t>Haz</a:t>
            </a:r>
            <a:endParaRPr lang="en-US" altLang="de-DE" sz="1400" dirty="0">
              <a:latin typeface="+mn-l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l-PL" altLang="de-DE" sz="1200">
                <a:latin typeface="+mn-lt"/>
              </a:rPr>
              <a:t>Ör: korku filmi </a:t>
            </a:r>
            <a:br>
              <a:rPr lang="pl-PL" altLang="de-DE" sz="1200">
                <a:latin typeface="+mn-lt"/>
              </a:rPr>
            </a:br>
            <a:r>
              <a:rPr lang="pl-PL" altLang="de-DE" sz="1200">
                <a:latin typeface="+mn-lt"/>
              </a:rPr>
              <a:t>(“O” filmi)</a:t>
            </a:r>
            <a:endParaRPr lang="en-US" altLang="de-DE" sz="1200" dirty="0">
              <a:latin typeface="+mn-l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mn-lt"/>
              </a:rPr>
              <a:t>Bir sirk gösterisi anısı</a:t>
            </a:r>
            <a:endParaRPr lang="en-US" altLang="de-DE" sz="1200" dirty="0">
              <a:latin typeface="+mn-l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mn-lt"/>
              </a:rPr>
              <a:t>Komik</a:t>
            </a:r>
            <a:r>
              <a:rPr lang="en-US" altLang="de-DE" sz="1400" b="1" dirty="0">
                <a:latin typeface="+mn-lt"/>
              </a:rPr>
              <a:t> </a:t>
            </a:r>
            <a:r>
              <a:rPr lang="en-US" altLang="de-DE" sz="1400" b="1" dirty="0" err="1">
                <a:latin typeface="+mn-lt"/>
              </a:rPr>
              <a:t>ya</a:t>
            </a:r>
            <a:r>
              <a:rPr lang="en-US" altLang="de-DE" sz="1400" b="1" dirty="0">
                <a:latin typeface="+mn-lt"/>
              </a:rPr>
              <a:t> da </a:t>
            </a:r>
            <a:r>
              <a:rPr lang="en-US" altLang="de-DE" sz="1400" b="1" dirty="0" err="1">
                <a:latin typeface="+mn-lt"/>
              </a:rPr>
              <a:t>korkutucu</a:t>
            </a:r>
            <a:r>
              <a:rPr lang="en-US" altLang="de-DE" sz="1400" b="1" dirty="0">
                <a:latin typeface="+mn-lt"/>
              </a:rPr>
              <a:t>?</a:t>
            </a:r>
          </a:p>
          <a:p>
            <a:pPr lvl="0" algn="ctr" eaLnBrk="1" hangingPunct="1">
              <a:spcBef>
                <a:spcPts val="0"/>
              </a:spcBef>
              <a:spcAft>
                <a:spcPts val="0"/>
              </a:spcAft>
              <a:buNone/>
            </a:pPr>
            <a:r>
              <a:rPr lang="en-US" altLang="de-DE" sz="1400" dirty="0" err="1">
                <a:latin typeface="+mn-lt"/>
              </a:rPr>
              <a:t>Ruh</a:t>
            </a:r>
            <a:r>
              <a:rPr lang="en-US" altLang="de-DE" sz="1400" dirty="0">
                <a:latin typeface="+mn-lt"/>
              </a:rPr>
              <a:t> </a:t>
            </a:r>
            <a:r>
              <a:rPr lang="en-US" altLang="de-DE" sz="1400" dirty="0" err="1">
                <a:latin typeface="+mn-lt"/>
              </a:rPr>
              <a:t>halinize</a:t>
            </a:r>
            <a:r>
              <a:rPr lang="en-US" altLang="de-DE" sz="1400" dirty="0">
                <a:latin typeface="+mn-lt"/>
              </a:rPr>
              <a:t> </a:t>
            </a:r>
            <a:r>
              <a:rPr lang="en-US" altLang="de-DE" sz="1400" dirty="0" err="1">
                <a:latin typeface="+mn-lt"/>
              </a:rPr>
              <a:t>bağlıdır</a:t>
            </a:r>
            <a:r>
              <a:rPr lang="en-US" altLang="de-DE" sz="1400" dirty="0">
                <a:latin typeface="+mn-lt"/>
              </a:rPr>
              <a:t>!</a:t>
            </a:r>
            <a:endParaRPr lang="en-GB" altLang="de-DE" sz="1400" dirty="0">
              <a:solidFill>
                <a:srgbClr val="333333"/>
              </a:solidFill>
              <a:latin typeface="+mn-l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16</a:t>
            </a:fld>
            <a:endParaRPr lang="de-DE" dirty="0"/>
          </a:p>
        </p:txBody>
      </p:sp>
    </p:spTree>
    <p:extLst>
      <p:ext uri="{BB962C8B-B14F-4D97-AF65-F5344CB8AC3E}">
        <p14:creationId xmlns:p14="http://schemas.microsoft.com/office/powerpoint/2010/main" val="5634590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Görünüm ve gerçeklik!</a:t>
            </a:r>
          </a:p>
        </p:txBody>
      </p:sp>
      <p:sp>
        <p:nvSpPr>
          <p:cNvPr id="5" name="Content Placeholder 4"/>
          <p:cNvSpPr>
            <a:spLocks noGrp="1"/>
          </p:cNvSpPr>
          <p:nvPr>
            <p:ph idx="1"/>
          </p:nvPr>
        </p:nvSpPr>
        <p:spPr/>
        <p:txBody>
          <a:bodyPr/>
          <a:lstStyle/>
          <a:p>
            <a:r>
              <a:rPr lang="en-US" sz="2400" dirty="0"/>
              <a:t>… </a:t>
            </a:r>
            <a:r>
              <a:rPr lang="en-US" sz="2400" dirty="0" err="1"/>
              <a:t>evvelki</a:t>
            </a:r>
            <a:r>
              <a:rPr lang="en-US" sz="2400" dirty="0"/>
              <a:t> </a:t>
            </a:r>
            <a:r>
              <a:rPr lang="en-US" sz="2400" dirty="0" err="1"/>
              <a:t>tartışılmış</a:t>
            </a:r>
            <a:r>
              <a:rPr lang="en-US" sz="2400" dirty="0"/>
              <a:t> </a:t>
            </a:r>
            <a:r>
              <a:rPr lang="en-US" sz="2400" dirty="0" err="1"/>
              <a:t>olan</a:t>
            </a:r>
            <a:r>
              <a:rPr lang="en-US" sz="2400" dirty="0"/>
              <a:t> </a:t>
            </a:r>
            <a:r>
              <a:rPr lang="en-US" sz="2400" dirty="0" err="1"/>
              <a:t>açıların</a:t>
            </a:r>
            <a:r>
              <a:rPr lang="en-US" sz="2400" dirty="0"/>
              <a:t> (</a:t>
            </a:r>
            <a:r>
              <a:rPr lang="en-US" sz="2400" dirty="0" err="1"/>
              <a:t>ör</a:t>
            </a:r>
            <a:r>
              <a:rPr lang="en-US" sz="2400" dirty="0"/>
              <a:t>: </a:t>
            </a:r>
            <a:r>
              <a:rPr lang="en-US" sz="2400" dirty="0" err="1"/>
              <a:t>dil</a:t>
            </a:r>
            <a:r>
              <a:rPr lang="en-US" sz="2400" dirty="0"/>
              <a:t>) </a:t>
            </a:r>
            <a:r>
              <a:rPr lang="en-US" sz="2400" dirty="0" err="1"/>
              <a:t>hiçbiri</a:t>
            </a:r>
            <a:r>
              <a:rPr lang="en-US" sz="2400" dirty="0"/>
              <a:t> </a:t>
            </a:r>
            <a:r>
              <a:rPr lang="en-US" sz="2400" dirty="0" err="1"/>
              <a:t>tek</a:t>
            </a:r>
            <a:r>
              <a:rPr lang="en-US" sz="2400" dirty="0"/>
              <a:t> </a:t>
            </a:r>
            <a:r>
              <a:rPr lang="en-US" sz="2400" dirty="0" err="1"/>
              <a:t>başına</a:t>
            </a:r>
            <a:r>
              <a:rPr lang="en-US" sz="2400" dirty="0"/>
              <a:t> </a:t>
            </a:r>
            <a:r>
              <a:rPr lang="en-US" sz="2400" dirty="0" err="1"/>
              <a:t>tamamıyla</a:t>
            </a:r>
            <a:r>
              <a:rPr lang="en-US" sz="2400" dirty="0"/>
              <a:t> </a:t>
            </a:r>
            <a:r>
              <a:rPr lang="en-US" sz="2400" dirty="0" err="1"/>
              <a:t>güvenilemez</a:t>
            </a:r>
            <a:r>
              <a:rPr lang="en-US" sz="2400" dirty="0"/>
              <a:t>!</a:t>
            </a:r>
          </a:p>
          <a:p>
            <a:r>
              <a:rPr lang="en-US" sz="2400" i="1" dirty="0" err="1">
                <a:solidFill>
                  <a:srgbClr val="333333"/>
                </a:solidFill>
              </a:rPr>
              <a:t>Kişi</a:t>
            </a:r>
            <a:r>
              <a:rPr lang="en-US" sz="2400" i="1" dirty="0">
                <a:solidFill>
                  <a:srgbClr val="333333"/>
                </a:solidFill>
              </a:rPr>
              <a:t> </a:t>
            </a:r>
            <a:r>
              <a:rPr lang="en-US" sz="2400" i="1" dirty="0" err="1">
                <a:solidFill>
                  <a:srgbClr val="333333"/>
                </a:solidFill>
              </a:rPr>
              <a:t>tüm</a:t>
            </a:r>
            <a:r>
              <a:rPr lang="en-US" sz="2400" i="1" dirty="0">
                <a:solidFill>
                  <a:srgbClr val="333333"/>
                </a:solidFill>
              </a:rPr>
              <a:t> </a:t>
            </a:r>
            <a:r>
              <a:rPr lang="en-US" sz="2400" i="1" dirty="0" err="1">
                <a:solidFill>
                  <a:srgbClr val="333333"/>
                </a:solidFill>
              </a:rPr>
              <a:t>yönleriyle</a:t>
            </a:r>
            <a:r>
              <a:rPr lang="en-US" sz="2400" i="1" dirty="0">
                <a:solidFill>
                  <a:srgbClr val="333333"/>
                </a:solidFill>
              </a:rPr>
              <a:t> </a:t>
            </a:r>
            <a:r>
              <a:rPr lang="en-US" sz="2400" i="1" dirty="0" err="1">
                <a:solidFill>
                  <a:srgbClr val="333333"/>
                </a:solidFill>
              </a:rPr>
              <a:t>düşünmelidir</a:t>
            </a:r>
            <a:r>
              <a:rPr lang="en-US" sz="2400" i="1" dirty="0">
                <a:solidFill>
                  <a:srgbClr val="333333"/>
                </a:solidFill>
              </a:rPr>
              <a:t>!</a:t>
            </a:r>
            <a:br>
              <a:rPr lang="en-US" sz="2400" i="1" dirty="0">
                <a:solidFill>
                  <a:srgbClr val="333333"/>
                </a:solidFill>
              </a:rPr>
            </a:br>
            <a:r>
              <a:rPr lang="en-US" sz="2400" dirty="0" err="1">
                <a:solidFill>
                  <a:srgbClr val="333333"/>
                </a:solidFill>
              </a:rPr>
              <a:t>Hepsi</a:t>
            </a:r>
            <a:r>
              <a:rPr lang="en-US" sz="2400" dirty="0">
                <a:solidFill>
                  <a:srgbClr val="333333"/>
                </a:solidFill>
              </a:rPr>
              <a:t> </a:t>
            </a:r>
            <a:r>
              <a:rPr lang="en-US" sz="2400" dirty="0" err="1">
                <a:solidFill>
                  <a:srgbClr val="333333"/>
                </a:solidFill>
              </a:rPr>
              <a:t>birlikte</a:t>
            </a:r>
            <a:r>
              <a:rPr lang="en-US" sz="2400" dirty="0">
                <a:solidFill>
                  <a:srgbClr val="333333"/>
                </a:solidFill>
              </a:rPr>
              <a:t> </a:t>
            </a:r>
            <a:r>
              <a:rPr lang="en-US" sz="2400" dirty="0" err="1">
                <a:solidFill>
                  <a:srgbClr val="333333"/>
                </a:solidFill>
              </a:rPr>
              <a:t>ancak</a:t>
            </a:r>
            <a:r>
              <a:rPr lang="en-US" sz="2400" dirty="0">
                <a:solidFill>
                  <a:srgbClr val="333333"/>
                </a:solidFill>
              </a:rPr>
              <a:t> </a:t>
            </a:r>
            <a:r>
              <a:rPr lang="en-US" sz="2400" dirty="0" err="1">
                <a:solidFill>
                  <a:srgbClr val="333333"/>
                </a:solidFill>
              </a:rPr>
              <a:t>karmaşık</a:t>
            </a:r>
            <a:r>
              <a:rPr lang="en-US" sz="2400" dirty="0">
                <a:solidFill>
                  <a:srgbClr val="333333"/>
                </a:solidFill>
              </a:rPr>
              <a:t> </a:t>
            </a:r>
            <a:r>
              <a:rPr lang="en-US" sz="2400" dirty="0" err="1">
                <a:solidFill>
                  <a:srgbClr val="333333"/>
                </a:solidFill>
              </a:rPr>
              <a:t>bir</a:t>
            </a:r>
            <a:r>
              <a:rPr lang="en-US" sz="2400" dirty="0">
                <a:solidFill>
                  <a:srgbClr val="333333"/>
                </a:solidFill>
              </a:rPr>
              <a:t> </a:t>
            </a:r>
            <a:r>
              <a:rPr lang="en-US" sz="2400" dirty="0" err="1">
                <a:solidFill>
                  <a:srgbClr val="333333"/>
                </a:solidFill>
              </a:rPr>
              <a:t>durumu</a:t>
            </a:r>
            <a:r>
              <a:rPr lang="en-US" sz="2400" dirty="0">
                <a:solidFill>
                  <a:srgbClr val="333333"/>
                </a:solidFill>
              </a:rPr>
              <a:t> </a:t>
            </a:r>
            <a:r>
              <a:rPr lang="en-US" sz="2400" dirty="0" err="1">
                <a:solidFill>
                  <a:srgbClr val="333333"/>
                </a:solidFill>
              </a:rPr>
              <a:t>anlamamıza</a:t>
            </a:r>
            <a:r>
              <a:rPr lang="en-US" sz="2400" dirty="0">
                <a:solidFill>
                  <a:srgbClr val="333333"/>
                </a:solidFill>
              </a:rPr>
              <a:t> </a:t>
            </a:r>
            <a:r>
              <a:rPr lang="en-US" sz="2400" dirty="0" err="1">
                <a:solidFill>
                  <a:srgbClr val="333333"/>
                </a:solidFill>
              </a:rPr>
              <a:t>yardımcı</a:t>
            </a:r>
            <a:r>
              <a:rPr lang="en-US" sz="2400" dirty="0">
                <a:solidFill>
                  <a:srgbClr val="333333"/>
                </a:solidFill>
              </a:rPr>
              <a:t> </a:t>
            </a:r>
            <a:r>
              <a:rPr lang="en-US" sz="2400" dirty="0" err="1">
                <a:solidFill>
                  <a:srgbClr val="333333"/>
                </a:solidFill>
              </a:rPr>
              <a:t>olur</a:t>
            </a:r>
            <a:r>
              <a:rPr lang="en-US" sz="2400" dirty="0">
                <a:solidFill>
                  <a:srgbClr val="333333"/>
                </a:solidFill>
              </a:rPr>
              <a:t>…</a:t>
            </a:r>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17</a:t>
            </a:fld>
            <a:endParaRPr lang="de-DE"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Bunu neden yapıyoruz?</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tr-TR" sz="2400" dirty="0">
                <a:solidFill>
                  <a:srgbClr val="333333"/>
                </a:solidFill>
              </a:rPr>
              <a:t>Çalışmalar gösteriyor ki ruhsal sağlık problemi (özellikle de </a:t>
            </a:r>
            <a:r>
              <a:rPr lang="en-US" sz="2400" dirty="0" err="1">
                <a:solidFill>
                  <a:srgbClr val="333333"/>
                </a:solidFill>
              </a:rPr>
              <a:t>ps</a:t>
            </a:r>
            <a:r>
              <a:rPr lang="tr-TR" sz="2400" dirty="0">
                <a:solidFill>
                  <a:srgbClr val="333333"/>
                </a:solidFill>
              </a:rPr>
              <a:t>ikoz)</a:t>
            </a:r>
            <a:r>
              <a:rPr lang="en-US" sz="2400" dirty="0">
                <a:solidFill>
                  <a:srgbClr val="333333"/>
                </a:solidFill>
              </a:rPr>
              <a:t> </a:t>
            </a:r>
            <a:r>
              <a:rPr lang="tr-TR" sz="2400" dirty="0">
                <a:solidFill>
                  <a:srgbClr val="333333"/>
                </a:solidFill>
              </a:rPr>
              <a:t>olan birçok</a:t>
            </a:r>
            <a:r>
              <a:rPr lang="en-US" sz="2400" dirty="0">
                <a:solidFill>
                  <a:srgbClr val="333333"/>
                </a:solidFill>
              </a:rPr>
              <a:t> (</a:t>
            </a:r>
            <a:r>
              <a:rPr lang="tr-TR" sz="2400" dirty="0">
                <a:solidFill>
                  <a:srgbClr val="333333"/>
                </a:solidFill>
              </a:rPr>
              <a:t>ancak hepsi değil</a:t>
            </a:r>
            <a:r>
              <a:rPr lang="en-US" sz="2400" dirty="0">
                <a:solidFill>
                  <a:srgbClr val="333333"/>
                </a:solidFill>
              </a:rPr>
              <a:t>!) </a:t>
            </a:r>
            <a:r>
              <a:rPr lang="tr-TR" sz="2400" dirty="0">
                <a:solidFill>
                  <a:srgbClr val="333333"/>
                </a:solidFill>
              </a:rPr>
              <a:t>insan aşağıda belirtilmiş alanlarda sıkıntı yaşıyorlar</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tr-TR" sz="2400" dirty="0">
                <a:solidFill>
                  <a:srgbClr val="004992"/>
                </a:solidFill>
              </a:rPr>
              <a:t>Başkalarının yüz mimiklerini saptamakta ve değerlendirmekte zorluklar</a:t>
            </a:r>
            <a:r>
              <a:rPr lang="de-DE" sz="2400" dirty="0">
                <a:solidFill>
                  <a:srgbClr val="004992"/>
                </a:solidFill>
              </a:rPr>
              <a:t> </a:t>
            </a:r>
            <a:r>
              <a:rPr lang="tr-TR" sz="2400" dirty="0">
                <a:solidFill>
                  <a:srgbClr val="004992"/>
                </a:solidFill>
              </a:rPr>
              <a:t>yaşıyorlar </a:t>
            </a:r>
            <a:r>
              <a:rPr lang="de-DE" sz="2400" dirty="0">
                <a:solidFill>
                  <a:srgbClr val="004992"/>
                </a:solidFill>
              </a:rPr>
              <a:t>(</a:t>
            </a:r>
            <a:r>
              <a:rPr lang="tr-TR" sz="2400" dirty="0">
                <a:solidFill>
                  <a:srgbClr val="004992"/>
                </a:solidFill>
              </a:rPr>
              <a:t>ör: neşe</a:t>
            </a:r>
            <a:r>
              <a:rPr lang="de-DE" sz="2400" dirty="0">
                <a:solidFill>
                  <a:srgbClr val="004992"/>
                </a:solidFill>
              </a:rPr>
              <a:t>, </a:t>
            </a:r>
            <a:r>
              <a:rPr lang="tr-TR" sz="2400" dirty="0">
                <a:solidFill>
                  <a:srgbClr val="004992"/>
                </a:solidFill>
              </a:rPr>
              <a:t>hüzün</a:t>
            </a:r>
            <a:r>
              <a:rPr lang="de-DE" sz="2400" dirty="0">
                <a:solidFill>
                  <a:srgbClr val="004992"/>
                </a:solidFill>
              </a:rPr>
              <a:t>)</a:t>
            </a:r>
            <a:r>
              <a:rPr lang="en-US" sz="2400" dirty="0">
                <a:solidFill>
                  <a:srgbClr val="004992"/>
                </a:solidFill>
              </a:rPr>
              <a:t>.</a:t>
            </a: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18</a:t>
            </a:fld>
            <a:endParaRPr lang="de-DE"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Bunu neden yapıyoruz?</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tr-TR" sz="2400" dirty="0">
                <a:solidFill>
                  <a:srgbClr val="333333"/>
                </a:solidFill>
              </a:rPr>
              <a:t>Çalışmalar gösteriyor ki ruhsal sağlık problemi (özellikle de </a:t>
            </a:r>
            <a:r>
              <a:rPr lang="en-US" sz="2400" dirty="0" err="1">
                <a:solidFill>
                  <a:srgbClr val="333333"/>
                </a:solidFill>
              </a:rPr>
              <a:t>ps</a:t>
            </a:r>
            <a:r>
              <a:rPr lang="tr-TR" sz="2400" dirty="0">
                <a:solidFill>
                  <a:srgbClr val="333333"/>
                </a:solidFill>
              </a:rPr>
              <a:t>ikoz)</a:t>
            </a:r>
            <a:r>
              <a:rPr lang="en-US" sz="2400" dirty="0">
                <a:solidFill>
                  <a:srgbClr val="333333"/>
                </a:solidFill>
              </a:rPr>
              <a:t> </a:t>
            </a:r>
            <a:r>
              <a:rPr lang="tr-TR" sz="2400" dirty="0">
                <a:solidFill>
                  <a:srgbClr val="333333"/>
                </a:solidFill>
              </a:rPr>
              <a:t>olan birçok</a:t>
            </a:r>
            <a:r>
              <a:rPr lang="en-US" sz="2400" dirty="0">
                <a:solidFill>
                  <a:srgbClr val="333333"/>
                </a:solidFill>
              </a:rPr>
              <a:t> (</a:t>
            </a:r>
            <a:r>
              <a:rPr lang="tr-TR" sz="2400" dirty="0">
                <a:solidFill>
                  <a:srgbClr val="333333"/>
                </a:solidFill>
              </a:rPr>
              <a:t>ancak hepsi değil</a:t>
            </a:r>
            <a:r>
              <a:rPr lang="en-US" sz="2400" dirty="0">
                <a:solidFill>
                  <a:srgbClr val="333333"/>
                </a:solidFill>
              </a:rPr>
              <a:t>!) </a:t>
            </a:r>
            <a:r>
              <a:rPr lang="tr-TR" sz="2400" dirty="0">
                <a:solidFill>
                  <a:srgbClr val="333333"/>
                </a:solidFill>
              </a:rPr>
              <a:t>insan aşağıda belirtilmiş alanlarda sıkıntı yaşıyorlar</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tr-TR" sz="2400" dirty="0">
                <a:solidFill>
                  <a:srgbClr val="004992"/>
                </a:solidFill>
              </a:rPr>
              <a:t>Başkalarının yüz mimiklerini saptamakta ve değerlendirmekte zorluklar</a:t>
            </a:r>
            <a:r>
              <a:rPr lang="de-DE" sz="2400" dirty="0">
                <a:solidFill>
                  <a:srgbClr val="004992"/>
                </a:solidFill>
              </a:rPr>
              <a:t> </a:t>
            </a:r>
            <a:r>
              <a:rPr lang="tr-TR" sz="2400" dirty="0">
                <a:solidFill>
                  <a:srgbClr val="004992"/>
                </a:solidFill>
              </a:rPr>
              <a:t>yaşıyorlar </a:t>
            </a:r>
            <a:r>
              <a:rPr lang="de-DE" sz="2400" dirty="0">
                <a:solidFill>
                  <a:srgbClr val="004992"/>
                </a:solidFill>
              </a:rPr>
              <a:t>(</a:t>
            </a:r>
            <a:r>
              <a:rPr lang="tr-TR" sz="2400" dirty="0">
                <a:solidFill>
                  <a:srgbClr val="004992"/>
                </a:solidFill>
              </a:rPr>
              <a:t>ör: neşe</a:t>
            </a:r>
            <a:r>
              <a:rPr lang="de-DE" sz="2400" dirty="0">
                <a:solidFill>
                  <a:srgbClr val="004992"/>
                </a:solidFill>
              </a:rPr>
              <a:t>, </a:t>
            </a:r>
            <a:r>
              <a:rPr lang="tr-TR" sz="2400" dirty="0">
                <a:solidFill>
                  <a:srgbClr val="004992"/>
                </a:solidFill>
              </a:rPr>
              <a:t>hüzün</a:t>
            </a:r>
            <a:r>
              <a:rPr lang="de-DE" sz="2400" dirty="0">
                <a:solidFill>
                  <a:srgbClr val="004992"/>
                </a:solidFill>
              </a:rPr>
              <a:t>)</a:t>
            </a:r>
            <a:r>
              <a:rPr lang="en-US" sz="2400" dirty="0">
                <a:solidFill>
                  <a:srgbClr val="004992"/>
                </a:solidFill>
              </a:rPr>
              <a:t>.</a:t>
            </a:r>
          </a:p>
          <a:p>
            <a:pPr marL="342900" lvl="0" indent="-342900" defTabSz="914400" fontAlgn="base">
              <a:buClr>
                <a:srgbClr val="333333"/>
              </a:buClr>
              <a:buFont typeface="WingDings"/>
              <a:buChar char=""/>
              <a:defRPr/>
            </a:pPr>
            <a:r>
              <a:rPr lang="tr-TR" sz="2400" dirty="0">
                <a:solidFill>
                  <a:srgbClr val="004992"/>
                </a:solidFill>
              </a:rPr>
              <a:t>Başka insanların o anki davranışlarından maksatlarını/gelecek ile ilgili niyetlerini anlamakta zorlanıyorlar</a:t>
            </a:r>
            <a:r>
              <a:rPr lang="en-US" sz="2400" dirty="0">
                <a:solidFill>
                  <a:srgbClr val="004992"/>
                </a:solidFill>
              </a:rPr>
              <a:t>.</a:t>
            </a: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19</a:t>
            </a:fld>
            <a:endParaRPr lang="de-DE" dirty="0"/>
          </a:p>
        </p:txBody>
      </p:sp>
    </p:spTree>
    <p:extLst>
      <p:ext uri="{BB962C8B-B14F-4D97-AF65-F5344CB8AC3E}">
        <p14:creationId xmlns:p14="http://schemas.microsoft.com/office/powerpoint/2010/main" val="17200726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Psikotik dönemde empati eksikliği nasıl yanlış anlaşılmalara yol açar - örnekler</a:t>
            </a:r>
          </a:p>
        </p:txBody>
      </p:sp>
      <p:sp>
        <p:nvSpPr>
          <p:cNvPr id="44058" name="Rechteck 1"/>
          <p:cNvSpPr>
            <a:spLocks noChangeArrowheads="1"/>
          </p:cNvSpPr>
          <p:nvPr/>
        </p:nvSpPr>
        <p:spPr bwMode="auto">
          <a:xfrm>
            <a:off x="408955" y="6326189"/>
            <a:ext cx="113760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tr-TR" altLang="de-DE" sz="2000" dirty="0">
                <a:solidFill>
                  <a:srgbClr val="004992"/>
                </a:solidFill>
                <a:latin typeface="+mn-lt"/>
              </a:rPr>
              <a:t>Kim kısa bir kişisel yaşantısı ile katkıda bulunmak ister?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3709379075"/>
              </p:ext>
            </p:extLst>
          </p:nvPr>
        </p:nvGraphicFramePr>
        <p:xfrm>
          <a:off x="408954" y="2203705"/>
          <a:ext cx="11376000" cy="3962414"/>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417519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mn-lt"/>
                          <a:ea typeface="+mn-ea"/>
                          <a:cs typeface="+mn-cs"/>
                        </a:rPr>
                        <a:t>Olay</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mn-lt"/>
                          <a:ea typeface="+mn-ea"/>
                          <a:cs typeface="+mn-cs"/>
                        </a:rPr>
                        <a:t>Psikotik dönemdeki açıklama</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mn-lt"/>
                          <a:ea typeface="+mn-ea"/>
                          <a:cs typeface="+mn-cs"/>
                        </a:rPr>
                        <a:t>Başka açıklamalar</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Otobüste, bir adam size uzun bir süre bakar.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mn-lt"/>
                          <a:ea typeface="+mn-ea"/>
                          <a:cs typeface="+mn-cs"/>
                        </a:rPr>
                        <a:t>Kötü adam, sonunda kimliğini açığa vurmuştur.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Siz, göze çarpan davranışlarınızla (ör: güneş gözlükleri takarak), bu bakışları üzerinize çekmişsinizdir.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mn-lt"/>
                          <a:ea typeface="+mn-ea"/>
                          <a:cs typeface="+mn-cs"/>
                        </a:rPr>
                        <a:t>Patronunuz sizin hatalarınızı eleştirir.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a:ln>
                            <a:noFill/>
                          </a:ln>
                          <a:solidFill>
                            <a:srgbClr val="333333"/>
                          </a:solidFill>
                          <a:effectLst/>
                          <a:latin typeface="+mn-lt"/>
                          <a:ea typeface="+mn-ea"/>
                          <a:cs typeface="+mn-cs"/>
                        </a:rPr>
                        <a:t>Siz kovulmak üzere olduğunuzdan eminsinizdir.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Patronunuz biraz aşırı tepki göstermiştir ancak sizi kovmak gibi bir planı yoktur- genelde zaten bir parça huysuzdur.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Bir arkadaşınız, okul başarısızlıkları üzerine bir köşe yazısı okur.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O, sizin çocukken okulda almış olduğunuz kötü notlara gönderme yapmaktadır.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Tamamıyla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tesadüf</a:t>
                      </a:r>
                      <a:r>
                        <a:rPr kumimoji="0" lang="en-US" sz="2000" b="0" i="0" u="none" strike="noStrike" cap="none" normalizeH="0" baseline="0" dirty="0">
                          <a:ln>
                            <a:noFill/>
                          </a:ln>
                          <a:solidFill>
                            <a:srgbClr val="333333"/>
                          </a:solidFill>
                          <a:effectLst/>
                          <a:latin typeface="+mn-lt"/>
                          <a:ea typeface="+mn-ea"/>
                          <a:cs typeface="+mn-cs"/>
                        </a:rPr>
                        <a:t> – o </a:t>
                      </a:r>
                      <a:r>
                        <a:rPr kumimoji="0" lang="en-US" sz="2000" b="0" i="0" u="none" strike="noStrike" cap="none" normalizeH="0" baseline="0" dirty="0" err="1">
                          <a:ln>
                            <a:noFill/>
                          </a:ln>
                          <a:solidFill>
                            <a:srgbClr val="333333"/>
                          </a:solidFill>
                          <a:effectLst/>
                          <a:latin typeface="+mn-lt"/>
                          <a:ea typeface="+mn-ea"/>
                          <a:cs typeface="+mn-cs"/>
                        </a:rPr>
                        <a:t>arkadaş</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haberlerle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ilgilidir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sizin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okuldaki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sorunlarınızdan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habersizdir</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20</a:t>
            </a:fld>
            <a:endParaRPr lang="de-DE"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Alıştırma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Birazdan size karikatür kesitleri gösterilecektir</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Lütfen hikayedeki karakterlerin birbirleri hakkındaki olası düşüncelerini tartışınız</a:t>
            </a:r>
            <a:r>
              <a:rPr lang="de-DE" altLang="de-DE" sz="2400" dirty="0">
                <a:solidFill>
                  <a:srgbClr val="333333"/>
                </a:solidFill>
              </a:rPr>
              <a:t>.</a:t>
            </a:r>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21</a:t>
            </a:fld>
            <a:endParaRPr lang="de-DE"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Alıştırma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Birazdan size karikatür kesitleri gösterilecektir</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Lütfen hikayedeki karakterlerin birbirleri hakkındaki olası düşüncelerini tartışınız</a:t>
            </a:r>
            <a:r>
              <a:rPr lang="de-DE" altLang="de-DE" sz="2400" dirty="0">
                <a:solidFill>
                  <a:srgbClr val="333333"/>
                </a:solidFill>
              </a:rPr>
              <a:t>.</a:t>
            </a:r>
          </a:p>
          <a:p>
            <a:pPr lvl="0" defTabSz="914400" fontAlgn="base"/>
            <a:endParaRPr lang="en-US" altLang="de-DE" sz="2400" b="1" dirty="0">
              <a:solidFill>
                <a:srgbClr val="004992"/>
              </a:solidFill>
            </a:endParaRPr>
          </a:p>
          <a:p>
            <a:pPr lvl="0" defTabSz="914400" fontAlgn="base"/>
            <a:r>
              <a:rPr lang="tr-TR" altLang="de-DE" sz="2400" b="1" dirty="0">
                <a:solidFill>
                  <a:srgbClr val="004992"/>
                </a:solidFill>
              </a:rPr>
              <a:t>Önemli</a:t>
            </a:r>
            <a:endParaRPr lang="de-DE" altLang="de-DE" sz="2400" dirty="0">
              <a:solidFill>
                <a:srgbClr val="004992"/>
              </a:solidFill>
            </a:endParaRPr>
          </a:p>
          <a:p>
            <a:pPr marL="342900" lvl="0" indent="-342900" defTabSz="914400" fontAlgn="base">
              <a:buClr>
                <a:srgbClr val="333333"/>
              </a:buClr>
              <a:buFont typeface="WingDings"/>
              <a:buChar char=""/>
            </a:pPr>
            <a:r>
              <a:rPr lang="tr-TR" altLang="de-DE" sz="2400" dirty="0">
                <a:solidFill>
                  <a:srgbClr val="333333"/>
                </a:solidFill>
              </a:rPr>
              <a:t>Sizin erişebildiğiniz bilgi ile karakterlerin birbiri hakkında sahip oldukları bilgiyi ayırt etmeniz gerekiyor</a:t>
            </a:r>
            <a:r>
              <a:rPr lang="de-DE" altLang="de-DE" sz="2400" dirty="0">
                <a:solidFill>
                  <a:srgbClr val="333333"/>
                </a:solidFill>
              </a:rPr>
              <a:t>!</a:t>
            </a:r>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22</a:t>
            </a:fld>
            <a:endParaRPr lang="de-DE" dirty="0"/>
          </a:p>
        </p:txBody>
      </p:sp>
    </p:spTree>
    <p:extLst>
      <p:ext uri="{BB962C8B-B14F-4D97-AF65-F5344CB8AC3E}">
        <p14:creationId xmlns:p14="http://schemas.microsoft.com/office/powerpoint/2010/main" val="26304792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Alıştırma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Birazdan size karikatür kesitleri gösterilecektir</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Lütfen hikayedeki karakterlerin birbirleri hakkındaki olası düşüncelerini tartışınız</a:t>
            </a:r>
            <a:r>
              <a:rPr lang="de-DE" altLang="de-DE" sz="2400" dirty="0">
                <a:solidFill>
                  <a:srgbClr val="333333"/>
                </a:solidFill>
              </a:rPr>
              <a:t>.</a:t>
            </a:r>
          </a:p>
          <a:p>
            <a:pPr lvl="0" defTabSz="914400" fontAlgn="base"/>
            <a:endParaRPr lang="en-US" altLang="de-DE" sz="2400" b="1" dirty="0">
              <a:solidFill>
                <a:srgbClr val="004992"/>
              </a:solidFill>
            </a:endParaRPr>
          </a:p>
          <a:p>
            <a:pPr lvl="0" defTabSz="914400" fontAlgn="base"/>
            <a:r>
              <a:rPr lang="tr-TR" altLang="de-DE" sz="2400" b="1" dirty="0">
                <a:solidFill>
                  <a:srgbClr val="004992"/>
                </a:solidFill>
              </a:rPr>
              <a:t>Önemli</a:t>
            </a:r>
            <a:endParaRPr lang="de-DE" altLang="de-DE" sz="2400" dirty="0">
              <a:solidFill>
                <a:srgbClr val="004992"/>
              </a:solidFill>
            </a:endParaRPr>
          </a:p>
          <a:p>
            <a:pPr marL="342900" lvl="0" indent="-342900" defTabSz="914400" fontAlgn="base">
              <a:buClr>
                <a:srgbClr val="333333"/>
              </a:buClr>
              <a:buFont typeface="WingDings"/>
              <a:buChar char=""/>
            </a:pPr>
            <a:r>
              <a:rPr lang="tr-TR" altLang="de-DE" sz="2400" dirty="0">
                <a:solidFill>
                  <a:srgbClr val="333333"/>
                </a:solidFill>
              </a:rPr>
              <a:t>Sizin erişebildiğiniz bilgi ile karakterlerin birbiri hakkında sahip oldukları bilgiyi ayırt etmeniz gerekiyor</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Kesin bir cevap verebilmek için hangi ek bilgilere ihtiyaç vardır</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23</a:t>
            </a:fld>
            <a:endParaRPr lang="de-DE" dirty="0"/>
          </a:p>
        </p:txBody>
      </p:sp>
    </p:spTree>
    <p:extLst>
      <p:ext uri="{BB962C8B-B14F-4D97-AF65-F5344CB8AC3E}">
        <p14:creationId xmlns:p14="http://schemas.microsoft.com/office/powerpoint/2010/main" val="10486719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4"/>
          <p:cNvSpPr txBox="1">
            <a:spLocks noChangeArrowheads="1"/>
          </p:cNvSpPr>
          <p:nvPr/>
        </p:nvSpPr>
        <p:spPr bwMode="auto">
          <a:xfrm>
            <a:off x="1571617" y="5251280"/>
            <a:ext cx="905194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mn-lt"/>
              </a:rPr>
              <a:t>Küçük kız büyükannesine gelecek doğum gününde hediye olarak muhtemelen ne götürecektir?</a:t>
            </a:r>
          </a:p>
          <a:p>
            <a:pPr algn="ctr" eaLnBrk="1" hangingPunct="1">
              <a:spcBef>
                <a:spcPts val="0"/>
              </a:spcBef>
              <a:spcAft>
                <a:spcPts val="0"/>
              </a:spcAft>
              <a:buNone/>
            </a:pPr>
            <a:r>
              <a:rPr lang="en-US" altLang="de-DE" sz="2400">
                <a:solidFill>
                  <a:srgbClr val="004992"/>
                </a:solidFill>
                <a:latin typeface="+mn-lt"/>
              </a:rPr>
              <a:t>Büyükanne buna sevinecek midir?</a:t>
            </a:r>
            <a:endParaRPr lang="de-DE" altLang="de-DE" sz="2400" dirty="0">
              <a:solidFill>
                <a:srgbClr val="004992"/>
              </a:solidFill>
              <a:latin typeface="+mn-lt"/>
            </a:endParaRPr>
          </a:p>
        </p:txBody>
      </p:sp>
      <p:sp>
        <p:nvSpPr>
          <p:cNvPr id="16"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dirty="0">
                <a:solidFill>
                  <a:srgbClr val="000000"/>
                </a:solidFill>
                <a:latin typeface="+mn-lt"/>
              </a:rPr>
              <a:t>Çikolata! Harika, </a:t>
            </a:r>
          </a:p>
          <a:p>
            <a:pPr algn="ctr" eaLnBrk="1" hangingPunct="1">
              <a:spcBef>
                <a:spcPct val="0"/>
              </a:spcBef>
              <a:buFontTx/>
              <a:buNone/>
            </a:pPr>
            <a:r>
              <a:rPr lang="de-DE" altLang="de-DE" sz="1200" b="1" dirty="0">
                <a:solidFill>
                  <a:srgbClr val="000000"/>
                </a:solidFill>
                <a:latin typeface="+mn-lt"/>
              </a:rPr>
              <a:t>Teşekkür ederim!</a:t>
            </a:r>
          </a:p>
        </p:txBody>
      </p:sp>
      <p:pic>
        <p:nvPicPr>
          <p:cNvPr id="18"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6"/>
          <p:cNvSpPr txBox="1">
            <a:spLocks noChangeArrowheads="1"/>
          </p:cNvSpPr>
          <p:nvPr/>
        </p:nvSpPr>
        <p:spPr bwMode="auto">
          <a:xfrm>
            <a:off x="6493942" y="2407496"/>
            <a:ext cx="10882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b="1" dirty="0">
                <a:solidFill>
                  <a:srgbClr val="000000"/>
                </a:solidFill>
                <a:latin typeface="+mn-lt"/>
              </a:rPr>
              <a:t>Çikolataya hiç katlanamam</a:t>
            </a: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24</a:t>
            </a:fld>
            <a:endParaRPr lang="de-DE" dirty="0"/>
          </a:p>
        </p:txBody>
      </p:sp>
    </p:spTree>
    <p:extLst>
      <p:ext uri="{BB962C8B-B14F-4D97-AF65-F5344CB8AC3E}">
        <p14:creationId xmlns:p14="http://schemas.microsoft.com/office/powerpoint/2010/main" val="8240589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034129"/>
          </a:xfrm>
        </p:spPr>
        <p:txBody>
          <a:bodyPr vert="horz" lIns="0" tIns="0" rIns="0" bIns="0" rtlCol="0" anchor="t">
            <a:spAutoFit/>
          </a:bodyPr>
          <a:lstStyle/>
          <a:p>
            <a:pPr lvl="0" defTabSz="914400" fontAlgn="base">
              <a:lnSpc>
                <a:spcPct val="105000"/>
              </a:lnSpc>
              <a:spcBef>
                <a:spcPts val="1999"/>
              </a:spcBef>
            </a:pPr>
            <a:r>
              <a:rPr lang="en-US" sz="3600" dirty="0" err="1">
                <a:solidFill>
                  <a:srgbClr val="004992"/>
                </a:solidFill>
                <a:latin typeface="+mn-lt"/>
                <a:ea typeface="+mn-ea"/>
                <a:cs typeface="+mn-cs"/>
              </a:rPr>
              <a:t>Büyükannenin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Doğum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Günü</a:t>
            </a:r>
            <a:br>
              <a:rPr lang="en-US" sz="3600" dirty="0">
                <a:solidFill>
                  <a:srgbClr val="004992"/>
                </a:solidFill>
                <a:latin typeface="+mn-lt"/>
                <a:ea typeface="+mn-ea"/>
                <a:cs typeface="+mn-cs"/>
              </a:rPr>
            </a:br>
            <a:r>
              <a:rPr lang="en-US" dirty="0" err="1">
                <a:solidFill>
                  <a:srgbClr val="004992"/>
                </a:solidFill>
                <a:latin typeface="+mn-lt"/>
                <a:ea typeface="+mn-ea"/>
                <a:cs typeface="+mn-cs"/>
              </a:rPr>
              <a:t>Küçük</a:t>
            </a:r>
            <a:r>
              <a:rPr lang="en-US" dirty="0">
                <a:solidFill>
                  <a:srgbClr val="004992"/>
                </a:solidFill>
                <a:latin typeface="+mn-lt"/>
                <a:ea typeface="+mn-ea"/>
                <a:cs typeface="+mn-cs"/>
              </a:rPr>
              <a:t> </a:t>
            </a:r>
            <a:r>
              <a:rPr lang="en-US" dirty="0" err="1">
                <a:solidFill>
                  <a:srgbClr val="004992"/>
                </a:solidFill>
                <a:latin typeface="+mn-lt"/>
                <a:ea typeface="+mn-ea"/>
                <a:cs typeface="+mn-cs"/>
              </a:rPr>
              <a:t>kız</a:t>
            </a:r>
            <a:r>
              <a:rPr lang="en-US" dirty="0">
                <a:solidFill>
                  <a:srgbClr val="004992"/>
                </a:solidFill>
                <a:latin typeface="+mn-lt"/>
                <a:ea typeface="+mn-ea"/>
                <a:cs typeface="+mn-cs"/>
              </a:rPr>
              <a:t> </a:t>
            </a:r>
            <a:r>
              <a:rPr lang="en-US" dirty="0" err="1">
                <a:solidFill>
                  <a:srgbClr val="004992"/>
                </a:solidFill>
                <a:latin typeface="+mn-lt"/>
                <a:ea typeface="+mn-ea"/>
                <a:cs typeface="+mn-cs"/>
              </a:rPr>
              <a:t>gelecek</a:t>
            </a:r>
            <a:r>
              <a:rPr lang="en-US" dirty="0">
                <a:solidFill>
                  <a:srgbClr val="004992"/>
                </a:solidFill>
                <a:latin typeface="+mn-lt"/>
                <a:ea typeface="+mn-ea"/>
                <a:cs typeface="+mn-cs"/>
              </a:rPr>
              <a:t> </a:t>
            </a:r>
            <a:r>
              <a:rPr lang="en-US" dirty="0" err="1">
                <a:solidFill>
                  <a:srgbClr val="004992"/>
                </a:solidFill>
                <a:latin typeface="+mn-lt"/>
                <a:ea typeface="+mn-ea"/>
                <a:cs typeface="+mn-cs"/>
              </a:rPr>
              <a:t>sene</a:t>
            </a:r>
            <a:r>
              <a:rPr lang="en-US" dirty="0">
                <a:solidFill>
                  <a:srgbClr val="004992"/>
                </a:solidFill>
                <a:latin typeface="+mn-lt"/>
                <a:ea typeface="+mn-ea"/>
                <a:cs typeface="+mn-cs"/>
              </a:rPr>
              <a:t> </a:t>
            </a:r>
            <a:r>
              <a:rPr lang="en-US" dirty="0" err="1">
                <a:solidFill>
                  <a:srgbClr val="004992"/>
                </a:solidFill>
                <a:latin typeface="+mn-lt"/>
                <a:ea typeface="+mn-ea"/>
                <a:cs typeface="+mn-cs"/>
              </a:rPr>
              <a:t>büyükannesine</a:t>
            </a:r>
            <a:r>
              <a:rPr lang="en-US" dirty="0">
                <a:solidFill>
                  <a:srgbClr val="004992"/>
                </a:solidFill>
                <a:latin typeface="+mn-lt"/>
                <a:ea typeface="+mn-ea"/>
                <a:cs typeface="+mn-cs"/>
              </a:rPr>
              <a:t> ne </a:t>
            </a:r>
            <a:r>
              <a:rPr lang="en-US" dirty="0" err="1">
                <a:solidFill>
                  <a:srgbClr val="004992"/>
                </a:solidFill>
                <a:latin typeface="+mn-lt"/>
                <a:ea typeface="+mn-ea"/>
                <a:cs typeface="+mn-cs"/>
              </a:rPr>
              <a:t>götürecektir</a:t>
            </a:r>
            <a:r>
              <a:rPr lang="en-US" dirty="0">
                <a:solidFill>
                  <a:srgbClr val="004992"/>
                </a:solidFill>
                <a:latin typeface="+mn-lt"/>
                <a:ea typeface="+mn-ea"/>
                <a:cs typeface="+mn-cs"/>
              </a:rPr>
              <a:t>?</a:t>
            </a:r>
          </a:p>
        </p:txBody>
      </p:sp>
      <p:sp>
        <p:nvSpPr>
          <p:cNvPr id="17" name="Caption_16"/>
          <p:cNvSpPr txBox="1">
            <a:spLocks noChangeArrowheads="1"/>
          </p:cNvSpPr>
          <p:nvPr/>
        </p:nvSpPr>
        <p:spPr bwMode="auto">
          <a:xfrm>
            <a:off x="1571617" y="5251280"/>
            <a:ext cx="905194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en-US" altLang="de-DE" sz="2000" b="1" dirty="0" err="1">
                <a:solidFill>
                  <a:srgbClr val="004992"/>
                </a:solidFill>
                <a:latin typeface="+mn-lt"/>
              </a:rPr>
              <a:t>Olasılıkla</a:t>
            </a:r>
            <a:r>
              <a:rPr lang="en-US" altLang="de-DE" sz="2000" b="1" dirty="0">
                <a:solidFill>
                  <a:srgbClr val="004992"/>
                </a:solidFill>
                <a:latin typeface="+mn-lt"/>
              </a:rPr>
              <a:t>:</a:t>
            </a:r>
            <a:r>
              <a:rPr lang="en-US" altLang="de-DE" sz="2000" dirty="0">
                <a:solidFill>
                  <a:srgbClr val="333333"/>
                </a:solidFill>
                <a:latin typeface="+mn-lt"/>
              </a:rPr>
              <a:t> </a:t>
            </a:r>
            <a:r>
              <a:rPr lang="en-US" altLang="de-DE" sz="2000" dirty="0" err="1">
                <a:solidFill>
                  <a:srgbClr val="333333"/>
                </a:solidFill>
                <a:latin typeface="+mn-lt"/>
              </a:rPr>
              <a:t>Tekrar</a:t>
            </a:r>
            <a:r>
              <a:rPr lang="en-US" altLang="de-DE" sz="2000" dirty="0">
                <a:solidFill>
                  <a:srgbClr val="333333"/>
                </a:solidFill>
                <a:latin typeface="+mn-lt"/>
              </a:rPr>
              <a:t> </a:t>
            </a:r>
            <a:r>
              <a:rPr lang="en-US" altLang="de-DE" sz="2000" dirty="0" err="1">
                <a:solidFill>
                  <a:srgbClr val="333333"/>
                </a:solidFill>
                <a:latin typeface="+mn-lt"/>
              </a:rPr>
              <a:t>bir</a:t>
            </a:r>
            <a:r>
              <a:rPr lang="en-US" altLang="de-DE" sz="2000" dirty="0">
                <a:solidFill>
                  <a:srgbClr val="333333"/>
                </a:solidFill>
                <a:latin typeface="+mn-lt"/>
              </a:rPr>
              <a:t> </a:t>
            </a:r>
            <a:r>
              <a:rPr lang="en-US" altLang="de-DE" sz="2000" dirty="0" err="1">
                <a:solidFill>
                  <a:srgbClr val="333333"/>
                </a:solidFill>
                <a:latin typeface="+mn-lt"/>
              </a:rPr>
              <a:t>kutu</a:t>
            </a:r>
            <a:r>
              <a:rPr lang="en-US" altLang="de-DE" sz="2000" dirty="0">
                <a:solidFill>
                  <a:srgbClr val="333333"/>
                </a:solidFill>
                <a:latin typeface="+mn-lt"/>
              </a:rPr>
              <a:t> </a:t>
            </a:r>
            <a:r>
              <a:rPr lang="en-US" altLang="de-DE" sz="2000" dirty="0" err="1">
                <a:solidFill>
                  <a:srgbClr val="333333"/>
                </a:solidFill>
                <a:latin typeface="+mn-lt"/>
              </a:rPr>
              <a:t>çikolata</a:t>
            </a:r>
            <a:r>
              <a:rPr lang="en-US" altLang="de-DE" sz="2000" dirty="0">
                <a:solidFill>
                  <a:srgbClr val="333333"/>
                </a:solidFill>
                <a:latin typeface="+mn-lt"/>
              </a:rPr>
              <a:t>, </a:t>
            </a:r>
            <a:r>
              <a:rPr lang="en-US" altLang="de-DE" sz="2000" dirty="0" err="1">
                <a:solidFill>
                  <a:srgbClr val="333333"/>
                </a:solidFill>
                <a:latin typeface="+mn-lt"/>
              </a:rPr>
              <a:t>çünkü</a:t>
            </a:r>
            <a:r>
              <a:rPr lang="en-US" altLang="de-DE" sz="2000" dirty="0">
                <a:solidFill>
                  <a:srgbClr val="333333"/>
                </a:solidFill>
                <a:latin typeface="+mn-lt"/>
              </a:rPr>
              <a:t> </a:t>
            </a:r>
            <a:r>
              <a:rPr lang="en-US" altLang="de-DE" sz="2000" dirty="0" err="1">
                <a:solidFill>
                  <a:srgbClr val="333333"/>
                </a:solidFill>
                <a:latin typeface="+mn-lt"/>
              </a:rPr>
              <a:t>büyükannesi</a:t>
            </a:r>
            <a:r>
              <a:rPr lang="en-US" altLang="de-DE" sz="2000" dirty="0">
                <a:solidFill>
                  <a:srgbClr val="333333"/>
                </a:solidFill>
                <a:latin typeface="+mn-lt"/>
              </a:rPr>
              <a:t> </a:t>
            </a:r>
            <a:r>
              <a:rPr lang="en-US" altLang="de-DE" sz="2000" dirty="0" err="1">
                <a:solidFill>
                  <a:srgbClr val="333333"/>
                </a:solidFill>
                <a:latin typeface="+mn-lt"/>
              </a:rPr>
              <a:t>geçen</a:t>
            </a:r>
            <a:r>
              <a:rPr lang="en-US" altLang="de-DE" sz="2000" dirty="0">
                <a:solidFill>
                  <a:srgbClr val="333333"/>
                </a:solidFill>
                <a:latin typeface="+mn-lt"/>
              </a:rPr>
              <a:t> </a:t>
            </a:r>
            <a:r>
              <a:rPr lang="en-US" altLang="de-DE" sz="2000" dirty="0" err="1">
                <a:solidFill>
                  <a:srgbClr val="333333"/>
                </a:solidFill>
                <a:latin typeface="+mn-lt"/>
              </a:rPr>
              <a:t>sefer</a:t>
            </a:r>
            <a:r>
              <a:rPr lang="en-US" altLang="de-DE" sz="2000" dirty="0">
                <a:solidFill>
                  <a:srgbClr val="333333"/>
                </a:solidFill>
                <a:latin typeface="+mn-lt"/>
              </a:rPr>
              <a:t> </a:t>
            </a:r>
            <a:r>
              <a:rPr lang="en-US" altLang="de-DE" sz="2000" dirty="0" err="1">
                <a:solidFill>
                  <a:srgbClr val="333333"/>
                </a:solidFill>
                <a:latin typeface="+mn-lt"/>
              </a:rPr>
              <a:t>çok</a:t>
            </a:r>
            <a:r>
              <a:rPr lang="en-US" altLang="de-DE" sz="2000" dirty="0">
                <a:solidFill>
                  <a:srgbClr val="333333"/>
                </a:solidFill>
                <a:latin typeface="+mn-lt"/>
              </a:rPr>
              <a:t> </a:t>
            </a:r>
            <a:r>
              <a:rPr lang="en-US" altLang="de-DE" sz="2000" dirty="0" err="1">
                <a:solidFill>
                  <a:srgbClr val="333333"/>
                </a:solidFill>
                <a:latin typeface="+mn-lt"/>
              </a:rPr>
              <a:t>coşkulu</a:t>
            </a:r>
            <a:r>
              <a:rPr lang="en-US" altLang="de-DE" sz="2000" dirty="0">
                <a:solidFill>
                  <a:srgbClr val="333333"/>
                </a:solidFill>
                <a:latin typeface="+mn-lt"/>
              </a:rPr>
              <a:t> </a:t>
            </a:r>
            <a:r>
              <a:rPr lang="en-US" altLang="de-DE" sz="2000" dirty="0" err="1">
                <a:solidFill>
                  <a:srgbClr val="333333"/>
                </a:solidFill>
                <a:latin typeface="+mn-lt"/>
              </a:rPr>
              <a:t>karşılamıştı</a:t>
            </a:r>
            <a:r>
              <a:rPr lang="en-US" altLang="de-DE" sz="2000" dirty="0">
                <a:solidFill>
                  <a:srgbClr val="333333"/>
                </a:solidFill>
                <a:latin typeface="+mn-lt"/>
              </a:rPr>
              <a:t>.</a:t>
            </a:r>
          </a:p>
          <a:p>
            <a:pPr eaLnBrk="1" hangingPunct="1">
              <a:spcBef>
                <a:spcPts val="1200"/>
              </a:spcBef>
              <a:spcAft>
                <a:spcPts val="0"/>
              </a:spcAft>
              <a:buNone/>
            </a:pPr>
            <a:r>
              <a:rPr lang="en-US" altLang="de-DE" sz="2000" b="1" dirty="0" err="1">
                <a:solidFill>
                  <a:srgbClr val="004992"/>
                </a:solidFill>
                <a:latin typeface="+mn-lt"/>
              </a:rPr>
              <a:t>Olası</a:t>
            </a:r>
            <a:r>
              <a:rPr lang="en-US" altLang="de-DE" sz="2000" b="1" dirty="0">
                <a:solidFill>
                  <a:srgbClr val="004992"/>
                </a:solidFill>
                <a:latin typeface="+mn-lt"/>
              </a:rPr>
              <a:t> </a:t>
            </a:r>
            <a:r>
              <a:rPr lang="en-US" altLang="de-DE" sz="2000" b="1" dirty="0" err="1">
                <a:solidFill>
                  <a:srgbClr val="004992"/>
                </a:solidFill>
                <a:latin typeface="+mn-lt"/>
              </a:rPr>
              <a:t>olmayan</a:t>
            </a:r>
            <a:r>
              <a:rPr lang="en-US" altLang="de-DE" sz="2000" b="1" dirty="0">
                <a:solidFill>
                  <a:srgbClr val="004992"/>
                </a:solidFill>
                <a:latin typeface="+mn-lt"/>
              </a:rPr>
              <a:t>:</a:t>
            </a:r>
            <a:r>
              <a:rPr lang="en-US" altLang="de-DE" sz="2000" dirty="0">
                <a:solidFill>
                  <a:srgbClr val="333333"/>
                </a:solidFill>
                <a:latin typeface="+mn-lt"/>
              </a:rPr>
              <a:t> </a:t>
            </a:r>
            <a:r>
              <a:rPr lang="en-US" altLang="de-DE" sz="2000" dirty="0" err="1">
                <a:solidFill>
                  <a:srgbClr val="333333"/>
                </a:solidFill>
                <a:latin typeface="+mn-lt"/>
              </a:rPr>
              <a:t>Küçük</a:t>
            </a:r>
            <a:r>
              <a:rPr lang="en-US" altLang="de-DE" sz="2000" dirty="0">
                <a:solidFill>
                  <a:srgbClr val="333333"/>
                </a:solidFill>
                <a:latin typeface="+mn-lt"/>
              </a:rPr>
              <a:t> </a:t>
            </a:r>
            <a:r>
              <a:rPr lang="en-US" altLang="de-DE" sz="2000" dirty="0" err="1">
                <a:solidFill>
                  <a:srgbClr val="333333"/>
                </a:solidFill>
                <a:latin typeface="+mn-lt"/>
              </a:rPr>
              <a:t>kız</a:t>
            </a:r>
            <a:r>
              <a:rPr lang="en-US" altLang="de-DE" sz="2000" dirty="0">
                <a:solidFill>
                  <a:srgbClr val="333333"/>
                </a:solidFill>
                <a:latin typeface="+mn-lt"/>
              </a:rPr>
              <a:t>, </a:t>
            </a:r>
            <a:r>
              <a:rPr lang="en-US" altLang="de-DE" sz="2000" dirty="0" err="1">
                <a:solidFill>
                  <a:srgbClr val="333333"/>
                </a:solidFill>
                <a:latin typeface="+mn-lt"/>
              </a:rPr>
              <a:t>büyükannesinin</a:t>
            </a:r>
            <a:r>
              <a:rPr lang="en-US" altLang="de-DE" sz="2000" dirty="0">
                <a:solidFill>
                  <a:srgbClr val="333333"/>
                </a:solidFill>
                <a:latin typeface="+mn-lt"/>
              </a:rPr>
              <a:t> </a:t>
            </a:r>
            <a:r>
              <a:rPr lang="en-US" altLang="de-DE" sz="2000" dirty="0" err="1">
                <a:solidFill>
                  <a:srgbClr val="333333"/>
                </a:solidFill>
                <a:latin typeface="+mn-lt"/>
              </a:rPr>
              <a:t>çikolatayı</a:t>
            </a:r>
            <a:r>
              <a:rPr lang="en-US" altLang="de-DE" sz="2000" dirty="0">
                <a:solidFill>
                  <a:srgbClr val="333333"/>
                </a:solidFill>
                <a:latin typeface="+mn-lt"/>
              </a:rPr>
              <a:t> </a:t>
            </a:r>
            <a:r>
              <a:rPr lang="en-US" altLang="de-DE" sz="2000" dirty="0" err="1">
                <a:solidFill>
                  <a:srgbClr val="333333"/>
                </a:solidFill>
                <a:latin typeface="+mn-lt"/>
              </a:rPr>
              <a:t>hiç</a:t>
            </a:r>
            <a:r>
              <a:rPr lang="en-US" altLang="de-DE" sz="2000" dirty="0">
                <a:solidFill>
                  <a:srgbClr val="333333"/>
                </a:solidFill>
                <a:latin typeface="+mn-lt"/>
              </a:rPr>
              <a:t> </a:t>
            </a:r>
            <a:r>
              <a:rPr lang="en-US" altLang="de-DE" sz="2000" dirty="0" err="1">
                <a:solidFill>
                  <a:srgbClr val="333333"/>
                </a:solidFill>
                <a:latin typeface="+mn-lt"/>
              </a:rPr>
              <a:t>sevmediğini</a:t>
            </a:r>
            <a:r>
              <a:rPr lang="en-US" altLang="de-DE" sz="2000" dirty="0">
                <a:solidFill>
                  <a:srgbClr val="333333"/>
                </a:solidFill>
                <a:latin typeface="+mn-lt"/>
              </a:rPr>
              <a:t> </a:t>
            </a:r>
            <a:r>
              <a:rPr lang="en-US" altLang="de-DE" sz="2000" dirty="0" err="1">
                <a:solidFill>
                  <a:srgbClr val="333333"/>
                </a:solidFill>
                <a:latin typeface="+mn-lt"/>
              </a:rPr>
              <a:t>farkedip</a:t>
            </a:r>
            <a:r>
              <a:rPr lang="en-US" altLang="de-DE" sz="2000" dirty="0">
                <a:solidFill>
                  <a:srgbClr val="333333"/>
                </a:solidFill>
                <a:latin typeface="+mn-lt"/>
              </a:rPr>
              <a:t>, </a:t>
            </a:r>
            <a:r>
              <a:rPr lang="en-US" altLang="de-DE" sz="2000" dirty="0" err="1">
                <a:solidFill>
                  <a:srgbClr val="333333"/>
                </a:solidFill>
                <a:latin typeface="+mn-lt"/>
              </a:rPr>
              <a:t>gelecek</a:t>
            </a:r>
            <a:r>
              <a:rPr lang="en-US" altLang="de-DE" sz="2000" dirty="0">
                <a:solidFill>
                  <a:srgbClr val="333333"/>
                </a:solidFill>
                <a:latin typeface="+mn-lt"/>
              </a:rPr>
              <a:t> </a:t>
            </a:r>
            <a:r>
              <a:rPr lang="en-US" altLang="de-DE" sz="2000" dirty="0" err="1">
                <a:solidFill>
                  <a:srgbClr val="333333"/>
                </a:solidFill>
                <a:latin typeface="+mn-lt"/>
              </a:rPr>
              <a:t>doğum</a:t>
            </a:r>
            <a:r>
              <a:rPr lang="en-US" altLang="de-DE" sz="2000" dirty="0">
                <a:solidFill>
                  <a:srgbClr val="333333"/>
                </a:solidFill>
                <a:latin typeface="+mn-lt"/>
              </a:rPr>
              <a:t> </a:t>
            </a:r>
            <a:r>
              <a:rPr lang="en-US" altLang="de-DE" sz="2000" dirty="0" err="1">
                <a:solidFill>
                  <a:srgbClr val="333333"/>
                </a:solidFill>
                <a:latin typeface="+mn-lt"/>
              </a:rPr>
              <a:t>gününe</a:t>
            </a:r>
            <a:r>
              <a:rPr lang="en-US" altLang="de-DE" sz="2000" dirty="0">
                <a:solidFill>
                  <a:srgbClr val="333333"/>
                </a:solidFill>
                <a:latin typeface="+mn-lt"/>
              </a:rPr>
              <a:t> </a:t>
            </a:r>
            <a:r>
              <a:rPr lang="en-US" altLang="de-DE" sz="2000" dirty="0" err="1">
                <a:solidFill>
                  <a:srgbClr val="333333"/>
                </a:solidFill>
                <a:latin typeface="+mn-lt"/>
              </a:rPr>
              <a:t>farklı</a:t>
            </a:r>
            <a:r>
              <a:rPr lang="en-US" altLang="de-DE" sz="2000" dirty="0">
                <a:solidFill>
                  <a:srgbClr val="333333"/>
                </a:solidFill>
                <a:latin typeface="+mn-lt"/>
              </a:rPr>
              <a:t> </a:t>
            </a:r>
            <a:r>
              <a:rPr lang="en-US" altLang="de-DE" sz="2000" dirty="0" err="1">
                <a:solidFill>
                  <a:srgbClr val="333333"/>
                </a:solidFill>
                <a:latin typeface="+mn-lt"/>
              </a:rPr>
              <a:t>bir</a:t>
            </a:r>
            <a:r>
              <a:rPr lang="en-US" altLang="de-DE" sz="2000" dirty="0">
                <a:solidFill>
                  <a:srgbClr val="333333"/>
                </a:solidFill>
                <a:latin typeface="+mn-lt"/>
              </a:rPr>
              <a:t> </a:t>
            </a:r>
            <a:r>
              <a:rPr lang="en-US" altLang="de-DE" sz="2000" dirty="0" err="1">
                <a:solidFill>
                  <a:srgbClr val="333333"/>
                </a:solidFill>
                <a:latin typeface="+mn-lt"/>
              </a:rPr>
              <a:t>şey</a:t>
            </a:r>
            <a:r>
              <a:rPr lang="en-US" altLang="de-DE" sz="2000" dirty="0">
                <a:solidFill>
                  <a:srgbClr val="333333"/>
                </a:solidFill>
                <a:latin typeface="+mn-lt"/>
              </a:rPr>
              <a:t> </a:t>
            </a:r>
            <a:r>
              <a:rPr lang="en-US" altLang="de-DE" sz="2000" dirty="0" err="1">
                <a:solidFill>
                  <a:srgbClr val="333333"/>
                </a:solidFill>
                <a:latin typeface="+mn-lt"/>
              </a:rPr>
              <a:t>götürecektir</a:t>
            </a:r>
            <a:r>
              <a:rPr lang="en-US" altLang="de-DE" sz="2000" dirty="0">
                <a:solidFill>
                  <a:srgbClr val="333333"/>
                </a:solidFill>
                <a:latin typeface="+mn-lt"/>
              </a:rPr>
              <a:t>.</a:t>
            </a:r>
            <a:endParaRPr lang="de-DE" altLang="de-DE" sz="2000" dirty="0">
              <a:solidFill>
                <a:srgbClr val="333333"/>
              </a:solidFill>
              <a:latin typeface="+mn-lt"/>
            </a:endParaRPr>
          </a:p>
        </p:txBody>
      </p:sp>
      <p:pic>
        <p:nvPicPr>
          <p:cNvPr id="22"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dirty="0">
                <a:solidFill>
                  <a:srgbClr val="000000"/>
                </a:solidFill>
                <a:latin typeface="+mn-lt"/>
              </a:rPr>
              <a:t>Çikolata! Harika, </a:t>
            </a:r>
          </a:p>
          <a:p>
            <a:pPr algn="ctr" eaLnBrk="1" hangingPunct="1">
              <a:spcBef>
                <a:spcPct val="0"/>
              </a:spcBef>
              <a:buFontTx/>
              <a:buNone/>
            </a:pPr>
            <a:r>
              <a:rPr lang="de-DE" altLang="de-DE" sz="1200" b="1" dirty="0">
                <a:solidFill>
                  <a:srgbClr val="000000"/>
                </a:solidFill>
                <a:latin typeface="+mn-lt"/>
              </a:rPr>
              <a:t>Teşekkür ederim!</a:t>
            </a:r>
          </a:p>
        </p:txBody>
      </p:sp>
      <p:pic>
        <p:nvPicPr>
          <p:cNvPr id="25"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Caption_16"/>
          <p:cNvSpPr txBox="1">
            <a:spLocks noChangeArrowheads="1"/>
          </p:cNvSpPr>
          <p:nvPr/>
        </p:nvSpPr>
        <p:spPr bwMode="auto">
          <a:xfrm>
            <a:off x="6493942" y="2407496"/>
            <a:ext cx="10882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b="1" dirty="0">
                <a:solidFill>
                  <a:srgbClr val="000000"/>
                </a:solidFill>
                <a:latin typeface="+mn-lt"/>
              </a:rPr>
              <a:t>Çikolataya hiç katlanamam</a:t>
            </a: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25</a:t>
            </a:fld>
            <a:endParaRPr lang="de-DE"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Haydi başlayalım!</a:t>
            </a: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26</a:t>
            </a:fld>
            <a:endParaRPr lang="de-DE"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88421"/>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latin typeface="+mn-lt"/>
              </a:rPr>
              <a:t>Patron taş kalpli biri mi? Karar vermek için ek bilgiye gereksinimiz var mı?</a:t>
            </a:r>
            <a:endParaRPr sz="2400" dirty="0">
              <a:solidFill>
                <a:srgbClr val="004992"/>
              </a:solidFill>
              <a:latin typeface="+mn-lt"/>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en-US" sz="1200">
                <a:latin typeface="+mn-lt"/>
              </a:rPr>
              <a:t>Çok üzgünüm!</a:t>
            </a:r>
            <a:endParaRPr sz="1200" dirty="0">
              <a:latin typeface="+mn-lt"/>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n-US" altLang="de-DE" sz="1200">
                <a:latin typeface="+mn-lt"/>
              </a:rPr>
              <a:t>Şu an nasıl çalışabilirim böyle?</a:t>
            </a:r>
            <a:endParaRPr lang="de-DE" altLang="de-DE" sz="1200" dirty="0">
              <a:latin typeface="+mn-lt"/>
            </a:endParaRPr>
          </a:p>
        </p:txBody>
      </p:sp>
      <p:sp>
        <p:nvSpPr>
          <p:cNvPr id="16"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mn-lt"/>
              </a:rPr>
              <a:t>Bu kabul edilebilir bir durum değil</a:t>
            </a:r>
            <a:endParaRPr lang="de-DE" altLang="de-DE" sz="1200" dirty="0">
              <a:latin typeface="+mn-lt"/>
            </a:endParaRP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27</a:t>
            </a:fld>
            <a:endParaRPr lang="de-DE" dirty="0"/>
          </a:p>
        </p:txBody>
      </p:sp>
    </p:spTree>
    <p:extLst>
      <p:ext uri="{BB962C8B-B14F-4D97-AF65-F5344CB8AC3E}">
        <p14:creationId xmlns:p14="http://schemas.microsoft.com/office/powerpoint/2010/main" val="39757203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mn-lt"/>
              </a:rPr>
              <a:t>Polis memuru ne düşünüyor olabilir...yüzde yüz mü yoksa kısmen mi haklıdır?</a:t>
            </a:r>
            <a:endParaRPr lang="de-DE" altLang="de-DE" sz="2400" dirty="0">
              <a:solidFill>
                <a:srgbClr val="004992"/>
              </a:solidFill>
              <a:latin typeface="+mn-lt"/>
            </a:endParaRP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28</a:t>
            </a:fld>
            <a:endParaRPr lang="de-DE" dirty="0"/>
          </a:p>
        </p:txBody>
      </p:sp>
    </p:spTree>
    <p:extLst>
      <p:ext uri="{BB962C8B-B14F-4D97-AF65-F5344CB8AC3E}">
        <p14:creationId xmlns:p14="http://schemas.microsoft.com/office/powerpoint/2010/main" val="42852114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mn-lt"/>
              </a:rPr>
              <a:t>Banka çalışanı korkmuş mudur?</a:t>
            </a:r>
            <a:endParaRPr sz="2400" dirty="0">
              <a:solidFill>
                <a:srgbClr val="004992"/>
              </a:solidFill>
              <a:latin typeface="+mn-lt"/>
            </a:endParaRPr>
          </a:p>
        </p:txBody>
      </p:sp>
      <p:sp>
        <p:nvSpPr>
          <p:cNvPr id="25"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pt-BR" altLang="de-DE" sz="900" b="1">
                <a:latin typeface="+mn-lt"/>
                <a:ea typeface="+mn-ea"/>
              </a:rPr>
              <a:t>B</a:t>
            </a:r>
          </a:p>
          <a:p>
            <a:pPr algn="ctr" eaLnBrk="1" hangingPunct="1">
              <a:spcBef>
                <a:spcPct val="0"/>
              </a:spcBef>
              <a:buFontTx/>
              <a:buNone/>
            </a:pPr>
            <a:r>
              <a:rPr lang="pt-BR" altLang="de-DE" sz="900" b="1">
                <a:latin typeface="+mn-lt"/>
                <a:ea typeface="+mn-ea"/>
              </a:rPr>
              <a:t>A</a:t>
            </a:r>
          </a:p>
          <a:p>
            <a:pPr algn="ctr" eaLnBrk="1" hangingPunct="1">
              <a:spcBef>
                <a:spcPct val="0"/>
              </a:spcBef>
              <a:buFontTx/>
              <a:buNone/>
            </a:pPr>
            <a:r>
              <a:rPr lang="pt-BR" altLang="de-DE" sz="900" b="1">
                <a:latin typeface="+mn-lt"/>
                <a:ea typeface="+mn-ea"/>
              </a:rPr>
              <a:t>N</a:t>
            </a:r>
          </a:p>
          <a:p>
            <a:pPr algn="ctr" eaLnBrk="1" hangingPunct="1">
              <a:spcBef>
                <a:spcPct val="0"/>
              </a:spcBef>
              <a:buFontTx/>
              <a:buNone/>
            </a:pPr>
            <a:r>
              <a:rPr lang="pt-BR" altLang="de-DE" sz="900" b="1">
                <a:latin typeface="+mn-lt"/>
                <a:ea typeface="+mn-ea"/>
              </a:rPr>
              <a:t>K</a:t>
            </a:r>
          </a:p>
          <a:p>
            <a:pPr algn="ctr" eaLnBrk="1" hangingPunct="1">
              <a:spcBef>
                <a:spcPct val="0"/>
              </a:spcBef>
              <a:buFontTx/>
              <a:buNone/>
            </a:pPr>
            <a:r>
              <a:rPr lang="pt-BR" altLang="de-DE" sz="900" b="1">
                <a:latin typeface="+mn-lt"/>
                <a:ea typeface="+mn-ea"/>
              </a:rPr>
              <a:t>A</a:t>
            </a:r>
            <a:endParaRPr lang="en-US" altLang="de-DE" b="1" dirty="0">
              <a:latin typeface="+mn-lt"/>
              <a:ea typeface="+mn-ea"/>
            </a:endParaRPr>
          </a:p>
        </p:txBody>
      </p:sp>
      <p:sp>
        <p:nvSpPr>
          <p:cNvPr id="29" name="Caption_23"/>
          <p:cNvSpPr>
            <a:spLocks/>
          </p:cNvSpPr>
          <p:nvPr/>
        </p:nvSpPr>
        <p:spPr bwMode="auto">
          <a:xfrm>
            <a:off x="6478587" y="3886200"/>
            <a:ext cx="1188720" cy="734150"/>
          </a:xfrm>
          <a:prstGeom prst="wedgeEllipseCallout">
            <a:avLst>
              <a:gd name="adj1" fmla="val -5443"/>
              <a:gd name="adj2" fmla="val 72584"/>
            </a:avLst>
          </a:prstGeom>
          <a:solidFill>
            <a:schemeClr val="bg1"/>
          </a:solidFill>
          <a:ln w="9144">
            <a:solidFill>
              <a:srgbClr val="000000"/>
            </a:solidFill>
            <a:round/>
            <a:headEnd/>
            <a:tailEnd/>
          </a:ln>
        </p:spPr>
        <p:txBody>
          <a:bodyPr lIns="0" tIns="0" rIns="0" bIns="0" anchor="ctr" anchorCtr="0"/>
          <a:lstStyle/>
          <a:p>
            <a:pPr algn="ctr"/>
            <a:r>
              <a:rPr lang="es-ES" altLang="de-DE" sz="1000" b="1">
                <a:latin typeface="+mn-lt"/>
              </a:rPr>
              <a:t>Ya parayı verirsin ya da seni vururum...</a:t>
            </a:r>
            <a:endParaRPr lang="de-DE" altLang="de-DE" sz="1000" dirty="0">
              <a:latin typeface="+mn-lt"/>
            </a:endParaRPr>
          </a:p>
        </p:txBody>
      </p:sp>
      <p:sp>
        <p:nvSpPr>
          <p:cNvPr id="30" name="Caption_24"/>
          <p:cNvSpPr/>
          <p:nvPr/>
        </p:nvSpPr>
        <p:spPr bwMode="gray">
          <a:xfrm>
            <a:off x="7088187" y="1063752"/>
            <a:ext cx="137160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000" b="1" dirty="0">
                <a:solidFill>
                  <a:sysClr val="windowText" lastClr="000000"/>
                </a:solidFill>
              </a:rPr>
              <a:t>İyi eğlenceler, küçük adam...</a:t>
            </a:r>
            <a:endParaRPr lang="en-GB" altLang="de-DE" sz="1000" b="1" dirty="0">
              <a:solidFill>
                <a:sysClr val="windowText" lastClr="000000"/>
              </a:solidFill>
            </a:endParaRPr>
          </a:p>
        </p:txBody>
      </p:sp>
      <p:pic>
        <p:nvPicPr>
          <p:cNvPr id="31"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Caption_29"/>
          <p:cNvSpPr/>
          <p:nvPr/>
        </p:nvSpPr>
        <p:spPr bwMode="gray">
          <a:xfrm>
            <a:off x="4441398" y="1097280"/>
            <a:ext cx="1170432" cy="45720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952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2" name="Caption_30"/>
          <p:cNvSpPr/>
          <p:nvPr/>
        </p:nvSpPr>
        <p:spPr bwMode="gray">
          <a:xfrm rot="21400443">
            <a:off x="4526280" y="1216152"/>
            <a:ext cx="1051560" cy="64008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prstTxWarp prst="textArchUp">
              <a:avLst>
                <a:gd name="adj" fmla="val 11676698"/>
              </a:avLst>
            </a:prstTxWarp>
          </a:bodyPr>
          <a:lstStyle/>
          <a:p>
            <a:pPr algn="ctr"/>
            <a:r>
              <a:rPr lang="en-US" sz="4800" b="1" spc="600" dirty="0" err="1">
                <a:ln w="19050">
                  <a:solidFill>
                    <a:srgbClr val="000000"/>
                  </a:solidFill>
                </a:ln>
                <a:solidFill>
                  <a:schemeClr val="tx1"/>
                </a:solidFill>
              </a:rPr>
              <a:t>Oyuncakçı</a:t>
            </a:r>
            <a:r>
              <a:rPr lang="en-US" sz="4800" b="1" spc="600" dirty="0">
                <a:ln w="19050">
                  <a:solidFill>
                    <a:srgbClr val="000000"/>
                  </a:solidFill>
                </a:ln>
                <a:solidFill>
                  <a:schemeClr val="tx1"/>
                </a:solidFill>
              </a:rPr>
              <a:t> </a:t>
            </a:r>
            <a:r>
              <a:rPr lang="en-US" sz="4800" b="1" spc="600" dirty="0" err="1">
                <a:ln w="19050">
                  <a:solidFill>
                    <a:srgbClr val="000000"/>
                  </a:solidFill>
                </a:ln>
                <a:solidFill>
                  <a:schemeClr val="tx1"/>
                </a:solidFill>
              </a:rPr>
              <a:t>Dükkanı</a:t>
            </a:r>
            <a:endParaRPr lang="en-US" sz="4400" b="1" spc="600" dirty="0">
              <a:ln w="19050">
                <a:solidFill>
                  <a:srgbClr val="000000"/>
                </a:solidFill>
              </a:ln>
              <a:solidFill>
                <a:schemeClr val="tx1"/>
              </a:solidFill>
            </a:endParaRPr>
          </a:p>
        </p:txBody>
      </p:sp>
      <p:sp>
        <p:nvSpPr>
          <p:cNvPr id="21" name="Caption_28"/>
          <p:cNvSpPr/>
          <p:nvPr/>
        </p:nvSpPr>
        <p:spPr>
          <a:xfrm>
            <a:off x="5305499" y="1752600"/>
            <a:ext cx="640080" cy="169277"/>
          </a:xfrm>
          <a:prstGeom prst="rect">
            <a:avLst/>
          </a:prstGeom>
          <a:noFill/>
        </p:spPr>
        <p:txBody>
          <a:bodyPr wrap="none" lIns="0" tIns="0" rIns="0" bIns="0">
            <a:noAutofit/>
          </a:bodyPr>
          <a:lstStyle/>
          <a:p>
            <a:pPr algn="ctr"/>
            <a:r>
              <a:rPr lang="en-US" sz="1000" b="1" dirty="0" err="1">
                <a:latin typeface="+mn-lt"/>
              </a:rPr>
              <a:t>Harika</a:t>
            </a:r>
            <a:r>
              <a:rPr lang="en-US" sz="1000" b="1" dirty="0">
                <a:latin typeface="+mn-lt"/>
              </a:rPr>
              <a:t>!</a:t>
            </a: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29</a:t>
            </a:fld>
            <a:endParaRPr lang="de-DE" dirty="0"/>
          </a:p>
        </p:txBody>
      </p:sp>
    </p:spTree>
    <p:extLst>
      <p:ext uri="{BB962C8B-B14F-4D97-AF65-F5344CB8AC3E}">
        <p14:creationId xmlns:p14="http://schemas.microsoft.com/office/powerpoint/2010/main" val="26412069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1" name="Text Box 5"/>
          <p:cNvSpPr txBox="1">
            <a:spLocks noChangeArrowheads="1"/>
          </p:cNvSpPr>
          <p:nvPr/>
        </p:nvSpPr>
        <p:spPr bwMode="auto">
          <a:xfrm>
            <a:off x="3048794" y="5210176"/>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b="1">
                <a:solidFill>
                  <a:srgbClr val="333333"/>
                </a:solidFill>
                <a:latin typeface="+mn-lt"/>
              </a:rPr>
              <a:t>Warning! A storm front is approaching the coast! Leave the beach</a:t>
            </a:r>
            <a:endParaRPr lang="en-GB" altLang="de-DE" sz="1800" b="1">
              <a:solidFill>
                <a:srgbClr val="333333"/>
              </a:solidFill>
              <a:latin typeface="+mn-lt"/>
            </a:endParaRPr>
          </a:p>
        </p:txBody>
      </p:sp>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n-US" sz="2400" spc="-5">
                <a:solidFill>
                  <a:srgbClr val="004992"/>
                </a:solidFill>
                <a:latin typeface="+mn-lt"/>
              </a:rPr>
              <a:t>Baba ve oğul kayıkla gezecekler mi? </a:t>
            </a:r>
            <a:endParaRPr sz="2400" dirty="0">
              <a:solidFill>
                <a:srgbClr val="004992"/>
              </a:solidFill>
              <a:latin typeface="+mn-lt"/>
            </a:endParaRP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rPr>
              <a:t> </a:t>
            </a: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rPr>
              <a:t> </a:t>
            </a: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n-US" sz="1100" b="1" spc="-5">
                <a:solidFill>
                  <a:srgbClr val="333333"/>
                </a:solidFill>
                <a:latin typeface="+mn-lt"/>
              </a:rPr>
              <a:t>Dikkat! Kıyıya fırtına yaklaşmaktadır! Sahili terk ediniz!</a:t>
            </a:r>
            <a:endParaRPr lang="en-US" sz="1100" b="1" spc="-5" dirty="0">
              <a:solidFill>
                <a:srgbClr val="333333"/>
              </a:solidFill>
              <a:latin typeface="+mn-lt"/>
            </a:endParaRP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30</a:t>
            </a:fld>
            <a:endParaRPr lang="de-DE" dirty="0"/>
          </a:p>
        </p:txBody>
      </p:sp>
    </p:spTree>
    <p:extLst>
      <p:ext uri="{BB962C8B-B14F-4D97-AF65-F5344CB8AC3E}">
        <p14:creationId xmlns:p14="http://schemas.microsoft.com/office/powerpoint/2010/main" val="9190974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a:latin typeface="+mn-lt"/>
                <a:ea typeface="+mn-ea"/>
                <a:cs typeface="+mn-cs"/>
              </a:rPr>
              <a:t>Video </a:t>
            </a:r>
            <a:r>
              <a:rPr lang="en-US" altLang="ko-KR" sz="3600" spc="-5" dirty="0" err="1">
                <a:latin typeface="+mn-lt"/>
                <a:ea typeface="+mn-ea"/>
                <a:cs typeface="+mn-cs"/>
              </a:rPr>
              <a:t>klip</a:t>
            </a:r>
            <a:r>
              <a:rPr lang="en-US" altLang="ko-KR" sz="3600" spc="-5" dirty="0">
                <a:latin typeface="+mn-lt"/>
                <a:ea typeface="+mn-ea"/>
                <a:cs typeface="+mn-cs"/>
              </a:rPr>
              <a:t>: </a:t>
            </a:r>
            <a:r>
              <a:rPr lang="en-US" altLang="ko-KR" sz="3600" spc="-5" dirty="0" err="1">
                <a:latin typeface="+mn-lt"/>
                <a:ea typeface="+mn-ea"/>
                <a:cs typeface="+mn-cs"/>
              </a:rPr>
              <a:t>isteğe</a:t>
            </a:r>
            <a:r>
              <a:rPr lang="en-US" altLang="ko-KR" sz="3600" spc="-5" dirty="0">
                <a:latin typeface="+mn-lt"/>
                <a:ea typeface="+mn-ea"/>
                <a:cs typeface="+mn-cs"/>
              </a:rPr>
              <a:t> </a:t>
            </a:r>
            <a:r>
              <a:rPr lang="en-US" altLang="ko-KR" sz="3600" spc="-5" dirty="0" err="1">
                <a:latin typeface="+mn-lt"/>
                <a:ea typeface="+mn-ea"/>
                <a:cs typeface="+mn-cs"/>
              </a:rPr>
              <a:t>bağlı</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İsteğe</a:t>
            </a:r>
            <a:r>
              <a:rPr lang="en-US" altLang="ko-KR" sz="2400" dirty="0">
                <a:solidFill>
                  <a:srgbClr val="004992"/>
                </a:solidFill>
              </a:rPr>
              <a:t> </a:t>
            </a:r>
            <a:r>
              <a:rPr lang="en-US" altLang="ko-KR" sz="2400" dirty="0" err="1">
                <a:solidFill>
                  <a:srgbClr val="004992"/>
                </a:solidFill>
              </a:rPr>
              <a:t>bağlı</a:t>
            </a:r>
            <a:r>
              <a:rPr lang="en-US" altLang="ko-KR" sz="2400" dirty="0">
                <a:solidFill>
                  <a:srgbClr val="004992"/>
                </a:solidFill>
              </a:rPr>
              <a:t>: </a:t>
            </a:r>
            <a:r>
              <a:rPr lang="en-US" altLang="ko-KR" sz="2400" dirty="0" err="1">
                <a:solidFill>
                  <a:srgbClr val="004992"/>
                </a:solidFill>
              </a:rPr>
              <a:t>Bugünün</a:t>
            </a:r>
            <a:r>
              <a:rPr lang="en-US" altLang="ko-KR" sz="2400" dirty="0">
                <a:solidFill>
                  <a:srgbClr val="004992"/>
                </a:solidFill>
              </a:rPr>
              <a:t> </a:t>
            </a:r>
            <a:r>
              <a:rPr lang="en-US" altLang="ko-KR" sz="2400" dirty="0" err="1">
                <a:solidFill>
                  <a:srgbClr val="004992"/>
                </a:solidFill>
              </a:rPr>
              <a:t>konusu</a:t>
            </a:r>
            <a:r>
              <a:rPr lang="en-US" altLang="ko-KR" sz="2400" dirty="0">
                <a:solidFill>
                  <a:srgbClr val="004992"/>
                </a:solidFill>
              </a:rPr>
              <a:t> </a:t>
            </a:r>
            <a:r>
              <a:rPr lang="en-US" altLang="ko-KR" sz="2400" dirty="0" err="1">
                <a:solidFill>
                  <a:srgbClr val="004992"/>
                </a:solidFill>
              </a:rPr>
              <a:t>ile</a:t>
            </a:r>
            <a:r>
              <a:rPr lang="en-US" altLang="ko-KR" sz="2400" dirty="0">
                <a:solidFill>
                  <a:srgbClr val="004992"/>
                </a:solidFill>
              </a:rPr>
              <a:t> </a:t>
            </a:r>
            <a:r>
              <a:rPr lang="en-US" altLang="ko-KR" sz="2400" dirty="0" err="1">
                <a:solidFill>
                  <a:srgbClr val="004992"/>
                </a:solidFill>
              </a:rPr>
              <a:t>ilgili</a:t>
            </a:r>
            <a:r>
              <a:rPr lang="en-US" altLang="ko-KR" sz="2400" dirty="0">
                <a:solidFill>
                  <a:srgbClr val="004992"/>
                </a:solidFill>
              </a:rPr>
              <a:t> video </a:t>
            </a:r>
            <a:r>
              <a:rPr lang="en-US" altLang="ko-KR" sz="2400" dirty="0" err="1">
                <a:solidFill>
                  <a:srgbClr val="004992"/>
                </a:solidFill>
              </a:rPr>
              <a:t>klibe</a:t>
            </a:r>
            <a:r>
              <a:rPr lang="en-US" altLang="ko-KR" sz="2400" dirty="0">
                <a:solidFill>
                  <a:srgbClr val="004992"/>
                </a:solidFill>
              </a:rPr>
              <a:t> </a:t>
            </a:r>
            <a:r>
              <a:rPr lang="en-US" altLang="ko-KR" sz="2400" dirty="0" err="1">
                <a:solidFill>
                  <a:srgbClr val="004992"/>
                </a:solidFill>
              </a:rPr>
              <a:t>aşağıda</a:t>
            </a:r>
            <a:r>
              <a:rPr lang="en-US" altLang="ko-KR" sz="2400" dirty="0">
                <a:solidFill>
                  <a:srgbClr val="004992"/>
                </a:solidFill>
              </a:rPr>
              <a:t> </a:t>
            </a:r>
            <a:r>
              <a:rPr lang="en-US" altLang="ko-KR" sz="2400" dirty="0" err="1">
                <a:solidFill>
                  <a:srgbClr val="004992"/>
                </a:solidFill>
              </a:rPr>
              <a:t>belirtilen</a:t>
            </a:r>
            <a:r>
              <a:rPr lang="en-US" altLang="ko-KR" sz="2400" dirty="0">
                <a:solidFill>
                  <a:srgbClr val="004992"/>
                </a:solidFill>
              </a:rPr>
              <a:t> web </a:t>
            </a:r>
            <a:r>
              <a:rPr lang="en-US" altLang="ko-KR" sz="2400" dirty="0" err="1">
                <a:solidFill>
                  <a:srgbClr val="004992"/>
                </a:solidFill>
              </a:rPr>
              <a:t>sitesinden</a:t>
            </a:r>
            <a:r>
              <a:rPr lang="en-US" altLang="ko-KR" sz="2400" dirty="0">
                <a:solidFill>
                  <a:srgbClr val="004992"/>
                </a:solidFill>
              </a:rPr>
              <a:t> </a:t>
            </a:r>
            <a:r>
              <a:rPr lang="en-US" altLang="ko-KR" sz="2400" dirty="0" err="1">
                <a:solidFill>
                  <a:srgbClr val="004992"/>
                </a:solidFill>
              </a:rPr>
              <a:t>ulaşılabilir</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Videodan</a:t>
            </a:r>
            <a:r>
              <a:rPr lang="en-US" altLang="ko-KR" sz="2400" dirty="0">
                <a:solidFill>
                  <a:srgbClr val="333333"/>
                </a:solidFill>
              </a:rPr>
              <a:t> </a:t>
            </a:r>
            <a:r>
              <a:rPr lang="en-US" altLang="ko-KR" sz="2400" dirty="0" err="1">
                <a:solidFill>
                  <a:srgbClr val="333333"/>
                </a:solidFill>
              </a:rPr>
              <a:t>sonra</a:t>
            </a:r>
            <a:r>
              <a:rPr lang="en-US" altLang="ko-KR" sz="2400" dirty="0">
                <a:solidFill>
                  <a:srgbClr val="333333"/>
                </a:solidFill>
              </a:rPr>
              <a:t> </a:t>
            </a:r>
            <a:r>
              <a:rPr lang="en-US" altLang="ko-KR" sz="2400" dirty="0" err="1">
                <a:solidFill>
                  <a:srgbClr val="333333"/>
                </a:solidFill>
              </a:rPr>
              <a:t>bugünün</a:t>
            </a:r>
            <a:r>
              <a:rPr lang="en-US" altLang="ko-KR" sz="2400" dirty="0">
                <a:solidFill>
                  <a:srgbClr val="333333"/>
                </a:solidFill>
              </a:rPr>
              <a:t> </a:t>
            </a:r>
            <a:r>
              <a:rPr lang="en-US" altLang="ko-KR" sz="2400" dirty="0" err="1">
                <a:solidFill>
                  <a:srgbClr val="333333"/>
                </a:solidFill>
              </a:rPr>
              <a:t>konusu</a:t>
            </a:r>
            <a:r>
              <a:rPr lang="en-US" altLang="ko-KR" sz="2400" dirty="0">
                <a:solidFill>
                  <a:srgbClr val="333333"/>
                </a:solidFill>
              </a:rPr>
              <a:t> </a:t>
            </a:r>
            <a:r>
              <a:rPr lang="en-US" altLang="ko-KR" sz="2400" dirty="0" err="1">
                <a:solidFill>
                  <a:srgbClr val="333333"/>
                </a:solidFill>
              </a:rPr>
              <a:t>ile</a:t>
            </a:r>
            <a:r>
              <a:rPr lang="en-US" altLang="ko-KR" sz="2400" dirty="0">
                <a:solidFill>
                  <a:srgbClr val="333333"/>
                </a:solidFill>
              </a:rPr>
              <a:t> </a:t>
            </a:r>
            <a:r>
              <a:rPr lang="en-US" altLang="ko-KR" sz="2400" dirty="0" err="1">
                <a:solidFill>
                  <a:srgbClr val="333333"/>
                </a:solidFill>
              </a:rPr>
              <a:t>ilişkisini</a:t>
            </a:r>
            <a:r>
              <a:rPr lang="en-US" altLang="ko-KR" sz="2400" dirty="0">
                <a:solidFill>
                  <a:srgbClr val="333333"/>
                </a:solidFill>
              </a:rPr>
              <a:t> </a:t>
            </a:r>
            <a:r>
              <a:rPr lang="en-US" altLang="ko-KR" sz="2400" dirty="0" err="1">
                <a:solidFill>
                  <a:srgbClr val="333333"/>
                </a:solidFill>
              </a:rPr>
              <a:t>tartışabilirsiniz</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rPr>
              <a:t>[</a:t>
            </a:r>
            <a:r>
              <a:rPr lang="en-US" altLang="ko-KR" i="1" spc="-5" dirty="0" err="1">
                <a:solidFill>
                  <a:srgbClr val="333333"/>
                </a:solidFill>
                <a:latin typeface="+mn-lt"/>
              </a:rPr>
              <a:t>Eğiticiler</a:t>
            </a:r>
            <a:r>
              <a:rPr lang="en-US" altLang="ko-KR" i="1" spc="-5" dirty="0">
                <a:solidFill>
                  <a:srgbClr val="333333"/>
                </a:solidFill>
                <a:latin typeface="+mn-lt"/>
              </a:rPr>
              <a:t> </a:t>
            </a:r>
            <a:r>
              <a:rPr lang="en-US" altLang="ko-KR" i="1" spc="-5" dirty="0" err="1">
                <a:solidFill>
                  <a:srgbClr val="333333"/>
                </a:solidFill>
                <a:latin typeface="+mn-lt"/>
              </a:rPr>
              <a:t>için</a:t>
            </a:r>
            <a:r>
              <a:rPr lang="en-US" altLang="ko-KR" i="1" spc="-5" dirty="0">
                <a:solidFill>
                  <a:srgbClr val="333333"/>
                </a:solidFill>
                <a:latin typeface="+mn-lt"/>
              </a:rPr>
              <a:t>:</a:t>
            </a:r>
            <a:endParaRPr dirty="0">
              <a:solidFill>
                <a:srgbClr val="333333"/>
              </a:solidFill>
              <a:latin typeface="+mn-lt"/>
            </a:endParaRPr>
          </a:p>
          <a:p>
            <a:pPr marL="12700" marR="5080" defTabSz="914400" eaLnBrk="0" fontAlgn="base" hangingPunct="0">
              <a:spcBef>
                <a:spcPts val="800"/>
              </a:spcBef>
              <a:spcAft>
                <a:spcPct val="0"/>
              </a:spcAft>
            </a:pPr>
            <a:r>
              <a:rPr lang="en-US" altLang="ko-KR" dirty="0" err="1">
                <a:solidFill>
                  <a:srgbClr val="333333"/>
                </a:solidFill>
                <a:latin typeface="+mn-lt"/>
              </a:rPr>
              <a:t>Bazı</a:t>
            </a:r>
            <a:r>
              <a:rPr lang="en-US" altLang="ko-KR" dirty="0">
                <a:solidFill>
                  <a:srgbClr val="333333"/>
                </a:solidFill>
                <a:latin typeface="+mn-lt"/>
              </a:rPr>
              <a:t> video </a:t>
            </a:r>
            <a:r>
              <a:rPr lang="en-US" altLang="ko-KR" dirty="0" err="1">
                <a:solidFill>
                  <a:srgbClr val="333333"/>
                </a:solidFill>
                <a:latin typeface="+mn-lt"/>
              </a:rPr>
              <a:t>klipler</a:t>
            </a:r>
            <a:r>
              <a:rPr lang="en-US" altLang="ko-KR" dirty="0">
                <a:solidFill>
                  <a:srgbClr val="333333"/>
                </a:solidFill>
                <a:latin typeface="+mn-lt"/>
              </a:rPr>
              <a:t> </a:t>
            </a:r>
            <a:r>
              <a:rPr lang="en-US" altLang="ko-KR" dirty="0" err="1">
                <a:solidFill>
                  <a:srgbClr val="333333"/>
                </a:solidFill>
                <a:latin typeface="+mn-lt"/>
              </a:rPr>
              <a:t>tüm</a:t>
            </a:r>
            <a:r>
              <a:rPr lang="en-US" altLang="ko-KR" dirty="0">
                <a:solidFill>
                  <a:srgbClr val="333333"/>
                </a:solidFill>
                <a:latin typeface="+mn-lt"/>
              </a:rPr>
              <a:t> </a:t>
            </a:r>
            <a:r>
              <a:rPr lang="en-US" altLang="ko-KR" dirty="0" err="1">
                <a:solidFill>
                  <a:srgbClr val="333333"/>
                </a:solidFill>
                <a:latin typeface="+mn-lt"/>
              </a:rPr>
              <a:t>kültürler</a:t>
            </a:r>
            <a:r>
              <a:rPr lang="en-US" altLang="ko-KR" dirty="0">
                <a:solidFill>
                  <a:srgbClr val="333333"/>
                </a:solidFill>
                <a:latin typeface="+mn-lt"/>
              </a:rPr>
              <a:t> </a:t>
            </a:r>
            <a:r>
              <a:rPr lang="en-US" altLang="ko-KR" dirty="0" err="1">
                <a:solidFill>
                  <a:srgbClr val="333333"/>
                </a:solidFill>
                <a:latin typeface="+mn-lt"/>
              </a:rPr>
              <a:t>ve</a:t>
            </a:r>
            <a:r>
              <a:rPr lang="en-US" altLang="ko-KR" dirty="0">
                <a:solidFill>
                  <a:srgbClr val="333333"/>
                </a:solidFill>
                <a:latin typeface="+mn-lt"/>
              </a:rPr>
              <a:t> </a:t>
            </a:r>
            <a:r>
              <a:rPr lang="en-US" altLang="ko-KR" dirty="0" err="1">
                <a:solidFill>
                  <a:srgbClr val="333333"/>
                </a:solidFill>
                <a:latin typeface="+mn-lt"/>
              </a:rPr>
              <a:t>tüm</a:t>
            </a:r>
            <a:r>
              <a:rPr lang="en-US" altLang="ko-KR" dirty="0">
                <a:solidFill>
                  <a:srgbClr val="333333"/>
                </a:solidFill>
                <a:latin typeface="+mn-lt"/>
              </a:rPr>
              <a:t> </a:t>
            </a:r>
            <a:r>
              <a:rPr lang="en-US" altLang="ko-KR" dirty="0" err="1">
                <a:solidFill>
                  <a:srgbClr val="333333"/>
                </a:solidFill>
                <a:latin typeface="+mn-lt"/>
              </a:rPr>
              <a:t>izleyiciler</a:t>
            </a:r>
            <a:r>
              <a:rPr lang="en-US" altLang="ko-KR" dirty="0">
                <a:solidFill>
                  <a:srgbClr val="333333"/>
                </a:solidFill>
                <a:latin typeface="+mn-lt"/>
              </a:rPr>
              <a:t> </a:t>
            </a:r>
            <a:r>
              <a:rPr lang="en-US" altLang="ko-KR" dirty="0" err="1">
                <a:solidFill>
                  <a:srgbClr val="333333"/>
                </a:solidFill>
                <a:latin typeface="+mn-lt"/>
              </a:rPr>
              <a:t>için</a:t>
            </a:r>
            <a:r>
              <a:rPr lang="en-US" altLang="ko-KR" dirty="0">
                <a:solidFill>
                  <a:srgbClr val="333333"/>
                </a:solidFill>
                <a:latin typeface="+mn-lt"/>
              </a:rPr>
              <a:t> </a:t>
            </a:r>
            <a:r>
              <a:rPr lang="en-US" altLang="ko-KR" dirty="0" err="1">
                <a:solidFill>
                  <a:srgbClr val="333333"/>
                </a:solidFill>
                <a:latin typeface="+mn-lt"/>
              </a:rPr>
              <a:t>uygun</a:t>
            </a:r>
            <a:r>
              <a:rPr lang="en-US" altLang="ko-KR" dirty="0">
                <a:solidFill>
                  <a:srgbClr val="333333"/>
                </a:solidFill>
                <a:latin typeface="+mn-lt"/>
              </a:rPr>
              <a:t> </a:t>
            </a:r>
            <a:r>
              <a:rPr lang="en-US" altLang="ko-KR" dirty="0" err="1">
                <a:solidFill>
                  <a:srgbClr val="333333"/>
                </a:solidFill>
                <a:latin typeface="+mn-lt"/>
              </a:rPr>
              <a:t>olmayan</a:t>
            </a:r>
            <a:r>
              <a:rPr lang="en-US" altLang="ko-KR" dirty="0">
                <a:solidFill>
                  <a:srgbClr val="333333"/>
                </a:solidFill>
                <a:latin typeface="+mn-lt"/>
              </a:rPr>
              <a:t> </a:t>
            </a:r>
            <a:r>
              <a:rPr lang="en-US" altLang="ko-KR" dirty="0" err="1">
                <a:solidFill>
                  <a:srgbClr val="333333"/>
                </a:solidFill>
                <a:latin typeface="+mn-lt"/>
              </a:rPr>
              <a:t>dil</a:t>
            </a:r>
            <a:r>
              <a:rPr lang="en-US" altLang="ko-KR" dirty="0">
                <a:solidFill>
                  <a:srgbClr val="333333"/>
                </a:solidFill>
                <a:latin typeface="+mn-lt"/>
              </a:rPr>
              <a:t> </a:t>
            </a:r>
            <a:r>
              <a:rPr lang="en-US" altLang="ko-KR" dirty="0" err="1">
                <a:solidFill>
                  <a:srgbClr val="333333"/>
                </a:solidFill>
                <a:latin typeface="+mn-lt"/>
              </a:rPr>
              <a:t>içerebilir</a:t>
            </a:r>
            <a:r>
              <a:rPr lang="en-US" altLang="ko-KR" dirty="0">
                <a:solidFill>
                  <a:srgbClr val="333333"/>
                </a:solidFill>
                <a:latin typeface="+mn-lt"/>
              </a:rPr>
              <a:t>. </a:t>
            </a:r>
            <a:r>
              <a:rPr lang="en-US" altLang="ko-KR" dirty="0" err="1">
                <a:solidFill>
                  <a:srgbClr val="333333"/>
                </a:solidFill>
                <a:latin typeface="+mn-lt"/>
              </a:rPr>
              <a:t>Lütfen</a:t>
            </a:r>
            <a:r>
              <a:rPr lang="en-US" altLang="ko-KR" dirty="0">
                <a:solidFill>
                  <a:srgbClr val="333333"/>
                </a:solidFill>
                <a:latin typeface="+mn-lt"/>
              </a:rPr>
              <a:t> </a:t>
            </a:r>
            <a:r>
              <a:rPr lang="en-US" altLang="ko-KR" dirty="0" err="1">
                <a:solidFill>
                  <a:srgbClr val="333333"/>
                </a:solidFill>
                <a:latin typeface="+mn-lt"/>
              </a:rPr>
              <a:t>videoları</a:t>
            </a:r>
            <a:r>
              <a:rPr lang="en-US" altLang="ko-KR" dirty="0">
                <a:solidFill>
                  <a:srgbClr val="333333"/>
                </a:solidFill>
                <a:latin typeface="+mn-lt"/>
              </a:rPr>
              <a:t> </a:t>
            </a:r>
            <a:r>
              <a:rPr lang="en-US" altLang="ko-KR" dirty="0" err="1">
                <a:solidFill>
                  <a:srgbClr val="333333"/>
                </a:solidFill>
                <a:latin typeface="+mn-lt"/>
              </a:rPr>
              <a:t>göstermeden</a:t>
            </a:r>
            <a:r>
              <a:rPr lang="en-US" altLang="ko-KR" dirty="0">
                <a:solidFill>
                  <a:srgbClr val="333333"/>
                </a:solidFill>
                <a:latin typeface="+mn-lt"/>
              </a:rPr>
              <a:t> </a:t>
            </a:r>
            <a:r>
              <a:rPr lang="en-US" altLang="ko-KR" dirty="0" err="1">
                <a:solidFill>
                  <a:srgbClr val="333333"/>
                </a:solidFill>
                <a:latin typeface="+mn-lt"/>
              </a:rPr>
              <a:t>önce</a:t>
            </a:r>
            <a:r>
              <a:rPr lang="en-US" altLang="ko-KR" dirty="0">
                <a:solidFill>
                  <a:srgbClr val="333333"/>
                </a:solidFill>
                <a:latin typeface="+mn-lt"/>
              </a:rPr>
              <a:t> </a:t>
            </a:r>
            <a:r>
              <a:rPr lang="en-US" altLang="ko-KR" dirty="0" err="1">
                <a:solidFill>
                  <a:srgbClr val="333333"/>
                </a:solidFill>
                <a:latin typeface="+mn-lt"/>
              </a:rPr>
              <a:t>dikkatlice</a:t>
            </a:r>
            <a:r>
              <a:rPr lang="en-US" altLang="ko-KR" dirty="0">
                <a:solidFill>
                  <a:srgbClr val="333333"/>
                </a:solidFill>
                <a:latin typeface="+mn-lt"/>
              </a:rPr>
              <a:t> </a:t>
            </a:r>
            <a:r>
              <a:rPr lang="en-US" altLang="ko-KR" dirty="0" err="1">
                <a:solidFill>
                  <a:srgbClr val="333333"/>
                </a:solidFill>
                <a:latin typeface="+mn-lt"/>
              </a:rPr>
              <a:t>gözden</a:t>
            </a:r>
            <a:r>
              <a:rPr lang="en-US" altLang="ko-KR" dirty="0">
                <a:solidFill>
                  <a:srgbClr val="333333"/>
                </a:solidFill>
                <a:latin typeface="+mn-lt"/>
              </a:rPr>
              <a:t> </a:t>
            </a:r>
            <a:r>
              <a:rPr lang="en-US" altLang="ko-KR" dirty="0" err="1">
                <a:solidFill>
                  <a:srgbClr val="333333"/>
                </a:solidFill>
                <a:latin typeface="+mn-lt"/>
              </a:rPr>
              <a:t>geçiriniz</a:t>
            </a:r>
            <a:r>
              <a:rPr lang="en-US" altLang="ko-KR" dirty="0">
                <a:solidFill>
                  <a:srgbClr val="333333"/>
                </a:solidFill>
                <a:latin typeface="+mn-lt"/>
              </a:rPr>
              <a:t>.</a:t>
            </a:r>
            <a:r>
              <a:rPr lang="de-DE"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r>
              <a:rPr lang="de-DE"/>
              <a:t>Eğitim Modülü 6 – Empati Kurmak…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31</a:t>
            </a:fld>
            <a:endParaRPr lang="de-DE" dirty="0"/>
          </a:p>
        </p:txBody>
      </p:sp>
    </p:spTree>
    <p:extLst>
      <p:ext uri="{BB962C8B-B14F-4D97-AF65-F5344CB8AC3E}">
        <p14:creationId xmlns:p14="http://schemas.microsoft.com/office/powerpoint/2010/main" val="21377882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en-US" sz="2400" spc="-5">
                <a:solidFill>
                  <a:srgbClr val="004992"/>
                </a:solidFill>
                <a:latin typeface="+mn-lt"/>
              </a:rPr>
              <a:t>Ahmet’e göre, Ayşe en son nerede dondurmacı arabasını görmüştür? Parkta mı yoksa kilisede mi?</a:t>
            </a:r>
            <a:endParaRPr sz="2400" dirty="0">
              <a:solidFill>
                <a:srgbClr val="004992"/>
              </a:solidFill>
              <a:latin typeface="+mn-lt"/>
            </a:endParaRP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32</a:t>
            </a:fld>
            <a:endParaRPr lang="de-DE"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0"/>
          <p:cNvSpPr txBox="1">
            <a:spLocks noChangeArrowheads="1"/>
          </p:cNvSpPr>
          <p:nvPr/>
        </p:nvSpPr>
        <p:spPr bwMode="auto">
          <a:xfrm>
            <a:off x="2647766" y="5884164"/>
            <a:ext cx="6865989"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en-US" altLang="de-DE" sz="2400">
                <a:solidFill>
                  <a:srgbClr val="004992"/>
                </a:solidFill>
                <a:latin typeface="+mn-lt"/>
              </a:rPr>
              <a:t>Anne ne düşünmektedir...haklı mıdır?</a:t>
            </a:r>
            <a:endParaRPr lang="de-DE" altLang="de-DE" sz="2400" dirty="0">
              <a:solidFill>
                <a:srgbClr val="004992"/>
              </a:solidFill>
              <a:latin typeface="+mn-lt"/>
            </a:endParaRPr>
          </a:p>
        </p:txBody>
      </p:sp>
      <p:sp>
        <p:nvSpPr>
          <p:cNvPr id="12"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en-US" altLang="de-DE" sz="1200" b="1">
                <a:latin typeface="+mn-lt"/>
              </a:rPr>
              <a:t>Anneee, yemek yiyebilir miyiz... Açlıktan ölüyorum!</a:t>
            </a:r>
            <a:endParaRPr lang="de-DE" altLang="de-DE" sz="1200" dirty="0">
              <a:latin typeface="+mn-lt"/>
            </a:endParaRP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33</a:t>
            </a:fld>
            <a:endParaRPr lang="de-DE"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2"/>
          <p:cNvSpPr txBox="1"/>
          <p:nvPr/>
        </p:nvSpPr>
        <p:spPr>
          <a:xfrm rot="-60000">
            <a:off x="6080947" y="3523632"/>
            <a:ext cx="283464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mn-lt"/>
              </a:rPr>
              <a:t> </a:t>
            </a:r>
            <a:endParaRPr sz="1000" dirty="0">
              <a:latin typeface="+mn-lt"/>
            </a:endParaRPr>
          </a:p>
        </p:txBody>
      </p:sp>
      <p:sp>
        <p:nvSpPr>
          <p:cNvPr id="21"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en-US" altLang="de-DE" sz="2400">
                <a:solidFill>
                  <a:srgbClr val="004992"/>
                </a:solidFill>
                <a:latin typeface="+mn-lt"/>
              </a:rPr>
              <a:t>İlk seferde benzin niye kalmamıştır? </a:t>
            </a:r>
            <a:br>
              <a:rPr lang="en-US" altLang="de-DE" sz="2400">
                <a:solidFill>
                  <a:srgbClr val="004992"/>
                </a:solidFill>
                <a:latin typeface="+mn-lt"/>
              </a:rPr>
            </a:br>
            <a:r>
              <a:rPr lang="en-US" altLang="de-DE" sz="2400">
                <a:solidFill>
                  <a:srgbClr val="004992"/>
                </a:solidFill>
                <a:latin typeface="+mn-lt"/>
              </a:rPr>
              <a:t>Ve de ikinci sefer? Bu durumu, araba sahibi nasıl yorumluyor olabilir? </a:t>
            </a:r>
            <a:endParaRPr lang="de-DE" altLang="de-DE" sz="2400" dirty="0">
              <a:solidFill>
                <a:srgbClr val="004992"/>
              </a:solidFill>
              <a:latin typeface="+mn-lt"/>
            </a:endParaRPr>
          </a:p>
        </p:txBody>
      </p:sp>
      <p:sp>
        <p:nvSpPr>
          <p:cNvPr id="22"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mn-lt"/>
              </a:rPr>
              <a:t>Benzin</a:t>
            </a:r>
            <a:endParaRPr sz="1000" dirty="0">
              <a:latin typeface="+mn-lt"/>
            </a:endParaRPr>
          </a:p>
        </p:txBody>
      </p:sp>
      <p:sp>
        <p:nvSpPr>
          <p:cNvPr id="24"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mn-lt"/>
              </a:rPr>
              <a:t>Benzin</a:t>
            </a:r>
            <a:endParaRPr sz="1000" dirty="0">
              <a:latin typeface="+mn-lt"/>
            </a:endParaRPr>
          </a:p>
        </p:txBody>
      </p:sp>
      <p:sp>
        <p:nvSpPr>
          <p:cNvPr id="25"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a:solidFill>
                  <a:srgbClr val="333333"/>
                </a:solidFill>
                <a:latin typeface="+mn-lt"/>
              </a:rPr>
              <a:t>Şikayet</a:t>
            </a:r>
          </a:p>
          <a:p>
            <a:r>
              <a:rPr lang="pt-BR" altLang="de-DE" sz="1000" b="1">
                <a:solidFill>
                  <a:srgbClr val="333333"/>
                </a:solidFill>
                <a:latin typeface="+mn-lt"/>
              </a:rPr>
              <a:t>Üst kat komşum</a:t>
            </a:r>
            <a:endParaRPr lang="en-US" sz="1000" b="1" dirty="0">
              <a:solidFill>
                <a:srgbClr val="333333"/>
              </a:solidFill>
              <a:latin typeface="+mn-lt"/>
            </a:endParaRPr>
          </a:p>
        </p:txBody>
      </p:sp>
      <p:sp>
        <p:nvSpPr>
          <p:cNvPr id="19" name="Caption_23"/>
          <p:cNvSpPr txBox="1"/>
          <p:nvPr/>
        </p:nvSpPr>
        <p:spPr>
          <a:xfrm rot="-60000">
            <a:off x="6097622" y="3504998"/>
            <a:ext cx="28346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en-US" sz="900" b="1">
                <a:latin typeface="+mn-lt"/>
              </a:rPr>
              <a:t>İki hafta sonra, başka bir eve taşındıktan sonra…</a:t>
            </a:r>
            <a:endParaRPr sz="900" b="1" dirty="0">
              <a:latin typeface="+mn-lt"/>
            </a:endParaRPr>
          </a:p>
        </p:txBody>
      </p:sp>
      <p:sp>
        <p:nvSpPr>
          <p:cNvPr id="18"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a:solidFill>
                  <a:srgbClr val="333333"/>
                </a:solidFill>
                <a:latin typeface="+mn-lt"/>
              </a:rPr>
              <a:t>Ev sahibine,</a:t>
            </a:r>
            <a:endParaRPr lang="en-US" sz="1100" b="1" spc="-30" dirty="0">
              <a:solidFill>
                <a:srgbClr val="333333"/>
              </a:solidFill>
              <a:latin typeface="+mn-lt"/>
            </a:endParaRP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34</a:t>
            </a:fld>
            <a:endParaRPr lang="de-DE"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tr-TR" altLang="de-DE" sz="2400" b="1" dirty="0">
                <a:solidFill>
                  <a:srgbClr val="333333"/>
                </a:solidFill>
              </a:rPr>
              <a:t>Öğrenme Hedeflerimiz:</a:t>
            </a:r>
          </a:p>
          <a:p>
            <a:pPr marL="342900" lvl="0" indent="-342900" defTabSz="914400" fontAlgn="base">
              <a:buClr>
                <a:srgbClr val="333333"/>
              </a:buClr>
              <a:buFont typeface="WingDings"/>
              <a:buChar char=""/>
            </a:pPr>
            <a:r>
              <a:rPr lang="tr-TR" altLang="de-DE" sz="2400" dirty="0">
                <a:solidFill>
                  <a:srgbClr val="004992"/>
                </a:solidFill>
              </a:rPr>
              <a:t>Çoğu yanlış anlama ve hatta birçok çatışma</a:t>
            </a:r>
            <a:r>
              <a:rPr lang="de-DE" altLang="de-DE" sz="2400" dirty="0">
                <a:solidFill>
                  <a:srgbClr val="004992"/>
                </a:solidFill>
              </a:rPr>
              <a:t> </a:t>
            </a:r>
            <a:r>
              <a:rPr lang="tr-TR" altLang="de-DE" sz="2400" dirty="0">
                <a:solidFill>
                  <a:srgbClr val="004992"/>
                </a:solidFill>
              </a:rPr>
              <a:t>insanlar başkalarının aklındakini yanlış tahmin ettiklerinden dolayı ortaya çıkar</a:t>
            </a:r>
            <a:r>
              <a:rPr lang="de-DE" altLang="de-DE" sz="2400" dirty="0">
                <a:solidFill>
                  <a:srgbClr val="333333"/>
                </a:solidFill>
              </a:rPr>
              <a:t> (</a:t>
            </a:r>
            <a:r>
              <a:rPr lang="tr-TR" altLang="de-DE" sz="2400" dirty="0">
                <a:solidFill>
                  <a:srgbClr val="333333"/>
                </a:solidFill>
              </a:rPr>
              <a:t>ör: eğer arkadaşlarınıza o sırada kötü hissettiğinizi söylemezseniz, onların da size daha düşünceli davranmasını bekleyemezsiniz</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35</a:t>
            </a:fld>
            <a:endParaRPr lang="de-DE"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tr-TR" altLang="de-DE" sz="2400" b="1" dirty="0">
                <a:solidFill>
                  <a:srgbClr val="333333"/>
                </a:solidFill>
              </a:rPr>
              <a:t>Öğrenme Hedeflerimiz:</a:t>
            </a:r>
          </a:p>
          <a:p>
            <a:pPr marL="342900" lvl="0" indent="-342900" defTabSz="914400" fontAlgn="base">
              <a:buClr>
                <a:srgbClr val="333333"/>
              </a:buClr>
              <a:buFont typeface="WingDings"/>
              <a:buChar char=""/>
            </a:pPr>
            <a:r>
              <a:rPr lang="tr-TR" altLang="de-DE" sz="2400" dirty="0">
                <a:solidFill>
                  <a:srgbClr val="004992"/>
                </a:solidFill>
              </a:rPr>
              <a:t>Çoğu yanlış anlama ve hatta birçok çatışma</a:t>
            </a:r>
            <a:r>
              <a:rPr lang="de-DE" altLang="de-DE" sz="2400" dirty="0">
                <a:solidFill>
                  <a:srgbClr val="004992"/>
                </a:solidFill>
              </a:rPr>
              <a:t> </a:t>
            </a:r>
            <a:r>
              <a:rPr lang="tr-TR" altLang="de-DE" sz="2400" dirty="0">
                <a:solidFill>
                  <a:srgbClr val="004992"/>
                </a:solidFill>
              </a:rPr>
              <a:t>insanlar başkalarının aklındakini yanlış tahmin ettiklerinden dolayı ortaya çıkar</a:t>
            </a:r>
            <a:r>
              <a:rPr lang="de-DE" altLang="de-DE" sz="2400" dirty="0">
                <a:solidFill>
                  <a:srgbClr val="333333"/>
                </a:solidFill>
              </a:rPr>
              <a:t> (</a:t>
            </a:r>
            <a:r>
              <a:rPr lang="tr-TR" altLang="de-DE" sz="2400" dirty="0">
                <a:solidFill>
                  <a:srgbClr val="333333"/>
                </a:solidFill>
              </a:rPr>
              <a:t>ör: eğer arkadaşlarınıza o sırada kötü hissettiğinizi söylemezseniz, onların da size daha düşünceli davranmasını bekleyemezsiniz</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Karmaşık sosyal durumları farklı açılardan değerlendirmeye çalışınız ve mevcut olan tüm bilgiyi dikkate alınız</a:t>
            </a:r>
            <a:r>
              <a:rPr lang="de-DE" altLang="de-DE" sz="2400" dirty="0">
                <a:solidFill>
                  <a:srgbClr val="333333"/>
                </a:solidFill>
              </a:rPr>
              <a:t>. </a:t>
            </a:r>
            <a:r>
              <a:rPr lang="tr-TR" altLang="de-DE" sz="2400" dirty="0">
                <a:solidFill>
                  <a:srgbClr val="333333"/>
                </a:solidFill>
              </a:rPr>
              <a:t>Ne kadar daha fazla bilgiyi hesaba katarsanız, yerinde bir yargıya varma şansınız o kadar </a:t>
            </a:r>
            <a:r>
              <a:rPr lang="tr-TR" altLang="de-DE" sz="2400">
                <a:solidFill>
                  <a:srgbClr val="333333"/>
                </a:solidFill>
              </a:rPr>
              <a:t>artar</a:t>
            </a:r>
            <a:r>
              <a:rPr lang="de-DE"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36</a:t>
            </a:fld>
            <a:endParaRPr lang="de-DE" dirty="0"/>
          </a:p>
        </p:txBody>
      </p:sp>
    </p:spTree>
    <p:extLst>
      <p:ext uri="{BB962C8B-B14F-4D97-AF65-F5344CB8AC3E}">
        <p14:creationId xmlns:p14="http://schemas.microsoft.com/office/powerpoint/2010/main" val="20749797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tr-TR" altLang="de-DE" sz="2400" b="1" dirty="0">
                <a:solidFill>
                  <a:srgbClr val="333333"/>
                </a:solidFill>
              </a:rPr>
              <a:t>Öğrenme Hedeflerimiz:</a:t>
            </a:r>
          </a:p>
          <a:p>
            <a:pPr marL="342900" lvl="0" indent="-342900" defTabSz="914400" fontAlgn="base">
              <a:buClr>
                <a:srgbClr val="333333"/>
              </a:buClr>
              <a:buFont typeface="WingDings"/>
              <a:buChar char=""/>
            </a:pPr>
            <a:r>
              <a:rPr lang="tr-TR" altLang="de-DE" sz="2400" dirty="0">
                <a:solidFill>
                  <a:srgbClr val="004992"/>
                </a:solidFill>
              </a:rPr>
              <a:t>Çoğu yanlış anlama ve hatta birçok çatışma</a:t>
            </a:r>
            <a:r>
              <a:rPr lang="de-DE" altLang="de-DE" sz="2400" dirty="0">
                <a:solidFill>
                  <a:srgbClr val="004992"/>
                </a:solidFill>
              </a:rPr>
              <a:t> </a:t>
            </a:r>
            <a:r>
              <a:rPr lang="tr-TR" altLang="de-DE" sz="2400" dirty="0">
                <a:solidFill>
                  <a:srgbClr val="004992"/>
                </a:solidFill>
              </a:rPr>
              <a:t>insanlar başkalarının aklındakini yanlış tahmin ettiklerinden dolayı ortaya çıkar</a:t>
            </a:r>
            <a:r>
              <a:rPr lang="de-DE" altLang="de-DE" sz="2400" dirty="0">
                <a:solidFill>
                  <a:srgbClr val="333333"/>
                </a:solidFill>
              </a:rPr>
              <a:t> (</a:t>
            </a:r>
            <a:r>
              <a:rPr lang="tr-TR" altLang="de-DE" sz="2400" dirty="0">
                <a:solidFill>
                  <a:srgbClr val="333333"/>
                </a:solidFill>
              </a:rPr>
              <a:t>ör: eğer arkadaşlarınıza o sırada kötü hissettiğinizi söylemezseniz, onların da size daha düşünceli davranmasını bekleyemezsiniz</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Karmaşık sosyal durumları farklı açılardan değerlendirmeye çalışınız ve mevcut olan tüm bilgiyi dikkate alınız</a:t>
            </a:r>
            <a:r>
              <a:rPr lang="de-DE" altLang="de-DE" sz="2400" dirty="0">
                <a:solidFill>
                  <a:srgbClr val="333333"/>
                </a:solidFill>
              </a:rPr>
              <a:t>. </a:t>
            </a:r>
            <a:r>
              <a:rPr lang="tr-TR" altLang="de-DE" sz="2400" dirty="0">
                <a:solidFill>
                  <a:srgbClr val="333333"/>
                </a:solidFill>
              </a:rPr>
              <a:t>Ne kadar daha fazla bilgiyi hesaba katarsanız, yerinde bir yargıya varma şansınız o kadar artar</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Dikkat</a:t>
            </a:r>
            <a:r>
              <a:rPr lang="de-DE" altLang="de-DE" sz="2400" dirty="0">
                <a:solidFill>
                  <a:srgbClr val="333333"/>
                </a:solidFill>
              </a:rPr>
              <a:t>: </a:t>
            </a:r>
            <a:r>
              <a:rPr lang="tr-TR" altLang="de-DE" sz="2400" dirty="0">
                <a:solidFill>
                  <a:srgbClr val="333333"/>
                </a:solidFill>
              </a:rPr>
              <a:t>O anki ruhsal durumumuz, çevreyi nasıl algıladığımızı etkiler</a:t>
            </a:r>
            <a:r>
              <a:rPr lang="de-DE" altLang="de-DE" sz="2400" dirty="0">
                <a:solidFill>
                  <a:srgbClr val="333333"/>
                </a:solidFill>
              </a:rPr>
              <a:t> (</a:t>
            </a:r>
            <a:r>
              <a:rPr lang="tr-TR" altLang="de-DE" sz="2400" dirty="0">
                <a:solidFill>
                  <a:srgbClr val="333333"/>
                </a:solidFill>
              </a:rPr>
              <a:t>mesela, birini nasıl değerlendirdiğimizi</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37</a:t>
            </a:fld>
            <a:endParaRPr lang="de-DE" dirty="0"/>
          </a:p>
        </p:txBody>
      </p:sp>
    </p:spTree>
    <p:extLst>
      <p:ext uri="{BB962C8B-B14F-4D97-AF65-F5344CB8AC3E}">
        <p14:creationId xmlns:p14="http://schemas.microsoft.com/office/powerpoint/2010/main" val="20442680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Bunun</a:t>
            </a:r>
            <a:r>
              <a:rPr lang="en-US" sz="3600" dirty="0">
                <a:latin typeface="+mn-lt"/>
                <a:ea typeface="+mn-ea"/>
                <a:cs typeface="+mn-cs"/>
              </a:rPr>
              <a:t>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alakası</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tr-TR" altLang="de-DE" sz="2000" dirty="0">
                <a:solidFill>
                  <a:srgbClr val="333333"/>
                </a:solidFill>
              </a:rPr>
              <a:t>Psikotik dönemde insanlar yüz ifadeleri</a:t>
            </a:r>
            <a:r>
              <a:rPr lang="de-DE" altLang="de-DE" sz="2000" dirty="0">
                <a:solidFill>
                  <a:srgbClr val="333333"/>
                </a:solidFill>
              </a:rPr>
              <a:t> </a:t>
            </a:r>
            <a:r>
              <a:rPr lang="tr-TR" altLang="de-DE" sz="2000" dirty="0">
                <a:solidFill>
                  <a:srgbClr val="333333"/>
                </a:solidFill>
              </a:rPr>
              <a:t>ya da davranışlarını yanlış değerlendirme ya da abartılı yorumlama tehlikesi yaşıyorlar</a:t>
            </a:r>
            <a:r>
              <a:rPr lang="en-AU" altLang="de-DE" sz="2000" dirty="0">
                <a:solidFill>
                  <a:srgbClr val="333333"/>
                </a:solidFill>
              </a:rPr>
              <a:t>.</a:t>
            </a:r>
          </a:p>
          <a:p>
            <a:pPr lvl="0" defTabSz="914400" fontAlgn="base"/>
            <a:r>
              <a:rPr lang="tr-TR" altLang="de-DE" sz="2000" dirty="0">
                <a:solidFill>
                  <a:srgbClr val="004992"/>
                </a:solidFill>
              </a:rPr>
              <a:t>Mesela</a:t>
            </a:r>
            <a:r>
              <a:rPr lang="en-AU" altLang="de-DE" sz="2000" dirty="0">
                <a:solidFill>
                  <a:srgbClr val="004992"/>
                </a:solidFill>
              </a:rPr>
              <a:t>:</a:t>
            </a:r>
            <a:r>
              <a:rPr lang="en-AU" altLang="de-DE" sz="2000" dirty="0">
                <a:solidFill>
                  <a:srgbClr val="333333"/>
                </a:solidFill>
              </a:rPr>
              <a:t> M</a:t>
            </a:r>
            <a:r>
              <a:rPr lang="tr-TR" altLang="de-DE" sz="2000" dirty="0">
                <a:solidFill>
                  <a:srgbClr val="333333"/>
                </a:solidFill>
              </a:rPr>
              <a:t>ahmut, kendisi ile dalga geçildiğini hisseder</a:t>
            </a:r>
            <a:r>
              <a:rPr lang="en-AU" altLang="de-DE" sz="2000" dirty="0">
                <a:solidFill>
                  <a:srgbClr val="333333"/>
                </a:solidFill>
              </a:rPr>
              <a:t>!</a:t>
            </a:r>
          </a:p>
          <a:p>
            <a:pPr lvl="0" defTabSz="914400" fontAlgn="base"/>
            <a:r>
              <a:rPr lang="tr-TR" altLang="de-DE" sz="2000" dirty="0">
                <a:solidFill>
                  <a:srgbClr val="004992"/>
                </a:solidFill>
              </a:rPr>
              <a:t>Öncesinde</a:t>
            </a:r>
            <a:r>
              <a:rPr lang="en-AU" altLang="de-DE" sz="2000" dirty="0">
                <a:solidFill>
                  <a:srgbClr val="004992"/>
                </a:solidFill>
              </a:rPr>
              <a:t>:</a:t>
            </a:r>
            <a:r>
              <a:rPr lang="en-AU" altLang="de-DE" sz="2000" dirty="0">
                <a:solidFill>
                  <a:srgbClr val="333333"/>
                </a:solidFill>
              </a:rPr>
              <a:t> Ma</a:t>
            </a:r>
            <a:r>
              <a:rPr lang="tr-TR" altLang="de-DE" sz="2000" dirty="0">
                <a:solidFill>
                  <a:srgbClr val="333333"/>
                </a:solidFill>
              </a:rPr>
              <a:t>hmut, gümrükten geçtikten sonra havaalanının giriş holüne gelir, orada insanlar beklemekte</a:t>
            </a:r>
            <a:r>
              <a:rPr lang="en-AU" altLang="de-DE" sz="2000" dirty="0">
                <a:solidFill>
                  <a:srgbClr val="333333"/>
                </a:solidFill>
              </a:rPr>
              <a:t> </a:t>
            </a:r>
            <a:r>
              <a:rPr lang="tr-TR" altLang="de-DE" sz="2000" dirty="0">
                <a:solidFill>
                  <a:srgbClr val="333333"/>
                </a:solidFill>
              </a:rPr>
              <a:t>ve onun geldiği tarafa bakmaktadır. Aralarından ikisi gürültülü bir şekilde gülmeye başlar</a:t>
            </a:r>
            <a:r>
              <a:rPr lang="en-AU" altLang="de-DE" sz="2000" dirty="0">
                <a:solidFill>
                  <a:srgbClr val="333333"/>
                </a:solidFill>
              </a:rPr>
              <a:t>.</a:t>
            </a:r>
          </a:p>
          <a:p>
            <a:pPr lvl="0" defTabSz="914400" fontAlgn="base"/>
            <a:r>
              <a:rPr lang="tr-TR" altLang="de-DE" sz="2000" dirty="0">
                <a:solidFill>
                  <a:srgbClr val="004992"/>
                </a:solidFill>
              </a:rPr>
              <a:t>Ancak</a:t>
            </a:r>
            <a:r>
              <a:rPr lang="en-AU" altLang="de-DE" sz="2000" dirty="0">
                <a:solidFill>
                  <a:srgbClr val="004992"/>
                </a:solidFill>
              </a:rPr>
              <a:t>:</a:t>
            </a:r>
            <a:r>
              <a:rPr lang="en-AU" altLang="de-DE" sz="2000" dirty="0">
                <a:solidFill>
                  <a:srgbClr val="333333"/>
                </a:solidFill>
              </a:rPr>
              <a:t> </a:t>
            </a:r>
            <a:r>
              <a:rPr lang="tr-TR" altLang="de-DE" sz="2000" dirty="0">
                <a:solidFill>
                  <a:srgbClr val="333333"/>
                </a:solidFill>
              </a:rPr>
              <a:t>Tabii ki de</a:t>
            </a:r>
            <a:r>
              <a:rPr lang="en-AU" altLang="de-DE" sz="2000" dirty="0">
                <a:solidFill>
                  <a:srgbClr val="333333"/>
                </a:solidFill>
              </a:rPr>
              <a:t>, </a:t>
            </a:r>
            <a:r>
              <a:rPr lang="tr-TR" altLang="de-DE" sz="2000" dirty="0">
                <a:solidFill>
                  <a:srgbClr val="333333"/>
                </a:solidFill>
              </a:rPr>
              <a:t>bekleyenlerin hepsi, arkadaşlarını ya da müşterilerini karşılayabilmek için çıkan yolcuları yakından incelemektedir</a:t>
            </a:r>
            <a:r>
              <a:rPr lang="en-AU" altLang="de-DE" sz="2000" dirty="0">
                <a:solidFill>
                  <a:srgbClr val="333333"/>
                </a:solidFill>
              </a:rPr>
              <a:t>. </a:t>
            </a:r>
            <a:r>
              <a:rPr lang="tr-TR" altLang="de-DE" sz="2000" dirty="0">
                <a:solidFill>
                  <a:srgbClr val="333333"/>
                </a:solidFill>
              </a:rPr>
              <a:t>O iki gülen kişi büyük ihtimalle uzun zamandır birbirlerini görmemiş ve birbirlerine tatil hatıralarını anlatmaktadır</a:t>
            </a:r>
            <a:r>
              <a:rPr lang="en-AU" altLang="de-DE" sz="2000" dirty="0">
                <a:solidFill>
                  <a:srgbClr val="333333"/>
                </a:solidFill>
              </a:rPr>
              <a:t>. </a:t>
            </a:r>
            <a:r>
              <a:rPr lang="tr-TR" altLang="de-DE" sz="2000" dirty="0">
                <a:solidFill>
                  <a:srgbClr val="333333"/>
                </a:solidFill>
              </a:rPr>
              <a:t>Ya da belki de Mahmut’un Meksika’da tatildeyken giydiği gülünç geniş kenarlı şapka hala kafasındadır</a:t>
            </a:r>
            <a:r>
              <a:rPr lang="en-AU" altLang="de-DE" sz="2000" dirty="0">
                <a:solidFill>
                  <a:srgbClr val="333333"/>
                </a:solidFill>
              </a:rPr>
              <a:t>.</a:t>
            </a:r>
          </a:p>
          <a:p>
            <a:pPr lvl="0" defTabSz="914400" fontAlgn="base"/>
            <a:r>
              <a:rPr lang="tr-TR" altLang="de-DE" sz="2000" dirty="0">
                <a:solidFill>
                  <a:srgbClr val="333333"/>
                </a:solidFill>
              </a:rPr>
              <a:t>Hepimiz hata yaparız</a:t>
            </a:r>
            <a:r>
              <a:rPr lang="en-AU" altLang="de-DE" sz="2000" dirty="0">
                <a:solidFill>
                  <a:srgbClr val="333333"/>
                </a:solidFill>
              </a:rPr>
              <a:t>! – </a:t>
            </a:r>
            <a:r>
              <a:rPr lang="tr-TR" altLang="de-DE" sz="2000" dirty="0">
                <a:solidFill>
                  <a:srgbClr val="333333"/>
                </a:solidFill>
              </a:rPr>
              <a:t>her zaman farklı bakış açılarını düşününüz</a:t>
            </a:r>
            <a:r>
              <a:rPr lang="en-AU" altLang="de-DE" sz="2000" dirty="0">
                <a:solidFill>
                  <a:srgbClr val="333333"/>
                </a:solidFill>
              </a:rPr>
              <a:t>.</a:t>
            </a:r>
            <a:endParaRPr lang="en-US" sz="2000" dirty="0">
              <a:solidFill>
                <a:srgbClr val="333333"/>
              </a:solidFill>
            </a:endParaRPr>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38</a:t>
            </a:fld>
            <a:endParaRPr lang="de-DE"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İlginiz</a:t>
            </a:r>
            <a:r>
              <a:rPr lang="en-US" altLang="ko-KR" sz="3600" dirty="0">
                <a:latin typeface="+mn-lt"/>
                <a:ea typeface="+mn-ea"/>
                <a:cs typeface="+mn-cs"/>
              </a:rPr>
              <a:t> </a:t>
            </a:r>
            <a:r>
              <a:rPr lang="en-US" altLang="ko-KR" sz="3600" dirty="0" err="1">
                <a:latin typeface="+mn-lt"/>
                <a:ea typeface="+mn-ea"/>
                <a:cs typeface="+mn-cs"/>
              </a:rPr>
              <a:t>için</a:t>
            </a:r>
            <a:r>
              <a:rPr lang="en-US" altLang="ko-KR" sz="3600" dirty="0">
                <a:latin typeface="+mn-lt"/>
                <a:ea typeface="+mn-ea"/>
                <a:cs typeface="+mn-cs"/>
              </a:rPr>
              <a:t> </a:t>
            </a:r>
            <a:r>
              <a:rPr lang="en-US" altLang="ko-KR" sz="3600" dirty="0" err="1">
                <a:latin typeface="+mn-lt"/>
                <a:ea typeface="+mn-ea"/>
                <a:cs typeface="+mn-cs"/>
              </a:rPr>
              <a:t>teşekkür</a:t>
            </a:r>
            <a:r>
              <a:rPr lang="en-US" altLang="ko-KR" sz="3600" dirty="0">
                <a:latin typeface="+mn-lt"/>
                <a:ea typeface="+mn-ea"/>
                <a:cs typeface="+mn-cs"/>
              </a:rPr>
              <a:t> </a:t>
            </a:r>
            <a:r>
              <a:rPr lang="en-US" altLang="ko-KR" sz="3600" dirty="0" err="1">
                <a:latin typeface="+mn-lt"/>
                <a:ea typeface="+mn-ea"/>
                <a:cs typeface="+mn-cs"/>
              </a:rPr>
              <a:t>ederim</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Eğiticiler</a:t>
            </a:r>
            <a:r>
              <a:rPr lang="en-US" altLang="ko-KR" i="1" dirty="0">
                <a:solidFill>
                  <a:srgbClr val="004992"/>
                </a:solidFill>
              </a:rPr>
              <a:t> </a:t>
            </a:r>
            <a:r>
              <a:rPr lang="en-US" altLang="ko-KR" i="1" dirty="0" err="1">
                <a:solidFill>
                  <a:srgbClr val="004992"/>
                </a:solidFill>
              </a:rPr>
              <a:t>için</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Lütfen</a:t>
            </a:r>
            <a:r>
              <a:rPr lang="en-US" altLang="ko-KR" dirty="0">
                <a:solidFill>
                  <a:srgbClr val="004992"/>
                </a:solidFill>
              </a:rPr>
              <a:t> </a:t>
            </a:r>
            <a:r>
              <a:rPr lang="en-US" altLang="ko-KR" dirty="0" err="1">
                <a:solidFill>
                  <a:srgbClr val="004992"/>
                </a:solidFill>
              </a:rPr>
              <a:t>çalışma</a:t>
            </a:r>
            <a:r>
              <a:rPr lang="en-US" altLang="ko-KR" dirty="0">
                <a:solidFill>
                  <a:srgbClr val="004992"/>
                </a:solidFill>
              </a:rPr>
              <a:t> </a:t>
            </a:r>
            <a:r>
              <a:rPr lang="en-US" altLang="ko-KR" dirty="0" err="1">
                <a:solidFill>
                  <a:srgbClr val="004992"/>
                </a:solidFill>
              </a:rPr>
              <a:t>kağıtlarını</a:t>
            </a:r>
            <a:r>
              <a:rPr lang="en-US" altLang="ko-KR" dirty="0">
                <a:solidFill>
                  <a:srgbClr val="004992"/>
                </a:solidFill>
              </a:rPr>
              <a:t> </a:t>
            </a:r>
            <a:r>
              <a:rPr lang="en-US" altLang="ko-KR" dirty="0" err="1">
                <a:solidFill>
                  <a:srgbClr val="004992"/>
                </a:solidFill>
              </a:rPr>
              <a:t>dağıtın</a:t>
            </a:r>
            <a:r>
              <a:rPr lang="en-US" altLang="ko-KR" dirty="0">
                <a:solidFill>
                  <a:srgbClr val="004992"/>
                </a:solidFill>
              </a:rPr>
              <a:t>. COGITO </a:t>
            </a:r>
            <a:r>
              <a:rPr lang="en-US" altLang="ko-KR" dirty="0" err="1">
                <a:solidFill>
                  <a:srgbClr val="004992"/>
                </a:solidFill>
              </a:rPr>
              <a:t>uygulamamızı</a:t>
            </a:r>
            <a:r>
              <a:rPr lang="en-US" altLang="ko-KR" dirty="0">
                <a:solidFill>
                  <a:srgbClr val="004992"/>
                </a:solidFill>
              </a:rPr>
              <a:t> </a:t>
            </a:r>
            <a:r>
              <a:rPr lang="en-US" altLang="ko-KR" dirty="0" err="1">
                <a:solidFill>
                  <a:srgbClr val="004992"/>
                </a:solidFill>
              </a:rPr>
              <a:t>tanıtın</a:t>
            </a:r>
            <a:r>
              <a:rPr lang="en-US" altLang="ko-KR" dirty="0">
                <a:solidFill>
                  <a:srgbClr val="004992"/>
                </a:solidFill>
              </a:rPr>
              <a:t> (</a:t>
            </a:r>
            <a:r>
              <a:rPr lang="en-US" altLang="ko-KR" dirty="0" err="1">
                <a:solidFill>
                  <a:srgbClr val="004992"/>
                </a:solidFill>
              </a:rPr>
              <a:t>ücretsiz</a:t>
            </a:r>
            <a:r>
              <a:rPr lang="en-US" altLang="ko-KR" dirty="0">
                <a:solidFill>
                  <a:srgbClr val="004992"/>
                </a:solidFill>
              </a:rPr>
              <a:t> </a:t>
            </a:r>
            <a:r>
              <a:rPr lang="en-US" altLang="ko-KR" dirty="0" err="1">
                <a:solidFill>
                  <a:srgbClr val="004992"/>
                </a:solidFill>
              </a:rPr>
              <a:t>indirin</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r>
              <a:rPr lang="de-DE"/>
              <a:t>Eğitim Modülü 6 – Empati Kurmak… II</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39</a:t>
            </a:fld>
            <a:endParaRPr lang="de-DE" dirty="0"/>
          </a:p>
        </p:txBody>
      </p:sp>
    </p:spTree>
    <p:extLst>
      <p:ext uri="{BB962C8B-B14F-4D97-AF65-F5344CB8AC3E}">
        <p14:creationId xmlns:p14="http://schemas.microsoft.com/office/powerpoint/2010/main" val="28750198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322345790"/>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Llima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Psalmz</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Thomas Hawk</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Lips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Red lips/Rote Lippen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Volker Henkel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fotomoment.de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emotionen</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storm_gal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Wolf Dog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Intuition (dog/Hund)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bricolage.108</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Circus ring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Funny clown/Lustiger Clown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MisterSquirrel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Pennywise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Evil clown/Böser Clown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def110</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Zirkus - circus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Circus/Zirkus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Comic strip: John &amp; Mary/ Bildergeschichte John &amp; Mary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 Christin Hoche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strips: bank, boating, sausage/Bildergeschichten Bank, Bootfahren, Wurst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40</a:t>
            </a:fld>
            <a:endParaRPr lang="de-DE" dirty="0"/>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2844</Words>
  <Application>Microsoft Office PowerPoint</Application>
  <PresentationFormat>Benutzerdefiniert</PresentationFormat>
  <Paragraphs>416</Paragraphs>
  <Slides>40</Slides>
  <Notes>40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40</vt:i4>
      </vt:variant>
    </vt:vector>
  </HeadingPairs>
  <TitlesOfParts>
    <vt:vector size="46" baseType="lpstr">
      <vt:lpstr>Arial</vt:lpstr>
      <vt:lpstr>Calibri Light</vt:lpstr>
      <vt:lpstr>Symbol</vt:lpstr>
      <vt:lpstr>WingDings</vt:lpstr>
      <vt:lpstr>UKE_PPT-Vorlage_16zu9</vt:lpstr>
      <vt:lpstr>1_UKE_PPT-Vorlage_16zu9</vt:lpstr>
      <vt:lpstr>MCT 6 A – Empati Kurmak… II</vt:lpstr>
      <vt:lpstr>Biriyle tanışırken, ilk neye bakarsınız? İyi bir değerlendirme için bu ipuçları ne kadar güvenilirdir?</vt:lpstr>
      <vt:lpstr>Biriyle tanışırken, ilk neye bakarsınız? İyi bir değerlendirme için bu ipuçları ne kadar güvenilirdir?</vt:lpstr>
      <vt:lpstr>Başka hangi bilgi kaynakları düşünülebilir? Bunlar ne kadar güvenilirdir?</vt:lpstr>
      <vt:lpstr>Başka hangi bilgi kaynakları düşünülebilir? Bunlar ne kadar güvenilirdir?</vt:lpstr>
      <vt:lpstr>Belli başlı sosyal ipuçlarının yarar ve zararları</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Görünüm ve gerçeklik!</vt:lpstr>
      <vt:lpstr>Bunu neden yapıyoruz?</vt:lpstr>
      <vt:lpstr>Bunu neden yapıyoruz?</vt:lpstr>
      <vt:lpstr>Psikotik dönemde empati eksikliği nasıl yanlış anlaşılmalara yol açar - örnekler</vt:lpstr>
      <vt:lpstr>Alıştırma</vt:lpstr>
      <vt:lpstr>Alıştırma</vt:lpstr>
      <vt:lpstr>Alıştırma</vt:lpstr>
      <vt:lpstr>PowerPoint-Präsentation</vt:lpstr>
      <vt:lpstr>Büyükannenin Doğum Günü Küçük kız gelecek sene büyükannesine ne götürecektir?</vt:lpstr>
      <vt:lpstr>Haydi başlayalım!</vt:lpstr>
      <vt:lpstr>PowerPoint-Präsentation</vt:lpstr>
      <vt:lpstr>PowerPoint-Präsentation</vt:lpstr>
      <vt:lpstr>PowerPoint-Präsentation</vt:lpstr>
      <vt:lpstr>PowerPoint-Präsentation</vt:lpstr>
      <vt:lpstr>Video klip: isteğe bağlı</vt:lpstr>
      <vt:lpstr>PowerPoint-Präsentation</vt:lpstr>
      <vt:lpstr>PowerPoint-Präsentation</vt:lpstr>
      <vt:lpstr>PowerPoint-Präsentation</vt:lpstr>
      <vt:lpstr>Günlük hayatımıza taşıyalım</vt:lpstr>
      <vt:lpstr>Günlük hayatımıza taşıyalım</vt:lpstr>
      <vt:lpstr>Günlük hayatımıza taşıyalım</vt:lpstr>
      <vt:lpstr>Bunun psikoz ile alakası nedir?</vt:lpstr>
      <vt:lpstr>İlginiz için teşekkür ederim</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321</cp:revision>
  <dcterms:created xsi:type="dcterms:W3CDTF">2004-06-30T16:15:23Z</dcterms:created>
  <dcterms:modified xsi:type="dcterms:W3CDTF">2021-11-07T18:14:41Z</dcterms:modified>
</cp:coreProperties>
</file>