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1"/>
  </p:notesMasterIdLst>
  <p:handoutMasterIdLst>
    <p:handoutMasterId r:id="rId62"/>
  </p:handoutMasterIdLst>
  <p:sldIdLst>
    <p:sldId id="455" r:id="rId3"/>
    <p:sldId id="437" r:id="rId4"/>
    <p:sldId id="440" r:id="rId5"/>
    <p:sldId id="439" r:id="rId6"/>
    <p:sldId id="392" r:id="rId7"/>
    <p:sldId id="441" r:id="rId8"/>
    <p:sldId id="291" r:id="rId9"/>
    <p:sldId id="369" r:id="rId10"/>
    <p:sldId id="338" r:id="rId11"/>
    <p:sldId id="398" r:id="rId12"/>
    <p:sldId id="442" r:id="rId13"/>
    <p:sldId id="401" r:id="rId14"/>
    <p:sldId id="342" r:id="rId15"/>
    <p:sldId id="294" r:id="rId16"/>
    <p:sldId id="444" r:id="rId17"/>
    <p:sldId id="443" r:id="rId18"/>
    <p:sldId id="403" r:id="rId19"/>
    <p:sldId id="296" r:id="rId20"/>
    <p:sldId id="397" r:id="rId21"/>
    <p:sldId id="446" r:id="rId22"/>
    <p:sldId id="445" r:id="rId23"/>
    <p:sldId id="417" r:id="rId24"/>
    <p:sldId id="300" r:id="rId25"/>
    <p:sldId id="309" r:id="rId26"/>
    <p:sldId id="404" r:id="rId27"/>
    <p:sldId id="367" r:id="rId28"/>
    <p:sldId id="311" r:id="rId29"/>
    <p:sldId id="320" r:id="rId30"/>
    <p:sldId id="366" r:id="rId31"/>
    <p:sldId id="349" r:id="rId32"/>
    <p:sldId id="315" r:id="rId33"/>
    <p:sldId id="434" r:id="rId34"/>
    <p:sldId id="353" r:id="rId35"/>
    <p:sldId id="354" r:id="rId36"/>
    <p:sldId id="355" r:id="rId37"/>
    <p:sldId id="447" r:id="rId38"/>
    <p:sldId id="452" r:id="rId39"/>
    <p:sldId id="451" r:id="rId40"/>
    <p:sldId id="450" r:id="rId41"/>
    <p:sldId id="360" r:id="rId42"/>
    <p:sldId id="314" r:id="rId43"/>
    <p:sldId id="312" r:id="rId44"/>
    <p:sldId id="361" r:id="rId45"/>
    <p:sldId id="365" r:id="rId46"/>
    <p:sldId id="334" r:id="rId47"/>
    <p:sldId id="330" r:id="rId48"/>
    <p:sldId id="323" r:id="rId49"/>
    <p:sldId id="327" r:id="rId50"/>
    <p:sldId id="336" r:id="rId51"/>
    <p:sldId id="322" r:id="rId52"/>
    <p:sldId id="364" r:id="rId53"/>
    <p:sldId id="454" r:id="rId54"/>
    <p:sldId id="453" r:id="rId55"/>
    <p:sldId id="347" r:id="rId56"/>
    <p:sldId id="348" r:id="rId57"/>
    <p:sldId id="436" r:id="rId58"/>
    <p:sldId id="419" r:id="rId59"/>
    <p:sldId id="420" r:id="rId60"/>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89888" autoAdjust="0"/>
  </p:normalViewPr>
  <p:slideViewPr>
    <p:cSldViewPr>
      <p:cViewPr varScale="1">
        <p:scale>
          <a:sx n="67" d="100"/>
          <a:sy n="67" d="100"/>
        </p:scale>
        <p:origin x="872" y="52"/>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72A42F5-CA55-4EFD-A7FE-058A3513BF93}" type="slidenum">
              <a:rPr lang="en-GB" altLang="de-DE"/>
              <a:pPr/>
              <a:t>‹Nr.›</a:t>
            </a:fld>
            <a:endParaRPr lang="en-GB" altLang="de-DE"/>
          </a:p>
        </p:txBody>
      </p:sp>
    </p:spTree>
    <p:extLst>
      <p:ext uri="{BB962C8B-B14F-4D97-AF65-F5344CB8AC3E}">
        <p14:creationId xmlns:p14="http://schemas.microsoft.com/office/powerpoint/2010/main" val="1217634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5B12CBF-EBB4-488E-8DD4-CB9D2CA7BD1E}" type="slidenum">
              <a:rPr lang="en-US" altLang="de-DE"/>
              <a:pPr/>
              <a:t>‹Nr.›</a:t>
            </a:fld>
            <a:endParaRPr lang="en-US" altLang="de-DE"/>
          </a:p>
        </p:txBody>
      </p:sp>
    </p:spTree>
    <p:extLst>
      <p:ext uri="{BB962C8B-B14F-4D97-AF65-F5344CB8AC3E}">
        <p14:creationId xmlns:p14="http://schemas.microsoft.com/office/powerpoint/2010/main" val="1346755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59E591A-8015-45E6-8606-4EB8F38477AA}"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0852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59E591A-8015-45E6-8606-4EB8F38477AA}"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0852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59E591A-8015-45E6-8606-4EB8F38477AA}"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30852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2F7BC09-70BD-4EEF-8A7B-E7269B3526BF}"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71741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2F7BC09-70BD-4EEF-8A7B-E7269B3526BF}"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71741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ED236A8-55AD-479B-8366-7F7264CD6F17}"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64456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EBF289-24E4-47C5-84C1-FB9D86C45A63}"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66296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2C4755B-415C-46F8-A51F-7E26C11B8501}"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75905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B708AE-1F7B-4162-BB86-9860EF0F7665}"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212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B708AE-1F7B-4162-BB86-9860EF0F7665}"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2128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8979082-6591-46BD-9321-28B16066EDC3}"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5971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B3F9F94-8443-4485-810B-35BA1D0EC3DD}"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71216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377A83-B58A-4099-A945-EFCC548C264E}"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56209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377A83-B58A-4099-A945-EFCC548C264E}"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56209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6377A83-B58A-4099-A945-EFCC548C264E}"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56209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8C304C-BD82-4DE6-B70E-7A1E63171714}"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37686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B336645-75EB-40C1-B585-694018390274}"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79836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C624402-A45E-4895-9E21-4DD31DD31E08}"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30541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C624402-A45E-4895-9E21-4DD31DD31E08}"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30541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C624402-A45E-4895-9E21-4DD31DD31E08}"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30541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E6F8FB0-004E-41E1-B2BA-AF9F026951C0}" type="slidenum">
              <a:rPr lang="en-US" altLang="de-DE" sz="1300">
                <a:latin typeface="Verdana" panose="020B0604030504040204" pitchFamily="34" charset="0"/>
              </a:rPr>
              <a:pPr algn="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60408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30E61DA-E63A-4817-8899-4FEB148415E0}"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4399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AC43FBB-6E20-49D7-85CF-04049BFD48DC}"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71364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BFA6179-A473-4743-8720-C6A8288E4FEF}"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70740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F02439D-7529-4ACE-B92C-52B6F0A8AC57}"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51221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8D927CD-D1A8-4C02-B8E4-39FCBB39F693}"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144802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772B803-C2F0-45B5-A49C-96EAFB8266EF}"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2757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FD746A8-95B7-4C53-9AF2-AB85077EA9CC}"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394872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4DB755-26A3-481D-8DEB-76C39258A7BF}"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4013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F307B86-3350-4966-8DAD-980F2CF71037}"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25775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7747D79-651D-4D9F-A8B3-EDD92CC88610}"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353904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B0748DE-31E0-4F96-9FF8-63EFB8D0B216}"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74257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AAC86EA-7D41-445B-B344-2C3080BEBED3}"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627002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DBFBDE-D575-4574-AC3D-794C4F6D044F}"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58071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67E2E0F-1D18-4C94-9ECC-5E2AEB87F179}" type="slidenum">
              <a:rPr lang="en-US" altLang="de-DE" sz="1300">
                <a:latin typeface="Verdana" panose="020B0604030504040204" pitchFamily="34" charset="0"/>
              </a:rPr>
              <a:pPr algn="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24914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67E2E0F-1D18-4C94-9ECC-5E2AEB87F179}" type="slidenum">
              <a:rPr lang="en-US" altLang="de-DE" sz="1300">
                <a:latin typeface="Verdana" panose="020B0604030504040204" pitchFamily="34" charset="0"/>
              </a:rPr>
              <a:pPr algn="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2491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67E2E0F-1D18-4C94-9ECC-5E2AEB87F179}" type="slidenum">
              <a:rPr lang="en-US" altLang="de-DE" sz="1300">
                <a:latin typeface="Verdana" panose="020B0604030504040204" pitchFamily="34" charset="0"/>
              </a:rPr>
              <a:pPr algn="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2491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lgn="r" eaLnBrk="1" hangingPunct="1">
              <a:spcBef>
                <a:spcPct val="0"/>
              </a:spcBef>
            </a:pPr>
            <a:fld id="{167E2E0F-1D18-4C94-9ECC-5E2AEB87F179}" type="slidenum">
              <a:rPr lang="en-US" altLang="de-DE" sz="1300">
                <a:latin typeface="Verdana" panose="020B0604030504040204" pitchFamily="34" charset="0"/>
              </a:rPr>
              <a:pPr algn="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2491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ADE1C52-F184-4689-811B-902B85879FF5}"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429461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E1039F1-ADFE-48DA-951A-D1D4CA81F1A6}"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14829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169F730-99ED-4112-90C8-76B1D1A32ECC}"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285084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6241897-E6E2-468D-9BEC-B8190360EFA6}"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304765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F62107C-163F-45D8-BEC2-2472C37FF23E}"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972965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E039964-D896-46C2-8A84-55904EF4C153}"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16373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1D4D221-3031-45BE-884E-FBFB6E52CA95}"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267698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D469F9A-8953-4140-BC4D-483C685A2319}"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481040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99BD49C-7353-4AA1-AD39-BE991E39DE6E}"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64779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55F12EC-C215-462C-95F6-9228367E55FB}"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57743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A50C651-E728-4557-992D-CF23A7C8E7F5}"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70992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F18C549-4257-4BF0-8B19-56A32FE56F6A}"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1815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F18C549-4257-4BF0-8B19-56A32FE56F6A}"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1815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F18C549-4257-4BF0-8B19-56A32FE56F6A}"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1815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62DB7DB-C092-4C6E-ABD6-E59C1130B33A}"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778010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25D41B5-EF1B-4606-BA80-26AF21686476}"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197301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3151512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38113" y="768350"/>
            <a:ext cx="6823075" cy="3836988"/>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1878288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1 – Yükleme Suçlama ve Övgü Toplama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Eğitim Modülü 1 – Yükleme Suçlama ve Övgü Toplama</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1 – Yükleme Suçlama ve Övgü Toplama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Eğitim Modülü 1 – Yükleme Suçlama ve Övgü Toplama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Eğitim Modülü 1 – Yükleme Suçlama ve Övgü Toplama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Eğitim Modülü 1 – Yükleme Suçlama ve Övgü Toplama</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Eğitim Modülü 1 – Yükleme Suçlama ve Övgü Toplama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106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884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0243806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09001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43560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699196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21501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9956142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685269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80737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160537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5488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e-DE"/>
              <a:t>Eğitim Modülü 1 – Yükleme Suçlama ve Övgü Toplama</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1199153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A – </a:t>
            </a:r>
            <a:r>
              <a:rPr lang="es-ES" altLang="ko-KR" dirty="0" err="1"/>
              <a:t>Yükleme</a:t>
            </a:r>
            <a:br>
              <a:rPr lang="es-ES" altLang="ko-KR" dirty="0"/>
            </a:br>
            <a:r>
              <a:rPr lang="es-ES" altLang="ko-KR" dirty="0" err="1"/>
              <a:t>Suçlama</a:t>
            </a:r>
            <a:r>
              <a:rPr lang="es-ES" altLang="ko-KR" dirty="0"/>
              <a:t> ve </a:t>
            </a:r>
            <a:r>
              <a:rPr lang="es-ES" altLang="ko-KR" dirty="0" err="1"/>
              <a:t>Övgü</a:t>
            </a:r>
            <a:r>
              <a:rPr lang="es-ES" altLang="ko-KR" dirty="0"/>
              <a:t> </a:t>
            </a:r>
            <a:r>
              <a:rPr lang="es-ES" altLang="ko-KR" dirty="0" err="1"/>
              <a:t>Toplama</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313341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Yükleme: Suçlama ve övgü toplama</a:t>
            </a:r>
            <a:endParaRPr lang="en-US" sz="3600">
              <a:latin typeface="+mn-lt"/>
              <a:ea typeface="+mn-ea"/>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tr-TR" altLang="de-DE" sz="2400" dirty="0">
                <a:solidFill>
                  <a:srgbClr val="333333"/>
                </a:solidFill>
              </a:rPr>
              <a:t>Yükleme = bir olayın neden kaynaklandığına dair çıkarımda bulunmak</a:t>
            </a:r>
            <a:r>
              <a:rPr lang="en-US" altLang="de-DE" sz="2400" dirty="0">
                <a:solidFill>
                  <a:srgbClr val="333333"/>
                </a:solidFill>
              </a:rPr>
              <a:t> (</a:t>
            </a:r>
            <a:r>
              <a:rPr lang="tr-TR" altLang="de-DE" sz="2400" dirty="0">
                <a:solidFill>
                  <a:srgbClr val="333333"/>
                </a:solidFill>
              </a:rPr>
              <a:t>ör: suçlama ve övgü toplama</a:t>
            </a:r>
            <a:r>
              <a:rPr lang="en-US" altLang="de-DE" sz="2400" dirty="0">
                <a:solidFill>
                  <a:srgbClr val="333333"/>
                </a:solidFill>
              </a:rPr>
              <a:t>)</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extLst>
      <p:ext uri="{BB962C8B-B14F-4D97-AF65-F5344CB8AC3E}">
        <p14:creationId xmlns:p14="http://schemas.microsoft.com/office/powerpoint/2010/main" val="866860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Yükleme: Suçlama ve övgü toplama</a:t>
            </a:r>
            <a:endParaRPr lang="en-US" sz="3600">
              <a:latin typeface="+mn-lt"/>
              <a:ea typeface="+mn-ea"/>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tr-TR" altLang="de-DE" sz="2400" dirty="0">
                <a:solidFill>
                  <a:srgbClr val="333333"/>
                </a:solidFill>
              </a:rPr>
              <a:t>Yükleme = bir olayın neden kaynaklandığına dair çıkarımda bulunmak</a:t>
            </a:r>
            <a:r>
              <a:rPr lang="en-US" altLang="de-DE" sz="2400" dirty="0">
                <a:solidFill>
                  <a:srgbClr val="333333"/>
                </a:solidFill>
              </a:rPr>
              <a:t> (</a:t>
            </a:r>
            <a:r>
              <a:rPr lang="tr-TR" altLang="de-DE" sz="2400" dirty="0">
                <a:solidFill>
                  <a:srgbClr val="333333"/>
                </a:solidFill>
              </a:rPr>
              <a:t>ör: suçlama ve övgü toplama</a:t>
            </a:r>
            <a:r>
              <a:rPr lang="en-US" altLang="de-DE" sz="2400" dirty="0">
                <a:solidFill>
                  <a:srgbClr val="333333"/>
                </a:solidFill>
              </a:rPr>
              <a:t>)</a:t>
            </a:r>
          </a:p>
          <a:p>
            <a:pPr lvl="0" defTabSz="914400" fontAlgn="base"/>
            <a:r>
              <a:rPr lang="tr-TR" altLang="de-DE" sz="2400" dirty="0">
                <a:solidFill>
                  <a:srgbClr val="333333"/>
                </a:solidFill>
              </a:rPr>
              <a:t>Çoğu zaman aynı olayın birçok farklı sebepleri olabileceğini gözden </a:t>
            </a:r>
            <a:r>
              <a:rPr lang="tr-TR" altLang="de-DE" sz="2400">
                <a:solidFill>
                  <a:srgbClr val="333333"/>
                </a:solidFill>
              </a:rPr>
              <a:t>kaçırırız.</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51833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Yükleme: Suçlama ve övgü toplama</a:t>
            </a:r>
            <a:endParaRPr lang="en-US" sz="3600">
              <a:latin typeface="+mn-lt"/>
              <a:ea typeface="+mn-ea"/>
              <a:cs typeface="+mn-cs"/>
            </a:endParaRPr>
          </a:p>
        </p:txBody>
      </p:sp>
      <p:sp>
        <p:nvSpPr>
          <p:cNvPr id="5123" name="Rectangle 7"/>
          <p:cNvSpPr>
            <a:spLocks noGrp="1" noChangeArrowheads="1"/>
          </p:cNvSpPr>
          <p:nvPr>
            <p:ph idx="1"/>
          </p:nvPr>
        </p:nvSpPr>
        <p:spPr>
          <a:noFill/>
        </p:spPr>
        <p:txBody>
          <a:bodyPr>
            <a:noAutofit/>
          </a:bodyPr>
          <a:lstStyle/>
          <a:p>
            <a:pPr eaLnBrk="1" hangingPunct="1">
              <a:tabLst>
                <a:tab pos="0" algn="l"/>
              </a:tabLst>
            </a:pPr>
            <a:r>
              <a:rPr lang="tr-TR" altLang="de-DE" sz="2400" dirty="0">
                <a:solidFill>
                  <a:srgbClr val="333333"/>
                </a:solidFill>
              </a:rPr>
              <a:t>Yükleme = bir olayın neden kaynaklandığına dair çıkarımda bulunmak</a:t>
            </a:r>
            <a:r>
              <a:rPr lang="en-US" altLang="de-DE" sz="2400" dirty="0">
                <a:solidFill>
                  <a:srgbClr val="333333"/>
                </a:solidFill>
              </a:rPr>
              <a:t> (</a:t>
            </a:r>
            <a:r>
              <a:rPr lang="tr-TR" altLang="de-DE" sz="2400" dirty="0">
                <a:solidFill>
                  <a:srgbClr val="333333"/>
                </a:solidFill>
              </a:rPr>
              <a:t>ör: suçlama ve övgü toplama</a:t>
            </a:r>
            <a:r>
              <a:rPr lang="en-US" altLang="de-DE" sz="2400" dirty="0">
                <a:solidFill>
                  <a:srgbClr val="333333"/>
                </a:solidFill>
              </a:rPr>
              <a:t>)</a:t>
            </a:r>
          </a:p>
          <a:p>
            <a:pPr lvl="0" defTabSz="914400" fontAlgn="base"/>
            <a:r>
              <a:rPr lang="tr-TR" altLang="de-DE" sz="2400" dirty="0">
                <a:solidFill>
                  <a:srgbClr val="333333"/>
                </a:solidFill>
              </a:rPr>
              <a:t>Çoğu zaman aynı olayın birçok farklı sebepleri olabileceğini gözden kaçırırız.</a:t>
            </a:r>
            <a:endParaRPr lang="en-US" altLang="de-DE" sz="2400" dirty="0">
              <a:solidFill>
                <a:srgbClr val="333333"/>
              </a:solidFill>
            </a:endParaRPr>
          </a:p>
          <a:p>
            <a:pPr lvl="0" defTabSz="914400" fontAlgn="base"/>
            <a:endParaRPr lang="tr-TR" altLang="de-DE" sz="2400" dirty="0">
              <a:solidFill>
                <a:srgbClr val="333333"/>
              </a:solidFill>
            </a:endParaRPr>
          </a:p>
          <a:p>
            <a:pPr lvl="0" defTabSz="914400" fontAlgn="base"/>
            <a:r>
              <a:rPr lang="tr-TR" altLang="de-DE" sz="2400" b="1" dirty="0">
                <a:solidFill>
                  <a:srgbClr val="004992"/>
                </a:solidFill>
              </a:rPr>
              <a:t>Aşağıda belirtilen durum neden kaynaklanıyor olabilir?</a:t>
            </a:r>
            <a:endParaRPr lang="en-US" altLang="de-DE" sz="2400" b="1" dirty="0">
              <a:solidFill>
                <a:srgbClr val="004992"/>
              </a:solidFill>
            </a:endParaRPr>
          </a:p>
          <a:p>
            <a:pPr lvl="0" defTabSz="914400" fontAlgn="base"/>
            <a:r>
              <a:rPr lang="tr-TR" altLang="de-DE" sz="2400" dirty="0">
                <a:solidFill>
                  <a:srgbClr val="333333"/>
                </a:solidFill>
              </a:rPr>
              <a:t>Arkadaşınızla bir buluşma ayarladınız, ancak o gelmedi</a:t>
            </a:r>
            <a:r>
              <a:rPr lang="de-DE" altLang="de-DE" sz="2400" dirty="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199577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Açıklamalar</a:t>
            </a:r>
          </a:p>
        </p:txBody>
      </p:sp>
      <p:sp>
        <p:nvSpPr>
          <p:cNvPr id="7" name="Content Placeholder 6"/>
          <p:cNvSpPr>
            <a:spLocks noGrp="1"/>
          </p:cNvSpPr>
          <p:nvPr>
            <p:ph idx="1"/>
          </p:nvPr>
        </p:nvSpPr>
        <p:spPr/>
        <p:txBody>
          <a:bodyPr/>
          <a:lstStyle/>
          <a:p>
            <a:pPr lvl="0" defTabSz="914400" fontAlgn="base"/>
            <a:r>
              <a:rPr lang="tr-TR" altLang="de-DE" sz="2400" dirty="0">
                <a:solidFill>
                  <a:srgbClr val="333333"/>
                </a:solidFill>
              </a:rPr>
              <a:t>Arkadaşınız sizi neden ekti</a:t>
            </a:r>
            <a:r>
              <a:rPr lang="en-CA" altLang="de-DE" sz="2400" dirty="0">
                <a:solidFill>
                  <a:srgbClr val="333333"/>
                </a:solidFill>
              </a:rPr>
              <a:t>?</a:t>
            </a:r>
          </a:p>
          <a:p>
            <a:pPr lvl="0" defTabSz="914400" fontAlgn="base"/>
            <a:r>
              <a:rPr lang="tr-TR" altLang="de-DE" sz="2400" dirty="0">
                <a:solidFill>
                  <a:srgbClr val="004992"/>
                </a:solidFill>
              </a:rPr>
              <a:t>Bu davranış için olası nedenler...</a:t>
            </a:r>
          </a:p>
          <a:p>
            <a:pPr lvl="0" defTabSz="914400" fontAlgn="base"/>
            <a:r>
              <a:rPr lang="en-CA" alt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Açıklamalar</a:t>
            </a:r>
          </a:p>
        </p:txBody>
      </p:sp>
      <p:sp>
        <p:nvSpPr>
          <p:cNvPr id="7" name="Content Placeholder 6"/>
          <p:cNvSpPr>
            <a:spLocks noGrp="1"/>
          </p:cNvSpPr>
          <p:nvPr>
            <p:ph idx="1"/>
          </p:nvPr>
        </p:nvSpPr>
        <p:spPr/>
        <p:txBody>
          <a:bodyPr/>
          <a:lstStyle/>
          <a:p>
            <a:pPr lvl="0" defTabSz="914400" fontAlgn="base"/>
            <a:r>
              <a:rPr lang="tr-TR" altLang="de-DE" sz="2400" dirty="0">
                <a:solidFill>
                  <a:srgbClr val="333333"/>
                </a:solidFill>
              </a:rPr>
              <a:t>Arkadaşınız sizi neden ekti</a:t>
            </a:r>
            <a:r>
              <a:rPr lang="en-CA" altLang="de-DE" sz="2400" dirty="0">
                <a:solidFill>
                  <a:srgbClr val="333333"/>
                </a:solidFill>
              </a:rPr>
              <a:t>?</a:t>
            </a:r>
          </a:p>
          <a:p>
            <a:pPr lvl="0" defTabSz="914400" fontAlgn="base"/>
            <a:r>
              <a:rPr lang="tr-TR" altLang="de-DE" sz="2400" dirty="0">
                <a:solidFill>
                  <a:srgbClr val="004992"/>
                </a:solidFill>
              </a:rPr>
              <a:t>Bu davranış için olası nedenler...</a:t>
            </a:r>
          </a:p>
          <a:p>
            <a:pPr marL="342900" lvl="0" indent="-342900" defTabSz="914400" fontAlgn="base">
              <a:buClr>
                <a:srgbClr val="333333"/>
              </a:buClr>
              <a:buFont typeface="WingDings"/>
              <a:buChar char=""/>
            </a:pPr>
            <a:r>
              <a:rPr lang="tr-TR" altLang="de-DE" sz="2400" dirty="0">
                <a:solidFill>
                  <a:srgbClr val="333333"/>
                </a:solidFill>
              </a:rPr>
              <a:t>Ben onun için önemli değilim</a:t>
            </a:r>
            <a:r>
              <a:rPr lang="en-CA" altLang="de-DE" sz="2400" dirty="0">
                <a:solidFill>
                  <a:srgbClr val="333333"/>
                </a:solidFill>
              </a:rPr>
              <a:t>. </a:t>
            </a:r>
            <a:r>
              <a:rPr lang="tr-TR" altLang="de-DE" sz="2400" dirty="0">
                <a:solidFill>
                  <a:srgbClr val="333333"/>
                </a:solidFill>
              </a:rPr>
              <a:t>Bir başkasına bunu yapmaya kalkışmazdı</a:t>
            </a:r>
            <a:r>
              <a:rPr lang="en-CA"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Kendisi unutkandır</a:t>
            </a:r>
            <a:r>
              <a:rPr lang="en-CA" altLang="de-DE" sz="2400" dirty="0">
                <a:solidFill>
                  <a:srgbClr val="333333"/>
                </a:solidFill>
              </a:rPr>
              <a:t> – </a:t>
            </a:r>
            <a:r>
              <a:rPr lang="tr-TR" altLang="de-DE" sz="2400" dirty="0">
                <a:solidFill>
                  <a:srgbClr val="333333"/>
                </a:solidFill>
              </a:rPr>
              <a:t>sadece zamanın nasıl geçtiğini fark edemedi</a:t>
            </a:r>
            <a:r>
              <a:rPr lang="en-CA"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Arabası bozuldu</a:t>
            </a:r>
            <a:r>
              <a:rPr lang="en-CA"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3073920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tr-TR" altLang="de-DE" sz="2400" dirty="0">
                <a:solidFill>
                  <a:srgbClr val="333333"/>
                </a:solidFill>
              </a:rPr>
              <a:t>Arkadaşınız sizi neden ekti</a:t>
            </a:r>
            <a:r>
              <a:rPr lang="en-CA" altLang="de-DE" sz="2400" dirty="0">
                <a:solidFill>
                  <a:srgbClr val="333333"/>
                </a:solidFill>
              </a:rPr>
              <a:t>?</a:t>
            </a:r>
          </a:p>
          <a:p>
            <a:pPr lvl="0" defTabSz="914400" fontAlgn="base"/>
            <a:r>
              <a:rPr lang="tr-TR" altLang="de-DE" sz="2400" dirty="0">
                <a:solidFill>
                  <a:srgbClr val="004992"/>
                </a:solidFill>
              </a:rPr>
              <a:t>Bu davranış için olası nedenler...</a:t>
            </a:r>
            <a:endParaRPr lang="en-US" sz="2400" dirty="0"/>
          </a:p>
        </p:txBody>
      </p:sp>
      <p:graphicFrame>
        <p:nvGraphicFramePr>
          <p:cNvPr id="12" name="Group 68"/>
          <p:cNvGraphicFramePr>
            <a:graphicFrameLocks/>
          </p:cNvGraphicFramePr>
          <p:nvPr>
            <p:extLst>
              <p:ext uri="{D42A27DB-BD31-4B8C-83A1-F6EECF244321}">
                <p14:modId xmlns:p14="http://schemas.microsoft.com/office/powerpoint/2010/main" val="2629754838"/>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...kendim</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Ben </a:t>
                      </a:r>
                      <a:r>
                        <a:rPr kumimoji="0" lang="en-US" sz="2400" b="0" i="0" u="none" strike="noStrike" cap="none" normalizeH="0" baseline="0" dirty="0" err="1">
                          <a:ln>
                            <a:noFill/>
                          </a:ln>
                          <a:solidFill>
                            <a:srgbClr val="333333"/>
                          </a:solidFill>
                          <a:effectLst/>
                          <a:latin typeface="+mj-lt"/>
                          <a:cs typeface="Times New Roman" pitchFamily="18" charset="0"/>
                        </a:rPr>
                        <a:t>onun</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için</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önemli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değilim</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...diğerleri</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Kendisi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unutkandır</a:t>
                      </a:r>
                      <a:r>
                        <a:rPr kumimoji="0" lang="en-US" sz="2400" b="0" i="0" u="none" strike="noStrike" cap="none" normalizeH="0" baseline="0" dirty="0">
                          <a:ln>
                            <a:noFill/>
                          </a:ln>
                          <a:solidFill>
                            <a:srgbClr val="333333"/>
                          </a:solidFill>
                          <a:effectLst/>
                          <a:latin typeface="+mj-lt"/>
                          <a:cs typeface="Times New Roman" pitchFamily="18" charset="0"/>
                        </a:rPr>
                        <a:t> – </a:t>
                      </a:r>
                      <a:r>
                        <a:rPr kumimoji="0" lang="en-US" sz="2400" b="0" i="0" u="none" strike="noStrike" cap="none" normalizeH="0" baseline="0" dirty="0" err="1">
                          <a:ln>
                            <a:noFill/>
                          </a:ln>
                          <a:solidFill>
                            <a:srgbClr val="333333"/>
                          </a:solidFill>
                          <a:effectLst/>
                          <a:latin typeface="+mj-lt"/>
                          <a:cs typeface="Times New Roman" pitchFamily="18" charset="0"/>
                        </a:rPr>
                        <a:t>zamanın</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nasıl</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geçtiğini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fark</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edemedi</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...bir durum ya da şans eseri</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Arabası bozuldu</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Açıklamalar</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Suçlama ve Övgü Toplama</a:t>
            </a:r>
          </a:p>
        </p:txBody>
      </p:sp>
      <p:sp>
        <p:nvSpPr>
          <p:cNvPr id="7" name="Content Placeholder 6"/>
          <p:cNvSpPr>
            <a:spLocks noGrp="1"/>
          </p:cNvSpPr>
          <p:nvPr>
            <p:ph idx="1"/>
          </p:nvPr>
        </p:nvSpPr>
        <p:spPr/>
        <p:txBody>
          <a:bodyPr/>
          <a:lstStyle/>
          <a:p>
            <a:pPr lvl="0" defTabSz="914400" fontAlgn="base"/>
            <a:r>
              <a:rPr lang="tr-TR" altLang="de-DE" sz="2400">
                <a:solidFill>
                  <a:srgbClr val="333333"/>
                </a:solidFill>
              </a:rPr>
              <a:t>Bu örnekte gördüğümüz gibi olaylar farklı nedenlerden dolayı gerçekleşebilir.</a:t>
            </a:r>
            <a:endParaRPr lang="en-US" altLang="de-DE" sz="2400" dirty="0">
              <a:solidFill>
                <a:srgbClr val="333333"/>
              </a:solidFill>
            </a:endParaRPr>
          </a:p>
          <a:p>
            <a:pPr lvl="0" defTabSz="914400" fontAlgn="base"/>
            <a:r>
              <a:rPr lang="tr-TR" altLang="de-DE" sz="2400" dirty="0">
                <a:solidFill>
                  <a:srgbClr val="333333"/>
                </a:solidFill>
              </a:rPr>
              <a:t>Çoğunlukla</a:t>
            </a:r>
            <a:r>
              <a:rPr lang="en-US" altLang="de-DE" sz="2400" dirty="0">
                <a:solidFill>
                  <a:srgbClr val="333333"/>
                </a:solidFill>
              </a:rPr>
              <a:t>, </a:t>
            </a:r>
            <a:r>
              <a:rPr lang="tr-TR" altLang="de-DE" sz="2400" dirty="0">
                <a:solidFill>
                  <a:srgbClr val="333333"/>
                </a:solidFill>
              </a:rPr>
              <a:t>bir durum aynı anda birçok etkenden kaynaklanır</a:t>
            </a:r>
            <a:r>
              <a:rPr lang="en-US" altLang="de-DE" sz="2400" dirty="0">
                <a:solidFill>
                  <a:srgbClr val="333333"/>
                </a:solidFill>
              </a:rPr>
              <a:t>.</a:t>
            </a:r>
          </a:p>
          <a:p>
            <a:pPr lvl="0" defTabSz="914400" fontAlgn="base"/>
            <a:r>
              <a:rPr lang="tr-TR" altLang="de-DE" sz="2400" dirty="0">
                <a:solidFill>
                  <a:srgbClr val="333333"/>
                </a:solidFill>
              </a:rPr>
              <a:t>Yine de çoğu insanın tek bir yönde çıkarım yapmaya eğilimindedir</a:t>
            </a:r>
            <a:r>
              <a:rPr lang="en-US" altLang="de-DE" sz="2400" dirty="0">
                <a:solidFill>
                  <a:srgbClr val="333333"/>
                </a:solidFill>
              </a:rPr>
              <a:t> (</a:t>
            </a:r>
            <a:r>
              <a:rPr lang="tr-TR" altLang="de-DE" sz="2400" dirty="0">
                <a:solidFill>
                  <a:srgbClr val="333333"/>
                </a:solidFill>
              </a:rPr>
              <a:t>ör:</a:t>
            </a:r>
            <a:r>
              <a:rPr lang="en-US" altLang="de-DE" sz="2400" dirty="0">
                <a:solidFill>
                  <a:srgbClr val="333333"/>
                </a:solidFill>
              </a:rPr>
              <a:t> </a:t>
            </a:r>
            <a:r>
              <a:rPr lang="tr-TR" altLang="de-DE" sz="2400" dirty="0">
                <a:solidFill>
                  <a:srgbClr val="333333"/>
                </a:solidFill>
              </a:rPr>
              <a:t>Kendimiz yerine diğerlerini suçlamak ya da tersi</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Hastaneden taburcu edildiniz ancak kendinizi daha iyi hissetmiyordunuz.</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r>
              <a:rPr lang="tr-TR" altLang="de-DE" sz="2400" dirty="0">
                <a:solidFill>
                  <a:srgbClr val="004992"/>
                </a:solidFill>
              </a:rPr>
              <a:t>Açıklamalar</a:t>
            </a:r>
            <a:r>
              <a:rPr lang="de-DE" altLang="de-DE" sz="2400" dirty="0">
                <a:solidFill>
                  <a:srgbClr val="004992"/>
                </a:solidFill>
              </a:rPr>
              <a:t>...</a:t>
            </a:r>
          </a:p>
          <a:p>
            <a:pPr eaLnBrk="1" hangingPunct="1"/>
            <a:r>
              <a:rPr lang="de-DE" altLang="de-DE" sz="2400" dirty="0">
                <a:solidFill>
                  <a:srgbClr val="004992"/>
                </a:solidFill>
              </a:rPr>
              <a:t>.</a:t>
            </a:r>
            <a:r>
              <a:rPr lang="de-DE" altLang="de-DE" sz="2400" dirty="0">
                <a:solidFill>
                  <a:srgbClr val="333333"/>
                </a:solidFill>
              </a:rPr>
              <a:t>..</a:t>
            </a:r>
            <a:r>
              <a:rPr lang="tr-TR" altLang="de-DE" sz="2400" dirty="0">
                <a:solidFill>
                  <a:srgbClr val="333333"/>
                </a:solidFill>
              </a:rPr>
              <a:t>kendim</a:t>
            </a:r>
            <a:endParaRPr lang="de-DE" altLang="de-DE" sz="2400" dirty="0">
              <a:solidFill>
                <a:srgbClr val="333333"/>
              </a:solidFill>
            </a:endParaRPr>
          </a:p>
          <a:p>
            <a:pPr eaLnBrk="1" hangingPunct="1"/>
            <a:r>
              <a:rPr lang="de-DE" altLang="de-DE" sz="2400" dirty="0">
                <a:solidFill>
                  <a:srgbClr val="333333"/>
                </a:solidFill>
              </a:rPr>
              <a:t>...</a:t>
            </a:r>
            <a:r>
              <a:rPr lang="tr-TR" altLang="de-DE" sz="2400" dirty="0">
                <a:solidFill>
                  <a:srgbClr val="333333"/>
                </a:solidFill>
              </a:rPr>
              <a:t>diğerleri</a:t>
            </a:r>
            <a:r>
              <a:rPr lang="de-DE" altLang="de-DE" sz="2400" dirty="0">
                <a:solidFill>
                  <a:srgbClr val="333333"/>
                </a:solidFill>
              </a:rPr>
              <a:t>	</a:t>
            </a:r>
          </a:p>
          <a:p>
            <a:pPr eaLnBrk="1" hangingPunct="1"/>
            <a:r>
              <a:rPr lang="de-DE" altLang="de-DE" sz="2400" dirty="0">
                <a:solidFill>
                  <a:srgbClr val="333333"/>
                </a:solidFill>
              </a:rPr>
              <a:t>...</a:t>
            </a:r>
            <a:r>
              <a:rPr lang="tr-TR" altLang="de-DE" sz="2400" dirty="0">
                <a:solidFill>
                  <a:srgbClr val="333333"/>
                </a:solidFill>
              </a:rPr>
              <a:t>bir durum ya da şans eseri</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Beni izlemeyi bırak!</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Hastaneden taburcu edildiniz ancak kendinizi daha iyi hissetmiyordunuz.</a:t>
            </a:r>
          </a:p>
        </p:txBody>
      </p:sp>
      <p:sp>
        <p:nvSpPr>
          <p:cNvPr id="11266" name="Rectangle 2"/>
          <p:cNvSpPr>
            <a:spLocks noGrp="1" noChangeArrowheads="1"/>
          </p:cNvSpPr>
          <p:nvPr>
            <p:ph idx="1"/>
          </p:nvPr>
        </p:nvSpPr>
        <p:spPr/>
        <p:txBody>
          <a:bodyPr>
            <a:noAutofit/>
          </a:bodyPr>
          <a:lstStyle/>
          <a:p>
            <a:pPr eaLnBrk="1" hangingPunct="1">
              <a:lnSpc>
                <a:spcPct val="100000"/>
              </a:lnSpc>
              <a:spcBef>
                <a:spcPts val="0"/>
              </a:spcBef>
            </a:pPr>
            <a:r>
              <a:rPr lang="tr-TR" altLang="de-DE" sz="1600" b="1" dirty="0">
                <a:solidFill>
                  <a:srgbClr val="004992"/>
                </a:solidFill>
              </a:rPr>
              <a:t>Açıklamalar</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tr-TR" altLang="de-DE" sz="1600" b="1" dirty="0">
                <a:solidFill>
                  <a:srgbClr val="004992"/>
                </a:solidFill>
              </a:rPr>
              <a:t>kendim</a:t>
            </a:r>
            <a:r>
              <a:rPr lang="de-DE" altLang="de-DE" sz="1600" b="1" dirty="0">
                <a:solidFill>
                  <a:srgbClr val="004992"/>
                </a:solidFill>
              </a:rPr>
              <a:t>:</a:t>
            </a:r>
          </a:p>
          <a:p>
            <a:pPr eaLnBrk="1" hangingPunct="1">
              <a:lnSpc>
                <a:spcPct val="100000"/>
              </a:lnSpc>
              <a:spcBef>
                <a:spcPts val="0"/>
              </a:spcBef>
            </a:pPr>
            <a:r>
              <a:rPr lang="de-DE" altLang="de-DE" sz="1600" i="1" dirty="0">
                <a:solidFill>
                  <a:srgbClr val="004992"/>
                </a:solidFill>
              </a:rPr>
              <a:t>(</a:t>
            </a:r>
            <a:r>
              <a:rPr lang="tr-TR" altLang="de-DE" sz="1600" i="1" dirty="0">
                <a:solidFill>
                  <a:srgbClr val="333333"/>
                </a:solidFill>
              </a:rPr>
              <a:t>bir noktaya kadar değişmek mümkündür</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Değişmek için yeterince motive olmamıştım.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İyileşeceğime inanmadım.</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tr-TR" altLang="de-DE" sz="1600" i="1" dirty="0">
                <a:solidFill>
                  <a:srgbClr val="333333"/>
                </a:solidFill>
              </a:rPr>
              <a:t>bu durumda değişmek daha zor</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İyileşmem imkansız</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i="1" dirty="0">
                <a:solidFill>
                  <a:srgbClr val="333333"/>
                </a:solidFill>
              </a:rPr>
              <a:t>Bozuk genlerim </a:t>
            </a:r>
            <a:r>
              <a:rPr lang="tr-TR" altLang="de-DE" sz="1600" dirty="0">
                <a:solidFill>
                  <a:srgbClr val="333333"/>
                </a:solidFill>
              </a:rPr>
              <a:t>var</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tr-TR" altLang="de-DE" sz="1600" b="1" dirty="0">
                <a:solidFill>
                  <a:srgbClr val="004992"/>
                </a:solidFill>
              </a:rPr>
              <a:t>diğerleri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Tıbbi personal benimle ilgilenmedi.</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tr-TR" altLang="de-DE" sz="1600" b="1" dirty="0">
                <a:solidFill>
                  <a:srgbClr val="004992"/>
                </a:solidFill>
              </a:rPr>
              <a:t>bir durum ya da şans eseri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Eğer odamı başka 6 hasta ile paylaşmasaydım, belki daha iyileşebilirdim.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Eğer hastane daha iyi donanımlı olsaydı, iyileşirdim.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Bazen iyileşme süreci daha fazla vakit alıyor.</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Beni izlemeyi bırak!</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Hastaneden taburcu edildiniz ancak kendinizi daha iyi hissetmiyordunuz.</a:t>
            </a:r>
          </a:p>
        </p:txBody>
      </p:sp>
      <p:sp>
        <p:nvSpPr>
          <p:cNvPr id="11266" name="Rectangle 2"/>
          <p:cNvSpPr>
            <a:spLocks noGrp="1" noChangeArrowheads="1"/>
          </p:cNvSpPr>
          <p:nvPr>
            <p:ph idx="1"/>
          </p:nvPr>
        </p:nvSpPr>
        <p:spPr/>
        <p:txBody>
          <a:bodyPr>
            <a:noAutofit/>
          </a:bodyPr>
          <a:lstStyle/>
          <a:p>
            <a:pPr eaLnBrk="1" hangingPunct="1">
              <a:lnSpc>
                <a:spcPct val="100000"/>
              </a:lnSpc>
              <a:spcBef>
                <a:spcPts val="0"/>
              </a:spcBef>
            </a:pPr>
            <a:r>
              <a:rPr lang="tr-TR" altLang="de-DE" sz="1600" b="1" dirty="0">
                <a:solidFill>
                  <a:srgbClr val="004992"/>
                </a:solidFill>
              </a:rPr>
              <a:t>Açıklamalar</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tr-TR" altLang="de-DE" sz="1600" b="1" dirty="0">
                <a:solidFill>
                  <a:srgbClr val="004992"/>
                </a:solidFill>
              </a:rPr>
              <a:t>kendim</a:t>
            </a:r>
            <a:r>
              <a:rPr lang="de-DE" altLang="de-DE" sz="1600" b="1" dirty="0">
                <a:solidFill>
                  <a:srgbClr val="004992"/>
                </a:solidFill>
              </a:rPr>
              <a:t>:</a:t>
            </a:r>
          </a:p>
          <a:p>
            <a:pPr eaLnBrk="1" hangingPunct="1">
              <a:lnSpc>
                <a:spcPct val="100000"/>
              </a:lnSpc>
              <a:spcBef>
                <a:spcPts val="0"/>
              </a:spcBef>
            </a:pPr>
            <a:r>
              <a:rPr lang="de-DE" altLang="de-DE" sz="1600" i="1" dirty="0">
                <a:solidFill>
                  <a:srgbClr val="004992"/>
                </a:solidFill>
              </a:rPr>
              <a:t>(</a:t>
            </a:r>
            <a:r>
              <a:rPr lang="tr-TR" altLang="de-DE" sz="1600" i="1" dirty="0">
                <a:solidFill>
                  <a:srgbClr val="333333"/>
                </a:solidFill>
              </a:rPr>
              <a:t>bir noktaya kadar değişmek mümkündür</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Değişmek için yeterince motive olmamıştım.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İyileşeceğime inanmadım.</a:t>
            </a:r>
            <a:endParaRPr lang="de-DE" altLang="de-DE" sz="1600" dirty="0">
              <a:solidFill>
                <a:srgbClr val="333333"/>
              </a:solidFill>
            </a:endParaRPr>
          </a:p>
          <a:p>
            <a:pPr eaLnBrk="1" hangingPunct="1">
              <a:lnSpc>
                <a:spcPct val="100000"/>
              </a:lnSpc>
              <a:spcBef>
                <a:spcPts val="1200"/>
              </a:spcBef>
              <a:buClr>
                <a:schemeClr val="tx1"/>
              </a:buClr>
            </a:pPr>
            <a:r>
              <a:rPr lang="de-DE" altLang="de-DE" sz="1600" i="1" dirty="0">
                <a:solidFill>
                  <a:srgbClr val="333333"/>
                </a:solidFill>
              </a:rPr>
              <a:t>(</a:t>
            </a:r>
            <a:r>
              <a:rPr lang="tr-TR" altLang="de-DE" sz="1600" i="1" dirty="0">
                <a:solidFill>
                  <a:srgbClr val="333333"/>
                </a:solidFill>
              </a:rPr>
              <a:t>bu durumda değişmek daha zor</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İyileşmem imkansız</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i="1" dirty="0">
                <a:solidFill>
                  <a:srgbClr val="333333"/>
                </a:solidFill>
              </a:rPr>
              <a:t>Bozuk genlerim </a:t>
            </a:r>
            <a:r>
              <a:rPr lang="tr-TR" altLang="de-DE" sz="1600" dirty="0">
                <a:solidFill>
                  <a:srgbClr val="333333"/>
                </a:solidFill>
              </a:rPr>
              <a:t>var</a:t>
            </a:r>
            <a:endParaRPr lang="de-DE" altLang="de-DE" sz="1600" i="1" dirty="0">
              <a:solidFill>
                <a:srgbClr val="333333"/>
              </a:solidFill>
            </a:endParaRP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tr-TR" altLang="de-DE" sz="1600" b="1" dirty="0">
                <a:solidFill>
                  <a:srgbClr val="004992"/>
                </a:solidFill>
              </a:rPr>
              <a:t>diğerleri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Tıbbi personal benimle ilgilenmedi.</a:t>
            </a:r>
            <a:endParaRPr lang="de-DE" altLang="de-DE" sz="1600" dirty="0">
              <a:solidFill>
                <a:srgbClr val="333333"/>
              </a:solidFill>
            </a:endParaRPr>
          </a:p>
          <a:p>
            <a:pPr eaLnBrk="1" hangingPunct="1">
              <a:lnSpc>
                <a:spcPct val="100000"/>
              </a:lnSpc>
              <a:spcBef>
                <a:spcPts val="1200"/>
              </a:spcBef>
              <a:buClr>
                <a:schemeClr val="tx1"/>
              </a:buClr>
            </a:pPr>
            <a:r>
              <a:rPr lang="de-DE" altLang="de-DE" sz="1600" b="1" dirty="0">
                <a:solidFill>
                  <a:srgbClr val="333333"/>
                </a:solidFill>
              </a:rPr>
              <a:t>...</a:t>
            </a:r>
            <a:r>
              <a:rPr lang="de-DE" altLang="de-DE" sz="1600" b="1" dirty="0">
                <a:solidFill>
                  <a:srgbClr val="004992"/>
                </a:solidFill>
              </a:rPr>
              <a:t> </a:t>
            </a:r>
            <a:r>
              <a:rPr lang="tr-TR" altLang="de-DE" sz="1600" b="1" dirty="0">
                <a:solidFill>
                  <a:srgbClr val="004992"/>
                </a:solidFill>
              </a:rPr>
              <a:t>bir durum ya da şans eseri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Eğer odamı başka 6 hasta ile paylaşmasaydım, belki daha iyileşebilirdim.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Eğer hastane daha iyi donanımlı olsaydı, iyileşirdim.</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tr-TR" altLang="de-DE" sz="1600" dirty="0">
                <a:solidFill>
                  <a:srgbClr val="333333"/>
                </a:solidFill>
              </a:rPr>
              <a:t>Bazen iyileşme süreci daha fazla vakit alıyor.</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Beni izlemeyi bırak!</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Dikkat: tek taraflı açıklamalar!</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75439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Hastaneden taburcu edildiniz ancak kendinizi daha iyi hissetmiyordunuz.</a:t>
            </a:r>
          </a:p>
        </p:txBody>
      </p:sp>
      <p:sp>
        <p:nvSpPr>
          <p:cNvPr id="7" name="Content Placeholder 6"/>
          <p:cNvSpPr>
            <a:spLocks noGrp="1"/>
          </p:cNvSpPr>
          <p:nvPr>
            <p:ph idx="1"/>
          </p:nvPr>
        </p:nvSpPr>
        <p:spPr>
          <a:xfrm>
            <a:off x="408955" y="2204864"/>
            <a:ext cx="8046720" cy="4248000"/>
          </a:xfrm>
        </p:spPr>
        <p:txBody>
          <a:bodyPr/>
          <a:lstStyle/>
          <a:p>
            <a:pPr lvl="0" defTabSz="914400" fontAlgn="base"/>
            <a:r>
              <a:rPr lang="tr-TR" altLang="de-DE" sz="2400" dirty="0">
                <a:solidFill>
                  <a:srgbClr val="333333"/>
                </a:solidFill>
              </a:rPr>
              <a:t>Şimdi ise, lütfen öncekilerden farklı sebepler içeren cevaplar öne</a:t>
            </a:r>
            <a:r>
              <a:rPr lang="en-US" altLang="de-DE" sz="2400" dirty="0">
                <a:solidFill>
                  <a:srgbClr val="333333"/>
                </a:solidFill>
              </a:rPr>
              <a:t> </a:t>
            </a:r>
            <a:r>
              <a:rPr lang="tr-TR" altLang="de-DE" sz="2400" dirty="0">
                <a:solidFill>
                  <a:srgbClr val="333333"/>
                </a:solidFill>
              </a:rPr>
              <a:t>sürünüz. </a:t>
            </a:r>
            <a:r>
              <a:rPr lang="en-US" altLang="de-DE" sz="2400" dirty="0">
                <a:solidFill>
                  <a:srgbClr val="333333"/>
                </a:solidFill>
              </a:rPr>
              <a:t>(</a:t>
            </a:r>
            <a:r>
              <a:rPr lang="tr-TR" altLang="de-DE" sz="2400" dirty="0">
                <a:solidFill>
                  <a:srgbClr val="333333"/>
                </a:solidFill>
              </a:rPr>
              <a:t>ör: diğerleri</a:t>
            </a:r>
            <a:r>
              <a:rPr lang="en-US" altLang="de-DE" sz="2400" dirty="0">
                <a:solidFill>
                  <a:srgbClr val="333333"/>
                </a:solidFill>
              </a:rPr>
              <a:t>, </a:t>
            </a:r>
            <a:r>
              <a:rPr lang="tr-TR" altLang="de-DE" sz="2400" dirty="0">
                <a:solidFill>
                  <a:srgbClr val="333333"/>
                </a:solidFill>
              </a:rPr>
              <a:t>durum</a:t>
            </a:r>
            <a:r>
              <a:rPr lang="en-US" altLang="de-DE" sz="2400" dirty="0">
                <a:solidFill>
                  <a:srgbClr val="333333"/>
                </a:solidFill>
              </a:rPr>
              <a:t> &amp; </a:t>
            </a:r>
            <a:r>
              <a:rPr lang="tr-TR" altLang="de-DE" sz="2400" dirty="0">
                <a:solidFill>
                  <a:srgbClr val="333333"/>
                </a:solidFill>
              </a:rPr>
              <a:t>kendim</a:t>
            </a:r>
            <a:r>
              <a:rPr lang="en-US"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Beni izlemeyi bırak!</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Hastaneden taburcu edildiniz ancak kendinizi daha iyi hissetmiyordunuz.</a:t>
            </a:r>
          </a:p>
        </p:txBody>
      </p:sp>
      <p:sp>
        <p:nvSpPr>
          <p:cNvPr id="7" name="Content Placeholder 6"/>
          <p:cNvSpPr>
            <a:spLocks noGrp="1"/>
          </p:cNvSpPr>
          <p:nvPr>
            <p:ph idx="1"/>
          </p:nvPr>
        </p:nvSpPr>
        <p:spPr>
          <a:xfrm>
            <a:off x="408955" y="2204864"/>
            <a:ext cx="8046720" cy="4248000"/>
          </a:xfrm>
        </p:spPr>
        <p:txBody>
          <a:bodyPr/>
          <a:lstStyle/>
          <a:p>
            <a:r>
              <a:rPr lang="en-US" sz="2400" dirty="0" err="1">
                <a:solidFill>
                  <a:srgbClr val="333333"/>
                </a:solidFill>
              </a:rPr>
              <a:t>Şimdi</a:t>
            </a:r>
            <a:r>
              <a:rPr lang="en-US" sz="2400" dirty="0">
                <a:solidFill>
                  <a:srgbClr val="333333"/>
                </a:solidFill>
              </a:rPr>
              <a:t> </a:t>
            </a:r>
            <a:r>
              <a:rPr lang="en-US" sz="2400" dirty="0" err="1">
                <a:solidFill>
                  <a:srgbClr val="333333"/>
                </a:solidFill>
              </a:rPr>
              <a:t>ise</a:t>
            </a:r>
            <a:r>
              <a:rPr lang="en-US" sz="2400" dirty="0">
                <a:solidFill>
                  <a:srgbClr val="333333"/>
                </a:solidFill>
              </a:rPr>
              <a:t>, </a:t>
            </a:r>
            <a:r>
              <a:rPr lang="en-US" sz="2400" dirty="0" err="1">
                <a:solidFill>
                  <a:srgbClr val="333333"/>
                </a:solidFill>
              </a:rPr>
              <a:t>lütfen</a:t>
            </a:r>
            <a:r>
              <a:rPr lang="en-US" sz="2400" dirty="0">
                <a:solidFill>
                  <a:srgbClr val="333333"/>
                </a:solidFill>
              </a:rPr>
              <a:t> </a:t>
            </a:r>
            <a:r>
              <a:rPr lang="en-US" sz="2400" dirty="0" err="1">
                <a:solidFill>
                  <a:srgbClr val="333333"/>
                </a:solidFill>
              </a:rPr>
              <a:t>öncekilerden</a:t>
            </a:r>
            <a:r>
              <a:rPr lang="en-US" sz="2400" dirty="0">
                <a:solidFill>
                  <a:srgbClr val="333333"/>
                </a:solidFill>
              </a:rPr>
              <a:t> </a:t>
            </a:r>
            <a:r>
              <a:rPr lang="en-US" sz="2400" dirty="0" err="1">
                <a:solidFill>
                  <a:srgbClr val="333333"/>
                </a:solidFill>
              </a:rPr>
              <a:t>farklı</a:t>
            </a:r>
            <a:r>
              <a:rPr lang="en-US" sz="2400" dirty="0">
                <a:solidFill>
                  <a:srgbClr val="333333"/>
                </a:solidFill>
              </a:rPr>
              <a:t> </a:t>
            </a:r>
            <a:r>
              <a:rPr lang="en-US" sz="2400" dirty="0" err="1">
                <a:solidFill>
                  <a:srgbClr val="333333"/>
                </a:solidFill>
              </a:rPr>
              <a:t>sebepler</a:t>
            </a:r>
            <a:r>
              <a:rPr lang="en-US" sz="2400" dirty="0">
                <a:solidFill>
                  <a:srgbClr val="333333"/>
                </a:solidFill>
              </a:rPr>
              <a:t> </a:t>
            </a:r>
            <a:r>
              <a:rPr lang="en-US" sz="2400" dirty="0" err="1">
                <a:solidFill>
                  <a:srgbClr val="333333"/>
                </a:solidFill>
              </a:rPr>
              <a:t>içeren</a:t>
            </a:r>
            <a:r>
              <a:rPr lang="en-US" sz="2400" dirty="0">
                <a:solidFill>
                  <a:srgbClr val="333333"/>
                </a:solidFill>
              </a:rPr>
              <a:t> </a:t>
            </a:r>
            <a:r>
              <a:rPr lang="en-US" sz="2400" dirty="0" err="1">
                <a:solidFill>
                  <a:srgbClr val="333333"/>
                </a:solidFill>
              </a:rPr>
              <a:t>cevaplar</a:t>
            </a:r>
            <a:r>
              <a:rPr lang="en-US" sz="2400" dirty="0">
                <a:solidFill>
                  <a:srgbClr val="333333"/>
                </a:solidFill>
              </a:rPr>
              <a:t> </a:t>
            </a:r>
            <a:r>
              <a:rPr lang="en-US" sz="2400" dirty="0" err="1">
                <a:solidFill>
                  <a:srgbClr val="333333"/>
                </a:solidFill>
              </a:rPr>
              <a:t>öne</a:t>
            </a:r>
            <a:r>
              <a:rPr lang="en-US" sz="2400" dirty="0">
                <a:solidFill>
                  <a:srgbClr val="333333"/>
                </a:solidFill>
              </a:rPr>
              <a:t> </a:t>
            </a:r>
            <a:r>
              <a:rPr lang="en-US" sz="2400" dirty="0" err="1">
                <a:solidFill>
                  <a:srgbClr val="333333"/>
                </a:solidFill>
              </a:rPr>
              <a:t>sürünüz</a:t>
            </a:r>
            <a:r>
              <a:rPr lang="en-US" sz="2400" dirty="0">
                <a:solidFill>
                  <a:srgbClr val="333333"/>
                </a:solidFill>
              </a:rPr>
              <a:t>. (</a:t>
            </a:r>
            <a:r>
              <a:rPr lang="en-US" sz="2400" dirty="0" err="1">
                <a:solidFill>
                  <a:srgbClr val="333333"/>
                </a:solidFill>
              </a:rPr>
              <a:t>ör</a:t>
            </a:r>
            <a:r>
              <a:rPr lang="en-US" sz="2400" dirty="0">
                <a:solidFill>
                  <a:srgbClr val="333333"/>
                </a:solidFill>
              </a:rPr>
              <a:t>: </a:t>
            </a:r>
            <a:r>
              <a:rPr lang="en-US" sz="2400" dirty="0" err="1">
                <a:solidFill>
                  <a:srgbClr val="333333"/>
                </a:solidFill>
              </a:rPr>
              <a:t>diğerleri</a:t>
            </a:r>
            <a:r>
              <a:rPr lang="en-US" sz="2400" dirty="0">
                <a:solidFill>
                  <a:srgbClr val="333333"/>
                </a:solidFill>
              </a:rPr>
              <a:t>, durum &amp; </a:t>
            </a:r>
            <a:r>
              <a:rPr lang="en-US" sz="2400" dirty="0" err="1">
                <a:solidFill>
                  <a:srgbClr val="333333"/>
                </a:solidFill>
              </a:rPr>
              <a:t>kendim</a:t>
            </a:r>
            <a:r>
              <a:rPr lang="en-US" sz="2400" dirty="0">
                <a:solidFill>
                  <a:srgbClr val="333333"/>
                </a:solidFill>
              </a:rPr>
              <a:t>)</a:t>
            </a:r>
          </a:p>
          <a:p>
            <a:pPr marL="342900" indent="-342900">
              <a:buClr>
                <a:srgbClr val="333333"/>
              </a:buClr>
              <a:buFont typeface="WingDings"/>
              <a:buChar char=""/>
            </a:pPr>
            <a:r>
              <a:rPr lang="en-US" sz="2400">
                <a:solidFill>
                  <a:srgbClr val="333333"/>
                </a:solidFill>
              </a:rPr>
              <a:t>“Tıbbi </a:t>
            </a:r>
            <a:r>
              <a:rPr lang="en-US" sz="2400" dirty="0" err="1">
                <a:solidFill>
                  <a:srgbClr val="333333"/>
                </a:solidFill>
              </a:rPr>
              <a:t>personelin</a:t>
            </a:r>
            <a:r>
              <a:rPr lang="en-US" sz="2400" dirty="0">
                <a:solidFill>
                  <a:srgbClr val="333333"/>
                </a:solidFill>
              </a:rPr>
              <a:t> </a:t>
            </a:r>
            <a:r>
              <a:rPr lang="en-US" sz="2400" dirty="0" err="1">
                <a:solidFill>
                  <a:srgbClr val="333333"/>
                </a:solidFill>
              </a:rPr>
              <a:t>fazla</a:t>
            </a:r>
            <a:r>
              <a:rPr lang="en-US" sz="2400" dirty="0">
                <a:solidFill>
                  <a:srgbClr val="333333"/>
                </a:solidFill>
              </a:rPr>
              <a:t> </a:t>
            </a:r>
            <a:r>
              <a:rPr lang="en-US" sz="2400" dirty="0" err="1">
                <a:solidFill>
                  <a:srgbClr val="333333"/>
                </a:solidFill>
              </a:rPr>
              <a:t>vakti</a:t>
            </a:r>
            <a:r>
              <a:rPr lang="en-US" sz="2400" dirty="0">
                <a:solidFill>
                  <a:srgbClr val="333333"/>
                </a:solidFill>
              </a:rPr>
              <a:t> </a:t>
            </a:r>
            <a:r>
              <a:rPr lang="en-US" sz="2400" dirty="0" err="1">
                <a:solidFill>
                  <a:srgbClr val="333333"/>
                </a:solidFill>
              </a:rPr>
              <a:t>yoktu</a:t>
            </a:r>
            <a:r>
              <a:rPr lang="en-US" sz="2400" dirty="0">
                <a:solidFill>
                  <a:srgbClr val="333333"/>
                </a:solidFill>
              </a:rPr>
              <a:t> </a:t>
            </a:r>
            <a:r>
              <a:rPr lang="en-US" sz="2400" dirty="0" err="1">
                <a:solidFill>
                  <a:srgbClr val="333333"/>
                </a:solidFill>
              </a:rPr>
              <a:t>ancak</a:t>
            </a:r>
            <a:r>
              <a:rPr lang="en-US" sz="2400" dirty="0">
                <a:solidFill>
                  <a:srgbClr val="333333"/>
                </a:solidFill>
              </a:rPr>
              <a:t> ben </a:t>
            </a:r>
            <a:r>
              <a:rPr lang="en-US" sz="2400" dirty="0" err="1">
                <a:solidFill>
                  <a:srgbClr val="333333"/>
                </a:solidFill>
              </a:rPr>
              <a:t>daha</a:t>
            </a:r>
            <a:r>
              <a:rPr lang="en-US" sz="2400" dirty="0">
                <a:solidFill>
                  <a:srgbClr val="333333"/>
                </a:solidFill>
              </a:rPr>
              <a:t> </a:t>
            </a:r>
            <a:r>
              <a:rPr lang="en-US" sz="2400" dirty="0" err="1">
                <a:solidFill>
                  <a:srgbClr val="333333"/>
                </a:solidFill>
              </a:rPr>
              <a:t>fazla</a:t>
            </a:r>
            <a:r>
              <a:rPr lang="en-US" sz="2400" dirty="0">
                <a:solidFill>
                  <a:srgbClr val="333333"/>
                </a:solidFill>
              </a:rPr>
              <a:t> </a:t>
            </a:r>
            <a:r>
              <a:rPr lang="en-US" sz="2400" dirty="0" err="1">
                <a:solidFill>
                  <a:srgbClr val="333333"/>
                </a:solidFill>
              </a:rPr>
              <a:t>destek</a:t>
            </a:r>
            <a:r>
              <a:rPr lang="en-US" sz="2400" dirty="0">
                <a:solidFill>
                  <a:srgbClr val="333333"/>
                </a:solidFill>
              </a:rPr>
              <a:t> </a:t>
            </a:r>
            <a:r>
              <a:rPr lang="en-US" sz="2400" dirty="0" err="1">
                <a:solidFill>
                  <a:srgbClr val="333333"/>
                </a:solidFill>
              </a:rPr>
              <a:t>isteyebilirdim</a:t>
            </a:r>
            <a:r>
              <a:rPr lang="en-US" sz="2400" dirty="0">
                <a:solidFill>
                  <a:srgbClr val="333333"/>
                </a:solidFill>
              </a:rPr>
              <a:t> </a:t>
            </a:r>
            <a:r>
              <a:rPr lang="en-US" sz="2400" dirty="0" err="1">
                <a:solidFill>
                  <a:srgbClr val="333333"/>
                </a:solidFill>
              </a:rPr>
              <a:t>ve</a:t>
            </a:r>
            <a:r>
              <a:rPr lang="en-US" sz="2400" dirty="0">
                <a:solidFill>
                  <a:srgbClr val="333333"/>
                </a:solidFill>
              </a:rPr>
              <a:t> </a:t>
            </a:r>
            <a:r>
              <a:rPr lang="en-US" sz="2400" dirty="0" err="1">
                <a:solidFill>
                  <a:srgbClr val="333333"/>
                </a:solidFill>
              </a:rPr>
              <a:t>grup</a:t>
            </a:r>
            <a:r>
              <a:rPr lang="en-US" sz="2400" dirty="0">
                <a:solidFill>
                  <a:srgbClr val="333333"/>
                </a:solidFill>
              </a:rPr>
              <a:t> </a:t>
            </a:r>
            <a:r>
              <a:rPr lang="en-US" sz="2400" dirty="0" err="1">
                <a:solidFill>
                  <a:srgbClr val="333333"/>
                </a:solidFill>
              </a:rPr>
              <a:t>seanslarına</a:t>
            </a:r>
            <a:r>
              <a:rPr lang="en-US" sz="2400" dirty="0">
                <a:solidFill>
                  <a:srgbClr val="333333"/>
                </a:solidFill>
              </a:rPr>
              <a:t> </a:t>
            </a:r>
            <a:r>
              <a:rPr lang="en-US" sz="2400" dirty="0" err="1">
                <a:solidFill>
                  <a:srgbClr val="333333"/>
                </a:solidFill>
              </a:rPr>
              <a:t>daha</a:t>
            </a:r>
            <a:r>
              <a:rPr lang="en-US" sz="2400" dirty="0">
                <a:solidFill>
                  <a:srgbClr val="333333"/>
                </a:solidFill>
              </a:rPr>
              <a:t> </a:t>
            </a:r>
            <a:r>
              <a:rPr lang="en-US" sz="2400" dirty="0" err="1">
                <a:solidFill>
                  <a:srgbClr val="333333"/>
                </a:solidFill>
              </a:rPr>
              <a:t>sık</a:t>
            </a:r>
            <a:r>
              <a:rPr lang="en-US" sz="2400" dirty="0">
                <a:solidFill>
                  <a:srgbClr val="333333"/>
                </a:solidFill>
              </a:rPr>
              <a:t> </a:t>
            </a:r>
            <a:r>
              <a:rPr lang="en-US" sz="2400" dirty="0" err="1">
                <a:solidFill>
                  <a:srgbClr val="333333"/>
                </a:solidFill>
              </a:rPr>
              <a:t>katılabilirdim</a:t>
            </a:r>
            <a:r>
              <a:rPr lang="en-US" sz="2400" dirty="0">
                <a:solidFill>
                  <a:srgbClr val="333333"/>
                </a:solidFill>
              </a:rPr>
              <a:t>. </a:t>
            </a:r>
            <a:r>
              <a:rPr lang="en-US" sz="2400" dirty="0" err="1">
                <a:solidFill>
                  <a:srgbClr val="333333"/>
                </a:solidFill>
              </a:rPr>
              <a:t>Hastanedeki</a:t>
            </a:r>
            <a:r>
              <a:rPr lang="en-US" sz="2400" dirty="0">
                <a:solidFill>
                  <a:srgbClr val="333333"/>
                </a:solidFill>
              </a:rPr>
              <a:t> </a:t>
            </a:r>
            <a:r>
              <a:rPr lang="en-US" sz="2400" dirty="0" err="1">
                <a:solidFill>
                  <a:srgbClr val="333333"/>
                </a:solidFill>
              </a:rPr>
              <a:t>kalışımın</a:t>
            </a:r>
            <a:r>
              <a:rPr lang="en-US" sz="2400" dirty="0">
                <a:solidFill>
                  <a:srgbClr val="333333"/>
                </a:solidFill>
              </a:rPr>
              <a:t> </a:t>
            </a:r>
            <a:r>
              <a:rPr lang="en-US" sz="2400" dirty="0" err="1">
                <a:solidFill>
                  <a:srgbClr val="333333"/>
                </a:solidFill>
              </a:rPr>
              <a:t>daha</a:t>
            </a:r>
            <a:r>
              <a:rPr lang="en-US" sz="2400" dirty="0">
                <a:solidFill>
                  <a:srgbClr val="333333"/>
                </a:solidFill>
              </a:rPr>
              <a:t> </a:t>
            </a:r>
            <a:r>
              <a:rPr lang="en-US" sz="2400" dirty="0" err="1">
                <a:solidFill>
                  <a:srgbClr val="333333"/>
                </a:solidFill>
              </a:rPr>
              <a:t>başarılı</a:t>
            </a:r>
            <a:r>
              <a:rPr lang="en-US" sz="2400" dirty="0">
                <a:solidFill>
                  <a:srgbClr val="333333"/>
                </a:solidFill>
              </a:rPr>
              <a:t> </a:t>
            </a:r>
            <a:r>
              <a:rPr lang="en-US" sz="2400" dirty="0" err="1">
                <a:solidFill>
                  <a:srgbClr val="333333"/>
                </a:solidFill>
              </a:rPr>
              <a:t>geçmemesini</a:t>
            </a:r>
            <a:r>
              <a:rPr lang="en-US" sz="2400" dirty="0">
                <a:solidFill>
                  <a:srgbClr val="333333"/>
                </a:solidFill>
              </a:rPr>
              <a:t> </a:t>
            </a:r>
            <a:r>
              <a:rPr lang="en-US" sz="2400" dirty="0" err="1">
                <a:solidFill>
                  <a:srgbClr val="333333"/>
                </a:solidFill>
              </a:rPr>
              <a:t>bunlar</a:t>
            </a:r>
            <a:r>
              <a:rPr lang="en-US" sz="2400" dirty="0">
                <a:solidFill>
                  <a:srgbClr val="333333"/>
                </a:solidFill>
              </a:rPr>
              <a:t> </a:t>
            </a:r>
            <a:r>
              <a:rPr lang="en-US" sz="2400" dirty="0" err="1">
                <a:solidFill>
                  <a:srgbClr val="333333"/>
                </a:solidFill>
              </a:rPr>
              <a:t>etkilemiş</a:t>
            </a:r>
            <a:r>
              <a:rPr lang="en-US" sz="2400" dirty="0">
                <a:solidFill>
                  <a:srgbClr val="333333"/>
                </a:solidFill>
              </a:rPr>
              <a:t> </a:t>
            </a:r>
            <a:r>
              <a:rPr lang="en-US" sz="2400" err="1">
                <a:solidFill>
                  <a:srgbClr val="333333"/>
                </a:solidFill>
              </a:rPr>
              <a:t>olabilir</a:t>
            </a:r>
            <a:r>
              <a:rPr lang="en-US" sz="2400">
                <a:solidFill>
                  <a:srgbClr val="333333"/>
                </a:solidFill>
              </a:rPr>
              <a:t>.”</a:t>
            </a:r>
            <a:endParaRPr lang="en-US" sz="2400" dirty="0">
              <a:solidFill>
                <a:srgbClr val="333333"/>
              </a:solidFill>
            </a:endParaRPr>
          </a:p>
          <a:p>
            <a:pPr marL="342900" indent="-342900">
              <a:buClr>
                <a:srgbClr val="333333"/>
              </a:buClr>
              <a:buFont typeface="WingDings"/>
              <a:buChar char=""/>
            </a:pPr>
            <a:r>
              <a:rPr lang="en-US" sz="2400">
                <a:solidFill>
                  <a:srgbClr val="333333"/>
                </a:solidFill>
              </a:rPr>
              <a:t>“Belki </a:t>
            </a:r>
            <a:r>
              <a:rPr lang="en-US" sz="2400" dirty="0">
                <a:solidFill>
                  <a:srgbClr val="333333"/>
                </a:solidFill>
              </a:rPr>
              <a:t>de </a:t>
            </a:r>
            <a:r>
              <a:rPr lang="en-US" sz="2400" dirty="0" err="1">
                <a:solidFill>
                  <a:srgbClr val="333333"/>
                </a:solidFill>
              </a:rPr>
              <a:t>iyileşme</a:t>
            </a:r>
            <a:r>
              <a:rPr lang="en-US" sz="2400" dirty="0">
                <a:solidFill>
                  <a:srgbClr val="333333"/>
                </a:solidFill>
              </a:rPr>
              <a:t> </a:t>
            </a:r>
            <a:r>
              <a:rPr lang="en-US" sz="2400" dirty="0" err="1">
                <a:solidFill>
                  <a:srgbClr val="333333"/>
                </a:solidFill>
              </a:rPr>
              <a:t>sürecimle</a:t>
            </a:r>
            <a:r>
              <a:rPr lang="en-US" sz="2400" dirty="0">
                <a:solidFill>
                  <a:srgbClr val="333333"/>
                </a:solidFill>
              </a:rPr>
              <a:t> </a:t>
            </a:r>
            <a:r>
              <a:rPr lang="en-US" sz="2400" dirty="0" err="1">
                <a:solidFill>
                  <a:srgbClr val="333333"/>
                </a:solidFill>
              </a:rPr>
              <a:t>ilgili</a:t>
            </a:r>
            <a:r>
              <a:rPr lang="en-US" sz="2400" dirty="0">
                <a:solidFill>
                  <a:srgbClr val="333333"/>
                </a:solidFill>
              </a:rPr>
              <a:t> </a:t>
            </a:r>
            <a:r>
              <a:rPr lang="en-US" sz="2400" dirty="0" err="1">
                <a:solidFill>
                  <a:srgbClr val="333333"/>
                </a:solidFill>
              </a:rPr>
              <a:t>daha</a:t>
            </a:r>
            <a:r>
              <a:rPr lang="en-US" sz="2400" dirty="0">
                <a:solidFill>
                  <a:srgbClr val="333333"/>
                </a:solidFill>
              </a:rPr>
              <a:t> </a:t>
            </a:r>
            <a:r>
              <a:rPr lang="en-US" sz="2400" dirty="0" err="1">
                <a:solidFill>
                  <a:srgbClr val="333333"/>
                </a:solidFill>
              </a:rPr>
              <a:t>sabırlı</a:t>
            </a:r>
            <a:r>
              <a:rPr lang="en-US" sz="2400" dirty="0">
                <a:solidFill>
                  <a:srgbClr val="333333"/>
                </a:solidFill>
              </a:rPr>
              <a:t> </a:t>
            </a:r>
            <a:r>
              <a:rPr lang="en-US" sz="2400" dirty="0" err="1">
                <a:solidFill>
                  <a:srgbClr val="333333"/>
                </a:solidFill>
              </a:rPr>
              <a:t>olmalıyım</a:t>
            </a:r>
            <a:r>
              <a:rPr lang="en-US" sz="2400" dirty="0">
                <a:solidFill>
                  <a:srgbClr val="333333"/>
                </a:solidFill>
              </a:rPr>
              <a:t>. </a:t>
            </a:r>
            <a:r>
              <a:rPr lang="en-US" sz="2400" dirty="0" err="1">
                <a:solidFill>
                  <a:srgbClr val="333333"/>
                </a:solidFill>
              </a:rPr>
              <a:t>Eminim</a:t>
            </a:r>
            <a:r>
              <a:rPr lang="en-US" sz="2400" dirty="0">
                <a:solidFill>
                  <a:srgbClr val="333333"/>
                </a:solidFill>
              </a:rPr>
              <a:t> </a:t>
            </a:r>
            <a:r>
              <a:rPr lang="en-US" sz="2400" dirty="0" err="1">
                <a:solidFill>
                  <a:srgbClr val="333333"/>
                </a:solidFill>
              </a:rPr>
              <a:t>ki</a:t>
            </a:r>
            <a:r>
              <a:rPr lang="en-US" sz="2400" dirty="0">
                <a:solidFill>
                  <a:srgbClr val="333333"/>
                </a:solidFill>
              </a:rPr>
              <a:t>; </a:t>
            </a:r>
            <a:r>
              <a:rPr lang="en-US" sz="2400" dirty="0" err="1">
                <a:solidFill>
                  <a:srgbClr val="333333"/>
                </a:solidFill>
              </a:rPr>
              <a:t>ileride</a:t>
            </a:r>
            <a:r>
              <a:rPr lang="en-US" sz="2400" dirty="0">
                <a:solidFill>
                  <a:srgbClr val="333333"/>
                </a:solidFill>
              </a:rPr>
              <a:t> </a:t>
            </a:r>
            <a:r>
              <a:rPr lang="en-US" sz="2400" dirty="0" err="1">
                <a:solidFill>
                  <a:srgbClr val="333333"/>
                </a:solidFill>
              </a:rPr>
              <a:t>alanında</a:t>
            </a:r>
            <a:r>
              <a:rPr lang="en-US" sz="2400" dirty="0">
                <a:solidFill>
                  <a:srgbClr val="333333"/>
                </a:solidFill>
              </a:rPr>
              <a:t> </a:t>
            </a:r>
            <a:r>
              <a:rPr lang="en-US" sz="2400" dirty="0" err="1">
                <a:solidFill>
                  <a:srgbClr val="333333"/>
                </a:solidFill>
              </a:rPr>
              <a:t>yetkin</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personel</a:t>
            </a:r>
            <a:r>
              <a:rPr lang="en-US" sz="2400" dirty="0">
                <a:solidFill>
                  <a:srgbClr val="333333"/>
                </a:solidFill>
              </a:rPr>
              <a:t> </a:t>
            </a:r>
            <a:r>
              <a:rPr lang="en-US" sz="2400" dirty="0" err="1">
                <a:solidFill>
                  <a:srgbClr val="333333"/>
                </a:solidFill>
              </a:rPr>
              <a:t>bana</a:t>
            </a:r>
            <a:r>
              <a:rPr lang="en-US" sz="2400" dirty="0">
                <a:solidFill>
                  <a:srgbClr val="333333"/>
                </a:solidFill>
              </a:rPr>
              <a:t> </a:t>
            </a:r>
            <a:r>
              <a:rPr lang="en-US" sz="2400" dirty="0" err="1">
                <a:solidFill>
                  <a:srgbClr val="333333"/>
                </a:solidFill>
              </a:rPr>
              <a:t>yardımcı</a:t>
            </a:r>
            <a:r>
              <a:rPr lang="en-US" sz="2400" dirty="0">
                <a:solidFill>
                  <a:srgbClr val="333333"/>
                </a:solidFill>
              </a:rPr>
              <a:t> </a:t>
            </a:r>
            <a:r>
              <a:rPr lang="en-US" sz="2400" err="1">
                <a:solidFill>
                  <a:srgbClr val="333333"/>
                </a:solidFill>
              </a:rPr>
              <a:t>olabilir</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2"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Beni izlemeyi bırak!</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olumsuz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49587989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Kendine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Yükleme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ör</a:t>
                      </a:r>
                      <a:r>
                        <a:rPr kumimoji="0" lang="en-US" sz="2000" b="0" i="0" u="none" strike="noStrike" cap="none" normalizeH="0" baseline="0">
                          <a:ln>
                            <a:noFill/>
                          </a:ln>
                          <a:solidFill>
                            <a:srgbClr val="333333"/>
                          </a:solidFill>
                          <a:effectLst/>
                          <a:latin typeface="Calibri Light"/>
                          <a:cs typeface="Times New Roman" pitchFamily="18" charset="0"/>
                        </a:rPr>
                        <a:t>: “Bu </a:t>
                      </a:r>
                      <a:r>
                        <a:rPr kumimoji="0" lang="en-US" sz="2000" b="0" i="0" u="none" strike="noStrike" cap="none" normalizeH="0" baseline="0" dirty="0" err="1">
                          <a:ln>
                            <a:noFill/>
                          </a:ln>
                          <a:solidFill>
                            <a:srgbClr val="333333"/>
                          </a:solidFill>
                          <a:effectLst/>
                          <a:latin typeface="Calibri Light"/>
                          <a:cs typeface="Times New Roman" pitchFamily="18" charset="0"/>
                        </a:rPr>
                        <a:t>gerçekten</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benim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hatamdı</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Hayranlarımdan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özür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dilerim</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Zarar</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öz-güveni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azaltır</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Yarar</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sorumluluğu</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üzerine</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almak</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asil</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bir</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davranış</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olarak</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err="1">
                          <a:ln>
                            <a:noFill/>
                          </a:ln>
                          <a:solidFill>
                            <a:srgbClr val="FFFFFF"/>
                          </a:solidFill>
                          <a:effectLst/>
                          <a:latin typeface="Calibri Light"/>
                          <a:cs typeface="Times New Roman" pitchFamily="18" charset="0"/>
                        </a:rPr>
                        <a:t>görülür</a:t>
                      </a:r>
                      <a:r>
                        <a:rPr kumimoji="0" lang="en-US" sz="2000" b="0" i="0" u="none" strike="noStrike" cap="none" normalizeH="0" baseline="0">
                          <a:ln>
                            <a:noFill/>
                          </a:ln>
                          <a:solidFill>
                            <a:srgbClr val="FFFFFF"/>
                          </a:solidFill>
                          <a:effectLst/>
                          <a:latin typeface="Calibri Light"/>
                          <a:cs typeface="Times New Roman" pitchFamily="18" charset="0"/>
                        </a:rPr>
                        <a:t> (“iyi sporcu”)</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Diğerleri</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Duruma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Yükleme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ör</a:t>
                      </a:r>
                      <a:r>
                        <a:rPr kumimoji="0" lang="en-US" sz="2000" b="0" i="0" u="none" strike="noStrike" cap="none" normalizeH="0" baseline="0">
                          <a:ln>
                            <a:noFill/>
                          </a:ln>
                          <a:solidFill>
                            <a:srgbClr val="333333"/>
                          </a:solidFill>
                          <a:effectLst/>
                          <a:latin typeface="Calibri Light"/>
                          <a:cs typeface="Times New Roman" pitchFamily="18" charset="0"/>
                        </a:rPr>
                        <a:t>: “Fakat </a:t>
                      </a:r>
                      <a:r>
                        <a:rPr kumimoji="0" lang="en-US" sz="2000" b="0" i="0" u="none" strike="noStrike" cap="none" normalizeH="0" baseline="0" dirty="0" err="1">
                          <a:ln>
                            <a:noFill/>
                          </a:ln>
                          <a:solidFill>
                            <a:srgbClr val="333333"/>
                          </a:solidFill>
                          <a:effectLst/>
                          <a:latin typeface="Calibri Light"/>
                          <a:cs typeface="Times New Roman" pitchFamily="18" charset="0"/>
                        </a:rPr>
                        <a:t>kaleci</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err="1">
                          <a:ln>
                            <a:noFill/>
                          </a:ln>
                          <a:solidFill>
                            <a:srgbClr val="333333"/>
                          </a:solidFill>
                          <a:effectLst/>
                          <a:latin typeface="Calibri Light"/>
                          <a:cs typeface="Times New Roman" pitchFamily="18" charset="0"/>
                        </a:rPr>
                        <a:t>yapıyordu</a:t>
                      </a:r>
                      <a:r>
                        <a:rPr kumimoji="0" lang="en-US" sz="2000" b="0" i="0" u="none" strike="noStrike" cap="none" normalizeH="0" baseline="0">
                          <a:ln>
                            <a:noFill/>
                          </a:ln>
                          <a:solidFill>
                            <a:srgbClr val="333333"/>
                          </a:solidFill>
                          <a:effectLst/>
                          <a:latin typeface="Calibri Light"/>
                          <a:cs typeface="Times New Roman" pitchFamily="18" charset="0"/>
                        </a:rPr>
                        <a:t>?”; “Futbolda </a:t>
                      </a:r>
                      <a:r>
                        <a:rPr kumimoji="0" lang="en-US" sz="2000" b="0" i="0" u="none" strike="noStrike" cap="none" normalizeH="0" baseline="0" dirty="0" err="1">
                          <a:ln>
                            <a:noFill/>
                          </a:ln>
                          <a:solidFill>
                            <a:srgbClr val="333333"/>
                          </a:solidFill>
                          <a:effectLst/>
                          <a:latin typeface="Calibri Light"/>
                          <a:cs typeface="Times New Roman" pitchFamily="18" charset="0"/>
                        </a:rPr>
                        <a:t>herşey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olabilir</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sorumluluğu</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başkalarının</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üzerine</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atmanın</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çok</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kaba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bir</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davranış</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olduğu</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düşünülür</a:t>
                      </a:r>
                      <a:r>
                        <a:rPr kumimoji="0" lang="en-US" sz="2000" b="0" i="0" u="none" strike="noStrike" cap="none" normalizeH="0" baseline="0" dirty="0">
                          <a:ln>
                            <a:noFill/>
                          </a:ln>
                          <a:solidFill>
                            <a:srgbClr val="E3EFF8"/>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Yarar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öz-güveni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tehdit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etmez</a:t>
                      </a:r>
                      <a:r>
                        <a:rPr kumimoji="0" lang="en-US" sz="2000" b="0" i="0" u="none" strike="noStrike" cap="none" normalizeH="0" baseline="0" dirty="0">
                          <a:ln>
                            <a:noFill/>
                          </a:ln>
                          <a:solidFill>
                            <a:srgbClr val="E3EFF8"/>
                          </a:solidFill>
                          <a:effectLst/>
                          <a:latin typeface="Calibri Light"/>
                          <a:cs typeface="Times New Roman" pitchFamily="18" charset="0"/>
                        </a:rPr>
                        <a:t> </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Eğer daha iyi oynasaydın, diğer takım gol atamazdı.</a:t>
            </a:r>
            <a:endParaRPr lang="en-CA"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olumsuz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68572974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Kendine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Yükleme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ör</a:t>
                      </a:r>
                      <a:r>
                        <a:rPr kumimoji="0" lang="en-US" sz="2000" b="0" i="0" u="none" strike="noStrike" cap="none" normalizeH="0" baseline="0">
                          <a:ln>
                            <a:noFill/>
                          </a:ln>
                          <a:solidFill>
                            <a:srgbClr val="333333"/>
                          </a:solidFill>
                          <a:effectLst/>
                          <a:latin typeface="Calibri Light"/>
                          <a:cs typeface="Times New Roman" pitchFamily="18" charset="0"/>
                        </a:rPr>
                        <a:t>: “Bu </a:t>
                      </a:r>
                      <a:r>
                        <a:rPr kumimoji="0" lang="en-US" sz="2000" b="0" i="0" u="none" strike="noStrike" cap="none" normalizeH="0" baseline="0" dirty="0" err="1">
                          <a:ln>
                            <a:noFill/>
                          </a:ln>
                          <a:solidFill>
                            <a:srgbClr val="333333"/>
                          </a:solidFill>
                          <a:effectLst/>
                          <a:latin typeface="Calibri Light"/>
                          <a:cs typeface="Times New Roman" pitchFamily="18" charset="0"/>
                        </a:rPr>
                        <a:t>gerçekten</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benim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hatamdı</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Hayranlarımdan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özür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dilerim</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öz-güveni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azaltır</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Yarar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sorumluluğu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üzerine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almak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asil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davranış</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olarak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görülür</a:t>
                      </a:r>
                      <a:r>
                        <a:rPr kumimoji="0" lang="en-US" sz="2000" b="0" i="0" u="none" strike="noStrike" cap="none" normalizeH="0" baseline="0">
                          <a:ln>
                            <a:noFill/>
                          </a:ln>
                          <a:solidFill>
                            <a:srgbClr val="333333"/>
                          </a:solidFill>
                          <a:effectLst/>
                          <a:latin typeface="Calibri Light"/>
                          <a:cs typeface="Times New Roman" pitchFamily="18" charset="0"/>
                        </a:rPr>
                        <a:t> (“iyi sporcu”)</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Diğerleri</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Duruma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Yükleme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ör</a:t>
                      </a:r>
                      <a:r>
                        <a:rPr kumimoji="0" lang="en-US" sz="2000" b="0" i="0" u="none" strike="noStrike" cap="none" normalizeH="0" baseline="0">
                          <a:ln>
                            <a:noFill/>
                          </a:ln>
                          <a:solidFill>
                            <a:srgbClr val="333333"/>
                          </a:solidFill>
                          <a:effectLst/>
                          <a:latin typeface="Calibri Light"/>
                          <a:cs typeface="Times New Roman" pitchFamily="18" charset="0"/>
                        </a:rPr>
                        <a:t>: “Fakat </a:t>
                      </a:r>
                      <a:r>
                        <a:rPr kumimoji="0" lang="en-US" sz="2000" b="0" i="0" u="none" strike="noStrike" cap="none" normalizeH="0" baseline="0" dirty="0" err="1">
                          <a:ln>
                            <a:noFill/>
                          </a:ln>
                          <a:solidFill>
                            <a:srgbClr val="333333"/>
                          </a:solidFill>
                          <a:effectLst/>
                          <a:latin typeface="Calibri Light"/>
                          <a:cs typeface="Times New Roman" pitchFamily="18" charset="0"/>
                        </a:rPr>
                        <a:t>kaleci</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err="1">
                          <a:ln>
                            <a:noFill/>
                          </a:ln>
                          <a:solidFill>
                            <a:srgbClr val="333333"/>
                          </a:solidFill>
                          <a:effectLst/>
                          <a:latin typeface="Calibri Light"/>
                          <a:cs typeface="Times New Roman" pitchFamily="18" charset="0"/>
                        </a:rPr>
                        <a:t>yapıyordu</a:t>
                      </a:r>
                      <a:r>
                        <a:rPr kumimoji="0" lang="en-US" sz="2000" b="0" i="0" u="none" strike="noStrike" cap="none" normalizeH="0" baseline="0">
                          <a:ln>
                            <a:noFill/>
                          </a:ln>
                          <a:solidFill>
                            <a:srgbClr val="333333"/>
                          </a:solidFill>
                          <a:effectLst/>
                          <a:latin typeface="Calibri Light"/>
                          <a:cs typeface="Times New Roman" pitchFamily="18" charset="0"/>
                        </a:rPr>
                        <a:t>?”; “Futbolda </a:t>
                      </a:r>
                      <a:r>
                        <a:rPr kumimoji="0" lang="en-US" sz="2000" b="0" i="0" u="none" strike="noStrike" cap="none" normalizeH="0" baseline="0" dirty="0" err="1">
                          <a:ln>
                            <a:noFill/>
                          </a:ln>
                          <a:solidFill>
                            <a:srgbClr val="333333"/>
                          </a:solidFill>
                          <a:effectLst/>
                          <a:latin typeface="Calibri Light"/>
                          <a:cs typeface="Times New Roman" pitchFamily="18" charset="0"/>
                        </a:rPr>
                        <a:t>herşey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olabilir</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Zarar</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sorumluluğu</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başkalarının</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üzerine</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atmanın</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çok</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kaba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bir</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davranış</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olduğu</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düşünülür</a:t>
                      </a:r>
                      <a:r>
                        <a:rPr kumimoji="0" lang="en-US" sz="2000" b="0" i="0" u="none" strike="noStrike" cap="none" normalizeH="0" baseline="0" dirty="0">
                          <a:ln>
                            <a:noFill/>
                          </a:ln>
                          <a:solidFill>
                            <a:srgbClr val="E3EFF8"/>
                          </a:solidFill>
                          <a:effectLst/>
                          <a:latin typeface="+mn-l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Yarar</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öz-güveni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tehdit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etmez</a:t>
                      </a:r>
                      <a:r>
                        <a:rPr kumimoji="0" lang="en-US" sz="2000" b="0" i="0" u="none" strike="noStrike" cap="none" normalizeH="0" baseline="0" dirty="0">
                          <a:ln>
                            <a:noFill/>
                          </a:ln>
                          <a:solidFill>
                            <a:srgbClr val="E3EFF8"/>
                          </a:solidFill>
                          <a:effectLst/>
                          <a:latin typeface="+mn-lt"/>
                          <a:cs typeface="Times New Roman" pitchFamily="18" charset="0"/>
                        </a:rPr>
                        <a:t> </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Eğer daha iyi oynasaydın, diğer takım gol atamazdı.</a:t>
            </a:r>
            <a:endParaRPr lang="en-CA" altLang="de-DE" sz="1800">
              <a:latin typeface="Calibri Light"/>
            </a:endParaRPr>
          </a:p>
        </p:txBody>
      </p:sp>
    </p:spTree>
    <p:extLst>
      <p:ext uri="{BB962C8B-B14F-4D97-AF65-F5344CB8AC3E}">
        <p14:creationId xmlns:p14="http://schemas.microsoft.com/office/powerpoint/2010/main" val="2431848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olumsuz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410912884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Kendine</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Yükleme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ör</a:t>
                      </a:r>
                      <a:r>
                        <a:rPr kumimoji="0" lang="en-US" sz="2000" b="0" i="0" u="none" strike="noStrike" cap="none" normalizeH="0" baseline="0">
                          <a:ln>
                            <a:noFill/>
                          </a:ln>
                          <a:solidFill>
                            <a:srgbClr val="333333"/>
                          </a:solidFill>
                          <a:effectLst/>
                          <a:latin typeface="Calibri Light"/>
                          <a:cs typeface="Times New Roman" pitchFamily="18" charset="0"/>
                        </a:rPr>
                        <a:t>: “Bu </a:t>
                      </a:r>
                      <a:r>
                        <a:rPr kumimoji="0" lang="en-US" sz="2000" b="0" i="0" u="none" strike="noStrike" cap="none" normalizeH="0" baseline="0" dirty="0" err="1">
                          <a:ln>
                            <a:noFill/>
                          </a:ln>
                          <a:solidFill>
                            <a:srgbClr val="333333"/>
                          </a:solidFill>
                          <a:effectLst/>
                          <a:latin typeface="Calibri Light"/>
                          <a:cs typeface="Times New Roman" pitchFamily="18" charset="0"/>
                        </a:rPr>
                        <a:t>gerçekten</a:t>
                      </a:r>
                      <a:r>
                        <a:rPr kumimoji="0" lang="en-US" sz="2000" b="0" i="0" u="none" strike="noStrike" cap="none" normalizeH="0" baseline="0" dirty="0">
                          <a:ln>
                            <a:noFill/>
                          </a:ln>
                          <a:solidFill>
                            <a:srgbClr val="333333"/>
                          </a:solidFill>
                          <a:effectLst/>
                          <a:latin typeface="Calibri Light"/>
                          <a:cs typeface="Times New Roman" pitchFamily="18" charset="0"/>
                        </a:rPr>
                        <a:t> de </a:t>
                      </a:r>
                      <a:r>
                        <a:rPr kumimoji="0" lang="en-US" sz="2000" b="0" i="0" u="none" strike="noStrike" cap="none" normalizeH="0" baseline="0" dirty="0" err="1">
                          <a:ln>
                            <a:noFill/>
                          </a:ln>
                          <a:solidFill>
                            <a:srgbClr val="333333"/>
                          </a:solidFill>
                          <a:effectLst/>
                          <a:latin typeface="Calibri Light"/>
                          <a:cs typeface="Times New Roman" pitchFamily="18" charset="0"/>
                        </a:rPr>
                        <a:t>benim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hatamdı</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Hayranlarımdan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özür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dilerim</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öz-güveni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azaltır</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Yarar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sorumluluğu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üzerine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almak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asil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davranış</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olarak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görülür</a:t>
                      </a:r>
                      <a:r>
                        <a:rPr kumimoji="0" lang="en-US" sz="2000" b="0" i="0" u="none" strike="noStrike" cap="none" normalizeH="0" baseline="0">
                          <a:ln>
                            <a:noFill/>
                          </a:ln>
                          <a:solidFill>
                            <a:srgbClr val="333333"/>
                          </a:solidFill>
                          <a:effectLst/>
                          <a:latin typeface="Calibri Light"/>
                          <a:cs typeface="Times New Roman" pitchFamily="18" charset="0"/>
                        </a:rPr>
                        <a:t> (“iyi sporcu”)</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Diğerleri</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1" i="0" u="none" strike="noStrike" cap="none" normalizeH="0" baseline="0" dirty="0" err="1">
                          <a:ln>
                            <a:noFill/>
                          </a:ln>
                          <a:solidFill>
                            <a:srgbClr val="333333"/>
                          </a:solidFill>
                          <a:effectLst/>
                          <a:latin typeface="Calibri Light"/>
                          <a:cs typeface="Times New Roman" pitchFamily="18" charset="0"/>
                        </a:rPr>
                        <a:t>Duruma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Yükleme</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ör</a:t>
                      </a:r>
                      <a:r>
                        <a:rPr kumimoji="0" lang="en-US" sz="2000" b="0" i="0" u="none" strike="noStrike" cap="none" normalizeH="0" baseline="0">
                          <a:ln>
                            <a:noFill/>
                          </a:ln>
                          <a:solidFill>
                            <a:srgbClr val="333333"/>
                          </a:solidFill>
                          <a:effectLst/>
                          <a:latin typeface="Calibri Light"/>
                          <a:cs typeface="Times New Roman" pitchFamily="18" charset="0"/>
                        </a:rPr>
                        <a:t>: “Fakat </a:t>
                      </a:r>
                      <a:r>
                        <a:rPr kumimoji="0" lang="en-US" sz="2000" b="0" i="0" u="none" strike="noStrike" cap="none" normalizeH="0" baseline="0" dirty="0" err="1">
                          <a:ln>
                            <a:noFill/>
                          </a:ln>
                          <a:solidFill>
                            <a:srgbClr val="333333"/>
                          </a:solidFill>
                          <a:effectLst/>
                          <a:latin typeface="Calibri Light"/>
                          <a:cs typeface="Times New Roman" pitchFamily="18" charset="0"/>
                        </a:rPr>
                        <a:t>kaleci</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err="1">
                          <a:ln>
                            <a:noFill/>
                          </a:ln>
                          <a:solidFill>
                            <a:srgbClr val="333333"/>
                          </a:solidFill>
                          <a:effectLst/>
                          <a:latin typeface="Calibri Light"/>
                          <a:cs typeface="Times New Roman" pitchFamily="18" charset="0"/>
                        </a:rPr>
                        <a:t>yapıyordu</a:t>
                      </a:r>
                      <a:r>
                        <a:rPr kumimoji="0" lang="en-US" sz="2000" b="0" i="0" u="none" strike="noStrike" cap="none" normalizeH="0" baseline="0">
                          <a:ln>
                            <a:noFill/>
                          </a:ln>
                          <a:solidFill>
                            <a:srgbClr val="333333"/>
                          </a:solidFill>
                          <a:effectLst/>
                          <a:latin typeface="Calibri Light"/>
                          <a:cs typeface="Times New Roman" pitchFamily="18" charset="0"/>
                        </a:rPr>
                        <a:t>?”; “Futbolda </a:t>
                      </a:r>
                      <a:r>
                        <a:rPr kumimoji="0" lang="en-US" sz="2000" b="0" i="0" u="none" strike="noStrike" cap="none" normalizeH="0" baseline="0" dirty="0" err="1">
                          <a:ln>
                            <a:noFill/>
                          </a:ln>
                          <a:solidFill>
                            <a:srgbClr val="333333"/>
                          </a:solidFill>
                          <a:effectLst/>
                          <a:latin typeface="Calibri Light"/>
                          <a:cs typeface="Times New Roman" pitchFamily="18" charset="0"/>
                        </a:rPr>
                        <a:t>herşey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olabilir</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Zarar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sorumluluğu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başkalarının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üzerine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atmanın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çok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kaba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davranış</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olduğu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düşünülür</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Yarar</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öz-güveni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tehdit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etmez</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Eğer daha iyi oynasaydın, diğer takım gol atamazdı.</a:t>
            </a:r>
            <a:endParaRPr lang="en-CA" altLang="de-DE" sz="1800">
              <a:latin typeface="Calibri Light"/>
            </a:endParaRPr>
          </a:p>
        </p:txBody>
      </p:sp>
    </p:spTree>
    <p:extLst>
      <p:ext uri="{BB962C8B-B14F-4D97-AF65-F5344CB8AC3E}">
        <p14:creationId xmlns:p14="http://schemas.microsoft.com/office/powerpoint/2010/main" val="1176319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olumsuz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1228831030"/>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Daha dengeli cevaplar (ör: kendi, diğerleri/durum biçimlerinin etkilerini birleştirin; farklı açıklamalar önerin):</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Eğer daha iyi oynasaydın, diğer takım gol atamazdı.</a:t>
            </a:r>
            <a:endParaRPr lang="en-CA" altLang="de-DE" sz="180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olumsuz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3" name="Group 38"/>
          <p:cNvGraphicFramePr>
            <a:graphicFrameLocks noGrp="1"/>
          </p:cNvGraphicFramePr>
          <p:nvPr>
            <p:extLst>
              <p:ext uri="{D42A27DB-BD31-4B8C-83A1-F6EECF244321}">
                <p14:modId xmlns:p14="http://schemas.microsoft.com/office/powerpoint/2010/main" val="2041711968"/>
              </p:ext>
            </p:extLst>
          </p:nvPr>
        </p:nvGraphicFramePr>
        <p:xfrm>
          <a:off x="408955" y="4297680"/>
          <a:ext cx="11376000" cy="210312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Daha dengeli cevaplar (ör: kendi, diğerleri/durum biçimlerinin etkilerini birleştirin; farklı açıklamalar önerin):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“Bu </a:t>
                      </a:r>
                      <a:r>
                        <a:rPr kumimoji="0" lang="en-US" sz="2000" b="0" i="0" u="none" strike="noStrike" cap="none" normalizeH="0" baseline="0" dirty="0" err="1">
                          <a:ln>
                            <a:noFill/>
                          </a:ln>
                          <a:solidFill>
                            <a:srgbClr val="333333"/>
                          </a:solidFill>
                          <a:effectLst/>
                          <a:latin typeface="Calibri Light"/>
                          <a:cs typeface="Times New Roman" pitchFamily="18" charset="0"/>
                        </a:rPr>
                        <a:t>oyundaki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performansım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düşüktü</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ancak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zamanla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geliştireceğim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Ayrıca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hatırlarsınız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karşı</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takımın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gol</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atmak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için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uygun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birkaç</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fırsatını</a:t>
                      </a:r>
                      <a:r>
                        <a:rPr kumimoji="0" lang="en-US" sz="2000" b="0" i="0" u="none" strike="noStrike" cap="none" normalizeH="0" baseline="0" dirty="0">
                          <a:ln>
                            <a:noFill/>
                          </a:ln>
                          <a:solidFill>
                            <a:srgbClr val="333333"/>
                          </a:solidFill>
                          <a:effectLst/>
                          <a:latin typeface="Calibri Light"/>
                          <a:cs typeface="Times New Roman" pitchFamily="18" charset="0"/>
                        </a:rPr>
                        <a:t> ben </a:t>
                      </a:r>
                      <a:r>
                        <a:rPr kumimoji="0" lang="en-US" sz="2000" b="0" i="0" u="none" strike="noStrike" cap="none" normalizeH="0" baseline="0" dirty="0" err="1">
                          <a:ln>
                            <a:noFill/>
                          </a:ln>
                          <a:solidFill>
                            <a:srgbClr val="333333"/>
                          </a:solidFill>
                          <a:effectLst/>
                          <a:latin typeface="Calibri Light"/>
                          <a:cs typeface="Times New Roman" pitchFamily="18" charset="0"/>
                        </a:rPr>
                        <a:t>engelledim</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”Bir </a:t>
                      </a:r>
                      <a:r>
                        <a:rPr kumimoji="0" lang="en-US" sz="2000" b="0" i="0" u="none" strike="noStrike" cap="none" normalizeH="0" baseline="0" dirty="0" err="1">
                          <a:ln>
                            <a:noFill/>
                          </a:ln>
                          <a:solidFill>
                            <a:srgbClr val="333333"/>
                          </a:solidFill>
                          <a:effectLst/>
                          <a:latin typeface="Calibri Light"/>
                          <a:cs typeface="Times New Roman" pitchFamily="18" charset="0"/>
                        </a:rPr>
                        <a:t>başka</a:t>
                      </a:r>
                      <a:r>
                        <a:rPr kumimoji="0" lang="en-US" sz="2000" b="0" i="0" u="none" strike="noStrike" cap="none" normalizeH="0" baseline="0" dirty="0">
                          <a:ln>
                            <a:noFill/>
                          </a:ln>
                          <a:solidFill>
                            <a:srgbClr val="333333"/>
                          </a:solidFill>
                          <a:effectLst/>
                          <a:latin typeface="Calibri Light"/>
                          <a:cs typeface="Times New Roman" pitchFamily="18" charset="0"/>
                        </a:rPr>
                        <a:t> zaman hem ben hem </a:t>
                      </a:r>
                      <a:r>
                        <a:rPr kumimoji="0" lang="en-US" sz="2000" b="0" i="0" u="none" strike="noStrike" cap="none" normalizeH="0" baseline="0" dirty="0" err="1">
                          <a:ln>
                            <a:noFill/>
                          </a:ln>
                          <a:solidFill>
                            <a:srgbClr val="333333"/>
                          </a:solidFill>
                          <a:effectLst/>
                          <a:latin typeface="Calibri Light"/>
                          <a:cs typeface="Times New Roman" pitchFamily="18" charset="0"/>
                        </a:rPr>
                        <a:t>takım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arkadaşlarım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daha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iyi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oynayacağız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umuyorum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hepsi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gelince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büyük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zaferler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elde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edeceğiz</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5"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a:latin typeface="Calibri Light"/>
              </a:rPr>
              <a:t>Eğer daha iyi oynasaydın, diğer takım gol atamazdı.</a:t>
            </a:r>
            <a:endParaRPr lang="en-CA" altLang="de-DE" sz="1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olumlu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99579432"/>
              </p:ext>
            </p:extLst>
          </p:nvPr>
        </p:nvGraphicFramePr>
        <p:xfrm>
          <a:off x="408955" y="4297680"/>
          <a:ext cx="11376000" cy="24384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Kendine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Yükleme</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örn</a:t>
                      </a:r>
                      <a:r>
                        <a:rPr kumimoji="0" lang="en-US" sz="1800" b="0" i="0" u="none" strike="noStrike" cap="none" normalizeH="0" baseline="0">
                          <a:ln>
                            <a:noFill/>
                          </a:ln>
                          <a:solidFill>
                            <a:srgbClr val="333333"/>
                          </a:solidFill>
                          <a:effectLst/>
                          <a:latin typeface="Calibri Light"/>
                          <a:cs typeface="Times New Roman" pitchFamily="18" charset="0"/>
                        </a:rPr>
                        <a:t>. “Sizin </a:t>
                      </a:r>
                      <a:r>
                        <a:rPr kumimoji="0" lang="en-US" sz="1800" b="0" i="0" u="none" strike="noStrike" cap="none" normalizeH="0" baseline="0" dirty="0">
                          <a:ln>
                            <a:noFill/>
                          </a:ln>
                          <a:solidFill>
                            <a:srgbClr val="333333"/>
                          </a:solidFill>
                          <a:effectLst/>
                          <a:latin typeface="Calibri Light"/>
                          <a:cs typeface="Times New Roman" pitchFamily="18" charset="0"/>
                        </a:rPr>
                        <a:t>de </a:t>
                      </a:r>
                      <a:r>
                        <a:rPr kumimoji="0" lang="en-US" sz="1800" b="0" i="0" u="none" strike="noStrike" cap="none" normalizeH="0" baseline="0" dirty="0" err="1">
                          <a:ln>
                            <a:noFill/>
                          </a:ln>
                          <a:solidFill>
                            <a:srgbClr val="333333"/>
                          </a:solidFill>
                          <a:effectLst/>
                          <a:latin typeface="Calibri Light"/>
                          <a:cs typeface="Times New Roman" pitchFamily="18" charset="0"/>
                        </a:rPr>
                        <a:t>daha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önce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söylediğiniz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gibi</a:t>
                      </a:r>
                      <a:r>
                        <a:rPr kumimoji="0" lang="en-US" sz="1800" b="0" i="0" u="none" strike="noStrike" cap="none" normalizeH="0" baseline="0" dirty="0">
                          <a:ln>
                            <a:noFill/>
                          </a:ln>
                          <a:solidFill>
                            <a:srgbClr val="333333"/>
                          </a:solidFill>
                          <a:effectLst/>
                          <a:latin typeface="Calibri Light"/>
                          <a:cs typeface="Times New Roman" pitchFamily="18" charset="0"/>
                        </a:rPr>
                        <a:t> ben son </a:t>
                      </a:r>
                      <a:r>
                        <a:rPr kumimoji="0" lang="en-US" sz="1800" b="0" i="0" u="none" strike="noStrike" cap="none" normalizeH="0" baseline="0" dirty="0" err="1">
                          <a:ln>
                            <a:noFill/>
                          </a:ln>
                          <a:solidFill>
                            <a:srgbClr val="333333"/>
                          </a:solidFill>
                          <a:effectLst/>
                          <a:latin typeface="Calibri Light"/>
                          <a:cs typeface="Times New Roman" pitchFamily="18" charset="0"/>
                        </a:rPr>
                        <a:t>derece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yetenekliyimdir</a:t>
                      </a:r>
                      <a:r>
                        <a:rPr kumimoji="0" lang="en-US" sz="1800" b="0" i="0" u="none" strike="noStrike" cap="none" normalizeH="0" baseline="0">
                          <a:ln>
                            <a:noFill/>
                          </a:ln>
                          <a:solidFill>
                            <a:srgbClr val="333333"/>
                          </a:solidFill>
                          <a:effectLst/>
                          <a:latin typeface="Calibri Light"/>
                          <a:cs typeface="Times New Roman" pitchFamily="18" charset="0"/>
                        </a:rPr>
                        <a:t>.”)</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1800" b="1" i="0" u="none" strike="noStrike" cap="none" normalizeH="0" baseline="0" err="1">
                          <a:ln>
                            <a:noFill/>
                          </a:ln>
                          <a:solidFill>
                            <a:srgbClr val="333333"/>
                          </a:solidFill>
                          <a:effectLst/>
                          <a:latin typeface="Calibri Light"/>
                          <a:cs typeface="Times New Roman" pitchFamily="18" charset="0"/>
                        </a:rPr>
                        <a:t>Zararı</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004992"/>
                          </a:solidFill>
                          <a:effectLst/>
                          <a:latin typeface="Calibri Light"/>
                          <a:cs typeface="Times New Roman" pitchFamily="18" charset="0"/>
                        </a:rPr>
                        <a:t>???</a:t>
                      </a:r>
                      <a:r>
                        <a:rPr kumimoji="0" lang="en-US" sz="1800" b="0" i="0" u="none" strike="noStrike" cap="none" normalizeH="0" baseline="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kendini</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övmek</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kibirlilik</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olarak</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görülebilir</a:t>
                      </a:r>
                      <a:r>
                        <a:rPr kumimoji="0" lang="en-US" sz="1800" b="0" i="0" u="none" strike="noStrike" cap="none" normalizeH="0" baseline="0" dirty="0">
                          <a:ln>
                            <a:noFill/>
                          </a:ln>
                          <a:solidFill>
                            <a:srgbClr val="FFFFFF"/>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1800" b="1" i="0" u="none" strike="noStrike" cap="none" normalizeH="0" baseline="0" err="1">
                          <a:ln>
                            <a:noFill/>
                          </a:ln>
                          <a:solidFill>
                            <a:srgbClr val="333333"/>
                          </a:solidFill>
                          <a:effectLst/>
                          <a:latin typeface="Calibri Light"/>
                          <a:cs typeface="Times New Roman" pitchFamily="18" charset="0"/>
                        </a:rPr>
                        <a:t>Yararı</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004992"/>
                          </a:solidFill>
                          <a:effectLst/>
                          <a:latin typeface="Calibri Light"/>
                          <a:cs typeface="Times New Roman" pitchFamily="18" charset="0"/>
                        </a:rPr>
                        <a:t>???</a:t>
                      </a:r>
                      <a:r>
                        <a:rPr kumimoji="0" lang="en-US" sz="1800" b="0" i="0" u="none" strike="noStrike" cap="none" normalizeH="0" baseline="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öz-güveni</a:t>
                      </a:r>
                      <a:r>
                        <a:rPr kumimoji="0" lang="en-US" sz="1800" b="0" i="0" u="none" strike="noStrike" cap="none" normalizeH="0" baseline="0" dirty="0">
                          <a:ln>
                            <a:noFill/>
                          </a:ln>
                          <a:solidFill>
                            <a:srgbClr val="FFFFFF"/>
                          </a:solidFill>
                          <a:effectLst/>
                          <a:latin typeface="Calibri Light"/>
                          <a:cs typeface="Times New Roman" pitchFamily="18" charset="0"/>
                        </a:rPr>
                        <a:t> </a:t>
                      </a:r>
                      <a:r>
                        <a:rPr kumimoji="0" lang="en-US" sz="1800" b="0" i="0" u="none" strike="noStrike" cap="none" normalizeH="0" baseline="0" dirty="0" err="1">
                          <a:ln>
                            <a:noFill/>
                          </a:ln>
                          <a:solidFill>
                            <a:srgbClr val="FFFFFF"/>
                          </a:solidFill>
                          <a:effectLst/>
                          <a:latin typeface="Calibri Light"/>
                          <a:cs typeface="Times New Roman" pitchFamily="18" charset="0"/>
                        </a:rPr>
                        <a:t>arttırır</a:t>
                      </a:r>
                      <a:endParaRPr kumimoji="0" lang="en-US" sz="16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Diğerleri</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Duruma</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Yükleme</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örn</a:t>
                      </a:r>
                      <a:r>
                        <a:rPr kumimoji="0" lang="en-US" sz="1800" b="0" i="0" u="none" strike="noStrike" cap="none" normalizeH="0" baseline="0">
                          <a:ln>
                            <a:noFill/>
                          </a:ln>
                          <a:solidFill>
                            <a:srgbClr val="333333"/>
                          </a:solidFill>
                          <a:effectLst/>
                          <a:latin typeface="Calibri Light"/>
                          <a:cs typeface="Times New Roman" pitchFamily="18" charset="0"/>
                        </a:rPr>
                        <a:t>. “Her </a:t>
                      </a:r>
                      <a:r>
                        <a:rPr kumimoji="0" lang="en-US" sz="1800" b="0" i="0" u="none" strike="noStrike" cap="none" normalizeH="0" baseline="0" dirty="0" err="1">
                          <a:ln>
                            <a:noFill/>
                          </a:ln>
                          <a:solidFill>
                            <a:srgbClr val="333333"/>
                          </a:solidFill>
                          <a:effectLst/>
                          <a:latin typeface="Calibri Light"/>
                          <a:cs typeface="Times New Roman" pitchFamily="18" charset="0"/>
                        </a:rPr>
                        <a:t>şeyi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akıl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hocalarıma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aileme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borçluyum</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kişinin</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kendi</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başarılarını</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hafife</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alması</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öz-güvenini</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azaltır</a:t>
                      </a:r>
                      <a:endParaRPr kumimoji="0" lang="en-US" sz="18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Yararı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Sizin</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alçakgönüllü</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ve</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gerçek</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err="1">
                          <a:ln>
                            <a:noFill/>
                          </a:ln>
                          <a:solidFill>
                            <a:srgbClr val="E3EFF8"/>
                          </a:solidFill>
                          <a:effectLst/>
                          <a:latin typeface="Calibri Light"/>
                          <a:cs typeface="Times New Roman" pitchFamily="18" charset="0"/>
                        </a:rPr>
                        <a:t>bir</a:t>
                      </a:r>
                      <a:r>
                        <a:rPr kumimoji="0" lang="en-US" sz="1800" b="0" i="0" u="none" strike="noStrike" cap="none" normalizeH="0" baseline="0">
                          <a:ln>
                            <a:noFill/>
                          </a:ln>
                          <a:solidFill>
                            <a:srgbClr val="E3EFF8"/>
                          </a:solidFill>
                          <a:effectLst/>
                          <a:latin typeface="Calibri Light"/>
                          <a:cs typeface="Times New Roman" pitchFamily="18" charset="0"/>
                        </a:rPr>
                        <a:t> “takım oyuncusu” </a:t>
                      </a:r>
                      <a:r>
                        <a:rPr kumimoji="0" lang="en-US" sz="1800" b="0" i="0" u="none" strike="noStrike" cap="none" normalizeH="0" baseline="0" dirty="0" err="1">
                          <a:ln>
                            <a:noFill/>
                          </a:ln>
                          <a:solidFill>
                            <a:srgbClr val="E3EFF8"/>
                          </a:solidFill>
                          <a:effectLst/>
                          <a:latin typeface="Calibri Light"/>
                          <a:cs typeface="Times New Roman" pitchFamily="18" charset="0"/>
                        </a:rPr>
                        <a:t>olduğunuz</a:t>
                      </a:r>
                      <a:r>
                        <a:rPr kumimoji="0" lang="en-US" sz="1800" b="0" i="0" u="none" strike="noStrike" cap="none" normalizeH="0" baseline="0" dirty="0">
                          <a:ln>
                            <a:noFill/>
                          </a:ln>
                          <a:solidFill>
                            <a:srgbClr val="E3EFF8"/>
                          </a:solidFill>
                          <a:effectLst/>
                          <a:latin typeface="Calibri Light"/>
                          <a:cs typeface="Times New Roman" pitchFamily="18" charset="0"/>
                        </a:rPr>
                        <a:t> </a:t>
                      </a:r>
                      <a:r>
                        <a:rPr kumimoji="0" lang="en-US" sz="1800" b="0" i="0" u="none" strike="noStrike" cap="none" normalizeH="0" baseline="0" dirty="0" err="1">
                          <a:ln>
                            <a:noFill/>
                          </a:ln>
                          <a:solidFill>
                            <a:srgbClr val="E3EFF8"/>
                          </a:solidFill>
                          <a:effectLst/>
                          <a:latin typeface="Calibri Light"/>
                          <a:cs typeface="Times New Roman" pitchFamily="18" charset="0"/>
                        </a:rPr>
                        <a:t>varsayılır</a:t>
                      </a:r>
                      <a:endParaRPr kumimoji="0" lang="en-US" sz="16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Kazandığınız ödülden dolayı sizi tebrik ederim. Bu başarıyı nasıl sağladınız?</a:t>
            </a:r>
            <a:endParaRPr lang="en-CA" altLang="de-DE" sz="140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olumlu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427502861"/>
              </p:ext>
            </p:extLst>
          </p:nvPr>
        </p:nvGraphicFramePr>
        <p:xfrm>
          <a:off x="408955" y="4297680"/>
          <a:ext cx="11376000" cy="24384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Kendine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Yükleme</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örn</a:t>
                      </a:r>
                      <a:r>
                        <a:rPr kumimoji="0" lang="en-US" sz="1800" b="0" i="0" u="none" strike="noStrike" cap="none" normalizeH="0" baseline="0">
                          <a:ln>
                            <a:noFill/>
                          </a:ln>
                          <a:solidFill>
                            <a:srgbClr val="333333"/>
                          </a:solidFill>
                          <a:effectLst/>
                          <a:latin typeface="Calibri Light"/>
                          <a:cs typeface="Times New Roman" pitchFamily="18" charset="0"/>
                        </a:rPr>
                        <a:t>. “Sizin </a:t>
                      </a:r>
                      <a:r>
                        <a:rPr kumimoji="0" lang="en-US" sz="1800" b="0" i="0" u="none" strike="noStrike" cap="none" normalizeH="0" baseline="0" dirty="0">
                          <a:ln>
                            <a:noFill/>
                          </a:ln>
                          <a:solidFill>
                            <a:srgbClr val="333333"/>
                          </a:solidFill>
                          <a:effectLst/>
                          <a:latin typeface="Calibri Light"/>
                          <a:cs typeface="Times New Roman" pitchFamily="18" charset="0"/>
                        </a:rPr>
                        <a:t>de </a:t>
                      </a:r>
                      <a:r>
                        <a:rPr kumimoji="0" lang="en-US" sz="1800" b="0" i="0" u="none" strike="noStrike" cap="none" normalizeH="0" baseline="0" dirty="0" err="1">
                          <a:ln>
                            <a:noFill/>
                          </a:ln>
                          <a:solidFill>
                            <a:srgbClr val="333333"/>
                          </a:solidFill>
                          <a:effectLst/>
                          <a:latin typeface="Calibri Light"/>
                          <a:cs typeface="Times New Roman" pitchFamily="18" charset="0"/>
                        </a:rPr>
                        <a:t>daha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önce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söylediğiniz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gibi</a:t>
                      </a:r>
                      <a:r>
                        <a:rPr kumimoji="0" lang="en-US" sz="1800" b="0" i="0" u="none" strike="noStrike" cap="none" normalizeH="0" baseline="0" dirty="0">
                          <a:ln>
                            <a:noFill/>
                          </a:ln>
                          <a:solidFill>
                            <a:srgbClr val="333333"/>
                          </a:solidFill>
                          <a:effectLst/>
                          <a:latin typeface="Calibri Light"/>
                          <a:cs typeface="Times New Roman" pitchFamily="18" charset="0"/>
                        </a:rPr>
                        <a:t> ben son </a:t>
                      </a:r>
                      <a:r>
                        <a:rPr kumimoji="0" lang="en-US" sz="1800" b="0" i="0" u="none" strike="noStrike" cap="none" normalizeH="0" baseline="0" dirty="0" err="1">
                          <a:ln>
                            <a:noFill/>
                          </a:ln>
                          <a:solidFill>
                            <a:srgbClr val="333333"/>
                          </a:solidFill>
                          <a:effectLst/>
                          <a:latin typeface="Calibri Light"/>
                          <a:cs typeface="Times New Roman" pitchFamily="18" charset="0"/>
                        </a:rPr>
                        <a:t>derece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yetenekliyimdir</a:t>
                      </a:r>
                      <a:r>
                        <a:rPr kumimoji="0" lang="en-US" sz="1800" b="0" i="0" u="none" strike="noStrike" cap="none" normalizeH="0" baseline="0">
                          <a:ln>
                            <a:noFill/>
                          </a:ln>
                          <a:solidFill>
                            <a:srgbClr val="333333"/>
                          </a:solidFill>
                          <a:effectLst/>
                          <a:latin typeface="Calibri Light"/>
                          <a:cs typeface="Times New Roman" pitchFamily="18" charset="0"/>
                        </a:rPr>
                        <a:t>.”)</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1800" b="1" i="0" u="none" strike="noStrike" cap="none" normalizeH="0" baseline="0" dirty="0" err="1">
                          <a:ln>
                            <a:noFill/>
                          </a:ln>
                          <a:solidFill>
                            <a:srgbClr val="333333"/>
                          </a:solidFill>
                          <a:effectLst/>
                          <a:latin typeface="Calibri Light"/>
                          <a:cs typeface="Times New Roman" pitchFamily="18" charset="0"/>
                        </a:rPr>
                        <a:t>Zararı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kendini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övmek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kibirlilik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olarak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görülebilir</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1800" b="1" i="0" u="none" strike="noStrike" cap="none" normalizeH="0" baseline="0" dirty="0" err="1">
                          <a:ln>
                            <a:noFill/>
                          </a:ln>
                          <a:solidFill>
                            <a:srgbClr val="333333"/>
                          </a:solidFill>
                          <a:effectLst/>
                          <a:latin typeface="Calibri Light"/>
                          <a:cs typeface="Times New Roman" pitchFamily="18" charset="0"/>
                        </a:rPr>
                        <a:t>Yararı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öz-güveni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arttırır</a:t>
                      </a:r>
                      <a:endParaRPr kumimoji="0" lang="en-US"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Diğerleri</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Duruma</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Yükleme</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örn</a:t>
                      </a:r>
                      <a:r>
                        <a:rPr kumimoji="0" lang="en-US" sz="1800" b="0" i="0" u="none" strike="noStrike" cap="none" normalizeH="0" baseline="0">
                          <a:ln>
                            <a:noFill/>
                          </a:ln>
                          <a:solidFill>
                            <a:srgbClr val="333333"/>
                          </a:solidFill>
                          <a:effectLst/>
                          <a:latin typeface="Calibri Light"/>
                          <a:cs typeface="Times New Roman" pitchFamily="18" charset="0"/>
                        </a:rPr>
                        <a:t>. “Her </a:t>
                      </a:r>
                      <a:r>
                        <a:rPr kumimoji="0" lang="en-US" sz="1800" b="0" i="0" u="none" strike="noStrike" cap="none" normalizeH="0" baseline="0" dirty="0" err="1">
                          <a:ln>
                            <a:noFill/>
                          </a:ln>
                          <a:solidFill>
                            <a:srgbClr val="333333"/>
                          </a:solidFill>
                          <a:effectLst/>
                          <a:latin typeface="Calibri Light"/>
                          <a:cs typeface="Times New Roman" pitchFamily="18" charset="0"/>
                        </a:rPr>
                        <a:t>şeyi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akıl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hocalarıma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aileme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borçluyum</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mn-lt"/>
                          <a:cs typeface="Times New Roman" pitchFamily="18" charset="0"/>
                        </a:rPr>
                        <a:t>Zararı</a:t>
                      </a:r>
                      <a:r>
                        <a:rPr kumimoji="0" lang="en-US" sz="1800" b="1" i="0" u="none" strike="noStrike" cap="none" normalizeH="0" baseline="0" dirty="0">
                          <a:ln>
                            <a:noFill/>
                          </a:ln>
                          <a:solidFill>
                            <a:srgbClr val="333333"/>
                          </a:solidFill>
                          <a:effectLst/>
                          <a:latin typeface="+mn-lt"/>
                          <a:cs typeface="Times New Roman" pitchFamily="18" charset="0"/>
                        </a:rPr>
                        <a:t>:</a:t>
                      </a:r>
                      <a:r>
                        <a:rPr kumimoji="0" lang="en-US" sz="1800" b="0" i="0" u="none" strike="noStrike" cap="none" normalizeH="0" baseline="0" dirty="0">
                          <a:ln>
                            <a:noFill/>
                          </a:ln>
                          <a:solidFill>
                            <a:srgbClr val="333333"/>
                          </a:solidFill>
                          <a:effectLst/>
                          <a:latin typeface="+mn-lt"/>
                          <a:cs typeface="Times New Roman" pitchFamily="18" charset="0"/>
                        </a:rPr>
                        <a:t> </a:t>
                      </a:r>
                      <a:r>
                        <a:rPr kumimoji="0" lang="en-US" sz="1800" b="0" i="0" u="none" strike="noStrike" cap="none" normalizeH="0" baseline="0" dirty="0">
                          <a:ln>
                            <a:noFill/>
                          </a:ln>
                          <a:solidFill>
                            <a:srgbClr val="004992"/>
                          </a:solidFill>
                          <a:effectLst/>
                          <a:latin typeface="+mn-lt"/>
                          <a:cs typeface="Times New Roman" pitchFamily="18" charset="0"/>
                        </a:rPr>
                        <a:t>???</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kişinin</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kendi</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başarılarını</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hafife</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alması</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öz-güvenini</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azaltır</a:t>
                      </a:r>
                      <a:endParaRPr kumimoji="0" lang="en-US" sz="18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mn-lt"/>
                          <a:cs typeface="Times New Roman" pitchFamily="18" charset="0"/>
                        </a:rPr>
                        <a:t>Yararı</a:t>
                      </a:r>
                      <a:r>
                        <a:rPr kumimoji="0" lang="en-US" sz="1800" b="1" i="0" u="none" strike="noStrike" cap="none" normalizeH="0" baseline="0" dirty="0">
                          <a:ln>
                            <a:noFill/>
                          </a:ln>
                          <a:solidFill>
                            <a:srgbClr val="333333"/>
                          </a:solidFill>
                          <a:effectLst/>
                          <a:latin typeface="+mn-lt"/>
                          <a:cs typeface="Times New Roman" pitchFamily="18" charset="0"/>
                        </a:rPr>
                        <a:t>:</a:t>
                      </a:r>
                      <a:r>
                        <a:rPr kumimoji="0" lang="en-US" sz="1800" b="0" i="0" u="none" strike="noStrike" cap="none" normalizeH="0" baseline="0" dirty="0">
                          <a:ln>
                            <a:noFill/>
                          </a:ln>
                          <a:solidFill>
                            <a:srgbClr val="333333"/>
                          </a:solidFill>
                          <a:effectLst/>
                          <a:latin typeface="+mn-lt"/>
                          <a:cs typeface="Times New Roman" pitchFamily="18" charset="0"/>
                        </a:rPr>
                        <a:t> </a:t>
                      </a:r>
                      <a:r>
                        <a:rPr kumimoji="0" lang="en-US" sz="1800" b="0" i="0" u="none" strike="noStrike" cap="none" normalizeH="0" baseline="0" dirty="0">
                          <a:ln>
                            <a:noFill/>
                          </a:ln>
                          <a:solidFill>
                            <a:srgbClr val="004992"/>
                          </a:solidFill>
                          <a:effectLst/>
                          <a:latin typeface="+mn-lt"/>
                          <a:cs typeface="Times New Roman" pitchFamily="18" charset="0"/>
                        </a:rPr>
                        <a:t>???</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Sizin</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alçakgönüllü</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ve</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gerçek</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err="1">
                          <a:ln>
                            <a:noFill/>
                          </a:ln>
                          <a:solidFill>
                            <a:srgbClr val="E3EFF8"/>
                          </a:solidFill>
                          <a:effectLst/>
                          <a:latin typeface="+mn-lt"/>
                          <a:cs typeface="Times New Roman" pitchFamily="18" charset="0"/>
                        </a:rPr>
                        <a:t>bir</a:t>
                      </a:r>
                      <a:r>
                        <a:rPr kumimoji="0" lang="en-US" sz="1800" b="0" i="0" u="none" strike="noStrike" cap="none" normalizeH="0" baseline="0">
                          <a:ln>
                            <a:noFill/>
                          </a:ln>
                          <a:solidFill>
                            <a:srgbClr val="E3EFF8"/>
                          </a:solidFill>
                          <a:effectLst/>
                          <a:latin typeface="+mn-lt"/>
                          <a:cs typeface="Times New Roman" pitchFamily="18" charset="0"/>
                        </a:rPr>
                        <a:t> “takım oyuncusu” </a:t>
                      </a:r>
                      <a:r>
                        <a:rPr kumimoji="0" lang="en-US" sz="1800" b="0" i="0" u="none" strike="noStrike" cap="none" normalizeH="0" baseline="0" dirty="0" err="1">
                          <a:ln>
                            <a:noFill/>
                          </a:ln>
                          <a:solidFill>
                            <a:srgbClr val="E3EFF8"/>
                          </a:solidFill>
                          <a:effectLst/>
                          <a:latin typeface="+mn-lt"/>
                          <a:cs typeface="Times New Roman" pitchFamily="18" charset="0"/>
                        </a:rPr>
                        <a:t>olduğunuz</a:t>
                      </a:r>
                      <a:r>
                        <a:rPr kumimoji="0" lang="en-US" sz="1800" b="0" i="0" u="none" strike="noStrike" cap="none" normalizeH="0" baseline="0" dirty="0">
                          <a:ln>
                            <a:noFill/>
                          </a:ln>
                          <a:solidFill>
                            <a:srgbClr val="E3EFF8"/>
                          </a:solidFill>
                          <a:effectLst/>
                          <a:latin typeface="+mn-lt"/>
                          <a:cs typeface="Times New Roman" pitchFamily="18" charset="0"/>
                        </a:rPr>
                        <a:t> </a:t>
                      </a:r>
                      <a:r>
                        <a:rPr kumimoji="0" lang="en-US" sz="1800" b="0" i="0" u="none" strike="noStrike" cap="none" normalizeH="0" baseline="0" dirty="0" err="1">
                          <a:ln>
                            <a:noFill/>
                          </a:ln>
                          <a:solidFill>
                            <a:srgbClr val="E3EFF8"/>
                          </a:solidFill>
                          <a:effectLst/>
                          <a:latin typeface="+mn-lt"/>
                          <a:cs typeface="Times New Roman" pitchFamily="18" charset="0"/>
                        </a:rPr>
                        <a:t>varsayılır</a:t>
                      </a:r>
                      <a:endParaRPr kumimoji="0" lang="en-US" sz="16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Kazandığınız ödülden dolayı sizi tebrik ederim. Bu başarıyı nasıl sağladınız?</a:t>
            </a:r>
            <a:endParaRPr lang="en-CA" altLang="de-DE" sz="1400">
              <a:latin typeface="Calibri Light"/>
            </a:endParaRPr>
          </a:p>
        </p:txBody>
      </p:sp>
    </p:spTree>
    <p:extLst>
      <p:ext uri="{BB962C8B-B14F-4D97-AF65-F5344CB8AC3E}">
        <p14:creationId xmlns:p14="http://schemas.microsoft.com/office/powerpoint/2010/main" val="2920356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olumlu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3900804695"/>
              </p:ext>
            </p:extLst>
          </p:nvPr>
        </p:nvGraphicFramePr>
        <p:xfrm>
          <a:off x="408955" y="4297680"/>
          <a:ext cx="11376000" cy="24384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Kendine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Yükleme</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örn</a:t>
                      </a:r>
                      <a:r>
                        <a:rPr kumimoji="0" lang="en-US" sz="1800" b="0" i="0" u="none" strike="noStrike" cap="none" normalizeH="0" baseline="0">
                          <a:ln>
                            <a:noFill/>
                          </a:ln>
                          <a:solidFill>
                            <a:srgbClr val="333333"/>
                          </a:solidFill>
                          <a:effectLst/>
                          <a:latin typeface="Calibri Light"/>
                          <a:cs typeface="Times New Roman" pitchFamily="18" charset="0"/>
                        </a:rPr>
                        <a:t>. “Sizin </a:t>
                      </a:r>
                      <a:r>
                        <a:rPr kumimoji="0" lang="en-US" sz="1800" b="0" i="0" u="none" strike="noStrike" cap="none" normalizeH="0" baseline="0" dirty="0">
                          <a:ln>
                            <a:noFill/>
                          </a:ln>
                          <a:solidFill>
                            <a:srgbClr val="333333"/>
                          </a:solidFill>
                          <a:effectLst/>
                          <a:latin typeface="Calibri Light"/>
                          <a:cs typeface="Times New Roman" pitchFamily="18" charset="0"/>
                        </a:rPr>
                        <a:t>de </a:t>
                      </a:r>
                      <a:r>
                        <a:rPr kumimoji="0" lang="en-US" sz="1800" b="0" i="0" u="none" strike="noStrike" cap="none" normalizeH="0" baseline="0" dirty="0" err="1">
                          <a:ln>
                            <a:noFill/>
                          </a:ln>
                          <a:solidFill>
                            <a:srgbClr val="333333"/>
                          </a:solidFill>
                          <a:effectLst/>
                          <a:latin typeface="Calibri Light"/>
                          <a:cs typeface="Times New Roman" pitchFamily="18" charset="0"/>
                        </a:rPr>
                        <a:t>daha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önce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söylediğiniz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gibi</a:t>
                      </a:r>
                      <a:r>
                        <a:rPr kumimoji="0" lang="en-US" sz="1800" b="0" i="0" u="none" strike="noStrike" cap="none" normalizeH="0" baseline="0" dirty="0">
                          <a:ln>
                            <a:noFill/>
                          </a:ln>
                          <a:solidFill>
                            <a:srgbClr val="333333"/>
                          </a:solidFill>
                          <a:effectLst/>
                          <a:latin typeface="Calibri Light"/>
                          <a:cs typeface="Times New Roman" pitchFamily="18" charset="0"/>
                        </a:rPr>
                        <a:t> ben son </a:t>
                      </a:r>
                      <a:r>
                        <a:rPr kumimoji="0" lang="en-US" sz="1800" b="0" i="0" u="none" strike="noStrike" cap="none" normalizeH="0" baseline="0" dirty="0" err="1">
                          <a:ln>
                            <a:noFill/>
                          </a:ln>
                          <a:solidFill>
                            <a:srgbClr val="333333"/>
                          </a:solidFill>
                          <a:effectLst/>
                          <a:latin typeface="Calibri Light"/>
                          <a:cs typeface="Times New Roman" pitchFamily="18" charset="0"/>
                        </a:rPr>
                        <a:t>derece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yetenekliyimdir</a:t>
                      </a:r>
                      <a:r>
                        <a:rPr kumimoji="0" lang="en-US" sz="1800" b="0" i="0" u="none" strike="noStrike" cap="none" normalizeH="0" baseline="0">
                          <a:ln>
                            <a:noFill/>
                          </a:ln>
                          <a:solidFill>
                            <a:srgbClr val="333333"/>
                          </a:solidFill>
                          <a:effectLst/>
                          <a:latin typeface="Calibri Light"/>
                          <a:cs typeface="Times New Roman" pitchFamily="18" charset="0"/>
                        </a:rPr>
                        <a:t>.”)</a:t>
                      </a:r>
                      <a:endParaRPr kumimoji="0" lang="en-GB" sz="14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1800" b="1" i="0" u="none" strike="noStrike" cap="none" normalizeH="0" baseline="0" dirty="0" err="1">
                          <a:ln>
                            <a:noFill/>
                          </a:ln>
                          <a:solidFill>
                            <a:srgbClr val="333333"/>
                          </a:solidFill>
                          <a:effectLst/>
                          <a:latin typeface="Calibri Light"/>
                          <a:cs typeface="Times New Roman" pitchFamily="18" charset="0"/>
                        </a:rPr>
                        <a:t>Zararı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kendini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övmek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kibirlilik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olarak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görülebilir</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1800" b="1" i="0" u="none" strike="noStrike" cap="none" normalizeH="0" baseline="0" dirty="0" err="1">
                          <a:ln>
                            <a:noFill/>
                          </a:ln>
                          <a:solidFill>
                            <a:srgbClr val="333333"/>
                          </a:solidFill>
                          <a:effectLst/>
                          <a:latin typeface="Calibri Light"/>
                          <a:cs typeface="Times New Roman" pitchFamily="18" charset="0"/>
                        </a:rPr>
                        <a:t>Yararı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öz-güveni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arttırır</a:t>
                      </a:r>
                      <a:endParaRPr kumimoji="0" lang="en-US"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Diğerleri</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1" i="0" u="none" strike="noStrike" cap="none" normalizeH="0" baseline="0" dirty="0" err="1">
                          <a:ln>
                            <a:noFill/>
                          </a:ln>
                          <a:solidFill>
                            <a:srgbClr val="333333"/>
                          </a:solidFill>
                          <a:effectLst/>
                          <a:latin typeface="Calibri Light"/>
                          <a:cs typeface="Times New Roman" pitchFamily="18" charset="0"/>
                        </a:rPr>
                        <a:t>Duruma</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Yükleme</a:t>
                      </a:r>
                      <a:endParaRPr kumimoji="0" lang="en-US" sz="18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örn</a:t>
                      </a:r>
                      <a:r>
                        <a:rPr kumimoji="0" lang="en-US" sz="1800" b="0" i="0" u="none" strike="noStrike" cap="none" normalizeH="0" baseline="0">
                          <a:ln>
                            <a:noFill/>
                          </a:ln>
                          <a:solidFill>
                            <a:srgbClr val="333333"/>
                          </a:solidFill>
                          <a:effectLst/>
                          <a:latin typeface="Calibri Light"/>
                          <a:cs typeface="Times New Roman" pitchFamily="18" charset="0"/>
                        </a:rPr>
                        <a:t>. “Her </a:t>
                      </a:r>
                      <a:r>
                        <a:rPr kumimoji="0" lang="en-US" sz="1800" b="0" i="0" u="none" strike="noStrike" cap="none" normalizeH="0" baseline="0" dirty="0" err="1">
                          <a:ln>
                            <a:noFill/>
                          </a:ln>
                          <a:solidFill>
                            <a:srgbClr val="333333"/>
                          </a:solidFill>
                          <a:effectLst/>
                          <a:latin typeface="Calibri Light"/>
                          <a:cs typeface="Times New Roman" pitchFamily="18" charset="0"/>
                        </a:rPr>
                        <a:t>şeyi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akıl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hocalarıma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aileme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borçluyum</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kişinin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kendi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başarılarını</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hafife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alması</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öz-güvenini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azaltır</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Yararı</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Sizin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alçakgönüllü</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gerçek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bir</a:t>
                      </a:r>
                      <a:r>
                        <a:rPr kumimoji="0" lang="en-US" sz="1800" b="0" i="0" u="none" strike="noStrike" cap="none" normalizeH="0" baseline="0">
                          <a:ln>
                            <a:noFill/>
                          </a:ln>
                          <a:solidFill>
                            <a:srgbClr val="333333"/>
                          </a:solidFill>
                          <a:effectLst/>
                          <a:latin typeface="Calibri Light"/>
                          <a:cs typeface="Times New Roman" pitchFamily="18" charset="0"/>
                        </a:rPr>
                        <a:t> “takım oyuncusu” </a:t>
                      </a:r>
                      <a:r>
                        <a:rPr kumimoji="0" lang="en-US" sz="1800" b="0" i="0" u="none" strike="noStrike" cap="none" normalizeH="0" baseline="0" dirty="0" err="1">
                          <a:ln>
                            <a:noFill/>
                          </a:ln>
                          <a:solidFill>
                            <a:srgbClr val="333333"/>
                          </a:solidFill>
                          <a:effectLst/>
                          <a:latin typeface="Calibri Light"/>
                          <a:cs typeface="Times New Roman" pitchFamily="18" charset="0"/>
                        </a:rPr>
                        <a:t>olduğunuz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varsayılır</a:t>
                      </a:r>
                      <a:endParaRPr kumimoji="0" lang="en-US"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Kazandığınız ödülden dolayı sizi tebrik ederim. Bu başarıyı nasıl sağladınız?</a:t>
            </a:r>
            <a:endParaRPr lang="en-CA" altLang="de-DE" sz="1400">
              <a:latin typeface="Calibri Light"/>
            </a:endParaRPr>
          </a:p>
        </p:txBody>
      </p:sp>
    </p:spTree>
    <p:extLst>
      <p:ext uri="{BB962C8B-B14F-4D97-AF65-F5344CB8AC3E}">
        <p14:creationId xmlns:p14="http://schemas.microsoft.com/office/powerpoint/2010/main" val="2754725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olumlu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3" name="Group 15"/>
          <p:cNvGraphicFramePr>
            <a:graphicFrameLocks noGrp="1"/>
          </p:cNvGraphicFramePr>
          <p:nvPr>
            <p:extLst>
              <p:ext uri="{D42A27DB-BD31-4B8C-83A1-F6EECF244321}">
                <p14:modId xmlns:p14="http://schemas.microsoft.com/office/powerpoint/2010/main" val="2563535153"/>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Daha dengeli cevaplar (ör: kendi, diğerleri/durum biçimlerinin etkilerini birleştirin; farklı açıklamalar önerin):</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4"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Kazandığınız ödülden dolayı sizi tebrik ederim. Bu başarıyı nasıl sağladınız?</a:t>
            </a:r>
            <a:endParaRPr lang="en-CA" altLang="de-DE" sz="140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Belli yükleme biçimlerinin olumlu olaylar üzerindeki etkisi!</a:t>
            </a: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3" name="Group 15"/>
          <p:cNvGraphicFramePr>
            <a:graphicFrameLocks noGrp="1"/>
          </p:cNvGraphicFramePr>
          <p:nvPr>
            <p:extLst>
              <p:ext uri="{D42A27DB-BD31-4B8C-83A1-F6EECF244321}">
                <p14:modId xmlns:p14="http://schemas.microsoft.com/office/powerpoint/2010/main" val="1144832170"/>
              </p:ext>
            </p:extLst>
          </p:nvPr>
        </p:nvGraphicFramePr>
        <p:xfrm>
          <a:off x="408955" y="4297680"/>
          <a:ext cx="11375136" cy="21031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000000"/>
                          </a:solidFill>
                          <a:effectLst/>
                          <a:latin typeface="Calibri Light"/>
                          <a:cs typeface="Times New Roman" pitchFamily="18" charset="0"/>
                        </a:rPr>
                        <a:t>Daha dengeli cevaplar (ör: kendi, diğerleri/durum biçimlerinin etkilerini birleştirin; farklı açıklamalar önerin):</a:t>
                      </a:r>
                      <a:endParaRPr kumimoji="0" lang="pt-BR"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chemeClr val="tx1"/>
                          </a:solidFill>
                          <a:effectLst/>
                          <a:latin typeface="Calibri Light"/>
                          <a:cs typeface="Times New Roman" pitchFamily="18" charset="0"/>
                        </a:rPr>
                        <a:t>“Bu </a:t>
                      </a:r>
                      <a:r>
                        <a:rPr kumimoji="0" lang="en-US" sz="2000" b="0" i="0" u="none" strike="noStrike" cap="none" normalizeH="0" baseline="0" dirty="0" err="1">
                          <a:ln>
                            <a:noFill/>
                          </a:ln>
                          <a:solidFill>
                            <a:schemeClr val="tx1"/>
                          </a:solidFill>
                          <a:effectLst/>
                          <a:latin typeface="Calibri Light"/>
                          <a:cs typeface="Times New Roman" pitchFamily="18" charset="0"/>
                        </a:rPr>
                        <a:t>başarımdan</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dolayı</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çok</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gurur</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duyuyorum</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ancak</a:t>
                      </a:r>
                      <a:r>
                        <a:rPr kumimoji="0" lang="en-US" sz="2000" b="0" i="0" u="none" strike="noStrike" cap="none" normalizeH="0" baseline="0" dirty="0">
                          <a:ln>
                            <a:noFill/>
                          </a:ln>
                          <a:solidFill>
                            <a:schemeClr val="tx1"/>
                          </a:solidFill>
                          <a:effectLst/>
                          <a:latin typeface="Calibri Light"/>
                          <a:cs typeface="Times New Roman" pitchFamily="18" charset="0"/>
                        </a:rPr>
                        <a:t> hem </a:t>
                      </a:r>
                      <a:r>
                        <a:rPr kumimoji="0" lang="en-US" sz="2000" b="0" i="0" u="none" strike="noStrike" cap="none" normalizeH="0" baseline="0" dirty="0" err="1">
                          <a:ln>
                            <a:noFill/>
                          </a:ln>
                          <a:solidFill>
                            <a:schemeClr val="tx1"/>
                          </a:solidFill>
                          <a:effectLst/>
                          <a:latin typeface="Calibri Light"/>
                          <a:cs typeface="Times New Roman" pitchFamily="18" charset="0"/>
                        </a:rPr>
                        <a:t>aileme</a:t>
                      </a:r>
                      <a:r>
                        <a:rPr kumimoji="0" lang="en-US" sz="2000" b="0" i="0" u="none" strike="noStrike" cap="none" normalizeH="0" baseline="0" dirty="0">
                          <a:ln>
                            <a:noFill/>
                          </a:ln>
                          <a:solidFill>
                            <a:schemeClr val="tx1"/>
                          </a:solidFill>
                          <a:effectLst/>
                          <a:latin typeface="Calibri Light"/>
                          <a:cs typeface="Times New Roman" pitchFamily="18" charset="0"/>
                        </a:rPr>
                        <a:t> hem de </a:t>
                      </a:r>
                      <a:r>
                        <a:rPr kumimoji="0" lang="en-US" sz="2000" b="0" i="0" u="none" strike="noStrike" cap="none" normalizeH="0" baseline="0" dirty="0" err="1">
                          <a:ln>
                            <a:noFill/>
                          </a:ln>
                          <a:solidFill>
                            <a:schemeClr val="tx1"/>
                          </a:solidFill>
                          <a:effectLst/>
                          <a:latin typeface="Calibri Light"/>
                          <a:cs typeface="Times New Roman" pitchFamily="18" charset="0"/>
                        </a:rPr>
                        <a:t>takım</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arkadaşlarıma</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teşekkür</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etmek</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isterim</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Ayrıca</a:t>
                      </a:r>
                      <a:r>
                        <a:rPr kumimoji="0" lang="en-US" sz="2000" b="0" i="0" u="none" strike="noStrike" cap="none" normalizeH="0" baseline="0" dirty="0">
                          <a:ln>
                            <a:noFill/>
                          </a:ln>
                          <a:solidFill>
                            <a:schemeClr val="tx1"/>
                          </a:solidFill>
                          <a:effectLst/>
                          <a:latin typeface="Calibri Light"/>
                          <a:cs typeface="Times New Roman" pitchFamily="18" charset="0"/>
                        </a:rPr>
                        <a:t>, Thomas Alva </a:t>
                      </a:r>
                      <a:r>
                        <a:rPr kumimoji="0" lang="en-US" sz="2000" b="0" i="0" u="none" strike="noStrike" cap="none" normalizeH="0" baseline="0" dirty="0" err="1">
                          <a:ln>
                            <a:noFill/>
                          </a:ln>
                          <a:solidFill>
                            <a:schemeClr val="tx1"/>
                          </a:solidFill>
                          <a:effectLst/>
                          <a:latin typeface="Calibri Light"/>
                          <a:cs typeface="Times New Roman" pitchFamily="18" charset="0"/>
                        </a:rPr>
                        <a:t>Edison’un</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bir</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zamanlar</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demiştir</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ki</a:t>
                      </a:r>
                      <a:r>
                        <a:rPr kumimoji="0" lang="en-US" sz="2000" b="0" i="0" u="none" strike="noStrike" cap="none" normalizeH="0" baseline="0">
                          <a:ln>
                            <a:noFill/>
                          </a:ln>
                          <a:solidFill>
                            <a:schemeClr val="tx1"/>
                          </a:solidFill>
                          <a:effectLst/>
                          <a:latin typeface="Calibri Light"/>
                          <a:cs typeface="Times New Roman" pitchFamily="18" charset="0"/>
                        </a:rPr>
                        <a:t>: ”Deha</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yüzde</a:t>
                      </a:r>
                      <a:r>
                        <a:rPr kumimoji="0" lang="en-US" sz="2000" b="0" i="0" u="none" strike="noStrike" cap="none" normalizeH="0" baseline="0" dirty="0">
                          <a:ln>
                            <a:noFill/>
                          </a:ln>
                          <a:solidFill>
                            <a:schemeClr val="tx1"/>
                          </a:solidFill>
                          <a:effectLst/>
                          <a:latin typeface="Calibri Light"/>
                          <a:cs typeface="Times New Roman" pitchFamily="18" charset="0"/>
                        </a:rPr>
                        <a:t> 1 </a:t>
                      </a:r>
                      <a:r>
                        <a:rPr kumimoji="0" lang="en-US" sz="2000" b="0" i="0" u="none" strike="noStrike" cap="none" normalizeH="0" baseline="0" dirty="0" err="1">
                          <a:ln>
                            <a:noFill/>
                          </a:ln>
                          <a:solidFill>
                            <a:schemeClr val="tx1"/>
                          </a:solidFill>
                          <a:effectLst/>
                          <a:latin typeface="Calibri Light"/>
                          <a:cs typeface="Times New Roman" pitchFamily="18" charset="0"/>
                        </a:rPr>
                        <a:t>ilham</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almak</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dirty="0" err="1">
                          <a:ln>
                            <a:noFill/>
                          </a:ln>
                          <a:solidFill>
                            <a:schemeClr val="tx1"/>
                          </a:solidFill>
                          <a:effectLst/>
                          <a:latin typeface="Calibri Light"/>
                          <a:cs typeface="Times New Roman" pitchFamily="18" charset="0"/>
                        </a:rPr>
                        <a:t>yüzde</a:t>
                      </a:r>
                      <a:r>
                        <a:rPr kumimoji="0" lang="en-US" sz="2000" b="0" i="0" u="none" strike="noStrike" cap="none" normalizeH="0" baseline="0" dirty="0">
                          <a:ln>
                            <a:noFill/>
                          </a:ln>
                          <a:solidFill>
                            <a:schemeClr val="tx1"/>
                          </a:solidFill>
                          <a:effectLst/>
                          <a:latin typeface="Calibri Light"/>
                          <a:cs typeface="Times New Roman" pitchFamily="18" charset="0"/>
                        </a:rPr>
                        <a:t> 99 </a:t>
                      </a:r>
                      <a:r>
                        <a:rPr kumimoji="0" lang="en-US" sz="2000" b="0" i="0" u="none" strike="noStrike" cap="none" normalizeH="0" baseline="0" dirty="0" err="1">
                          <a:ln>
                            <a:noFill/>
                          </a:ln>
                          <a:solidFill>
                            <a:schemeClr val="tx1"/>
                          </a:solidFill>
                          <a:effectLst/>
                          <a:latin typeface="Calibri Light"/>
                          <a:cs typeface="Times New Roman" pitchFamily="18" charset="0"/>
                        </a:rPr>
                        <a:t>emek</a:t>
                      </a:r>
                      <a:r>
                        <a:rPr kumimoji="0" lang="en-US" sz="2000" b="0" i="0" u="none" strike="noStrike" cap="none" normalizeH="0" baseline="0" dirty="0">
                          <a:ln>
                            <a:noFill/>
                          </a:ln>
                          <a:solidFill>
                            <a:schemeClr val="tx1"/>
                          </a:solidFill>
                          <a:effectLst/>
                          <a:latin typeface="Calibri Light"/>
                          <a:cs typeface="Times New Roman" pitchFamily="18" charset="0"/>
                        </a:rPr>
                        <a:t> </a:t>
                      </a:r>
                      <a:r>
                        <a:rPr kumimoji="0" lang="en-US" sz="2000" b="0" i="0" u="none" strike="noStrike" cap="none" normalizeH="0" baseline="0" err="1">
                          <a:ln>
                            <a:noFill/>
                          </a:ln>
                          <a:solidFill>
                            <a:schemeClr val="tx1"/>
                          </a:solidFill>
                          <a:effectLst/>
                          <a:latin typeface="Calibri Light"/>
                          <a:cs typeface="Times New Roman" pitchFamily="18" charset="0"/>
                        </a:rPr>
                        <a:t>vermektir</a:t>
                      </a:r>
                      <a:r>
                        <a:rPr kumimoji="0" lang="en-US" sz="2000" b="0" i="0" u="none" strike="noStrike" cap="none" normalizeH="0" baseline="0">
                          <a:ln>
                            <a:noFill/>
                          </a:ln>
                          <a:solidFill>
                            <a:schemeClr val="tx1"/>
                          </a:solidFill>
                          <a:effectLst/>
                          <a:latin typeface="Calibri Light"/>
                          <a:cs typeface="Times New Roman" pitchFamily="18" charset="0"/>
                        </a:rPr>
                        <a:t>.“</a:t>
                      </a:r>
                      <a:endParaRPr kumimoji="0" lang="en-US" sz="2000" b="0"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5" name="Picture 14"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Kazandığınız ödülden dolayı sizi tebrik ederim. Bu başarıyı nasıl sağladınız?</a:t>
            </a:r>
            <a:endParaRPr lang="en-CA" altLang="de-DE" sz="140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Neden bunu yapıyoruz?</a:t>
            </a:r>
            <a:endParaRPr lang="de-DE" altLang="de-DE" sz="360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tr-TR" altLang="de-DE" sz="2400" dirty="0">
                <a:solidFill>
                  <a:srgbClr val="333333"/>
                </a:solidFill>
              </a:rPr>
              <a:t>Araştırmalara göre, </a:t>
            </a:r>
            <a:r>
              <a:rPr lang="en-US" altLang="de-DE" sz="2400" b="1" dirty="0" err="1">
                <a:solidFill>
                  <a:srgbClr val="333333"/>
                </a:solidFill>
              </a:rPr>
              <a:t>depres</a:t>
            </a:r>
            <a:r>
              <a:rPr lang="tr-TR" altLang="de-DE" sz="2400" b="1" dirty="0">
                <a:solidFill>
                  <a:srgbClr val="333333"/>
                </a:solidFill>
              </a:rPr>
              <a:t>yondaki </a:t>
            </a:r>
            <a:r>
              <a:rPr lang="tr-TR" altLang="de-DE" sz="2400" dirty="0">
                <a:solidFill>
                  <a:srgbClr val="333333"/>
                </a:solidFill>
              </a:rPr>
              <a:t>birçok insan</a:t>
            </a:r>
            <a:r>
              <a:rPr lang="en-US" altLang="de-DE" sz="2400" dirty="0">
                <a:solidFill>
                  <a:srgbClr val="333333"/>
                </a:solidFill>
              </a:rPr>
              <a:t> (</a:t>
            </a:r>
            <a:r>
              <a:rPr lang="tr-TR" altLang="de-DE" sz="2400" dirty="0">
                <a:solidFill>
                  <a:srgbClr val="333333"/>
                </a:solidFill>
              </a:rPr>
              <a:t>fakat hepsi değil</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Başarısızlıklardan dolayı kendilerini suçlama eğilimindeler</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Başarılarından ise diğer insanlara ya da koşullara pay çıkarma eğilimindeler</a:t>
            </a:r>
          </a:p>
          <a:p>
            <a:pPr lvl="0" algn="ctr" defTabSz="914400" fontAlgn="base"/>
            <a:r>
              <a:rPr lang="tr-TR" altLang="de-DE" sz="2400" dirty="0">
                <a:solidFill>
                  <a:srgbClr val="004992"/>
                </a:solidFill>
              </a:rPr>
              <a:t>Bu da öz-saygıyı azaltabilir</a:t>
            </a:r>
            <a:r>
              <a:rPr lang="en-US" altLang="de-DE" sz="2400" dirty="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Neden bunu yapıyoruz?</a:t>
            </a:r>
            <a:endParaRPr lang="de-DE" altLang="de-DE" sz="3600">
              <a:latin typeface="+mn-lt"/>
              <a:ea typeface="+mn-ea"/>
              <a:cs typeface="+mn-cs"/>
            </a:endParaRPr>
          </a:p>
        </p:txBody>
      </p:sp>
      <p:sp>
        <p:nvSpPr>
          <p:cNvPr id="6" name="Content Placeholder 5"/>
          <p:cNvSpPr>
            <a:spLocks noGrp="1"/>
          </p:cNvSpPr>
          <p:nvPr>
            <p:ph idx="1"/>
          </p:nvPr>
        </p:nvSpPr>
        <p:spPr/>
        <p:txBody>
          <a:bodyPr/>
          <a:lstStyle/>
          <a:p>
            <a:pPr lvl="0" defTabSz="914400" fontAlgn="base"/>
            <a:r>
              <a:rPr lang="tr-TR" altLang="de-DE" sz="2400" dirty="0">
                <a:solidFill>
                  <a:srgbClr val="333333"/>
                </a:solidFill>
              </a:rPr>
              <a:t>Araştırmalara göre, </a:t>
            </a:r>
            <a:r>
              <a:rPr lang="tr-TR" altLang="de-DE" sz="2400" b="1" dirty="0">
                <a:solidFill>
                  <a:srgbClr val="333333"/>
                </a:solidFill>
              </a:rPr>
              <a:t>hezeyanları olan </a:t>
            </a:r>
            <a:r>
              <a:rPr lang="tr-TR" altLang="de-DE" sz="2400" dirty="0">
                <a:solidFill>
                  <a:srgbClr val="333333"/>
                </a:solidFill>
              </a:rPr>
              <a:t>birçok insan</a:t>
            </a:r>
            <a:r>
              <a:rPr lang="en-US" altLang="de-DE" sz="2400" dirty="0">
                <a:solidFill>
                  <a:srgbClr val="333333"/>
                </a:solidFill>
              </a:rPr>
              <a:t> (</a:t>
            </a:r>
            <a:r>
              <a:rPr lang="tr-TR" altLang="de-DE" sz="2400" dirty="0">
                <a:solidFill>
                  <a:srgbClr val="333333"/>
                </a:solidFill>
              </a:rPr>
              <a:t>fakat hepsi değil</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Olumsuz olaylardan ve başarısızlıklardan dolayı başkalarını suçlama eğilimindeler</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Tüm olayların kendi kontrollerinin ötesinde olduğunu düşünme eğilimindeler</a:t>
            </a:r>
          </a:p>
          <a:p>
            <a:pPr lvl="0" algn="ctr" defTabSz="914400" fontAlgn="base"/>
            <a:r>
              <a:rPr lang="tr-TR" altLang="de-DE" sz="2400" dirty="0">
                <a:solidFill>
                  <a:srgbClr val="004992"/>
                </a:solidFill>
              </a:rPr>
              <a:t>Özellikle bu ilk yükleme biçimi kişilerarası sorunlara yol açabilir</a:t>
            </a:r>
            <a:r>
              <a:rPr lang="en-US" altLang="de-DE" sz="2400" dirty="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Tek-taraflı yüklemeler psikotik dönemde yanlış anlaşılmalara nasıl yol açar - örnekler</a:t>
            </a:r>
            <a:endParaRPr lang="en-US" altLang="de-DE" sz="3600">
              <a:latin typeface="+mn-lt"/>
              <a:ea typeface="+mn-ea"/>
              <a:cs typeface="+mn-cs"/>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5805264"/>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tr-TR" altLang="de-DE" sz="2000" dirty="0">
                <a:solidFill>
                  <a:srgbClr val="004992"/>
                </a:solidFill>
                <a:latin typeface="+mn-lt"/>
                <a:cs typeface="+mn-cs"/>
              </a:rPr>
              <a:t>Kim kısa bir kişisel yaşantısı ile katkıda bulunmak ister? </a:t>
            </a:r>
            <a:endParaRPr lang="de-DE" altLang="de-DE" sz="2000" dirty="0">
              <a:solidFill>
                <a:srgbClr val="004992"/>
              </a:solidFill>
              <a:latin typeface="+mn-lt"/>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1698219306"/>
              </p:ext>
            </p:extLst>
          </p:nvPr>
        </p:nvGraphicFramePr>
        <p:xfrm>
          <a:off x="408955" y="2391576"/>
          <a:ext cx="11376000" cy="313942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Olay</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Psikotik dönemdeki açıklama</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Başka açıklamalar</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Siz konuşurken, insanlar gülüyor.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İnsanlar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aslında</a:t>
                      </a:r>
                      <a:r>
                        <a:rPr kumimoji="0" lang="en-US" sz="2000" b="0" i="0" u="none" strike="noStrike" cap="none" normalizeH="0" baseline="0" dirty="0">
                          <a:ln>
                            <a:noFill/>
                          </a:ln>
                          <a:solidFill>
                            <a:srgbClr val="333333"/>
                          </a:solidFill>
                          <a:effectLst/>
                          <a:latin typeface="Calibri Light"/>
                          <a:cs typeface="Times New Roman" pitchFamily="18" charset="0"/>
                        </a:rPr>
                        <a:t> ne </a:t>
                      </a:r>
                      <a:r>
                        <a:rPr kumimoji="0" lang="en-US" sz="2000" b="0" i="0" u="none" strike="noStrike" cap="none" normalizeH="0" baseline="0" dirty="0" err="1">
                          <a:ln>
                            <a:noFill/>
                          </a:ln>
                          <a:solidFill>
                            <a:srgbClr val="333333"/>
                          </a:solidFill>
                          <a:effectLst/>
                          <a:latin typeface="Calibri Light"/>
                          <a:cs typeface="Times New Roman" pitchFamily="18" charset="0"/>
                        </a:rPr>
                        <a:t>dediğimle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ilgilenmiyorlar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benimle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sadece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alay</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ediyorlar</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Tamamıylen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tesadüf</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aynı</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anda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başka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espri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yaptı</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ya</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insanlar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sizin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kara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mizahınızdan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keyif</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alıyor</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Kilo almışsınız.</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Cimri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doktor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reçeteme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ucuz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ilaç</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yazmış</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İlaç yan etkisi olması olası; ancak hareketsizlik ve kötü beslenme de olası sebeplerden.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Bisiklet lastiğiniz sönmüş.</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İşin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içinde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sokak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serserileri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kafayı</a:t>
                      </a:r>
                      <a:r>
                        <a:rPr kumimoji="0" lang="en-US" sz="2000" b="0" i="0" u="none" strike="noStrike" cap="none" normalizeH="0" baseline="0" dirty="0">
                          <a:ln>
                            <a:noFill/>
                          </a:ln>
                          <a:solidFill>
                            <a:srgbClr val="333333"/>
                          </a:solidFill>
                          <a:effectLst/>
                          <a:latin typeface="Calibri Light"/>
                          <a:cs typeface="Times New Roman" pitchFamily="18" charset="0"/>
                        </a:rPr>
                        <a:t> da </a:t>
                      </a:r>
                      <a:r>
                        <a:rPr kumimoji="0" lang="en-US" sz="2000" b="0" i="0" u="none" strike="noStrike" cap="none" normalizeH="0" baseline="0" dirty="0" err="1">
                          <a:ln>
                            <a:noFill/>
                          </a:ln>
                          <a:solidFill>
                            <a:srgbClr val="333333"/>
                          </a:solidFill>
                          <a:effectLst/>
                          <a:latin typeface="Calibri Light"/>
                          <a:cs typeface="Times New Roman" pitchFamily="18" charset="0"/>
                        </a:rPr>
                        <a:t>bana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takmışlar</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Lastiklerinize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hava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basmayı</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unutmuşsunuz</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lastiğe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çivi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saplanmış</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olabilir</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Yükleme Biçimleri</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Bugünkü seansın hedefi:</a:t>
            </a:r>
            <a:endParaRPr lang="en-US" altLang="de-DE" dirty="0">
              <a:solidFill>
                <a:srgbClr val="004992"/>
              </a:solidFill>
              <a:latin typeface="+mn-lt"/>
              <a:ea typeface="+mn-ea"/>
              <a:cs typeface="+mn-cs"/>
            </a:endParaRPr>
          </a:p>
        </p:txBody>
      </p:sp>
      <p:sp>
        <p:nvSpPr>
          <p:cNvPr id="28675"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tr-TR" altLang="de-DE" sz="2400" dirty="0">
                <a:solidFill>
                  <a:srgbClr val="333333"/>
                </a:solidFill>
              </a:rPr>
              <a:t>Olayların olası nedenleri hakkında düşünün</a:t>
            </a:r>
            <a:endParaRPr lang="en-US" altLang="de-DE" sz="2400" dirty="0">
              <a:solidFill>
                <a:srgbClr val="333333"/>
              </a:solidFill>
            </a:endParaRPr>
          </a:p>
          <a:p>
            <a:pPr marL="342900" indent="-342900" eaLnBrk="1" hangingPunct="1">
              <a:buClr>
                <a:srgbClr val="333333"/>
              </a:buClr>
              <a:buFont typeface="WingDings"/>
              <a:buChar char=""/>
            </a:pPr>
            <a:r>
              <a:rPr lang="tr-TR" altLang="de-DE" sz="2400" dirty="0">
                <a:solidFill>
                  <a:srgbClr val="333333"/>
                </a:solidFill>
              </a:rPr>
              <a:t>Sadece bir açıklamayı kabullenmek için acele etmeyin</a:t>
            </a:r>
            <a:endParaRPr lang="en-US" altLang="de-DE" sz="2400" dirty="0">
              <a:solidFill>
                <a:srgbClr val="333333"/>
              </a:solidFill>
            </a:endParaRPr>
          </a:p>
          <a:p>
            <a:pPr marL="342900" indent="-342900" eaLnBrk="1" hangingPunct="1">
              <a:buClr>
                <a:srgbClr val="333333"/>
              </a:buClr>
              <a:buFont typeface="WingDings"/>
              <a:buChar char=""/>
            </a:pPr>
            <a:r>
              <a:rPr lang="tr-TR" altLang="de-DE" sz="2400" dirty="0">
                <a:solidFill>
                  <a:srgbClr val="333333"/>
                </a:solidFill>
              </a:rPr>
              <a:t>Belirli yükleme biçimlerinin sonuçlarını tartışın</a:t>
            </a:r>
          </a:p>
          <a:p>
            <a:pPr lvl="0" defTabSz="914400" fontAlgn="base"/>
            <a:r>
              <a:rPr lang="tr-TR" altLang="de-DE" sz="2400" dirty="0">
                <a:solidFill>
                  <a:srgbClr val="004992"/>
                </a:solidFill>
              </a:rPr>
              <a:t>Günlük yaşantımızda olabildiğimizce gerçekçi davranmaya çalışmalıyız</a:t>
            </a:r>
            <a:r>
              <a:rPr lang="de-DE" altLang="de-DE" sz="2400" dirty="0">
                <a:solidFill>
                  <a:srgbClr val="004992"/>
                </a:solidFill>
              </a:rPr>
              <a:t>:</a:t>
            </a:r>
          </a:p>
          <a:p>
            <a:pPr lvl="0" defTabSz="914400" fontAlgn="base"/>
            <a:r>
              <a:rPr lang="tr-TR" altLang="de-DE" sz="2400" dirty="0">
                <a:solidFill>
                  <a:srgbClr val="004992"/>
                </a:solidFill>
              </a:rPr>
              <a:t>Başarısızlıklarımızdan dolayı her zaman diğer insanları suçlamamalıyız</a:t>
            </a:r>
            <a:r>
              <a:rPr lang="de-DE" altLang="de-DE" sz="2400" dirty="0">
                <a:solidFill>
                  <a:srgbClr val="004992"/>
                </a:solidFill>
              </a:rPr>
              <a:t>, </a:t>
            </a:r>
            <a:r>
              <a:rPr lang="tr-TR" altLang="de-DE" sz="2400" dirty="0">
                <a:solidFill>
                  <a:srgbClr val="004992"/>
                </a:solidFill>
              </a:rPr>
              <a:t>ne de işler yolunda gitmediği zaman kendimizi</a:t>
            </a:r>
            <a:r>
              <a:rPr lang="de-DE" altLang="de-DE" sz="2400" dirty="0">
                <a:solidFill>
                  <a:srgbClr val="004992"/>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Mağazadaki satış elemanı satış bedelinin hepsini geri iade etti.</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tr-TR" altLang="de-DE" sz="2400" dirty="0">
                <a:solidFill>
                  <a:srgbClr val="333333"/>
                </a:solidFill>
              </a:rPr>
              <a:t>Mağaza satış elemanı neden tüm satış bedelini geri iade </a:t>
            </a:r>
            <a:r>
              <a:rPr lang="tr-TR" altLang="de-DE" sz="2400">
                <a:solidFill>
                  <a:srgbClr val="333333"/>
                </a:solidFill>
              </a:rPr>
              <a:t>etti</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2"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odaya girdiğinizde, odadaki herkes konuşmayı kesiyor.</a:t>
            </a:r>
            <a:endParaRPr lang="de-DE" altLang="de-DE" sz="360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tr-TR" altLang="de-DE" sz="2400" dirty="0">
                <a:solidFill>
                  <a:srgbClr val="333333"/>
                </a:solidFill>
              </a:rPr>
              <a:t>Siz odaya girdiğinizde, herkesin konuşmayı kesmesine ne sebebiyet vermiş </a:t>
            </a:r>
            <a:r>
              <a:rPr lang="tr-TR" altLang="de-DE" sz="2400">
                <a:solidFill>
                  <a:srgbClr val="333333"/>
                </a:solidFill>
              </a:rPr>
              <a:t>olabilir?</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2"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Birisi size iyi görünmediğinizi söylüyor.</a:t>
            </a:r>
            <a:endParaRPr lang="de-DE" altLang="de-DE" sz="3600">
              <a:latin typeface="+mn-lt"/>
              <a:ea typeface="+mn-ea"/>
              <a:cs typeface="+mn-cs"/>
            </a:endParaRPr>
          </a:p>
        </p:txBody>
      </p:sp>
      <p:sp>
        <p:nvSpPr>
          <p:cNvPr id="31747" name="Rectangle 1027"/>
          <p:cNvSpPr>
            <a:spLocks noGrp="1" noChangeArrowheads="1"/>
          </p:cNvSpPr>
          <p:nvPr>
            <p:ph idx="1"/>
          </p:nvPr>
        </p:nvSpPr>
        <p:spPr>
          <a:noFill/>
        </p:spPr>
        <p:txBody>
          <a:bodyPr>
            <a:noAutofit/>
          </a:bodyPr>
          <a:lstStyle/>
          <a:p>
            <a:pPr eaLnBrk="1" hangingPunct="1"/>
            <a:r>
              <a:rPr lang="tr-TR" altLang="de-DE" sz="2400" dirty="0">
                <a:solidFill>
                  <a:srgbClr val="333333"/>
                </a:solidFill>
              </a:rPr>
              <a:t>Bu insanı size bunu söylettiren nedir</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2"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sınavdan kaldınız.</a:t>
            </a:r>
            <a:endParaRPr lang="de-DE" altLang="de-DE" sz="3600">
              <a:latin typeface="+mn-lt"/>
              <a:ea typeface="+mn-ea"/>
              <a:cs typeface="+mn-cs"/>
            </a:endParaRPr>
          </a:p>
        </p:txBody>
      </p:sp>
      <p:sp>
        <p:nvSpPr>
          <p:cNvPr id="32771" name="Rectangle 3"/>
          <p:cNvSpPr>
            <a:spLocks noGrp="1" noChangeArrowheads="1"/>
          </p:cNvSpPr>
          <p:nvPr>
            <p:ph idx="1"/>
          </p:nvPr>
        </p:nvSpPr>
        <p:spPr>
          <a:noFill/>
        </p:spPr>
        <p:txBody>
          <a:bodyPr>
            <a:noAutofit/>
          </a:bodyPr>
          <a:lstStyle/>
          <a:p>
            <a:pPr eaLnBrk="1" hangingPunct="1"/>
            <a:r>
              <a:rPr lang="tr-TR" altLang="de-DE" sz="2400">
                <a:solidFill>
                  <a:srgbClr val="333333"/>
                </a:solidFill>
              </a:rPr>
              <a:t>Bu </a:t>
            </a:r>
            <a:r>
              <a:rPr lang="tr-TR" altLang="de-DE" sz="2400" dirty="0">
                <a:solidFill>
                  <a:srgbClr val="333333"/>
                </a:solidFill>
              </a:rPr>
              <a:t>sınavdan niye </a:t>
            </a:r>
            <a:r>
              <a:rPr lang="tr-TR" altLang="de-DE" sz="2400">
                <a:solidFill>
                  <a:srgbClr val="333333"/>
                </a:solidFill>
              </a:rPr>
              <a:t>kaldınız</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2"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Kendi örneklerinizi veriniz</a:t>
            </a:r>
          </a:p>
        </p:txBody>
      </p:sp>
      <p:sp>
        <p:nvSpPr>
          <p:cNvPr id="7" name="Content Placeholder 6"/>
          <p:cNvSpPr>
            <a:spLocks noGrp="1"/>
          </p:cNvSpPr>
          <p:nvPr>
            <p:ph idx="1"/>
          </p:nvPr>
        </p:nvSpPr>
        <p:spPr/>
        <p:txBody>
          <a:bodyPr/>
          <a:lstStyle/>
          <a:p>
            <a:pPr lvl="0" defTabSz="914400" fontAlgn="base">
              <a:defRPr/>
            </a:pPr>
            <a:r>
              <a:rPr lang="tr-TR" altLang="de-DE" sz="2400" kern="0">
                <a:solidFill>
                  <a:srgbClr val="333333"/>
                </a:solidFill>
              </a:rPr>
              <a:t>Bu duruma ne yol açmış olabilir?</a:t>
            </a:r>
            <a:endParaRPr lang="en-US" sz="2400" dirty="0"/>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3"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İç sesin sana senin işe yaramaz olduğunu söylüyor.</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buFontTx/>
              <a:buNone/>
            </a:pPr>
            <a:r>
              <a:rPr lang="tr-TR" altLang="de-DE" sz="2400" b="1" dirty="0">
                <a:solidFill>
                  <a:srgbClr val="004992"/>
                </a:solidFill>
              </a:rPr>
              <a:t>Nedenler</a:t>
            </a:r>
            <a:r>
              <a:rPr lang="de-DE" altLang="de-DE" sz="2400" b="1" dirty="0">
                <a:solidFill>
                  <a:srgbClr val="004992"/>
                </a:solidFill>
              </a:rPr>
              <a:t>...</a:t>
            </a:r>
          </a:p>
          <a:p>
            <a:pPr eaLnBrk="1" hangingPunct="1">
              <a:buFontTx/>
              <a:buNone/>
            </a:pPr>
            <a:r>
              <a:rPr lang="de-DE" altLang="de-DE" sz="2400" dirty="0">
                <a:solidFill>
                  <a:srgbClr val="004992"/>
                </a:solidFill>
              </a:rPr>
              <a:t>.</a:t>
            </a:r>
            <a:r>
              <a:rPr lang="de-DE" altLang="de-DE" sz="2400" dirty="0">
                <a:solidFill>
                  <a:srgbClr val="333333"/>
                </a:solidFill>
              </a:rPr>
              <a:t>..</a:t>
            </a:r>
            <a:r>
              <a:rPr lang="tr-TR" altLang="de-DE" sz="2400" dirty="0">
                <a:solidFill>
                  <a:srgbClr val="333333"/>
                </a:solidFill>
              </a:rPr>
              <a:t>kendin</a:t>
            </a:r>
            <a:endParaRPr lang="de-DE" altLang="de-DE" sz="2400" dirty="0">
              <a:solidFill>
                <a:srgbClr val="333333"/>
              </a:solidFill>
            </a:endParaRPr>
          </a:p>
          <a:p>
            <a:pPr eaLnBrk="1" hangingPunct="1">
              <a:buFontTx/>
              <a:buNone/>
            </a:pPr>
            <a:r>
              <a:rPr lang="de-DE" altLang="de-DE" sz="2400" dirty="0">
                <a:solidFill>
                  <a:srgbClr val="333333"/>
                </a:solidFill>
              </a:rPr>
              <a:t>...</a:t>
            </a:r>
            <a:r>
              <a:rPr lang="tr-TR" altLang="de-DE" sz="2400" dirty="0">
                <a:solidFill>
                  <a:srgbClr val="333333"/>
                </a:solidFill>
              </a:rPr>
              <a:t>diğerleri</a:t>
            </a:r>
            <a:r>
              <a:rPr lang="de-DE" altLang="de-DE" sz="2400" dirty="0">
                <a:solidFill>
                  <a:srgbClr val="333333"/>
                </a:solidFill>
              </a:rPr>
              <a:t> 	</a:t>
            </a:r>
          </a:p>
          <a:p>
            <a:pPr eaLnBrk="1" hangingPunct="1">
              <a:buFontTx/>
              <a:buNone/>
            </a:pPr>
            <a:r>
              <a:rPr lang="de-DE" altLang="de-DE" sz="2400" dirty="0">
                <a:solidFill>
                  <a:srgbClr val="333333"/>
                </a:solidFill>
              </a:rPr>
              <a:t>...</a:t>
            </a:r>
            <a:r>
              <a:rPr lang="tr-TR" altLang="de-DE" sz="2400" dirty="0">
                <a:solidFill>
                  <a:srgbClr val="333333"/>
                </a:solidFill>
              </a:rPr>
              <a:t>durum</a:t>
            </a:r>
            <a:r>
              <a:rPr lang="de-DE" altLang="de-DE" sz="2400" dirty="0">
                <a:solidFill>
                  <a:srgbClr val="333333"/>
                </a:solidFill>
              </a:rPr>
              <a:t>/</a:t>
            </a:r>
            <a:r>
              <a:rPr lang="tr-TR" altLang="de-DE" sz="2400" dirty="0">
                <a:solidFill>
                  <a:srgbClr val="333333"/>
                </a:solidFill>
              </a:rPr>
              <a:t>koşullar</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3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İç sesin sana senin işe yaramaz olduğunu söylüyor.</a:t>
            </a:r>
            <a:endParaRPr lang="en-US" altLang="de-DE" sz="3600" dirty="0">
              <a:latin typeface="+mn-lt"/>
              <a:ea typeface="+mn-ea"/>
              <a:cs typeface="+mn-cs"/>
            </a:endParaRPr>
          </a:p>
        </p:txBody>
      </p:sp>
      <p:sp>
        <p:nvSpPr>
          <p:cNvPr id="7" name="Content Placeholder 6"/>
          <p:cNvSpPr>
            <a:spLocks noGrp="1"/>
          </p:cNvSpPr>
          <p:nvPr>
            <p:ph idx="1"/>
          </p:nvPr>
        </p:nvSpPr>
        <p:spPr/>
        <p:txBody>
          <a:bodyPr/>
          <a:lstStyle/>
          <a:p>
            <a:pPr lvl="0" defTabSz="914400">
              <a:lnSpc>
                <a:spcPct val="100000"/>
              </a:lnSpc>
              <a:spcBef>
                <a:spcPts val="0"/>
              </a:spcBef>
            </a:pPr>
            <a:r>
              <a:rPr lang="tr-TR" altLang="de-DE" sz="2000" b="1" dirty="0">
                <a:solidFill>
                  <a:srgbClr val="004992"/>
                </a:solidFill>
              </a:rPr>
              <a:t>Nedenler</a:t>
            </a:r>
            <a:r>
              <a:rPr lang="en-US" altLang="de-DE" sz="2000" b="1" dirty="0">
                <a:solidFill>
                  <a:srgbClr val="004992"/>
                </a:solidFill>
              </a:rPr>
              <a:t>...</a:t>
            </a:r>
          </a:p>
          <a:p>
            <a:pPr lvl="0" defTabSz="914400"/>
            <a:r>
              <a:rPr lang="en-US" altLang="de-DE" sz="2000" b="1" dirty="0">
                <a:solidFill>
                  <a:srgbClr val="004992"/>
                </a:solidFill>
              </a:rPr>
              <a:t>... </a:t>
            </a:r>
            <a:r>
              <a:rPr lang="tr-TR" altLang="de-DE" sz="2000" b="1" dirty="0">
                <a:solidFill>
                  <a:srgbClr val="004992"/>
                </a:solidFill>
              </a:rPr>
              <a:t>kendin</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tr-TR" altLang="de-DE" sz="2000">
                <a:solidFill>
                  <a:srgbClr val="333333"/>
                </a:solidFill>
              </a:rPr>
              <a:t>Ne </a:t>
            </a:r>
            <a:r>
              <a:rPr lang="tr-TR" altLang="de-DE" sz="2000" dirty="0">
                <a:solidFill>
                  <a:srgbClr val="333333"/>
                </a:solidFill>
              </a:rPr>
              <a:t>yazık ki; sürekli kendimi suçluyorum</a:t>
            </a:r>
            <a:r>
              <a:rPr lang="en-US" altLang="de-DE" sz="2000" dirty="0">
                <a:solidFill>
                  <a:srgbClr val="333333"/>
                </a:solidFill>
              </a:rPr>
              <a:t>. </a:t>
            </a:r>
            <a:r>
              <a:rPr lang="tr-TR" altLang="de-DE" sz="2000" dirty="0">
                <a:solidFill>
                  <a:srgbClr val="333333"/>
                </a:solidFill>
              </a:rPr>
              <a:t>Bu, bir çeşit gizlenmiş kendine nefret </a:t>
            </a:r>
            <a:r>
              <a:rPr lang="tr-TR" altLang="de-DE" sz="2000">
                <a:solidFill>
                  <a:srgbClr val="333333"/>
                </a:solidFill>
              </a:rPr>
              <a:t>olabilir</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tr-TR" altLang="de-DE" sz="2000">
                <a:solidFill>
                  <a:srgbClr val="333333"/>
                </a:solidFill>
              </a:rPr>
              <a:t>Deliriyorum</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tr-TR" altLang="de-DE" sz="2000">
                <a:solidFill>
                  <a:srgbClr val="333333"/>
                </a:solidFill>
              </a:rPr>
              <a:t>Sanki </a:t>
            </a:r>
            <a:r>
              <a:rPr lang="tr-TR" altLang="de-DE" sz="2000" dirty="0">
                <a:solidFill>
                  <a:srgbClr val="333333"/>
                </a:solidFill>
              </a:rPr>
              <a:t>bir başkası düşünüyor</a:t>
            </a:r>
            <a:r>
              <a:rPr lang="en-US" altLang="de-DE" sz="2000" dirty="0">
                <a:solidFill>
                  <a:srgbClr val="333333"/>
                </a:solidFill>
              </a:rPr>
              <a:t>. </a:t>
            </a:r>
            <a:r>
              <a:rPr lang="tr-TR" altLang="de-DE" sz="2000" dirty="0">
                <a:solidFill>
                  <a:srgbClr val="333333"/>
                </a:solidFill>
              </a:rPr>
              <a:t>Fakat, biliyorum ki; bunlar benim </a:t>
            </a:r>
            <a:r>
              <a:rPr lang="tr-TR" altLang="de-DE" sz="2000">
                <a:solidFill>
                  <a:srgbClr val="333333"/>
                </a:solidFill>
              </a:rPr>
              <a:t>düşüncelerim</a:t>
            </a:r>
            <a:r>
              <a:rPr lang="en-US" altLang="de-DE" sz="2000">
                <a:solidFill>
                  <a:srgbClr val="333333"/>
                </a:solidFill>
              </a:rPr>
              <a:t>.”</a:t>
            </a:r>
            <a:endParaRPr lang="en-US" altLang="de-DE" sz="2000" dirty="0">
              <a:solidFill>
                <a:srgbClr val="333333"/>
              </a:solidFill>
            </a:endParaRPr>
          </a:p>
          <a:p>
            <a:pPr lvl="0" defTabSz="914400">
              <a:buClr>
                <a:srgbClr val="333333"/>
              </a:buClr>
            </a:pPr>
            <a:r>
              <a:rPr lang="en-US" altLang="de-DE" sz="2000" b="1" dirty="0">
                <a:solidFill>
                  <a:srgbClr val="004992"/>
                </a:solidFill>
              </a:rPr>
              <a:t>... </a:t>
            </a:r>
            <a:r>
              <a:rPr lang="tr-TR" altLang="de-DE" sz="2000" b="1" dirty="0">
                <a:solidFill>
                  <a:srgbClr val="004992"/>
                </a:solidFill>
              </a:rPr>
              <a:t>diğerleri</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tr-TR" altLang="de-DE" sz="2000">
                <a:solidFill>
                  <a:srgbClr val="333333"/>
                </a:solidFill>
              </a:rPr>
              <a:t>Beynime </a:t>
            </a:r>
            <a:r>
              <a:rPr lang="tr-TR" altLang="de-DE" sz="2000" dirty="0">
                <a:solidFill>
                  <a:srgbClr val="333333"/>
                </a:solidFill>
              </a:rPr>
              <a:t>bir şey yerleştirilmiş</a:t>
            </a:r>
            <a:r>
              <a:rPr lang="de-DE" altLang="de-DE" sz="2000">
                <a:solidFill>
                  <a:srgbClr val="333333"/>
                </a:solidFill>
              </a:rPr>
              <a:t>.</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tr-TR" altLang="de-DE" sz="2000">
                <a:solidFill>
                  <a:srgbClr val="333333"/>
                </a:solidFill>
              </a:rPr>
              <a:t>Bu </a:t>
            </a:r>
            <a:r>
              <a:rPr lang="tr-TR" altLang="de-DE" sz="2000" dirty="0">
                <a:solidFill>
                  <a:srgbClr val="333333"/>
                </a:solidFill>
              </a:rPr>
              <a:t>nasıl olabilir bilmiyorum; ancak biri düşüncelerimin kontrolünü eline </a:t>
            </a:r>
            <a:r>
              <a:rPr lang="tr-TR" altLang="de-DE" sz="2000">
                <a:solidFill>
                  <a:srgbClr val="333333"/>
                </a:solidFill>
              </a:rPr>
              <a:t>aldı.</a:t>
            </a:r>
            <a:r>
              <a:rPr lang="en-US" altLang="de-DE" sz="2000">
                <a:solidFill>
                  <a:srgbClr val="333333"/>
                </a:solidFill>
              </a:rPr>
              <a:t>”</a:t>
            </a:r>
            <a:endParaRPr lang="en-US" altLang="de-DE" sz="2000" dirty="0">
              <a:solidFill>
                <a:srgbClr val="333333"/>
              </a:solidFill>
            </a:endParaRPr>
          </a:p>
          <a:p>
            <a:pPr lvl="0" defTabSz="914400">
              <a:buClr>
                <a:srgbClr val="333333"/>
              </a:buClr>
            </a:pPr>
            <a:r>
              <a:rPr lang="en-US" altLang="de-DE" sz="2000" b="1" dirty="0">
                <a:solidFill>
                  <a:srgbClr val="333333"/>
                </a:solidFill>
              </a:rPr>
              <a:t>..</a:t>
            </a:r>
            <a:r>
              <a:rPr lang="en-US" altLang="de-DE" sz="2000" b="1" dirty="0">
                <a:solidFill>
                  <a:srgbClr val="004992"/>
                </a:solidFill>
              </a:rPr>
              <a:t>. </a:t>
            </a:r>
            <a:r>
              <a:rPr lang="tr-TR" altLang="de-DE" sz="2000" b="1" dirty="0">
                <a:solidFill>
                  <a:srgbClr val="004992"/>
                </a:solidFill>
              </a:rPr>
              <a:t>Durum</a:t>
            </a:r>
            <a:r>
              <a:rPr lang="en-US" altLang="de-DE" sz="2000" b="1" dirty="0">
                <a:solidFill>
                  <a:srgbClr val="004992"/>
                </a:solidFill>
              </a:rPr>
              <a:t>/</a:t>
            </a:r>
            <a:r>
              <a:rPr lang="tr-TR" altLang="de-DE" sz="2000" b="1" dirty="0">
                <a:solidFill>
                  <a:srgbClr val="004992"/>
                </a:solidFill>
              </a:rPr>
              <a:t>koşullar</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tr-TR" altLang="de-DE" sz="2000">
                <a:solidFill>
                  <a:srgbClr val="333333"/>
                </a:solidFill>
              </a:rPr>
              <a:t>Bu </a:t>
            </a:r>
            <a:r>
              <a:rPr lang="tr-TR" altLang="de-DE" sz="2000" dirty="0">
                <a:solidFill>
                  <a:srgbClr val="333333"/>
                </a:solidFill>
              </a:rPr>
              <a:t>günlerde stres altındayım</a:t>
            </a:r>
            <a:r>
              <a:rPr lang="en-US" altLang="de-DE" sz="2000" dirty="0">
                <a:solidFill>
                  <a:srgbClr val="333333"/>
                </a:solidFill>
              </a:rPr>
              <a:t>. </a:t>
            </a:r>
            <a:r>
              <a:rPr lang="tr-TR" altLang="de-DE" sz="2000" dirty="0">
                <a:solidFill>
                  <a:srgbClr val="333333"/>
                </a:solidFill>
              </a:rPr>
              <a:t>Bundan dolayı düşüncelerim de dahil her şeyi daha yoğun </a:t>
            </a:r>
            <a:r>
              <a:rPr lang="tr-TR" altLang="de-DE" sz="2000">
                <a:solidFill>
                  <a:srgbClr val="333333"/>
                </a:solidFill>
              </a:rPr>
              <a:t>deneyimliyorum</a:t>
            </a:r>
            <a:r>
              <a:rPr lang="en-US" altLang="de-DE" sz="2000">
                <a:solidFill>
                  <a:srgbClr val="333333"/>
                </a:solidFill>
              </a:rPr>
              <a:t>.”</a:t>
            </a:r>
            <a:endParaRPr lang="en-US" altLang="de-DE"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tr-TR" altLang="de-DE" sz="2000">
                <a:solidFill>
                  <a:srgbClr val="333333"/>
                </a:solidFill>
              </a:rPr>
              <a:t>Çok </a:t>
            </a:r>
            <a:r>
              <a:rPr lang="tr-TR" altLang="de-DE" sz="2000" dirty="0">
                <a:solidFill>
                  <a:srgbClr val="333333"/>
                </a:solidFill>
              </a:rPr>
              <a:t>yüksek sesle müzik dinlemekten kulaklarım </a:t>
            </a:r>
            <a:r>
              <a:rPr lang="tr-TR" altLang="de-DE" sz="2000">
                <a:solidFill>
                  <a:srgbClr val="333333"/>
                </a:solidFill>
              </a:rPr>
              <a:t>çınlıyor</a:t>
            </a:r>
            <a:r>
              <a:rPr lang="en-US" altLang="de-DE" sz="2000">
                <a:solidFill>
                  <a:srgbClr val="333333"/>
                </a:solidFill>
              </a:rPr>
              <a:t>.”</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5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İç sesin sana senin işe yaramaz olduğunu söylüyor.</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tr-TR" altLang="de-DE" sz="2400" b="1" dirty="0">
                <a:solidFill>
                  <a:srgbClr val="004992"/>
                </a:solidFill>
              </a:rPr>
              <a:t>Psikoz</a:t>
            </a:r>
            <a:r>
              <a:rPr lang="de-DE" altLang="de-DE" sz="2400" b="1" dirty="0">
                <a:solidFill>
                  <a:srgbClr val="004992"/>
                </a:solidFill>
              </a:rPr>
              <a:t>: </a:t>
            </a:r>
            <a:r>
              <a:rPr lang="tr-TR" altLang="de-DE" sz="2400" b="1" dirty="0">
                <a:solidFill>
                  <a:srgbClr val="004992"/>
                </a:solidFill>
              </a:rPr>
              <a:t>iç ses, diğer insanlara/güçlere atfediliyor</a:t>
            </a:r>
            <a:r>
              <a:rPr lang="de-DE" altLang="de-DE" sz="2400" b="1" dirty="0">
                <a:solidFill>
                  <a:srgbClr val="004992"/>
                </a:solidFill>
              </a:rPr>
              <a:t>:</a:t>
            </a:r>
          </a:p>
          <a:p>
            <a:pPr marL="342900" lvl="1" indent="-342900" eaLnBrk="1" hangingPunct="1">
              <a:spcBef>
                <a:spcPts val="1999"/>
              </a:spcBef>
              <a:spcAft>
                <a:spcPts val="0"/>
              </a:spcAft>
              <a:buClr>
                <a:srgbClr val="333333"/>
              </a:buClr>
              <a:buFont typeface="WingDings"/>
              <a:buChar char=""/>
            </a:pPr>
            <a:r>
              <a:rPr lang="en-US" altLang="de-DE" sz="2400">
                <a:solidFill>
                  <a:srgbClr val="004992"/>
                </a:solidFill>
                <a:latin typeface="+mn-lt"/>
              </a:rPr>
              <a:t>“</a:t>
            </a:r>
            <a:r>
              <a:rPr lang="tr-TR" altLang="de-DE" sz="2400">
                <a:solidFill>
                  <a:srgbClr val="333333"/>
                </a:solidFill>
                <a:latin typeface="+mn-lt"/>
              </a:rPr>
              <a:t>Beynime </a:t>
            </a:r>
            <a:r>
              <a:rPr lang="tr-TR" altLang="de-DE" sz="2400" dirty="0">
                <a:solidFill>
                  <a:srgbClr val="333333"/>
                </a:solidFill>
                <a:latin typeface="+mn-lt"/>
              </a:rPr>
              <a:t>bir şey </a:t>
            </a:r>
            <a:r>
              <a:rPr lang="tr-TR" altLang="de-DE" sz="2400">
                <a:solidFill>
                  <a:srgbClr val="333333"/>
                </a:solidFill>
                <a:latin typeface="+mn-lt"/>
              </a:rPr>
              <a:t>yerleştirilmiş</a:t>
            </a:r>
            <a:r>
              <a:rPr lang="de-DE" altLang="de-DE" sz="2400">
                <a:solidFill>
                  <a:srgbClr val="333333"/>
                </a:solidFill>
                <a:latin typeface="+mn-lt"/>
              </a:rPr>
              <a:t>.</a:t>
            </a:r>
            <a:r>
              <a:rPr lang="en-US" altLang="de-DE" sz="2400">
                <a:solidFill>
                  <a:srgbClr val="333333"/>
                </a:solidFill>
                <a:latin typeface="+mn-lt"/>
              </a:rPr>
              <a:t>”</a:t>
            </a:r>
            <a:endParaRPr lang="de-DE" altLang="de-DE" sz="2400" dirty="0">
              <a:solidFill>
                <a:srgbClr val="333333"/>
              </a:solidFill>
              <a:latin typeface="+mn-lt"/>
            </a:endParaRPr>
          </a:p>
          <a:p>
            <a:pPr marL="342900" lvl="1" indent="-342900" eaLnBrk="1" hangingPunct="1">
              <a:spcBef>
                <a:spcPts val="1999"/>
              </a:spcBef>
              <a:spcAft>
                <a:spcPts val="0"/>
              </a:spcAft>
              <a:buClr>
                <a:srgbClr val="333333"/>
              </a:buClr>
              <a:buFont typeface="WingDings"/>
              <a:buChar char=""/>
            </a:pPr>
            <a:r>
              <a:rPr lang="en-US" altLang="de-DE" sz="2400">
                <a:solidFill>
                  <a:srgbClr val="333333"/>
                </a:solidFill>
                <a:latin typeface="+mn-lt"/>
              </a:rPr>
              <a:t>“</a:t>
            </a:r>
            <a:r>
              <a:rPr lang="tr-TR" altLang="de-DE" sz="2400">
                <a:solidFill>
                  <a:srgbClr val="333333"/>
                </a:solidFill>
                <a:latin typeface="+mn-lt"/>
              </a:rPr>
              <a:t>Bu </a:t>
            </a:r>
            <a:r>
              <a:rPr lang="tr-TR" altLang="de-DE" sz="2400" dirty="0">
                <a:solidFill>
                  <a:srgbClr val="333333"/>
                </a:solidFill>
                <a:latin typeface="+mn-lt"/>
              </a:rPr>
              <a:t>nasıl olabilir bilmiyorum, ancak biri düşüncelerimin kontrolünü eline </a:t>
            </a:r>
            <a:r>
              <a:rPr lang="tr-TR" altLang="de-DE" sz="2400">
                <a:solidFill>
                  <a:srgbClr val="333333"/>
                </a:solidFill>
                <a:latin typeface="+mn-lt"/>
              </a:rPr>
              <a:t>aldı</a:t>
            </a:r>
            <a:r>
              <a:rPr lang="de-DE" altLang="de-DE" sz="2400">
                <a:solidFill>
                  <a:srgbClr val="333333"/>
                </a:solidFill>
                <a:latin typeface="+mn-lt"/>
              </a:rPr>
              <a:t>.</a:t>
            </a:r>
            <a:r>
              <a:rPr lang="en-US" altLang="de-DE" sz="2400">
                <a:solidFill>
                  <a:srgbClr val="333333"/>
                </a:solidFill>
                <a:latin typeface="+mn-lt"/>
              </a:rPr>
              <a:t>”</a:t>
            </a:r>
            <a:endParaRPr lang="de-DE" altLang="de-DE" sz="2400" dirty="0">
              <a:solidFill>
                <a:srgbClr val="333333"/>
              </a:solidFill>
              <a:latin typeface="+mn-lt"/>
            </a:endParaRP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Gaipten sesler duymak</a:t>
            </a:r>
            <a:br>
              <a:rPr lang="en-US" sz="3600">
                <a:solidFill>
                  <a:srgbClr val="004992"/>
                </a:solidFill>
                <a:latin typeface="+mn-lt"/>
                <a:ea typeface="+mn-ea"/>
                <a:cs typeface="+mn-cs"/>
              </a:rPr>
            </a:br>
            <a:r>
              <a:rPr lang="en-US">
                <a:solidFill>
                  <a:srgbClr val="004992"/>
                </a:solidFill>
                <a:latin typeface="+mn-lt"/>
                <a:ea typeface="+mn-ea"/>
                <a:cs typeface="+mn-cs"/>
              </a:rPr>
              <a:t>Kendi düşüncelerin mi uzaktan mı kumanda ediliyor?</a:t>
            </a:r>
            <a:br>
              <a:rPr lang="en-US" sz="3600">
                <a:solidFill>
                  <a:srgbClr val="004992"/>
                </a:solidFill>
                <a:latin typeface="+mn-lt"/>
                <a:ea typeface="+mn-ea"/>
                <a:cs typeface="+mn-cs"/>
              </a:rPr>
            </a:br>
            <a:r>
              <a:rPr lang="en-US">
                <a:solidFill>
                  <a:srgbClr val="004992"/>
                </a:solidFill>
                <a:latin typeface="+mn-lt"/>
                <a:ea typeface="+mn-ea"/>
                <a:cs typeface="+mn-cs"/>
              </a:rPr>
              <a:t>Lehte ve aleyhte olanlar</a:t>
            </a: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1471297868"/>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Neden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bu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seslerin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aklınıza</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sokulduğunu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düşünüyorsunuz</a:t>
                      </a:r>
                      <a:r>
                        <a:rPr kumimoji="0" lang="en-US" sz="1800" b="0" i="0" u="none" strike="noStrike" cap="none" normalizeH="0" baseline="0" dirty="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Yan tarafta belirtilen varsayımların harici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“Onları çok net duyabiliyorum. Tam tersine, benim düşüncelerim tamamen sessiz!”</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“Bu düşünceler, kontrolümde değil. Onları engellemeye çalıştığımda, daha da kötüleşiyorlar. Bu da gerçekten birinin beni ele geçirmeye çalıştığını gösteriyor.”</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“Ben böyle kötü düşünceleri asla aklıma getirmem. Karıncayı bile incitemem. Fakat yine de sık sık aklıma bu saldırgan düşünceler geliyor.”</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442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Gaipten sesler duymak</a:t>
            </a:r>
            <a:br>
              <a:rPr lang="en-US" sz="3600">
                <a:solidFill>
                  <a:srgbClr val="004992"/>
                </a:solidFill>
                <a:latin typeface="+mn-lt"/>
                <a:ea typeface="+mn-ea"/>
                <a:cs typeface="+mn-cs"/>
              </a:rPr>
            </a:br>
            <a:r>
              <a:rPr lang="en-US">
                <a:solidFill>
                  <a:srgbClr val="004992"/>
                </a:solidFill>
                <a:latin typeface="+mn-lt"/>
                <a:ea typeface="+mn-ea"/>
                <a:cs typeface="+mn-cs"/>
              </a:rPr>
              <a:t>Kendi düşüncelerin mi uzaktan mı kumanda ediliyor?</a:t>
            </a:r>
            <a:br>
              <a:rPr lang="en-US" sz="3600">
                <a:solidFill>
                  <a:srgbClr val="004992"/>
                </a:solidFill>
                <a:latin typeface="+mn-lt"/>
                <a:ea typeface="+mn-ea"/>
                <a:cs typeface="+mn-cs"/>
              </a:rPr>
            </a:br>
            <a:r>
              <a:rPr lang="en-US">
                <a:solidFill>
                  <a:srgbClr val="004992"/>
                </a:solidFill>
                <a:latin typeface="+mn-lt"/>
                <a:ea typeface="+mn-ea"/>
                <a:cs typeface="+mn-cs"/>
              </a:rPr>
              <a:t>Lehte ve aleyhte olanlar</a:t>
            </a: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177076439"/>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Neden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bu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seslerin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aklınıza</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sokulduğunu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düşünüyorsunuz</a:t>
                      </a:r>
                      <a:r>
                        <a:rPr kumimoji="0" lang="en-US" sz="1800" b="0" i="0" u="none" strike="noStrike" cap="none" normalizeH="0" baseline="0" dirty="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Yan tarafta belirtilen varsayımların harici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“Onları çok net duyabiliyorum. Tam tersine, benim düşüncelerim tamamen sessiz!”</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Normal </a:t>
                      </a:r>
                      <a:r>
                        <a:rPr kumimoji="0" lang="en-US" sz="1600" b="0" i="0" u="none" strike="noStrike" cap="none" normalizeH="0" baseline="0" dirty="0" err="1">
                          <a:ln>
                            <a:noFill/>
                          </a:ln>
                          <a:solidFill>
                            <a:srgbClr val="333333"/>
                          </a:solidFill>
                          <a:effectLst/>
                          <a:latin typeface="Calibri Light"/>
                          <a:cs typeface="Times New Roman" pitchFamily="18" charset="0"/>
                        </a:rPr>
                        <a:t>popülasyonun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yaklaşık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olarak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yüzde</a:t>
                      </a:r>
                      <a:r>
                        <a:rPr kumimoji="0" lang="en-US" sz="1600" b="0" i="0" u="none" strike="noStrike" cap="none" normalizeH="0" baseline="0" dirty="0">
                          <a:ln>
                            <a:noFill/>
                          </a:ln>
                          <a:solidFill>
                            <a:srgbClr val="333333"/>
                          </a:solidFill>
                          <a:effectLst/>
                          <a:latin typeface="Calibri Light"/>
                          <a:cs typeface="Times New Roman" pitchFamily="18" charset="0"/>
                        </a:rPr>
                        <a:t> 15-20’si zaman </a:t>
                      </a:r>
                      <a:r>
                        <a:rPr kumimoji="0" lang="en-US" sz="1600" b="0" i="0" u="none" strike="noStrike" cap="none" normalizeH="0" baseline="0" dirty="0" err="1">
                          <a:ln>
                            <a:noFill/>
                          </a:ln>
                          <a:solidFill>
                            <a:srgbClr val="333333"/>
                          </a:solidFill>
                          <a:effectLst/>
                          <a:latin typeface="Calibri Light"/>
                          <a:cs typeface="Times New Roman" pitchFamily="18" charset="0"/>
                        </a:rPr>
                        <a:t>zaman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böyle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duyuyorlar</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Yoğun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bazen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neredeyse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işitilebilir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olur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akılda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kalıcı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ezgiler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kafamızda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kurgularken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arkadaşınızdan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gelen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bir</a:t>
                      </a:r>
                      <a:r>
                        <a:rPr kumimoji="0" lang="en-US" sz="1600" b="0" i="0" u="none" strike="noStrike" cap="none" normalizeH="0" baseline="0" dirty="0">
                          <a:ln>
                            <a:noFill/>
                          </a:ln>
                          <a:solidFill>
                            <a:srgbClr val="333333"/>
                          </a:solidFill>
                          <a:effectLst/>
                          <a:latin typeface="Calibri Light"/>
                          <a:cs typeface="Times New Roman" pitchFamily="18" charset="0"/>
                        </a:rPr>
                        <a:t> e-</a:t>
                      </a:r>
                      <a:r>
                        <a:rPr kumimoji="0" lang="en-US" sz="1600" b="0" i="0" u="none" strike="noStrike" cap="none" normalizeH="0" baseline="0" dirty="0" err="1">
                          <a:ln>
                            <a:noFill/>
                          </a:ln>
                          <a:solidFill>
                            <a:srgbClr val="333333"/>
                          </a:solidFill>
                          <a:effectLst/>
                          <a:latin typeface="Calibri Light"/>
                          <a:cs typeface="Times New Roman" pitchFamily="18" charset="0"/>
                        </a:rPr>
                        <a:t>maili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okurken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onun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sesini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duymak</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“Bu düşünceler, kontrolümde değil. Onları engellemeye çalıştığımda, daha da kötüleşiyorlar. Bu da gerçekten birinin beni ele geçirmeye çalıştığını gösteriyor.”</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“Ben böyle kötü düşünceleri asla aklıma getirmem. Karıncayı bile incitemem. Fakat yine de sık sık aklıma bu saldırgan düşünceler geliyor.”</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992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Gaipten sesler duymak</a:t>
            </a:r>
            <a:br>
              <a:rPr lang="en-US" sz="3600">
                <a:solidFill>
                  <a:srgbClr val="004992"/>
                </a:solidFill>
                <a:latin typeface="+mn-lt"/>
                <a:ea typeface="+mn-ea"/>
                <a:cs typeface="+mn-cs"/>
              </a:rPr>
            </a:br>
            <a:r>
              <a:rPr lang="en-US">
                <a:solidFill>
                  <a:srgbClr val="004992"/>
                </a:solidFill>
                <a:latin typeface="+mn-lt"/>
                <a:ea typeface="+mn-ea"/>
                <a:cs typeface="+mn-cs"/>
              </a:rPr>
              <a:t>Kendi düşüncelerin mi uzaktan mı kumanda ediliyor?</a:t>
            </a:r>
            <a:br>
              <a:rPr lang="en-US" sz="3600">
                <a:solidFill>
                  <a:srgbClr val="004992"/>
                </a:solidFill>
                <a:latin typeface="+mn-lt"/>
                <a:ea typeface="+mn-ea"/>
                <a:cs typeface="+mn-cs"/>
              </a:rPr>
            </a:br>
            <a:r>
              <a:rPr lang="en-US">
                <a:solidFill>
                  <a:srgbClr val="004992"/>
                </a:solidFill>
                <a:latin typeface="+mn-lt"/>
                <a:ea typeface="+mn-ea"/>
                <a:cs typeface="+mn-cs"/>
              </a:rPr>
              <a:t>Lehte ve aleyhte olanlar</a:t>
            </a: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3613980515"/>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Neden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bu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seslerin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aklınıza</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sokulduğunu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düşünüyorsunuz</a:t>
                      </a:r>
                      <a:r>
                        <a:rPr kumimoji="0" lang="en-US" sz="1800" b="0" i="0" u="none" strike="noStrike" cap="none" normalizeH="0" baseline="0" dirty="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Yan tarafta belirtilen varsayımların harici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“Onları çok net duyabiliyorum. Tam tersine, benim düşüncelerim tamamen sessiz!”</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Normal </a:t>
                      </a:r>
                      <a:r>
                        <a:rPr kumimoji="0" lang="en-US" sz="1600" b="0" i="0" u="none" strike="noStrike" cap="none" normalizeH="0" baseline="0" dirty="0" err="1">
                          <a:ln>
                            <a:noFill/>
                          </a:ln>
                          <a:solidFill>
                            <a:srgbClr val="333333"/>
                          </a:solidFill>
                          <a:effectLst/>
                          <a:latin typeface="Calibri Light"/>
                          <a:cs typeface="Times New Roman" pitchFamily="18" charset="0"/>
                        </a:rPr>
                        <a:t>popülasyonun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yaklaşık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olarak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yüzde</a:t>
                      </a:r>
                      <a:r>
                        <a:rPr kumimoji="0" lang="en-US" sz="1600" b="0" i="0" u="none" strike="noStrike" cap="none" normalizeH="0" baseline="0" dirty="0">
                          <a:ln>
                            <a:noFill/>
                          </a:ln>
                          <a:solidFill>
                            <a:srgbClr val="333333"/>
                          </a:solidFill>
                          <a:effectLst/>
                          <a:latin typeface="Calibri Light"/>
                          <a:cs typeface="Times New Roman" pitchFamily="18" charset="0"/>
                        </a:rPr>
                        <a:t> 15-20’si zaman </a:t>
                      </a:r>
                      <a:r>
                        <a:rPr kumimoji="0" lang="en-US" sz="1600" b="0" i="0" u="none" strike="noStrike" cap="none" normalizeH="0" baseline="0" dirty="0" err="1">
                          <a:ln>
                            <a:noFill/>
                          </a:ln>
                          <a:solidFill>
                            <a:srgbClr val="333333"/>
                          </a:solidFill>
                          <a:effectLst/>
                          <a:latin typeface="Calibri Light"/>
                          <a:cs typeface="Times New Roman" pitchFamily="18" charset="0"/>
                        </a:rPr>
                        <a:t>zaman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böyle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duyuyorlar</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Yoğun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bazen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neredeyse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işitilebilir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olur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akılda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kalıcı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ezgiler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kafamızda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kurgularken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arkadaşınızdan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gelen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bir</a:t>
                      </a:r>
                      <a:r>
                        <a:rPr kumimoji="0" lang="en-US" sz="1600" b="0" i="0" u="none" strike="noStrike" cap="none" normalizeH="0" baseline="0" dirty="0">
                          <a:ln>
                            <a:noFill/>
                          </a:ln>
                          <a:solidFill>
                            <a:srgbClr val="333333"/>
                          </a:solidFill>
                          <a:effectLst/>
                          <a:latin typeface="Calibri Light"/>
                          <a:cs typeface="Times New Roman" pitchFamily="18" charset="0"/>
                        </a:rPr>
                        <a:t> e-</a:t>
                      </a:r>
                      <a:r>
                        <a:rPr kumimoji="0" lang="en-US" sz="1600" b="0" i="0" u="none" strike="noStrike" cap="none" normalizeH="0" baseline="0" dirty="0" err="1">
                          <a:ln>
                            <a:noFill/>
                          </a:ln>
                          <a:solidFill>
                            <a:srgbClr val="333333"/>
                          </a:solidFill>
                          <a:effectLst/>
                          <a:latin typeface="Calibri Light"/>
                          <a:cs typeface="Times New Roman" pitchFamily="18" charset="0"/>
                        </a:rPr>
                        <a:t>maili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okurken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onun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sesini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duymak</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“Bu düşünceler, kontrolümde değil. Onları engellemeye çalıştığımda, daha da kötüleşiyorlar. Bu da gerçekten birinin beni ele geçirmeye çalıştığını gösteriyor.”</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Düşüncelerimiz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tamamen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kontrol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edilebilir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değildir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takdirde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beklenmedik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ilhamlar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beyin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fırtınaları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ya</a:t>
                      </a:r>
                      <a:r>
                        <a:rPr kumimoji="0" lang="en-US" sz="1600" b="0" i="0" u="none" strike="noStrike" cap="none" normalizeH="0" baseline="0" dirty="0">
                          <a:ln>
                            <a:noFill/>
                          </a:ln>
                          <a:solidFill>
                            <a:srgbClr val="333333"/>
                          </a:solidFill>
                          <a:effectLst/>
                          <a:latin typeface="Calibri Light"/>
                          <a:cs typeface="Times New Roman" pitchFamily="18" charset="0"/>
                        </a:rPr>
                        <a:t> da </a:t>
                      </a:r>
                      <a:r>
                        <a:rPr kumimoji="0" lang="en-US" sz="1600" b="0" i="0" u="none" strike="noStrike" cap="none" normalizeH="0" baseline="0" dirty="0" err="1">
                          <a:ln>
                            <a:noFill/>
                          </a:ln>
                          <a:solidFill>
                            <a:srgbClr val="333333"/>
                          </a:solidFill>
                          <a:effectLst/>
                          <a:latin typeface="Calibri Light"/>
                          <a:cs typeface="Times New Roman" pitchFamily="18" charset="0"/>
                        </a:rPr>
                        <a:t>kafamızda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kurgulamalar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olmazdı</a:t>
                      </a:r>
                      <a:r>
                        <a:rPr kumimoji="0" lang="en-US" sz="16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Eğer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karşı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koymaya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çalışırsak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istemsiz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olarak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daha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güçlenir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Deney</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rakamını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düşünmemeye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çalışın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Muaffak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olamazsınız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Hiç</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olmadığı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kadar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kuvvetli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aklınıza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gelivericektir</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“Ben böyle kötü düşünceleri asla aklıma getirmem. Karıncayı bile incitemem. Fakat yine de sık sık aklıma bu saldırgan düşünceler geliyor.”</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849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Gaipten sesler duymak</a:t>
            </a:r>
            <a:br>
              <a:rPr lang="en-US" sz="3600">
                <a:solidFill>
                  <a:srgbClr val="004992"/>
                </a:solidFill>
                <a:latin typeface="+mn-lt"/>
                <a:ea typeface="+mn-ea"/>
                <a:cs typeface="+mn-cs"/>
              </a:rPr>
            </a:br>
            <a:r>
              <a:rPr lang="en-US">
                <a:solidFill>
                  <a:srgbClr val="004992"/>
                </a:solidFill>
                <a:latin typeface="+mn-lt"/>
                <a:ea typeface="+mn-ea"/>
                <a:cs typeface="+mn-cs"/>
              </a:rPr>
              <a:t>Kendi düşüncelerin mi uzaktan mı kumanda ediliyor?</a:t>
            </a:r>
            <a:br>
              <a:rPr lang="en-US" sz="3600">
                <a:solidFill>
                  <a:srgbClr val="004992"/>
                </a:solidFill>
                <a:latin typeface="+mn-lt"/>
                <a:ea typeface="+mn-ea"/>
                <a:cs typeface="+mn-cs"/>
              </a:rPr>
            </a:br>
            <a:r>
              <a:rPr lang="en-US">
                <a:solidFill>
                  <a:srgbClr val="004992"/>
                </a:solidFill>
                <a:latin typeface="+mn-lt"/>
                <a:ea typeface="+mn-ea"/>
                <a:cs typeface="+mn-cs"/>
              </a:rPr>
              <a:t>Lehte ve aleyhte olanlar</a:t>
            </a: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10" name="Table 9"/>
          <p:cNvGraphicFramePr>
            <a:graphicFrameLocks noGrp="1"/>
          </p:cNvGraphicFramePr>
          <p:nvPr>
            <p:extLst>
              <p:ext uri="{D42A27DB-BD31-4B8C-83A1-F6EECF244321}">
                <p14:modId xmlns:p14="http://schemas.microsoft.com/office/powerpoint/2010/main" val="2677200373"/>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456384">
                  <a:extLst>
                    <a:ext uri="{9D8B030D-6E8A-4147-A177-3AD203B41FA5}">
                      <a16:colId xmlns:a16="http://schemas.microsoft.com/office/drawing/2014/main" val="20000"/>
                    </a:ext>
                  </a:extLst>
                </a:gridCol>
                <a:gridCol w="791961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Neden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bu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seslerin</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aklınıza</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sokulduğunu</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düşünüyorsunuz</a:t>
                      </a:r>
                      <a:r>
                        <a:rPr kumimoji="0" lang="en-US" sz="1800" b="0" i="0" u="none" strike="noStrike" cap="none" normalizeH="0" baseline="0" dirty="0">
                          <a:ln>
                            <a:noFill/>
                          </a:ln>
                          <a:solidFill>
                            <a:srgbClr val="000000"/>
                          </a:solidFill>
                          <a:effectLst/>
                          <a:latin typeface="Calibri Light"/>
                          <a:cs typeface="Times New Roman" pitchFamily="18" charset="0"/>
                        </a:rPr>
                        <a:t>?</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Yan tarafta belirtilen varsayımların harici açıklamalar var mı?</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“Onları çok net duyabiliyorum. Tam tersine, benim düşüncelerim tamamen sessiz!”</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Normal </a:t>
                      </a:r>
                      <a:r>
                        <a:rPr kumimoji="0" lang="en-US" sz="1600" b="0" i="0" u="none" strike="noStrike" cap="none" normalizeH="0" baseline="0" dirty="0" err="1">
                          <a:ln>
                            <a:noFill/>
                          </a:ln>
                          <a:solidFill>
                            <a:srgbClr val="333333"/>
                          </a:solidFill>
                          <a:effectLst/>
                          <a:latin typeface="Calibri Light"/>
                          <a:cs typeface="Times New Roman" pitchFamily="18" charset="0"/>
                        </a:rPr>
                        <a:t>popülasyonun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yaklaşık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olarak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yüzde</a:t>
                      </a:r>
                      <a:r>
                        <a:rPr kumimoji="0" lang="en-US" sz="1600" b="0" i="0" u="none" strike="noStrike" cap="none" normalizeH="0" baseline="0" dirty="0">
                          <a:ln>
                            <a:noFill/>
                          </a:ln>
                          <a:solidFill>
                            <a:srgbClr val="333333"/>
                          </a:solidFill>
                          <a:effectLst/>
                          <a:latin typeface="Calibri Light"/>
                          <a:cs typeface="Times New Roman" pitchFamily="18" charset="0"/>
                        </a:rPr>
                        <a:t> 15-20’si zaman </a:t>
                      </a:r>
                      <a:r>
                        <a:rPr kumimoji="0" lang="en-US" sz="1600" b="0" i="0" u="none" strike="noStrike" cap="none" normalizeH="0" baseline="0" dirty="0" err="1">
                          <a:ln>
                            <a:noFill/>
                          </a:ln>
                          <a:solidFill>
                            <a:srgbClr val="333333"/>
                          </a:solidFill>
                          <a:effectLst/>
                          <a:latin typeface="Calibri Light"/>
                          <a:cs typeface="Times New Roman" pitchFamily="18" charset="0"/>
                        </a:rPr>
                        <a:t>zaman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böyle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duyuyorlar</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Yoğun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bazen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neredeyse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işitilebilir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olur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akılda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kalıcı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ezgiler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kafamızda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kurgularken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arkadaşınızdan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gelen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bir</a:t>
                      </a:r>
                      <a:r>
                        <a:rPr kumimoji="0" lang="en-US" sz="1600" b="0" i="0" u="none" strike="noStrike" cap="none" normalizeH="0" baseline="0" dirty="0">
                          <a:ln>
                            <a:noFill/>
                          </a:ln>
                          <a:solidFill>
                            <a:srgbClr val="333333"/>
                          </a:solidFill>
                          <a:effectLst/>
                          <a:latin typeface="Calibri Light"/>
                          <a:cs typeface="Times New Roman" pitchFamily="18" charset="0"/>
                        </a:rPr>
                        <a:t> e-</a:t>
                      </a:r>
                      <a:r>
                        <a:rPr kumimoji="0" lang="en-US" sz="1600" b="0" i="0" u="none" strike="noStrike" cap="none" normalizeH="0" baseline="0" dirty="0" err="1">
                          <a:ln>
                            <a:noFill/>
                          </a:ln>
                          <a:solidFill>
                            <a:srgbClr val="333333"/>
                          </a:solidFill>
                          <a:effectLst/>
                          <a:latin typeface="Calibri Light"/>
                          <a:cs typeface="Times New Roman" pitchFamily="18" charset="0"/>
                        </a:rPr>
                        <a:t>maili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okurken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onun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sesini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duymak</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“Bu düşünceler, kontrolümde değil. Onları engellemeye çalıştığımda, daha da kötüleşiyorlar. Bu da gerçekten birinin beni ele geçirmeye çalıştığını gösteriyor.”</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Düşüncelerimiz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tamamen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kontrol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edilebilir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değildir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takdirde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beklenmedik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ilhamlar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beyin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fırtınaları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ya</a:t>
                      </a:r>
                      <a:r>
                        <a:rPr kumimoji="0" lang="en-US" sz="1600" b="0" i="0" u="none" strike="noStrike" cap="none" normalizeH="0" baseline="0" dirty="0">
                          <a:ln>
                            <a:noFill/>
                          </a:ln>
                          <a:solidFill>
                            <a:srgbClr val="333333"/>
                          </a:solidFill>
                          <a:effectLst/>
                          <a:latin typeface="Calibri Light"/>
                          <a:cs typeface="Times New Roman" pitchFamily="18" charset="0"/>
                        </a:rPr>
                        <a:t> da </a:t>
                      </a:r>
                      <a:r>
                        <a:rPr kumimoji="0" lang="en-US" sz="1600" b="0" i="0" u="none" strike="noStrike" cap="none" normalizeH="0" baseline="0" dirty="0" err="1">
                          <a:ln>
                            <a:noFill/>
                          </a:ln>
                          <a:solidFill>
                            <a:srgbClr val="333333"/>
                          </a:solidFill>
                          <a:effectLst/>
                          <a:latin typeface="Calibri Light"/>
                          <a:cs typeface="Times New Roman" pitchFamily="18" charset="0"/>
                        </a:rPr>
                        <a:t>kafamızda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kurgulamalar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olmazdı</a:t>
                      </a:r>
                      <a:r>
                        <a:rPr kumimoji="0" lang="en-US" sz="1600" b="0" i="0" u="none" strike="noStrike" cap="none" normalizeH="0" baseline="0" dirty="0">
                          <a:ln>
                            <a:noFill/>
                          </a:ln>
                          <a:solidFill>
                            <a:srgbClr val="333333"/>
                          </a:solidFill>
                          <a:effectLst/>
                          <a:latin typeface="Calibri Light"/>
                          <a:cs typeface="Times New Roman" pitchFamily="18" charset="0"/>
                        </a:rPr>
                        <a:t>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Eğer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karşı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koymaya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çalışırsak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istemsiz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olarak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daha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güçlenir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Deney</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rakamını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düşünmemeye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çalışın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Muaffak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olamazsınız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Hiç</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olmadığı</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kadar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kuvvetli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aklınıza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gelivericektir</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a:latin typeface="Calibri Light"/>
                        </a:rPr>
                        <a:t>“Ben böyle kötü düşünceleri asla aklıma getirmem. Karıncayı bile incitemem. Fakat yine de sık sık aklıma bu saldırgan düşünceler geliyor.”</a:t>
                      </a:r>
                      <a:endParaRPr lang="en-US" sz="1600" dirty="0">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Çoğu</a:t>
                      </a:r>
                      <a:r>
                        <a:rPr kumimoji="0" lang="en-US" sz="1600" b="0" i="0" u="none" strike="noStrike" cap="none" normalizeH="0" baseline="0" dirty="0">
                          <a:ln>
                            <a:noFill/>
                          </a:ln>
                          <a:solidFill>
                            <a:srgbClr val="333333"/>
                          </a:solidFill>
                          <a:effectLst/>
                          <a:latin typeface="Calibri Light"/>
                          <a:cs typeface="Times New Roman" pitchFamily="18" charset="0"/>
                        </a:rPr>
                        <a:t> zaman </a:t>
                      </a:r>
                      <a:r>
                        <a:rPr kumimoji="0" lang="en-US" sz="1600" b="0" i="0" u="none" strike="noStrike" cap="none" normalizeH="0" baseline="0" dirty="0" err="1">
                          <a:ln>
                            <a:noFill/>
                          </a:ln>
                          <a:solidFill>
                            <a:srgbClr val="333333"/>
                          </a:solidFill>
                          <a:effectLst/>
                          <a:latin typeface="Calibri Light"/>
                          <a:cs typeface="Times New Roman" pitchFamily="18" charset="0"/>
                        </a:rPr>
                        <a:t>aklımıza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öyle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gelir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bunlar</a:t>
                      </a:r>
                      <a:r>
                        <a:rPr kumimoji="0" lang="en-US" sz="1600" b="0" i="0" u="none" strike="noStrike" cap="none" normalizeH="0" baseline="0" dirty="0">
                          <a:ln>
                            <a:noFill/>
                          </a:ln>
                          <a:solidFill>
                            <a:srgbClr val="333333"/>
                          </a:solidFill>
                          <a:effectLst/>
                          <a:latin typeface="Calibri Light"/>
                          <a:cs typeface="Times New Roman" pitchFamily="18" charset="0"/>
                        </a:rPr>
                        <a:t> her </a:t>
                      </a:r>
                      <a:r>
                        <a:rPr kumimoji="0" lang="en-US" sz="1600" b="0" i="0" u="none" strike="noStrike" cap="none" normalizeH="0" baseline="0" dirty="0" err="1">
                          <a:ln>
                            <a:noFill/>
                          </a:ln>
                          <a:solidFill>
                            <a:srgbClr val="333333"/>
                          </a:solidFill>
                          <a:effectLst/>
                          <a:latin typeface="Calibri Light"/>
                          <a:cs typeface="Times New Roman" pitchFamily="18" charset="0"/>
                        </a:rPr>
                        <a:t>zamanki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düşünüş</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tarzımızın</a:t>
                      </a:r>
                      <a:r>
                        <a:rPr kumimoji="0" lang="en-US" sz="1600" b="0" i="0" u="none" strike="noStrike" cap="none" normalizeH="0" baseline="0" dirty="0">
                          <a:ln>
                            <a:noFill/>
                          </a:ln>
                          <a:solidFill>
                            <a:srgbClr val="333333"/>
                          </a:solidFill>
                          <a:effectLst/>
                          <a:latin typeface="Calibri Light"/>
                          <a:cs typeface="Times New Roman" pitchFamily="18" charset="0"/>
                        </a:rPr>
                        <a:t> tam </a:t>
                      </a:r>
                      <a:r>
                        <a:rPr kumimoji="0" lang="en-US" sz="1600" b="0" i="0" u="none" strike="noStrike" cap="none" normalizeH="0" baseline="0" dirty="0" err="1">
                          <a:ln>
                            <a:noFill/>
                          </a:ln>
                          <a:solidFill>
                            <a:srgbClr val="333333"/>
                          </a:solidFill>
                          <a:effectLst/>
                          <a:latin typeface="Calibri Light"/>
                          <a:cs typeface="Times New Roman" pitchFamily="18" charset="0"/>
                        </a:rPr>
                        <a:t>tersidir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davranışa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eşdeğer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değildir</a:t>
                      </a:r>
                      <a:r>
                        <a:rPr kumimoji="0" lang="en-US" sz="1600" b="0" i="0" u="none" strike="noStrike" cap="none" normalizeH="0" baseline="0" dirty="0">
                          <a:ln>
                            <a:noFill/>
                          </a:ln>
                          <a:solidFill>
                            <a:srgbClr val="333333"/>
                          </a:solidFill>
                          <a:effectLst/>
                          <a:latin typeface="Calibri Light"/>
                          <a:cs typeface="Times New Roman" pitchFamily="18" charset="0"/>
                        </a:rPr>
                        <a:t>! Normal </a:t>
                      </a:r>
                      <a:r>
                        <a:rPr kumimoji="0" lang="en-US" sz="1600" b="0" i="0" u="none" strike="noStrike" cap="none" normalizeH="0" baseline="0" dirty="0" err="1">
                          <a:ln>
                            <a:noFill/>
                          </a:ln>
                          <a:solidFill>
                            <a:srgbClr val="333333"/>
                          </a:solidFill>
                          <a:effectLst/>
                          <a:latin typeface="Calibri Light"/>
                          <a:cs typeface="Times New Roman" pitchFamily="18" charset="0"/>
                        </a:rPr>
                        <a:t>popülasyonun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yüzde</a:t>
                      </a:r>
                      <a:r>
                        <a:rPr kumimoji="0" lang="en-US" sz="1600" b="0" i="0" u="none" strike="noStrike" cap="none" normalizeH="0" baseline="0" dirty="0">
                          <a:ln>
                            <a:noFill/>
                          </a:ln>
                          <a:solidFill>
                            <a:srgbClr val="333333"/>
                          </a:solidFill>
                          <a:effectLst/>
                          <a:latin typeface="Calibri Light"/>
                          <a:cs typeface="Times New Roman" pitchFamily="18" charset="0"/>
                        </a:rPr>
                        <a:t> 20’sinin </a:t>
                      </a:r>
                      <a:r>
                        <a:rPr kumimoji="0" lang="en-US" sz="1600" b="0" i="0" u="none" strike="noStrike" cap="none" normalizeH="0" baseline="0" dirty="0" err="1">
                          <a:ln>
                            <a:noFill/>
                          </a:ln>
                          <a:solidFill>
                            <a:srgbClr val="333333"/>
                          </a:solidFill>
                          <a:effectLst/>
                          <a:latin typeface="Calibri Light"/>
                          <a:cs typeface="Times New Roman" pitchFamily="18" charset="0"/>
                        </a:rPr>
                        <a:t>aklından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intihara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teşebbüs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ile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ilgili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düşünceler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geçer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ancak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bunu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gerçekleştirmezler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Sevdiğimiz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insanlara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karşı</a:t>
                      </a:r>
                      <a:r>
                        <a:rPr kumimoji="0" lang="en-US" sz="1600" b="0" i="0" u="none" strike="noStrike" cap="none" normalizeH="0" baseline="0" dirty="0">
                          <a:ln>
                            <a:noFill/>
                          </a:ln>
                          <a:solidFill>
                            <a:srgbClr val="333333"/>
                          </a:solidFill>
                          <a:effectLst/>
                          <a:latin typeface="Calibri Light"/>
                          <a:cs typeface="Times New Roman" pitchFamily="18" charset="0"/>
                        </a:rPr>
                        <a:t> bile </a:t>
                      </a:r>
                      <a:r>
                        <a:rPr kumimoji="0" lang="en-US" sz="1600" b="0" i="0" u="none" strike="noStrike" cap="none" normalizeH="0" baseline="0" dirty="0" err="1">
                          <a:ln>
                            <a:noFill/>
                          </a:ln>
                          <a:solidFill>
                            <a:srgbClr val="333333"/>
                          </a:solidFill>
                          <a:effectLst/>
                          <a:latin typeface="Calibri Light"/>
                          <a:cs typeface="Times New Roman" pitchFamily="18" charset="0"/>
                        </a:rPr>
                        <a:t>agresif</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hissettiğimiz</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olur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ör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ağlayan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çocuğu</a:t>
                      </a:r>
                      <a:r>
                        <a:rPr kumimoji="0" lang="en-US" sz="1600" b="0" i="0" u="none" strike="noStrike" cap="none" normalizeH="0" baseline="0" dirty="0">
                          <a:ln>
                            <a:noFill/>
                          </a:ln>
                          <a:solidFill>
                            <a:srgbClr val="333333"/>
                          </a:solidFill>
                          <a:effectLst/>
                          <a:latin typeface="Calibri Light"/>
                          <a:cs typeface="Times New Roman" pitchFamily="18" charset="0"/>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11"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652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Gaipten sesler duymak</a:t>
            </a:r>
            <a:br>
              <a:rPr lang="en-US" sz="3600">
                <a:solidFill>
                  <a:srgbClr val="004992"/>
                </a:solidFill>
                <a:latin typeface="+mn-lt"/>
                <a:ea typeface="+mn-ea"/>
                <a:cs typeface="+mn-cs"/>
              </a:rPr>
            </a:br>
            <a:r>
              <a:rPr lang="en-US">
                <a:solidFill>
                  <a:srgbClr val="004992"/>
                </a:solidFill>
                <a:latin typeface="+mn-lt"/>
                <a:ea typeface="+mn-ea"/>
                <a:cs typeface="+mn-cs"/>
              </a:rPr>
              <a:t>Kendi düşüncelerin mi uzaktan mı kumanda ediliyor?</a:t>
            </a:r>
            <a:br>
              <a:rPr lang="en-US" sz="3600">
                <a:solidFill>
                  <a:srgbClr val="004992"/>
                </a:solidFill>
                <a:latin typeface="+mn-lt"/>
                <a:ea typeface="+mn-ea"/>
                <a:cs typeface="+mn-cs"/>
              </a:rPr>
            </a:br>
            <a:r>
              <a:rPr lang="en-US">
                <a:solidFill>
                  <a:srgbClr val="004992"/>
                </a:solidFill>
                <a:latin typeface="+mn-lt"/>
                <a:ea typeface="+mn-ea"/>
                <a:cs typeface="+mn-cs"/>
              </a:rPr>
              <a:t>Lehte ve aleyhte olanlar</a:t>
            </a:r>
          </a:p>
        </p:txBody>
      </p:sp>
      <p:sp>
        <p:nvSpPr>
          <p:cNvPr id="7" name="Content Placeholder 6"/>
          <p:cNvSpPr>
            <a:spLocks noGrp="1"/>
          </p:cNvSpPr>
          <p:nvPr>
            <p:ph idx="1"/>
          </p:nvPr>
        </p:nvSpPr>
        <p:spPr>
          <a:xfrm>
            <a:off x="408955" y="2564904"/>
            <a:ext cx="11340000" cy="3887960"/>
          </a:xfrm>
        </p:spPr>
        <p:txBody>
          <a:bodyPr/>
          <a:lstStyle/>
          <a:p>
            <a:pPr lvl="0" defTabSz="914400" fontAlgn="base"/>
            <a:r>
              <a:rPr lang="tr-TR" altLang="de-DE" sz="2400" dirty="0">
                <a:solidFill>
                  <a:srgbClr val="004992"/>
                </a:solidFill>
              </a:rPr>
              <a:t>Aklımızdaki garip düşüncelerin uzaktan kumanda edilmesi fikri cevapladığından daha fazla soru teşkil ediyor</a:t>
            </a:r>
            <a:r>
              <a:rPr lang="de-DE" altLang="de-DE" sz="2400" dirty="0">
                <a:solidFill>
                  <a:srgbClr val="004992"/>
                </a:solidFill>
              </a:rPr>
              <a:t>, </a:t>
            </a:r>
            <a:r>
              <a:rPr lang="tr-TR" altLang="de-DE" sz="2400" dirty="0">
                <a:solidFill>
                  <a:srgbClr val="004992"/>
                </a:solidFill>
              </a:rPr>
              <a:t>ör</a:t>
            </a:r>
            <a:r>
              <a:rPr lang="de-DE" altLang="de-DE" sz="2400" dirty="0">
                <a:solidFill>
                  <a:srgbClr val="004992"/>
                </a:solidFill>
              </a:rPr>
              <a:t>:</a:t>
            </a:r>
          </a:p>
          <a:p>
            <a:pPr marL="342900" lvl="0" indent="-342900" defTabSz="914400" fontAlgn="base">
              <a:buClr>
                <a:srgbClr val="333333"/>
              </a:buClr>
              <a:buFont typeface="WingDings"/>
              <a:buChar char=""/>
            </a:pPr>
            <a:r>
              <a:rPr lang="tr-TR" altLang="de-DE" sz="2400" dirty="0">
                <a:solidFill>
                  <a:srgbClr val="333333"/>
                </a:solidFill>
              </a:rPr>
              <a:t>Teknik açıdan olası mıdır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Beynimize biri birşey yerleştirdiyse, bu nerede ve ne zaman gerçekleşti</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Kim size zarar vermek ile uğraşıyordur</a:t>
            </a:r>
            <a:r>
              <a:rPr lang="de-DE" altLang="de-DE" sz="2400" dirty="0">
                <a:solidFill>
                  <a:srgbClr val="333333"/>
                </a:solidFill>
              </a:rPr>
              <a:t>? </a:t>
            </a:r>
            <a:r>
              <a:rPr lang="tr-TR" altLang="de-DE" sz="2400" dirty="0">
                <a:solidFill>
                  <a:srgbClr val="333333"/>
                </a:solidFill>
              </a:rPr>
              <a:t>Kimin o kadar vakti ve parası vardır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Birine zarar vermek istedikten sonra, çok daha kolay yöntemler vardır</a:t>
            </a:r>
            <a:r>
              <a:rPr lang="de-DE" altLang="de-DE" sz="2400" dirty="0">
                <a:solidFill>
                  <a:srgbClr val="333333"/>
                </a:solidFill>
              </a:rPr>
              <a:t>. </a:t>
            </a:r>
            <a:r>
              <a:rPr lang="tr-TR" altLang="de-DE" sz="2400" dirty="0">
                <a:solidFill>
                  <a:srgbClr val="333333"/>
                </a:solidFill>
              </a:rPr>
              <a:t>Neden</a:t>
            </a:r>
            <a:r>
              <a:rPr lang="de-DE" altLang="de-DE" sz="2400" dirty="0">
                <a:solidFill>
                  <a:srgbClr val="333333"/>
                </a:solidFill>
              </a:rPr>
              <a:t> </a:t>
            </a:r>
            <a:r>
              <a:rPr lang="tr-TR" altLang="de-DE" sz="2400" dirty="0">
                <a:solidFill>
                  <a:srgbClr val="333333"/>
                </a:solidFill>
              </a:rPr>
              <a:t>bu kadar karmaşık (belki de imkansız) bir yöntem seçilsin ki</a:t>
            </a:r>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10"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arkadaşınız sizi yemeğe davet ediyor.</a:t>
            </a:r>
            <a:endParaRPr lang="de-DE" altLang="de-DE" sz="3600">
              <a:latin typeface="+mn-lt"/>
              <a:ea typeface="+mn-ea"/>
              <a:cs typeface="+mn-cs"/>
            </a:endParaRPr>
          </a:p>
        </p:txBody>
      </p:sp>
      <p:sp>
        <p:nvSpPr>
          <p:cNvPr id="43011"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Arkadaşınız sizi niye yemeğe davet </a:t>
            </a:r>
            <a:r>
              <a:rPr lang="tr-TR" altLang="de-DE" sz="2400">
                <a:solidFill>
                  <a:srgbClr val="333333"/>
                </a:solidFill>
              </a:rPr>
              <a:t>etti</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2"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Polis arabanızı durduruyor.</a:t>
            </a:r>
            <a:endParaRPr lang="de-DE" altLang="de-DE" sz="3600">
              <a:latin typeface="+mn-lt"/>
              <a:ea typeface="+mn-ea"/>
              <a:cs typeface="+mn-cs"/>
            </a:endParaRPr>
          </a:p>
        </p:txBody>
      </p:sp>
      <p:sp>
        <p:nvSpPr>
          <p:cNvPr id="44035"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Polisin arabanızı durdurmasına ne neden </a:t>
            </a:r>
            <a:r>
              <a:rPr lang="tr-TR" altLang="de-DE" sz="2400">
                <a:solidFill>
                  <a:srgbClr val="333333"/>
                </a:solidFill>
              </a:rPr>
              <a:t>oldu</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2"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oyunda kazanıyorsunuz.</a:t>
            </a:r>
            <a:endParaRPr lang="de-DE" altLang="de-DE" sz="3600">
              <a:latin typeface="+mn-lt"/>
              <a:ea typeface="+mn-ea"/>
              <a:cs typeface="+mn-cs"/>
            </a:endParaRPr>
          </a:p>
        </p:txBody>
      </p:sp>
      <p:sp>
        <p:nvSpPr>
          <p:cNvPr id="45059"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Neden siz </a:t>
            </a:r>
            <a:r>
              <a:rPr lang="tr-TR" altLang="de-DE" sz="2400">
                <a:solidFill>
                  <a:srgbClr val="333333"/>
                </a:solidFill>
              </a:rPr>
              <a:t>kazandınız</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2" name="Picture 11"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Arabanıza yaklaşırkan farkediyorsunuz ki; arabanız çizilmiş.</a:t>
            </a:r>
            <a:endParaRPr lang="de-DE" altLang="de-DE" sz="3600">
              <a:latin typeface="+mn-lt"/>
              <a:ea typeface="+mn-ea"/>
              <a:cs typeface="+mn-cs"/>
            </a:endParaRPr>
          </a:p>
        </p:txBody>
      </p:sp>
      <p:sp>
        <p:nvSpPr>
          <p:cNvPr id="46083"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Çizilmesine ne sebep </a:t>
            </a:r>
            <a:r>
              <a:rPr lang="tr-TR" altLang="de-DE" sz="2400">
                <a:solidFill>
                  <a:srgbClr val="333333"/>
                </a:solidFill>
              </a:rPr>
              <a:t>olmuştur</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2"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Doktorunuz, yüksek tansiyon sahibi olduğunuzu keşfediyor.</a:t>
            </a:r>
            <a:endParaRPr lang="de-DE" altLang="de-DE" sz="3600">
              <a:latin typeface="+mn-lt"/>
              <a:ea typeface="+mn-ea"/>
              <a:cs typeface="+mn-cs"/>
            </a:endParaRPr>
          </a:p>
        </p:txBody>
      </p:sp>
      <p:sp>
        <p:nvSpPr>
          <p:cNvPr id="47108"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Sizin neden yüksek tansiyonunuz </a:t>
            </a:r>
            <a:r>
              <a:rPr lang="tr-TR" altLang="de-DE" sz="2400">
                <a:solidFill>
                  <a:srgbClr val="333333"/>
                </a:solidFill>
              </a:rPr>
              <a:t>var</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2"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arkadaşınız işinizde size yardım etmeyi reddetti.</a:t>
            </a:r>
            <a:endParaRPr lang="de-DE" altLang="de-DE" sz="3600">
              <a:latin typeface="+mn-lt"/>
              <a:ea typeface="+mn-ea"/>
              <a:cs typeface="+mn-cs"/>
            </a:endParaRPr>
          </a:p>
        </p:txBody>
      </p:sp>
      <p:sp>
        <p:nvSpPr>
          <p:cNvPr id="48131"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Arkadaşınızın size yardım etmemesine ne sebep </a:t>
            </a:r>
            <a:r>
              <a:rPr lang="tr-TR" altLang="de-DE" sz="2400">
                <a:solidFill>
                  <a:srgbClr val="333333"/>
                </a:solidFill>
              </a:rPr>
              <a:t>olmuştur</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2"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arkadaşınızın size hediye alması sizi şaşırttı.</a:t>
            </a:r>
            <a:endParaRPr lang="de-DE" altLang="de-DE" sz="3600">
              <a:latin typeface="+mn-lt"/>
              <a:ea typeface="+mn-ea"/>
              <a:cs typeface="+mn-cs"/>
            </a:endParaRPr>
          </a:p>
        </p:txBody>
      </p:sp>
      <p:sp>
        <p:nvSpPr>
          <p:cNvPr id="49155"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Arkadaşınızın size hediye vermesine ne sebep </a:t>
            </a:r>
            <a:r>
              <a:rPr lang="tr-TR" altLang="de-DE" sz="2400">
                <a:solidFill>
                  <a:srgbClr val="333333"/>
                </a:solidFill>
              </a:rPr>
              <a:t>oldu</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2"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arkadaşınız size aptal olduğunuzu söylüyor.</a:t>
            </a:r>
            <a:endParaRPr lang="de-DE" altLang="de-DE" sz="3600">
              <a:latin typeface="+mn-lt"/>
              <a:ea typeface="+mn-ea"/>
              <a:cs typeface="+mn-cs"/>
            </a:endParaRPr>
          </a:p>
        </p:txBody>
      </p:sp>
      <p:sp>
        <p:nvSpPr>
          <p:cNvPr id="50179"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Arkadaşınızın size bunu söylemesine ne neden oldu</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2"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Komşunuzun bebeğini kucağınıza aldığınızda bebek ağlamaya başlıyor.</a:t>
            </a:r>
            <a:endParaRPr lang="de-DE" altLang="de-DE" sz="3600">
              <a:latin typeface="+mn-lt"/>
              <a:ea typeface="+mn-ea"/>
              <a:cs typeface="+mn-cs"/>
            </a:endParaRPr>
          </a:p>
        </p:txBody>
      </p:sp>
      <p:sp>
        <p:nvSpPr>
          <p:cNvPr id="51203"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Bebek neden </a:t>
            </a:r>
            <a:r>
              <a:rPr lang="tr-TR" altLang="de-DE" sz="2400">
                <a:solidFill>
                  <a:srgbClr val="333333"/>
                </a:solidFill>
              </a:rPr>
              <a:t>ağlıyor</a:t>
            </a:r>
            <a:r>
              <a:rPr lang="de-DE" altLang="de-DE" sz="2400" dirty="0">
                <a:solidFill>
                  <a:srgbClr val="333333"/>
                </a:solidFill>
              </a:rPr>
              <a:t>?</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2"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tr-TR" altLang="de-DE" sz="3600">
                <a:latin typeface="+mn-lt"/>
                <a:ea typeface="+mn-ea"/>
                <a:cs typeface="+mn-cs"/>
              </a:rPr>
              <a:t>Bir arkadaşınız size saygı duymadığını söylüyor.</a:t>
            </a:r>
            <a:endParaRPr lang="de-DE" altLang="de-DE" sz="3600">
              <a:latin typeface="+mn-lt"/>
              <a:ea typeface="+mn-ea"/>
              <a:cs typeface="+mn-cs"/>
            </a:endParaRPr>
          </a:p>
        </p:txBody>
      </p:sp>
      <p:sp>
        <p:nvSpPr>
          <p:cNvPr id="52227" name="Rectangle 3"/>
          <p:cNvSpPr>
            <a:spLocks noGrp="1" noChangeArrowheads="1"/>
          </p:cNvSpPr>
          <p:nvPr>
            <p:ph idx="1"/>
          </p:nvPr>
        </p:nvSpPr>
        <p:spPr>
          <a:noFill/>
        </p:spPr>
        <p:txBody>
          <a:bodyPr>
            <a:noAutofit/>
          </a:bodyPr>
          <a:lstStyle/>
          <a:p>
            <a:pPr eaLnBrk="1" hangingPunct="1"/>
            <a:r>
              <a:rPr lang="tr-TR" altLang="de-DE" sz="2400" dirty="0">
                <a:solidFill>
                  <a:srgbClr val="333333"/>
                </a:solidFill>
              </a:rPr>
              <a:t>Arkadaşınızın size bunu söylemesine ne neden </a:t>
            </a:r>
            <a:r>
              <a:rPr lang="tr-TR" altLang="de-DE" sz="2400">
                <a:solidFill>
                  <a:srgbClr val="333333"/>
                </a:solidFill>
              </a:rPr>
              <a:t>oldu?</a:t>
            </a:r>
          </a:p>
          <a:p>
            <a:pPr lvl="0" defTabSz="914400" fontAlgn="base"/>
            <a:r>
              <a:rPr lang="tr-TR" altLang="de-DE" sz="2400" dirty="0">
                <a:solidFill>
                  <a:srgbClr val="333333"/>
                </a:solidFill>
              </a:rPr>
              <a:t>Bu durumdaki esas sebep nedir</a:t>
            </a:r>
            <a:r>
              <a:rPr lang="de-DE" altLang="de-DE" sz="2400" dirty="0">
                <a:solidFill>
                  <a:srgbClr val="333333"/>
                </a:solidFill>
              </a:rPr>
              <a:t>?</a:t>
            </a:r>
          </a:p>
        </p:txBody>
      </p:sp>
      <p:sp>
        <p:nvSpPr>
          <p:cNvPr id="4" name="Footer Placeholder 3"/>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2"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dirty="0" err="1">
                <a:solidFill>
                  <a:srgbClr val="004992"/>
                </a:solidFill>
                <a:latin typeface="Calibri Light"/>
              </a:rPr>
              <a:t>Kendin</a:t>
            </a:r>
            <a:r>
              <a:rPr lang="en-US" altLang="de-DE" sz="2400" dirty="0">
                <a:solidFill>
                  <a:srgbClr val="004992"/>
                </a:solidFill>
                <a:latin typeface="Calibri Light"/>
              </a:rPr>
              <a:t>? </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Başka</a:t>
            </a:r>
            <a:r>
              <a:rPr lang="en-US" altLang="de-DE" sz="2400" dirty="0">
                <a:solidFill>
                  <a:srgbClr val="004992"/>
                </a:solidFill>
                <a:latin typeface="Calibri Light"/>
              </a:rPr>
              <a:t> </a:t>
            </a:r>
            <a:r>
              <a:rPr lang="en-US" altLang="de-DE" sz="2400" dirty="0" err="1">
                <a:solidFill>
                  <a:srgbClr val="004992"/>
                </a:solidFill>
                <a:latin typeface="Calibri Light"/>
              </a:rPr>
              <a:t>biri</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diğer</a:t>
            </a:r>
            <a:r>
              <a:rPr lang="en-US" altLang="de-DE" sz="2400" dirty="0">
                <a:solidFill>
                  <a:srgbClr val="004992"/>
                </a:solidFill>
                <a:latin typeface="Calibri Light"/>
              </a:rPr>
              <a:t> </a:t>
            </a:r>
            <a:r>
              <a:rPr lang="en-US" altLang="de-DE" sz="2400" dirty="0" err="1">
                <a:solidFill>
                  <a:srgbClr val="004992"/>
                </a:solidFill>
                <a:latin typeface="Calibri Light"/>
              </a:rPr>
              <a:t>insanlar</a:t>
            </a:r>
            <a:r>
              <a:rPr lang="en-US" altLang="de-DE" sz="2400" dirty="0">
                <a:solidFill>
                  <a:srgbClr val="004992"/>
                </a:solidFill>
                <a:latin typeface="Calibri Light"/>
              </a:rPr>
              <a:t>?</a:t>
            </a:r>
          </a:p>
          <a:p>
            <a:pPr eaLnBrk="1" hangingPunct="1">
              <a:lnSpc>
                <a:spcPct val="105000"/>
              </a:lnSpc>
              <a:spcBef>
                <a:spcPts val="1999"/>
              </a:spcBef>
              <a:spcAft>
                <a:spcPts val="0"/>
              </a:spcAft>
              <a:buClrTx/>
              <a:buNone/>
            </a:pPr>
            <a:r>
              <a:rPr lang="en-US" altLang="de-DE" sz="2400" dirty="0" err="1">
                <a:solidFill>
                  <a:srgbClr val="004992"/>
                </a:solidFill>
                <a:latin typeface="Calibri Light"/>
              </a:rPr>
              <a:t>Koşullar</a:t>
            </a:r>
            <a:r>
              <a:rPr lang="en-US" altLang="de-DE" sz="2400" dirty="0">
                <a:solidFill>
                  <a:srgbClr val="004992"/>
                </a:solidFill>
                <a:latin typeface="Calibri Light"/>
              </a:rPr>
              <a:t> </a:t>
            </a:r>
            <a:r>
              <a:rPr lang="en-US" altLang="de-DE" sz="2400" dirty="0" err="1">
                <a:solidFill>
                  <a:srgbClr val="004992"/>
                </a:solidFill>
                <a:latin typeface="Calibri Light"/>
              </a:rPr>
              <a:t>ya</a:t>
            </a:r>
            <a:r>
              <a:rPr lang="en-US" altLang="de-DE" sz="2400" dirty="0">
                <a:solidFill>
                  <a:srgbClr val="004992"/>
                </a:solidFill>
                <a:latin typeface="Calibri Light"/>
              </a:rPr>
              <a:t> da </a:t>
            </a:r>
            <a:r>
              <a:rPr lang="en-US" altLang="de-DE" sz="2400" dirty="0" err="1">
                <a:solidFill>
                  <a:srgbClr val="004992"/>
                </a:solidFill>
                <a:latin typeface="Calibri Light"/>
              </a:rPr>
              <a:t>şans</a:t>
            </a:r>
            <a:r>
              <a:rPr lang="en-US" altLang="de-DE" sz="2400" dirty="0">
                <a:solidFill>
                  <a:srgbClr val="004992"/>
                </a:solidFill>
                <a:latin typeface="Calibri Light"/>
              </a:rPr>
              <a:t> </a:t>
            </a:r>
            <a:r>
              <a:rPr lang="en-US" altLang="de-DE" sz="2400" dirty="0" err="1">
                <a:solidFill>
                  <a:srgbClr val="004992"/>
                </a:solidFill>
                <a:latin typeface="Calibri Light"/>
              </a:rPr>
              <a:t>eseri</a:t>
            </a:r>
            <a:r>
              <a:rPr lang="en-US" altLang="de-DE" sz="2400" dirty="0">
                <a:solidFill>
                  <a:srgbClr val="004992"/>
                </a:solidFill>
                <a:latin typeface="Calibri Light"/>
              </a:rPr>
              <a:t>?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yaşantımıza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Bir olay karşısında her zaman buna sebep olabilecek farklı etkenleri düşünelim</a:t>
            </a:r>
            <a:r>
              <a:rPr lang="en-US" altLang="de-DE" sz="2400" dirty="0">
                <a:solidFill>
                  <a:srgbClr val="333333"/>
                </a:solidFill>
              </a:rPr>
              <a:t> (</a:t>
            </a:r>
            <a:r>
              <a:rPr lang="tr-TR" altLang="de-DE" sz="2400" dirty="0">
                <a:solidFill>
                  <a:srgbClr val="333333"/>
                </a:solidFill>
              </a:rPr>
              <a:t>ör: kendin</a:t>
            </a:r>
            <a:r>
              <a:rPr lang="en-US" altLang="de-DE" sz="2400" dirty="0">
                <a:solidFill>
                  <a:srgbClr val="333333"/>
                </a:solidFill>
              </a:rPr>
              <a:t>/</a:t>
            </a:r>
            <a:r>
              <a:rPr lang="tr-TR" altLang="de-DE" sz="2400" dirty="0">
                <a:solidFill>
                  <a:srgbClr val="333333"/>
                </a:solidFill>
              </a:rPr>
              <a:t>diğerleri</a:t>
            </a:r>
            <a:r>
              <a:rPr lang="en-US" altLang="de-DE" sz="2400" dirty="0">
                <a:solidFill>
                  <a:srgbClr val="333333"/>
                </a:solidFill>
              </a:rPr>
              <a:t>/</a:t>
            </a:r>
            <a:r>
              <a:rPr lang="tr-TR" altLang="de-DE" sz="2400" dirty="0">
                <a:solidFill>
                  <a:srgbClr val="333333"/>
                </a:solidFill>
              </a:rPr>
              <a:t>koşullar</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yaşantımıza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Bir olay karşısında her zaman buna sebep olabilecek farklı etkenleri düşünelim</a:t>
            </a:r>
            <a:r>
              <a:rPr lang="en-US" altLang="de-DE" sz="2400" dirty="0">
                <a:solidFill>
                  <a:srgbClr val="333333"/>
                </a:solidFill>
              </a:rPr>
              <a:t> (</a:t>
            </a:r>
            <a:r>
              <a:rPr lang="tr-TR" altLang="de-DE" sz="2400" dirty="0">
                <a:solidFill>
                  <a:srgbClr val="333333"/>
                </a:solidFill>
              </a:rPr>
              <a:t>ör: kendin</a:t>
            </a:r>
            <a:r>
              <a:rPr lang="en-US" altLang="de-DE" sz="2400" dirty="0">
                <a:solidFill>
                  <a:srgbClr val="333333"/>
                </a:solidFill>
              </a:rPr>
              <a:t>/</a:t>
            </a:r>
            <a:r>
              <a:rPr lang="tr-TR" altLang="de-DE" sz="2400" dirty="0">
                <a:solidFill>
                  <a:srgbClr val="333333"/>
                </a:solidFill>
              </a:rPr>
              <a:t>diğerleri</a:t>
            </a:r>
            <a:r>
              <a:rPr lang="en-US" altLang="de-DE" sz="2400" dirty="0">
                <a:solidFill>
                  <a:srgbClr val="333333"/>
                </a:solidFill>
              </a:rPr>
              <a:t>/</a:t>
            </a:r>
            <a:r>
              <a:rPr lang="tr-TR" altLang="de-DE" sz="2400" dirty="0">
                <a:solidFill>
                  <a:srgbClr val="333333"/>
                </a:solidFill>
              </a:rPr>
              <a:t>koşullar</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Günlük yaşantımızda mümkün olduğunca gerçekçi olmaya çalışalım</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Suçu </a:t>
            </a:r>
            <a:r>
              <a:rPr lang="tr-TR" altLang="de-DE" sz="2400" i="1" dirty="0">
                <a:solidFill>
                  <a:srgbClr val="333333"/>
                </a:solidFill>
              </a:rPr>
              <a:t>hep</a:t>
            </a:r>
            <a:r>
              <a:rPr lang="tr-TR" altLang="de-DE" sz="2400" dirty="0">
                <a:solidFill>
                  <a:srgbClr val="333333"/>
                </a:solidFill>
              </a:rPr>
              <a:t> başkalarına yüklemeye hakkımız yok aynen işler yolunda gitmediğinde bunun sorumlusunun </a:t>
            </a:r>
            <a:r>
              <a:rPr lang="tr-TR" altLang="de-DE" sz="2400" i="1" dirty="0">
                <a:solidFill>
                  <a:srgbClr val="333333"/>
                </a:solidFill>
              </a:rPr>
              <a:t>hep </a:t>
            </a:r>
            <a:r>
              <a:rPr lang="tr-TR" altLang="de-DE" sz="2400" dirty="0">
                <a:solidFill>
                  <a:srgbClr val="333333"/>
                </a:solidFill>
              </a:rPr>
              <a:t>bizim olamayacağımız </a:t>
            </a:r>
            <a:r>
              <a:rPr lang="tr-TR" altLang="de-DE" sz="2400">
                <a:solidFill>
                  <a:srgbClr val="333333"/>
                </a:solidFill>
              </a:rPr>
              <a:t>gibi</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25242887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yaşantımıza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7" name="Content Placeholder 6"/>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Bir olay karşısında her zaman buna sebep olabilecek farklı etkenleri düşünelim</a:t>
            </a:r>
            <a:r>
              <a:rPr lang="en-US" altLang="de-DE" sz="2400" dirty="0">
                <a:solidFill>
                  <a:srgbClr val="333333"/>
                </a:solidFill>
              </a:rPr>
              <a:t> (</a:t>
            </a:r>
            <a:r>
              <a:rPr lang="tr-TR" altLang="de-DE" sz="2400" dirty="0">
                <a:solidFill>
                  <a:srgbClr val="333333"/>
                </a:solidFill>
              </a:rPr>
              <a:t>ör: kendin</a:t>
            </a:r>
            <a:r>
              <a:rPr lang="en-US" altLang="de-DE" sz="2400" dirty="0">
                <a:solidFill>
                  <a:srgbClr val="333333"/>
                </a:solidFill>
              </a:rPr>
              <a:t>/</a:t>
            </a:r>
            <a:r>
              <a:rPr lang="tr-TR" altLang="de-DE" sz="2400" dirty="0">
                <a:solidFill>
                  <a:srgbClr val="333333"/>
                </a:solidFill>
              </a:rPr>
              <a:t>diğerleri</a:t>
            </a:r>
            <a:r>
              <a:rPr lang="en-US" altLang="de-DE" sz="2400" dirty="0">
                <a:solidFill>
                  <a:srgbClr val="333333"/>
                </a:solidFill>
              </a:rPr>
              <a:t>/</a:t>
            </a:r>
            <a:r>
              <a:rPr lang="tr-TR" altLang="de-DE" sz="2400" dirty="0">
                <a:solidFill>
                  <a:srgbClr val="333333"/>
                </a:solidFill>
              </a:rPr>
              <a:t>koşullar</a:t>
            </a:r>
            <a:r>
              <a:rPr lang="en-US" altLang="de-DE" sz="2400" dirty="0">
                <a:solidFill>
                  <a:srgbClr val="333333"/>
                </a:solidFill>
              </a:rPr>
              <a:t>).</a:t>
            </a:r>
          </a:p>
          <a:p>
            <a:pPr marL="342900" lvl="0" indent="-342900" defTabSz="914400" fontAlgn="base">
              <a:buClr>
                <a:srgbClr val="000000"/>
              </a:buClr>
              <a:buFont typeface="WingDings"/>
              <a:buChar char=""/>
            </a:pPr>
            <a:r>
              <a:rPr lang="tr-TR" altLang="de-DE" sz="2400" dirty="0">
                <a:solidFill>
                  <a:srgbClr val="333333"/>
                </a:solidFill>
              </a:rPr>
              <a:t>Günlük yaşantımızda mümkün olduğunca gerçekçi olmaya çalışalım</a:t>
            </a:r>
            <a:r>
              <a:rPr lang="en-US" altLang="de-DE" sz="2400" dirty="0">
                <a:solidFill>
                  <a:srgbClr val="333333"/>
                </a:solidFill>
              </a:rPr>
              <a:t>:</a:t>
            </a:r>
            <a:br>
              <a:rPr lang="en-US" altLang="de-DE" sz="2400" dirty="0">
                <a:solidFill>
                  <a:srgbClr val="333333"/>
                </a:solidFill>
              </a:rPr>
            </a:br>
            <a:r>
              <a:rPr lang="tr-TR" altLang="de-DE" sz="2400" dirty="0">
                <a:solidFill>
                  <a:srgbClr val="333333"/>
                </a:solidFill>
              </a:rPr>
              <a:t>Suçu </a:t>
            </a:r>
            <a:r>
              <a:rPr lang="tr-TR" altLang="de-DE" sz="2400" i="1" dirty="0">
                <a:solidFill>
                  <a:srgbClr val="333333"/>
                </a:solidFill>
              </a:rPr>
              <a:t>hep</a:t>
            </a:r>
            <a:r>
              <a:rPr lang="tr-TR" altLang="de-DE" sz="2400" dirty="0">
                <a:solidFill>
                  <a:srgbClr val="333333"/>
                </a:solidFill>
              </a:rPr>
              <a:t> başkalarına yüklemeye hakkımız yok aynen işler yolunda gitmediğinde bunun sorumlusunun </a:t>
            </a:r>
            <a:r>
              <a:rPr lang="tr-TR" altLang="de-DE" sz="2400" i="1" dirty="0">
                <a:solidFill>
                  <a:srgbClr val="333333"/>
                </a:solidFill>
              </a:rPr>
              <a:t>hep </a:t>
            </a:r>
            <a:r>
              <a:rPr lang="tr-TR" altLang="de-DE" sz="2400" dirty="0">
                <a:solidFill>
                  <a:srgbClr val="333333"/>
                </a:solidFill>
              </a:rPr>
              <a:t>bizim olamayacağımız gibi</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tr-TR" altLang="de-DE" sz="2400" dirty="0">
                <a:solidFill>
                  <a:srgbClr val="333333"/>
                </a:solidFill>
              </a:rPr>
              <a:t>Genellikle, bir olay bir sürü etkenden kaynaklanır</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2731996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7" name="Content Placeholder 6"/>
          <p:cNvSpPr>
            <a:spLocks noGrp="1"/>
          </p:cNvSpPr>
          <p:nvPr>
            <p:ph idx="1"/>
          </p:nvPr>
        </p:nvSpPr>
        <p:spPr/>
        <p:txBody>
          <a:bodyPr/>
          <a:lstStyle/>
          <a:p>
            <a:pPr lvl="0" defTabSz="914400" fontAlgn="base"/>
            <a:r>
              <a:rPr lang="tr-TR" altLang="de-DE" sz="2400" dirty="0">
                <a:solidFill>
                  <a:srgbClr val="333333"/>
                </a:solidFill>
              </a:rPr>
              <a:t>Psikoz görülen birçok insan </a:t>
            </a:r>
            <a:r>
              <a:rPr lang="tr-TR" altLang="de-DE" sz="2400" i="1" dirty="0">
                <a:solidFill>
                  <a:srgbClr val="333333"/>
                </a:solidFill>
              </a:rPr>
              <a:t>karmaşık </a:t>
            </a:r>
            <a:r>
              <a:rPr lang="tr-TR" altLang="de-DE" sz="2400" dirty="0">
                <a:solidFill>
                  <a:srgbClr val="333333"/>
                </a:solidFill>
              </a:rPr>
              <a:t>olayları tek bir neden ile açıklama eğilimindedir</a:t>
            </a:r>
            <a:r>
              <a:rPr lang="en-AU" altLang="de-DE" sz="2400" dirty="0">
                <a:solidFill>
                  <a:srgbClr val="333333"/>
                </a:solidFill>
              </a:rPr>
              <a:t>. </a:t>
            </a:r>
            <a:r>
              <a:rPr lang="tr-TR" altLang="de-DE" sz="2400" dirty="0">
                <a:solidFill>
                  <a:srgbClr val="333333"/>
                </a:solidFill>
              </a:rPr>
              <a:t>Hatta bazen kendisinin başarısızlığı nedeniyle yalnızca başka insanların suçladığı da olur.</a:t>
            </a:r>
            <a:endParaRPr lang="en-AU" altLang="de-DE" sz="2400" dirty="0">
              <a:solidFill>
                <a:srgbClr val="333333"/>
              </a:solidFill>
            </a:endParaRPr>
          </a:p>
          <a:p>
            <a:pPr lvl="0" defTabSz="914400" fontAlgn="base"/>
            <a:r>
              <a:rPr lang="tr-TR" altLang="de-DE" sz="2400" dirty="0">
                <a:solidFill>
                  <a:srgbClr val="004992"/>
                </a:solidFill>
              </a:rPr>
              <a:t>Örnek </a:t>
            </a:r>
            <a:r>
              <a:rPr lang="en-AU" altLang="de-DE" sz="2400" dirty="0">
                <a:solidFill>
                  <a:srgbClr val="004992"/>
                </a:solidFill>
              </a:rPr>
              <a:t>I: </a:t>
            </a:r>
            <a:r>
              <a:rPr lang="tr-TR" altLang="de-DE" sz="2400" dirty="0">
                <a:solidFill>
                  <a:srgbClr val="333333"/>
                </a:solidFill>
              </a:rPr>
              <a:t>Ayşem</a:t>
            </a:r>
            <a:r>
              <a:rPr lang="en-AU" altLang="de-DE" sz="2400" dirty="0">
                <a:solidFill>
                  <a:srgbClr val="333333"/>
                </a:solidFill>
              </a:rPr>
              <a:t> </a:t>
            </a:r>
            <a:r>
              <a:rPr lang="tr-TR" altLang="de-DE" sz="2400" dirty="0">
                <a:solidFill>
                  <a:srgbClr val="333333"/>
                </a:solidFill>
              </a:rPr>
              <a:t>sık sık düşüyor</a:t>
            </a:r>
            <a:r>
              <a:rPr lang="en-AU" altLang="de-DE" sz="2400" dirty="0">
                <a:solidFill>
                  <a:srgbClr val="333333"/>
                </a:solidFill>
              </a:rPr>
              <a:t>.</a:t>
            </a:r>
          </a:p>
          <a:p>
            <a:pPr lvl="0" defTabSz="914400" fontAlgn="base"/>
            <a:r>
              <a:rPr lang="tr-TR" altLang="de-DE" sz="2400" dirty="0">
                <a:solidFill>
                  <a:srgbClr val="004992"/>
                </a:solidFill>
              </a:rPr>
              <a:t>Kendi İnancı</a:t>
            </a:r>
            <a:r>
              <a:rPr lang="en-AU" altLang="de-DE" sz="2400" dirty="0">
                <a:solidFill>
                  <a:srgbClr val="004992"/>
                </a:solidFill>
              </a:rPr>
              <a:t>: </a:t>
            </a:r>
            <a:r>
              <a:rPr lang="tr-TR" altLang="de-DE" sz="2400" dirty="0">
                <a:solidFill>
                  <a:srgbClr val="333333"/>
                </a:solidFill>
              </a:rPr>
              <a:t>Amcası, bunu kafasındaki elektrodlar yolu ile sinyal göndererek gerçekleştiriyor</a:t>
            </a:r>
            <a:r>
              <a:rPr lang="en-AU" altLang="de-DE" sz="2400" dirty="0">
                <a:solidFill>
                  <a:srgbClr val="333333"/>
                </a:solidFill>
              </a:rPr>
              <a:t>.</a:t>
            </a:r>
          </a:p>
          <a:p>
            <a:pPr lvl="0" defTabSz="914400" fontAlgn="base"/>
            <a:r>
              <a:rPr lang="en-AU" altLang="de-DE" sz="2400" dirty="0">
                <a:solidFill>
                  <a:srgbClr val="004992"/>
                </a:solidFill>
              </a:rPr>
              <a:t>A</a:t>
            </a:r>
            <a:r>
              <a:rPr lang="tr-TR" altLang="de-DE" sz="2400" dirty="0">
                <a:solidFill>
                  <a:srgbClr val="004992"/>
                </a:solidFill>
              </a:rPr>
              <a:t>lternatif Açıklama</a:t>
            </a:r>
            <a:r>
              <a:rPr lang="en-AU" altLang="de-DE" sz="2400" dirty="0">
                <a:solidFill>
                  <a:srgbClr val="004992"/>
                </a:solidFill>
              </a:rPr>
              <a:t>: </a:t>
            </a:r>
            <a:r>
              <a:rPr lang="tr-TR" altLang="de-DE" sz="2400" dirty="0">
                <a:solidFill>
                  <a:srgbClr val="333333"/>
                </a:solidFill>
              </a:rPr>
              <a:t>Kendisinin denge algısını bozan bir kulak iltihabı var</a:t>
            </a:r>
            <a:r>
              <a:rPr lang="de-DE" altLang="de-DE" sz="2400" dirty="0">
                <a:solidFill>
                  <a:srgbClr val="333333"/>
                </a:solidFill>
              </a:rPr>
              <a:t>. </a:t>
            </a:r>
            <a:r>
              <a:rPr lang="tr-TR" altLang="de-DE" sz="2400" dirty="0">
                <a:solidFill>
                  <a:srgbClr val="333333"/>
                </a:solidFill>
              </a:rPr>
              <a:t>Ayrıca</a:t>
            </a:r>
            <a:r>
              <a:rPr lang="de-DE" altLang="de-DE" sz="2400" dirty="0">
                <a:solidFill>
                  <a:srgbClr val="333333"/>
                </a:solidFill>
              </a:rPr>
              <a:t>, </a:t>
            </a:r>
            <a:r>
              <a:rPr lang="tr-TR" altLang="de-DE" sz="2400" dirty="0">
                <a:solidFill>
                  <a:srgbClr val="333333"/>
                </a:solidFill>
              </a:rPr>
              <a:t>haftalardır yağmur yağdığından dolayı yollar çok kaygan</a:t>
            </a:r>
            <a:r>
              <a:rPr lang="en-GB" alt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7" name="Content Placeholder 6"/>
          <p:cNvSpPr>
            <a:spLocks noGrp="1"/>
          </p:cNvSpPr>
          <p:nvPr>
            <p:ph idx="1"/>
          </p:nvPr>
        </p:nvSpPr>
        <p:spPr/>
        <p:txBody>
          <a:bodyPr/>
          <a:lstStyle/>
          <a:p>
            <a:pPr lvl="0" defTabSz="914400" fontAlgn="base"/>
            <a:r>
              <a:rPr lang="tr-TR" altLang="de-DE" sz="2400" dirty="0">
                <a:solidFill>
                  <a:srgbClr val="333333"/>
                </a:solidFill>
              </a:rPr>
              <a:t>Bazen, diğer insanların bir olayda kısmi de olsa sorumluluğu vardır ancak diğer önemli etkenlerin olduğunun da farkına varılması gerekir</a:t>
            </a:r>
            <a:r>
              <a:rPr lang="en-AU" altLang="de-DE" sz="2400" dirty="0">
                <a:solidFill>
                  <a:srgbClr val="333333"/>
                </a:solidFill>
              </a:rPr>
              <a:t>.</a:t>
            </a:r>
          </a:p>
          <a:p>
            <a:pPr lvl="0" defTabSz="914400" fontAlgn="base"/>
            <a:r>
              <a:rPr lang="tr-TR" altLang="de-DE" sz="2400" dirty="0">
                <a:solidFill>
                  <a:srgbClr val="004992"/>
                </a:solidFill>
              </a:rPr>
              <a:t>Örnek</a:t>
            </a:r>
            <a:r>
              <a:rPr lang="en-AU" altLang="de-DE" sz="2400" dirty="0">
                <a:solidFill>
                  <a:srgbClr val="004992"/>
                </a:solidFill>
              </a:rPr>
              <a:t> II: </a:t>
            </a:r>
            <a:r>
              <a:rPr lang="tr-TR" altLang="de-DE" sz="2400" dirty="0">
                <a:solidFill>
                  <a:srgbClr val="333333"/>
                </a:solidFill>
              </a:rPr>
              <a:t>Ömer,</a:t>
            </a:r>
            <a:r>
              <a:rPr lang="en-AU" altLang="de-DE" sz="2400" dirty="0">
                <a:solidFill>
                  <a:srgbClr val="333333"/>
                </a:solidFill>
              </a:rPr>
              <a:t> </a:t>
            </a:r>
            <a:r>
              <a:rPr lang="tr-TR" altLang="de-DE" sz="2400" dirty="0">
                <a:solidFill>
                  <a:srgbClr val="333333"/>
                </a:solidFill>
              </a:rPr>
              <a:t>tekrar kötüleşiyor ve psikotik bir döneme giriyor</a:t>
            </a:r>
            <a:r>
              <a:rPr lang="en-AU" altLang="de-DE" sz="2400" dirty="0">
                <a:solidFill>
                  <a:srgbClr val="333333"/>
                </a:solidFill>
              </a:rPr>
              <a:t>!</a:t>
            </a:r>
          </a:p>
          <a:p>
            <a:pPr lvl="0" defTabSz="914400" fontAlgn="base"/>
            <a:r>
              <a:rPr lang="tr-TR" altLang="de-DE" sz="2400" dirty="0">
                <a:solidFill>
                  <a:srgbClr val="004992"/>
                </a:solidFill>
              </a:rPr>
              <a:t>Kendi İnancı</a:t>
            </a:r>
            <a:r>
              <a:rPr lang="en-AU" altLang="de-DE" sz="2400" dirty="0">
                <a:solidFill>
                  <a:srgbClr val="004992"/>
                </a:solidFill>
              </a:rPr>
              <a:t>: </a:t>
            </a:r>
            <a:r>
              <a:rPr lang="tr-TR" altLang="de-DE" sz="2400" dirty="0">
                <a:solidFill>
                  <a:srgbClr val="333333"/>
                </a:solidFill>
              </a:rPr>
              <a:t>Çocukken sık sık dövülen Paul, yeniden hastalanmasına aklına gelen korkunç çocukluk anılarının sebep olduğunu düşünüyor</a:t>
            </a:r>
            <a:r>
              <a:rPr lang="en-AU" altLang="de-DE" sz="2400" dirty="0">
                <a:solidFill>
                  <a:srgbClr val="333333"/>
                </a:solidFill>
              </a:rPr>
              <a:t>.</a:t>
            </a:r>
          </a:p>
          <a:p>
            <a:pPr lvl="0" defTabSz="914400" fontAlgn="base"/>
            <a:r>
              <a:rPr lang="tr-TR" altLang="de-DE" sz="2400" dirty="0">
                <a:solidFill>
                  <a:srgbClr val="004992"/>
                </a:solidFill>
              </a:rPr>
              <a:t>İlave etkenler</a:t>
            </a:r>
            <a:r>
              <a:rPr lang="en-AU" altLang="de-DE" sz="2400" dirty="0">
                <a:solidFill>
                  <a:srgbClr val="004992"/>
                </a:solidFill>
              </a:rPr>
              <a:t>: </a:t>
            </a:r>
            <a:r>
              <a:rPr lang="tr-TR" altLang="de-DE" sz="2400" dirty="0">
                <a:solidFill>
                  <a:srgbClr val="333333"/>
                </a:solidFill>
              </a:rPr>
              <a:t>Bu olası etkenlerden biridir fakat bunun harici nedenler de vardır</a:t>
            </a:r>
            <a:r>
              <a:rPr lang="en-AU" altLang="de-DE" sz="2400" dirty="0">
                <a:solidFill>
                  <a:srgbClr val="333333"/>
                </a:solidFill>
              </a:rPr>
              <a:t>: Paul </a:t>
            </a:r>
            <a:r>
              <a:rPr lang="tr-TR" altLang="de-DE" sz="2400" dirty="0">
                <a:solidFill>
                  <a:srgbClr val="333333"/>
                </a:solidFill>
              </a:rPr>
              <a:t>ilacını almayı bıraktı ve işini kaybetmekten korkmasına sebep olacak bir kavgaya girişti iş yerinde</a:t>
            </a:r>
            <a:r>
              <a:rPr lang="en-AU" altLang="de-DE" sz="2400" dirty="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7" name="Footer Placeholder 6"/>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5"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34084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460528214"/>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de-DE">
                <a:latin typeface="+mn-lt"/>
                <a:cs typeface="+mn-cs"/>
              </a:rPr>
              <a:t>Eğitim Modülü 1 – Yükleme Suçlama ve Övgü Toplama</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834176057"/>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4723</Words>
  <Application>Microsoft Office PowerPoint</Application>
  <PresentationFormat>Benutzerdefiniert</PresentationFormat>
  <Paragraphs>659</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Arial</vt:lpstr>
      <vt:lpstr>Calibri Light</vt:lpstr>
      <vt:lpstr>Symbol</vt:lpstr>
      <vt:lpstr>Times New Roman</vt:lpstr>
      <vt:lpstr>Verdana</vt:lpstr>
      <vt:lpstr>Wingdings</vt:lpstr>
      <vt:lpstr>Wingdings</vt:lpstr>
      <vt:lpstr>UKE_PPT-Vorlage_16zu9</vt:lpstr>
      <vt:lpstr>1_UKE_PPT-Vorlage_16zu9</vt:lpstr>
      <vt:lpstr>MCT 1 A – Yükleme Suçlama ve Övgü Toplama</vt:lpstr>
      <vt:lpstr>Yükleme: Suçlama ve övgü toplama</vt:lpstr>
      <vt:lpstr>Yükleme: Suçlama ve övgü toplama</vt:lpstr>
      <vt:lpstr>Yükleme: Suçlama ve övgü toplama</vt:lpstr>
      <vt:lpstr>Açıklamalar</vt:lpstr>
      <vt:lpstr>Açıklamalar</vt:lpstr>
      <vt:lpstr>Açıklamalar</vt:lpstr>
      <vt:lpstr>Suçlama ve Övgü Toplama</vt:lpstr>
      <vt:lpstr>Hastaneden taburcu edildiniz ancak kendinizi daha iyi hissetmiyordunuz.</vt:lpstr>
      <vt:lpstr>Hastaneden taburcu edildiniz ancak kendinizi daha iyi hissetmiyordunuz.</vt:lpstr>
      <vt:lpstr>Hastaneden taburcu edildiniz ancak kendinizi daha iyi hissetmiyordunuz.</vt:lpstr>
      <vt:lpstr>Hastaneden taburcu edildiniz ancak kendinizi daha iyi hissetmiyordunuz.</vt:lpstr>
      <vt:lpstr>Hastaneden taburcu edildiniz ancak kendinizi daha iyi hissetmiyordunuz.</vt:lpstr>
      <vt:lpstr>Belli yükleme biçimlerinin olumsuz olaylar üzerindeki etkisi!</vt:lpstr>
      <vt:lpstr>Belli yükleme biçimlerinin olumsuz olaylar üzerindeki etkisi!</vt:lpstr>
      <vt:lpstr>Belli yükleme biçimlerinin olumsuz olaylar üzerindeki etkisi!</vt:lpstr>
      <vt:lpstr>Belli yükleme biçimlerinin olumsuz olaylar üzerindeki etkisi!</vt:lpstr>
      <vt:lpstr>Belli yükleme biçimlerinin olumsuz olaylar üzerindeki etkisi!</vt:lpstr>
      <vt:lpstr>Belli yükleme biçimlerinin olumlu olaylar üzerindeki etkisi!</vt:lpstr>
      <vt:lpstr>Belli yükleme biçimlerinin olumlu olaylar üzerindeki etkisi!</vt:lpstr>
      <vt:lpstr>Belli yükleme biçimlerinin olumlu olaylar üzerindeki etkisi!</vt:lpstr>
      <vt:lpstr>Belli yükleme biçimlerinin olumlu olaylar üzerindeki etkisi!</vt:lpstr>
      <vt:lpstr>Belli yükleme biçimlerinin olumlu olaylar üzerindeki etkisi!</vt:lpstr>
      <vt:lpstr>Neden bunu yapıyoruz?</vt:lpstr>
      <vt:lpstr>Neden bunu yapıyoruz?</vt:lpstr>
      <vt:lpstr>Tek-taraflı yüklemeler psikotik dönemde yanlış anlaşılmalara nasıl yol açar - örnekler</vt:lpstr>
      <vt:lpstr>Yükleme Biçimleri Bugünkü seansın hedefi:</vt:lpstr>
      <vt:lpstr>Mağazadaki satış elemanı satış bedelinin hepsini geri iade etti.</vt:lpstr>
      <vt:lpstr>Bir odaya girdiğinizde, odadaki herkes konuşmayı kesiyor.</vt:lpstr>
      <vt:lpstr>Birisi size iyi görünmediğinizi söylüyor.</vt:lpstr>
      <vt:lpstr>Bir sınavdan kaldınız.</vt:lpstr>
      <vt:lpstr>Kendi örneklerinizi veriniz</vt:lpstr>
      <vt:lpstr>İç sesin sana senin işe yaramaz olduğunu söylüyor.</vt:lpstr>
      <vt:lpstr>İç sesin sana senin işe yaramaz olduğunu söylüyor.</vt:lpstr>
      <vt:lpstr>İç sesin sana senin işe yaramaz olduğunu söylüyor.</vt:lpstr>
      <vt:lpstr>Gaipten sesler duymak Kendi düşüncelerin mi uzaktan mı kumanda ediliyor? Lehte ve aleyhte olanlar</vt:lpstr>
      <vt:lpstr>Gaipten sesler duymak Kendi düşüncelerin mi uzaktan mı kumanda ediliyor? Lehte ve aleyhte olanlar</vt:lpstr>
      <vt:lpstr>Gaipten sesler duymak Kendi düşüncelerin mi uzaktan mı kumanda ediliyor? Lehte ve aleyhte olanlar</vt:lpstr>
      <vt:lpstr>Gaipten sesler duymak Kendi düşüncelerin mi uzaktan mı kumanda ediliyor? Lehte ve aleyhte olanlar</vt:lpstr>
      <vt:lpstr>Gaipten sesler duymak Kendi düşüncelerin mi uzaktan mı kumanda ediliyor? Lehte ve aleyhte olanlar</vt:lpstr>
      <vt:lpstr>Bir arkadaşınız sizi yemeğe davet ediyor.</vt:lpstr>
      <vt:lpstr>Polis arabanızı durduruyor.</vt:lpstr>
      <vt:lpstr>Bir oyunda kazanıyorsunuz.</vt:lpstr>
      <vt:lpstr>Arabanıza yaklaşırkan farkediyorsunuz ki; arabanız çizilmiş.</vt:lpstr>
      <vt:lpstr>Doktorunuz, yüksek tansiyon sahibi olduğunuzu keşfediyor.</vt:lpstr>
      <vt:lpstr>Bir arkadaşınız işinizde size yardım etmeyi reddetti.</vt:lpstr>
      <vt:lpstr>Bir arkadaşınızın size hediye alması sizi şaşırttı.</vt:lpstr>
      <vt:lpstr>Bir arkadaşınız size aptal olduğunuzu söylüyor.</vt:lpstr>
      <vt:lpstr>Komşunuzun bebeğini kucağınıza aldığınızda bebek ağlamaya başlıyor.</vt:lpstr>
      <vt:lpstr>Bir arkadaşınız size saygı duymadığını söylüyor.</vt:lpstr>
      <vt:lpstr>Günlük yaşantımıza taşıyalım</vt:lpstr>
      <vt:lpstr>Günlük yaşantımıza taşıyalım</vt:lpstr>
      <vt:lpstr>Günlük yaşantımıza taşıyalım</vt:lpstr>
      <vt:lpstr>Bunun psikoz ile alakası nedir?</vt:lpstr>
      <vt:lpstr>Bunun psikoz ile alakası nedir?</vt:lpstr>
      <vt:lpstr>İlginiz için teşekkür ederim</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422</cp:revision>
  <dcterms:created xsi:type="dcterms:W3CDTF">2004-10-11T13:21:01Z</dcterms:created>
  <dcterms:modified xsi:type="dcterms:W3CDTF">2021-11-07T17:48:58Z</dcterms:modified>
</cp:coreProperties>
</file>