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  <p:sldMasterId id="2147483705" r:id="rId2"/>
  </p:sldMasterIdLst>
  <p:notesMasterIdLst>
    <p:notesMasterId r:id="rId61"/>
  </p:notesMasterIdLst>
  <p:handoutMasterIdLst>
    <p:handoutMasterId r:id="rId62"/>
  </p:handoutMasterIdLst>
  <p:sldIdLst>
    <p:sldId id="429" r:id="rId3"/>
    <p:sldId id="392" r:id="rId4"/>
    <p:sldId id="430" r:id="rId5"/>
    <p:sldId id="426" r:id="rId6"/>
    <p:sldId id="261" r:id="rId7"/>
    <p:sldId id="431" r:id="rId8"/>
    <p:sldId id="362" r:id="rId9"/>
    <p:sldId id="381" r:id="rId10"/>
    <p:sldId id="344" r:id="rId11"/>
    <p:sldId id="347" r:id="rId12"/>
    <p:sldId id="421" r:id="rId13"/>
    <p:sldId id="420" r:id="rId14"/>
    <p:sldId id="432" r:id="rId15"/>
    <p:sldId id="368" r:id="rId16"/>
    <p:sldId id="413" r:id="rId17"/>
    <p:sldId id="412" r:id="rId18"/>
    <p:sldId id="335" r:id="rId19"/>
    <p:sldId id="407" r:id="rId20"/>
    <p:sldId id="405" r:id="rId21"/>
    <p:sldId id="414" r:id="rId22"/>
    <p:sldId id="415" r:id="rId23"/>
    <p:sldId id="338" r:id="rId24"/>
    <p:sldId id="416" r:id="rId25"/>
    <p:sldId id="300" r:id="rId26"/>
    <p:sldId id="433" r:id="rId27"/>
    <p:sldId id="422" r:id="rId28"/>
    <p:sldId id="284" r:id="rId29"/>
    <p:sldId id="265" r:id="rId30"/>
    <p:sldId id="351" r:id="rId31"/>
    <p:sldId id="383" r:id="rId32"/>
    <p:sldId id="275" r:id="rId33"/>
    <p:sldId id="418" r:id="rId34"/>
    <p:sldId id="361" r:id="rId35"/>
    <p:sldId id="371" r:id="rId36"/>
    <p:sldId id="425" r:id="rId37"/>
    <p:sldId id="376" r:id="rId38"/>
    <p:sldId id="434" r:id="rId39"/>
    <p:sldId id="435" r:id="rId40"/>
    <p:sldId id="436" r:id="rId41"/>
    <p:sldId id="377" r:id="rId42"/>
    <p:sldId id="358" r:id="rId43"/>
    <p:sldId id="366" r:id="rId44"/>
    <p:sldId id="382" r:id="rId45"/>
    <p:sldId id="365" r:id="rId46"/>
    <p:sldId id="352" r:id="rId47"/>
    <p:sldId id="357" r:id="rId48"/>
    <p:sldId id="354" r:id="rId49"/>
    <p:sldId id="353" r:id="rId50"/>
    <p:sldId id="281" r:id="rId51"/>
    <p:sldId id="380" r:id="rId52"/>
    <p:sldId id="409" r:id="rId53"/>
    <p:sldId id="408" r:id="rId54"/>
    <p:sldId id="363" r:id="rId55"/>
    <p:sldId id="364" r:id="rId56"/>
    <p:sldId id="665" r:id="rId57"/>
    <p:sldId id="443" r:id="rId58"/>
    <p:sldId id="440" r:id="rId59"/>
    <p:sldId id="441" r:id="rId60"/>
  </p:sldIdLst>
  <p:sldSz cx="12195175" cy="6858000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Old English Text MT" panose="03040902040508030806" pitchFamily="66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Old English Text MT" panose="03040902040508030806" pitchFamily="66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Old English Text MT" panose="03040902040508030806" pitchFamily="66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Old English Text MT" panose="03040902040508030806" pitchFamily="66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Old English Text MT" panose="03040902040508030806" pitchFamily="66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Old English Text MT" panose="03040902040508030806" pitchFamily="66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Old English Text MT" panose="03040902040508030806" pitchFamily="66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Old English Text MT" panose="03040902040508030806" pitchFamily="66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Old English Text MT" panose="03040902040508030806" pitchFamily="66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02">
          <p15:clr>
            <a:srgbClr val="A4A3A4"/>
          </p15:clr>
        </p15:guide>
        <p15:guide id="2" pos="3742">
          <p15:clr>
            <a:srgbClr val="A4A3A4"/>
          </p15:clr>
        </p15:guide>
        <p15:guide id="3" pos="49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F8"/>
    <a:srgbClr val="333333"/>
    <a:srgbClr val="336699"/>
    <a:srgbClr val="C3C3F7"/>
    <a:srgbClr val="8DC6FF"/>
    <a:srgbClr val="FFFF00"/>
    <a:srgbClr val="99CCFF"/>
    <a:srgbClr val="CCECFF"/>
    <a:srgbClr val="FF505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1828" autoAdjust="0"/>
  </p:normalViewPr>
  <p:slideViewPr>
    <p:cSldViewPr>
      <p:cViewPr varScale="1">
        <p:scale>
          <a:sx n="115" d="100"/>
          <a:sy n="115" d="100"/>
        </p:scale>
        <p:origin x="1008" y="192"/>
      </p:cViewPr>
      <p:guideLst>
        <p:guide orient="horz" pos="3702"/>
        <p:guide pos="3742"/>
        <p:guide pos="49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Verdana" charset="0"/>
                <a:ea typeface="ＭＳ Ｐゴシック" charset="0"/>
                <a:cs typeface="Times New Roman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Verdana" charset="0"/>
                <a:ea typeface="ＭＳ Ｐゴシック" charset="0"/>
                <a:cs typeface="Times New Roman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Verdana" charset="0"/>
                <a:ea typeface="ＭＳ Ｐゴシック" charset="0"/>
                <a:cs typeface="Times New Roman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34BAD50E-0B2D-45F4-99D3-DF3A6B980881}" type="slidenum">
              <a:rPr lang="en-GB" altLang="en-US"/>
              <a:pPr>
                <a:defRPr/>
              </a:pPr>
              <a:t>‹Nr.›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981863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Verdana" charset="0"/>
                <a:ea typeface="ＭＳ Ｐゴシック" charset="0"/>
                <a:cs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Verdana" charset="0"/>
                <a:ea typeface="ＭＳ Ｐゴシック" charset="0"/>
                <a:cs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Verdana" charset="0"/>
                <a:ea typeface="ＭＳ Ｐゴシック" charset="0"/>
                <a:cs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6F77BBA2-6FC7-4842-929B-42251C6A3C35}" type="slidenum">
              <a:rPr lang="en-US" altLang="en-US"/>
              <a:pPr>
                <a:defRPr/>
              </a:pPr>
              <a:t>‹Nr.›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49983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Times New Roman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EA528A2-6E6C-48F9-98BB-16DF171FEE06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45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EA528A2-6E6C-48F9-98BB-16DF171FEE06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45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B8510A8-3503-466B-B437-33982E97F30C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11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09C96F9-54A8-459A-BD49-F9EBB000A76C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426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35062E4-4C79-4996-9EF8-9A238E33B581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7516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71ADA8D-E354-4783-B8A2-FEE995E1C741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683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06BE539-7699-4262-99B9-155F9A07CA66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292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10620EF-DDE1-4A5E-8107-11F784A330A2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447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93A7C6C-0FDB-42E2-9DEB-44A86B2ABB8F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83031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50625DA-E9E9-456F-B6C3-5A99F99ECEC1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6716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6BBE81F-666F-4FC1-9930-1DC585A3EB3B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12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259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6BBE81F-666F-4FC1-9930-1DC585A3EB3B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13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2590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8582A90-7C1F-4FEF-86F7-828CF0B4853D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0574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0E0DC8C-6200-4C52-A4D3-88150147B8B1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15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683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42D93E8-FD57-4E0F-B1C2-E6CC2EA6DC5A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16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5623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14DC02C-D225-4B1F-A8AB-7A14675E5E0A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5425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C2BE692-3644-4E4C-8ACE-B74B327E4B9E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18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6560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62B4255-1467-4A51-B748-D03233BE9BEC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9429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B5FF599-C0C2-4B6B-8304-286EAAC137D2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20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356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F672404-1630-481E-94BE-5371983446F2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4559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6A89BB8-30FC-48C1-8C05-36FC9DFF4CDA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0738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82CF5BF-663B-4DD4-97E8-BFECEA4B8159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23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1900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AF83370-E5B2-4B3D-8649-823B5C9C5B81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24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0904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AF83370-E5B2-4B3D-8649-823B5C9C5B81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25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0904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0B58398-A234-46F3-93C7-C6BB2699BBCF}" type="slidenum">
              <a:rPr lang="en-US" altLang="de-DE" sz="1300" smtClean="0">
                <a:solidFill>
                  <a:srgbClr val="000000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26</a:t>
            </a:fld>
            <a:endParaRPr lang="en-US" altLang="de-DE" sz="13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9798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5DA1825-9060-4ACF-A068-DCE7CCFD7690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6216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0183E70-8D95-4A18-ACBE-1B624B91F774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28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8784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82093D6-91EB-4079-8AC0-699066D5EFD3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29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0763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0435E6F-A5BD-475E-A0E2-172ACD325059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30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3399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2C99E6E-B48A-43E9-91B7-2E781D389FA3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31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7886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DDC3D49-2A73-42FF-9774-F05DD3976033}" type="slidenum">
              <a:rPr lang="en-US" altLang="de-DE" sz="1300" smtClean="0">
                <a:solidFill>
                  <a:srgbClr val="000000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32</a:t>
            </a:fld>
            <a:endParaRPr lang="en-US" altLang="de-DE" sz="13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6218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6074E7F-8AEF-4EE5-8931-00E0BFF9621C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33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927411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3B1928A-6B07-404A-8C66-EEC0180B9E23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34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633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C1B97F2-4971-4495-8DCF-0046161C6C37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35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56305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412488F-B89A-4000-ACD5-F5F2E702F8FF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36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8761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412488F-B89A-4000-ACD5-F5F2E702F8FF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37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87617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412488F-B89A-4000-ACD5-F5F2E702F8FF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38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8761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412488F-B89A-4000-ACD5-F5F2E702F8FF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39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8761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670B525-A0C4-43B2-BEA7-372CE2657E8B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40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531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917369C-3794-4D6B-A571-78FFD971129F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41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329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A69DBE0-F9E0-4B9E-A573-CF2937F73A35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42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5534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382248A-E57F-4B47-8866-16F35ABC70D7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43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04958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42C35F6-AA2A-49AE-9009-70EE38E27779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44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028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21D1882-AD35-4EC0-8B7F-34F5CA51FB60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45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0482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FCEC28D-7332-4121-AC48-2DD8E26EA959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46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3212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FA9F511-2A58-4446-B519-3CEA0EB09591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47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85551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77237BC-BC34-4E05-BB85-988009D911B8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48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38461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3FCF14-BCD8-47A3-8DFB-CB6CE15ABC57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49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07316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723B091-1D3B-4869-B754-91B336342E56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50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solidFill>
            <a:srgbClr val="FFFFFF"/>
          </a:solidFill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9793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CE9AFBC-4C7C-4A18-A969-7C4FCBB63B04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51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solidFill>
            <a:srgbClr val="FFFFFF"/>
          </a:solidFill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72592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C7D3003-5CD8-457B-91C1-0AB1418CFD6E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52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solidFill>
            <a:srgbClr val="FFFFFF"/>
          </a:solidFill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01357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E47705-7B76-4AAB-8EA3-509D20CA2FF1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53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632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B404E6E-8B2D-4FD8-A05F-48BA1F2CCA6F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54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38405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n-US" alt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462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69993" indent="-296151" defTabSz="990462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84605" indent="-236921" defTabSz="990462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58447" indent="-236921" defTabSz="990462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132289" indent="-236921" defTabSz="990462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606131" indent="-236921" defTabSz="9904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079974" indent="-236921" defTabSz="9904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553816" indent="-236921" defTabSz="9904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027658" indent="-236921" defTabSz="9904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03D2BD-0335-48E0-840A-27807DA198B6}" type="slidenum">
              <a:rPr lang="en-US" altLang="de-DE" sz="130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57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462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69993" indent="-296151" defTabSz="990462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84605" indent="-236921" defTabSz="990462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58447" indent="-236921" defTabSz="990462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132289" indent="-236921" defTabSz="990462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606131" indent="-236921" defTabSz="9904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079974" indent="-236921" defTabSz="9904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553816" indent="-236921" defTabSz="9904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027658" indent="-236921" defTabSz="9904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EC36014-706C-47D3-A55E-FD8C8F7431F5}" type="slidenum">
              <a:rPr lang="en-US" altLang="de-DE" sz="130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58</a:t>
            </a:fld>
            <a:endParaRPr lang="en-US" altLang="de-DE" sz="1300" dirty="0">
              <a:latin typeface="Verdana" panose="020B0604030504040204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106604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>
                <a:solidFill>
                  <a:srgbClr val="004992"/>
                </a:solidFill>
              </a:rPr>
              <a:t>Метакогнітивний тренінг </a:t>
            </a:r>
            <a:r>
              <a:rPr lang="de-DE" dirty="0">
                <a:solidFill>
                  <a:srgbClr val="004992"/>
                </a:solidFill>
              </a:rPr>
              <a:t>(M</a:t>
            </a:r>
            <a:r>
              <a:rPr lang="en-US" dirty="0">
                <a:solidFill>
                  <a:srgbClr val="004992"/>
                </a:solidFill>
              </a:rPr>
              <a:t>C</a:t>
            </a:r>
            <a:r>
              <a:rPr lang="de-DE" dirty="0">
                <a:solidFill>
                  <a:srgbClr val="004992"/>
                </a:solidFill>
              </a:rPr>
              <a:t>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>
                <a:latin typeface="+mj-lt"/>
              </a:rPr>
              <a:t>Дозвіл на використання зображень люб'язно надали митці або власники авторських прав. Подробиці (ім</a:t>
            </a:r>
            <a:r>
              <a:rPr lang="uk-UA" altLang="de-DE" sz="1000" dirty="0">
                <a:latin typeface="+mj-lt"/>
              </a:rPr>
              <a:t>’я митця</a:t>
            </a:r>
            <a:r>
              <a:rPr lang="ru-RU" altLang="de-DE" sz="1000" dirty="0">
                <a:latin typeface="+mj-lt"/>
              </a:rPr>
              <a:t>, назва зображення) наведено в кінці презентації.</a:t>
            </a:r>
            <a:endParaRPr lang="de-DE" altLang="de-DE" sz="1000" dirty="0">
              <a:latin typeface="+mj-lt"/>
            </a:endParaRPr>
          </a:p>
        </p:txBody>
      </p:sp>
      <p:pic>
        <p:nvPicPr>
          <p:cNvPr id="2" name="Grafik 7">
            <a:extLst>
              <a:ext uri="{FF2B5EF4-FFF2-40B4-BE49-F238E27FC236}">
                <a16:creationId xmlns:a16="http://schemas.microsoft.com/office/drawing/2014/main" id="{D785B24D-21D9-AA00-E464-5592373BA0D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dirty="0"/>
              <a:t>Metakognitives Training 1 - Zuschreibungsstil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r>
              <a:rPr lang="de-DE" dirty="0"/>
              <a:t>Metakognitives Training 1 - Zuschreibungsstil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dirty="0"/>
              <a:t>Metakognitives Training 1 - Zuschreibungsstil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dirty="0"/>
              <a:t>Metakognitives Training 1 - Zuschreibungsstil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dirty="0"/>
              <a:t>Metakognitives Training 1 - Zuschreibungsstil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dirty="0"/>
              <a:t>Metakognitives Training 1 - Zuschreibungsstil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dirty="0"/>
              <a:t>Metakognitives Training 1 - Zuschreibungsstil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4006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74656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(M</a:t>
            </a:r>
            <a:r>
              <a:rPr lang="en-US" dirty="0">
                <a:solidFill>
                  <a:srgbClr val="004992"/>
                </a:solidFill>
              </a:rPr>
              <a:t>C</a:t>
            </a:r>
            <a:r>
              <a:rPr lang="de-DE" dirty="0">
                <a:solidFill>
                  <a:srgbClr val="004992"/>
                </a:solidFill>
              </a:rPr>
              <a:t>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 err="1">
                <a:latin typeface="+mj-lt"/>
              </a:rPr>
              <a:t>Дозвіл</a:t>
            </a:r>
            <a:r>
              <a:rPr lang="ru-RU" altLang="de-DE" sz="1000" dirty="0">
                <a:latin typeface="+mj-lt"/>
              </a:rPr>
              <a:t> на </a:t>
            </a:r>
            <a:r>
              <a:rPr lang="ru-RU" altLang="de-DE" sz="1000" dirty="0" err="1">
                <a:latin typeface="+mj-lt"/>
              </a:rPr>
              <a:t>використання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зображень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люб'язно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надали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митці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або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власники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авторських</a:t>
            </a:r>
            <a:r>
              <a:rPr lang="ru-RU" altLang="de-DE" sz="1000" dirty="0">
                <a:latin typeface="+mj-lt"/>
              </a:rPr>
              <a:t> прав. </a:t>
            </a:r>
            <a:r>
              <a:rPr lang="ru-RU" altLang="de-DE" sz="1000" dirty="0" err="1">
                <a:latin typeface="+mj-lt"/>
              </a:rPr>
              <a:t>Подробиці</a:t>
            </a:r>
            <a:r>
              <a:rPr lang="ru-RU" altLang="de-DE" sz="1000" dirty="0">
                <a:latin typeface="+mj-lt"/>
              </a:rPr>
              <a:t> (</a:t>
            </a:r>
            <a:r>
              <a:rPr lang="ru-RU" altLang="de-DE" sz="1000" dirty="0" err="1">
                <a:latin typeface="+mj-lt"/>
              </a:rPr>
              <a:t>ім</a:t>
            </a:r>
            <a:r>
              <a:rPr lang="uk-UA" altLang="de-DE" sz="1000" dirty="0">
                <a:latin typeface="+mj-lt"/>
              </a:rPr>
              <a:t>’я митця</a:t>
            </a:r>
            <a:r>
              <a:rPr lang="ru-RU" altLang="de-DE" sz="1000" dirty="0">
                <a:latin typeface="+mj-lt"/>
              </a:rPr>
              <a:t>, </a:t>
            </a:r>
            <a:r>
              <a:rPr lang="ru-RU" altLang="de-DE" sz="1000" dirty="0" err="1">
                <a:latin typeface="+mj-lt"/>
              </a:rPr>
              <a:t>назва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зображення</a:t>
            </a:r>
            <a:r>
              <a:rPr lang="ru-RU" altLang="de-DE" sz="1000" dirty="0">
                <a:latin typeface="+mj-lt"/>
              </a:rPr>
              <a:t>) наведено в </a:t>
            </a:r>
            <a:r>
              <a:rPr lang="ru-RU" altLang="de-DE" sz="1000" dirty="0" err="1">
                <a:latin typeface="+mj-lt"/>
              </a:rPr>
              <a:t>кінці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презентації</a:t>
            </a:r>
            <a:r>
              <a:rPr lang="ru-RU" altLang="de-DE" sz="1000" dirty="0">
                <a:latin typeface="+mj-lt"/>
              </a:rPr>
              <a:t>.</a:t>
            </a:r>
            <a:endParaRPr lang="de-DE" altLang="de-DE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54004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1464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532043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4620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5571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33972080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8685323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91436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97545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68174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759" y="6377940"/>
            <a:ext cx="280489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54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Metakognitives Training 1 - Zuschreibungsstil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51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cHKzGKiiWI1iG9M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MCT 1 B. Стиль атрибуції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Moritz &amp; Woodward, </a:t>
            </a:r>
            <a:r>
              <a:rPr lang="de-DE" dirty="0">
                <a:latin typeface="+mj-lt"/>
              </a:rPr>
              <a:t>05</a:t>
            </a:r>
            <a:r>
              <a:rPr lang="uk-UA" dirty="0">
                <a:latin typeface="+mj-lt"/>
              </a:rPr>
              <a:t>|2</a:t>
            </a:r>
            <a:r>
              <a:rPr lang="de-DE">
                <a:latin typeface="+mj-lt"/>
              </a:rPr>
              <a:t>5</a:t>
            </a:r>
            <a:endParaRPr lang="uk-UA" dirty="0">
              <a:latin typeface="+mj-lt"/>
            </a:endParaRPr>
          </a:p>
          <a:p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65244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/>
              <a:t>Стиль атрибуції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  <a:tabLst>
                <a:tab pos="0" algn="l"/>
              </a:tabLst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Атрибуція — це власне пояснення ситуації (наприклад, звинувачення себе чи інших)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2</a:t>
            </a:fld>
            <a:endParaRPr lang="de-DE" dirty="0">
              <a:latin typeface="Calibri Light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08955" y="4779729"/>
            <a:ext cx="113760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2800" b="1" dirty="0">
                <a:solidFill>
                  <a:schemeClr val="bg1"/>
                </a:solidFill>
                <a:latin typeface="Calibri Light"/>
              </a:rPr>
              <a:t>Обговоріть можливі причини наведеної нижче ситуації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2800" dirty="0">
                <a:solidFill>
                  <a:schemeClr val="bg1"/>
                </a:solidFill>
                <a:latin typeface="Calibri Light"/>
              </a:rPr>
              <a:t>Близька подруга не подзвонила вам у ваш день народження.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408954" y="3252553"/>
            <a:ext cx="1137600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tabLst>
                <a:tab pos="0" algn="l"/>
              </a:tabLst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tabLst>
                <a:tab pos="0" algn="l"/>
              </a:tabLst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tabLst>
                <a:tab pos="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tabLst>
                <a:tab pos="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tabLst>
                <a:tab pos="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tabLst>
                <a:tab pos="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tabLst>
                <a:tab pos="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tabLst>
                <a:tab pos="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tabLst>
                <a:tab pos="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endParaRPr lang="de-DE" altLang="de-DE" sz="2800" dirty="0">
              <a:solidFill>
                <a:schemeClr val="bg1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/>
              <a:t>Стиль атрибуції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  <a:tabLst>
                <a:tab pos="0" algn="l"/>
              </a:tabLst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Атрибуція — це власне пояснення ситуації (наприклад, звинувачення себе чи інших)</a:t>
            </a:r>
          </a:p>
          <a:p>
            <a:pPr lvl="0" defTabSz="914377"/>
            <a:r>
              <a:rPr lang="uk-UA" sz="2400" dirty="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Ми часто не помічаємо, що схожі ситуації можуть траплятися з абсолютно різних причин.</a:t>
            </a:r>
          </a:p>
          <a:p>
            <a:pPr marL="0" indent="0" eaLnBrk="1" hangingPunct="1">
              <a:buFontTx/>
              <a:buNone/>
              <a:tabLst>
                <a:tab pos="0" algn="l"/>
              </a:tabLst>
            </a:pPr>
            <a:endParaRPr lang="de-DE" altLang="de-DE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3</a:t>
            </a:fld>
            <a:endParaRPr lang="de-DE" dirty="0">
              <a:latin typeface="Calibri Light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08955" y="4437064"/>
            <a:ext cx="113760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2800" b="1" dirty="0">
                <a:solidFill>
                  <a:schemeClr val="bg1"/>
                </a:solidFill>
                <a:latin typeface="Calibri Light"/>
              </a:rPr>
              <a:t>Обговоріть можливі причини наведеної нижче ситуації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2800" dirty="0">
                <a:solidFill>
                  <a:schemeClr val="bg1"/>
                </a:solidFill>
                <a:latin typeface="Calibri Light"/>
              </a:rPr>
              <a:t>Близька подруга не подзвонила вам у ваш день народження.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408954" y="2909888"/>
            <a:ext cx="1137600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tabLst>
                <a:tab pos="0" algn="l"/>
              </a:tabLst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tabLst>
                <a:tab pos="0" algn="l"/>
              </a:tabLst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tabLst>
                <a:tab pos="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tabLst>
                <a:tab pos="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tabLst>
                <a:tab pos="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tabLst>
                <a:tab pos="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tabLst>
                <a:tab pos="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tabLst>
                <a:tab pos="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tabLst>
                <a:tab pos="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endParaRPr lang="de-DE" altLang="de-DE" sz="2800" dirty="0">
              <a:solidFill>
                <a:schemeClr val="bg1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361737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Стиль атрибуції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  <a:tabLst>
                <a:tab pos="0" algn="l"/>
              </a:tabLst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Атрибуція — це власне пояснення ситуації (наприклад, звинувачення себе чи інших)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Ми часто не помічаємо, що схожі ситуації можуть траплятися з абсолютно різних причин.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b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Якими можуть бути причини описаної нижче ситуації?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Близька подруга не подзвонила вам у ваш день народження.</a:t>
            </a:r>
          </a:p>
          <a:p>
            <a:pPr marL="0" indent="0" eaLnBrk="1" hangingPunct="1">
              <a:buFontTx/>
              <a:buNone/>
              <a:tabLst>
                <a:tab pos="0" algn="l"/>
              </a:tabLst>
            </a:pPr>
            <a:endParaRPr lang="de-DE" altLang="de-DE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4</a:t>
            </a:fld>
            <a:endParaRPr 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Причини</a:t>
            </a:r>
          </a:p>
        </p:txBody>
      </p:sp>
      <p:sp>
        <p:nvSpPr>
          <p:cNvPr id="13316" name="Rectangle 1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Чому ваша подруга не подзвонила?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Можливі атрибуції...</a:t>
            </a:r>
          </a:p>
          <a:p>
            <a:pPr lvl="0" defTabSz="914400" fontAlgn="base">
              <a:spcAft>
                <a:spcPct val="0"/>
              </a:spcAft>
            </a:pPr>
            <a:endParaRPr lang="de-DE" altLang="de-DE" sz="2400" dirty="0">
              <a:solidFill>
                <a:srgbClr val="004992"/>
              </a:solidFill>
              <a:latin typeface="Calibri Light"/>
              <a:ea typeface="MS PGothic" panose="020B0600070205080204" pitchFamily="34" charset="-128"/>
            </a:endParaRPr>
          </a:p>
          <a:p>
            <a:pPr lvl="0" algn="ctr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???</a:t>
            </a:r>
          </a:p>
          <a:p>
            <a:pPr marL="609600" indent="-609600" eaLnBrk="1" hangingPunct="1">
              <a:buFontTx/>
              <a:buNone/>
            </a:pP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5</a:t>
            </a:fld>
            <a:endParaRPr 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Причини</a:t>
            </a:r>
          </a:p>
        </p:txBody>
      </p:sp>
      <p:sp>
        <p:nvSpPr>
          <p:cNvPr id="15364" name="Rectangle 102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Чому ваша подруга не подзвонила?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Можливі атрибуції...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Я для неї недостатньо важлива людина. З іншими вона б не дозволила собі так поводитись.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Вона дуже забудькувата і, ймовірно, забуває навіть про свій день народження…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Вона мала складати важливий іспит і тому не встигла.</a:t>
            </a:r>
          </a:p>
          <a:p>
            <a:pPr lvl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marL="609600" indent="-60960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6</a:t>
            </a:fld>
            <a:endParaRPr lang="de-DE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46778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Чому ваша подруга не подзвонила?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Можливі атрибуції...</a:t>
            </a:r>
          </a:p>
          <a:p>
            <a:pPr lvl="0" defTabSz="914400" fontAlgn="base">
              <a:spcAft>
                <a:spcPct val="0"/>
              </a:spcAft>
            </a:pPr>
            <a:endParaRPr lang="de-DE" altLang="de-DE" sz="2400" dirty="0">
              <a:solidFill>
                <a:srgbClr val="336699"/>
              </a:solidFill>
              <a:latin typeface="Calibri Light"/>
              <a:ea typeface="MS PGothic" panose="020B0600070205080204" pitchFamily="34" charset="-128"/>
            </a:endParaRPr>
          </a:p>
          <a:p>
            <a:pPr marL="609600" indent="-60960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</p:txBody>
      </p:sp>
      <p:graphicFrame>
        <p:nvGraphicFramePr>
          <p:cNvPr id="8" name="Group 6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2015543"/>
              </p:ext>
            </p:extLst>
          </p:nvPr>
        </p:nvGraphicFramePr>
        <p:xfrm>
          <a:off x="408955" y="3645024"/>
          <a:ext cx="11376000" cy="2843847"/>
        </p:xfrm>
        <a:graphic>
          <a:graphicData uri="http://schemas.openxmlformats.org/drawingml/2006/table">
            <a:tbl>
              <a:tblPr/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9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6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... я</a:t>
                      </a:r>
                    </a:p>
                  </a:txBody>
                  <a:tcPr marL="121952" marR="121952" marT="45704" marB="45704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>
                          <a:tab pos="95250" algn="l"/>
                        </a:tabLst>
                      </a:pPr>
                      <a:r>
                        <a:rPr kumimoji="0" lang="uk-U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Я для неї недостатньо важлива людина.</a:t>
                      </a:r>
                    </a:p>
                  </a:txBody>
                  <a:tcPr marL="121952" marR="121952" marT="45724" marB="45724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8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... інші</a:t>
                      </a:r>
                    </a:p>
                  </a:txBody>
                  <a:tcPr marL="121952" marR="121952" marT="45704" marB="4570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>
                          <a:tab pos="171450" algn="l"/>
                        </a:tabLst>
                      </a:pPr>
                      <a:r>
                        <a:rPr kumimoji="0" lang="uk-U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 Вона дуже забудькувата людина.</a:t>
                      </a:r>
                    </a:p>
                  </a:txBody>
                  <a:tcPr marL="121952" marR="121952" marT="45724" marB="4572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27">
                <a:tc>
                  <a:txBody>
                    <a:bodyPr/>
                    <a:lstStyle/>
                    <a:p>
                      <a:pPr marL="358775" marR="0" lvl="0" indent="-358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... Ситуація </a:t>
                      </a:r>
                    </a:p>
                    <a:p>
                      <a:pPr marL="358775" marR="0" lvl="0" indent="-358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   або збіг обставин</a:t>
                      </a:r>
                    </a:p>
                  </a:txBody>
                  <a:tcPr marL="121952" marR="121952" marT="45704" marB="4570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Вона мала складати важливий іспит і тому не встигла.</a:t>
                      </a:r>
                    </a:p>
                  </a:txBody>
                  <a:tcPr marL="121952" marR="121952" marT="45724" marB="4572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10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Причини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7</a:t>
            </a:fld>
            <a:endParaRPr lang="de-DE" dirty="0">
              <a:latin typeface="Calibri Light"/>
            </a:endParaRPr>
          </a:p>
        </p:txBody>
      </p:sp>
      <p:sp>
        <p:nvSpPr>
          <p:cNvPr id="17413" name="Rectangle 1029"/>
          <p:cNvSpPr>
            <a:spLocks noChangeArrowheads="1"/>
          </p:cNvSpPr>
          <p:nvPr/>
        </p:nvSpPr>
        <p:spPr bwMode="auto">
          <a:xfrm>
            <a:off x="912522" y="3500438"/>
            <a:ext cx="10670778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endParaRPr lang="en-US" altLang="de-DE" sz="2400" dirty="0">
              <a:latin typeface="Calibri Light"/>
            </a:endParaRPr>
          </a:p>
          <a:p>
            <a:pPr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  <a:p>
            <a:pPr eaLnBrk="1" hangingPunct="1"/>
            <a:endParaRPr lang="de-DE" altLang="de-DE" sz="2400" dirty="0">
              <a:latin typeface="Calibri Light"/>
            </a:endParaRPr>
          </a:p>
          <a:p>
            <a:pPr eaLnBrk="1" hangingPunct="1">
              <a:buFontTx/>
              <a:buNone/>
            </a:pPr>
            <a:endParaRPr lang="de-DE" altLang="de-DE" sz="2000" dirty="0">
              <a:latin typeface="Calibri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Атрибуція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Як ми вже сказали, події можуть мати різні причини.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Крім того, часто ситуації супроводжуються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кількома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 чинниками.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Однак багато людей схильні зосереджуватися виключно на суб'єктивних поясненнях (наприклад, звинувачують тільки інших, а не себе, або навпаки).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8</a:t>
            </a:fld>
            <a:endParaRPr 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8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Вас виписують з лікарні практично без симптомів.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uk-UA" sz="2400" dirty="0">
                <a:solidFill>
                  <a:srgbClr val="004992"/>
                </a:solidFill>
                <a:latin typeface="Calibri Light"/>
              </a:rPr>
              <a:t>Причини …</a:t>
            </a:r>
          </a:p>
          <a:p>
            <a:r>
              <a:rPr lang="uk-UA" sz="2400" dirty="0">
                <a:solidFill>
                  <a:srgbClr val="004992"/>
                </a:solidFill>
                <a:latin typeface="Calibri Light"/>
              </a:rPr>
              <a:t>... я </a:t>
            </a:r>
          </a:p>
          <a:p>
            <a:r>
              <a:rPr lang="uk-UA" sz="2400" dirty="0">
                <a:solidFill>
                  <a:srgbClr val="004992"/>
                </a:solidFill>
                <a:latin typeface="Calibri Light"/>
              </a:rPr>
              <a:t>... інші 	</a:t>
            </a:r>
          </a:p>
          <a:p>
            <a:r>
              <a:rPr lang="uk-UA" sz="2400" dirty="0">
                <a:solidFill>
                  <a:srgbClr val="004992"/>
                </a:solidFill>
                <a:latin typeface="Calibri Light"/>
              </a:rPr>
              <a:t>... </a:t>
            </a:r>
            <a:r>
              <a:rPr lang="en-GB" sz="2400" dirty="0">
                <a:solidFill>
                  <a:srgbClr val="004992"/>
                </a:solidFill>
                <a:latin typeface="Calibri Light"/>
              </a:rPr>
              <a:t>c</a:t>
            </a:r>
            <a:r>
              <a:rPr lang="uk-UA" sz="2400" dirty="0">
                <a:solidFill>
                  <a:srgbClr val="004992"/>
                </a:solidFill>
                <a:latin typeface="Calibri Light"/>
              </a:rPr>
              <a:t>итуація або збіг обставин</a:t>
            </a:r>
          </a:p>
          <a:p>
            <a:r>
              <a:rPr lang="uk-UA" sz="2400" dirty="0">
                <a:solidFill>
                  <a:srgbClr val="004992"/>
                </a:solidFill>
                <a:latin typeface="Calibri Light"/>
              </a:rPr>
              <a:t>	</a:t>
            </a:r>
          </a:p>
          <a:p>
            <a:r>
              <a:rPr lang="uk-UA" sz="2400" dirty="0">
                <a:solidFill>
                  <a:srgbClr val="004992"/>
                </a:solidFill>
                <a:latin typeface="Calibri Light"/>
              </a:rPr>
              <a:t>		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9</a:t>
            </a:fld>
            <a:endParaRPr lang="de-DE" dirty="0">
              <a:latin typeface="Calibri Light"/>
            </a:endParaRPr>
          </a:p>
        </p:txBody>
      </p:sp>
      <p:pic>
        <p:nvPicPr>
          <p:cNvPr id="21509" name="Grafik 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023" y="4776216"/>
            <a:ext cx="3121152" cy="208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03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Вас виписують з лікарні практично без симптомів.</a:t>
            </a:r>
          </a:p>
        </p:txBody>
      </p:sp>
      <p:sp>
        <p:nvSpPr>
          <p:cNvPr id="14338" name="Rectangle 102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Причини …</a:t>
            </a:r>
          </a:p>
          <a:p>
            <a:pPr lvl="0" defTabSz="914400" fontAlgn="base">
              <a:spcAft>
                <a:spcPct val="0"/>
              </a:spcAft>
              <a:defRPr/>
            </a:pPr>
            <a:r>
              <a:rPr lang="uk-UA" b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... я:</a:t>
            </a:r>
          </a:p>
          <a:p>
            <a:pPr lvl="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uk-UA" i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(на які ви можете вплинути)</a:t>
            </a:r>
          </a:p>
          <a:p>
            <a:pPr marL="285750" lvl="0" indent="-28575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buFont typeface="Arial" panose="020B0604020202020204" pitchFamily="34" charset="0"/>
              <a:buChar char="•"/>
              <a:defRPr/>
            </a:pP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Це стало можливим завдяки моєму сильному бажанню вилікуватись</a:t>
            </a:r>
          </a:p>
          <a:p>
            <a:pPr marL="285750" lvl="0" indent="-28575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buFont typeface="Arial" panose="020B0604020202020204" pitchFamily="34" charset="0"/>
              <a:buChar char="•"/>
              <a:defRPr/>
            </a:pP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Я наполягав на призначенні мені певних форм терапії</a:t>
            </a:r>
          </a:p>
          <a:p>
            <a:pPr lvl="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defRPr/>
            </a:pPr>
            <a:r>
              <a:rPr lang="uk-UA" i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(на які ви можете частково вплинути)</a:t>
            </a:r>
          </a:p>
          <a:p>
            <a:pPr marL="285750" lvl="0" indent="-28575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buFont typeface="Arial" panose="020B0604020202020204" pitchFamily="34" charset="0"/>
              <a:buChar char="•"/>
              <a:defRPr/>
            </a:pP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Я б точно видужав без терапії та ліків</a:t>
            </a:r>
          </a:p>
          <a:p>
            <a:pPr marL="285750" lvl="0" indent="-28575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buFont typeface="Arial" panose="020B0604020202020204" pitchFamily="34" charset="0"/>
              <a:buChar char="•"/>
              <a:defRPr/>
            </a:pP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Одужання завдяки </a:t>
            </a:r>
            <a:r>
              <a:rPr lang="uk-UA" i="1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гарним генам</a:t>
            </a:r>
          </a:p>
          <a:p>
            <a:pPr lvl="0" defTabSz="914400" fontAlgn="base">
              <a:spcAft>
                <a:spcPct val="0"/>
              </a:spcAft>
              <a:buClr>
                <a:srgbClr val="333333"/>
              </a:buClr>
              <a:defRPr/>
            </a:pPr>
            <a:r>
              <a:rPr lang="uk-UA" b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... інші:</a:t>
            </a:r>
          </a:p>
          <a:p>
            <a:pPr marL="285750" lvl="0" indent="-28575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buFont typeface="Arial" panose="020B0604020202020204" pitchFamily="34" charset="0"/>
              <a:buChar char="•"/>
              <a:defRPr/>
            </a:pP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Лікарі добре мене лікували</a:t>
            </a:r>
          </a:p>
          <a:p>
            <a:pPr marL="285750" lvl="0" indent="-28575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buFont typeface="Arial" panose="020B0604020202020204" pitchFamily="34" charset="0"/>
              <a:buChar char="•"/>
              <a:defRPr/>
            </a:pP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Без підтримки сім'ї я б не одужав</a:t>
            </a:r>
          </a:p>
          <a:p>
            <a:pPr lvl="0" defTabSz="914400" fontAlgn="base">
              <a:spcAft>
                <a:spcPct val="0"/>
              </a:spcAft>
              <a:buClr>
                <a:srgbClr val="333333"/>
              </a:buClr>
              <a:defRPr/>
            </a:pPr>
            <a:r>
              <a:rPr lang="uk-UA" b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... ситуація або збіг обставин:</a:t>
            </a:r>
          </a:p>
          <a:p>
            <a:pPr marL="285750" lvl="0" indent="-28575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buFont typeface="Arial" panose="020B0604020202020204" pitchFamily="34" charset="0"/>
              <a:buChar char="•"/>
              <a:defRPr/>
            </a:pP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Щасливий збіг обставин</a:t>
            </a:r>
          </a:p>
          <a:p>
            <a:pPr marL="285750" lvl="0" indent="-28575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buFont typeface="Arial" panose="020B0604020202020204" pitchFamily="34" charset="0"/>
              <a:buChar char="•"/>
              <a:defRPr/>
            </a:pP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Своїм одужанням я завдячую виключно лікам</a:t>
            </a:r>
          </a:p>
          <a:p>
            <a:pPr lvl="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defRPr/>
            </a:pPr>
            <a:endParaRPr lang="de-DE" altLang="de-DE" kern="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buFont typeface="Wingdings" panose="05000000000000000000" pitchFamily="2" charset="2"/>
              <a:buChar char="§"/>
              <a:defRPr/>
            </a:pPr>
            <a:endParaRPr lang="en-US" altLang="de-DE" kern="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dirty="0">
              <a:solidFill>
                <a:srgbClr val="FF0066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10</a:t>
            </a:fld>
            <a:endParaRPr lang="de-DE" dirty="0">
              <a:latin typeface="Calibri Light"/>
            </a:endParaRPr>
          </a:p>
        </p:txBody>
      </p:sp>
      <p:pic>
        <p:nvPicPr>
          <p:cNvPr id="8" name="Grafik 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023" y="4776216"/>
            <a:ext cx="3121152" cy="208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103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Вас виписують з лікарні практично без симптомів.</a:t>
            </a:r>
          </a:p>
        </p:txBody>
      </p:sp>
      <p:sp>
        <p:nvSpPr>
          <p:cNvPr id="14338" name="Rectangle 102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Причини …</a:t>
            </a:r>
          </a:p>
          <a:p>
            <a:pPr lvl="0" defTabSz="914400" fontAlgn="base">
              <a:spcAft>
                <a:spcPct val="0"/>
              </a:spcAft>
              <a:defRPr/>
            </a:pPr>
            <a:r>
              <a:rPr lang="uk-UA" b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... я:</a:t>
            </a:r>
          </a:p>
          <a:p>
            <a:pPr lvl="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uk-UA" i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(на які ви можете вплинути)</a:t>
            </a:r>
          </a:p>
          <a:p>
            <a:pPr marL="285750" lvl="0" indent="-28575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Це стало можливим завдяки моєму сильному бажанню вилікуватись</a:t>
            </a:r>
          </a:p>
          <a:p>
            <a:pPr marL="285750" lvl="0" indent="-28575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Я наполягав на призначенні мені певних форм терапії</a:t>
            </a:r>
          </a:p>
          <a:p>
            <a:pPr lvl="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defRPr/>
            </a:pPr>
            <a:r>
              <a:rPr lang="uk-UA" i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(на які ви можете частково вплинути)</a:t>
            </a:r>
          </a:p>
          <a:p>
            <a:pPr marL="285750" lvl="0" indent="-28575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Я б точно видужав без терапії та ліків</a:t>
            </a:r>
          </a:p>
          <a:p>
            <a:pPr marL="285750" lvl="0" indent="-28575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Одужання завдяки </a:t>
            </a:r>
            <a:r>
              <a:rPr lang="uk-UA" i="1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гарним генам</a:t>
            </a:r>
          </a:p>
          <a:p>
            <a:pPr lvl="0" defTabSz="914400" fontAlgn="base">
              <a:spcAft>
                <a:spcPct val="0"/>
              </a:spcAft>
              <a:buClr>
                <a:srgbClr val="333333"/>
              </a:buClr>
              <a:defRPr/>
            </a:pPr>
            <a:r>
              <a:rPr lang="uk-UA" b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... інші:</a:t>
            </a:r>
          </a:p>
          <a:p>
            <a:pPr marL="285750" lvl="0" indent="-28575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Лікарі добре мене лікували</a:t>
            </a:r>
          </a:p>
          <a:p>
            <a:pPr marL="285750" lvl="0" indent="-28575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Без підтримки сім'ї я б не одужав</a:t>
            </a:r>
          </a:p>
          <a:p>
            <a:pPr lvl="0" defTabSz="914400" fontAlgn="base">
              <a:spcAft>
                <a:spcPct val="0"/>
              </a:spcAft>
              <a:buClr>
                <a:srgbClr val="333333"/>
              </a:buClr>
              <a:defRPr/>
            </a:pPr>
            <a:r>
              <a:rPr lang="uk-UA" b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... ситуація або збіг обставин:</a:t>
            </a:r>
          </a:p>
          <a:p>
            <a:pPr marL="285750" lvl="0" indent="-28575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Щасливий збіг обставин</a:t>
            </a:r>
          </a:p>
          <a:p>
            <a:pPr marL="285750" lvl="0" indent="-28575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Своїм одужанням я завдячую виключно лікам</a:t>
            </a:r>
          </a:p>
          <a:p>
            <a:pPr lvl="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defRPr/>
            </a:pPr>
            <a:endParaRPr lang="de-DE" altLang="de-DE" kern="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  <a:buFont typeface="Wingdings" panose="05000000000000000000" pitchFamily="2" charset="2"/>
              <a:buChar char="§"/>
              <a:defRPr/>
            </a:pPr>
            <a:endParaRPr lang="en-US" altLang="de-DE" kern="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dirty="0">
              <a:solidFill>
                <a:srgbClr val="FF0066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11</a:t>
            </a:fld>
            <a:endParaRPr lang="de-DE" dirty="0">
              <a:latin typeface="Calibri Light"/>
            </a:endParaRPr>
          </a:p>
        </p:txBody>
      </p:sp>
      <p:pic>
        <p:nvPicPr>
          <p:cNvPr id="10" name="Grafik 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023" y="4776216"/>
            <a:ext cx="3121152" cy="208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 rot="-2179016">
            <a:off x="912522" y="3544372"/>
            <a:ext cx="8835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2400" b="1" dirty="0">
                <a:solidFill>
                  <a:srgbClr val="FF5050"/>
                </a:solidFill>
                <a:latin typeface="Calibri Light"/>
              </a:rPr>
              <a:t>Уникайте однобічної атрибуції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03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Вас виписують з лікарні практично без симптомів.</a:t>
            </a:r>
          </a:p>
        </p:txBody>
      </p:sp>
      <p:sp>
        <p:nvSpPr>
          <p:cNvPr id="14338" name="Rectangle 1026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8412480" cy="4248000"/>
          </a:xfrm>
        </p:spPr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А тепер подумайте над збалансованими відповідями, які передбачають </a:t>
            </a:r>
            <a:r>
              <a:rPr lang="uk-UA" sz="2400" i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різні </a:t>
            </a: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можливі причини ситуації (тобто себе, інших, обставини)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???</a:t>
            </a:r>
          </a:p>
          <a:p>
            <a:pPr lvl="0" defTabSz="914400" fontAlgn="base">
              <a:spcAft>
                <a:spcPct val="0"/>
              </a:spcAft>
            </a:pPr>
            <a:endParaRPr lang="de-DE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???</a:t>
            </a:r>
          </a:p>
          <a:p>
            <a:pPr lvl="0" defTabSz="914400" fontAlgn="base">
              <a:spcAft>
                <a:spcPct val="0"/>
              </a:spcAft>
            </a:pPr>
            <a:endParaRPr lang="de-DE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???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12</a:t>
            </a:fld>
            <a:endParaRPr lang="de-DE" dirty="0">
              <a:latin typeface="Calibri Light"/>
            </a:endParaRPr>
          </a:p>
        </p:txBody>
      </p:sp>
      <p:pic>
        <p:nvPicPr>
          <p:cNvPr id="9" name="Grafik 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023" y="4776216"/>
            <a:ext cx="3121152" cy="208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03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Вас виписують з лікарні практично без симптомів.</a:t>
            </a:r>
          </a:p>
        </p:txBody>
      </p:sp>
      <p:sp>
        <p:nvSpPr>
          <p:cNvPr id="14338" name="Rectangle 1026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8412480" cy="4248000"/>
          </a:xfrm>
        </p:spPr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А тепер подумайте над збалансованими відповідями, які передбачають </a:t>
            </a:r>
            <a:r>
              <a:rPr lang="uk-UA" sz="2400" i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різні </a:t>
            </a: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можливі причини ситуації (тобто себе, інших, обставини)</a:t>
            </a:r>
          </a:p>
          <a:p>
            <a:pPr marL="342900" lvl="0" indent="-342900" defTabSz="914400" eaLnBrk="0" hangingPunct="0">
              <a:spcAft>
                <a:spcPct val="0"/>
              </a:spcAft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«Завдяки підтримці моєї сім’ї та лікарів, а також лікам я майже не відчуваю симптомів. І останнє, але не менш важливе, це також моє досягнення, оскільки я сам дуже хотів вилікуватись».</a:t>
            </a:r>
          </a:p>
          <a:p>
            <a:pPr marL="342900" lvl="0" indent="-342900" defTabSz="914400" eaLnBrk="0" hangingPunct="0">
              <a:spcAft>
                <a:spcPct val="0"/>
              </a:spcAft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«Оскільки я доклав зусиль, щоб взяти участь у груповій програмі, яку також добре проводили лікарі, я був мотивований змінити ситуацію».</a:t>
            </a:r>
          </a:p>
          <a:p>
            <a:pPr marL="342900" lvl="0" indent="-342900" defTabSz="914400" eaLnBrk="0" hangingPunct="0">
              <a:spcAft>
                <a:spcPct val="0"/>
              </a:spcAft>
              <a:buClr>
                <a:srgbClr val="3333FF"/>
              </a:buClr>
              <a:buFont typeface="Arial" panose="020B0604020202020204" pitchFamily="34" charset="0"/>
              <a:buChar char="•"/>
              <a:defRPr/>
            </a:pPr>
            <a:endParaRPr 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marL="457200" lvl="0" indent="-457200" defTabSz="914400" eaLnBrk="0" hangingPunct="0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srgbClr val="FF0066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spcAft>
                <a:spcPct val="0"/>
              </a:spcAft>
            </a:pPr>
            <a:endParaRPr lang="de-DE" altLang="de-DE" sz="2400" dirty="0">
              <a:solidFill>
                <a:srgbClr val="336699"/>
              </a:solidFill>
              <a:latin typeface="Calibri Light"/>
              <a:ea typeface="MS PGothic" panose="020B0600070205080204" pitchFamily="34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13</a:t>
            </a:fld>
            <a:endParaRPr lang="de-DE" dirty="0">
              <a:latin typeface="Calibri Light"/>
            </a:endParaRPr>
          </a:p>
        </p:txBody>
      </p:sp>
      <p:pic>
        <p:nvPicPr>
          <p:cNvPr id="9" name="Grafik 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023" y="4776216"/>
            <a:ext cx="3121152" cy="208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5680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21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013998"/>
              </p:ext>
            </p:extLst>
          </p:nvPr>
        </p:nvGraphicFramePr>
        <p:xfrm>
          <a:off x="408955" y="4419601"/>
          <a:ext cx="11376000" cy="188366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Атрибуція: 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(Наприклад, «Слід мені було краще готуватися до іспиту!») 	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Недолік: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Перевага: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Атрибуція: інші/обставини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(наприклад, «Вчитель прискіпливий і ненавидить мене»). 	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Недолік: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неохоче бере на себе відповідальність, вибирає найпростіший шлях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Перевага: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1757" name="Picture 14" descr="img06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685" y="1844824"/>
            <a:ext cx="2845541" cy="247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8" name="Rectangle 15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Наслідки однобічної атрибуції в разі невдачі!</a:t>
            </a:r>
          </a:p>
        </p:txBody>
      </p:sp>
      <p:sp>
        <p:nvSpPr>
          <p:cNvPr id="31760" name="AutoShape 3"/>
          <p:cNvSpPr>
            <a:spLocks noChangeArrowheads="1"/>
          </p:cNvSpPr>
          <p:nvPr/>
        </p:nvSpPr>
        <p:spPr bwMode="auto">
          <a:xfrm>
            <a:off x="7537296" y="2312440"/>
            <a:ext cx="3938025" cy="1296988"/>
          </a:xfrm>
          <a:prstGeom prst="wedgeRoundRectCallout">
            <a:avLst>
              <a:gd name="adj1" fmla="val -49032"/>
              <a:gd name="adj2" fmla="val -8353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dirty="0">
                <a:latin typeface="Calibri Light"/>
              </a:rPr>
              <a:t>Це був провал. Два з мінусом на іспиті з української!</a:t>
            </a:r>
            <a:r>
              <a:rPr lang="uk-UA" sz="1600" dirty="0">
                <a:latin typeface="Calibri Light"/>
              </a:rPr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14</a:t>
            </a:fld>
            <a:endParaRPr lang="de-DE" dirty="0">
              <a:latin typeface="Calibri Light"/>
            </a:endParaRPr>
          </a:p>
        </p:txBody>
      </p:sp>
      <p:pic>
        <p:nvPicPr>
          <p:cNvPr id="11" name="Picture 15"/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336948" y="2291323"/>
            <a:ext cx="633622" cy="633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21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362368"/>
              </p:ext>
            </p:extLst>
          </p:nvPr>
        </p:nvGraphicFramePr>
        <p:xfrm>
          <a:off x="408955" y="4419601"/>
          <a:ext cx="11376000" cy="188366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Атрибуція: 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(Наприклад, «Слід мені було краще готуватися до іспиту!») 	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Недолік:</a:t>
                      </a:r>
                      <a:r>
                        <a:rPr kumimoji="0" lang="uk-UA" sz="180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відчуття самоцінності знижується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Перевага:</a:t>
                      </a:r>
                      <a:r>
                        <a:rPr kumimoji="0" lang="uk-UA" sz="180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похвала за благородну поведінку, оскільки людина бере провину на себе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Атрибуція: інші/обставини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(наприклад, «Вчитель прискіпливий і ненавидить мене»). 	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Недолік: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неохоче бере на себе відповідальність, вибирає найпростіший шлях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Перевага: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3806" name="Rectangle 15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Наслідки однобічної атрибуції в разі невдачі!</a:t>
            </a:r>
          </a:p>
        </p:txBody>
      </p:sp>
      <p:sp>
        <p:nvSpPr>
          <p:cNvPr id="33808" name="AutoShape 3"/>
          <p:cNvSpPr>
            <a:spLocks noChangeArrowheads="1"/>
          </p:cNvSpPr>
          <p:nvPr/>
        </p:nvSpPr>
        <p:spPr bwMode="auto">
          <a:xfrm>
            <a:off x="7537296" y="2312440"/>
            <a:ext cx="3938025" cy="1296988"/>
          </a:xfrm>
          <a:prstGeom prst="wedgeRoundRectCallout">
            <a:avLst>
              <a:gd name="adj1" fmla="val -49032"/>
              <a:gd name="adj2" fmla="val -8353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dirty="0">
                <a:latin typeface="Calibri Light"/>
              </a:rPr>
              <a:t>Це був провал. Два з мінусом на іспиті з української!</a:t>
            </a:r>
            <a:r>
              <a:rPr lang="uk-UA" sz="1600" dirty="0">
                <a:latin typeface="Calibri Light"/>
              </a:rPr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15</a:t>
            </a:fld>
            <a:endParaRPr lang="de-DE" dirty="0">
              <a:latin typeface="Calibri Light"/>
            </a:endParaRPr>
          </a:p>
        </p:txBody>
      </p:sp>
      <p:pic>
        <p:nvPicPr>
          <p:cNvPr id="9" name="Picture 14" descr="img06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685" y="1844824"/>
            <a:ext cx="2845541" cy="247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5"/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336948" y="2291323"/>
            <a:ext cx="633622" cy="633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21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169299"/>
              </p:ext>
            </p:extLst>
          </p:nvPr>
        </p:nvGraphicFramePr>
        <p:xfrm>
          <a:off x="408955" y="4419601"/>
          <a:ext cx="11376000" cy="188366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Атрибуція: 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(Наприклад, «Слід мені було краще готуватися до іспиту!») 	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Недолік:</a:t>
                      </a:r>
                      <a:r>
                        <a:rPr kumimoji="0" lang="uk-UA" sz="180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відчуття самоцінності знижується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Перевага:</a:t>
                      </a:r>
                      <a:r>
                        <a:rPr kumimoji="0" lang="uk-UA" sz="180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похвала за благородну поведінку, оскільки людина бере провину на себе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Атрибуція: інші/обставини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(наприклад, «Вчитель прискіпливий і ненавидить мене»). 	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Недолік:</a:t>
                      </a:r>
                      <a:r>
                        <a:rPr kumimoji="0" lang="uk-UA" sz="180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неохоче бере на себе відповідальність, вибирає найпростіший шлях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Перевага: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самооцінці ніщо не загрожує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54" name="Rectangle 15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Наслідки однобічної атрибуції в разі невдачі!</a:t>
            </a:r>
          </a:p>
        </p:txBody>
      </p:sp>
      <p:sp>
        <p:nvSpPr>
          <p:cNvPr id="35856" name="AutoShape 3"/>
          <p:cNvSpPr>
            <a:spLocks noChangeArrowheads="1"/>
          </p:cNvSpPr>
          <p:nvPr/>
        </p:nvSpPr>
        <p:spPr bwMode="auto">
          <a:xfrm>
            <a:off x="7537296" y="2312440"/>
            <a:ext cx="3938025" cy="1296988"/>
          </a:xfrm>
          <a:prstGeom prst="wedgeRoundRectCallout">
            <a:avLst>
              <a:gd name="adj1" fmla="val -49032"/>
              <a:gd name="adj2" fmla="val -8353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dirty="0">
                <a:latin typeface="Calibri Light"/>
              </a:rPr>
              <a:t>Це був провал. Два з мінусом на іспиті з української!</a:t>
            </a:r>
            <a:r>
              <a:rPr lang="uk-UA" sz="1600" dirty="0">
                <a:latin typeface="Calibri Light"/>
              </a:rPr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16</a:t>
            </a:fld>
            <a:endParaRPr lang="de-DE" dirty="0">
              <a:latin typeface="Calibri Light"/>
            </a:endParaRPr>
          </a:p>
        </p:txBody>
      </p:sp>
      <p:pic>
        <p:nvPicPr>
          <p:cNvPr id="9" name="Picture 14" descr="img06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685" y="1844824"/>
            <a:ext cx="2845541" cy="247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5"/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336948" y="2291323"/>
            <a:ext cx="633622" cy="633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119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402348"/>
              </p:ext>
            </p:extLst>
          </p:nvPr>
        </p:nvGraphicFramePr>
        <p:xfrm>
          <a:off x="408955" y="4419600"/>
          <a:ext cx="11376000" cy="2011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137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Зважена відповідь (тобто поєднання себе, інших й обставин):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7899" name="Rectangle 2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Наслідки однобічної атрибуції в разі невдачі!</a:t>
            </a:r>
          </a:p>
        </p:txBody>
      </p:sp>
      <p:sp>
        <p:nvSpPr>
          <p:cNvPr id="37901" name="AutoShape 3"/>
          <p:cNvSpPr>
            <a:spLocks noChangeArrowheads="1"/>
          </p:cNvSpPr>
          <p:nvPr/>
        </p:nvSpPr>
        <p:spPr bwMode="auto">
          <a:xfrm>
            <a:off x="7537296" y="2312440"/>
            <a:ext cx="3938025" cy="1296988"/>
          </a:xfrm>
          <a:prstGeom prst="wedgeRoundRectCallout">
            <a:avLst>
              <a:gd name="adj1" fmla="val -49032"/>
              <a:gd name="adj2" fmla="val -8353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dirty="0">
                <a:latin typeface="Calibri Light"/>
              </a:rPr>
              <a:t>Це був провал. Два з мінусом на іспиті з української!</a:t>
            </a:r>
            <a:r>
              <a:rPr lang="uk-UA" sz="1600" dirty="0">
                <a:latin typeface="Calibri Light"/>
              </a:rPr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17</a:t>
            </a:fld>
            <a:endParaRPr lang="de-DE" dirty="0">
              <a:latin typeface="Calibri Light"/>
            </a:endParaRPr>
          </a:p>
        </p:txBody>
      </p:sp>
      <p:pic>
        <p:nvPicPr>
          <p:cNvPr id="9" name="Picture 14" descr="img06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685" y="1844824"/>
            <a:ext cx="2845541" cy="247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5"/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336948" y="2291323"/>
            <a:ext cx="633621" cy="633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3"/>
          <p:cNvSpPr>
            <a:spLocks noChangeArrowheads="1"/>
          </p:cNvSpPr>
          <p:nvPr/>
        </p:nvSpPr>
        <p:spPr bwMode="auto">
          <a:xfrm>
            <a:off x="7537296" y="2312440"/>
            <a:ext cx="3938025" cy="1296988"/>
          </a:xfrm>
          <a:prstGeom prst="wedgeRoundRectCallout">
            <a:avLst>
              <a:gd name="adj1" fmla="val -49032"/>
              <a:gd name="adj2" fmla="val -8353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dirty="0">
                <a:latin typeface="Calibri Light"/>
              </a:rPr>
              <a:t>Це був провал. Два з мінусом на іспиті з української!</a:t>
            </a:r>
            <a:r>
              <a:rPr lang="uk-UA" sz="1600" dirty="0">
                <a:latin typeface="Calibri Light"/>
              </a:rPr>
              <a:t> </a:t>
            </a:r>
          </a:p>
        </p:txBody>
      </p:sp>
      <p:graphicFrame>
        <p:nvGraphicFramePr>
          <p:cNvPr id="89119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457665"/>
              </p:ext>
            </p:extLst>
          </p:nvPr>
        </p:nvGraphicFramePr>
        <p:xfrm>
          <a:off x="408955" y="4419600"/>
          <a:ext cx="11376000" cy="2011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137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Зважена відповідь (тобто поєднання себе, інших й обставин):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«Цей іспит був заскладним для мене. Мені потрібно було старанніше вчитися».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«Мені потрібно намагатися покращити стосунки з учителем. Але він, ймовірно, не настільки прискіпливий, щоб поставити мені оцінку 2- просто через неприязнь».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9948" name="Rectangle 2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Наслідки однобічної атрибуції в разі невдачі!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18</a:t>
            </a:fld>
            <a:endParaRPr lang="de-DE" dirty="0">
              <a:latin typeface="Calibri Light"/>
            </a:endParaRPr>
          </a:p>
        </p:txBody>
      </p:sp>
      <p:pic>
        <p:nvPicPr>
          <p:cNvPr id="9" name="Picture 14" descr="img06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685" y="1844824"/>
            <a:ext cx="2845541" cy="247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/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336948" y="2291323"/>
            <a:ext cx="633622" cy="633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176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868581"/>
              </p:ext>
            </p:extLst>
          </p:nvPr>
        </p:nvGraphicFramePr>
        <p:xfrm>
          <a:off x="408955" y="4419600"/>
          <a:ext cx="11376000" cy="192027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Атрибуція: 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(наприклад, «Це була чудова самостійна робота».)</a:t>
                      </a:r>
                    </a:p>
                  </a:txBody>
                  <a:tcPr marL="121952" marR="121952" marT="45735" marB="4573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Недолік: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Перевага: </a:t>
                      </a: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uLnTx/>
                          <a:uFillTx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21952" marR="121952" marT="45735" marB="4573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Атрибуція: інші / обставини</a:t>
                      </a:r>
                      <a:r>
                        <a:rPr kumimoji="0" lang="uk-UA" sz="18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br>
                        <a:rPr kumimoji="0" lang="uk-UA" sz="18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(наприклад, «Будь-хто міг забити гол».) </a:t>
                      </a:r>
                    </a:p>
                  </a:txBody>
                  <a:tcPr marL="121952" marR="121952" marT="45735" marB="4573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Недолік: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Впевненість у собі не зміцнилася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Перевага: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Вас вважають скромними, доброзичливими</a:t>
                      </a:r>
                    </a:p>
                  </a:txBody>
                  <a:tcPr marL="121952" marR="121952" marT="45735" marB="4573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2000" name="AutoShape 22"/>
          <p:cNvSpPr>
            <a:spLocks noChangeArrowheads="1"/>
          </p:cNvSpPr>
          <p:nvPr/>
        </p:nvSpPr>
        <p:spPr bwMode="auto">
          <a:xfrm>
            <a:off x="1626023" y="2312440"/>
            <a:ext cx="3048794" cy="1143000"/>
          </a:xfrm>
          <a:prstGeom prst="wedgeRoundRectCallout">
            <a:avLst>
              <a:gd name="adj1" fmla="val -45417"/>
              <a:gd name="adj2" fmla="val 9000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dirty="0">
                <a:latin typeface="Calibri Light"/>
              </a:rPr>
              <a:t>Це було сильно! Ваш гол став вирішальним у грі! </a:t>
            </a:r>
          </a:p>
        </p:txBody>
      </p:sp>
      <p:sp>
        <p:nvSpPr>
          <p:cNvPr id="42001" name="Rectangle 33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Наслідки однобічної атрибуції в разі успіху!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19</a:t>
            </a:fld>
            <a:endParaRPr lang="de-DE" dirty="0">
              <a:latin typeface="Calibri Light"/>
            </a:endParaRPr>
          </a:p>
        </p:txBody>
      </p:sp>
      <p:pic>
        <p:nvPicPr>
          <p:cNvPr id="10" name="Picture 15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414670" y="234888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1" descr="Jub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997" y="1988839"/>
            <a:ext cx="2697180" cy="237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176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791787"/>
              </p:ext>
            </p:extLst>
          </p:nvPr>
        </p:nvGraphicFramePr>
        <p:xfrm>
          <a:off x="408955" y="4419600"/>
          <a:ext cx="11376000" cy="192027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Атрибуція: 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(наприклад, «Це була чудова самостійна робота».)</a:t>
                      </a:r>
                    </a:p>
                  </a:txBody>
                  <a:tcPr marL="121952" marR="121952" marT="45735" marB="4573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Недолік: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страх здатися зарозумілими (приказка:</a:t>
                      </a: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«Не хвали сам себе — нехай тебе люди похвалять!»)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Перевага: 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амооцінка підвищується</a:t>
                      </a:r>
                    </a:p>
                  </a:txBody>
                  <a:tcPr marL="121952" marR="121952" marT="45735" marB="4573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Атрибуція: інші / обставини</a:t>
                      </a:r>
                      <a:r>
                        <a:rPr kumimoji="0" lang="uk-UA" sz="18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br>
                        <a:rPr kumimoji="0" lang="uk-UA" sz="18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(наприклад, «Будь-хто міг забити гол».) </a:t>
                      </a:r>
                    </a:p>
                  </a:txBody>
                  <a:tcPr marL="121952" marR="121952" marT="45735" marB="4573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Недолік: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uLnTx/>
                          <a:uFillTx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Впевненість у собі не зміцнилася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Перевага: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Вас вважають скромними, доброзичливими</a:t>
                      </a:r>
                    </a:p>
                  </a:txBody>
                  <a:tcPr marL="121952" marR="121952" marT="45735" marB="4573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4048" name="AutoShape 22"/>
          <p:cNvSpPr>
            <a:spLocks noChangeArrowheads="1"/>
          </p:cNvSpPr>
          <p:nvPr/>
        </p:nvSpPr>
        <p:spPr bwMode="auto">
          <a:xfrm>
            <a:off x="1626023" y="2312440"/>
            <a:ext cx="3048794" cy="1143000"/>
          </a:xfrm>
          <a:prstGeom prst="wedgeRoundRectCallout">
            <a:avLst>
              <a:gd name="adj1" fmla="val -45417"/>
              <a:gd name="adj2" fmla="val 9000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dirty="0">
                <a:latin typeface="Calibri Light"/>
              </a:rPr>
              <a:t>Це було сильно! Ваш гол став вирішальним у грі! </a:t>
            </a:r>
          </a:p>
        </p:txBody>
      </p:sp>
      <p:sp>
        <p:nvSpPr>
          <p:cNvPr id="44049" name="Rectangle 33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Наслідки однобічної атрибуції в разі успіху!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20</a:t>
            </a:fld>
            <a:endParaRPr lang="de-DE" dirty="0">
              <a:latin typeface="Calibri Light"/>
            </a:endParaRPr>
          </a:p>
        </p:txBody>
      </p:sp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414670" y="234888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 descr="Jub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997" y="1988839"/>
            <a:ext cx="2697180" cy="237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1016265" y="5881688"/>
            <a:ext cx="11376000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endParaRPr lang="de-DE" altLang="de-DE" sz="1600" dirty="0">
              <a:latin typeface="Calibri Light"/>
            </a:endParaRPr>
          </a:p>
          <a:p>
            <a:pPr eaLnBrk="1" hangingPunct="1">
              <a:buClrTx/>
              <a:buFontTx/>
              <a:buNone/>
            </a:pPr>
            <a:endParaRPr lang="de-DE" altLang="de-DE" sz="1600" dirty="0">
              <a:latin typeface="Calibri Light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600" dirty="0">
                <a:latin typeface="Calibri Light"/>
              </a:rPr>
              <a:t>			</a:t>
            </a:r>
          </a:p>
        </p:txBody>
      </p:sp>
      <p:graphicFrame>
        <p:nvGraphicFramePr>
          <p:cNvPr id="91176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181668"/>
              </p:ext>
            </p:extLst>
          </p:nvPr>
        </p:nvGraphicFramePr>
        <p:xfrm>
          <a:off x="408955" y="4419600"/>
          <a:ext cx="11376000" cy="18288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Атрибуція: 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(наприклад, «Це була чудова самостійна робота».)</a:t>
                      </a:r>
                    </a:p>
                  </a:txBody>
                  <a:tcPr marL="121952" marR="121952" marT="45735" marB="4573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Недолік: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страх здатися зарозумілими (приказка:</a:t>
                      </a: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«Не хвали сам себе — нехай тебе люди похвалять!»)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Перевага: 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амооцінка підвищується</a:t>
                      </a:r>
                    </a:p>
                  </a:txBody>
                  <a:tcPr marL="121952" marR="121952" marT="45735" marB="4573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Атрибуція: інші / обставини</a:t>
                      </a:r>
                      <a:r>
                        <a:rPr kumimoji="0" lang="uk-UA" sz="18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br>
                        <a:rPr kumimoji="0" lang="uk-UA" sz="18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</a:b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(наприклад, «Будь-хто міг забити гол».) </a:t>
                      </a:r>
                    </a:p>
                  </a:txBody>
                  <a:tcPr marL="121952" marR="121952" marT="45735" marB="4573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Недолік: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відчуття самоцінності не зростає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Перевага: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вас вважають скромними, доброзичливими</a:t>
                      </a:r>
                    </a:p>
                  </a:txBody>
                  <a:tcPr marL="121952" marR="121952" marT="45735" marB="4573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6094" name="Text Box 14"/>
          <p:cNvSpPr txBox="1">
            <a:spLocks noChangeArrowheads="1"/>
          </p:cNvSpPr>
          <p:nvPr/>
        </p:nvSpPr>
        <p:spPr bwMode="auto">
          <a:xfrm>
            <a:off x="8739875" y="2362200"/>
            <a:ext cx="304879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GB" altLang="de-DE" sz="2400" dirty="0">
              <a:latin typeface="Calibri Light"/>
            </a:endParaRPr>
          </a:p>
        </p:txBody>
      </p:sp>
      <p:sp>
        <p:nvSpPr>
          <p:cNvPr id="46096" name="AutoShape 22"/>
          <p:cNvSpPr>
            <a:spLocks noChangeArrowheads="1"/>
          </p:cNvSpPr>
          <p:nvPr/>
        </p:nvSpPr>
        <p:spPr bwMode="auto">
          <a:xfrm>
            <a:off x="1626023" y="2312440"/>
            <a:ext cx="3048794" cy="1143000"/>
          </a:xfrm>
          <a:prstGeom prst="wedgeRoundRectCallout">
            <a:avLst>
              <a:gd name="adj1" fmla="val -45417"/>
              <a:gd name="adj2" fmla="val 9000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dirty="0">
                <a:latin typeface="Calibri Light"/>
              </a:rPr>
              <a:t>Це було сильно! Ваш гол став вирішальним у грі! </a:t>
            </a:r>
          </a:p>
        </p:txBody>
      </p:sp>
      <p:sp>
        <p:nvSpPr>
          <p:cNvPr id="46097" name="Rectangle 33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Наслідки однобічної атрибуції в разі успіху!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21</a:t>
            </a:fld>
            <a:endParaRPr lang="de-DE" dirty="0">
              <a:latin typeface="Calibri Light"/>
            </a:endParaRPr>
          </a:p>
        </p:txBody>
      </p:sp>
      <p:pic>
        <p:nvPicPr>
          <p:cNvPr id="12" name="Picture 15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414670" y="234888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1" descr="Jub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997" y="1988839"/>
            <a:ext cx="2697180" cy="237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3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016772"/>
              </p:ext>
            </p:extLst>
          </p:nvPr>
        </p:nvGraphicFramePr>
        <p:xfrm>
          <a:off x="408955" y="4419601"/>
          <a:ext cx="11376000" cy="16459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137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Зважена відповідь (тобто поєднання себе, інших й обставин):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8139" name="AutoShape 17"/>
          <p:cNvSpPr>
            <a:spLocks noChangeArrowheads="1"/>
          </p:cNvSpPr>
          <p:nvPr/>
        </p:nvSpPr>
        <p:spPr bwMode="auto">
          <a:xfrm>
            <a:off x="1626023" y="2312440"/>
            <a:ext cx="3048794" cy="1143000"/>
          </a:xfrm>
          <a:prstGeom prst="wedgeRoundRectCallout">
            <a:avLst>
              <a:gd name="adj1" fmla="val -45417"/>
              <a:gd name="adj2" fmla="val 9000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dirty="0">
                <a:latin typeface="Calibri Light"/>
              </a:rPr>
              <a:t>Це було сильно! Ваш гол став вирішальним у грі! </a:t>
            </a:r>
          </a:p>
        </p:txBody>
      </p:sp>
      <p:sp>
        <p:nvSpPr>
          <p:cNvPr id="48140" name="Rectangle 25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Наслідки однобічної атрибуції в разі успіху!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22</a:t>
            </a:fld>
            <a:endParaRPr lang="de-DE" dirty="0">
              <a:latin typeface="Calibri Light"/>
            </a:endParaRPr>
          </a:p>
        </p:txBody>
      </p:sp>
      <p:pic>
        <p:nvPicPr>
          <p:cNvPr id="10" name="Picture 15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414670" y="234888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1" descr="Jub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997" y="1988839"/>
            <a:ext cx="2697180" cy="237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212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7760440"/>
              </p:ext>
            </p:extLst>
          </p:nvPr>
        </p:nvGraphicFramePr>
        <p:xfrm>
          <a:off x="408955" y="4419600"/>
          <a:ext cx="11376000" cy="16459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137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Зважена відповідь (тобто поєднання себе, інших й обставин):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«Я дуже пишаюся собою, але підготовча робота інших гравців також була бездоганною».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«Зрештою, це моя робота як нападника... але, звичайно, це вийшло б без кутового удару».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0187" name="AutoShape 17"/>
          <p:cNvSpPr>
            <a:spLocks noChangeArrowheads="1"/>
          </p:cNvSpPr>
          <p:nvPr/>
        </p:nvSpPr>
        <p:spPr bwMode="auto">
          <a:xfrm>
            <a:off x="1626023" y="2312440"/>
            <a:ext cx="3048794" cy="1143000"/>
          </a:xfrm>
          <a:prstGeom prst="wedgeRoundRectCallout">
            <a:avLst>
              <a:gd name="adj1" fmla="val -45417"/>
              <a:gd name="adj2" fmla="val 9000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dirty="0">
                <a:latin typeface="Calibri Light"/>
              </a:rPr>
              <a:t>Це було сильно! Ваш гол став вирішальним у грі! </a:t>
            </a:r>
          </a:p>
        </p:txBody>
      </p:sp>
      <p:sp>
        <p:nvSpPr>
          <p:cNvPr id="50188" name="Rectangle 2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Наслідки однобічної атрибуції в разі успіху!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23</a:t>
            </a:fld>
            <a:endParaRPr lang="de-DE" dirty="0">
              <a:latin typeface="Calibri Light"/>
            </a:endParaRPr>
          </a:p>
        </p:txBody>
      </p:sp>
      <p:pic>
        <p:nvPicPr>
          <p:cNvPr id="10" name="Picture 15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414670" y="234888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1" descr="Jub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997" y="1988839"/>
            <a:ext cx="2697180" cy="237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5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Дослідження показують, що багато що (але не все!) Люди з </a:t>
            </a:r>
            <a:r>
              <a:rPr lang="uk-UA" sz="2400" b="1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депресією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:</a:t>
            </a:r>
          </a:p>
          <a:p>
            <a:pPr marL="342900" lvl="0" indent="-342900" defTabSz="914400" fontAlgn="base">
              <a:spcAft>
                <a:spcPct val="0"/>
              </a:spcAft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Невдачі зазвичай приписують собі</a:t>
            </a:r>
          </a:p>
          <a:p>
            <a:pPr marL="342900" lvl="0" indent="-342900" defTabSz="914400" fontAlgn="base">
              <a:spcAft>
                <a:spcPct val="0"/>
              </a:spcAft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Успіх приписують вдалому збігу обставин / удачі, а не собі</a:t>
            </a:r>
          </a:p>
          <a:p>
            <a:pPr lvl="0" defTabSz="914400" fontAlgn="base">
              <a:spcAft>
                <a:spcPct val="0"/>
              </a:spcAft>
              <a:defRPr/>
            </a:pPr>
            <a:r>
              <a:rPr lang="uk-UA" sz="2400" b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Такий стиль атрибуції ще більше знижує самооцінку!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24</a:t>
            </a:fld>
            <a:endParaRPr 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5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Дослідження показують, що багато (але не всі!) люди з </a:t>
            </a:r>
            <a:r>
              <a:rPr lang="uk-UA" sz="2400" b="1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маяченням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:</a:t>
            </a:r>
          </a:p>
          <a:p>
            <a:pPr marL="342900" lvl="0" indent="-342900" defTabSz="914400" fontAlgn="base">
              <a:spcAft>
                <a:spcPct val="0"/>
              </a:spcAft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часто шукають причини власної невдачі або негативних подій в інших людях</a:t>
            </a:r>
          </a:p>
          <a:p>
            <a:pPr marL="342900" lvl="0" indent="-342900" defTabSz="914400" fontAlgn="base">
              <a:spcAft>
                <a:spcPct val="0"/>
              </a:spcAft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частково схильні сприймати позитивні та негативні події як щось, що лежить поза їхнім контролем</a:t>
            </a:r>
          </a:p>
          <a:p>
            <a:pPr lvl="0" defTabSz="914400" fontAlgn="base">
              <a:spcAft>
                <a:spcPct val="0"/>
              </a:spcAft>
              <a:defRPr/>
            </a:pPr>
            <a:r>
              <a:rPr lang="uk-UA" sz="2400" b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Зокрема, перший стиль атрибуції може спричинити конфлікти з іншими людьми!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25</a:t>
            </a:fld>
            <a:endParaRPr lang="de-DE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7991675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Як однобічне приписування провини сприяє помилковій оцінці у разі психозу (приклади)</a:t>
            </a:r>
          </a:p>
        </p:txBody>
      </p:sp>
      <p:sp>
        <p:nvSpPr>
          <p:cNvPr id="27673" name="Rechteck 1"/>
          <p:cNvSpPr>
            <a:spLocks noChangeArrowheads="1"/>
          </p:cNvSpPr>
          <p:nvPr/>
        </p:nvSpPr>
        <p:spPr bwMode="auto">
          <a:xfrm>
            <a:off x="408955" y="5876926"/>
            <a:ext cx="11376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336699"/>
              </a:buClr>
              <a:defRPr/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+mn-ea"/>
              </a:rPr>
              <a:t>Можливо, хтось хоче поділитися власним досвідом?</a:t>
            </a:r>
          </a:p>
        </p:txBody>
      </p:sp>
      <p:graphicFrame>
        <p:nvGraphicFramePr>
          <p:cNvPr id="7" name="Group 110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8161786"/>
              </p:ext>
            </p:extLst>
          </p:nvPr>
        </p:nvGraphicFramePr>
        <p:xfrm>
          <a:off x="408955" y="2420888"/>
          <a:ext cx="11376000" cy="358435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678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7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95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Подія</a:t>
                      </a:r>
                    </a:p>
                  </a:txBody>
                  <a:tcPr marL="121952" marR="121952" marT="45704" marB="4570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Оцінка у разі психозу</a:t>
                      </a:r>
                    </a:p>
                  </a:txBody>
                  <a:tcPr marL="121952" marR="121952" marT="45704" marB="4570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Інші пояснення</a:t>
                      </a:r>
                    </a:p>
                  </a:txBody>
                  <a:tcPr marL="121952" marR="121952" marT="45704" marB="4570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Ви не можете знайти важливі документи у квартирі</a:t>
                      </a:r>
                    </a:p>
                  </a:txBody>
                  <a:tcPr marL="121952" marR="121952" marT="45704" marB="4570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Хтось проник у квартиру і викрав документи, щоб нашкодити вам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121952" marR="121952" marT="45704" marB="4570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Документи зберігаються неправильно або не на своєму місці</a:t>
                      </a:r>
                    </a:p>
                  </a:txBody>
                  <a:tcPr marL="121952" marR="121952" marT="45704" marB="4570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Ви не склали іспит</a:t>
                      </a:r>
                    </a:p>
                  </a:txBody>
                  <a:tcPr marL="121952" marR="121952" marT="45704" marB="4570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Екзаменатор хоче зруйнувати вашу кар’єру</a:t>
                      </a:r>
                    </a:p>
                  </a:txBody>
                  <a:tcPr marL="121952" marR="121952" marT="45704" marB="4570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Можливо, екзаменатор був суворим, але іншими причинами могли бути те, що ви погано підготувалися та не виспалися</a:t>
                      </a:r>
                    </a:p>
                  </a:txBody>
                  <a:tcPr marL="121952" marR="121952" marT="45704" marB="4570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Друг не привітався з вами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marL="121952" marR="121952" marT="45704" marB="4570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Впевненість, що цей друг більше не хоче мати зі мною нічого спільного і йому соромно за мене перед іншими</a:t>
                      </a:r>
                    </a:p>
                  </a:txBody>
                  <a:tcPr marL="121952" marR="121952" marT="45704" marB="4570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У друга зараз повна голова турбот; він просто не помітив мене</a:t>
                      </a:r>
                    </a:p>
                  </a:txBody>
                  <a:tcPr marL="121952" marR="121952" marT="45704" marB="4570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26</a:t>
            </a:fld>
            <a:endParaRPr 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Стиль атрибуції</a:t>
            </a:r>
          </a:p>
        </p:txBody>
      </p:sp>
      <p:sp>
        <p:nvSpPr>
          <p:cNvPr id="58371" name="Text Box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Мета цього навчального блоку: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обдумати можливі причини ситуацій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не робити поспішні висновки щодо причини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обговорити наслідки деяких стилів атрибуції</a:t>
            </a:r>
          </a:p>
          <a:p>
            <a:pPr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Ми повинні прагнути бути реалістами у повсякденному житті:</a:t>
            </a:r>
          </a:p>
          <a:p>
            <a:r>
              <a:rPr lang="uk-UA" sz="2400" dirty="0">
                <a:solidFill>
                  <a:srgbClr val="004992"/>
                </a:solidFill>
                <a:latin typeface="Calibri Light"/>
              </a:rPr>
              <a:t>Інші люди та ми самі не завжди винні у невдачах!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27</a:t>
            </a:fld>
            <a:endParaRPr 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Подруга пліткувала про вас за вашою спиною.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  <a:p>
            <a:pPr marL="0" indent="0"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спонукало вашу подругу пліткувати про вас за вашою спиною?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обставинами чи випадковістю? </a:t>
            </a:r>
          </a:p>
          <a:p>
            <a:pPr marL="0" indent="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28</a:t>
            </a:fld>
            <a:endParaRPr lang="de-DE" dirty="0">
              <a:latin typeface="Calibri Light"/>
            </a:endParaRP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000" dirty="0">
              <a:latin typeface="Calibri Light"/>
            </a:endParaRPr>
          </a:p>
        </p:txBody>
      </p:sp>
      <p:pic>
        <p:nvPicPr>
          <p:cNvPr id="60423" name="Picture 17" descr="DSCF0486_bdunnette_flickr_ccc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209" y="4122025"/>
            <a:ext cx="3647967" cy="273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Вас запросили на співбесіду.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84150" indent="-184150" eaLnBrk="1" hangingPunct="1">
              <a:buFontTx/>
              <a:buNone/>
            </a:pP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  <a:p>
            <a:pPr marL="184150" indent="-184150"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Чому вас запросили на співбесіду?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обставинами чи випадковістю? </a:t>
            </a:r>
          </a:p>
          <a:p>
            <a:pPr marL="184150" indent="-18415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29</a:t>
            </a:fld>
            <a:endParaRPr lang="de-DE" dirty="0">
              <a:latin typeface="Calibri Light"/>
            </a:endParaRPr>
          </a:p>
        </p:txBody>
      </p:sp>
      <p:pic>
        <p:nvPicPr>
          <p:cNvPr id="62469" name="Picture 1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675" y="2908300"/>
            <a:ext cx="1968500" cy="394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Ваш спонтанний візит став для подруги неприємною несподіванкою.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08955" y="2277344"/>
            <a:ext cx="11340000" cy="4248000"/>
          </a:xfrm>
        </p:spPr>
        <p:txBody>
          <a:bodyPr>
            <a:normAutofit/>
          </a:bodyPr>
          <a:lstStyle/>
          <a:p>
            <a:pPr lvl="0" defTabSz="914400" eaLnBrk="0" hangingPunct="0">
              <a:spcAft>
                <a:spcPct val="0"/>
              </a:spcAft>
            </a:pPr>
            <a:b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</a:b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якої причини ваша подруга була неприємно здивована вашим спонтанним візитом?</a:t>
            </a: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 ким чи чим ви головним чином пов'язуєте цю подію?</a:t>
            </a:r>
          </a:p>
          <a:p>
            <a:pPr lvl="0" defTabSz="914400" eaLnBrk="0" fontAlgn="base" hangingPunct="0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собою? </a:t>
            </a: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іншою людиною чи людьми?</a:t>
            </a: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обставинами чи випадковістю?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30</a:t>
            </a:fld>
            <a:endParaRPr lang="de-DE" dirty="0">
              <a:latin typeface="Calibri Light"/>
            </a:endParaRPr>
          </a:p>
        </p:txBody>
      </p:sp>
      <p:pic>
        <p:nvPicPr>
          <p:cNvPr id="64518" name="Picture 7" descr="brex - flickr - This is what the webcam sees through a peephole  - cclicen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2483" y="3930582"/>
            <a:ext cx="3552692" cy="2927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Інші починають сміятися, коли ви говорите.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  <a:p>
            <a:pPr marL="0" indent="0"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змусило інших сміятися, поки ви говорили?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обставинами чи випадковістю? </a:t>
            </a:r>
          </a:p>
          <a:p>
            <a:pPr marL="0" indent="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31</a:t>
            </a:fld>
            <a:endParaRPr lang="de-DE" dirty="0">
              <a:latin typeface="Calibri Light"/>
            </a:endParaRP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000" dirty="0">
              <a:latin typeface="Calibri Light"/>
            </a:endParaRPr>
          </a:p>
        </p:txBody>
      </p:sp>
      <p:pic>
        <p:nvPicPr>
          <p:cNvPr id="66566" name="Picture 18" descr="yanec - flickr - laughter workshop - cclicens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816" y="4048981"/>
            <a:ext cx="3745359" cy="2809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fontAlgn="base" hangingPunct="0">
              <a:spcAft>
                <a:spcPct val="0"/>
              </a:spcAft>
              <a:defRPr/>
            </a:pPr>
            <a:endParaRPr lang="de-DE" altLang="de-DE" sz="2400" kern="0" dirty="0">
              <a:solidFill>
                <a:srgbClr val="000000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eaLnBrk="0" fontAlgn="base" hangingPunct="0">
              <a:spcAft>
                <a:spcPct val="0"/>
              </a:spcAft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Що могло спричинити описану вами ситуацію?</a:t>
            </a:r>
          </a:p>
          <a:p>
            <a:pPr defTabSz="914400" eaLnBrk="0" fontAlgn="base" hangingPunct="0">
              <a:spcAft>
                <a:spcPct val="0"/>
              </a:spcAft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 ким чи чим ви головним чином пов'язуєте цю подію?</a:t>
            </a:r>
          </a:p>
          <a:p>
            <a:pPr lvl="0" defTabSz="914400" eaLnBrk="0" fontAlgn="base" hangingPunct="0">
              <a:spcAft>
                <a:spcPct val="0"/>
              </a:spcAft>
              <a:defRPr/>
            </a:pPr>
            <a:endParaRPr lang="de-DE" altLang="de-DE" sz="2400" kern="0" dirty="0">
              <a:solidFill>
                <a:srgbClr val="000000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spcAft>
                <a:spcPct val="0"/>
              </a:spcAft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обставинами чи випадковістю? </a:t>
            </a:r>
          </a:p>
          <a:p>
            <a:endParaRPr lang="en-US" sz="2400" dirty="0"/>
          </a:p>
        </p:txBody>
      </p:sp>
      <p:pic>
        <p:nvPicPr>
          <p:cNvPr id="68611" name="Grafik 7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858" y="3526911"/>
            <a:ext cx="2498317" cy="3331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Rechteck 1"/>
          <p:cNvSpPr>
            <a:spLocks noChangeArrowheads="1"/>
          </p:cNvSpPr>
          <p:nvPr/>
        </p:nvSpPr>
        <p:spPr bwMode="auto">
          <a:xfrm>
            <a:off x="10165995" y="6642556"/>
            <a:ext cx="15600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 dirty="0">
                <a:latin typeface="Calibri Light"/>
              </a:rPr>
              <a:t>«Знак питання» (Марко Беллуччі)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Запропонуйте власні приклади!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32</a:t>
            </a:fld>
            <a:endParaRPr 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1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Внутрішній голос каже вам, що ви нічого не варті.</a:t>
            </a:r>
          </a:p>
        </p:txBody>
      </p:sp>
      <p:sp>
        <p:nvSpPr>
          <p:cNvPr id="7065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uk-UA" sz="2400" b="1" dirty="0">
                <a:solidFill>
                  <a:srgbClr val="004992"/>
                </a:solidFill>
                <a:latin typeface="Calibri Light"/>
              </a:rPr>
              <a:t>Можливі атрибуції ...</a:t>
            </a:r>
          </a:p>
          <a:p>
            <a:pPr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... я </a:t>
            </a:r>
          </a:p>
          <a:p>
            <a:pPr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... інші 	</a:t>
            </a:r>
          </a:p>
          <a:p>
            <a:pPr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... ситуація або збіг обставин</a:t>
            </a:r>
          </a:p>
          <a:p>
            <a:pPr eaLnBrk="1" hangingPunct="1">
              <a:buFontTx/>
              <a:buNone/>
            </a:pPr>
            <a:r>
              <a:rPr lang="uk-UA" sz="2800" dirty="0">
                <a:solidFill>
                  <a:srgbClr val="004992"/>
                </a:solidFill>
                <a:latin typeface="Calibri Light"/>
              </a:rPr>
              <a:t>	</a:t>
            </a:r>
          </a:p>
          <a:p>
            <a:pPr eaLnBrk="1" hangingPunct="1">
              <a:buFontTx/>
              <a:buNone/>
            </a:pPr>
            <a:r>
              <a:rPr lang="uk-UA" sz="2800" dirty="0">
                <a:solidFill>
                  <a:srgbClr val="004992"/>
                </a:solidFill>
                <a:latin typeface="Calibri Light"/>
              </a:rPr>
              <a:t>		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33</a:t>
            </a:fld>
            <a:endParaRPr lang="de-DE" dirty="0">
              <a:latin typeface="Calibri Light"/>
            </a:endParaRPr>
          </a:p>
        </p:txBody>
      </p:sp>
      <p:pic>
        <p:nvPicPr>
          <p:cNvPr id="8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Внутрішній голос каже вам, що ви нічого не варті.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hangingPunct="0">
              <a:spcAft>
                <a:spcPct val="0"/>
              </a:spcAft>
            </a:pPr>
            <a:r>
              <a:rPr lang="uk-UA" sz="2400" b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Можливі атрибуції...</a:t>
            </a:r>
            <a:br>
              <a:rPr lang="uk-UA" sz="2400" b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</a:br>
            <a:r>
              <a:rPr lang="uk-UA" sz="2400" b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... я:</a:t>
            </a:r>
          </a:p>
          <a:p>
            <a:pPr marL="342900" lvl="0" indent="-342900" defTabSz="914400" eaLnBrk="0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«На жаль, я постійно виснажую себе. У мене є прихована ненависть до себе».</a:t>
            </a:r>
          </a:p>
          <a:p>
            <a:pPr marL="342900" lvl="0" indent="-342900" defTabSz="914400" eaLnBrk="0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«Я божеволію».</a:t>
            </a:r>
          </a:p>
          <a:p>
            <a:pPr marL="342900" lvl="0" indent="-342900" defTabSz="914400" eaLnBrk="0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«Здається, </a:t>
            </a:r>
            <a:r>
              <a:rPr lang="uk-UA" sz="2000" i="1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наче</a:t>
            </a:r>
            <a:r>
              <a:rPr lang="uk-UA" sz="20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 це чужі думки." Але я знаю, вони мої».</a:t>
            </a:r>
          </a:p>
          <a:p>
            <a:pPr lvl="0" defTabSz="914400" eaLnBrk="0" hangingPunct="0">
              <a:spcAft>
                <a:spcPct val="0"/>
              </a:spcAft>
              <a:buClr>
                <a:srgbClr val="333333"/>
              </a:buClr>
            </a:pPr>
            <a:r>
              <a:rPr lang="uk-UA" sz="2400" b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... інші:</a:t>
            </a:r>
          </a:p>
          <a:p>
            <a:pPr marL="342900" lvl="0" indent="-342900" defTabSz="914400" eaLnBrk="0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«Мені заклали такі думки».</a:t>
            </a:r>
          </a:p>
          <a:p>
            <a:pPr marL="342900" lvl="0" indent="-342900" defTabSz="914400" eaLnBrk="0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«Я не знаю, як це відбувається, але хтось керує моїми думками».</a:t>
            </a:r>
          </a:p>
          <a:p>
            <a:pPr lvl="0" defTabSz="914400" eaLnBrk="0" hangingPunct="0">
              <a:spcAft>
                <a:spcPct val="0"/>
              </a:spcAft>
              <a:buClr>
                <a:srgbClr val="333333"/>
              </a:buClr>
            </a:pPr>
            <a:r>
              <a:rPr lang="uk-UA" sz="2400" b="1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... ситуація або збіг обставин:</a:t>
            </a:r>
          </a:p>
          <a:p>
            <a:pPr marL="342900" lvl="0" indent="-342900" defTabSz="914400" eaLnBrk="0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«У мене в житті зараз багато стресу, тому я все сприймаю набагато інтенсивніше, навіть свої думки».</a:t>
            </a:r>
          </a:p>
          <a:p>
            <a:pPr marL="342900" lvl="0" indent="-342900" defTabSz="914400" eaLnBrk="0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«Зараз у мене в голові лунає пісня в стилі хард-рок».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34</a:t>
            </a:fld>
            <a:endParaRPr lang="de-DE" dirty="0">
              <a:latin typeface="Calibri Light"/>
            </a:endParaRPr>
          </a:p>
        </p:txBody>
      </p:sp>
      <p:pic>
        <p:nvPicPr>
          <p:cNvPr id="8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Внутрішній голос каже вам, що ви нічого не варті.</a:t>
            </a:r>
          </a:p>
        </p:txBody>
      </p:sp>
      <p:sp>
        <p:nvSpPr>
          <p:cNvPr id="7475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46088" indent="-446088" eaLnBrk="1" hangingPunct="1">
              <a:buFont typeface="Wingdings" panose="05000000000000000000" pitchFamily="2" charset="2"/>
              <a:buNone/>
            </a:pPr>
            <a:r>
              <a:rPr lang="uk-UA" sz="2400" b="1" dirty="0">
                <a:solidFill>
                  <a:srgbClr val="004992"/>
                </a:solidFill>
                <a:latin typeface="Calibri Light"/>
              </a:rPr>
              <a:t>Психоз: внутрішній голос</a:t>
            </a:r>
          </a:p>
          <a:p>
            <a:pPr marL="446088" indent="-446088" eaLnBrk="1" hangingPunct="1">
              <a:buFont typeface="Wingdings" panose="05000000000000000000" pitchFamily="2" charset="2"/>
              <a:buNone/>
            </a:pPr>
            <a:r>
              <a:rPr lang="uk-UA" sz="2400" b="1" dirty="0">
                <a:solidFill>
                  <a:srgbClr val="004992"/>
                </a:solidFill>
                <a:latin typeface="Calibri Light"/>
              </a:rPr>
              <a:t>приписує провину іншим особам/силам: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«Мені заклали такі думки».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«Я не знаю, як це відбувається, але хтось керує моїми думками».</a:t>
            </a:r>
          </a:p>
          <a:p>
            <a:pPr marL="446088" indent="-446088"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endParaRPr lang="de-DE" altLang="de-DE" sz="2400" b="1" dirty="0">
              <a:solidFill>
                <a:srgbClr val="336699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35</a:t>
            </a:fld>
            <a:endParaRPr lang="de-DE" dirty="0">
              <a:latin typeface="Calibri Light"/>
            </a:endParaRPr>
          </a:p>
        </p:txBody>
      </p:sp>
      <p:pic>
        <p:nvPicPr>
          <p:cNvPr id="7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Ви чуєте власні думки або ними керує хтось інший?</a:t>
            </a:r>
            <a:br>
              <a:rPr lang="uk-UA" sz="3600" dirty="0"/>
            </a:br>
            <a:r>
              <a:rPr lang="uk-UA" sz="3600" dirty="0"/>
              <a:t>Плюси й мінуси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36</a:t>
            </a:fld>
            <a:endParaRPr lang="de-DE" dirty="0">
              <a:latin typeface="Calibri Ligh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503072"/>
              </p:ext>
            </p:extLst>
          </p:nvPr>
        </p:nvGraphicFramePr>
        <p:xfrm>
          <a:off x="408955" y="2834640"/>
          <a:ext cx="11375136" cy="39014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93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8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Вами хтось керує?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Можливо, у вас є інші пояснення?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Я чую їх дуже чітко». </a:t>
                      </a: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Мої думки навпаки заглушені!</a:t>
                      </a: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прибл. 15–20% усього населення скаржаться на випадкові слухові чи зорові галюцинації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Інтенсивні думки можуть бути майже чутними (нав’язливі мелодії чи думки, деякі люди чують голос друга, коли читають лист від нього)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Ці думки неконтрольовані. Якщо я намагаюсь їх контролювати, стає ще гірше. Це свідчить про те, що хтось хоче</a:t>
                      </a: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довести мене».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Наші думки не повністю контрольовані. Інакше не було б ні проблисків натхнення, ні нав’язливих думок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Якщо ми протистоїмо неприємним думкам, вони майже автоматично стають сильнішими.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Спроба: не думайте про число 8! – У вас не вийде.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Це погані думки, у мене ніколи б не могли виникнути такі думки. Я й муху не ображу, але мене постійно переслідують агресивні думки».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Ви чуєте власні думки або ними керує хтось інший?</a:t>
            </a:r>
            <a:br>
              <a:rPr lang="uk-UA" sz="3600" dirty="0"/>
            </a:br>
            <a:r>
              <a:rPr lang="uk-UA" sz="3600" dirty="0"/>
              <a:t>Плюси й мінуси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37</a:t>
            </a:fld>
            <a:endParaRPr lang="de-DE" dirty="0">
              <a:latin typeface="Calibri Ligh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677154"/>
              </p:ext>
            </p:extLst>
          </p:nvPr>
        </p:nvGraphicFramePr>
        <p:xfrm>
          <a:off x="408955" y="2834640"/>
          <a:ext cx="11375136" cy="39014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93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8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Вами хтось керує?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Можливо, у вас є інші пояснення?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Я чую їх дуже чітко». </a:t>
                      </a: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Мої думки навпаки заглушені!</a:t>
                      </a: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Приблизно 15–20% усього населення скаржаться на випадкові слухові чи зорові галюцинації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Інтенсивні думки можуть бути майже чутними (нав’язливі мелодії чи думки, деякі люди чують голос друга, коли читають лист від нього)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Ці думки неконтрольовані. Якщо я намагаюсь їх контролювати, стає ще гірше. Це свідчить про те, що хтось хоче</a:t>
                      </a: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довести мене».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Наші думки не повністю контрольовані. Інакше не було б ні проблисків натхнення, ні нав’язливих думок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Якщо ми протистоїмо неприємним думкам, вони майже автоматично стають сильнішими.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Спроба: не думайте про число 8! – У вас не вийде.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Це погані думки, у мене ніколи б не могли виникнути такі думки. Я й муху не ображу, але мене постійно переслідують агресивні думки».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3449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Ви чуєте власні думки або ними керує хтось інший?</a:t>
            </a:r>
            <a:br>
              <a:rPr lang="uk-UA" sz="3600" dirty="0"/>
            </a:br>
            <a:r>
              <a:rPr lang="uk-UA" sz="3600" dirty="0"/>
              <a:t>Плюси й мінуси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38</a:t>
            </a:fld>
            <a:endParaRPr lang="de-DE" dirty="0">
              <a:latin typeface="Calibri Ligh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828257"/>
              </p:ext>
            </p:extLst>
          </p:nvPr>
        </p:nvGraphicFramePr>
        <p:xfrm>
          <a:off x="408955" y="2834640"/>
          <a:ext cx="11375136" cy="39014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93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8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Вами хтось керує?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Можливо, у вас є інші пояснення?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Я чую їх дуже чітко». </a:t>
                      </a: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Мої думки навпаки заглушені!</a:t>
                      </a: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приблизно 15–20% усього населення скаржаться на випадкові слухові чи зорові галюцинації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Інтенсивні думки можуть бути майже чутними (нав’язливі мелодії чи думки, деякі люди чують голос друга, коли читають лист від нього)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Ці думки неконтрольовані. Якщо я намагаюсь їх контролювати, стає ще гірше. Це свідчить про те, що хтось хоче</a:t>
                      </a: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довести мене».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Наші думки не повністю контрольовані. Інакше не було б ні проблисків натхнення, ні нав’язливих думок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Якщо ми протистоїмо неприємним думкам, вони майже автоматично стають сильнішими.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Спроба: не думайте про число 8! – У вас не вийде.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Це погані думки, у мене ніколи б не могли виникнути такі думки. Я й муху не ображу, але мене постійно переслідують агресивні думки».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5420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Ви чуєте власні думки або ними керує хтось інший?</a:t>
            </a:r>
            <a:br>
              <a:rPr lang="uk-UA" sz="3600" dirty="0"/>
            </a:br>
            <a:r>
              <a:rPr lang="uk-UA" sz="3600" dirty="0"/>
              <a:t>Плюси й мінуси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39</a:t>
            </a:fld>
            <a:endParaRPr lang="de-DE" dirty="0">
              <a:latin typeface="Calibri Ligh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191774"/>
              </p:ext>
            </p:extLst>
          </p:nvPr>
        </p:nvGraphicFramePr>
        <p:xfrm>
          <a:off x="408955" y="2834640"/>
          <a:ext cx="11376001" cy="39014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96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9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Вами хтось керує?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Можливо, у вас є інші пояснення?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Я чую їх дуже чітко». </a:t>
                      </a: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Мої думки навпаки заглушені!</a:t>
                      </a: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Приблизно 15–20% усього населення скаржаться на випадкові слухові чи зорові галюцинації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Інтенсивні думки можуть бути майже чутними (нав’язливі мелодії чи думки, деякі люди чують голос друга, коли читають лист від нього)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Ці думки неконтрольовані. Якщо я намагаюсь їх контролювати, стає ще гірше. Це свідчить про те, що хтось хоче</a:t>
                      </a: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довести мене».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Наші думки не повністю контрольовані. Інакше не було б ні проблисків натхнення, ні нав’язливих думок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Якщо ми протистоїмо неприємним думкам, вони майже автоматично стають сильнішими.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Спроба: не думайте про число 8! – У вас не вийде.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 dirty="0">
                          <a:solidFill>
                            <a:srgbClr val="333333"/>
                          </a:solidFill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Це погані думки, у мене ніколи б не могли виникнути такі думки. Я й муху не ображу, але мене постійно переслідують агресивні думки».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У нас часто виникають думки, які суперечать нашим переконанням. Думка ≠ дія: 20% населення думають про самогубство, але не вчиняють його. Іноді ми іноді відчуваємо агресію навіть до людей, яких любимо (наприклад, мати до дитини, яка плаче).</a:t>
                      </a:r>
                    </a:p>
                  </a:txBody>
                  <a:tcPr marL="113395" marR="113395" marT="45726" marB="45726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2286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+mj-lt"/>
                <a:ea typeface="MS PGothic" panose="020B0600070205080204" pitchFamily="34" charset="-128"/>
              </a:rPr>
              <a:t>Припущення про дистанційне керування думок породжує більше питань, ніж відповідей, наприклад: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+mj-lt"/>
                <a:ea typeface="MS PGothic" panose="020B0600070205080204" pitchFamily="34" charset="-128"/>
              </a:rPr>
              <a:t>Як щодо технічної реалізації?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+mj-lt"/>
                <a:ea typeface="MS PGothic" panose="020B0600070205080204" pitchFamily="34" charset="-128"/>
              </a:rPr>
              <a:t>Коли і як відбулося насадження думок? 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+mj-lt"/>
                <a:ea typeface="MS PGothic" panose="020B0600070205080204" pitchFamily="34" charset="-128"/>
              </a:rPr>
              <a:t>Хто в цьому зацікавлений, а також скільки грошей та часу довелось витратити, щоб завдати вам такої шкоди?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+mj-lt"/>
                <a:ea typeface="MS PGothic" panose="020B0600070205080204" pitchFamily="34" charset="-128"/>
              </a:rPr>
              <a:t>Завдати шкоди можна й іншими, простішими способами. Навіщо обирати саме такий складний спосіб?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Ви чуєте власні думки або ними керує хтось інший?</a:t>
            </a:r>
            <a:br>
              <a:rPr lang="uk-UA" sz="3600" dirty="0"/>
            </a:br>
            <a:r>
              <a:rPr lang="uk-UA" sz="3600" dirty="0"/>
              <a:t>Плюси й мінуси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40</a:t>
            </a:fld>
            <a:endParaRPr lang="de-DE" dirty="0">
              <a:latin typeface="Calibri Light"/>
            </a:endParaRPr>
          </a:p>
        </p:txBody>
      </p:sp>
      <p:pic>
        <p:nvPicPr>
          <p:cNvPr id="8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Друг підвіз вас додому.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  <a:p>
            <a:pPr marL="0" indent="0"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спонукало вашого друга підвезти вас додому?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обставинами чи випадковістю? </a:t>
            </a:r>
          </a:p>
          <a:p>
            <a:pPr marL="0" indent="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41</a:t>
            </a:fld>
            <a:endParaRPr lang="de-DE" dirty="0">
              <a:latin typeface="Calibri Light"/>
            </a:endParaRPr>
          </a:p>
        </p:txBody>
      </p:sp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000" dirty="0">
              <a:latin typeface="Calibri Light"/>
            </a:endParaRPr>
          </a:p>
        </p:txBody>
      </p:sp>
      <p:pic>
        <p:nvPicPr>
          <p:cNvPr id="87047" name="Picture 8" descr="zen - flickr - zen driving home - day 14 - cclicen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7275" y="3882069"/>
            <a:ext cx="2237900" cy="2975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Друг вас підвів.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  <a:p>
            <a:pPr marL="0" indent="0"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могло стати причиною того, що друг вас підвів?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обставинами чи випадковістю? </a:t>
            </a:r>
          </a:p>
          <a:p>
            <a:pPr marL="0" indent="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42</a:t>
            </a:fld>
            <a:endParaRPr lang="de-DE" dirty="0">
              <a:latin typeface="Calibri Light"/>
            </a:endParaRPr>
          </a:p>
        </p:txBody>
      </p:sp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000" dirty="0">
              <a:latin typeface="Calibri Light"/>
            </a:endParaRPr>
          </a:p>
        </p:txBody>
      </p:sp>
      <p:pic>
        <p:nvPicPr>
          <p:cNvPr id="89095" name="Picture 8" descr="jswieringa - flickr - Quarter Past three- cclicen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425" y="4520439"/>
            <a:ext cx="3264750" cy="2337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Друг не надіслав вам листівку з відпустки.</a:t>
            </a:r>
          </a:p>
        </p:txBody>
      </p:sp>
      <p:sp>
        <p:nvSpPr>
          <p:cNvPr id="91139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  <a:p>
            <a:pPr marL="0" indent="0"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спонукало друга не надсилати вам листівку?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обставинами чи випадковістю? </a:t>
            </a:r>
          </a:p>
          <a:p>
            <a:pPr marL="0" indent="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43</a:t>
            </a:fld>
            <a:endParaRPr lang="de-DE" dirty="0">
              <a:latin typeface="Calibri Light"/>
            </a:endParaRPr>
          </a:p>
        </p:txBody>
      </p:sp>
      <p:sp>
        <p:nvSpPr>
          <p:cNvPr id="91140" name="Rectangle 1028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000" dirty="0">
              <a:latin typeface="Calibri Light"/>
            </a:endParaRPr>
          </a:p>
        </p:txBody>
      </p:sp>
      <p:pic>
        <p:nvPicPr>
          <p:cNvPr id="91143" name="Picture 1032" descr="mail box - rocketjim54 - flickr - cc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2483" y="4499013"/>
            <a:ext cx="3552692" cy="235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За вами довго їде автомобіль.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  <a:p>
            <a:pPr marL="0" indent="0"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спонукало водія автомобіля їхати за вами?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обставинами чи випадковістю? </a:t>
            </a:r>
          </a:p>
          <a:p>
            <a:pPr marL="0" indent="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44</a:t>
            </a:fld>
            <a:endParaRPr lang="de-DE" dirty="0">
              <a:latin typeface="Calibri Light"/>
            </a:endParaRP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000" dirty="0">
              <a:latin typeface="Calibri Light"/>
            </a:endParaRPr>
          </a:p>
        </p:txBody>
      </p:sp>
      <p:pic>
        <p:nvPicPr>
          <p:cNvPr id="93190" name="Picture 10" descr="trekguy - flickr - rear view side mirror - cclicen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556" y="4357036"/>
            <a:ext cx="3334619" cy="250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Автобус, на який ви збиралися сісти, поїхав у вас з-під носа.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84150" indent="-18415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  <a:p>
            <a:pPr marL="184150" indent="-184150"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Чому ви не сіли на автобус?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обставинами чи випадковістю? </a:t>
            </a:r>
          </a:p>
          <a:p>
            <a:pPr marL="184150" indent="-18415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45</a:t>
            </a:fld>
            <a:endParaRPr lang="de-DE" dirty="0">
              <a:latin typeface="Calibri Light"/>
            </a:endParaRPr>
          </a:p>
        </p:txBody>
      </p:sp>
      <p:pic>
        <p:nvPicPr>
          <p:cNvPr id="95237" name="Picture 7" descr="The Jamoler - flickr 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985" y="4588986"/>
            <a:ext cx="3417190" cy="2269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Ваш сусід запросив вас на бокал вина.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84150" indent="-18415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  <a:p>
            <a:pPr marL="184150" indent="-184150"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спонукало сусіда запросити вас?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обставинами чи випадковістю? </a:t>
            </a:r>
          </a:p>
          <a:p>
            <a:pPr marL="184150" indent="-18415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46</a:t>
            </a:fld>
            <a:endParaRPr lang="de-DE" dirty="0">
              <a:latin typeface="Calibri Light"/>
            </a:endParaRPr>
          </a:p>
        </p:txBody>
      </p:sp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000" dirty="0">
              <a:latin typeface="Calibri Light"/>
            </a:endParaRPr>
          </a:p>
        </p:txBody>
      </p:sp>
      <p:pic>
        <p:nvPicPr>
          <p:cNvPr id="97286" name="Picture 8" descr="Mars - flickr - wine II - cclicen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381" y="4833601"/>
            <a:ext cx="3048794" cy="202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Чоловік, який читає газету, вже деякий час стоїть у вас під дверима.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  <a:p>
            <a:pPr marL="0" indent="0"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спонукало чоловіка так довго читати у вас на порозі?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обставинами чи випадковістю? </a:t>
            </a:r>
          </a:p>
          <a:p>
            <a:pPr marL="0" indent="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47</a:t>
            </a:fld>
            <a:endParaRPr lang="de-DE" dirty="0">
              <a:latin typeface="Calibri Light"/>
            </a:endParaRPr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000" dirty="0">
              <a:latin typeface="Calibri Light"/>
            </a:endParaRPr>
          </a:p>
        </p:txBody>
      </p:sp>
      <p:pic>
        <p:nvPicPr>
          <p:cNvPr id="99334" name="Picture 8" descr="heater - flickr - Commute (reading gang signs) - cclicesn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584" y="4170545"/>
            <a:ext cx="2015591" cy="2687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Друг вважає вас несправедливою.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  <a:p>
            <a:pPr marL="0" indent="0"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змусило вашого друга подумати, що ви несправедливі?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обставинами чи випадковістю? </a:t>
            </a:r>
          </a:p>
          <a:p>
            <a:pPr marL="0" indent="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48</a:t>
            </a:fld>
            <a:endParaRPr lang="de-DE" dirty="0">
              <a:latin typeface="Calibri Light"/>
            </a:endParaRP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000" dirty="0">
              <a:latin typeface="Calibri Light"/>
            </a:endParaRPr>
          </a:p>
        </p:txBody>
      </p:sp>
      <p:pic>
        <p:nvPicPr>
          <p:cNvPr id="101382" name="Picture 10" descr="The unnamed - flickr - loneliness - cclicen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125" y="4458376"/>
            <a:ext cx="2367050" cy="2399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Друг вважає вас розумним.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  <a:p>
            <a:pPr marL="0" indent="0" eaLnBrk="1" hangingPunct="1"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змусило вашого друга вважати вас розумним?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З обставинами чи випадковістю? </a:t>
            </a:r>
          </a:p>
          <a:p>
            <a:pPr marL="0" indent="0" eaLnBrk="1" hangingPunct="1">
              <a:buFontTx/>
              <a:buNone/>
            </a:pPr>
            <a:endParaRPr lang="de-DE" altLang="de-DE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49</a:t>
            </a:fld>
            <a:endParaRPr lang="de-DE" dirty="0">
              <a:latin typeface="Calibri Light"/>
            </a:endParaRPr>
          </a:p>
        </p:txBody>
      </p:sp>
      <p:pic>
        <p:nvPicPr>
          <p:cNvPr id="103429" name="Picture 20" descr="judge mental- flickr - TheFluoride uncertainty Theory - cclicen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367" y="4625394"/>
            <a:ext cx="2976808" cy="2232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Висновки з навчання: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Завжди обмірковуйте кілька можливостей, які можуть брати участь у розвитку ситуації (особливо пункти «я/інші/обставини»)!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prstClr val="white"/>
                </a:solidFill>
                <a:latin typeface="Calibri Light"/>
                <a:ea typeface="MS PGothic" panose="020B0600070205080204" pitchFamily="34" charset="-128"/>
              </a:rPr>
              <a:t>Ми повинні прагнути реалістично оцінювати ситуації у повсякденному житті:  </a:t>
            </a:r>
            <a:br>
              <a:rPr lang="uk-UA" sz="2400" dirty="0">
                <a:solidFill>
                  <a:prstClr val="white"/>
                </a:solidFill>
                <a:latin typeface="Calibri Light"/>
                <a:ea typeface="MS PGothic" panose="020B0600070205080204" pitchFamily="34" charset="-128"/>
              </a:rPr>
            </a:br>
            <a:r>
              <a:rPr lang="uk-UA" sz="2400" dirty="0">
                <a:solidFill>
                  <a:prstClr val="white"/>
                </a:solidFill>
                <a:latin typeface="Calibri Light"/>
                <a:ea typeface="MS PGothic" panose="020B0600070205080204" pitchFamily="34" charset="-128"/>
              </a:rPr>
              <a:t>Інші люди та ми самі не </a:t>
            </a:r>
            <a:r>
              <a:rPr lang="uk-UA" sz="2400" i="1" dirty="0">
                <a:solidFill>
                  <a:prstClr val="white"/>
                </a:solidFill>
                <a:latin typeface="Calibri Light"/>
                <a:ea typeface="MS PGothic" panose="020B0600070205080204" pitchFamily="34" charset="-128"/>
              </a:rPr>
              <a:t>завжди</a:t>
            </a:r>
            <a:r>
              <a:rPr lang="uk-UA" sz="2400" dirty="0">
                <a:solidFill>
                  <a:prstClr val="white"/>
                </a:solidFill>
                <a:latin typeface="Calibri Light"/>
                <a:ea typeface="MS PGothic" panose="020B0600070205080204" pitchFamily="34" charset="-128"/>
              </a:rPr>
              <a:t> винні у невдачах!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prstClr val="white"/>
                </a:solidFill>
                <a:latin typeface="Calibri Light"/>
                <a:ea typeface="MS PGothic" panose="020B0600070205080204" pitchFamily="34" charset="-128"/>
              </a:rPr>
              <a:t>У більшості випадків у виникненні події беруть участь кілька факторів.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Перенесення на повсякденне життя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50</a:t>
            </a:fld>
            <a:endParaRPr 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Висновки з навчання: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Завжди обмірковуйте кілька можливостей, які можуть брати участь у розвитку ситуації (особливо пункти «я/інші/обставини»)!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Ми повинні прагнути реалістично оцінювати ситуації у повсякденному житті:  </a:t>
            </a:r>
            <a:b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</a:b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Інші люди та ми самі не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завжди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 винні у невдачах!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prstClr val="white"/>
                </a:solidFill>
                <a:latin typeface="Calibri Light"/>
                <a:ea typeface="MS PGothic" panose="020B0600070205080204" pitchFamily="34" charset="-128"/>
              </a:rPr>
              <a:t>У більшості випадків у виникненні події беруть участь кілька факторів.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Перенесення на повсякденне життя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51</a:t>
            </a:fld>
            <a:endParaRPr 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Висновки з навчання: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Завжди обмірковуйте кілька можливостей, які можуть брати участь у розвитку ситуації (особливо пункти «я/інші/обставини»)!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Ми повинні прагнути реалістично оцінювати ситуації у повсякденному житті:  </a:t>
            </a:r>
            <a:b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</a:b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Інші люди та ми самі не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завжди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 винні у невдачах! 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У більшості випадків у виникненні події беруть участь кілька факторів.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Перенесення на повсякденне життя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52</a:t>
            </a:fld>
            <a:endParaRPr 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Багато (але не усі!) люди, які страждають на психоз, зазвичай схильні зводити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складні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 події до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однієї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причини. Вони часто вважають інших людей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єдиними винуватцями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. 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Приклад.</a:t>
            </a:r>
            <a:r>
              <a:rPr lang="uk-UA" dirty="0">
                <a:solidFill>
                  <a:srgbClr val="336699"/>
                </a:solidFill>
                <a:latin typeface="Calibri Light"/>
                <a:ea typeface="MS PGothic" panose="020B0600070205080204" pitchFamily="34" charset="-128"/>
              </a:rPr>
              <a:t> </a:t>
            </a: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Георгію хтось зателефонував. «Робот» запитав його про його життєві звички.  </a:t>
            </a:r>
            <a:r>
              <a:rPr lang="uk-UA" dirty="0">
                <a:solidFill>
                  <a:srgbClr val="336699"/>
                </a:solidFill>
                <a:latin typeface="Calibri Light"/>
                <a:ea typeface="MS PGothic" panose="020B0600070205080204" pitchFamily="34" charset="-128"/>
              </a:rPr>
              <a:t>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Власне переконання:</a:t>
            </a:r>
            <a:r>
              <a:rPr lang="uk-UA" dirty="0">
                <a:solidFill>
                  <a:srgbClr val="336699"/>
                </a:solidFill>
                <a:latin typeface="Calibri Light"/>
                <a:ea typeface="MS PGothic" panose="020B0600070205080204" pitchFamily="34" charset="-128"/>
              </a:rPr>
              <a:t> </a:t>
            </a: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орендодавець шпигує за ним, щоб вигнати з квартири.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Проте:</a:t>
            </a:r>
            <a:r>
              <a:rPr lang="uk-UA" dirty="0">
                <a:solidFill>
                  <a:srgbClr val="336699"/>
                </a:solidFill>
                <a:latin typeface="Calibri Light"/>
                <a:ea typeface="MS PGothic" panose="020B0600070205080204" pitchFamily="34" charset="-128"/>
              </a:rPr>
              <a:t> </a:t>
            </a: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це був інститут дослідження ринку, який випадковим чином набрав номер Георгія. Георгій ніколи не отримував скарг чи нагадувань від орендодавця. У нього не було б причин це робити, тому що Георгій дуже охайний і завжди платить вчасно. 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Як це стосується психозу?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53</a:t>
            </a:fld>
            <a:endParaRPr 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Приклад можливої </a:t>
            </a:r>
            <a:r>
              <a:rPr lang="uk-UA" sz="2400" u="sng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спільної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 провини інших людей, але слід враховувати й інші важливі фактори: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Приклад.</a:t>
            </a:r>
            <a:r>
              <a:rPr lang="uk-UA" dirty="0">
                <a:solidFill>
                  <a:srgbClr val="336699"/>
                </a:solidFill>
                <a:latin typeface="Calibri Light"/>
                <a:ea typeface="MS PGothic" panose="020B0600070205080204" pitchFamily="34" charset="-128"/>
              </a:rPr>
              <a:t> </a:t>
            </a: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У Анни стався рецидив. 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Власне переконання:</a:t>
            </a:r>
            <a:r>
              <a:rPr lang="uk-UA" dirty="0">
                <a:solidFill>
                  <a:srgbClr val="336699"/>
                </a:solidFill>
                <a:latin typeface="Calibri Light"/>
                <a:ea typeface="MS PGothic" panose="020B0600070205080204" pitchFamily="34" charset="-128"/>
              </a:rPr>
              <a:t> </a:t>
            </a: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рецидив стався тому, що погані спогади спливли на поверхню після того, як вона випадково зустріла на вулиці колишнього чоловіка. У шлюбі у них часто виникали гострі суперечки.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dirty="0">
                <a:solidFill>
                  <a:srgbClr val="004992"/>
                </a:solidFill>
                <a:latin typeface="Calibri Light"/>
                <a:ea typeface="MS PGothic" panose="020B0600070205080204" pitchFamily="34" charset="-128"/>
              </a:rPr>
              <a:t>Проте:</a:t>
            </a:r>
            <a:r>
              <a:rPr lang="uk-UA" dirty="0">
                <a:solidFill>
                  <a:srgbClr val="336699"/>
                </a:solidFill>
                <a:latin typeface="Calibri Light"/>
                <a:ea typeface="MS PGothic" panose="020B0600070205080204" pitchFamily="34" charset="-128"/>
              </a:rPr>
              <a:t> </a:t>
            </a:r>
            <a:r>
              <a:rPr lang="uk-UA" dirty="0">
                <a:solidFill>
                  <a:srgbClr val="333333"/>
                </a:solidFill>
                <a:latin typeface="Calibri Light"/>
                <a:ea typeface="MS PGothic" panose="020B0600070205080204" pitchFamily="34" charset="-128"/>
              </a:rPr>
              <a:t>це може бути тригером, але втрутилися й інші важливі фактори: Припинення прийому ліків, сильний конфлікт на роботі, а також страх втратити роботу.</a:t>
            </a:r>
          </a:p>
          <a:p>
            <a:pPr lvl="0" defTabSz="914400" fontAlgn="base">
              <a:spcAft>
                <a:spcPct val="0"/>
              </a:spcAft>
            </a:pPr>
            <a:endParaRPr lang="de-DE" altLang="de-DE" sz="2400" dirty="0">
              <a:solidFill>
                <a:srgbClr val="333333"/>
              </a:solidFill>
              <a:latin typeface="Calibri Light"/>
              <a:ea typeface="MS PGothic" panose="020B0600070205080204" pitchFamily="34" charset="-128"/>
            </a:endParaRP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Як це стосується психозу?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>
                <a:latin typeface="Calibri Light"/>
              </a:rPr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Calibri Light"/>
              </a:rPr>
              <a:pPr/>
              <a:t>54</a:t>
            </a:fld>
            <a:endParaRPr 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marR="0" lvl="0" indent="-21600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2400" b="0" i="0" u="none" strike="noStrike" kern="1200" cap="none" spc="0" normalizeH="0" baseline="0" noProof="0" dirty="0" err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marR="0" lvl="8" indent="-216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Опитування анонімне.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 pitchFamily="2" charset="2"/>
              <a:buChar char="à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</a:b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004992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  <a:hlinkClick r:id="rId3"/>
              </a:rPr>
              <a:t>https://qeurope.eu.qualtrics.com/jfe/form/SV_cHKzGKiiWI1iG9M</a:t>
            </a:r>
            <a:endParaRPr kumimoji="0" lang="uk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Метакогнітивний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тренінг 1. Стиль атрибуції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00EF49-7894-4F53-A8DD-F7DB3BFC5032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 dirty="0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dirty="0">
                <a:solidFill>
                  <a:srgbClr val="333333"/>
                </a:solidFill>
              </a:rPr>
              <a:t>Метакогнітивний тренінг 1. Стиль атрибуції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56</a:t>
            </a:fld>
            <a:endParaRPr lang="de-DE" altLang="de-DE" dirty="0">
              <a:solidFill>
                <a:srgbClr val="333333"/>
              </a:solidFill>
            </a:endParaRPr>
          </a:p>
        </p:txBody>
      </p:sp>
      <p:sp>
        <p:nvSpPr>
          <p:cNvPr id="11" name="Rechteck 5"/>
          <p:cNvSpPr/>
          <p:nvPr/>
        </p:nvSpPr>
        <p:spPr>
          <a:xfrm>
            <a:off x="4810043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sz="18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sz="18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sz="18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cogito_ua</a:t>
            </a:r>
            <a:endParaRPr lang="uk-UA" sz="18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2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9FCC161-304E-D170-D589-0F416A79B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326" y="3310428"/>
            <a:ext cx="13593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4729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 dirty="0">
              <a:latin typeface="Arial" panose="020B0604020202020204" pitchFamily="34" charset="0"/>
            </a:endParaRPr>
          </a:p>
        </p:txBody>
      </p:sp>
      <p:sp>
        <p:nvSpPr>
          <p:cNvPr id="118873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dirty="0">
                <a:solidFill>
                  <a:srgbClr val="333333"/>
                </a:solidFill>
                <a:latin typeface="+mj-l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u="sng" dirty="0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 dirty="0">
                <a:solidFill>
                  <a:srgbClr val="333333"/>
                </a:solidFill>
                <a:latin typeface="+mj-lt"/>
              </a:rPr>
            </a:br>
            <a:r>
              <a:rPr lang="uk-UA" sz="1200" dirty="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u="sng" dirty="0">
                <a:solidFill>
                  <a:srgbClr val="333333"/>
                </a:solidFill>
                <a:latin typeface="+mj-lt"/>
              </a:rPr>
              <a:t>www.uke.de/mkt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019548"/>
              </p:ext>
            </p:extLst>
          </p:nvPr>
        </p:nvGraphicFramePr>
        <p:xfrm>
          <a:off x="408954" y="2011680"/>
          <a:ext cx="11375999" cy="444687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Vic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Лікар, який вітає пацієнта [sic]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000" dirty="0">
                          <a:solidFill>
                            <a:srgbClr val="333333"/>
                          </a:solidFill>
                          <a:latin typeface="Calibri Light"/>
                        </a:rPr>
                        <a:t>A doctor is</a:t>
                      </a:r>
                      <a:r>
                        <a:rPr lang="uk-UA" sz="1000" baseline="0" dirty="0">
                          <a:solidFill>
                            <a:srgbClr val="333333"/>
                          </a:solidFill>
                          <a:latin typeface="Calibri Light"/>
                        </a:rPr>
                        <a:t> shaking </a:t>
                      </a:r>
                      <a:r>
                        <a:rPr lang="uk-UA" sz="1000" dirty="0">
                          <a:solidFill>
                            <a:srgbClr val="333333"/>
                          </a:solidFill>
                          <a:latin typeface="Calibri Light"/>
                        </a:rPr>
                        <a:t>a</a:t>
                      </a:r>
                      <a:r>
                        <a:rPr lang="uk-UA" sz="1000" baseline="0" dirty="0">
                          <a:solidFill>
                            <a:srgbClr val="333333"/>
                          </a:solidFill>
                          <a:latin typeface="Calibri Light"/>
                        </a:rPr>
                        <a:t> patient’s hand/Лікар тисне пацієнтові руку 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Benny-Kristin Fischer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- - -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- - -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Produced for the MCT/На замовлення MCT; © Arbeitsgruppe Neuropsychologie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Various motives: pupil, ice hockey player/ Різні мотиви: студент, хокеїст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Bdunnette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DSCF0486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friend is talking behind your back (wispering)/Друг пліткує (шепочеться) про вас у вас за спиною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rileyroxx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Job Interview #2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You are invited for a job interview (man dressed in grey shirt + tie)/Співбесіда (чоловік у сірій краватці)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bre pettis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This is what the webcam sees through a peephole  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friend is unpleasantly surprised by your spontaneous visit (man in a spyhole)/Подруга неприємно здивована вашим спонтанним візитом (чоловік у вічку)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yanec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laughter workshop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Other people laugh while you are talking (celebration)/Інші люди сміються, поки ви говорите (святкування) 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Heidi Wittwer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fotocommunity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schreiende Hand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PP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Screaming hand/Рука, яка кричить 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zen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zen driving home - day 14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friend gives you a lift home (man in the car)/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Друг підвіз вас додому (чоловік в автомобілі) 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Jswieringa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Quarter Past three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friend did not show up for a meeting with you (clock)/Друг вас підвів (годинник)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/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57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723499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78" name="Rectangle 46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 dirty="0">
              <a:latin typeface="Arial" panose="020B0604020202020204" pitchFamily="34" charset="0"/>
            </a:endParaRPr>
          </a:p>
        </p:txBody>
      </p:sp>
      <p:sp>
        <p:nvSpPr>
          <p:cNvPr id="6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dirty="0">
                <a:solidFill>
                  <a:srgbClr val="333333"/>
                </a:solidFill>
                <a:latin typeface="+mj-l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u="sng" dirty="0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 dirty="0">
                <a:solidFill>
                  <a:srgbClr val="333333"/>
                </a:solidFill>
                <a:latin typeface="+mj-lt"/>
              </a:rPr>
            </a:br>
            <a:r>
              <a:rPr lang="uk-UA" sz="1200" dirty="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u="sng" dirty="0">
                <a:solidFill>
                  <a:srgbClr val="333333"/>
                </a:solidFill>
                <a:latin typeface="+mj-lt"/>
              </a:rPr>
              <a:t>www.uke.de/mkt</a:t>
            </a:r>
            <a:r>
              <a:rPr lang="uk-UA" sz="1200" dirty="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9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739309"/>
              </p:ext>
            </p:extLst>
          </p:nvPr>
        </p:nvGraphicFramePr>
        <p:xfrm>
          <a:off x="408954" y="2011680"/>
          <a:ext cx="11375999" cy="349605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Rocketjim54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mail box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Postcard (mailbox)/Листівка (поштова скринька)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trekguy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rear view side mirror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car has been driving behind you for some time (rearview mirror of the car)/За вами довго їхав автомобіль (дзеркало автомобіля)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The Jamoker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Missed The Bus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Bus passing by/Автобус від’їжджає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*MarS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wine 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neighbour invited you for a drink (Glass of white wine)/Сусід запросив вас на бокал (білого вина)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heater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Commute (reading gang signs)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Reading the newspaper/Людина, яка читає газету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Katrin Ze.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fotocommunity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enttäuscht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friend thinks you are unfair/Друг вважає, що ви несправедливі (жінка присіла в кутку)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judge mental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The Fluoride uncertainty Theory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 friend thinks you are smart (Albert Einstein)/ Друг вважає вас розумним (Альберт Ейнштейн)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/>
              <a:t>Метакогнітивний тренінг 1. Стиль атрибуції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58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2864863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1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B8ADC6B3-9A49-428E-BAF3-C92FA5B956E0}">
  <we:reference id="wa200005566" version="3.0.0.3" store="en-GB" storeType="OMEX"/>
  <we:alternateReferences>
    <we:reference id="wa200005566" version="3.0.0.3" store="wa200005566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280C015B-A928-4D55-B84D-72E46FC67AF9}">
  <we:reference id="wa200006067" version="1.0.0.9" store="en-GB" storeType="OMEX"/>
  <we:alternateReferences>
    <we:reference id="wa200006067" version="1.0.0.9" store="wa200006067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4870</Words>
  <Application>Microsoft Macintosh PowerPoint</Application>
  <PresentationFormat>Benutzerdefiniert</PresentationFormat>
  <Paragraphs>707</Paragraphs>
  <Slides>58</Slides>
  <Notes>56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58</vt:i4>
      </vt:variant>
    </vt:vector>
  </HeadingPairs>
  <TitlesOfParts>
    <vt:vector size="69" baseType="lpstr">
      <vt:lpstr>Arial</vt:lpstr>
      <vt:lpstr>Calibri</vt:lpstr>
      <vt:lpstr>Calibri Light</vt:lpstr>
      <vt:lpstr>Old English Text MT</vt:lpstr>
      <vt:lpstr>Symbol</vt:lpstr>
      <vt:lpstr>Times New Roman</vt:lpstr>
      <vt:lpstr>Verdana</vt:lpstr>
      <vt:lpstr>Wingdings</vt:lpstr>
      <vt:lpstr>Wingdings</vt:lpstr>
      <vt:lpstr>UKE_PPT-Vorlage_16zu9</vt:lpstr>
      <vt:lpstr>1_UKE_PPT-Vorlage_16zu9</vt:lpstr>
      <vt:lpstr>MCT 1 B. Стиль атрибуції</vt:lpstr>
      <vt:lpstr>Стиль атрибуції</vt:lpstr>
      <vt:lpstr>Стиль атрибуції</vt:lpstr>
      <vt:lpstr>Стиль атрибуції</vt:lpstr>
      <vt:lpstr>Причини</vt:lpstr>
      <vt:lpstr>Причини</vt:lpstr>
      <vt:lpstr>Причини</vt:lpstr>
      <vt:lpstr>Атрибуція</vt:lpstr>
      <vt:lpstr>Вас виписують з лікарні практично без симптомів.</vt:lpstr>
      <vt:lpstr>Вас виписують з лікарні практично без симптомів.</vt:lpstr>
      <vt:lpstr>Вас виписують з лікарні практично без симптомів.</vt:lpstr>
      <vt:lpstr>Вас виписують з лікарні практично без симптомів.</vt:lpstr>
      <vt:lpstr>Вас виписують з лікарні практично без симптомів.</vt:lpstr>
      <vt:lpstr>Наслідки однобічної атрибуції в разі невдачі!</vt:lpstr>
      <vt:lpstr>Наслідки однобічної атрибуції в разі невдачі!</vt:lpstr>
      <vt:lpstr>Наслідки однобічної атрибуції в разі невдачі!</vt:lpstr>
      <vt:lpstr>Наслідки однобічної атрибуції в разі невдачі!</vt:lpstr>
      <vt:lpstr>Наслідки однобічної атрибуції в разі невдачі!</vt:lpstr>
      <vt:lpstr>Наслідки однобічної атрибуції в разі успіху!</vt:lpstr>
      <vt:lpstr>Наслідки однобічної атрибуції в разі успіху!</vt:lpstr>
      <vt:lpstr>Наслідки однобічної атрибуції в разі успіху!</vt:lpstr>
      <vt:lpstr>Наслідки однобічної атрибуції в разі успіху!</vt:lpstr>
      <vt:lpstr>Наслідки однобічної атрибуції в разі успіху!</vt:lpstr>
      <vt:lpstr>Що це все означає?</vt:lpstr>
      <vt:lpstr>Що це все означає?</vt:lpstr>
      <vt:lpstr>Як однобічне приписування провини сприяє помилковій оцінці у разі психозу (приклади)</vt:lpstr>
      <vt:lpstr>Стиль атрибуції</vt:lpstr>
      <vt:lpstr>Подруга пліткувала про вас за вашою спиною.</vt:lpstr>
      <vt:lpstr>Вас запросили на співбесіду.</vt:lpstr>
      <vt:lpstr>Ваш спонтанний візит став для подруги неприємною несподіванкою.</vt:lpstr>
      <vt:lpstr>Інші починають сміятися, коли ви говорите.</vt:lpstr>
      <vt:lpstr>Запропонуйте власні приклади!</vt:lpstr>
      <vt:lpstr>Внутрішній голос каже вам, що ви нічого не варті.</vt:lpstr>
      <vt:lpstr>Внутрішній голос каже вам, що ви нічого не варті.</vt:lpstr>
      <vt:lpstr>Внутрішній голос каже вам, що ви нічого не варті.</vt:lpstr>
      <vt:lpstr>Ви чуєте власні думки або ними керує хтось інший? Плюси й мінуси</vt:lpstr>
      <vt:lpstr>Ви чуєте власні думки або ними керує хтось інший? Плюси й мінуси</vt:lpstr>
      <vt:lpstr>Ви чуєте власні думки або ними керує хтось інший? Плюси й мінуси</vt:lpstr>
      <vt:lpstr>Ви чуєте власні думки або ними керує хтось інший? Плюси й мінуси</vt:lpstr>
      <vt:lpstr>Ви чуєте власні думки або ними керує хтось інший? Плюси й мінуси</vt:lpstr>
      <vt:lpstr>Друг підвіз вас додому.</vt:lpstr>
      <vt:lpstr>Друг вас підвів.</vt:lpstr>
      <vt:lpstr>Друг не надіслав вам листівку з відпустки.</vt:lpstr>
      <vt:lpstr>За вами довго їде автомобіль.</vt:lpstr>
      <vt:lpstr>Автобус, на який ви збиралися сісти, поїхав у вас з-під носа.</vt:lpstr>
      <vt:lpstr>Ваш сусід запросив вас на бокал вина.</vt:lpstr>
      <vt:lpstr>Чоловік, який читає газету, вже деякий час стоїть у вас під дверима.</vt:lpstr>
      <vt:lpstr>Друг вважає вас несправедливою.</vt:lpstr>
      <vt:lpstr>Друг вважає вас розумним.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Як це стосується психозу?</vt:lpstr>
      <vt:lpstr>Як це стосується психозу?</vt:lpstr>
      <vt:lpstr>Оцінювання</vt:lpstr>
      <vt:lpstr>Дякуємо за увагу!</vt:lpstr>
      <vt:lpstr>PowerPoint-Präsentation</vt:lpstr>
      <vt:lpstr>PowerPoint-Präsentation</vt:lpstr>
    </vt:vector>
  </TitlesOfParts>
  <Company>eku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Zuschreibungsstil</dc:title>
  <dc:creator>steffen</dc:creator>
  <cp:lastModifiedBy>Arne Sibilis</cp:lastModifiedBy>
  <cp:revision>371</cp:revision>
  <dcterms:created xsi:type="dcterms:W3CDTF">2004-10-11T13:21:01Z</dcterms:created>
  <dcterms:modified xsi:type="dcterms:W3CDTF">2025-10-07T13:44:52Z</dcterms:modified>
</cp:coreProperties>
</file>