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51" r:id="rId1"/>
    <p:sldMasterId id="2147484068" r:id="rId2"/>
    <p:sldMasterId id="2147484081" r:id="rId3"/>
    <p:sldMasterId id="2147484094" r:id="rId4"/>
  </p:sldMasterIdLst>
  <p:notesMasterIdLst>
    <p:notesMasterId r:id="rId62"/>
  </p:notesMasterIdLst>
  <p:handoutMasterIdLst>
    <p:handoutMasterId r:id="rId63"/>
  </p:handoutMasterIdLst>
  <p:sldIdLst>
    <p:sldId id="451" r:id="rId5"/>
    <p:sldId id="313" r:id="rId6"/>
    <p:sldId id="300" r:id="rId7"/>
    <p:sldId id="401" r:id="rId8"/>
    <p:sldId id="453" r:id="rId9"/>
    <p:sldId id="443" r:id="rId10"/>
    <p:sldId id="322" r:id="rId11"/>
    <p:sldId id="454" r:id="rId12"/>
    <p:sldId id="455" r:id="rId13"/>
    <p:sldId id="456" r:id="rId14"/>
    <p:sldId id="457" r:id="rId15"/>
    <p:sldId id="452" r:id="rId16"/>
    <p:sldId id="383" r:id="rId17"/>
    <p:sldId id="458" r:id="rId18"/>
    <p:sldId id="459" r:id="rId19"/>
    <p:sldId id="460" r:id="rId20"/>
    <p:sldId id="413" r:id="rId21"/>
    <p:sldId id="461" r:id="rId22"/>
    <p:sldId id="462" r:id="rId23"/>
    <p:sldId id="463" r:id="rId24"/>
    <p:sldId id="464" r:id="rId25"/>
    <p:sldId id="357" r:id="rId26"/>
    <p:sldId id="465" r:id="rId27"/>
    <p:sldId id="466" r:id="rId28"/>
    <p:sldId id="467" r:id="rId29"/>
    <p:sldId id="468" r:id="rId30"/>
    <p:sldId id="470" r:id="rId31"/>
    <p:sldId id="469" r:id="rId32"/>
    <p:sldId id="471" r:id="rId33"/>
    <p:sldId id="472" r:id="rId34"/>
    <p:sldId id="473" r:id="rId35"/>
    <p:sldId id="474" r:id="rId36"/>
    <p:sldId id="475" r:id="rId37"/>
    <p:sldId id="476" r:id="rId38"/>
    <p:sldId id="478" r:id="rId39"/>
    <p:sldId id="479" r:id="rId40"/>
    <p:sldId id="480" r:id="rId41"/>
    <p:sldId id="481" r:id="rId42"/>
    <p:sldId id="482" r:id="rId43"/>
    <p:sldId id="483" r:id="rId44"/>
    <p:sldId id="484" r:id="rId45"/>
    <p:sldId id="485" r:id="rId46"/>
    <p:sldId id="486" r:id="rId47"/>
    <p:sldId id="487" r:id="rId48"/>
    <p:sldId id="488" r:id="rId49"/>
    <p:sldId id="489" r:id="rId50"/>
    <p:sldId id="490" r:id="rId51"/>
    <p:sldId id="491" r:id="rId52"/>
    <p:sldId id="492" r:id="rId53"/>
    <p:sldId id="493" r:id="rId54"/>
    <p:sldId id="494" r:id="rId55"/>
    <p:sldId id="408" r:id="rId56"/>
    <p:sldId id="495" r:id="rId57"/>
    <p:sldId id="976" r:id="rId58"/>
    <p:sldId id="496" r:id="rId59"/>
    <p:sldId id="497" r:id="rId60"/>
    <p:sldId id="498" r:id="rId61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>
          <p15:clr>
            <a:srgbClr val="A4A3A4"/>
          </p15:clr>
        </p15:guide>
        <p15:guide id="2" pos="480">
          <p15:clr>
            <a:srgbClr val="A4A3A4"/>
          </p15:clr>
        </p15:guide>
        <p15:guide id="3" pos="6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3333CC"/>
    <a:srgbClr val="66FF33"/>
    <a:srgbClr val="FFFF00"/>
    <a:srgbClr val="FF0000"/>
    <a:srgbClr val="ADC0CB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1" autoAdjust="0"/>
    <p:restoredTop sz="92175" autoAdjust="0"/>
  </p:normalViewPr>
  <p:slideViewPr>
    <p:cSldViewPr>
      <p:cViewPr varScale="1">
        <p:scale>
          <a:sx n="115" d="100"/>
          <a:sy n="115" d="100"/>
        </p:scale>
        <p:origin x="856" y="200"/>
      </p:cViewPr>
      <p:guideLst>
        <p:guide orient="horz" pos="845"/>
        <p:guide pos="480"/>
        <p:guide pos="6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.xml"/><Relationship Id="rId7" Type="http://schemas.openxmlformats.org/officeDocument/2006/relationships/slide" Target="slides/slide50.xml"/><Relationship Id="rId2" Type="http://schemas.openxmlformats.org/officeDocument/2006/relationships/slide" Target="slides/slide5.xml"/><Relationship Id="rId1" Type="http://schemas.openxmlformats.org/officeDocument/2006/relationships/slide" Target="slides/slide4.xml"/><Relationship Id="rId6" Type="http://schemas.openxmlformats.org/officeDocument/2006/relationships/slide" Target="slides/slide49.xml"/><Relationship Id="rId5" Type="http://schemas.openxmlformats.org/officeDocument/2006/relationships/slide" Target="slides/slide48.xml"/><Relationship Id="rId4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8F0993B6-E4A6-4F2B-96D8-8C08B1785F9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70188984-80F3-4796-87C4-9DC2A897ED4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889519F8-DD9D-4539-A0BA-23AC95D6CC7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1" name="Rectangle 5">
            <a:extLst>
              <a:ext uri="{FF2B5EF4-FFF2-40B4-BE49-F238E27FC236}">
                <a16:creationId xmlns:a16="http://schemas.microsoft.com/office/drawing/2014/main" id="{2E5F249B-4461-4065-ABA0-B864EE88760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765ED0C4-A01D-4CBB-BF6D-02458379881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862586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707B4C19-43EC-4CA9-8EA6-C4722A62423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2A935818-8EC0-45EC-ACED-17F0419B584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9E0EE455-30EC-41B6-9DA1-25285872208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>
            <a:extLst>
              <a:ext uri="{FF2B5EF4-FFF2-40B4-BE49-F238E27FC236}">
                <a16:creationId xmlns:a16="http://schemas.microsoft.com/office/drawing/2014/main" id="{3BFA98E1-900A-4475-9DB6-BFD9773F53E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9926" name="Rectangle 6">
            <a:extLst>
              <a:ext uri="{FF2B5EF4-FFF2-40B4-BE49-F238E27FC236}">
                <a16:creationId xmlns:a16="http://schemas.microsoft.com/office/drawing/2014/main" id="{4340768A-7E0A-45ED-BD30-17846361D6E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>
            <a:extLst>
              <a:ext uri="{FF2B5EF4-FFF2-40B4-BE49-F238E27FC236}">
                <a16:creationId xmlns:a16="http://schemas.microsoft.com/office/drawing/2014/main" id="{5363EA64-D420-48E1-88E1-221D7CFC38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2349D6B5-D92D-4DF2-8657-31C10A1FD80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71941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066BECD6-2F02-477D-8CA7-E5911A7593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B6C419E-9EEC-4298-9E65-3003A40771E3}" type="slidenum">
              <a:rPr lang="de-DE" altLang="de-DE" sz="1300" smtClean="0"/>
              <a:pPr>
                <a:spcBef>
                  <a:spcPct val="0"/>
                </a:spcBef>
              </a:pPr>
              <a:t>2</a:t>
            </a:fld>
            <a:endParaRPr lang="de-DE" altLang="de-DE" sz="13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36F68913-9ABD-4FF5-A945-1AA23FE1F7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2499" name="Rectangle 3">
            <a:extLst>
              <a:ext uri="{FF2B5EF4-FFF2-40B4-BE49-F238E27FC236}">
                <a16:creationId xmlns:a16="http://schemas.microsoft.com/office/drawing/2014/main" id="{3C55515D-F566-43DC-96C1-F46555C26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7256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BEAE14C6-CCF5-4D26-972A-85B0679605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760BEAA-393E-4EDE-9CC8-3A9A68179BD9}" type="slidenum">
              <a:rPr lang="de-DE" altLang="de-DE" sz="1300" smtClean="0"/>
              <a:pPr>
                <a:spcBef>
                  <a:spcPct val="0"/>
                </a:spcBef>
              </a:pPr>
              <a:t>3</a:t>
            </a:fld>
            <a:endParaRPr lang="de-DE" altLang="de-DE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00D67DBC-EA5C-46FF-851A-2286ECC9C5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3523" name="Rectangle 3">
            <a:extLst>
              <a:ext uri="{FF2B5EF4-FFF2-40B4-BE49-F238E27FC236}">
                <a16:creationId xmlns:a16="http://schemas.microsoft.com/office/drawing/2014/main" id="{6C709E4B-7BF2-4E58-8AD2-1CAC35D0D3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87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8301599B-EF47-49DD-975C-6D24745272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AD704AE-C76B-49A8-BE95-FDC710CA63DB}" type="slidenum">
              <a:rPr lang="de-DE" altLang="de-DE" sz="1300" smtClean="0"/>
              <a:pPr>
                <a:spcBef>
                  <a:spcPct val="0"/>
                </a:spcBef>
              </a:pPr>
              <a:t>4</a:t>
            </a:fld>
            <a:endParaRPr lang="de-DE" altLang="de-DE" sz="13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8E0141A4-0399-4594-B239-49295B774E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D9976A18-94AB-4EE3-BF1B-9312DC022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893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B5AEA280-C2FA-463D-A687-B5C58791B2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75E611-47EE-490E-B5B9-3597893B6E47}" type="slidenum">
              <a:rPr lang="de-DE" altLang="de-DE" sz="1300" smtClean="0"/>
              <a:pPr>
                <a:spcBef>
                  <a:spcPct val="0"/>
                </a:spcBef>
              </a:pPr>
              <a:t>5</a:t>
            </a:fld>
            <a:endParaRPr lang="de-DE" altLang="de-DE" sz="13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77E0538-7D1A-4B25-BEC4-D8725362B8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6467" name="Rectangle 3">
            <a:extLst>
              <a:ext uri="{FF2B5EF4-FFF2-40B4-BE49-F238E27FC236}">
                <a16:creationId xmlns:a16="http://schemas.microsoft.com/office/drawing/2014/main" id="{60574C8F-1A7E-41E6-9697-C15439DDCC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397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B5AEA280-C2FA-463D-A687-B5C58791B2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75E611-47EE-490E-B5B9-3597893B6E47}" type="slidenum">
              <a:rPr lang="de-DE" altLang="de-DE" sz="1300" smtClean="0"/>
              <a:pPr>
                <a:spcBef>
                  <a:spcPct val="0"/>
                </a:spcBef>
              </a:pPr>
              <a:t>6</a:t>
            </a:fld>
            <a:endParaRPr lang="de-DE" altLang="de-DE" sz="13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77E0538-7D1A-4B25-BEC4-D8725362B8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6467" name="Rectangle 3">
            <a:extLst>
              <a:ext uri="{FF2B5EF4-FFF2-40B4-BE49-F238E27FC236}">
                <a16:creationId xmlns:a16="http://schemas.microsoft.com/office/drawing/2014/main" id="{60574C8F-1A7E-41E6-9697-C15439DDCC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397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AE40D0B0-9AA9-4DF7-A657-A30E83DEDD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242C9D6-EA53-43F5-946A-04952D7C093A}" type="slidenum">
              <a:rPr lang="de-DE" altLang="de-DE" sz="1300" smtClean="0"/>
              <a:pPr>
                <a:spcBef>
                  <a:spcPct val="0"/>
                </a:spcBef>
              </a:pPr>
              <a:t>7</a:t>
            </a:fld>
            <a:endParaRPr lang="de-DE" altLang="de-DE" sz="13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9592964-B06B-4F1A-91BC-700C90FE5C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71400D25-CEB2-4F75-AA84-F0C1F89969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006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439A4613-A126-4945-AB50-66009A73E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84D878-FFCD-47C6-BCD4-6B20E79B7104}" type="slidenum">
              <a:rPr lang="de-DE" altLang="de-DE" sz="1300" smtClean="0"/>
              <a:pPr>
                <a:spcBef>
                  <a:spcPct val="0"/>
                </a:spcBef>
              </a:pPr>
              <a:t>8</a:t>
            </a:fld>
            <a:endParaRPr lang="de-DE" altLang="de-DE" sz="13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8652A16B-7A3D-47C0-8358-3E86E4BECF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C28CA69-ACAB-40B3-A627-0179F91FE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78370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439A4613-A126-4945-AB50-66009A73E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84D878-FFCD-47C6-BCD4-6B20E79B7104}" type="slidenum">
              <a:rPr lang="de-DE" altLang="de-DE" sz="1300" smtClean="0"/>
              <a:pPr>
                <a:spcBef>
                  <a:spcPct val="0"/>
                </a:spcBef>
              </a:pPr>
              <a:t>9</a:t>
            </a:fld>
            <a:endParaRPr lang="de-DE" altLang="de-DE" sz="13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8652A16B-7A3D-47C0-8358-3E86E4BECF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C28CA69-ACAB-40B3-A627-0179F91FE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78370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439A4613-A126-4945-AB50-66009A73E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84D878-FFCD-47C6-BCD4-6B20E79B7104}" type="slidenum">
              <a:rPr lang="de-DE" altLang="de-DE" sz="1300" smtClean="0"/>
              <a:pPr>
                <a:spcBef>
                  <a:spcPct val="0"/>
                </a:spcBef>
              </a:pPr>
              <a:t>10</a:t>
            </a:fld>
            <a:endParaRPr lang="de-DE" altLang="de-DE" sz="13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8652A16B-7A3D-47C0-8358-3E86E4BECF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C28CA69-ACAB-40B3-A627-0179F91FE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78370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A6E6E8CF-9A0E-41EF-BFF3-FC299D2ED9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DCD242-F70B-44B6-9D0D-22A2544B9D9E}" type="slidenum">
              <a:rPr lang="de-DE" altLang="de-DE" sz="1300" smtClean="0"/>
              <a:pPr>
                <a:spcBef>
                  <a:spcPct val="0"/>
                </a:spcBef>
              </a:pPr>
              <a:t>11</a:t>
            </a:fld>
            <a:endParaRPr lang="de-DE" altLang="de-DE" sz="13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046469A7-284F-4016-A025-F4B94CCF39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CB7223A8-EDEA-4642-9F95-F14A77557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170660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631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21110849-8384-4459-887C-18CE4D2186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2FD6A4C-20EC-4F00-B68D-5B0E3D1DB1D3}" type="slidenum">
              <a:rPr lang="de-DE" altLang="de-DE" sz="1300" smtClean="0"/>
              <a:pPr>
                <a:spcBef>
                  <a:spcPct val="0"/>
                </a:spcBef>
              </a:pPr>
              <a:t>13</a:t>
            </a:fld>
            <a:endParaRPr lang="de-DE" altLang="de-DE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50A82890-AF65-4F19-9C89-C9491D531B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7361B575-6607-46F3-8F8F-FE9ACBD054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510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21110849-8384-4459-887C-18CE4D2186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2FD6A4C-20EC-4F00-B68D-5B0E3D1DB1D3}" type="slidenum">
              <a:rPr lang="de-DE" altLang="de-DE" sz="1300" smtClean="0"/>
              <a:pPr>
                <a:spcBef>
                  <a:spcPct val="0"/>
                </a:spcBef>
              </a:pPr>
              <a:t>14</a:t>
            </a:fld>
            <a:endParaRPr lang="de-DE" altLang="de-DE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50A82890-AF65-4F19-9C89-C9491D531B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7361B575-6607-46F3-8F8F-FE9ACBD054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510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21110849-8384-4459-887C-18CE4D2186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2FD6A4C-20EC-4F00-B68D-5B0E3D1DB1D3}" type="slidenum">
              <a:rPr lang="de-DE" altLang="de-DE" sz="1300" smtClean="0"/>
              <a:pPr>
                <a:spcBef>
                  <a:spcPct val="0"/>
                </a:spcBef>
              </a:pPr>
              <a:t>15</a:t>
            </a:fld>
            <a:endParaRPr lang="de-DE" altLang="de-DE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50A82890-AF65-4F19-9C89-C9491D531B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7361B575-6607-46F3-8F8F-FE9ACBD054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510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21110849-8384-4459-887C-18CE4D2186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2FD6A4C-20EC-4F00-B68D-5B0E3D1DB1D3}" type="slidenum">
              <a:rPr lang="de-DE" altLang="de-DE" sz="1300" smtClean="0"/>
              <a:pPr>
                <a:spcBef>
                  <a:spcPct val="0"/>
                </a:spcBef>
              </a:pPr>
              <a:t>16</a:t>
            </a:fld>
            <a:endParaRPr lang="de-DE" altLang="de-DE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50A82890-AF65-4F19-9C89-C9491D531B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7361B575-6607-46F3-8F8F-FE9ACBD054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510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F27974B-839E-4C59-8CF7-BE2F5E9C5A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89B882-05EF-4862-A985-6DDC09693B76}" type="slidenum">
              <a:rPr lang="de-DE" altLang="de-DE" sz="1300" smtClean="0"/>
              <a:pPr>
                <a:spcBef>
                  <a:spcPct val="0"/>
                </a:spcBef>
              </a:pPr>
              <a:t>17</a:t>
            </a:fld>
            <a:endParaRPr lang="de-DE" altLang="de-DE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54650AD4-BB99-4CBD-A72E-B7FAA174BC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2067" name="Rectangle 3">
            <a:extLst>
              <a:ext uri="{FF2B5EF4-FFF2-40B4-BE49-F238E27FC236}">
                <a16:creationId xmlns:a16="http://schemas.microsoft.com/office/drawing/2014/main" id="{AE218688-E54C-4771-BC14-C25EB94C52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723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69202C15-AA9F-4114-8240-178D72645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C156D7-465B-4698-B550-69EB45DD3EC1}" type="slidenum">
              <a:rPr lang="de-DE" altLang="de-DE" sz="1300" smtClean="0"/>
              <a:pPr>
                <a:spcBef>
                  <a:spcPct val="0"/>
                </a:spcBef>
              </a:pPr>
              <a:t>18</a:t>
            </a:fld>
            <a:endParaRPr lang="de-DE" altLang="de-DE" sz="13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341A6515-B187-462B-B1D0-A2876ABE76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A9ED409-4462-4E9F-8048-BA8676018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756296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69202C15-AA9F-4114-8240-178D72645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C156D7-465B-4698-B550-69EB45DD3EC1}" type="slidenum">
              <a:rPr lang="de-DE" altLang="de-DE" sz="1300" smtClean="0"/>
              <a:pPr>
                <a:spcBef>
                  <a:spcPct val="0"/>
                </a:spcBef>
              </a:pPr>
              <a:t>19</a:t>
            </a:fld>
            <a:endParaRPr lang="de-DE" altLang="de-DE" sz="13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341A6515-B187-462B-B1D0-A2876ABE76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A9ED409-4462-4E9F-8048-BA8676018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75629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69202C15-AA9F-4114-8240-178D72645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C156D7-465B-4698-B550-69EB45DD3EC1}" type="slidenum">
              <a:rPr lang="de-DE" altLang="de-DE" sz="1300" smtClean="0"/>
              <a:pPr>
                <a:spcBef>
                  <a:spcPct val="0"/>
                </a:spcBef>
              </a:pPr>
              <a:t>20</a:t>
            </a:fld>
            <a:endParaRPr lang="de-DE" altLang="de-DE" sz="13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341A6515-B187-462B-B1D0-A2876ABE76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A9ED409-4462-4E9F-8048-BA8676018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75629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69202C15-AA9F-4114-8240-178D72645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C156D7-465B-4698-B550-69EB45DD3EC1}" type="slidenum">
              <a:rPr lang="de-DE" altLang="de-DE" sz="1300" smtClean="0"/>
              <a:pPr>
                <a:spcBef>
                  <a:spcPct val="0"/>
                </a:spcBef>
              </a:pPr>
              <a:t>21</a:t>
            </a:fld>
            <a:endParaRPr lang="de-DE" altLang="de-DE" sz="13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341A6515-B187-462B-B1D0-A2876ABE76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A9ED409-4462-4E9F-8048-BA8676018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75629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3EF6597D-2AF0-4789-BDAC-D8EF969EDC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BD5213C-669E-40C2-9022-315D7769767A}" type="slidenum">
              <a:rPr lang="de-DE" altLang="de-DE" sz="1300" smtClean="0"/>
              <a:pPr>
                <a:spcBef>
                  <a:spcPct val="0"/>
                </a:spcBef>
              </a:pPr>
              <a:t>22</a:t>
            </a:fld>
            <a:endParaRPr lang="de-DE" altLang="de-DE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E273B7DA-5FCA-47BD-A075-ADEEC48017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5027" name="Rectangle 3">
            <a:extLst>
              <a:ext uri="{FF2B5EF4-FFF2-40B4-BE49-F238E27FC236}">
                <a16:creationId xmlns:a16="http://schemas.microsoft.com/office/drawing/2014/main" id="{7E622187-8524-463D-8F1A-14E06D8AC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1943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B76C6CCE-E254-4CB2-9D15-4D13A1BC2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185DD3-B78E-4E07-A537-D689C05E124F}" type="slidenum">
              <a:rPr lang="de-DE" altLang="de-DE" sz="1300" smtClean="0"/>
              <a:pPr>
                <a:spcBef>
                  <a:spcPct val="0"/>
                </a:spcBef>
              </a:pPr>
              <a:t>23</a:t>
            </a:fld>
            <a:endParaRPr lang="de-DE" altLang="de-DE" sz="13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4D847F8C-8B23-47EF-86FB-5BCB1CD8E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7E3E66E-B8E8-4445-B528-D0F86FC55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57572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B76C6CCE-E254-4CB2-9D15-4D13A1BC2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185DD3-B78E-4E07-A537-D689C05E124F}" type="slidenum">
              <a:rPr lang="de-DE" altLang="de-DE" sz="1300" smtClean="0"/>
              <a:pPr>
                <a:spcBef>
                  <a:spcPct val="0"/>
                </a:spcBef>
              </a:pPr>
              <a:t>24</a:t>
            </a:fld>
            <a:endParaRPr lang="de-DE" altLang="de-DE" sz="13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4D847F8C-8B23-47EF-86FB-5BCB1CD8E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7E3E66E-B8E8-4445-B528-D0F86FC55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57572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B76C6CCE-E254-4CB2-9D15-4D13A1BC2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185DD3-B78E-4E07-A537-D689C05E124F}" type="slidenum">
              <a:rPr lang="de-DE" altLang="de-DE" sz="1300" smtClean="0"/>
              <a:pPr>
                <a:spcBef>
                  <a:spcPct val="0"/>
                </a:spcBef>
              </a:pPr>
              <a:t>25</a:t>
            </a:fld>
            <a:endParaRPr lang="de-DE" altLang="de-DE" sz="13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4D847F8C-8B23-47EF-86FB-5BCB1CD8E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7E3E66E-B8E8-4445-B528-D0F86FC55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575725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32944059-FE35-4ABE-815F-8F140F591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40E391-E463-47A1-A696-215673026131}" type="slidenum">
              <a:rPr lang="de-DE" altLang="de-DE" sz="1300" smtClean="0"/>
              <a:pPr>
                <a:spcBef>
                  <a:spcPct val="0"/>
                </a:spcBef>
              </a:pPr>
              <a:t>26</a:t>
            </a:fld>
            <a:endParaRPr lang="de-DE" altLang="de-DE" sz="13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A4C28857-3556-4004-96B9-5E2FF27578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2E38BB3F-CAA8-4EDD-A7EB-4E706CCB3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1187908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32944059-FE35-4ABE-815F-8F140F591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40E391-E463-47A1-A696-215673026131}" type="slidenum">
              <a:rPr lang="de-DE" altLang="de-DE" sz="1300" smtClean="0"/>
              <a:pPr>
                <a:spcBef>
                  <a:spcPct val="0"/>
                </a:spcBef>
              </a:pPr>
              <a:t>27</a:t>
            </a:fld>
            <a:endParaRPr lang="de-DE" altLang="de-DE" sz="13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A4C28857-3556-4004-96B9-5E2FF27578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2E38BB3F-CAA8-4EDD-A7EB-4E706CCB3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1187908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0A3CAA97-D133-45BF-BAC1-604FB96FF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164848-E71E-4A1E-BA05-7935917519FE}" type="slidenum">
              <a:rPr lang="de-DE" altLang="de-DE" sz="1300" smtClean="0"/>
              <a:pPr>
                <a:spcBef>
                  <a:spcPct val="0"/>
                </a:spcBef>
              </a:pPr>
              <a:t>28</a:t>
            </a:fld>
            <a:endParaRPr lang="de-DE" altLang="de-DE" sz="1300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A700FB8C-77CB-4AC6-9238-F8766B2E32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D9740E7B-9B65-4FC8-81D1-08400D91F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4002474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4D1EA6B2-F177-4E58-8D25-0C614158D6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2CD5BA-6005-477A-BA31-4B99AE98A822}" type="slidenum">
              <a:rPr lang="de-DE" altLang="de-DE" sz="1300" smtClean="0"/>
              <a:pPr>
                <a:spcBef>
                  <a:spcPct val="0"/>
                </a:spcBef>
              </a:pPr>
              <a:t>29</a:t>
            </a:fld>
            <a:endParaRPr lang="de-DE" altLang="de-DE" sz="13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D7CC4C66-D6A4-44F2-9E6A-C5415F29B8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54F907E6-3132-4CF8-B0AA-FEAD35928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6952380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CCE7D263-59FF-4941-9764-5428D2C438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AEF8F2-C778-46E2-BF68-021BBCE07444}" type="slidenum">
              <a:rPr lang="de-DE" altLang="de-DE" sz="1300" smtClean="0"/>
              <a:pPr>
                <a:spcBef>
                  <a:spcPct val="0"/>
                </a:spcBef>
              </a:pPr>
              <a:t>30</a:t>
            </a:fld>
            <a:endParaRPr lang="de-DE" altLang="de-DE" sz="13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32313C72-5B97-4C36-A292-0535DAD0E4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AA7D91CA-FA06-461A-BFF7-DBB7D6774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0897178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F78C244F-14C3-4518-94EE-5E9BB5C595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63C76C-5AFA-4731-89D3-00C7573AC6D3}" type="slidenum">
              <a:rPr lang="de-DE" altLang="de-DE" sz="1300" smtClean="0"/>
              <a:pPr>
                <a:spcBef>
                  <a:spcPct val="0"/>
                </a:spcBef>
              </a:pPr>
              <a:t>31</a:t>
            </a:fld>
            <a:endParaRPr lang="de-DE" altLang="de-DE" sz="13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A7472BA-B410-4723-98F1-B94D799A09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53F3733A-A6F6-44E2-AF7A-90F85F844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7373109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lienbildplatzhalter 1">
            <a:extLst>
              <a:ext uri="{FF2B5EF4-FFF2-40B4-BE49-F238E27FC236}">
                <a16:creationId xmlns:a16="http://schemas.microsoft.com/office/drawing/2014/main" id="{82C546E1-AF52-4912-AFF0-C6D9FE7D48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8611" name="Notizenplatzhalter 2">
            <a:extLst>
              <a:ext uri="{FF2B5EF4-FFF2-40B4-BE49-F238E27FC236}">
                <a16:creationId xmlns:a16="http://schemas.microsoft.com/office/drawing/2014/main" id="{972C60D5-2CFB-481E-8F44-0A37EB73A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68612" name="Foliennummernplatzhalter 3">
            <a:extLst>
              <a:ext uri="{FF2B5EF4-FFF2-40B4-BE49-F238E27FC236}">
                <a16:creationId xmlns:a16="http://schemas.microsoft.com/office/drawing/2014/main" id="{CFEB0617-F577-4F1B-8F2B-B91CC70515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5149A1-2232-4B1B-BD71-FF3D2912FA37}" type="slidenum">
              <a:rPr lang="de-DE" altLang="de-DE" smtClean="0"/>
              <a:pPr/>
              <a:t>32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36521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68D9039A-62C4-4CD7-B970-2ACC257997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8C46A5-580C-4B89-9980-0DFC8D10AD86}" type="slidenum">
              <a:rPr lang="de-DE" altLang="de-DE" sz="1300" smtClean="0"/>
              <a:pPr>
                <a:spcBef>
                  <a:spcPct val="0"/>
                </a:spcBef>
              </a:pPr>
              <a:t>33</a:t>
            </a:fld>
            <a:endParaRPr lang="de-DE" altLang="de-DE" sz="13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492B98EC-E94B-41AE-8050-D2AC62D440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2D1FA633-7DBE-4C09-987D-89E70F8F3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685798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68D9039A-62C4-4CD7-B970-2ACC257997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8C46A5-580C-4B89-9980-0DFC8D10AD86}" type="slidenum">
              <a:rPr lang="de-DE" altLang="de-DE" sz="1300" smtClean="0"/>
              <a:pPr>
                <a:spcBef>
                  <a:spcPct val="0"/>
                </a:spcBef>
              </a:pPr>
              <a:t>34</a:t>
            </a:fld>
            <a:endParaRPr lang="de-DE" altLang="de-DE" sz="13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492B98EC-E94B-41AE-8050-D2AC62D440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2D1FA633-7DBE-4C09-987D-89E70F8F3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685798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99750D4-95BB-42DB-8DF6-091369EB44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7DA74E-977C-4ACC-8154-5AA538E93CDC}" type="slidenum">
              <a:rPr lang="de-DE" altLang="de-DE" sz="1300" smtClean="0"/>
              <a:pPr>
                <a:spcBef>
                  <a:spcPct val="0"/>
                </a:spcBef>
              </a:pPr>
              <a:t>35</a:t>
            </a:fld>
            <a:endParaRPr lang="de-DE" altLang="de-DE" sz="13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BD71C1CF-DEE1-4138-8EC6-AEF28AD2B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988E1060-AE3E-4D63-931A-7289FE639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9866267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C5B4D69-754C-4E16-ABD4-7A3419B79C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C52339-D909-4FE9-8053-1FD405C9266F}" type="slidenum">
              <a:rPr lang="de-DE" altLang="de-DE" sz="1300" smtClean="0"/>
              <a:pPr>
                <a:spcBef>
                  <a:spcPct val="0"/>
                </a:spcBef>
              </a:pPr>
              <a:t>36</a:t>
            </a:fld>
            <a:endParaRPr lang="de-DE" altLang="de-DE" sz="13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E21B356F-52FE-45D4-BE43-290459A80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C2C56973-A628-4DD8-B740-E3F3BF855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5077111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C5B4D69-754C-4E16-ABD4-7A3419B79C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C52339-D909-4FE9-8053-1FD405C9266F}" type="slidenum">
              <a:rPr lang="de-DE" altLang="de-DE" sz="1300" smtClean="0"/>
              <a:pPr>
                <a:spcBef>
                  <a:spcPct val="0"/>
                </a:spcBef>
              </a:pPr>
              <a:t>37</a:t>
            </a:fld>
            <a:endParaRPr lang="de-DE" altLang="de-DE" sz="13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E21B356F-52FE-45D4-BE43-290459A80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C2C56973-A628-4DD8-B740-E3F3BF855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5077111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C5B4D69-754C-4E16-ABD4-7A3419B79C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C52339-D909-4FE9-8053-1FD405C9266F}" type="slidenum">
              <a:rPr lang="de-DE" altLang="de-DE" sz="1300" smtClean="0"/>
              <a:pPr>
                <a:spcBef>
                  <a:spcPct val="0"/>
                </a:spcBef>
              </a:pPr>
              <a:t>38</a:t>
            </a:fld>
            <a:endParaRPr lang="de-DE" altLang="de-DE" sz="13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E21B356F-52FE-45D4-BE43-290459A80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C2C56973-A628-4DD8-B740-E3F3BF855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5077111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2EC9BFD9-7424-4A00-AD90-11B17CD248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D7AE1D-6892-4C60-83B8-147DE7108B82}" type="slidenum">
              <a:rPr lang="de-DE" altLang="de-DE" sz="1300" smtClean="0"/>
              <a:pPr>
                <a:spcBef>
                  <a:spcPct val="0"/>
                </a:spcBef>
              </a:pPr>
              <a:t>39</a:t>
            </a:fld>
            <a:endParaRPr lang="de-DE" altLang="de-DE" sz="13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FE74B13A-19EA-4D7B-A6AC-8BF2889824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5E4B12D1-506C-44E9-9C60-3C001FC887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484153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7E2DFB4E-C207-4F6A-B60C-E199A1067A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6C4CCE-AC68-4557-B9AC-2C4B72409F87}" type="slidenum">
              <a:rPr lang="de-DE" altLang="de-DE" sz="1300" smtClean="0"/>
              <a:pPr>
                <a:spcBef>
                  <a:spcPct val="0"/>
                </a:spcBef>
              </a:pPr>
              <a:t>40</a:t>
            </a:fld>
            <a:endParaRPr lang="de-DE" altLang="de-DE" sz="1300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3B36100-F521-436B-B207-4719B98E4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31E52FD8-0B1A-4787-AF5E-AC08B02E3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225239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7E2DFB4E-C207-4F6A-B60C-E199A1067A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6C4CCE-AC68-4557-B9AC-2C4B72409F87}" type="slidenum">
              <a:rPr lang="de-DE" altLang="de-DE" sz="1300" smtClean="0"/>
              <a:pPr>
                <a:spcBef>
                  <a:spcPct val="0"/>
                </a:spcBef>
              </a:pPr>
              <a:t>41</a:t>
            </a:fld>
            <a:endParaRPr lang="de-DE" altLang="de-DE" sz="1300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3B36100-F521-436B-B207-4719B98E4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31E52FD8-0B1A-4787-AF5E-AC08B02E3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225239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7E2DFB4E-C207-4F6A-B60C-E199A1067A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6C4CCE-AC68-4557-B9AC-2C4B72409F87}" type="slidenum">
              <a:rPr lang="de-DE" altLang="de-DE" sz="1300" smtClean="0"/>
              <a:pPr>
                <a:spcBef>
                  <a:spcPct val="0"/>
                </a:spcBef>
              </a:pPr>
              <a:t>42</a:t>
            </a:fld>
            <a:endParaRPr lang="de-DE" altLang="de-DE" sz="1300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3B36100-F521-436B-B207-4719B98E4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31E52FD8-0B1A-4787-AF5E-AC08B02E3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225239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41B22C8-0DAC-4C24-8AD0-0F823D013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6A34-5753-4C09-BB15-6AA7DA8B1C3C}" type="slidenum">
              <a:rPr lang="de-DE" altLang="de-DE" sz="1300" smtClean="0"/>
              <a:pPr>
                <a:spcBef>
                  <a:spcPct val="0"/>
                </a:spcBef>
              </a:pPr>
              <a:t>43</a:t>
            </a:fld>
            <a:endParaRPr lang="de-DE" altLang="de-DE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3AED8CF-65FA-4355-A86A-6A981C09A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6A39327-61D8-4CCF-8894-404EBEF93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441750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41B22C8-0DAC-4C24-8AD0-0F823D013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6A34-5753-4C09-BB15-6AA7DA8B1C3C}" type="slidenum">
              <a:rPr lang="de-DE" altLang="de-DE" sz="1300" smtClean="0"/>
              <a:pPr>
                <a:spcBef>
                  <a:spcPct val="0"/>
                </a:spcBef>
              </a:pPr>
              <a:t>44</a:t>
            </a:fld>
            <a:endParaRPr lang="de-DE" altLang="de-DE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3AED8CF-65FA-4355-A86A-6A981C09A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6A39327-61D8-4CCF-8894-404EBEF93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441750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41B22C8-0DAC-4C24-8AD0-0F823D013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6A34-5753-4C09-BB15-6AA7DA8B1C3C}" type="slidenum">
              <a:rPr lang="de-DE" altLang="de-DE" sz="1300" smtClean="0"/>
              <a:pPr>
                <a:spcBef>
                  <a:spcPct val="0"/>
                </a:spcBef>
              </a:pPr>
              <a:t>45</a:t>
            </a:fld>
            <a:endParaRPr lang="de-DE" altLang="de-DE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3AED8CF-65FA-4355-A86A-6A981C09A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6A39327-61D8-4CCF-8894-404EBEF93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441750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41B22C8-0DAC-4C24-8AD0-0F823D013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6A34-5753-4C09-BB15-6AA7DA8B1C3C}" type="slidenum">
              <a:rPr lang="de-DE" altLang="de-DE" sz="1300" smtClean="0"/>
              <a:pPr>
                <a:spcBef>
                  <a:spcPct val="0"/>
                </a:spcBef>
              </a:pPr>
              <a:t>46</a:t>
            </a:fld>
            <a:endParaRPr lang="de-DE" altLang="de-DE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3AED8CF-65FA-4355-A86A-6A981C09A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6A39327-61D8-4CCF-8894-404EBEF93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441750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179DB5D-8253-4435-90D1-0E7D2553B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AC11-C7AD-4EF5-B0A2-2DF1D49404F3}" type="slidenum">
              <a:rPr lang="de-DE" altLang="de-DE" sz="1300" smtClean="0"/>
              <a:pPr>
                <a:spcBef>
                  <a:spcPct val="0"/>
                </a:spcBef>
              </a:pPr>
              <a:t>47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E5F7BA6B-4098-4530-BD9A-B4E87C8B7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2E50241-105C-4353-BEAA-48742181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707686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179DB5D-8253-4435-90D1-0E7D2553B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AC11-C7AD-4EF5-B0A2-2DF1D49404F3}" type="slidenum">
              <a:rPr lang="de-DE" altLang="de-DE" sz="1300" smtClean="0"/>
              <a:pPr>
                <a:spcBef>
                  <a:spcPct val="0"/>
                </a:spcBef>
              </a:pPr>
              <a:t>48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E5F7BA6B-4098-4530-BD9A-B4E87C8B7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2E50241-105C-4353-BEAA-48742181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707686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179DB5D-8253-4435-90D1-0E7D2553B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AC11-C7AD-4EF5-B0A2-2DF1D49404F3}" type="slidenum">
              <a:rPr lang="de-DE" altLang="de-DE" sz="1300" smtClean="0"/>
              <a:pPr>
                <a:spcBef>
                  <a:spcPct val="0"/>
                </a:spcBef>
              </a:pPr>
              <a:t>49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E5F7BA6B-4098-4530-BD9A-B4E87C8B7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2E50241-105C-4353-BEAA-48742181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707686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179DB5D-8253-4435-90D1-0E7D2553B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AC11-C7AD-4EF5-B0A2-2DF1D49404F3}" type="slidenum">
              <a:rPr lang="de-DE" altLang="de-DE" sz="1300" smtClean="0"/>
              <a:pPr>
                <a:spcBef>
                  <a:spcPct val="0"/>
                </a:spcBef>
              </a:pPr>
              <a:t>50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E5F7BA6B-4098-4530-BD9A-B4E87C8B7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2E50241-105C-4353-BEAA-48742181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707686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E2D1E943-AB15-4E59-BE71-B126FB1384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8D1304-6347-4648-BEBA-6EBB3F96F8A1}" type="slidenum">
              <a:rPr lang="de-DE" altLang="de-DE" sz="1300" smtClean="0"/>
              <a:pPr>
                <a:spcBef>
                  <a:spcPct val="0"/>
                </a:spcBef>
              </a:pPr>
              <a:t>51</a:t>
            </a:fld>
            <a:endParaRPr lang="de-DE" altLang="de-DE" sz="13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B8555E9A-2E26-48B3-93BB-EFEB0ADF2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F4DACCE9-2577-422B-9400-E514751F8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5434742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FCF867B6-9491-4CD7-AFF2-88FEDE40FF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75FDD13-6C88-4321-AF25-60C8B7780D10}" type="slidenum">
              <a:rPr lang="de-DE" altLang="de-DE" sz="1300" smtClean="0"/>
              <a:pPr>
                <a:spcBef>
                  <a:spcPct val="0"/>
                </a:spcBef>
              </a:pPr>
              <a:t>52</a:t>
            </a:fld>
            <a:endParaRPr lang="de-DE" altLang="de-DE" sz="1300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CC86CED2-F6CB-4E96-AB03-F87D57B066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8755" name="Rectangle 3">
            <a:extLst>
              <a:ext uri="{FF2B5EF4-FFF2-40B4-BE49-F238E27FC236}">
                <a16:creationId xmlns:a16="http://schemas.microsoft.com/office/drawing/2014/main" id="{AB1BA198-E1B8-4DB4-9B92-8EBA538F3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9623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FCF867B6-9491-4CD7-AFF2-88FEDE40FF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75FDD13-6C88-4321-AF25-60C8B7780D10}" type="slidenum">
              <a:rPr lang="de-DE" altLang="de-DE" sz="1300" smtClean="0"/>
              <a:pPr>
                <a:spcBef>
                  <a:spcPct val="0"/>
                </a:spcBef>
              </a:pPr>
              <a:t>53</a:t>
            </a:fld>
            <a:endParaRPr lang="de-DE" altLang="de-DE" sz="1300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CC86CED2-F6CB-4E96-AB03-F87D57B066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8755" name="Rectangle 3">
            <a:extLst>
              <a:ext uri="{FF2B5EF4-FFF2-40B4-BE49-F238E27FC236}">
                <a16:creationId xmlns:a16="http://schemas.microsoft.com/office/drawing/2014/main" id="{AB1BA198-E1B8-4DB4-9B92-8EBA538F3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96233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56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EC36014-706C-47D3-A55E-FD8C8F7431F5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57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660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Дозвіл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використання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зображень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люб'язно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надали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митці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власники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авторських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прав.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Подробиці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ім</a:t>
            </a:r>
            <a:r>
              <a:rPr kumimoji="0" lang="uk-UA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’я митця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назва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зображення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) наведено в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кінці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презентації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.</a:t>
            </a: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D317DFA4-2C9E-A149-683F-142D019E5E4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8 – Stimmung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A8A3CAA-2AAB-46F6-BBB0-B0FDD95A364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de-DE"/>
              <a:t>Metakognitives Training 8 – Stimmung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FD2A691D-F41A-469F-A04E-81B1DAFE888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6A742AC-26AA-41DE-B965-6133EAB730D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A8A3CAA-2AAB-46F6-BBB0-B0FDD95A364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A8A3CAA-2AAB-46F6-BBB0-B0FDD95A364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8 – Stimmung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8 – Stimmung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7F46605-2CE0-4B26-B6EF-93029E44A0E1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8 – Stimmung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040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8713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07100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37620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681534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63065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D3286F8-652B-423C-9050-D693EB7BA0E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93612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8728352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849617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8999DBA7-622B-4A3F-8040-D1DDE4BF5F6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735987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99796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5077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Metakognitives Training 8 – Stimmung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6A8A3CAA-2AAB-46F6-BBB0-B0FDD95A364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8 – Stimmung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8 – Stimmung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3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096" r:id="rId2"/>
    <p:sldLayoutId id="2147484097" r:id="rId3"/>
    <p:sldLayoutId id="2147484098" r:id="rId4"/>
    <p:sldLayoutId id="2147484099" r:id="rId5"/>
    <p:sldLayoutId id="2147484100" r:id="rId6"/>
    <p:sldLayoutId id="2147484101" r:id="rId7"/>
    <p:sldLayoutId id="2147484102" r:id="rId8"/>
    <p:sldLayoutId id="2147484103" r:id="rId9"/>
    <p:sldLayoutId id="2147484104" r:id="rId10"/>
    <p:sldLayoutId id="2147484105" r:id="rId11"/>
    <p:sldLayoutId id="2147484106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0B33iaEiFfV1KN8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8 B. Настрій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05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784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8">
            <a:extLst>
              <a:ext uri="{FF2B5EF4-FFF2-40B4-BE49-F238E27FC236}">
                <a16:creationId xmlns:a16="http://schemas.microsoft.com/office/drawing/2014/main" id="{97E7A7EA-D2A8-4EB6-8BD8-2C06F947B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370" y="2520944"/>
            <a:ext cx="5241172" cy="393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Які симптоми депресії?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2</a:t>
            </a:fld>
            <a:endParaRPr lang="de-DE" altLang="de-DE" b="0">
              <a:latin typeface="Calibri Light"/>
            </a:endParaRPr>
          </a:p>
        </p:txBody>
      </p:sp>
      <p:sp>
        <p:nvSpPr>
          <p:cNvPr id="19458" name="Caption_19459">
            <a:extLst>
              <a:ext uri="{FF2B5EF4-FFF2-40B4-BE49-F238E27FC236}">
                <a16:creationId xmlns:a16="http://schemas.microsoft.com/office/drawing/2014/main" id="{836F050D-5D12-4B58-B822-F57ADE429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8369" y="2059279"/>
            <a:ext cx="52411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2400" b="0">
                <a:latin typeface="Calibri Light"/>
              </a:rPr>
              <a:t>???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Які симптоми депресії?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Сум, пригніченість</a:t>
            </a: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Відсутність мотивації</a:t>
            </a: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Низьке почуття самоцінності, страх відторгнення</a:t>
            </a: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Страхи (зокрема, страх майбутнього)</a:t>
            </a: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Розлади сну, біль</a:t>
            </a: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Зниження працездатності (проблеми з концентрацією уваги, погіршення пам'яті)</a:t>
            </a:r>
          </a:p>
          <a:p>
            <a:pPr lvl="0" defTabSz="914400" fontAlgn="base"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...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Які існують варіанти лікування депресії?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latin typeface="Calibri Light"/>
              </a:rPr>
              <a:t>???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A691D-F41A-469F-A04E-81B1DAFE8889}" type="slidenum">
              <a:rPr lang="de-DE" altLang="de-DE" b="0" smtClean="0">
                <a:latin typeface="Calibri Light"/>
              </a:rPr>
              <a:pPr>
                <a:defRPr/>
              </a:pPr>
              <a:t>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2E902BE-AE24-43EA-95B4-38E311D35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Які існують варіанти лікування депресії?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6B82969B-55E6-4DF6-9DE9-CB0C7A3BFB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+mn-ea"/>
              </a:rPr>
              <a:t>Психотерапія: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+mn-ea"/>
              </a:rPr>
              <a:t> наприклад, КПТ, виявлення проблем і базових депресивних переконань (наприклад, «гріш мені ціна»), які, у свою чергу, запускають інші депресивні думки («ніхто мене не любить»). Опрацювання цих думок; ефект </a:t>
            </a:r>
            <a:r>
              <a:rPr lang="uk-UA" sz="2000" b="1" dirty="0">
                <a:solidFill>
                  <a:srgbClr val="333333"/>
                </a:solidFill>
                <a:latin typeface="Calibri Light"/>
                <a:ea typeface="+mn-ea"/>
              </a:rPr>
              <a:t>тривалий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+mn-ea"/>
              </a:rPr>
              <a:t>.	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A691D-F41A-469F-A04E-81B1DAFE8889}" type="slidenum">
              <a:rPr lang="de-DE" altLang="de-DE" b="0" smtClean="0">
                <a:latin typeface="Calibri Light"/>
              </a:rPr>
              <a:pPr>
                <a:defRPr/>
              </a:pPr>
              <a:t>5</a:t>
            </a:fld>
            <a:endParaRPr lang="de-DE" altLang="de-DE" b="0">
              <a:latin typeface="Calibri Light"/>
            </a:endParaRPr>
          </a:p>
        </p:txBody>
      </p:sp>
      <p:pic>
        <p:nvPicPr>
          <p:cNvPr id="27652" name="Picture 9" descr="Freud's couch, genuine article - saschapohflepp - flickr - bearbeitet - cc">
            <a:extLst>
              <a:ext uri="{FF2B5EF4-FFF2-40B4-BE49-F238E27FC236}">
                <a16:creationId xmlns:a16="http://schemas.microsoft.com/office/drawing/2014/main" id="{60FC54E7-23A5-4D30-8C2F-DA3D04E88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095" y="4557996"/>
            <a:ext cx="2926080" cy="230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77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2E902BE-AE24-43EA-95B4-38E311D35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Які існують варіанти лікування депресії?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6B82969B-55E6-4DF6-9DE9-CB0C7A3BFB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+mn-ea"/>
              </a:rPr>
              <a:t>Психотерапія: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+mn-ea"/>
              </a:rPr>
              <a:t> наприклад, КПТ, виявлення проблем і базових депресивних переконань (наприклад, «гріш мені ціна»), які, у свою чергу, запускають інші депресивні думки («ніхто мене не любить»). Опрацювання цих думок; ефект </a:t>
            </a:r>
            <a:r>
              <a:rPr lang="uk-UA" sz="2000" b="1" dirty="0">
                <a:solidFill>
                  <a:srgbClr val="333333"/>
                </a:solidFill>
                <a:latin typeface="Calibri Light"/>
                <a:ea typeface="+mn-ea"/>
              </a:rPr>
              <a:t>тривалий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+mn-ea"/>
              </a:rPr>
              <a:t>. 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+mn-ea"/>
              </a:rPr>
              <a:t>Лікарські препарати (антидепресанти): 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+mn-ea"/>
              </a:rPr>
              <a:t>особливо підходять у разі тяжкої депресії або для підтримки під час психотерапії; допомагають лише під час прийому препарату.	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A691D-F41A-469F-A04E-81B1DAFE8889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  <p:pic>
        <p:nvPicPr>
          <p:cNvPr id="27652" name="Picture 9" descr="Freud's couch, genuine article - saschapohflepp - flickr - bearbeitet - cc">
            <a:extLst>
              <a:ext uri="{FF2B5EF4-FFF2-40B4-BE49-F238E27FC236}">
                <a16:creationId xmlns:a16="http://schemas.microsoft.com/office/drawing/2014/main" id="{60FC54E7-23A5-4D30-8C2F-DA3D04E88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095" y="4557996"/>
            <a:ext cx="2926080" cy="230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1F15E03B-4466-4D08-90C2-817BACEBB0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Багато людей, які страждають на психічні захворювання, схильні до когнітивних викривлень, які </a:t>
            </a: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сприяють розвитку депресії.</a:t>
            </a:r>
          </a:p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Ці когнітивні викривлення можна виправити за допомогою послідовної практики.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A691D-F41A-469F-A04E-81B1DAFE8889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681A94F8-B6B2-4466-BFBA-0235728D2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і депресія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Вплив психозу на почуття самоцінності й настрій</a:t>
            </a:r>
          </a:p>
        </p:txBody>
      </p:sp>
      <p:graphicFrame>
        <p:nvGraphicFramePr>
          <p:cNvPr id="486430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930331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Негативний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1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Короткостроковий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позитивний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5" name="Text Box 20">
            <a:extLst>
              <a:ext uri="{FF2B5EF4-FFF2-40B4-BE49-F238E27FC236}">
                <a16:creationId xmlns:a16="http://schemas.microsoft.com/office/drawing/2014/main" id="{00348898-2DAE-4925-910B-5488BC60E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4876801"/>
            <a:ext cx="11376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pic>
        <p:nvPicPr>
          <p:cNvPr id="24597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8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81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і депресія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Вплив психозу на почуття самоцінності й настрій</a:t>
            </a:r>
          </a:p>
        </p:txBody>
      </p:sp>
      <p:graphicFrame>
        <p:nvGraphicFramePr>
          <p:cNvPr id="486430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482015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Негативний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1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Короткостроковий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позитивний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сприйняття загрози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голоси, які вас ображають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Після психозу: сором, іноді здається, що ви стоїте посеред купи уламків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5" name="Text Box 20">
            <a:extLst>
              <a:ext uri="{FF2B5EF4-FFF2-40B4-BE49-F238E27FC236}">
                <a16:creationId xmlns:a16="http://schemas.microsoft.com/office/drawing/2014/main" id="{00348898-2DAE-4925-910B-5488BC60E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4876801"/>
            <a:ext cx="11376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pic>
        <p:nvPicPr>
          <p:cNvPr id="24597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9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216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і депресія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Вплив психозу на почуття самоцінності й настрій</a:t>
            </a:r>
          </a:p>
        </p:txBody>
      </p:sp>
      <p:graphicFrame>
        <p:nvGraphicFramePr>
          <p:cNvPr id="486430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870861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Негативний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1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Короткостроковий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позитивний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сприйняття загрози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удар, напруга, «нарешті щось відбувається»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голоси, які вас ображають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голоси, які лестять та підтверджують судження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Після психозу: сором, іноді здається, що ви стоїте посеред купи уламків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(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мегало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)манії: відчуття сили, таланту, важливості (сильні вороги) та призначення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5" name="Text Box 20">
            <a:extLst>
              <a:ext uri="{FF2B5EF4-FFF2-40B4-BE49-F238E27FC236}">
                <a16:creationId xmlns:a16="http://schemas.microsoft.com/office/drawing/2014/main" id="{00348898-2DAE-4925-910B-5488BC60E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4876801"/>
            <a:ext cx="11376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pic>
        <p:nvPicPr>
          <p:cNvPr id="24597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10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140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1048">
            <a:extLst>
              <a:ext uri="{FF2B5EF4-FFF2-40B4-BE49-F238E27FC236}">
                <a16:creationId xmlns:a16="http://schemas.microsoft.com/office/drawing/2014/main" id="{242824C0-3E9D-4E1E-9DF8-546E463A4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" y="2798063"/>
            <a:ext cx="868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None/>
            </a:pP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Короткострокові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позитивні наслідки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 психозу на відчуття самоцінності зазвичай часто супроводжуються часто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довгостроковими негативними наслідками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.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None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Приклади: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Борги: якщо потерпілий вірив, наприклад, що він багатий або відомий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Самотність: якщо друзі відвернулися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Місце роботи: ризик втратити роботу через неналежну поведінку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Припинення прийому ліків, щоб пережити захопливий альтернативний світ, вкрай небезпечне, тим більше, що під час психозу часто переважає страх!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Психоз і депресія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Вплив психозу на почуття самоцінності й настрій</a:t>
            </a:r>
          </a:p>
        </p:txBody>
      </p:sp>
      <p:pic>
        <p:nvPicPr>
          <p:cNvPr id="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99DBA7-622B-4A3F-8040-D1DDE4BF5F6E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145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 b="0"/>
              <a:t>Метакогнітивний тренінг 8. Настрій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b="0" smtClean="0"/>
              <a:pPr/>
              <a:t>12</a:t>
            </a:fld>
            <a:endParaRPr lang="de-DE" b="0"/>
          </a:p>
        </p:txBody>
      </p:sp>
      <p:sp>
        <p:nvSpPr>
          <p:cNvPr id="16" name="Textfeld 15"/>
          <p:cNvSpPr txBox="1"/>
          <p:nvPr/>
        </p:nvSpPr>
        <p:spPr>
          <a:xfrm>
            <a:off x="3558224" y="5115160"/>
            <a:ext cx="57615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58"/>
            <a:r>
              <a:rPr lang="uk-UA">
                <a:solidFill>
                  <a:schemeClr val="bg1"/>
                </a:solidFill>
              </a:rPr>
              <a:t>... багато важливих спогадів також втрачено </a:t>
            </a:r>
            <a:br>
              <a:rPr lang="uk-UA">
                <a:solidFill>
                  <a:schemeClr val="bg1"/>
                </a:solidFill>
              </a:rPr>
            </a:br>
            <a:r>
              <a:rPr lang="uk-UA">
                <a:solidFill>
                  <a:schemeClr val="bg1"/>
                </a:solidFill>
              </a:rPr>
              <a:t>(Зустрічі, святкові спогади, шкільні знання ...).</a:t>
            </a:r>
          </a:p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2B40BB36-ADDC-7C48-90C6-98C3B159DE6C}"/>
              </a:ext>
            </a:extLst>
          </p:cNvPr>
          <p:cNvSpPr txBox="1">
            <a:spLocks/>
          </p:cNvSpPr>
          <p:nvPr/>
        </p:nvSpPr>
        <p:spPr>
          <a:xfrm>
            <a:off x="0" y="846000"/>
            <a:ext cx="12195175" cy="6012000"/>
          </a:xfrm>
          <a:prstGeom prst="rect">
            <a:avLst/>
          </a:prstGeom>
          <a:solidFill>
            <a:srgbClr val="8BB3CE">
              <a:alpha val="60000"/>
            </a:srgbClr>
          </a:solidFill>
        </p:spPr>
        <p:txBody>
          <a:bodyPr vert="horz" lIns="91440" tIns="45720" rIns="91440" bIns="45720" rtlCol="0" anchor="ctr" anchorCtr="0">
            <a:normAutofit/>
          </a:bodyPr>
          <a:lstStyle/>
          <a:p>
            <a:pPr marL="190500" lvl="0" algn="ctr" defTabSz="914377">
              <a:lnSpc>
                <a:spcPct val="90000"/>
              </a:lnSpc>
              <a:spcBef>
                <a:spcPct val="0"/>
              </a:spcBef>
              <a:defRPr/>
            </a:pPr>
            <a:endParaRPr kumimoji="0" lang="de-DE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feld 1"/>
          <p:cNvSpPr txBox="1"/>
          <p:nvPr/>
        </p:nvSpPr>
        <p:spPr bwMode="gray">
          <a:xfrm>
            <a:off x="8054" y="906432"/>
            <a:ext cx="6809613" cy="59515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190500" lvl="0"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uk-UA" sz="3600" b="0">
                <a:solidFill>
                  <a:srgbClr val="333333"/>
                </a:solidFill>
                <a:latin typeface="Calibri Light"/>
              </a:rPr>
              <a:t>Чим відрізняється мислення </a:t>
            </a:r>
          </a:p>
          <a:p>
            <a:pPr marL="190500" lvl="0"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uk-UA" sz="3600" b="0">
                <a:solidFill>
                  <a:srgbClr val="333333"/>
                </a:solidFill>
                <a:latin typeface="Calibri Light"/>
              </a:rPr>
              <a:t>людей, які страждають на </a:t>
            </a:r>
            <a:r>
              <a:rPr lang="uk-UA" sz="3600" b="0">
                <a:solidFill>
                  <a:srgbClr val="004992"/>
                </a:solidFill>
                <a:latin typeface="Calibri Light"/>
              </a:rPr>
              <a:t>депресію</a:t>
            </a:r>
            <a:r>
              <a:rPr lang="uk-UA" sz="3600" b="0">
                <a:solidFill>
                  <a:srgbClr val="333333"/>
                </a:solidFill>
                <a:latin typeface="Calibri Light"/>
              </a:rPr>
              <a:t> і </a:t>
            </a:r>
            <a:r>
              <a:rPr lang="uk-UA" sz="3600" b="0">
                <a:solidFill>
                  <a:srgbClr val="004992"/>
                </a:solidFill>
                <a:latin typeface="Calibri Light"/>
              </a:rPr>
              <a:t>відсутність відчуття самоцінності</a:t>
            </a:r>
            <a:r>
              <a:rPr lang="uk-UA" sz="3600" b="0">
                <a:solidFill>
                  <a:srgbClr val="333333"/>
                </a:solidFill>
                <a:latin typeface="Calibri Light"/>
              </a:rPr>
              <a:t>?</a:t>
            </a:r>
          </a:p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b="0" dirty="0" err="1">
              <a:latin typeface="+mj-lt"/>
            </a:endParaRPr>
          </a:p>
        </p:txBody>
      </p:sp>
      <p:pic>
        <p:nvPicPr>
          <p:cNvPr id="11" name="Picture 5" descr="despair ">
            <a:extLst>
              <a:ext uri="{FF2B5EF4-FFF2-40B4-BE49-F238E27FC236}">
                <a16:creationId xmlns:a16="http://schemas.microsoft.com/office/drawing/2014/main" id="{BCED4017-665A-48BD-940C-00F6F69DD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617" y="850392"/>
            <a:ext cx="5178558" cy="600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477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1. Надмірне узагальнення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(не просто замилювання очей</a:t>
            </a:r>
            <a:r>
              <a:rPr lang="uk-UA" sz="3600">
                <a:latin typeface="Calibri Light"/>
              </a:rPr>
              <a:t>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352280" name="Group 24">
            <a:extLst>
              <a:ext uri="{FF2B5EF4-FFF2-40B4-BE49-F238E27FC236}">
                <a16:creationId xmlns:a16="http://schemas.microsoft.com/office/drawing/2014/main" id="{9F3B1CF4-B3F2-4E09-A1EE-A36937C0D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016703"/>
              </p:ext>
            </p:extLst>
          </p:nvPr>
        </p:nvGraphicFramePr>
        <p:xfrm>
          <a:off x="408955" y="2633472"/>
          <a:ext cx="11376000" cy="303575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Подія/сприйняття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Надмірне узагальнення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Конструктивна поведінка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«У мене кілька зайвих кілограмів», «у мене кривий ніс»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потвора».</a:t>
                      </a:r>
                      <a:b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«Очі».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Співбесіда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пішла не за планом.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більше ніколи не знайду роботу».</a:t>
                      </a:r>
                      <a:b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«Те, що сталося один раз — не обов’язково буде систематично»; я маю спланувати дії наступного разу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1. Надмірне узагальнення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(не просто замилювання очей</a:t>
            </a:r>
            <a:r>
              <a:rPr lang="uk-UA" sz="3600">
                <a:latin typeface="Calibri Light"/>
              </a:rPr>
              <a:t>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352280" name="Group 24">
            <a:extLst>
              <a:ext uri="{FF2B5EF4-FFF2-40B4-BE49-F238E27FC236}">
                <a16:creationId xmlns:a16="http://schemas.microsoft.com/office/drawing/2014/main" id="{9F3B1CF4-B3F2-4E09-A1EE-A36937C0D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227670"/>
              </p:ext>
            </p:extLst>
          </p:nvPr>
        </p:nvGraphicFramePr>
        <p:xfrm>
          <a:off x="408955" y="2633472"/>
          <a:ext cx="11376000" cy="303575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Подія/сприйняття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Надмірне узагальнення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Конструктивна поведінка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«У мене кілька зайвих кілограмів», «у мене кривий ніс»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потвора».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не потвора просто тому, що маю вади; у мене гарні очі».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Співбесіда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пішла не за планом.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більше ніколи не знайду роботу».</a:t>
                      </a:r>
                      <a:b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«Те, що сталося один раз — не обов’язково буде систематично»; я маю спланувати дії наступного разу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743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1. Надмірне узагальнення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(не просто замилювання очей</a:t>
            </a:r>
            <a:r>
              <a:rPr lang="uk-UA" sz="3600">
                <a:latin typeface="Calibri Light"/>
              </a:rPr>
              <a:t>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352280" name="Group 24">
            <a:extLst>
              <a:ext uri="{FF2B5EF4-FFF2-40B4-BE49-F238E27FC236}">
                <a16:creationId xmlns:a16="http://schemas.microsoft.com/office/drawing/2014/main" id="{9F3B1CF4-B3F2-4E09-A1EE-A36937C0D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543340"/>
              </p:ext>
            </p:extLst>
          </p:nvPr>
        </p:nvGraphicFramePr>
        <p:xfrm>
          <a:off x="408955" y="2633472"/>
          <a:ext cx="11376000" cy="28894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Подія/сприйняття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Надмірне узагальнення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Конструктивна поведінка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«У мене кілька зайвих кілограмів», «у мене кривий ніс»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потвора».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не потвора просто тому, що в мене є вади; у мене гарні очі».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Співбесіда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пішла не за планом.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більше ніколи не знайду роботу».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«Те, що сталося один раз — не обов’язково стане системою»; я маю спланувати дії наступного разу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600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1. Надмірне узагальнення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(не просто замилювання очей</a:t>
            </a:r>
            <a:r>
              <a:rPr lang="uk-UA" sz="3600">
                <a:latin typeface="Calibri Light"/>
              </a:rPr>
              <a:t>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352280" name="Group 24">
            <a:extLst>
              <a:ext uri="{FF2B5EF4-FFF2-40B4-BE49-F238E27FC236}">
                <a16:creationId xmlns:a16="http://schemas.microsoft.com/office/drawing/2014/main" id="{9F3B1CF4-B3F2-4E09-A1EE-A36937C0D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58495"/>
              </p:ext>
            </p:extLst>
          </p:nvPr>
        </p:nvGraphicFramePr>
        <p:xfrm>
          <a:off x="408955" y="2633472"/>
          <a:ext cx="11376000" cy="28894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Подія/сприйняття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Надмірне узагальнення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Конструктивна поведінка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«У мене кілька зайвих кілограмів», «у мене кривий ніс»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потвора».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не потвора просто тому, що в мене є вади; у мене гарні очі».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Співбесіда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пішла не за планом.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«Я більше ніколи не знайду роботу».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«Те, що сталося один раз — не обов’язково стане системою»; я маю спланувати дії наступного разу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144" name="Rectangle 20">
            <a:extLst>
              <a:ext uri="{FF2B5EF4-FFF2-40B4-BE49-F238E27FC236}">
                <a16:creationId xmlns:a16="http://schemas.microsoft.com/office/drawing/2014/main" id="{1F8B7E56-50F6-4F1C-9167-3D46D2AB4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4" y="5744978"/>
            <a:ext cx="11376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Дозвольте собі помилятися: 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всі роблять помилки. Якщо ви іноді плутаєтесь у словах, це не означає, що ви не вмієте висловлювати свої думки. Кожен може помилитися, і це не свідчить про неорганізованість.</a:t>
            </a:r>
          </a:p>
        </p:txBody>
      </p:sp>
    </p:spTree>
    <p:extLst>
      <p:ext uri="{BB962C8B-B14F-4D97-AF65-F5344CB8AC3E}">
        <p14:creationId xmlns:p14="http://schemas.microsoft.com/office/powerpoint/2010/main" val="1661264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3">
            <a:extLst>
              <a:ext uri="{FF2B5EF4-FFF2-40B4-BE49-F238E27FC236}">
                <a16:creationId xmlns:a16="http://schemas.microsoft.com/office/drawing/2014/main" id="{6E4CF88A-0896-4D81-B0CF-35CEE4494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720" y="2362201"/>
            <a:ext cx="3556926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Натомість: не варто судити про все за одним недоліком!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Кожна людина складна, як мозаїка, що складається з багатьох деталей. У нас усіх є свої світлі та темні плями!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Крім того, існує безліч способів розглянути людські характеристики:</a:t>
            </a:r>
          </a:p>
          <a:p>
            <a:pPr lvl="0" defTabSz="914400" fontAlgn="base"/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Що таке щастя? 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Багатство, друзі, здоров'я, професійний успіх, задоволення?</a:t>
            </a:r>
          </a:p>
          <a:p>
            <a:pPr lvl="0" defTabSz="914400" fontAlgn="base"/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Що таке інтелект? 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Відмінна успішність у школі, навчання,</a:t>
            </a:r>
            <a:b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соціальна емпатія?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  <p:pic>
        <p:nvPicPr>
          <p:cNvPr id="9" name="Picture 8" descr="Lady-bug - flickr - Kaleidoscope Mosaic - cclicense">
            <a:extLst>
              <a:ext uri="{FF2B5EF4-FFF2-40B4-BE49-F238E27FC236}">
                <a16:creationId xmlns:a16="http://schemas.microsoft.com/office/drawing/2014/main" id="{B5D9EA91-F30B-4523-A16F-029B38AD1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775" y="4931359"/>
            <a:ext cx="3200400" cy="192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F514451B-CC99-43AD-9538-1F15F734B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2. Обмежене сприйняття </a:t>
            </a:r>
            <a:r>
              <a:rPr lang="uk-UA">
                <a:latin typeface="Calibri Light"/>
              </a:rPr>
              <a:t>(Волосина в супі)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315418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771276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Обмежена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У вас виникають проблеми під час групової розмови.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«Мені важко висловити свої думки».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«Таке трапляється не лише зі мною, зате загалом мій виступ усім сподобався».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«Ви приготували десерт, але він виявився несмачним».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«Знову це сталося саме зі мною!»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«Можливо, інші страви були смачними, і вечеря супроводжувалася приємною бесідою».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b="0" smtClean="0"/>
              <a:pPr>
                <a:defRPr/>
              </a:pPr>
              <a:t>18</a:t>
            </a:fld>
            <a:endParaRPr lang="de-DE" altLang="de-DE" b="0"/>
          </a:p>
        </p:txBody>
      </p:sp>
      <p:pic>
        <p:nvPicPr>
          <p:cNvPr id="7" name="Picture 1029">
            <a:extLst>
              <a:ext uri="{FF2B5EF4-FFF2-40B4-BE49-F238E27FC236}">
                <a16:creationId xmlns:a16="http://schemas.microsoft.com/office/drawing/2014/main" id="{06E24C31-48BF-4210-BB10-57776FA5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77" y="914400"/>
            <a:ext cx="2470698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893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F514451B-CC99-43AD-9538-1F15F734B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2. Обмежене сприйняття </a:t>
            </a:r>
            <a:r>
              <a:rPr lang="uk-UA">
                <a:latin typeface="Calibri Light"/>
              </a:rPr>
              <a:t>(Волосина в супі)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315418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337128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Обмежена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У вас виникають проблеми під час групової розмови.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«Мені важко висловити свої думки».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«Таке трапляється не лише зі мною, зате загалом мій виступ усім сподобався».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«Ви приготували десерт, але він виявився несмачним».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«Знову це сталося саме зі мною!»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«Можливо, інші страви були смачними, і вечеря супроводжувалася приємною бесідою».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b="0" smtClean="0"/>
              <a:pPr>
                <a:defRPr/>
              </a:pPr>
              <a:t>19</a:t>
            </a:fld>
            <a:endParaRPr lang="de-DE" altLang="de-DE" b="0"/>
          </a:p>
        </p:txBody>
      </p:sp>
      <p:pic>
        <p:nvPicPr>
          <p:cNvPr id="7" name="Picture 1029">
            <a:extLst>
              <a:ext uri="{FF2B5EF4-FFF2-40B4-BE49-F238E27FC236}">
                <a16:creationId xmlns:a16="http://schemas.microsoft.com/office/drawing/2014/main" id="{06E24C31-48BF-4210-BB10-57776FA5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77" y="914400"/>
            <a:ext cx="2470698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261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F514451B-CC99-43AD-9538-1F15F734B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2. Обмежене сприйняття </a:t>
            </a:r>
            <a:r>
              <a:rPr lang="uk-UA">
                <a:latin typeface="Calibri Light"/>
              </a:rPr>
              <a:t>(Волосина в супі)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315418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975945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Обмежена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У вас виникають проблеми під час групової розмови.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«Мені важко висловити свої думки».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«Таке трапляється не лише зі мною, зате загалом мій виступ усім сподобався».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«Ви приготували десерт, але він виявився несмачним».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«Знову це сталося саме зі мною!»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«Можливо, інші страви були смачними, і вечеря супроводжувалася приємною бесідою».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b="0" smtClean="0"/>
              <a:pPr>
                <a:defRPr/>
              </a:pPr>
              <a:t>20</a:t>
            </a:fld>
            <a:endParaRPr lang="de-DE" altLang="de-DE" b="0"/>
          </a:p>
        </p:txBody>
      </p:sp>
      <p:pic>
        <p:nvPicPr>
          <p:cNvPr id="7" name="Picture 1029">
            <a:extLst>
              <a:ext uri="{FF2B5EF4-FFF2-40B4-BE49-F238E27FC236}">
                <a16:creationId xmlns:a16="http://schemas.microsoft.com/office/drawing/2014/main" id="{06E24C31-48BF-4210-BB10-57776FA5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77" y="914400"/>
            <a:ext cx="2470698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699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F514451B-CC99-43AD-9538-1F15F734B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2. Обмежене сприйняття </a:t>
            </a:r>
            <a:r>
              <a:rPr lang="uk-UA">
                <a:latin typeface="Calibri Light"/>
              </a:rPr>
              <a:t>(Волосина в супі)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315418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033876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Обмежена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У вас виникають проблеми під час групової розмови.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«Мені важко висловити свої думки».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«Таке трапляється не лише зі мною, зате загалом мій виступ усім сподобався».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«Ви приготували десерт, але він виявився несмачним».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«Знову це сталося саме зі мною!»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«Можливо, інші страви були смачними, і вечеря супроводжувалася приємною бесідою».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b="0" smtClean="0"/>
              <a:pPr>
                <a:defRPr/>
              </a:pPr>
              <a:t>21</a:t>
            </a:fld>
            <a:endParaRPr lang="de-DE" altLang="de-DE" b="0"/>
          </a:p>
        </p:txBody>
      </p:sp>
      <p:sp>
        <p:nvSpPr>
          <p:cNvPr id="9" name="Rectangle 1047">
            <a:extLst>
              <a:ext uri="{FF2B5EF4-FFF2-40B4-BE49-F238E27FC236}">
                <a16:creationId xmlns:a16="http://schemas.microsoft.com/office/drawing/2014/main" id="{07565010-D607-44F3-854B-F156A50A4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4" y="5714200"/>
            <a:ext cx="11376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Font typeface="Wingdings" panose="05000000000000000000" pitchFamily="2" charset="2"/>
              <a:buNone/>
            </a:pPr>
            <a:r>
              <a:rPr lang="uk-UA" sz="2000" b="0">
                <a:solidFill>
                  <a:schemeClr val="accent1"/>
                </a:solidFill>
                <a:latin typeface="Calibri Light"/>
              </a:rPr>
              <a:t>«Читання думок»</a:t>
            </a:r>
            <a:r>
              <a:rPr lang="uk-UA" sz="2000" b="0">
                <a:latin typeface="Calibri Light"/>
              </a:rPr>
              <a:t>: не переоцінюйте поведінку інших людей! Для однієї ситуації може існувати багато пояснень!</a:t>
            </a:r>
          </a:p>
        </p:txBody>
      </p:sp>
      <p:pic>
        <p:nvPicPr>
          <p:cNvPr id="10" name="Picture 1029">
            <a:extLst>
              <a:ext uri="{FF2B5EF4-FFF2-40B4-BE49-F238E27FC236}">
                <a16:creationId xmlns:a16="http://schemas.microsoft.com/office/drawing/2014/main" id="{06E24C31-48BF-4210-BB10-57776FA5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77" y="914400"/>
            <a:ext cx="2470698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917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>
            <a:extLst>
              <a:ext uri="{FF2B5EF4-FFF2-40B4-BE49-F238E27FC236}">
                <a16:creationId xmlns:a16="http://schemas.microsoft.com/office/drawing/2014/main" id="{C20FF96E-C731-4ED2-99BC-0FE9215E1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3. Судження про інших по собі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E00A2C3-7C20-449C-8069-C5CB6B3DC6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360363" algn="l"/>
                <a:tab pos="447675" algn="l"/>
              </a:tabLst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Існує різниця між тим, як я себе бачу, та як мене бачать інші!</a:t>
            </a:r>
          </a:p>
          <a:p>
            <a:pPr marL="342900" lvl="1" indent="-342900" eaLnBrk="1" hangingPunct="1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</a:rPr>
              <a:t>Якщо я вважаю себе нікчемою, потворою тощо, інші не обов'язково вважають так само.</a:t>
            </a:r>
          </a:p>
          <a:p>
            <a:pPr marL="342900" lvl="1" indent="-342900" eaLnBrk="1" hangingPunct="1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</a:rPr>
              <a:t>Зазвичай є різні думки/погляди/смаки! Не всі розуміють, що я пов'язую з мудрістю, привабливістю.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A691D-F41A-469F-A04E-81B1DAFE8889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74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468878"/>
              </p:ext>
            </p:extLst>
          </p:nvPr>
        </p:nvGraphicFramePr>
        <p:xfrm>
          <a:off x="411480" y="2203704"/>
          <a:ext cx="11375136" cy="398331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739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5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0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похвалили!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«Мені просто лестять, це не правда» ...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«Так думає тільки ця людина».</a:t>
                      </a:r>
                      <a:b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«Приємно, що хтось визнає моє досягнення!»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0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розкритикували!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«Інші бачать мене наскрізь. Гріш мені ціна …» </a:t>
                      </a:r>
                      <a:b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«Можливо, людина просто не в гуморі», «Чи можу я почерпнути щось корисне з критики?»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9154" name="Rectangle 2">
            <a:extLst>
              <a:ext uri="{FF2B5EF4-FFF2-40B4-BE49-F238E27FC236}">
                <a16:creationId xmlns:a16="http://schemas.microsoft.com/office/drawing/2014/main" id="{FA2C9892-6A40-4BF8-BFEB-3BEA3E379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1480" y="761999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4. Знецінення позитивного досвіду та прийняття негативного</a:t>
            </a:r>
            <a:r>
              <a:rPr lang="uk-UA" dirty="0">
                <a:latin typeface="Calibri Light"/>
              </a:rPr>
              <a:t>!</a:t>
            </a:r>
            <a:br>
              <a:rPr lang="uk-UA" dirty="0">
                <a:latin typeface="Calibri Light"/>
              </a:rPr>
            </a:br>
            <a:r>
              <a:rPr lang="uk-UA" dirty="0">
                <a:latin typeface="Calibri Light"/>
              </a:rPr>
              <a:t>Яка оцінка буде більш позитивною/корисною?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  <p:pic>
        <p:nvPicPr>
          <p:cNvPr id="8" name="Picture 38" descr="Austin says thumbs down!-studio 520 - flickr-zugeschnitten">
            <a:extLst>
              <a:ext uri="{FF2B5EF4-FFF2-40B4-BE49-F238E27FC236}">
                <a16:creationId xmlns:a16="http://schemas.microsoft.com/office/drawing/2014/main" id="{8E03AA8F-7511-4120-8109-5BDE3D7D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262" y="4724401"/>
            <a:ext cx="96506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9" descr="Austin says thumbs up!-studio 520 - flickr-zugeschnitten">
            <a:extLst>
              <a:ext uri="{FF2B5EF4-FFF2-40B4-BE49-F238E27FC236}">
                <a16:creationId xmlns:a16="http://schemas.microsoft.com/office/drawing/2014/main" id="{C0CB83A3-6A53-443A-A6FF-A4CF07188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756" y="3137520"/>
            <a:ext cx="64008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614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74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193319"/>
              </p:ext>
            </p:extLst>
          </p:nvPr>
        </p:nvGraphicFramePr>
        <p:xfrm>
          <a:off x="411480" y="2203704"/>
          <a:ext cx="11375136" cy="398331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739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5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0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похвалили!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«Мені просто лестять, це не правда» ...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«Так думає тільки ця людина».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«Приємно, що хтось визнає моє досягнення!»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0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розкритикували!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«Інші бачать мене наскрізь. Гріш мені ціна …» </a:t>
                      </a:r>
                      <a:b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«Можливо, людина просто не в гуморі», «Чи можу я почерпнути щось корисне з критики?»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9154" name="Rectangle 2">
            <a:extLst>
              <a:ext uri="{FF2B5EF4-FFF2-40B4-BE49-F238E27FC236}">
                <a16:creationId xmlns:a16="http://schemas.microsoft.com/office/drawing/2014/main" id="{FA2C9892-6A40-4BF8-BFEB-3BEA3E379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9587" y="761999"/>
            <a:ext cx="11376000" cy="1022145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4. Знецінення позитивного досвіду та прийняття негативного</a:t>
            </a:r>
            <a:r>
              <a:rPr lang="uk-UA" dirty="0">
                <a:latin typeface="Calibri Light"/>
              </a:rPr>
              <a:t>!</a:t>
            </a:r>
            <a:br>
              <a:rPr lang="uk-UA" dirty="0">
                <a:latin typeface="Calibri Light"/>
              </a:rPr>
            </a:br>
            <a:r>
              <a:rPr lang="uk-UA" dirty="0">
                <a:latin typeface="Calibri Light"/>
              </a:rPr>
              <a:t>Яка оцінка буде більш позитивною/корисною?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  <p:pic>
        <p:nvPicPr>
          <p:cNvPr id="8" name="Picture 38" descr="Austin says thumbs down!-studio 520 - flickr-zugeschnitten">
            <a:extLst>
              <a:ext uri="{FF2B5EF4-FFF2-40B4-BE49-F238E27FC236}">
                <a16:creationId xmlns:a16="http://schemas.microsoft.com/office/drawing/2014/main" id="{8E03AA8F-7511-4120-8109-5BDE3D7D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262" y="4724401"/>
            <a:ext cx="96506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9" descr="Austin says thumbs up!-studio 520 - flickr-zugeschnitten">
            <a:extLst>
              <a:ext uri="{FF2B5EF4-FFF2-40B4-BE49-F238E27FC236}">
                <a16:creationId xmlns:a16="http://schemas.microsoft.com/office/drawing/2014/main" id="{C0CB83A3-6A53-443A-A6FF-A4CF07188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756" y="3137520"/>
            <a:ext cx="64008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652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74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683751"/>
              </p:ext>
            </p:extLst>
          </p:nvPr>
        </p:nvGraphicFramePr>
        <p:xfrm>
          <a:off x="411480" y="2203704"/>
          <a:ext cx="11375136" cy="398331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739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5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0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похвалили!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«Мені просто лестять, це не правда» ...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«Так думає тільки ця людина».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«Приємно, що хтось визнає моє досягнення!»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0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розкритикували!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«Інші бачать мене наскрізь. Гріш мені ціна …»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«Можливо, людина просто не в гуморі», «Чи можу я почерпнути щось корисне з критики?»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9154" name="Rectangle 2">
            <a:extLst>
              <a:ext uri="{FF2B5EF4-FFF2-40B4-BE49-F238E27FC236}">
                <a16:creationId xmlns:a16="http://schemas.microsoft.com/office/drawing/2014/main" id="{FA2C9892-6A40-4BF8-BFEB-3BEA3E379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9587" y="761999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4. Знецінення позитивного досвіду та прийняття негативного</a:t>
            </a:r>
            <a:r>
              <a:rPr lang="uk-UA" dirty="0">
                <a:latin typeface="Calibri Light"/>
              </a:rPr>
              <a:t>!</a:t>
            </a:r>
            <a:br>
              <a:rPr lang="uk-UA" dirty="0">
                <a:latin typeface="Calibri Light"/>
              </a:rPr>
            </a:br>
            <a:r>
              <a:rPr lang="uk-UA" dirty="0">
                <a:latin typeface="Calibri Light"/>
              </a:rPr>
              <a:t>Яка оцінка буде більш позитивною/корисною?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  <p:pic>
        <p:nvPicPr>
          <p:cNvPr id="8" name="Picture 38" descr="Austin says thumbs down!-studio 520 - flickr-zugeschnitten">
            <a:extLst>
              <a:ext uri="{FF2B5EF4-FFF2-40B4-BE49-F238E27FC236}">
                <a16:creationId xmlns:a16="http://schemas.microsoft.com/office/drawing/2014/main" id="{8E03AA8F-7511-4120-8109-5BDE3D7D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262" y="4724401"/>
            <a:ext cx="96506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9" descr="Austin says thumbs up!-studio 520 - flickr-zugeschnitten">
            <a:extLst>
              <a:ext uri="{FF2B5EF4-FFF2-40B4-BE49-F238E27FC236}">
                <a16:creationId xmlns:a16="http://schemas.microsoft.com/office/drawing/2014/main" id="{C0CB83A3-6A53-443A-A6FF-A4CF07188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756" y="3137520"/>
            <a:ext cx="64008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405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FA293B1-00E5-4CEB-9E93-A99D34195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5. Чорно-біле мислення / катастрофізація / мислення «все або нічого»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251952" name="Group 48">
            <a:extLst>
              <a:ext uri="{FF2B5EF4-FFF2-40B4-BE49-F238E27FC236}">
                <a16:creationId xmlns:a16="http://schemas.microsoft.com/office/drawing/2014/main" id="{0A2BD3DC-2A04-4616-A60C-E921AAEC8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665687"/>
              </p:ext>
            </p:extLst>
          </p:nvPr>
        </p:nvGraphicFramePr>
        <p:xfrm>
          <a:off x="408955" y="2834640"/>
          <a:ext cx="11376000" cy="17678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«Ваш начальник пройшов повз, не привітавшись».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«Мене звільнять!»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«Він мене взагалі не помітив. Може, в нього просто поганий день?»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b="0" smtClean="0"/>
              <a:pPr>
                <a:defRPr/>
              </a:pPr>
              <a:t>26</a:t>
            </a:fld>
            <a:endParaRPr lang="de-DE" altLang="de-DE" b="0"/>
          </a:p>
        </p:txBody>
      </p:sp>
      <p:pic>
        <p:nvPicPr>
          <p:cNvPr id="7" name="Picture 21" descr="sadness - P Keigan - flickr - ccc - nicht bearbeitbar">
            <a:extLst>
              <a:ext uri="{FF2B5EF4-FFF2-40B4-BE49-F238E27FC236}">
                <a16:creationId xmlns:a16="http://schemas.microsoft.com/office/drawing/2014/main" id="{A9BA137A-964C-4F10-8F66-8CF39A9C2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175" y="466725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923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FA293B1-00E5-4CEB-9E93-A99D34195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5. Чорно-біле мислення / катастрофізація / мислення «все або нічого»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251952" name="Group 48">
            <a:extLst>
              <a:ext uri="{FF2B5EF4-FFF2-40B4-BE49-F238E27FC236}">
                <a16:creationId xmlns:a16="http://schemas.microsoft.com/office/drawing/2014/main" id="{0A2BD3DC-2A04-4616-A60C-E921AAEC8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675429"/>
              </p:ext>
            </p:extLst>
          </p:nvPr>
        </p:nvGraphicFramePr>
        <p:xfrm>
          <a:off x="408955" y="2834640"/>
          <a:ext cx="11376000" cy="17678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«Ваш начальник пройшов повз, не привітавшись».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«Мене звільнять!»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«Він мене взагалі не помітив. Може, в нього просто поганий день?»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b="0" smtClean="0"/>
              <a:pPr>
                <a:defRPr/>
              </a:pPr>
              <a:t>27</a:t>
            </a:fld>
            <a:endParaRPr lang="de-DE" altLang="de-DE" b="0"/>
          </a:p>
        </p:txBody>
      </p:sp>
      <p:pic>
        <p:nvPicPr>
          <p:cNvPr id="7" name="Picture 21" descr="sadness - P Keigan - flickr - ccc - nicht bearbeitbar">
            <a:extLst>
              <a:ext uri="{FF2B5EF4-FFF2-40B4-BE49-F238E27FC236}">
                <a16:creationId xmlns:a16="http://schemas.microsoft.com/office/drawing/2014/main" id="{A9BA137A-964C-4F10-8F66-8CF39A9C2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175" y="466725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2125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8C6BFC32-4017-4FC1-AFD0-763204A86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6. Відкидання негативних думок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454689" name="Group 33">
            <a:extLst>
              <a:ext uri="{FF2B5EF4-FFF2-40B4-BE49-F238E27FC236}">
                <a16:creationId xmlns:a16="http://schemas.microsoft.com/office/drawing/2014/main" id="{24E9BA93-ED9F-4E13-9B47-5F21DD81E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671667"/>
              </p:ext>
            </p:extLst>
          </p:nvPr>
        </p:nvGraphicFramePr>
        <p:xfrm>
          <a:off x="408955" y="2834640"/>
          <a:ext cx="11376000" cy="17678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Проблемна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поведінка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 вас раз за разом виникають негативні думки (напр., самоосуд, як-от «Ти нікчема», «Невдаха», «Дурень/дурепа»).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sym typeface="Wingdings" pitchFamily="2" charset="2"/>
                        </a:rPr>
                        <a:t>«Я не дозволяю собі мати такі негативні думки» … але мені це не вдається (</a:t>
                      </a: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див. наступну вправу).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9407" name="Picture 42" descr="Coulrophobia - Tarnishedrose - flickr - cc_noncommercial">
            <a:extLst>
              <a:ext uri="{FF2B5EF4-FFF2-40B4-BE49-F238E27FC236}">
                <a16:creationId xmlns:a16="http://schemas.microsoft.com/office/drawing/2014/main" id="{FD87A611-EAA5-477D-A7DE-8E57DCC78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652" y="4663440"/>
            <a:ext cx="1483523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28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096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C80586E8-ADC3-4214-BBC7-AC31358122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6. Відкидання негативних думок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27667" name="Group 19">
            <a:extLst>
              <a:ext uri="{FF2B5EF4-FFF2-40B4-BE49-F238E27FC236}">
                <a16:creationId xmlns:a16="http://schemas.microsoft.com/office/drawing/2014/main" id="{A8294270-D658-4065-91B1-DAE1B0747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469604"/>
              </p:ext>
            </p:extLst>
          </p:nvPr>
        </p:nvGraphicFramePr>
        <p:xfrm>
          <a:off x="408955" y="2834640"/>
          <a:ext cx="11376000" cy="252987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Проблемна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поведінка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 вас раз за разом виникають негативні думки (напр., самоосуд, як-от «Ти нікчема», «Невдаха», «Дурень/дурепа»).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sym typeface="Wingdings" pitchFamily="2" charset="2"/>
                        </a:rPr>
                        <a:t>«Я не дозволяю собі мати такі негативні думки» … але мені це не вдається (</a:t>
                      </a: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див. наступну вправу).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Запитайте себе, чи виправдані ці думки? Що свідчить проти цих думок?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Відволікайте себе приємними заняттями!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454" name="Rectangle 47">
            <a:extLst>
              <a:ext uri="{FF2B5EF4-FFF2-40B4-BE49-F238E27FC236}">
                <a16:creationId xmlns:a16="http://schemas.microsoft.com/office/drawing/2014/main" id="{D66D5758-BED6-4BB3-837C-211C115FC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759" y="2248940"/>
            <a:ext cx="1097565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 marL="838200" indent="-8382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eaLnBrk="1" hangingPunct="1">
              <a:spcBef>
                <a:spcPct val="0"/>
              </a:spcBef>
              <a:buClrTx/>
              <a:buFontTx/>
              <a:buNone/>
            </a:pPr>
            <a:br>
              <a:rPr lang="uk-UA" sz="2400" b="0">
                <a:solidFill>
                  <a:schemeClr val="tx2"/>
                </a:solidFill>
                <a:latin typeface="Calibri Light"/>
              </a:rPr>
            </a:br>
            <a:endParaRPr lang="uk-UA" sz="2400" b="0">
              <a:solidFill>
                <a:schemeClr val="tx2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b="0" smtClean="0"/>
              <a:pPr>
                <a:defRPr/>
              </a:pPr>
              <a:t>29</a:t>
            </a:fld>
            <a:endParaRPr lang="de-DE" altLang="de-DE" b="0"/>
          </a:p>
        </p:txBody>
      </p:sp>
    </p:spTree>
    <p:extLst>
      <p:ext uri="{BB962C8B-B14F-4D97-AF65-F5344CB8AC3E}">
        <p14:creationId xmlns:p14="http://schemas.microsoft.com/office/powerpoint/2010/main" val="2385963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>
            <a:extLst>
              <a:ext uri="{FF2B5EF4-FFF2-40B4-BE49-F238E27FC236}">
                <a16:creationId xmlns:a16="http://schemas.microsoft.com/office/drawing/2014/main" id="{E3BFEC3F-01AD-4641-B072-2292EB0F3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6. Вправа на відкидання негативних думок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Активно відкидати неприємні думки неможливо.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Ефект посилюється, коли ви намагаєтеся активно відкидати неприємні думки.</a:t>
            </a:r>
          </a:p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Спробуйте!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004992"/>
                </a:solidFill>
                <a:latin typeface="Calibri Light"/>
              </a:rPr>
              <a:t>Протягом наступної хвилини не думайте про білого ведмедя!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endParaRPr lang="uk-UA" sz="240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b="0" smtClean="0"/>
              <a:pPr>
                <a:defRPr/>
              </a:pPr>
              <a:t>30</a:t>
            </a:fld>
            <a:endParaRPr lang="de-DE" altLang="de-DE" b="0"/>
          </a:p>
        </p:txBody>
      </p:sp>
    </p:spTree>
    <p:extLst>
      <p:ext uri="{BB962C8B-B14F-4D97-AF65-F5344CB8AC3E}">
        <p14:creationId xmlns:p14="http://schemas.microsoft.com/office/powerpoint/2010/main" val="1316577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>
            <a:extLst>
              <a:ext uri="{FF2B5EF4-FFF2-40B4-BE49-F238E27FC236}">
                <a16:creationId xmlns:a16="http://schemas.microsoft.com/office/drawing/2014/main" id="{B70034A7-723A-4F32-8BA3-89FB1F9DB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6. Відкидання негативних думок</a:t>
            </a:r>
            <a:br>
              <a:rPr lang="uk-UA" sz="3600"/>
            </a:br>
            <a:r>
              <a:rPr lang="uk-UA"/>
              <a:t>У вас вийшло? Ні!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Більшість з вас, мабуть, відразу подумали про білого ведмедя та (або) про щось, пов'язане з ним (наприклад, зоопарк, Арктика, сніг тощо).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Ефект посилюється, коли ви намагаєтеся активно відкидати неприємні думки, як-от самозвинувачення («Я нікчема» тощо). Іноді думки можуть настільки сильними, що здаються чужими!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  <p:pic>
        <p:nvPicPr>
          <p:cNvPr id="7" name="Picture 5" descr="Polar Bear - Itshears - flickr - ccc_bearbeitbar">
            <a:extLst>
              <a:ext uri="{FF2B5EF4-FFF2-40B4-BE49-F238E27FC236}">
                <a16:creationId xmlns:a16="http://schemas.microsoft.com/office/drawing/2014/main" id="{FCCDD657-37AE-4BE5-A6DE-54E816AFD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015" y="4754880"/>
            <a:ext cx="2804160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105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C8F3E64-301C-49BA-8D46-3DA988FF6F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Натомість: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Знайдіть внутрішню відстань ...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3040037C-7A9D-4F75-9B79-1403B0C120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Якщо вас переслідують особливо жорстокі негативні думки, не намагайтеся їх відкидати (це лише підсилює їх), а спостерігайте за тим, що відбувається у вас всередині, не втручаючись. Це наче спостерігати за грозою з вікна, залишаючись у безпеці. </a:t>
            </a:r>
          </a:p>
          <a:p>
            <a:r>
              <a:rPr lang="uk-UA" sz="2400">
                <a:solidFill>
                  <a:srgbClr val="004992"/>
                </a:solidFill>
                <a:latin typeface="Calibri Light"/>
              </a:rPr>
              <a:t>Думки вщухнуть самі по собі,</a:t>
            </a:r>
            <a:br>
              <a:rPr lang="uk-UA" sz="2400">
                <a:solidFill>
                  <a:srgbClr val="004992"/>
                </a:solidFill>
                <a:latin typeface="Calibri Light"/>
              </a:rPr>
            </a:br>
            <a:r>
              <a:rPr lang="uk-UA" sz="2400">
                <a:solidFill>
                  <a:srgbClr val="004992"/>
                </a:solidFill>
                <a:latin typeface="Calibri Light"/>
              </a:rPr>
              <a:t>ніби грозові хмари, що пропливають повз.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  <p:pic>
        <p:nvPicPr>
          <p:cNvPr id="7" name="Picture 5" descr="sorm through a dirty window - Brenda Anderson - flickr - cc_bearbeitba_3r">
            <a:extLst>
              <a:ext uri="{FF2B5EF4-FFF2-40B4-BE49-F238E27FC236}">
                <a16:creationId xmlns:a16="http://schemas.microsoft.com/office/drawing/2014/main" id="{6219FAA4-DB72-4A25-9DF2-A8760F4DC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923" y="4114800"/>
            <a:ext cx="241025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008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7. Інші аспекти мислення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r>
              <a:rPr lang="uk-UA" sz="2000" b="1" dirty="0">
                <a:solidFill>
                  <a:srgbClr val="333333"/>
                </a:solidFill>
                <a:latin typeface="Calibri Light"/>
              </a:rPr>
              <a:t>Порівняння себе з іншими людьми: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Не порівнюйте себе з іншими людьми занадто часто!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Завжди буде хтось гарніший, успішніший або популярніший, ніж ви. Але навіть у цих «щасливчиків» є слабкі сторони.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4145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7. Інші аспекти мислення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r>
              <a:rPr lang="uk-UA" sz="2000" b="1" dirty="0">
                <a:solidFill>
                  <a:srgbClr val="333333"/>
                </a:solidFill>
                <a:latin typeface="Calibri Light"/>
              </a:rPr>
              <a:t>Порівняння себе з іншими людьми: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Не порівнюйте себе з іншими людьми занадто часто!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Завжди буде хтось гарніший, успішніший або популярніший, ніж ви. Але навіть у цих «щасливчиків» є слабкі сторони.</a:t>
            </a:r>
            <a:br>
              <a:rPr lang="uk-UA" dirty="0">
                <a:solidFill>
                  <a:srgbClr val="333333"/>
                </a:solidFill>
                <a:latin typeface="Calibri Light"/>
              </a:rPr>
            </a:br>
            <a:endParaRPr lang="uk-UA" dirty="0">
              <a:solidFill>
                <a:srgbClr val="333333"/>
              </a:solidFill>
              <a:latin typeface="Calibri Light"/>
            </a:endParaRPr>
          </a:p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r>
              <a:rPr lang="uk-UA" sz="2000" b="1" dirty="0">
                <a:solidFill>
                  <a:srgbClr val="333333"/>
                </a:solidFill>
                <a:latin typeface="Calibri Light"/>
              </a:rPr>
              <a:t>Обов’язкові вимоги: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b="1" dirty="0">
                <a:solidFill>
                  <a:srgbClr val="333333"/>
                </a:solidFill>
                <a:latin typeface="Calibri Light"/>
              </a:rPr>
              <a:t>Не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 пред'являйте абсолютних вимог до себе, як-от </a:t>
            </a:r>
          </a:p>
          <a:p>
            <a:pPr marL="215964" lvl="3" indent="0" defTabSz="914400" eaLnBrk="0" hangingPunct="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None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«Треба завжди мати доглянутий вигляд» </a:t>
            </a:r>
          </a:p>
          <a:p>
            <a:pPr marL="215964" lvl="3" indent="0" defTabSz="914400" eaLnBrk="0" hangingPunct="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None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«Треба завжди здаватися розумним(</a:t>
            </a:r>
            <a:r>
              <a:rPr lang="uk-UA" dirty="0" err="1">
                <a:solidFill>
                  <a:srgbClr val="333333"/>
                </a:solidFill>
                <a:latin typeface="Calibri Light"/>
              </a:rPr>
              <a:t>ою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)»</a:t>
            </a:r>
          </a:p>
          <a:p>
            <a:pPr marL="215964" lvl="3" indent="0" defTabSz="914400" eaLnBrk="0" hangingPunct="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None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«Треба завжди говорити щось дотепне»</a:t>
            </a:r>
          </a:p>
          <a:p>
            <a:pPr marL="215964" lvl="3" indent="0" defTabSz="914400" eaLnBrk="0" hangingPunct="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None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«Треба робити свою роботу ідеально»</a:t>
            </a:r>
          </a:p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endParaRPr lang="en-US" altLang="de-DE" dirty="0">
              <a:solidFill>
                <a:srgbClr val="333333"/>
              </a:solidFill>
              <a:latin typeface="Calibri Light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  <p:pic>
        <p:nvPicPr>
          <p:cNvPr id="8" name="Picture 8" descr="goodbye dandelion">
            <a:extLst>
              <a:ext uri="{FF2B5EF4-FFF2-40B4-BE49-F238E27FC236}">
                <a16:creationId xmlns:a16="http://schemas.microsoft.com/office/drawing/2014/main" id="{9DBA6EB9-79B0-4957-BD74-E54C035B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834" y="4114798"/>
            <a:ext cx="1978341" cy="274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463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DD3F66A3-5B51-4EFA-A88B-1517A8ECB6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0363" algn="l"/>
              </a:tabLs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Замість просто згадувати наші недоліки,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ми також повинні усвідомити наші </a:t>
            </a:r>
            <a:r>
              <a:rPr lang="uk-UA" sz="2400" i="1">
                <a:solidFill>
                  <a:srgbClr val="333333"/>
                </a:solidFill>
                <a:latin typeface="Calibri Light"/>
              </a:rPr>
              <a:t>сильні сторони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. 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0363" algn="l"/>
              </a:tabLs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Кожна людина має навички, які є не у всіх і якими вона може пишатися ...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004992"/>
                </a:solidFill>
                <a:latin typeface="Calibri Light"/>
              </a:rPr>
              <a:t>це не мають бути світові рекорди або відомі винаходи!</a:t>
            </a:r>
          </a:p>
        </p:txBody>
      </p:sp>
      <p:pic>
        <p:nvPicPr>
          <p:cNvPr id="75780" name="Picture 10" descr="JUMPING - c a muller - flickr - cc_noncommercial">
            <a:extLst>
              <a:ext uri="{FF2B5EF4-FFF2-40B4-BE49-F238E27FC236}">
                <a16:creationId xmlns:a16="http://schemas.microsoft.com/office/drawing/2014/main" id="{49805A46-E6B6-47DA-AEB9-B97179F06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43436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BEBB36FC-0826-4C64-918B-7EA3101340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Подумайте про свої сильні сторони: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Що мені вдається? За що мене часто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хвалять?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1600" i="1">
                <a:solidFill>
                  <a:srgbClr val="333333"/>
                </a:solidFill>
                <a:latin typeface="Calibri Light"/>
              </a:rPr>
              <a:t>наприклад, я дуже терплячий(а) …</a:t>
            </a:r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A8C625C7-B0BA-4060-AB21-77E5603B1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1813842"/>
            <a:ext cx="11376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b="0">
              <a:solidFill>
                <a:schemeClr val="accent1"/>
              </a:solidFill>
              <a:latin typeface="Calibri Light"/>
            </a:endParaRPr>
          </a:p>
        </p:txBody>
      </p:sp>
      <p:pic>
        <p:nvPicPr>
          <p:cNvPr id="81924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940150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BEBB36FC-0826-4C64-918B-7EA3101340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1707567"/>
            <a:ext cx="11340000" cy="4248000"/>
          </a:xfrm>
        </p:spPr>
        <p:txBody>
          <a:bodyPr lIns="0" tIns="0" rIns="0" bIns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Подумайте про свої сильні сторони: 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Що мені вдається? За що мене часто</a:t>
            </a:r>
            <a:br>
              <a:rPr lang="uk-UA" sz="2400" i="1" dirty="0">
                <a:solidFill>
                  <a:srgbClr val="333333"/>
                </a:solidFill>
                <a:latin typeface="Calibri Light"/>
              </a:rPr>
            </a:br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хвалять?</a:t>
            </a:r>
            <a:br>
              <a:rPr lang="uk-UA" sz="2400" i="1" dirty="0">
                <a:solidFill>
                  <a:srgbClr val="333333"/>
                </a:solidFill>
                <a:latin typeface="Calibri Light"/>
              </a:rPr>
            </a:br>
            <a:r>
              <a:rPr lang="uk-UA" sz="1600" i="1" dirty="0">
                <a:solidFill>
                  <a:srgbClr val="333333"/>
                </a:solidFill>
                <a:latin typeface="Calibri Light"/>
              </a:rPr>
              <a:t>наприклад, я дуже терплячий(а) …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Уявіть собі конкретну ситуацію: 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коли й де це відбулося? Що саме я зробив(ла) або хто дав мені про це зворотний зв’язок?</a:t>
            </a:r>
            <a:br>
              <a:rPr lang="uk-UA" sz="2400" i="1" dirty="0">
                <a:solidFill>
                  <a:srgbClr val="333333"/>
                </a:solidFill>
                <a:latin typeface="Calibri Light"/>
              </a:rPr>
            </a:br>
            <a:r>
              <a:rPr lang="uk-UA" sz="1600" i="1" dirty="0">
                <a:solidFill>
                  <a:srgbClr val="333333"/>
                </a:solidFill>
                <a:latin typeface="Calibri Light"/>
              </a:rPr>
              <a:t>Наприклад: нещодавно я допомогла своїй племінниці з домашнім завданням з математики, і вона отримала хорошу оцінку … </a:t>
            </a:r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A8C625C7-B0BA-4060-AB21-77E5603B1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1813842"/>
            <a:ext cx="11376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b="0">
              <a:solidFill>
                <a:schemeClr val="accent1"/>
              </a:solidFill>
              <a:latin typeface="Calibri Light"/>
            </a:endParaRPr>
          </a:p>
        </p:txBody>
      </p:sp>
      <p:pic>
        <p:nvPicPr>
          <p:cNvPr id="81924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897702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BEBB36FC-0826-4C64-918B-7EA3101340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1688906"/>
            <a:ext cx="11340000" cy="4248000"/>
          </a:xfrm>
        </p:spPr>
        <p:txBody>
          <a:bodyPr lIns="0" tIns="0" rIns="0" bIns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Подумайте про свої сильні сторони: 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Що мені вдається? За що мене часто</a:t>
            </a:r>
            <a:br>
              <a:rPr lang="uk-UA" sz="2400" i="1" dirty="0">
                <a:solidFill>
                  <a:srgbClr val="333333"/>
                </a:solidFill>
                <a:latin typeface="Calibri Light"/>
              </a:rPr>
            </a:br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хвалять?</a:t>
            </a:r>
            <a:br>
              <a:rPr lang="uk-UA" sz="2400" i="1" dirty="0">
                <a:solidFill>
                  <a:srgbClr val="333333"/>
                </a:solidFill>
                <a:latin typeface="Calibri Light"/>
              </a:rPr>
            </a:br>
            <a:r>
              <a:rPr lang="uk-UA" sz="1600" i="1" dirty="0">
                <a:solidFill>
                  <a:srgbClr val="333333"/>
                </a:solidFill>
                <a:latin typeface="Calibri Light"/>
              </a:rPr>
              <a:t>наприклад, я дуже терплячий(а) …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Уявіть собі конкретну ситуацію: 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коли й де це відбулося? Що саме я зробив(ла) або хто дав мені про це зворотний зв’язок?</a:t>
            </a:r>
            <a:br>
              <a:rPr lang="uk-UA" sz="2400" i="1" dirty="0">
                <a:solidFill>
                  <a:srgbClr val="333333"/>
                </a:solidFill>
                <a:latin typeface="Calibri Light"/>
              </a:rPr>
            </a:br>
            <a:r>
              <a:rPr lang="uk-UA" sz="1600" i="1" dirty="0">
                <a:solidFill>
                  <a:srgbClr val="333333"/>
                </a:solidFill>
                <a:latin typeface="Calibri Light"/>
              </a:rPr>
              <a:t>Наприклад: нещодавно я допомогла своїй племінниці з домашнім завданням з математики, і вона отримала хорошу оцінку …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Запишіть це!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Регулярно перечитуйте і постійно доповнюйте перелік. У разі емоційної кризи повертайтеся до цього прикладу (наприклад, коли почуваєтеся нікчемою).</a:t>
            </a:r>
            <a:br>
              <a:rPr lang="uk-UA" sz="2400" i="1" dirty="0">
                <a:solidFill>
                  <a:srgbClr val="333333"/>
                </a:solidFill>
                <a:latin typeface="Calibri Light"/>
              </a:rPr>
            </a:br>
            <a:r>
              <a:rPr lang="uk-UA" sz="1600" i="1" dirty="0">
                <a:solidFill>
                  <a:srgbClr val="333333"/>
                </a:solidFill>
                <a:latin typeface="Calibri Light"/>
              </a:rPr>
              <a:t>Записуйте, якщо щось вийшло добре або якщо вас похвалили за щось ...</a:t>
            </a:r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A8C625C7-B0BA-4060-AB21-77E5603B1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1813842"/>
            <a:ext cx="11376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b="0">
              <a:solidFill>
                <a:schemeClr val="accent1"/>
              </a:solidFill>
              <a:latin typeface="Calibri Light"/>
            </a:endParaRPr>
          </a:p>
        </p:txBody>
      </p:sp>
      <p:pic>
        <p:nvPicPr>
          <p:cNvPr id="81924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89566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chemeClr val="tx1"/>
                </a:solidFill>
                <a:latin typeface="Calibri Light"/>
              </a:rPr>
              <a:t>???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8895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Щовечора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записуйте від 1 до 5 речей, які у вас вийшли добре. Подумки перечитуйте цей список.</a:t>
            </a:r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175106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Щовечора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записуйте від 1 до 5 речей, які у вас вийшли добре. Подумки перечитуйте цей список.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Кожен день перед дзеркалом кажіть собі: «Я люблю себе» або «Я люблю тебе»! (Примітка: спочатку це буде для вас незвично ...)</a:t>
            </a:r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933277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Щовечора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записуйте від 1 до 5 речей, які у вас вийшли добре. Подумки перечитуйте цей список.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Кожен день перед дзеркалом кажіть собі: «Я люблю себе» або «Я люблю тебе»! (Примітка: спочатку це буде для вас незвично ...)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Приймайте похвалу і коротко записуйте її, щоб перечитувати у важкі моменти (зберігайте записи)!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81464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Згадайте ситуації, в яких у вас щось виходило особливо добре, бажано всіма органами чуття (органами зору, доторку, нюху ...). Наприклад, використовуйте для цього фотоальбоми.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015984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Згадайте ситуації, в яких у вас щось виходило особливо добре, бажано всіма органами чуття (органами зору, доторку, нюху ...). Наприклад, використовуйте для цього фотоальбоми.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Робіть щось корисне для себе, по можливості разом з іншими людьми (наприклад, подивіться фільм, сходіть у кафе).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46345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Згадайте ситуації, в яких у вас щось виходило особливо добре, бажано всіма органами чуття (органами зору, доторку, нюху ...). Наприклад, використовуйте для цього фотоальбоми.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Робіть щось корисне для себе, по можливості разом з іншими людьми (наприклад, подивіться фільм, сходіть у кафе).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Займайтеся (не надто виснажливою) фізичною активністю принаймні 20 хвилин, наприклад швидкою ходьбою чи бігом.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09047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Згадайте ситуації, в яких у вас щось виходило особливо добре, бажано всіма органами чуття (органами зору, доторку, нюху ...). Наприклад, використовуйте для цього фотоальбоми.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Робіть щось корисне для себе, по можливості разом з іншими людьми (наприклад, подивіться фільм, сходіть у кафе).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Займайтеся (не надто виснажливою) фізичною активністю принаймні 20 хвилин, наприклад швидкою ходьбою чи бігом.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Слухайте улюблені пісні.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16506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Депресія — не вирок.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930195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Депресія — не вирок.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Зверніть увагу на типові депресивні когнітивні викривлення, про які йшлося вище, і спробуйте їх скоригувати (див. пам’ятку).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67104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Депресія — не вирок.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Зверніть увагу на типові депресивні когнітивні викривлення, про які йшлося вище, і спробуйте їх скоригувати (див. пам’ятку).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Застосуйте принаймні деякі з наведених вище порад, щоб підвищити або стабілізувати свою самооцінку.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407181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Депресія — не вирок.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Зверніть увагу на типові депресивні когнітивні викривлення, про які йшлося вище, і спробуйте їх скоригувати (див. пам’ятку).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Застосуйте принаймні деякі з наведених вище порад, щоб підвищити або стабілізувати свою самооцінку.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У разі виникнення тяжких депресивних симптомів слід проконсультуватися з психологом або лікарем.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383840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психоз (але не всі!), Люди з психозом мають низьку самооцінку, особливо </a:t>
            </a:r>
            <a:r>
              <a:rPr lang="uk-UA" sz="20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після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психозу (наприклад, через сором і страх, що друзі можуть відвернутися від них).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96782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Багато людей, які страждають на психоз (але не всі!), Люди з психозом мають низьку самооцінку, особливо </a:t>
            </a:r>
            <a:r>
              <a:rPr lang="uk-UA" sz="2000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психозу (наприклад, через сором і страх, що друзі можуть відвернутися від них).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Окрім тривоги та страху, гострий психоз викликає інші емоції: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Напруга (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нарешті щось відбувається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!)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Відчуття визнання (виконуючи місію, ви відчуваєте свою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важливість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Багато людей, які страждають на психоз (але не всі!), Люди з психозом мають низьку самооцінку, особливо </a:t>
            </a:r>
            <a:r>
              <a:rPr lang="uk-UA" sz="2000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психозу (наприклад, через сором і страх, що друзі можуть відвернутися від них).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Окрім тривоги та страху, гострий психоз викликає інші емоції: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Напруга (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нарешті щось відбувається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!)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Відчуття визнання (виконуючи місію, ви відчуваєте свою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важливість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 (фільм «23»):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хакер Карл Кох вважав, що за ним стежить таємне товариство Ілюмінатів. Один з «доказів»: йому часто трапляється номер 23 – для нього це число Ілюмінатів.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Оцінка: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страх і загроза. Але також виникає відчуття призначення та покликання боротися з нібито світовою змовою Ілюмінатів.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</a:pPr>
            <a:r>
              <a:rPr lang="uk-UA" dirty="0"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Карл дедалі більше занурювався в теорії змови. Через дедалі обмеженіше сприйняття реальності Карл не усвідомлює, що число 23 трапляється не частіше за інші й не має жодного особливого значення.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A527D-21B0-4E1E-8DAF-83C6E419854D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752159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https://qeurope.eu.qualtrics.com/jfe/form/SV_0B33iaEiFfV1KN8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Метакогнітивний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тренінг 8. Настрій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0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20AF44C-1570-B2CA-6AB5-5E6106AB6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98" y="3312000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835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+mj-lt"/>
              </a:rPr>
            </a:br>
            <a:r>
              <a:rPr lang="uk-UA" sz="1200" b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807288"/>
              </p:ext>
            </p:extLst>
          </p:nvPr>
        </p:nvGraphicFramePr>
        <p:xfrm>
          <a:off x="408954" y="2011680"/>
          <a:ext cx="11375999" cy="460246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lonesome:cycler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Tell me when, I'll meet you there, by the trees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Dark clouds/Темні хмари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Saschapohflepp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Freud’s couch, genuine article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Freud´s couch/Кушетка Фрейда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Viciarg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http://viciarg.deviantart.com/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bare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PP (only for use in MCT/тільки для використання в MCT)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Psychosis &amp; Depression/Психоз і депресія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 c h a n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despair….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Desperate man/Відчайдушний чоловік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Lady-bug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Kaleidoscope Mosaic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Mosaic/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Мозаїка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Matteo_dudek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Tunnel of nothing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Tunnel/Тунель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studio 520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Austin says thumbs up!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Thumbs up/Великі пальці вгору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studio 520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Austin says thumbs down!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Thumbs down/Великі пальці вниз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 Keigan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Sadness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Catastrophic thinking/Катастрофізація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56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80651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78" name="Rectangle 46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6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+mj-lt"/>
              </a:rPr>
            </a:br>
            <a:r>
              <a:rPr lang="uk-UA" sz="1200" b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142483"/>
              </p:ext>
            </p:extLst>
          </p:nvPr>
        </p:nvGraphicFramePr>
        <p:xfrm>
          <a:off x="408954" y="2011680"/>
          <a:ext cx="11375999" cy="326133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Tarnishedrose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:: Coulrophobia VII ::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Fear of clowns/Страх перед клоунами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Itshears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Polar Bear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Polar bear/Білий ведмідь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Brenda Anderson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storm through a dirty window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Window with thunderclouds/Вікно з грозовими хмарами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*Saffy*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Goodbye Dandelion. Sorry for delays i'm a bit overwhelmed.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Barbie doll/Лялька Барбі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c.a.muller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JUMPING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Jumping/Стрибки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GreyArea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Smiley Face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Smiley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/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Смайлик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57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04630209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4462</Words>
  <Application>Microsoft Macintosh PowerPoint</Application>
  <PresentationFormat>Benutzerdefiniert</PresentationFormat>
  <Paragraphs>585</Paragraphs>
  <Slides>57</Slides>
  <Notes>56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57</vt:i4>
      </vt:variant>
    </vt:vector>
  </HeadingPairs>
  <TitlesOfParts>
    <vt:vector size="70" baseType="lpstr">
      <vt:lpstr>ＭＳ Ｐゴシック</vt:lpstr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2_UKE_PPT-Vorlage_16zu9</vt:lpstr>
      <vt:lpstr>4_UKE_PPT-Vorlage_16zu9</vt:lpstr>
      <vt:lpstr>1_UKE_PPT-Vorlage_16zu9</vt:lpstr>
      <vt:lpstr>MCT 8 B. Настрій</vt:lpstr>
      <vt:lpstr>Які симптоми депресії?</vt:lpstr>
      <vt:lpstr>Які симптоми депресії?</vt:lpstr>
      <vt:lpstr>Які існують варіанти лікування депресії?</vt:lpstr>
      <vt:lpstr>Які існують варіанти лікування депресії?</vt:lpstr>
      <vt:lpstr>Які існують варіанти лікування депресії?</vt:lpstr>
      <vt:lpstr>Що це все означає?</vt:lpstr>
      <vt:lpstr>Психоз і депресія Вплив психозу на почуття самоцінності й настрій</vt:lpstr>
      <vt:lpstr>Психоз і депресія Вплив психозу на почуття самоцінності й настрій</vt:lpstr>
      <vt:lpstr>Психоз і депресія Вплив психозу на почуття самоцінності й настрій</vt:lpstr>
      <vt:lpstr>Психоз і депресія Вплив психозу на почуття самоцінності й настрій</vt:lpstr>
      <vt:lpstr>PowerPoint-Präsentation</vt:lpstr>
      <vt:lpstr>1. Надмірне узагальнення Яка оцінка буде більш позитивною/корисною? (не просто замилювання очей)</vt:lpstr>
      <vt:lpstr>1. Надмірне узагальнення Яка оцінка буде більш позитивною/корисною? (не просто замилювання очей)</vt:lpstr>
      <vt:lpstr>1. Надмірне узагальнення Яка оцінка буде більш позитивною/корисною? (не просто замилювання очей)</vt:lpstr>
      <vt:lpstr>1. Надмірне узагальнення Яка оцінка буде більш позитивною/корисною? (не просто замилювання очей)</vt:lpstr>
      <vt:lpstr>Натомість: не варто судити про все за одним недоліком!</vt:lpstr>
      <vt:lpstr>2. Обмежене сприйняття (Волосина в супі) Яка оцінка буде більш позитивною/корисною?</vt:lpstr>
      <vt:lpstr>2. Обмежене сприйняття (Волосина в супі) Яка оцінка буде більш позитивною/корисною?</vt:lpstr>
      <vt:lpstr>2. Обмежене сприйняття (Волосина в супі) Яка оцінка буде більш позитивною/корисною?</vt:lpstr>
      <vt:lpstr>2. Обмежене сприйняття (Волосина в супі) Яка оцінка буде більш позитивною/корисною?</vt:lpstr>
      <vt:lpstr>3. Судження про інших по собі</vt:lpstr>
      <vt:lpstr>4. Знецінення позитивного досвіду та прийняття негативного! Яка оцінка буде більш позитивною/корисною?</vt:lpstr>
      <vt:lpstr>4. Знецінення позитивного досвіду та прийняття негативного! Яка оцінка буде більш позитивною/корисною?</vt:lpstr>
      <vt:lpstr>4. Знецінення позитивного досвіду та прийняття негативного! Яка оцінка буде більш позитивною/корисною?</vt:lpstr>
      <vt:lpstr>5. Чорно-біле мислення / катастрофізація / мислення «все або нічого» Яка оцінка буде більш позитивною/корисною?</vt:lpstr>
      <vt:lpstr>5. Чорно-біле мислення / катастрофізація / мислення «все або нічого» Яка оцінка буде більш позитивною/корисною?</vt:lpstr>
      <vt:lpstr>6. Відкидання негативних думок Яка оцінка буде більш позитивною/корисною?</vt:lpstr>
      <vt:lpstr>6. Відкидання негативних думок Яка оцінка буде більш позитивною/корисною?</vt:lpstr>
      <vt:lpstr>6. Вправа на відкидання негативних думок</vt:lpstr>
      <vt:lpstr>6. Відкидання негативних думок У вас вийшло? Ні!</vt:lpstr>
      <vt:lpstr>Натомість: Знайдіть внутрішню відстань ...</vt:lpstr>
      <vt:lpstr>7. Інші аспекти мислення</vt:lpstr>
      <vt:lpstr>7. Інші аспекти мислення</vt:lpstr>
      <vt:lpstr>Усвідомлення сильних сторін</vt:lpstr>
      <vt:lpstr>Усвідомлення сильних сторін</vt:lpstr>
      <vt:lpstr>Усвідомлення сильних сторін</vt:lpstr>
      <vt:lpstr>Усвідомлення сильних сторін</vt:lpstr>
      <vt:lpstr>Поради щодо підняття настрою та самоцінності I</vt:lpstr>
      <vt:lpstr>Поради щодо підняття настрою та самоцінності I</vt:lpstr>
      <vt:lpstr>Поради щодо підняття настрою та самоцінності I</vt:lpstr>
      <vt:lpstr>Поради щодо підняття настрою та самоцінності I</vt:lpstr>
      <vt:lpstr>Поради щодо підняття настрою та самоцінності II</vt:lpstr>
      <vt:lpstr>Поради щодо підняття настрою та самоцінності II</vt:lpstr>
      <vt:lpstr>Поради щодо підняття настрою та самоцінності II</vt:lpstr>
      <vt:lpstr>Поради щодо підняття настрою та самоцінності II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329</cp:revision>
  <dcterms:created xsi:type="dcterms:W3CDTF">2004-06-30T16:15:23Z</dcterms:created>
  <dcterms:modified xsi:type="dcterms:W3CDTF">2025-10-07T14:28:49Z</dcterms:modified>
</cp:coreProperties>
</file>