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194" r:id="rId1"/>
    <p:sldMasterId id="2147484213" r:id="rId2"/>
    <p:sldMasterId id="2147484226" r:id="rId3"/>
    <p:sldMasterId id="2147484239" r:id="rId4"/>
    <p:sldMasterId id="2147484252" r:id="rId5"/>
    <p:sldMasterId id="2147484265" r:id="rId6"/>
  </p:sldMasterIdLst>
  <p:notesMasterIdLst>
    <p:notesMasterId r:id="rId84"/>
  </p:notesMasterIdLst>
  <p:handoutMasterIdLst>
    <p:handoutMasterId r:id="rId85"/>
  </p:handoutMasterIdLst>
  <p:sldIdLst>
    <p:sldId id="939" r:id="rId7"/>
    <p:sldId id="940" r:id="rId8"/>
    <p:sldId id="941" r:id="rId9"/>
    <p:sldId id="942" r:id="rId10"/>
    <p:sldId id="943" r:id="rId11"/>
    <p:sldId id="945" r:id="rId12"/>
    <p:sldId id="946" r:id="rId13"/>
    <p:sldId id="944" r:id="rId14"/>
    <p:sldId id="672" r:id="rId15"/>
    <p:sldId id="947" r:id="rId16"/>
    <p:sldId id="948" r:id="rId17"/>
    <p:sldId id="949" r:id="rId18"/>
    <p:sldId id="676" r:id="rId19"/>
    <p:sldId id="679" r:id="rId20"/>
    <p:sldId id="678" r:id="rId21"/>
    <p:sldId id="722" r:id="rId22"/>
    <p:sldId id="950" r:id="rId23"/>
    <p:sldId id="951" r:id="rId24"/>
    <p:sldId id="952" r:id="rId25"/>
    <p:sldId id="953" r:id="rId26"/>
    <p:sldId id="954" r:id="rId27"/>
    <p:sldId id="955" r:id="rId28"/>
    <p:sldId id="619" r:id="rId29"/>
    <p:sldId id="620" r:id="rId30"/>
    <p:sldId id="655" r:id="rId31"/>
    <p:sldId id="656" r:id="rId32"/>
    <p:sldId id="689" r:id="rId33"/>
    <p:sldId id="690" r:id="rId34"/>
    <p:sldId id="623" r:id="rId35"/>
    <p:sldId id="624" r:id="rId36"/>
    <p:sldId id="691" r:id="rId37"/>
    <p:sldId id="692" r:id="rId38"/>
    <p:sldId id="695" r:id="rId39"/>
    <p:sldId id="696" r:id="rId40"/>
    <p:sldId id="653" r:id="rId41"/>
    <p:sldId id="654" r:id="rId42"/>
    <p:sldId id="625" r:id="rId43"/>
    <p:sldId id="698" r:id="rId44"/>
    <p:sldId id="658" r:id="rId45"/>
    <p:sldId id="723" r:id="rId46"/>
    <p:sldId id="659" r:id="rId47"/>
    <p:sldId id="660" r:id="rId48"/>
    <p:sldId id="629" r:id="rId49"/>
    <p:sldId id="630" r:id="rId50"/>
    <p:sldId id="631" r:id="rId51"/>
    <p:sldId id="632" r:id="rId52"/>
    <p:sldId id="636" r:id="rId53"/>
    <p:sldId id="724" r:id="rId54"/>
    <p:sldId id="639" r:id="rId55"/>
    <p:sldId id="640" r:id="rId56"/>
    <p:sldId id="693" r:id="rId57"/>
    <p:sldId id="694" r:id="rId58"/>
    <p:sldId id="642" r:id="rId59"/>
    <p:sldId id="720" r:id="rId60"/>
    <p:sldId id="648" r:id="rId61"/>
    <p:sldId id="721" r:id="rId62"/>
    <p:sldId id="957" r:id="rId63"/>
    <p:sldId id="958" r:id="rId64"/>
    <p:sldId id="959" r:id="rId65"/>
    <p:sldId id="960" r:id="rId66"/>
    <p:sldId id="961" r:id="rId67"/>
    <p:sldId id="962" r:id="rId68"/>
    <p:sldId id="963" r:id="rId69"/>
    <p:sldId id="964" r:id="rId70"/>
    <p:sldId id="965" r:id="rId71"/>
    <p:sldId id="615" r:id="rId72"/>
    <p:sldId id="976" r:id="rId73"/>
    <p:sldId id="966" r:id="rId74"/>
    <p:sldId id="967" r:id="rId75"/>
    <p:sldId id="968" r:id="rId76"/>
    <p:sldId id="969" r:id="rId77"/>
    <p:sldId id="970" r:id="rId78"/>
    <p:sldId id="971" r:id="rId79"/>
    <p:sldId id="972" r:id="rId80"/>
    <p:sldId id="973" r:id="rId81"/>
    <p:sldId id="974" r:id="rId82"/>
    <p:sldId id="975" r:id="rId83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>
          <p15:clr>
            <a:srgbClr val="A4A3A4"/>
          </p15:clr>
        </p15:guide>
        <p15:guide id="2" pos="2290">
          <p15:clr>
            <a:srgbClr val="A4A3A4"/>
          </p15:clr>
        </p15:guide>
        <p15:guide id="3" pos="305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ADC0CB"/>
    <a:srgbClr val="ABB1B5"/>
    <a:srgbClr val="FDEFE4"/>
    <a:srgbClr val="080808"/>
    <a:srgbClr val="336699"/>
    <a:srgbClr val="FF0066"/>
    <a:srgbClr val="66FF33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3" autoAdjust="0"/>
    <p:restoredTop sz="89335" autoAdjust="0"/>
  </p:normalViewPr>
  <p:slideViewPr>
    <p:cSldViewPr>
      <p:cViewPr varScale="1">
        <p:scale>
          <a:sx n="112" d="100"/>
          <a:sy n="112" d="100"/>
        </p:scale>
        <p:origin x="1128" y="176"/>
      </p:cViewPr>
      <p:guideLst>
        <p:guide orient="horz" pos="3475"/>
        <p:guide pos="2290"/>
        <p:guide pos="3054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viewProps" Target="viewProps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/>
            </a:lvl1pPr>
          </a:lstStyle>
          <a:p>
            <a:pPr>
              <a:defRPr/>
            </a:pPr>
            <a:fld id="{740D0994-2533-422C-A8CD-2DCFF18C52C5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988197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8350"/>
            <a:ext cx="682148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/>
            </a:lvl1pPr>
          </a:lstStyle>
          <a:p>
            <a:pPr>
              <a:defRPr/>
            </a:pPr>
            <a:fld id="{A6F59C6F-0F0B-4661-8096-709725E928D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01680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F736F5-4AB7-4C0A-9806-513EEF1B56F0}" type="slidenum">
              <a:rPr lang="de-DE" altLang="de-DE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</a:t>
            </a:fld>
            <a:endParaRPr lang="de-DE" altLang="de-DE" sz="140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47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F736F5-4AB7-4C0A-9806-513EEF1B56F0}" type="slidenum">
              <a:rPr lang="de-DE" altLang="de-DE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</a:t>
            </a:fld>
            <a:endParaRPr lang="de-DE" altLang="de-DE" sz="140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47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F736F5-4AB7-4C0A-9806-513EEF1B56F0}" type="slidenum">
              <a:rPr lang="de-DE" altLang="de-DE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4</a:t>
            </a:fld>
            <a:endParaRPr lang="de-DE" altLang="de-DE" sz="1400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47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DAB408-F08F-449B-B270-131A75119182}" type="slidenum">
              <a:rPr lang="de-DE" altLang="de-DE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5</a:t>
            </a:fld>
            <a:endParaRPr lang="de-DE" altLang="de-DE" sz="1400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19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DAB408-F08F-449B-B270-131A75119182}" type="slidenum">
              <a:rPr lang="de-DE" altLang="de-DE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6</a:t>
            </a:fld>
            <a:endParaRPr lang="de-DE" altLang="de-DE" sz="1400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1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DAB408-F08F-449B-B270-131A75119182}" type="slidenum">
              <a:rPr lang="de-DE" altLang="de-DE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7</a:t>
            </a:fld>
            <a:endParaRPr lang="de-DE" altLang="de-DE" sz="1400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19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DAB408-F08F-449B-B270-131A75119182}" type="slidenum">
              <a:rPr lang="de-DE" altLang="de-DE" sz="1400" smtClean="0"/>
              <a:pPr>
                <a:spcBef>
                  <a:spcPct val="0"/>
                </a:spcBef>
              </a:pPr>
              <a:t>8</a:t>
            </a:fld>
            <a:endParaRPr lang="de-DE" altLang="de-DE" sz="14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19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6860729-FBE0-4B94-9FC1-3CC6A571C212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380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B3E1EF-3FE1-4CA0-A333-1FDCF69D2DF8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793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B3E1EF-3FE1-4CA0-A333-1FDCF69D2DF8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793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B3E1EF-3FE1-4CA0-A333-1FDCF69D2DF8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12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793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AF0574-AD13-42A3-80F0-A3C7CC831F3B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754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C3E665-B1B7-4302-8267-71C4EFEA75DF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14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550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07E875-94D1-4468-A7B2-CEF7D8C1AA7E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15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374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72E4F1E-BF96-434F-8F49-E27B3DF7BB80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16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9935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6D9E3B-4B17-4070-B668-79C7C0873859}" type="slidenum">
              <a:rPr lang="de-DE" altLang="de-DE" sz="1400" smtClean="0"/>
              <a:pPr>
                <a:spcBef>
                  <a:spcPct val="0"/>
                </a:spcBef>
              </a:pPr>
              <a:t>17</a:t>
            </a:fld>
            <a:endParaRPr lang="de-DE" altLang="de-DE" sz="14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193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6D9E3B-4B17-4070-B668-79C7C0873859}" type="slidenum">
              <a:rPr lang="de-DE" altLang="de-DE" sz="1400" smtClean="0"/>
              <a:pPr>
                <a:spcBef>
                  <a:spcPct val="0"/>
                </a:spcBef>
              </a:pPr>
              <a:t>18</a:t>
            </a:fld>
            <a:endParaRPr lang="de-DE" altLang="de-DE" sz="14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1931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8F8A59-D2B9-4F7C-A26A-6F013EF39086}" type="slidenum">
              <a:rPr lang="de-DE" altLang="de-DE" sz="1400" smtClean="0"/>
              <a:pPr>
                <a:spcBef>
                  <a:spcPct val="0"/>
                </a:spcBef>
              </a:pPr>
              <a:t>19</a:t>
            </a:fld>
            <a:endParaRPr lang="de-DE" altLang="de-DE" sz="14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107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3B4FC-9B3A-4B7F-9122-F3D531C50EB9}" type="slidenum">
              <a:rPr lang="de-DE" altLang="de-DE" sz="1400" smtClean="0"/>
              <a:pPr>
                <a:spcBef>
                  <a:spcPct val="0"/>
                </a:spcBef>
              </a:pPr>
              <a:t>20</a:t>
            </a:fld>
            <a:endParaRPr lang="de-DE" altLang="de-DE" sz="14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89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3B4FC-9B3A-4B7F-9122-F3D531C50EB9}" type="slidenum">
              <a:rPr lang="de-DE" altLang="de-DE" sz="1400" smtClean="0"/>
              <a:pPr>
                <a:spcBef>
                  <a:spcPct val="0"/>
                </a:spcBef>
              </a:pPr>
              <a:t>21</a:t>
            </a:fld>
            <a:endParaRPr lang="de-DE" altLang="de-DE" sz="14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89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3B4FC-9B3A-4B7F-9122-F3D531C50EB9}" type="slidenum">
              <a:rPr lang="de-DE" altLang="de-DE" sz="1400" smtClean="0"/>
              <a:pPr>
                <a:spcBef>
                  <a:spcPct val="0"/>
                </a:spcBef>
              </a:pPr>
              <a:t>22</a:t>
            </a:fld>
            <a:endParaRPr lang="de-DE" altLang="de-DE" sz="14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898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2FDC6E1-C117-4170-8D2F-B7CD3661EB36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23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5782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49122FC-2C72-4D14-9322-681FC886A2C4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24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1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421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338931-FDF0-4944-9F91-145684B5ED36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25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761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949BBC0-0F1C-44F0-8AC8-075F6791AE4B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26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188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0E12E98-E36B-4200-A5D3-A6EE33BB566C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27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4763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9EDAAC-2EFA-4BEB-8F00-1AA62C0D37F0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28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9859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6DE16C5-CD2F-4966-96B8-A8EB34BAEC64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29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1210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E85BD5B-0E55-412B-A90D-D15C0A90384D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30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1876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4F7BE4-0495-4A11-AD8A-BFAC7B18AC77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31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8126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C26FC64-7661-46DE-A37C-CE154CDA6353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32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775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022C233-D240-43AC-9B81-F5690B6F6809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33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3164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151D5ED-90FF-405B-A1B2-B016F0B4D183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34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4554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9954847-290E-4872-BFFD-1D133679999C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35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6544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A57B67A-D76A-4FE3-891E-90E134DCD821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36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5340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218F18E-9721-47E8-A64F-88D6B241C0D6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37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0096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EE7B14B-B621-4974-BFC9-27146AD540FE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38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1083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A37B96-AA77-4234-9296-0607166C2B65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39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7096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219232-B882-4498-9585-1EC2A0879414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40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08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C252A89-2911-4484-8711-11331C7EEF16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41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0957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00B9566-538C-4424-B1F8-0C16641208E9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42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7822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BABC2AA-3C57-46B0-A328-66373A80BD6A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43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7637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50AFE9F-2E9F-4A40-8E00-C2D07343D852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44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0798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01F52C-E7E3-475F-B1CE-FB22A097134D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45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4249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B65BC69-EA39-492B-901B-74D49B8F38DD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46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5441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02B969-D1A6-407A-AD29-B3CA36C085A3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47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8287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95A8CDA-1985-45AD-A39F-699C494DF564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48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7226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00F45B-D256-4CB7-A9CB-BB7471F50F17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49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4911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C17C7F3-7F38-4038-B1DC-003BA113A452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50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4540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99FE2BA-3784-4877-B402-2445E9EDF8A5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51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361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59597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51587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ACDBB82-5B98-4546-A1C7-82E0C08796F6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52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1172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F4A4FB-2CED-4573-8ADE-2FC87B101E41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53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7544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8AF5386-8A05-4F71-9C91-CE6660B19F02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54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9295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3B6FD07-5CC9-49C7-A788-A737DE88802B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55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9127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12A1C9E-2895-4D79-900A-EDEBD835227E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56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6417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57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58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59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60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61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62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63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712758-1A40-47C5-9A7B-9597980DF890}" type="slidenum">
              <a:rPr lang="de-DE" altLang="de-DE" sz="1400" smtClean="0"/>
              <a:pPr>
                <a:spcBef>
                  <a:spcPct val="0"/>
                </a:spcBef>
              </a:pPr>
              <a:t>64</a:t>
            </a:fld>
            <a:endParaRPr lang="de-DE" altLang="de-DE" sz="140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08324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D710B22-D572-4BA9-97C7-77DDF6951B61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65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8647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D710B22-D572-4BA9-97C7-77DDF6951B61}" type="slidenum">
              <a:rPr lang="de-DE" altLang="de-DE" sz="1400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66</a:t>
            </a:fld>
            <a:endParaRPr lang="de-DE" altLang="de-DE" sz="1400">
              <a:cs typeface="Times New Roman" panose="02020603050405020304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8647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69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C2A419-5D23-47EB-AECA-A89988F74406}" type="slidenum">
              <a:rPr lang="de-DE" altLang="de-DE" sz="1300"/>
              <a:pPr algn="r" eaLnBrk="1" hangingPunct="1">
                <a:spcBef>
                  <a:spcPct val="0"/>
                </a:spcBef>
              </a:pPr>
              <a:t>70</a:t>
            </a:fld>
            <a:endParaRPr lang="de-DE" altLang="de-DE" sz="1300"/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75762793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1CE8ED5-8E8B-44E9-A1CE-151544036081}" type="slidenum">
              <a:rPr lang="de-DE" altLang="de-DE" sz="1300"/>
              <a:pPr algn="r" eaLnBrk="1" hangingPunct="1">
                <a:spcBef>
                  <a:spcPct val="0"/>
                </a:spcBef>
              </a:pPr>
              <a:t>71</a:t>
            </a:fld>
            <a:endParaRPr lang="de-DE" altLang="de-DE" sz="1300"/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11485175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0D7E73-63F4-4829-8836-74A7BDBC4D44}" type="slidenum">
              <a:rPr lang="de-DE" altLang="de-DE" sz="1300"/>
              <a:pPr algn="r" eaLnBrk="1" hangingPunct="1">
                <a:spcBef>
                  <a:spcPct val="0"/>
                </a:spcBef>
              </a:pPr>
              <a:t>72</a:t>
            </a:fld>
            <a:endParaRPr lang="de-DE" altLang="de-DE" sz="1300"/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52226817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BF15E6-15BC-4EC0-AF2B-C30F192828D8}" type="slidenum">
              <a:rPr lang="de-DE" altLang="de-DE" sz="1300"/>
              <a:pPr algn="r" eaLnBrk="1" hangingPunct="1">
                <a:spcBef>
                  <a:spcPct val="0"/>
                </a:spcBef>
              </a:pPr>
              <a:t>73</a:t>
            </a:fld>
            <a:endParaRPr lang="de-DE" altLang="de-DE" sz="1300"/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8209563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175A2A2-9DBA-4F0A-B1D5-1D5D54C99214}" type="slidenum">
              <a:rPr lang="de-DE" altLang="de-DE" sz="1300"/>
              <a:pPr algn="r" eaLnBrk="1" hangingPunct="1">
                <a:spcBef>
                  <a:spcPct val="0"/>
                </a:spcBef>
              </a:pPr>
              <a:t>74</a:t>
            </a:fld>
            <a:endParaRPr lang="de-DE" altLang="de-DE" sz="1300"/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9331517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1191B8-CD15-487F-8850-AFAB952E18AD}" type="slidenum">
              <a:rPr lang="de-DE" altLang="de-DE" sz="1300" smtClean="0"/>
              <a:pPr>
                <a:spcBef>
                  <a:spcPct val="0"/>
                </a:spcBef>
              </a:pPr>
              <a:t>75</a:t>
            </a:fld>
            <a:endParaRPr lang="de-DE" altLang="de-DE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84649520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1401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2140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CD2CC324-CC5A-4EF2-B6C4-A0A779D0521A}" type="slidenum">
              <a:rPr lang="de-DE" altLang="de-DE" smtClean="0"/>
              <a:pPr/>
              <a:t>77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4979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Дозвіл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використання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зображень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люб'язно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надали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митці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власники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авторських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прав.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Подробиці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ім</a:t>
            </a:r>
            <a:r>
              <a:rPr kumimoji="0" lang="uk-UA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’я митця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назва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зображення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) наведено в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кінці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презентації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.</a:t>
            </a: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FCE81800-726C-708D-0047-DB2416400D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C150E3C-26E9-45B6-931A-F0D11C29A01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/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25263311-EC95-445C-A3C7-B24270809D6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CA02ACE-E657-432A-838D-92F10D205EF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C150E3C-26E9-45B6-931A-F0D11C29A01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C150E3C-26E9-45B6-931A-F0D11C29A01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7 - Voreiliges Schlussfolgern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09E3676-772E-40F3-A28C-C6F98C766CD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5658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75419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 b="0" dirty="0">
                <a:solidFill>
                  <a:srgbClr val="333333"/>
                </a:solidFill>
                <a:latin typeface="Calibri Light"/>
                <a:ea typeface="+mn-ea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31829100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9F5696C-52DB-4F3A-A1A4-BB82AC095CE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88541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0A8DD220-91D4-4B8C-9EC5-964219BD182F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1884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53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438683E-D0CF-47D3-874B-A262ED531828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3952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9F5696C-52DB-4F3A-A1A4-BB82AC095CE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18318034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9F5696C-52DB-4F3A-A1A4-BB82AC095CE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795571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4322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9408BE8-552D-4473-8D1B-DA00ADD53E1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8821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0663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6556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1408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12566732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72935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5888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9249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493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0400446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03331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631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7 - Voreiliges Schlussfolgern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6451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009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7828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5012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08440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25300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B753B9EC-D0E7-46BD-BE46-B8EFC24918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119461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49943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26E5050-4AD3-4937-8679-190C3273144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34397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10823971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813956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9258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2BA7A26-C64D-4AD4-9010-93CA2DED1BC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308486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509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4C150E3C-26E9-45B6-931A-F0D11C29A01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  <p:sldLayoutId id="2147484206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  <p:sldLayoutId id="2147484238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>
                <a:solidFill>
                  <a:srgbClr val="333333"/>
                </a:solidFill>
                <a:ea typeface="+mn-ea"/>
                <a:cs typeface="Times New Roman" panose="02020603050405020304" pitchFamily="18" charset="0"/>
              </a:rPr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D9F5696C-52DB-4F3A-A1A4-BB82AC095CE7}" type="slidenum">
              <a:rPr lang="de-DE" altLang="de-DE" smtClean="0">
                <a:solidFill>
                  <a:srgbClr val="333333"/>
                </a:solidFill>
                <a:ea typeface="+mn-ea"/>
                <a:cs typeface="Times New Roman" panose="02020603050405020304" pitchFamily="18" charset="0"/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6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  <p:sldLayoutId id="2147484251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>
                <a:solidFill>
                  <a:srgbClr val="333333"/>
                </a:solidFill>
                <a:cs typeface="Times New Roman" panose="02020603050405020304" pitchFamily="18" charset="0"/>
              </a:rPr>
              <a:t>Metakognitives Training 7 - Voreiliges Schlussfolgern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cs typeface="Times New Roman" panose="02020603050405020304" pitchFamily="18" charset="0"/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  <p:sldLayoutId id="2147484264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0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7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de/imgres?imgurl=http://www.wdr5.de/lilipuz/programm/progvorschau/media/1_bild/06-02-11_japan-flagge.jpg&amp;imgrefurl=http://www.wdr5.de/lilipuz/programm/progvorschau/vorschau.phtml?tag=06-02-11_samstag&amp;grafik=tag_sa&amp;date=11.02.2006&amp;h=287&amp;w=430&amp;sz=4&amp;hl=de&amp;start=10&amp;tbnid=UcqDiCuj3pAkUM:&amp;tbnh=84&amp;tbnw=126&amp;prev=/images?q=japanische+Flagge&amp;ndsp=18&amp;svnum=10&amp;hl=de&amp;lr=&amp;newwindow=1&amp;sa=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de/imgres?imgurl=http://www.wdr5.de/lilipuz/programm/progvorschau/media/1_bild/06-02-11_japan-flagge.jpg&amp;imgrefurl=http://www.wdr5.de/lilipuz/programm/progvorschau/vorschau.phtml?tag=06-02-11_samstag&amp;grafik=tag_sa&amp;date=11.02.2006&amp;h=287&amp;w=430&amp;sz=4&amp;hl=de&amp;start=10&amp;tbnid=UcqDiCuj3pAkUM:&amp;tbnh=84&amp;tbnw=126&amp;prev=/images?q=japanische+Flagge&amp;ndsp=18&amp;svnum=10&amp;hl=de&amp;lr=&amp;newwindow=1&amp;sa=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de/imgres?imgurl=http://www.wdr5.de/lilipuz/programm/progvorschau/media/1_bild/06-02-11_japan-flagge.jpg&amp;imgrefurl=http://www.wdr5.de/lilipuz/programm/progvorschau/vorschau.phtml?tag=06-02-11_samstag&amp;grafik=tag_sa&amp;date=11.02.2006&amp;h=287&amp;w=430&amp;sz=4&amp;hl=de&amp;start=10&amp;tbnid=UcqDiCuj3pAkUM:&amp;tbnh=84&amp;tbnw=126&amp;prev=/images?q=japanische+Flagge&amp;ndsp=18&amp;svnum=10&amp;hl=de&amp;lr=&amp;newwindow=1&amp;sa=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57NKKR2Wc3VF2vk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MCT 7 B. Поспішні висновки II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05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5543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buClr>
                <a:srgbClr val="333333"/>
              </a:buClr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Ми часто приймаємо рішення, не знаючи «всієї правди».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latin typeface="Calibri Light"/>
              </a:rPr>
              <a:t>Причини/переваги: </a:t>
            </a:r>
            <a:r>
              <a:rPr lang="uk-UA" sz="2400">
                <a:solidFill>
                  <a:schemeClr val="tx1"/>
                </a:solidFill>
                <a:latin typeface="Calibri Light"/>
              </a:rPr>
              <a:t>???</a:t>
            </a:r>
            <a:r>
              <a:rPr lang="uk-UA" sz="2400">
                <a:latin typeface="Calibri Light"/>
              </a:rPr>
              <a:t> </a:t>
            </a:r>
            <a:r>
              <a:rPr lang="uk-UA" sz="2400">
                <a:solidFill>
                  <a:srgbClr val="FFFFFF"/>
                </a:solidFill>
                <a:latin typeface="Calibri Light"/>
              </a:rPr>
              <a:t>економія часу, впевненість, можливо, ви виглядаєте рішучим та компетентним для інших (приказка: «Краще неправильне рішення, ніж його відсутність»).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latin typeface="Calibri Light"/>
              </a:rPr>
              <a:t>Недоліки: </a:t>
            </a:r>
            <a:r>
              <a:rPr lang="uk-UA" sz="2400">
                <a:solidFill>
                  <a:schemeClr val="tx1"/>
                </a:solidFill>
                <a:latin typeface="Calibri Light"/>
              </a:rPr>
              <a:t>???</a:t>
            </a:r>
            <a:r>
              <a:rPr lang="uk-UA" sz="2400">
                <a:latin typeface="Calibri Light"/>
              </a:rPr>
              <a:t> </a:t>
            </a:r>
            <a:r>
              <a:rPr lang="uk-UA" sz="2400">
                <a:solidFill>
                  <a:srgbClr val="FFFFFF"/>
                </a:solidFill>
                <a:latin typeface="Calibri Light"/>
              </a:rPr>
              <a:t>Ризик прийняття серйозних неправильних рішень ...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2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170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buClr>
                <a:srgbClr val="333333"/>
              </a:buClr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Ми часто приймаємо рішення, не знаючи «всієї правди».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latin typeface="Calibri Light"/>
              </a:rPr>
              <a:t>Причини/переваги: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економія часу, впевненість, можливо, ви виглядаєте рішучим та компетентним для інших (приказка: «Краще неправильне рішення, ніж його відсутність»).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endParaRPr lang="uk-UA" sz="2400">
              <a:solidFill>
                <a:srgbClr val="333333"/>
              </a:solidFill>
              <a:latin typeface="Calibri Light"/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latin typeface="Calibri Light"/>
              </a:rPr>
              <a:t>Недоліки: ??? </a:t>
            </a:r>
            <a:r>
              <a:rPr lang="uk-UA" sz="2400">
                <a:solidFill>
                  <a:srgbClr val="FFFFFF"/>
                </a:solidFill>
                <a:latin typeface="Calibri Light"/>
              </a:rPr>
              <a:t>Ризик прийняття серйозних неправильних рішень ...</a:t>
            </a:r>
          </a:p>
          <a:p>
            <a:pPr algn="l" eaLnBrk="1" hangingPunct="1">
              <a:defRPr/>
            </a:pPr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3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650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buClr>
                <a:srgbClr val="333333"/>
              </a:buClr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Ми часто приймаємо рішення, не знаючи «всієї правди».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latin typeface="Calibri Light"/>
              </a:rPr>
              <a:t>Причини/переваги: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економія часу, впевненість, можливо, ви виглядаєте рішучим та компетентним для інших (приказка: «Краще неправильне рішення, ніж його відсутність»).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latin typeface="Calibri Light"/>
              </a:rPr>
              <a:t>Недоліки: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ризик прийняття серйозних неправильних рішень ...</a:t>
            </a:r>
          </a:p>
          <a:p>
            <a:pPr algn="l" eaLnBrk="1" hangingPunct="1">
              <a:defRPr/>
            </a:pPr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4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43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6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860947"/>
              </p:ext>
            </p:extLst>
          </p:nvPr>
        </p:nvGraphicFramePr>
        <p:xfrm>
          <a:off x="408955" y="2203704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Коли?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проблема є надзвичайно складною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є попередній досвід, який ми потім узагальнюємо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від швидкого рішення залежить не так багато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  <a:br>
              <a:rPr lang="uk-UA" sz="3600">
                <a:latin typeface="Calibri Light"/>
              </a:rPr>
            </a:br>
            <a:r>
              <a:rPr lang="uk-UA"/>
              <a:t>Коли ми робимо судження, не перевіривши всю інформацію?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5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289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6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186361"/>
              </p:ext>
            </p:extLst>
          </p:nvPr>
        </p:nvGraphicFramePr>
        <p:xfrm>
          <a:off x="408955" y="2203704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Коли?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проблема є надзвичайно складною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Купівля автомобіля: важко порівняти всі моделі або врахувати всі характеристики автомобіля (наприклад, ціна, витрати).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Ви повинні зробити вибір.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є попередній досвід, який ми потім узагальнюємо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від швидкого рішення залежить не так багато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  <a:br>
              <a:rPr lang="uk-UA" sz="3600">
                <a:latin typeface="Calibri Light"/>
              </a:rPr>
            </a:br>
            <a:r>
              <a:rPr lang="uk-UA"/>
              <a:t>Коли ми робимо судження, не перевіривши всю інформацію?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6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449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6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094705"/>
              </p:ext>
            </p:extLst>
          </p:nvPr>
        </p:nvGraphicFramePr>
        <p:xfrm>
          <a:off x="408955" y="2203704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Коли?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проблема є надзвичайно складною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Купівля автомобіля: важко порівняти всі моделі або врахувати всі характеристики автомобіля (наприклад, ціна, витрати).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Ви повинні зробити вибір.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є попередній досвід, який ми потім узагальнюємо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Упередження можуть призвести до поспішних узагальнень (наприклад, коли ми судимо про всіх на прикладі одної людини)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від швидкого рішення залежить не так багато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  <a:br>
              <a:rPr lang="uk-UA" sz="3600">
                <a:latin typeface="Calibri Light"/>
              </a:rPr>
            </a:br>
            <a:r>
              <a:rPr lang="uk-UA"/>
              <a:t>Коли ми робимо судження, не перевіривши всю інформацію?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7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211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6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388912"/>
              </p:ext>
            </p:extLst>
          </p:nvPr>
        </p:nvGraphicFramePr>
        <p:xfrm>
          <a:off x="408955" y="2203704"/>
          <a:ext cx="11376000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Коли?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проблема є надзвичайно складною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Купівля автомобіля: важко порівняти всі моделі або врахувати всі характеристики автомобіля (наприклад, ціна, витрати).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Ви повинні зробити вибір.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є попередній досвід, який ми потім узагальнюємо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Упередження можуть призвести до поспішних узагальнень (наприклад, коли ми судимо про всіх на прикладі одної людини)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... коли від швидкого рішення залежить не так багато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Марку йогурту під час покупок, колір шкарпеток тощо... </a:t>
                      </a:r>
                    </a:p>
                  </a:txBody>
                  <a:tcPr marL="121952" marR="121952" marT="45717" marB="4571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  <a:br>
              <a:rPr lang="uk-UA" sz="3600">
                <a:latin typeface="Calibri Light"/>
              </a:rPr>
            </a:br>
            <a:r>
              <a:rPr lang="uk-UA"/>
              <a:t>Коли ми робимо судження, не перевіривши всю інформацію?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41031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001731"/>
              </p:ext>
            </p:extLst>
          </p:nvPr>
        </p:nvGraphicFramePr>
        <p:xfrm>
          <a:off x="408955" y="1988840"/>
          <a:ext cx="11376000" cy="468946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4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Сфера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2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Надмірна тривога про здоров'я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Arial" pitchFamily="34" charset="0"/>
                        </a:rPr>
                        <a:t>Люди з надмірною тривогою про здоров'я передчасно вірять, що нешкідливі прояви організму (наприклад, родимка) вказують на серйозні захворювання (рак шкіри).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4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Самозванка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  <a:defRPr/>
                      </a:pPr>
                      <a:r>
                        <a:rPr lang="uk-UA" sz="18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У 2012 році росіянка з німецьким громадянством Анна Сорокіна видавала себе за дочку мільйонера під псевдонімом Анна Делві на Манхеттені. Вона обманула, зокрема, банки та друзів, загалом на суму близько 275 000 доларів США. У разі неплатоспроможності вона, наприклад, посилалася на конфлікт з батьком, через який не мала доступу до його коштів. Її впевнена поведінка змушувала друзів та ділових партнерів сліпо довіряти їй і відкладати виконання її вимог. Лише коли кількість непогашених боргів зросла, Анну Сорокін звинуватили у крадіжці та шахрайстві і засудили. </a:t>
                      </a:r>
                      <a:br>
                        <a:rPr lang="uk-UA" sz="18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uk-UA" sz="18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Здоровий рівень скептицизму щодо її особистості, заяв і платоспроможності міг би, можливо, викрити її раніше.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048978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в дії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в 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– Сучасні ілюстрації –</a:t>
            </a:r>
            <a:br>
              <a:rPr lang="uk-UA">
                <a:latin typeface="Calibri Light"/>
              </a:rPr>
            </a:br>
            <a:r>
              <a:rPr lang="uk-UA" sz="1800">
                <a:latin typeface="Calibri Light"/>
              </a:rPr>
              <a:t>(іншу вправу наведено у кінці презентації)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49254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344761"/>
              </p:ext>
            </p:extLst>
          </p:nvPr>
        </p:nvGraphicFramePr>
        <p:xfrm>
          <a:off x="408955" y="2697480"/>
          <a:ext cx="11376000" cy="411997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6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3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Легенда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Плюси й мінуси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«Доказовий матеріал»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Через дизайн упаковки постійно ширяться чутки, що бренд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має якийсь стосунок до скидання ядерної бомби на Японію.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За: </a:t>
                      </a: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Прапор Японії представляє собою червоне коло на білому тлі, схоже на упаковку.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Золоте коло може символізувати ядерне випромінювання.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«Lucky Strike» можна перекласти як «вдалий удар / влучна атака».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 Strike змінив дизайн упаковки під час Другої світової війни: Раніше замість білого кольору був зелений.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Проти: </a:t>
                      </a: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Золоте коло вже було на старій пачці.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Дизайн упаковки було змінено у 1940-41 роках з маркетингових причин — скидання ядерної бомби відбулося лише в 1945 році.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Бренд бере свій початок з часів золотодобувної промисловості. Назву «Lucky Strike» було зареєстровано у 1871 році. На пачці сигарет того часу зображено молот, піднятий у небо, як символ «вдалого удару» золотошукача. 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Японський прапор</a:t>
                      </a:r>
                    </a:p>
                  </a:txBody>
                  <a:tcPr marL="121952" marR="121952" marT="45721" marB="45721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168" name="Caption_492547"/>
          <p:cNvSpPr txBox="1">
            <a:spLocks noChangeArrowheads="1"/>
          </p:cNvSpPr>
          <p:nvPr/>
        </p:nvSpPr>
        <p:spPr bwMode="auto">
          <a:xfrm>
            <a:off x="408955" y="224028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>
                <a:latin typeface="Calibri Light"/>
              </a:rPr>
              <a:t>Чи має бренд сигарет Lucky Strike стосунок до скидання атомної бомби на Хіросіму?</a:t>
            </a:r>
            <a:r>
              <a:rPr lang="uk-UA" sz="2000">
                <a:latin typeface="Calibri Light"/>
              </a:rPr>
              <a:t> </a:t>
            </a:r>
          </a:p>
        </p:txBody>
      </p:sp>
      <p:sp>
        <p:nvSpPr>
          <p:cNvPr id="49169" name="Rectangle 19"/>
          <p:cNvSpPr>
            <a:spLocks noChangeArrowheads="1"/>
          </p:cNvSpPr>
          <p:nvPr/>
        </p:nvSpPr>
        <p:spPr bwMode="auto">
          <a:xfrm>
            <a:off x="408955" y="281103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49171" name="Rectangle 23"/>
          <p:cNvSpPr>
            <a:spLocks noChangeArrowheads="1"/>
          </p:cNvSpPr>
          <p:nvPr/>
        </p:nvSpPr>
        <p:spPr bwMode="auto">
          <a:xfrm>
            <a:off x="408955" y="43976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49173" name="Text Box 36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49174" name="Rectangle 37"/>
          <p:cNvSpPr>
            <a:spLocks noChangeArrowheads="1"/>
          </p:cNvSpPr>
          <p:nvPr/>
        </p:nvSpPr>
        <p:spPr bwMode="auto">
          <a:xfrm>
            <a:off x="9747671" y="572480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49178" name="Text Box 40"/>
          <p:cNvSpPr txBox="1">
            <a:spLocks noChangeArrowheads="1"/>
          </p:cNvSpPr>
          <p:nvPr/>
        </p:nvSpPr>
        <p:spPr bwMode="auto">
          <a:xfrm>
            <a:off x="10035613" y="4964113"/>
            <a:ext cx="18419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>
              <a:latin typeface="Arial" panose="020B0604020202020204" pitchFamily="34" charset="0"/>
            </a:endParaRPr>
          </a:p>
        </p:txBody>
      </p:sp>
      <p:pic>
        <p:nvPicPr>
          <p:cNvPr id="49179" name="Picture 41" descr="06-02-11_japan-flag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399" y="5516840"/>
            <a:ext cx="1188720" cy="792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77" name="Picture 43" descr="Lucky Strike - Oiseau `3`- flickr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379" y="3356992"/>
            <a:ext cx="1508760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181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в 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49254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173517"/>
              </p:ext>
            </p:extLst>
          </p:nvPr>
        </p:nvGraphicFramePr>
        <p:xfrm>
          <a:off x="408955" y="2697480"/>
          <a:ext cx="11376000" cy="411997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6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3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Легенда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Плюси й мінуси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«Доказовий матеріал»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Через дизайн упаковки постійно ширяться чутки, що бренд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має якийсь стосунок до скидання ядерної бомби на Японію.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Прапор Японії представляє собою червоне коло на білому тлі, схоже на упаковку.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Золоте коло може символізувати ядерне випромінювання.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можна перекласти як «вдалий удар / влучна атака».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змінив дизайн упаковки під час Другої світової війни: Раніше замість білого кольору був зелений.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Проти: 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Золоте коло вже було на старій пачці.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Дизайн упаковки було змінено у 1940-41 роках з маркетингових причин — скидання ядерної бомби відбулося лише в 1945 році.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Бренд бере свій початок з часів золотодобувної промисловості. Назву «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» було зареєстровано у 1871 році. На пачці сигарет того часу зображено молот, піднятий у небо, як символ «вдалого удару» золотошукача. 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Японський прапор</a:t>
                      </a:r>
                    </a:p>
                  </a:txBody>
                  <a:tcPr marL="121952" marR="121952" marT="45721" marB="45721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169" name="Rectangle 19"/>
          <p:cNvSpPr>
            <a:spLocks noChangeArrowheads="1"/>
          </p:cNvSpPr>
          <p:nvPr/>
        </p:nvSpPr>
        <p:spPr bwMode="auto">
          <a:xfrm>
            <a:off x="408955" y="281103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49171" name="Rectangle 23"/>
          <p:cNvSpPr>
            <a:spLocks noChangeArrowheads="1"/>
          </p:cNvSpPr>
          <p:nvPr/>
        </p:nvSpPr>
        <p:spPr bwMode="auto">
          <a:xfrm>
            <a:off x="408955" y="43976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49173" name="Text Box 36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49174" name="Rectangle 37"/>
          <p:cNvSpPr>
            <a:spLocks noChangeArrowheads="1"/>
          </p:cNvSpPr>
          <p:nvPr/>
        </p:nvSpPr>
        <p:spPr bwMode="auto">
          <a:xfrm>
            <a:off x="9747671" y="572480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49178" name="Text Box 40"/>
          <p:cNvSpPr txBox="1">
            <a:spLocks noChangeArrowheads="1"/>
          </p:cNvSpPr>
          <p:nvPr/>
        </p:nvSpPr>
        <p:spPr bwMode="auto">
          <a:xfrm>
            <a:off x="10035613" y="4964113"/>
            <a:ext cx="18419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>
              <a:latin typeface="Arial" panose="020B0604020202020204" pitchFamily="34" charset="0"/>
            </a:endParaRPr>
          </a:p>
        </p:txBody>
      </p:sp>
      <p:sp>
        <p:nvSpPr>
          <p:cNvPr id="14" name="Caption_492547"/>
          <p:cNvSpPr txBox="1">
            <a:spLocks noChangeArrowheads="1"/>
          </p:cNvSpPr>
          <p:nvPr/>
        </p:nvSpPr>
        <p:spPr bwMode="auto">
          <a:xfrm>
            <a:off x="408955" y="224028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>
                <a:latin typeface="Calibri Light"/>
              </a:rPr>
              <a:t>Чи має бренд сигарет Lucky Strike стосунок до скидання атомної бомби на Хіросіму?</a:t>
            </a:r>
            <a:r>
              <a:rPr lang="uk-UA" sz="2000">
                <a:latin typeface="Calibri Light"/>
              </a:rPr>
              <a:t> </a:t>
            </a:r>
          </a:p>
        </p:txBody>
      </p:sp>
      <p:pic>
        <p:nvPicPr>
          <p:cNvPr id="15" name="Picture 41" descr="06-02-11_japan-flag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399" y="5516840"/>
            <a:ext cx="1188720" cy="792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3" descr="Lucky Strike - Oiseau `3`- flickr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379" y="3356992"/>
            <a:ext cx="1508760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477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в 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12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49254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585038"/>
              </p:ext>
            </p:extLst>
          </p:nvPr>
        </p:nvGraphicFramePr>
        <p:xfrm>
          <a:off x="408955" y="2697480"/>
          <a:ext cx="11376000" cy="411997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64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3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Легенда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Плюси й мінуси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«Доказовий матеріал»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Через дизайн упаковки постійно ширяться чутки, що бренд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має якийсь стосунок до скидання ядерної бомби на Японію.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Прапор Японії представляє собою червоне коло на білому тлі, схоже на упаковку.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Золоте коло може символізувати ядерне випромінювання.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можна перекласти як «вдалий удар / влучна атака».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змінив дизайн упаковки під час Другої світової війни: раніше замість білого кольору був зелений.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Проти: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Золоте коло вже було на старій пачці.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Дизайн упаковки було змінено у 1940-41 роках з маркетингових причин — скидання ядерної бомби відбулося лише в 1945 році.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Бренд бере свій початок з часів золотодобувної промисловості. Назву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Strike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 було зареєстровано у 1871 році. На пачці сигарет того часу зображено молот, піднятий у небо, як символ «вдалого удару» золотошукача. 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Японський прапор</a:t>
                      </a:r>
                    </a:p>
                  </a:txBody>
                  <a:tcPr marL="121952" marR="121952" marT="45721" marB="45721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169" name="Rectangle 19"/>
          <p:cNvSpPr>
            <a:spLocks noChangeArrowheads="1"/>
          </p:cNvSpPr>
          <p:nvPr/>
        </p:nvSpPr>
        <p:spPr bwMode="auto">
          <a:xfrm>
            <a:off x="408955" y="281103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49171" name="Rectangle 23"/>
          <p:cNvSpPr>
            <a:spLocks noChangeArrowheads="1"/>
          </p:cNvSpPr>
          <p:nvPr/>
        </p:nvSpPr>
        <p:spPr bwMode="auto">
          <a:xfrm>
            <a:off x="408955" y="43976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49173" name="Text Box 36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49174" name="Rectangle 37"/>
          <p:cNvSpPr>
            <a:spLocks noChangeArrowheads="1"/>
          </p:cNvSpPr>
          <p:nvPr/>
        </p:nvSpPr>
        <p:spPr bwMode="auto">
          <a:xfrm>
            <a:off x="9747671" y="572480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49178" name="Text Box 40"/>
          <p:cNvSpPr txBox="1">
            <a:spLocks noChangeArrowheads="1"/>
          </p:cNvSpPr>
          <p:nvPr/>
        </p:nvSpPr>
        <p:spPr bwMode="auto">
          <a:xfrm>
            <a:off x="10035613" y="4964113"/>
            <a:ext cx="18419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>
              <a:latin typeface="Arial" panose="020B0604020202020204" pitchFamily="34" charset="0"/>
            </a:endParaRPr>
          </a:p>
        </p:txBody>
      </p:sp>
      <p:sp>
        <p:nvSpPr>
          <p:cNvPr id="14" name="Caption_492547"/>
          <p:cNvSpPr txBox="1">
            <a:spLocks noChangeArrowheads="1"/>
          </p:cNvSpPr>
          <p:nvPr/>
        </p:nvSpPr>
        <p:spPr bwMode="auto">
          <a:xfrm>
            <a:off x="408955" y="224028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>
                <a:latin typeface="Calibri Light"/>
              </a:rPr>
              <a:t>Чи має бренд сигарет Lucky Strike стосунок до скидання атомної бомби на Хіросіму?</a:t>
            </a:r>
            <a:r>
              <a:rPr lang="uk-UA" sz="2000">
                <a:latin typeface="Calibri Light"/>
              </a:rPr>
              <a:t> </a:t>
            </a:r>
          </a:p>
        </p:txBody>
      </p:sp>
      <p:pic>
        <p:nvPicPr>
          <p:cNvPr id="15" name="Picture 41" descr="06-02-11_japan-flag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399" y="5516840"/>
            <a:ext cx="1188720" cy="792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3" descr="Lucky Strike - Oiseau `3`- flickr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379" y="3356992"/>
            <a:ext cx="1508760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146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в 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sp>
        <p:nvSpPr>
          <p:cNvPr id="55300" name="Rectangle 19"/>
          <p:cNvSpPr>
            <a:spLocks noChangeArrowheads="1"/>
          </p:cNvSpPr>
          <p:nvPr/>
        </p:nvSpPr>
        <p:spPr bwMode="auto">
          <a:xfrm>
            <a:off x="408955" y="23124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55301" name="Rectangle 22"/>
          <p:cNvSpPr>
            <a:spLocks noChangeArrowheads="1"/>
          </p:cNvSpPr>
          <p:nvPr/>
        </p:nvSpPr>
        <p:spPr bwMode="auto">
          <a:xfrm>
            <a:off x="408955" y="23124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55302" name="Rectangle 23"/>
          <p:cNvSpPr>
            <a:spLocks noChangeArrowheads="1"/>
          </p:cNvSpPr>
          <p:nvPr/>
        </p:nvSpPr>
        <p:spPr bwMode="auto">
          <a:xfrm>
            <a:off x="408955" y="43976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55303" name="Caption_55304"/>
          <p:cNvSpPr txBox="1">
            <a:spLocks noChangeArrowheads="1"/>
          </p:cNvSpPr>
          <p:nvPr/>
        </p:nvSpPr>
        <p:spPr bwMode="auto">
          <a:xfrm>
            <a:off x="4906962" y="5991671"/>
            <a:ext cx="2400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2400">
                <a:latin typeface="Calibri Light"/>
              </a:rPr>
              <a:t>Ні! </a:t>
            </a:r>
          </a:p>
        </p:txBody>
      </p:sp>
      <p:pic>
        <p:nvPicPr>
          <p:cNvPr id="55304" name="Picture 45" descr="Lucky Strike - Oiseau `3`- flickr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2" y="2791271"/>
            <a:ext cx="24003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ption_492547"/>
          <p:cNvSpPr txBox="1">
            <a:spLocks noChangeArrowheads="1"/>
          </p:cNvSpPr>
          <p:nvPr/>
        </p:nvSpPr>
        <p:spPr bwMode="auto">
          <a:xfrm>
            <a:off x="408955" y="224028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>
                <a:latin typeface="Calibri Light"/>
              </a:rPr>
              <a:t>Чи має бренд сигарет Lucky Strike стосунок до скидання атомної бомби на Хіросіму?</a:t>
            </a:r>
            <a:r>
              <a:rPr lang="uk-UA" sz="2000">
                <a:latin typeface="Calibri Light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chemeClr val="tx1"/>
                </a:solidFill>
                <a:latin typeface="Calibri Light"/>
              </a:rPr>
              <a:t>???</a:t>
            </a:r>
          </a:p>
        </p:txBody>
      </p:sp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 b="0">
              <a:latin typeface="Calibri Light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часто є більш захопливими, ніж реальність!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ґрунтуються на твердженнях, які важко перевірити (наприклад, упаковка символізує Японію, а золотий вінок — ядерне випромінювання), в які деякі люди необачно вірять.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приховують інші можливі пояснення (наприклад, що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Lucky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Strike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також може означати «щасливу знахідку»).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Легенди виривають факти з контексту і перебільшують їх (фактично упаковку випустили під час Другої світової війни, але це не свідчить на користь легенди).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 b="0">
              <a:latin typeface="Calibri Light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 b="0">
              <a:latin typeface="Calibri Light"/>
            </a:endParaRP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 історії є багато випадків, коли у неконтрольованих ситуаціях або катастрофах звинувачували меншини або сторонніх осіб. Наприклад, у Середньовіччі у неврожаї часто звинувачували євреїв або жінок, яких вважали відьмами.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Такі прості звинувачення допомагали народу випустити гнів і давали хибне відчуття контролю.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defRPr/>
            </a:pPr>
            <a:endParaRPr 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багато що (але не все!) Люди, які страждають на психоз, схильні </a:t>
            </a: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приймати поспішні рішення.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Цей підхід збільшує ймовірність прийняття неправильних рішень. Тому бажано </a:t>
            </a: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враховувати якомога більше інформації для прийняття рішення.</a:t>
            </a:r>
          </a:p>
        </p:txBody>
      </p:sp>
      <p:sp>
        <p:nvSpPr>
          <p:cNvPr id="80898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03285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багато що (але не все!) Люди, які страждають на психоз, схильні </a:t>
            </a: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приймати поспішні рішення.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Цей підхід збільшує ймовірність прийняття неправильних рішень. Тому бажано </a:t>
            </a: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враховувати якомога більше інформації для прийняття рішення.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Сприйняття реальності у багатьох людей, які страждають на психоз (але не для всіх!), відрізняється. Вони часто розглядають тлумачення ситуацій, про які інші й подумати не могли б.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80898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65621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795039"/>
              </p:ext>
            </p:extLst>
          </p:nvPr>
        </p:nvGraphicFramePr>
        <p:xfrm>
          <a:off x="409575" y="2203704"/>
          <a:ext cx="11339514" cy="3749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79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Подія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Оцінка у разі психозу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Інші пояснення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У їжі дивний присмак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Отруєння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Погано приготована їжа, інгредієнти не свіжі ...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Коли ваша дівчина прийшла додому ввечері, від неї було чути інший запах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Переконання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, що вона вам зрадила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У дівчини нові парфуми, і вона очікує на компліменти, а не на звинувачення!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По радіо кілька разів крутять пісню «Hero» ( «Герой») Мераї Кері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Це таємний знак того, що вам судилося врятувати світ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Музична станція грає попмузику</a:t>
                      </a:r>
                    </a:p>
                  </a:txBody>
                  <a:tcPr marL="117068" marR="117068" marT="45728" marB="4572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поспішні висновки сприяють помилковій оцінці у разі психозу (приклади)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5" y="6084004"/>
            <a:ext cx="1137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uk-UA" sz="2000" b="0">
                <a:solidFill>
                  <a:schemeClr val="accent1"/>
                </a:solidFill>
                <a:latin typeface="Calibri Light"/>
              </a:rPr>
              <a:t>Можливо, хтось хоче поділитися власним досвідом?</a:t>
            </a:r>
          </a:p>
        </p:txBody>
      </p:sp>
    </p:spTree>
    <p:extLst>
      <p:ext uri="{BB962C8B-B14F-4D97-AF65-F5344CB8AC3E}">
        <p14:creationId xmlns:p14="http://schemas.microsoft.com/office/powerpoint/2010/main" val="191454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Намагайтеся підібрати назву класичної картини й виключити неправильні назви.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7691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Намагайтеся підібрати назву класичної картини й виключити неправильні назви.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Обговоріть аргументи </a:t>
            </a:r>
            <a:r>
              <a:rPr lang="uk-UA" sz="2400" i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за </a:t>
            </a: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і </a:t>
            </a:r>
            <a:r>
              <a:rPr lang="uk-UA" sz="2400" i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проти</a:t>
            </a:r>
            <a:r>
              <a:rPr lang="uk-UA" sz="24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запропонованих назв.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85873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Намагайтеся підібрати назву класичної картини й виключити неправильні назви.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Обговоріть аргументи </a:t>
            </a:r>
            <a:r>
              <a:rPr lang="uk-UA" sz="2400" i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за </a:t>
            </a: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і </a:t>
            </a:r>
            <a:r>
              <a:rPr lang="uk-UA" sz="2400" i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проти</a:t>
            </a:r>
            <a:r>
              <a:rPr lang="uk-UA" sz="24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запропонованих назв.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Також вкажіть, наскільки ви впевнені у своїй оцінці.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Зверніть увагу на деталі картини, які явно не підходять для можливих назв.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809801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4" descr="Traurige Botscha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0" y="1124712"/>
            <a:ext cx="4302840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Радісна новина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Мертва дитина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Скликання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Сумна новина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Радісна новина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Мертва дитина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Скликання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Сумна новина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(Петер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Фенді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1838 р.)</a:t>
            </a:r>
          </a:p>
        </p:txBody>
      </p:sp>
      <p:pic>
        <p:nvPicPr>
          <p:cNvPr id="77828" name="Picture 4" descr="Traurige Botscha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0" y="1124712"/>
            <a:ext cx="4302840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5" name="Picture 6" descr="Mango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06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Освіта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Монастирський суп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Перед церковним служінням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Навернення у віру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4" name="Picture 5" descr="Mango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06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Caption_81924"/>
          <p:cNvSpPr txBox="1">
            <a:spLocks noChangeArrowheads="1"/>
          </p:cNvSpPr>
          <p:nvPr/>
        </p:nvSpPr>
        <p:spPr bwMode="auto">
          <a:xfrm>
            <a:off x="502920" y="5729185"/>
            <a:ext cx="54864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З люб’язного дозволу Музею хлібної культури, Ульм.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68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Освіта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Монастирський суп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(Антон Мангольд, 1888 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Перед церковним служінням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Навернення у віру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4" descr="rousseau_krieg_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2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2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Війна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Сповіщення про прихід Христа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Чорний кінь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Кінь-гойдалка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4591321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Війна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(Анрі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Жюльєн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 Ф. Руссо, 1894 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Сповіщення про прихід Христа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Чорний кінь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Кінь-гойдалка</a:t>
            </a:r>
          </a:p>
        </p:txBody>
      </p:sp>
      <p:pic>
        <p:nvPicPr>
          <p:cNvPr id="86020" name="Picture 4" descr="rousseau_krieg_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2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5" descr="c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1" y="1664208"/>
            <a:ext cx="5218658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Вбивство через отруєння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Навіщо я вийшла за нього заміж?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Самогубство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Відчайдушна мати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  <p:sp>
        <p:nvSpPr>
          <p:cNvPr id="2" name="Rectangle 1"/>
          <p:cNvSpPr/>
          <p:nvPr/>
        </p:nvSpPr>
        <p:spPr bwMode="gray">
          <a:xfrm>
            <a:off x="866750" y="5622384"/>
            <a:ext cx="4824536" cy="182880"/>
          </a:xfrm>
          <a:prstGeom prst="rect">
            <a:avLst/>
          </a:prstGeom>
          <a:solidFill>
            <a:srgbClr val="FDEFE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78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Вбивство через отруєння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Навіщо я вийшла за нього заміж?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Мюррей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прибл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. 1940 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Самогубство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Відчайдушна мати</a:t>
            </a:r>
          </a:p>
        </p:txBody>
      </p:sp>
      <p:pic>
        <p:nvPicPr>
          <p:cNvPr id="90117" name="Picture 5" descr="c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1" y="1664208"/>
            <a:ext cx="5218658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Rectangle 5"/>
          <p:cNvSpPr/>
          <p:nvPr/>
        </p:nvSpPr>
        <p:spPr bwMode="gray">
          <a:xfrm>
            <a:off x="866750" y="5622384"/>
            <a:ext cx="4824536" cy="182880"/>
          </a:xfrm>
          <a:prstGeom prst="rect">
            <a:avLst/>
          </a:prstGeom>
          <a:solidFill>
            <a:srgbClr val="FDEFE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4" descr="Pieter Bruegel 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97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Бунт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Ринковий день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Країна ледарів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Дитячі ігри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4722896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Бунт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Ринковий день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Країна ледарів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Дитячі ігри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(Пітер Брейгель Старший, 1560 р.)</a:t>
            </a:r>
          </a:p>
        </p:txBody>
      </p:sp>
      <p:pic>
        <p:nvPicPr>
          <p:cNvPr id="94212" name="Picture 4" descr="Pieter Bruegel 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97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4" descr="de la Tour_derFalschspieler_mit_dem_caro_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7"/>
            <a:ext cx="5486400" cy="398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Заборонені азартні ігри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Картярський шахрай з бубновим тузом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Отруйна суміш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Графиня програє свій будинок і двір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78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Заборонені азартні ігри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Картярський шахрай з бубновим тузом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(Жорж де ла Тур, 1630 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Отруйна суміш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Графиня програє свій будинок і двір</a:t>
            </a:r>
          </a:p>
        </p:txBody>
      </p:sp>
      <p:pic>
        <p:nvPicPr>
          <p:cNvPr id="100356" name="Picture 4" descr="de la Tour_derFalschspieler_mit_dem_caro_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7"/>
            <a:ext cx="5486400" cy="398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4" descr="friedrich-caspar-david-zwei-maenner-in-betrachtung-910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1" y="1664208"/>
            <a:ext cx="5391978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4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Наруга над могилами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Двоє чоловіків споглядають місяць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Мисливці на вампірів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Сонячне затемнення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78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Наруга над могилами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Двоє чоловіків споглядають місяць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Каспар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 Давид Фрідріх, 1819 р.)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Мисливці на вампірів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Сонячне затемнення</a:t>
            </a:r>
          </a:p>
        </p:txBody>
      </p:sp>
      <p:pic>
        <p:nvPicPr>
          <p:cNvPr id="104452" name="Picture 4" descr="friedrich-caspar-david-zwei-maenner-in-betrachtung-910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1" y="1664208"/>
            <a:ext cx="5391978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Відпочинок на узліссі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Втеча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Виснаження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Поранені </a:t>
            </a:r>
          </a:p>
        </p:txBody>
      </p:sp>
      <p:pic>
        <p:nvPicPr>
          <p:cNvPr id="106500" name="Picture 4" descr="Rast im Wal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82" y="1664208"/>
            <a:ext cx="5131676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78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Відпочинок на узліссі</a:t>
            </a:r>
            <a:br>
              <a:rPr lang="uk-UA" sz="2400" b="0" dirty="0">
                <a:solidFill>
                  <a:srgbClr val="004992"/>
                </a:solidFill>
                <a:latin typeface="Calibri Light"/>
              </a:rPr>
            </a:b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(Фердинанд Георг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Вальдмюллер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1793-1865 рр.)</a:t>
            </a: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Втеча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Виснаження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Поранені </a:t>
            </a:r>
          </a:p>
        </p:txBody>
      </p:sp>
      <p:pic>
        <p:nvPicPr>
          <p:cNvPr id="108548" name="Picture 4" descr="Rast im Wal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82" y="1664208"/>
            <a:ext cx="5131676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2865785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Страва ката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Годування кроликів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Компаньйони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Великодня неділя</a:t>
            </a:r>
          </a:p>
        </p:txBody>
      </p:sp>
      <p:pic>
        <p:nvPicPr>
          <p:cNvPr id="110596" name="Picture 4" descr="Kaninchen fü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85" y="1664207"/>
            <a:ext cx="548247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089855" cy="294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Страва ката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Годування кроликів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(Фелікс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Шлезінгер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</a:t>
            </a:r>
          </a:p>
          <a:p>
            <a:pPr marL="0" indent="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None/>
            </a:pP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1833-1910 рр.)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lphaLcPeriod" startAt="3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Компаньйони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 startAt="3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Великодня неділя</a:t>
            </a:r>
          </a:p>
        </p:txBody>
      </p:sp>
      <p:pic>
        <p:nvPicPr>
          <p:cNvPr id="112644" name="Picture 4" descr="Kaninchen fü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85" y="1664207"/>
            <a:ext cx="548247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Подих смерті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Вмираюча дитина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Колискова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Мати біля колиски</a:t>
            </a:r>
          </a:p>
        </p:txBody>
      </p:sp>
      <p:pic>
        <p:nvPicPr>
          <p:cNvPr id="114692" name="Picture 4" descr="morisot-berthe-mutter-an-der-wiege-97013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47" y="1124712"/>
            <a:ext cx="4296747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Подих смерті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Вмираюча дитина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Колискова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Мати біля колиски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(Берта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Морізо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1872 р.)</a:t>
            </a:r>
          </a:p>
        </p:txBody>
      </p:sp>
      <p:pic>
        <p:nvPicPr>
          <p:cNvPr id="116740" name="Picture 4" descr="morisot-berthe-mutter-an-der-wiege-97013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47" y="1124712"/>
            <a:ext cx="4296747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7" name="Picture 4" descr="beim_ankleiden, Caraud,Jose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24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80760" y="2203704"/>
            <a:ext cx="5669280" cy="1447800"/>
          </a:xfrm>
        </p:spPr>
        <p:txBody>
          <a:bodyPr/>
          <a:lstStyle/>
          <a:p>
            <a:pPr marL="457200" indent="-457200" eaLnBrk="1" hangingPunct="1">
              <a:buClr>
                <a:srgbClr val="333333"/>
              </a:buClr>
              <a:buFont typeface="WingDings"/>
              <a:buAutoNum type="alphaLcPeriod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Запрошення на танець</a:t>
            </a:r>
          </a:p>
          <a:p>
            <a:pPr marL="457200" indent="-457200" eaLnBrk="1" hangingPunct="1">
              <a:buClr>
                <a:srgbClr val="333333"/>
              </a:buClr>
              <a:buFont typeface="WingDings"/>
              <a:buAutoNum type="alphaLcPeriod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Масаж шиї</a:t>
            </a:r>
          </a:p>
          <a:p>
            <a:pPr marL="457200" indent="-457200">
              <a:buClr>
                <a:srgbClr val="333333"/>
              </a:buClr>
              <a:buFont typeface="WingDings"/>
              <a:buAutoNum type="alphaLcPeriod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Підготування до ранкового виходу</a:t>
            </a:r>
          </a:p>
          <a:p>
            <a:pPr marL="457200" indent="-457200">
              <a:buClr>
                <a:srgbClr val="333333"/>
              </a:buClr>
              <a:buFont typeface="WingDings"/>
              <a:buAutoNum type="alphaLcPeriod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Спійманий злодій</a:t>
            </a:r>
          </a:p>
          <a:p>
            <a:pPr lvl="1" eaLnBrk="1" hangingPunct="1">
              <a:spcBef>
                <a:spcPts val="1999"/>
              </a:spcBef>
              <a:spcAft>
                <a:spcPts val="0"/>
              </a:spcAft>
            </a:pPr>
            <a:endParaRPr lang="de-DE" altLang="de-DE" sz="2400" dirty="0">
              <a:solidFill>
                <a:srgbClr val="333333"/>
              </a:solidFill>
              <a:latin typeface="Calibri Light"/>
              <a:ea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 descr="beim_ankleiden, Caraud,Jose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24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gray">
          <a:xfrm>
            <a:off x="6080760" y="2203704"/>
            <a:ext cx="5669280" cy="27374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200" indent="-457200" fontAlgn="auto">
              <a:buClr>
                <a:srgbClr val="333333"/>
              </a:buClr>
              <a:buFont typeface="WingDings"/>
              <a:buAutoNum type="alphaL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Запрошення на танець</a:t>
            </a:r>
          </a:p>
          <a:p>
            <a:pPr marL="457200" indent="-457200" fontAlgn="auto">
              <a:buClr>
                <a:srgbClr val="333333"/>
              </a:buClr>
              <a:buFont typeface="WingDings"/>
              <a:buAutoNum type="alphaL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Масаж шиї</a:t>
            </a:r>
          </a:p>
          <a:p>
            <a:pPr marL="457200" indent="-457200" fontAlgn="auto">
              <a:buClr>
                <a:srgbClr val="004992"/>
              </a:buClr>
              <a:buFont typeface="WingDings"/>
              <a:buAutoNum type="alphaLcPeriod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Підготування до ранкового виходу </a:t>
            </a:r>
            <a:r>
              <a:rPr lang="uk-UA" dirty="0">
                <a:solidFill>
                  <a:srgbClr val="004992"/>
                </a:solidFill>
                <a:latin typeface="Calibri Light"/>
              </a:rPr>
              <a:t>(Жозеф </a:t>
            </a:r>
            <a:r>
              <a:rPr lang="uk-UA" dirty="0" err="1">
                <a:solidFill>
                  <a:srgbClr val="004992"/>
                </a:solidFill>
                <a:latin typeface="Calibri Light"/>
              </a:rPr>
              <a:t>Карон</a:t>
            </a:r>
            <a:r>
              <a:rPr lang="uk-UA" dirty="0">
                <a:solidFill>
                  <a:srgbClr val="004992"/>
                </a:solidFill>
                <a:latin typeface="Calibri Light"/>
              </a:rPr>
              <a:t>, 1868 р.)</a:t>
            </a:r>
          </a:p>
          <a:p>
            <a:pPr marL="457200" indent="-457200" fontAlgn="auto">
              <a:buClr>
                <a:srgbClr val="333333"/>
              </a:buClr>
              <a:buFont typeface="WingDings"/>
              <a:buAutoNum type="alphaL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Спійманий злодій</a:t>
            </a:r>
          </a:p>
          <a:p>
            <a:pPr lvl="1" fontAlgn="auto">
              <a:spcBef>
                <a:spcPts val="1999"/>
              </a:spcBef>
              <a:spcAft>
                <a:spcPts val="0"/>
              </a:spcAft>
            </a:pPr>
            <a:endParaRPr lang="de-DE" altLang="de-DE" sz="2400" b="0" dirty="0">
              <a:solidFill>
                <a:srgbClr val="333333"/>
              </a:solidFill>
              <a:latin typeface="Calibri Light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4" descr="Die Büglerinn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34" y="1664207"/>
            <a:ext cx="456997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4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Алкоголічки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Реанімація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Працівниці пральні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Прасувальниці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Алкоголічки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Реанімація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Працівниці пральні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Прасувальниці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(Едґар Деґа, 1884 р.)</a:t>
            </a:r>
          </a:p>
        </p:txBody>
      </p:sp>
      <p:pic>
        <p:nvPicPr>
          <p:cNvPr id="124932" name="Picture 4" descr="Die Büglerinn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34" y="1664207"/>
            <a:ext cx="456997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9" name="Picture 4" descr="brueghel-the-elder-pieter-schlaraffenland-24085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803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marL="457200" lvl="1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збору врожаю</a:t>
            </a:r>
          </a:p>
          <a:p>
            <a:pPr marL="457200" lvl="1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Країна ледарів </a:t>
            </a:r>
          </a:p>
          <a:p>
            <a:pPr marL="457200" lvl="1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Обезголовлена курка</a:t>
            </a:r>
          </a:p>
          <a:p>
            <a:pPr marL="457200" lvl="1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Харчове отруєння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914400" indent="-45720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marL="457200" lvl="1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збору врожаю</a:t>
            </a:r>
          </a:p>
          <a:p>
            <a:pPr marL="457200" lvl="1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Країна ледарів </a:t>
            </a:r>
            <a:r>
              <a:rPr lang="uk-UA" sz="1800" b="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(Пітер Брейгель Старший, 1567 р.)</a:t>
            </a:r>
          </a:p>
          <a:p>
            <a:pPr marL="457200" lvl="1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Обезголовлена курка</a:t>
            </a:r>
          </a:p>
          <a:p>
            <a:pPr marL="457200" lvl="1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Харчове отруєння</a:t>
            </a:r>
          </a:p>
        </p:txBody>
      </p:sp>
      <p:pic>
        <p:nvPicPr>
          <p:cNvPr id="129028" name="Picture 4" descr="brueghel-the-elder-pieter-schlaraffenland-24085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803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3"/>
          <p:cNvSpPr>
            <a:spLocks noChangeArrowheads="1"/>
          </p:cNvSpPr>
          <p:nvPr/>
        </p:nvSpPr>
        <p:spPr bwMode="auto">
          <a:xfrm>
            <a:off x="408955" y="2321842"/>
            <a:ext cx="11376000" cy="1484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131075" name="Picture 4" descr="der-gaukler-97008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" y="1664208"/>
            <a:ext cx="514350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6" name="Text Box 2"/>
          <p:cNvSpPr txBox="1">
            <a:spLocks noChangeArrowheads="1"/>
          </p:cNvSpPr>
          <p:nvPr/>
        </p:nvSpPr>
        <p:spPr bwMode="auto">
          <a:xfrm>
            <a:off x="6051336" y="2230370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Магія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Чари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Мандрівний проповідник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Фокусник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408955" y="2321842"/>
            <a:ext cx="11376000" cy="1484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133124" name="Picture 4" descr="der-gaukler-97008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" y="1664208"/>
            <a:ext cx="514350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037247" y="2222516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Магія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Чари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Мандрівний проповідник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chemeClr val="accent1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Фокусник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(Ієронім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Босх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1480 р.)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1" name="Picture 4" descr="egger-lienz-mittagess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69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2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Поминки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Відданість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Обід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Читання моралі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Поминки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Відданість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Обід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(Альбін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Еггер-Лінц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1910 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Читання моралі</a:t>
            </a:r>
          </a:p>
        </p:txBody>
      </p:sp>
      <p:pic>
        <p:nvPicPr>
          <p:cNvPr id="137220" name="Picture 4" descr="egger-lienz-mittagess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69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7223948" y="1813842"/>
            <a:ext cx="4156099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pic>
        <p:nvPicPr>
          <p:cNvPr id="139267" name="Picture 4" descr="weintrinkendes_maedchen_mit 2 Kavalieren ,Vermeer van Del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42" y="1124712"/>
            <a:ext cx="4573957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9" name="Rectangle 3"/>
          <p:cNvSpPr>
            <a:spLocks noChangeArrowheads="1"/>
          </p:cNvSpPr>
          <p:nvPr/>
        </p:nvSpPr>
        <p:spPr bwMode="auto">
          <a:xfrm>
            <a:off x="6080760" y="2203704"/>
            <a:ext cx="5669280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Дівчина з келихом вина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Пропозиція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Близнюки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Святкова вечеря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7223948" y="1813842"/>
            <a:ext cx="4156099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 b="0">
              <a:latin typeface="Calibri Light"/>
            </a:endParaRPr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6080760" y="2203704"/>
            <a:ext cx="5669280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Дівчина з келихом вина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(Ян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Вермер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Делфтський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1660 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Пропозиція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Близнюки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Святкова вечеря</a:t>
            </a:r>
          </a:p>
        </p:txBody>
      </p:sp>
      <p:pic>
        <p:nvPicPr>
          <p:cNvPr id="141316" name="Picture 4" descr="weintrinkendes_maedchen_mit 2 Kavalieren ,Vermeer van Del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42" y="1124712"/>
            <a:ext cx="4573957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54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397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 Карнавал у Венеції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Жінка з театральним біноклем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 Шпигунка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 Демон</a:t>
            </a:r>
          </a:p>
        </p:txBody>
      </p:sp>
      <p:pic>
        <p:nvPicPr>
          <p:cNvPr id="143364" name="Picture 4" descr="degas-edgar-dame-mit-opernglas-97009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568" y="1124712"/>
            <a:ext cx="3497105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55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68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 Карнавал у Венеції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Жінка з театральним біноклем </a:t>
            </a:r>
            <a:r>
              <a:rPr lang="uk-UA" b="0" dirty="0">
                <a:solidFill>
                  <a:srgbClr val="004992"/>
                </a:solidFill>
                <a:latin typeface="Calibri Light"/>
              </a:rPr>
              <a:t>(Едґар </a:t>
            </a:r>
            <a:r>
              <a:rPr lang="uk-UA" b="0" dirty="0" err="1">
                <a:solidFill>
                  <a:srgbClr val="004992"/>
                </a:solidFill>
                <a:latin typeface="Calibri Light"/>
              </a:rPr>
              <a:t>Деґа</a:t>
            </a:r>
            <a:r>
              <a:rPr lang="uk-UA" b="0" dirty="0">
                <a:solidFill>
                  <a:srgbClr val="004992"/>
                </a:solidFill>
                <a:latin typeface="Calibri Light"/>
              </a:rPr>
              <a:t>, 1834-1917 р.)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 Шпигунка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 Демон</a:t>
            </a:r>
          </a:p>
        </p:txBody>
      </p:sp>
      <p:pic>
        <p:nvPicPr>
          <p:cNvPr id="145412" name="Picture 4" descr="degas-edgar-dame-mit-opernglas-97009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568" y="1124712"/>
            <a:ext cx="3497105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56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44793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і має нерухомий вираз обличчя.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58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9686622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і має нерухомий вираз обличчя.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753658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і має нерухомий вираз обличчя.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поспішних висновків існує небезпека помилкової підозри!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704056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і має нерухомий вираз обличчя.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поспішних висновків існує небезпека помилкової підозри!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Проте у менш важливих речах слід приймати рішення достатньо швидко (наприклад, марка йогурту, вид торта в кафе, номери лотереї).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61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340127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і має нерухомий вираз обличчя.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поспішних висновків існує небезпека помилкової підозри!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Проте у менш важливих речах слід приймати рішення достатньо швидко (наприклад, марка йогурту, вид торта в кафе, номери лотереї).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Людині притаманно помилятися — завжди враховуйте можливість того, що ви можете помилятися.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62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22450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і має нерухомий вираз обличчя.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поспішних висновків існує небезпека помилкової підозри!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Проте у менш важливих речах слід приймати рішення достатньо швидко (наприклад, марка йогурту, вид торта в кафе, номери лотереї).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Людині притаманно помилятися — завжди враховуйте можливість того, що ви можете помилятися.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Важливі рішення повинні ґрунтуватися на фактах. Звичайні припущення — це «погані порадники». Завжди враховуйте наслідки прийняття неправильного рішення.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de-DE" altLang="de-DE" sz="17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316018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психоз (але не всі!), зазвичай схильні робити поспішні та надмірні висновки. У стані стресу ця схильність часто посилюється.</a:t>
            </a: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260234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Багато людей, які страждають на психоз (але не всі!), зазвичай схильні робити поспішні та надмірні висновки. У стані стресу ця схильність часто посилюється.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Поліна стверджує, що її лікар насправді її колишній хлопець, який упродовж багатьох років підстерігає її в психіатричній лікарні під чужою особистістю.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Підґрунтя: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обидва чоловіки родом з одного села і мають однакові імена.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це випадковість.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65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8163974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Багато людей, які страждають на психоз (але не всі!), зазвичай схильні робити поспішні та надмірні висновки. У стані стресу ця схильність часто посилюється.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Поліна стверджує, що її лікар насправді її колишній хлопець, який упродовж багатьох років підстерігає її в психіатричній лікарні під чужою особистістю.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Підґрунтя: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обидва чоловіки родом з одного села і мають однакові імена.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це випадковість.</a:t>
            </a:r>
          </a:p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У разі серйозних звинувачень слід зібрати більше інформації та обговорити інші пояснення з людьми, яким ви довіряєте. </a:t>
            </a:r>
          </a:p>
          <a:p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C5AAF-96C1-4B50-AE85-F2B122D16821}" type="slidenum">
              <a:rPr lang="de-DE" altLang="de-DE" b="0" smtClean="0">
                <a:latin typeface="Calibri Light"/>
              </a:rPr>
              <a:pPr>
                <a:defRPr/>
              </a:pPr>
              <a:t>66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https://qeurope.eu.qualtrics.com/jfe/form/SV_57NKKR2Wc3VF2vk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Метакогнітивний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тренінг 7. Поспішні висновки II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7. Поспішні висновки II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68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b="0" dirty="0" err="1">
                <a:solidFill>
                  <a:srgbClr val="333333"/>
                </a:solidFill>
                <a:latin typeface="Calibri Light"/>
                <a:cs typeface="Verdana"/>
              </a:rPr>
              <a:t>cogito_ua</a:t>
            </a:r>
            <a:endParaRPr lang="uk-UA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6681FE4-D8BD-6FC3-B433-474BE2032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98" y="3312000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20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+mj-lt"/>
              </a:rPr>
            </a:br>
            <a:r>
              <a:rPr lang="uk-UA" sz="1200" b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287022"/>
              </p:ext>
            </p:extLst>
          </p:nvPr>
        </p:nvGraphicFramePr>
        <p:xfrm>
          <a:off x="408954" y="2011680"/>
          <a:ext cx="11375999" cy="188669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Oiseau ‘3’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 STRIKE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Lucky Strike cigarette box / Пачка сигарет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All reproduced paintings are in the public domain because their copyright has expired (all artists died more than 70years ago).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Times New Roman" pitchFamily="18" charset="0"/>
                        </a:rPr>
                        <a:t>Усі відтворені твори мистецтва є суспільним надбанням, оскільки термін захисту авторського права, на нашу думку, минув (усі художники померли понад 70 років тому). Усі репродукції також вважаються суспільним надбанням.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b="0"/>
              <a:t>Метакогнітивний тренінг 7. Поспішні висновки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b="0" smtClean="0"/>
              <a:pPr/>
              <a:t>69</a:t>
            </a:fld>
            <a:endParaRPr lang="de-DE" b="0"/>
          </a:p>
        </p:txBody>
      </p:sp>
    </p:spTree>
    <p:extLst>
      <p:ext uri="{BB962C8B-B14F-4D97-AF65-F5344CB8AC3E}">
        <p14:creationId xmlns:p14="http://schemas.microsoft.com/office/powerpoint/2010/main" val="25539747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37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624555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Конспіролог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Можливі мотиви уряду США: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СРСР, яка в той час конкурувала з США, успішно відправила супутник у космос перед цим. США терміново потрібно було продемонструвати успіх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Відволікання від тодішньої війни у В’єтнамі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NASA (космічне агентство США) обдурило уряд США через страх, що його бюджет зменшать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70</a:t>
            </a:fld>
            <a:endParaRPr lang="de-DE" altLang="de-DE" b="0">
              <a:latin typeface="Calibri Ligh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5502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18131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AutoNum type="arabicPeriod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71</a:t>
            </a:fld>
            <a:endParaRPr lang="de-DE" altLang="de-DE" b="0">
              <a:latin typeface="Calibri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75118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704079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не може розвіватися, оскільки на Місяці немає атмосфери / клімату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Небо без зірок та тіні на зображеннях вказують на те, що фотографії було зроблено на кіностудії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lang="uk-UA" sz="1800">
                          <a:solidFill>
                            <a:srgbClr val="333333"/>
                          </a:solidFill>
                          <a:latin typeface="Calibri Light"/>
                        </a:rPr>
                        <a:t>Через велику відстань між Місяцем і Землею радіозв’язок між ними відбувається з затримкою у кілька секунд. Однак на деякі запитання Ніксона Армстронг, який перебуває на Місяці відповідає відразу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72</a:t>
            </a:fld>
            <a:endParaRPr lang="de-DE" altLang="de-DE" b="0">
              <a:latin typeface="Calibri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8254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9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487625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розвівався через вбивання щогли в поверхню Місяця та встановлення поперечини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Фотографії, зроблені в дуже яскравому середовищі, не фіксують слабкі джерела світла (наприклад, зірки)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небо без зірок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Через нерівності поверхні виникли різні структури та тіні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AutoNum type="arabicPeriod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73</a:t>
            </a:fld>
            <a:endParaRPr lang="de-DE" altLang="de-DE" b="0">
              <a:latin typeface="Calibri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1222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9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653837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розвівався через вбивання щогли в поверхню Місяця та встановлення поперечини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Фотографії, зроблені в дуже яскравому середовищі, не фіксують слабкі джерела світла (наприклад, зірки)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небо без зірок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Через нерівності поверхні виникли різні структури та тіні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Відбулося зшивання інтерв’ю, тому що в оригіналі запису у діалозі між Ніксоном і Армстронгом була затримка у кілька секунд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74</a:t>
            </a:fld>
            <a:endParaRPr lang="de-DE" altLang="de-DE" b="0">
              <a:latin typeface="Calibri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7715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Чи було приземлення на Місяць сфабриковано урядом США?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75</a:t>
            </a:fld>
            <a:endParaRPr lang="de-DE" altLang="de-DE" b="0">
              <a:latin typeface="Calibri Light"/>
            </a:endParaRP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4138971" y="3496940"/>
            <a:ext cx="760998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uk-UA" sz="2400" b="0" dirty="0">
                <a:latin typeface="Calibri Light"/>
              </a:rPr>
              <a:t>Директор Роланд </a:t>
            </a:r>
            <a:r>
              <a:rPr lang="uk-UA" sz="2400" b="0" dirty="0" err="1">
                <a:latin typeface="Calibri Light"/>
              </a:rPr>
              <a:t>Еммеріх</a:t>
            </a:r>
            <a:r>
              <a:rPr lang="uk-UA" sz="2400" b="0" dirty="0">
                <a:latin typeface="Calibri Light"/>
              </a:rPr>
              <a:t> (наприклад, «День незалежності»):</a:t>
            </a:r>
            <a:br>
              <a:rPr lang="uk-UA" sz="2400" b="0" dirty="0">
                <a:latin typeface="Calibri Light"/>
              </a:rPr>
            </a:br>
            <a:r>
              <a:rPr lang="uk-UA" sz="2400" b="0" i="1" dirty="0">
                <a:latin typeface="Calibri Light"/>
              </a:rPr>
              <a:t>«Висадку на Місяць було (...) технічно зроблена занадто добре. Таке ще не могли знімати у 60-х роках настільки якісно. Навіть з сучасними технологіями було б проблематично це зробити».</a:t>
            </a:r>
          </a:p>
        </p:txBody>
      </p:sp>
      <p:sp>
        <p:nvSpPr>
          <p:cNvPr id="13" name="Textfeld 7"/>
          <p:cNvSpPr txBox="1">
            <a:spLocks noChangeArrowheads="1"/>
          </p:cNvSpPr>
          <p:nvPr/>
        </p:nvSpPr>
        <p:spPr bwMode="auto">
          <a:xfrm>
            <a:off x="4157115" y="6107340"/>
            <a:ext cx="7609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200" b="0" dirty="0">
                <a:latin typeface="+mj-lt"/>
              </a:rPr>
              <a:t>Джерело: ZDF „</a:t>
            </a:r>
            <a:r>
              <a:rPr lang="uk-UA" sz="1200" b="0" dirty="0" err="1">
                <a:latin typeface="+mj-lt"/>
              </a:rPr>
              <a:t>Vorsicht</a:t>
            </a:r>
            <a:r>
              <a:rPr lang="uk-UA" sz="1200" b="0" dirty="0">
                <a:latin typeface="+mj-lt"/>
              </a:rPr>
              <a:t> </a:t>
            </a:r>
            <a:r>
              <a:rPr lang="uk-UA" sz="1200" b="0" dirty="0" err="1">
                <a:latin typeface="+mj-lt"/>
              </a:rPr>
              <a:t>Verschwörung</a:t>
            </a:r>
            <a:r>
              <a:rPr lang="uk-UA" sz="1200" b="0" dirty="0">
                <a:latin typeface="+mj-lt"/>
              </a:rPr>
              <a:t>“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955" y="2649106"/>
            <a:ext cx="11376000" cy="707886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spcBef>
                <a:spcPts val="0"/>
              </a:spcBef>
            </a:pPr>
            <a:r>
              <a:rPr lang="uk-UA" sz="4000">
                <a:solidFill>
                  <a:srgbClr val="FF0000"/>
                </a:solidFill>
                <a:latin typeface="Calibri Light"/>
              </a:rPr>
              <a:t>Ні!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3" y="3600126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4405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76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44621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Вони часто є більш захопливими, ніж реальність!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Вони ґрунтуються на твердженнях, які важко перевірити (наприклад, прапор, що розвівається, вказує на те, що фотографії було зроблено на Землі), у що деякі люди вірять і перестають сумніватися.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Вони приховують альтернативні пояснення (наприклад, що небо без зірок зумовлене коротким часом експозиції нічної фотозйомки).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Легенди виривають факти з контексту й ускладнюють їх.</a:t>
            </a: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77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47711652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3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6.xml><?xml version="1.0" encoding="utf-8"?>
<a:theme xmlns:a="http://schemas.openxmlformats.org/drawingml/2006/main" name="5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7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4463</Words>
  <Application>Microsoft Macintosh PowerPoint</Application>
  <PresentationFormat>Benutzerdefiniert</PresentationFormat>
  <Paragraphs>655</Paragraphs>
  <Slides>77</Slides>
  <Notes>75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77</vt:i4>
      </vt:variant>
    </vt:vector>
  </HeadingPairs>
  <TitlesOfParts>
    <vt:vector size="91" baseType="lpstr">
      <vt:lpstr>ＭＳ Ｐゴシック</vt:lpstr>
      <vt:lpstr>Arial</vt:lpstr>
      <vt:lpstr>Calibri</vt:lpstr>
      <vt:lpstr>Calibri Light</vt:lpstr>
      <vt:lpstr>Symbol</vt:lpstr>
      <vt:lpstr>Times New Roman</vt:lpstr>
      <vt:lpstr>Verdana</vt:lpstr>
      <vt:lpstr>WingDings</vt:lpstr>
      <vt:lpstr>UKE_PPT-Vorlage_16zu9</vt:lpstr>
      <vt:lpstr>2_UKE_PPT-Vorlage_16zu9</vt:lpstr>
      <vt:lpstr>4_UKE_PPT-Vorlage_16zu9</vt:lpstr>
      <vt:lpstr>1_UKE_PPT-Vorlage_16zu9</vt:lpstr>
      <vt:lpstr>3_UKE_PPT-Vorlage_16zu9</vt:lpstr>
      <vt:lpstr>5_UKE_PPT-Vorlage_16zu9</vt:lpstr>
      <vt:lpstr>MCT 7 B. Поспішні висновки II</vt:lpstr>
      <vt:lpstr>Поспішні висновки</vt:lpstr>
      <vt:lpstr>Поспішні висновки</vt:lpstr>
      <vt:lpstr>Поспішні висновки</vt:lpstr>
      <vt:lpstr>Поспішні висновки Коли ми робимо судження, не перевіривши всю інформацію?</vt:lpstr>
      <vt:lpstr>Поспішні висновки Коли ми робимо судження, не перевіривши всю інформацію?</vt:lpstr>
      <vt:lpstr>Поспішні висновки Коли ми робимо судження, не перевіривши всю інформацію?</vt:lpstr>
      <vt:lpstr>Поспішні висновки Коли ми робимо судження, не перевіривши всю інформацію?</vt:lpstr>
      <vt:lpstr>Поспішні висновки в дії</vt:lpstr>
      <vt:lpstr>Поспішні висновки в дії – Сучасні ілюстрації – (іншу вправу наведено у кінці презентації)</vt:lpstr>
      <vt:lpstr>Поспішні висновки в дії – Сучасні легенди –</vt:lpstr>
      <vt:lpstr>Поспішні висновки в дії – Сучасні легенди –</vt:lpstr>
      <vt:lpstr>Поспішні висновки в дії – Сучасні легенди –</vt:lpstr>
      <vt:lpstr>Як виникають ці та інші теорії змови?</vt:lpstr>
      <vt:lpstr>Як виникають ці та інші теорії змови?</vt:lpstr>
      <vt:lpstr>Як виникають ці та інші теорії змови?</vt:lpstr>
      <vt:lpstr>Що це все означає?</vt:lpstr>
      <vt:lpstr>Що це все означає?</vt:lpstr>
      <vt:lpstr>Як поспішні висновки сприяють помилковій оцінці у разі психозу (приклади)</vt:lpstr>
      <vt:lpstr>Завдання</vt:lpstr>
      <vt:lpstr>Завдання</vt:lpstr>
      <vt:lpstr>Завдання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Поспішні думки «в дії» – Сучасні легенди –</vt:lpstr>
      <vt:lpstr>Поспішні думки «в дії» – Сучасні легенди –</vt:lpstr>
      <vt:lpstr>Поспішні думки «в дії» – Сучасні легенди –</vt:lpstr>
      <vt:lpstr>Поспішні думки «в дії» – Сучасні легенди –</vt:lpstr>
      <vt:lpstr>Поспішні думки «в дії» – Сучасні легенди –</vt:lpstr>
      <vt:lpstr>Поспішні думки «в дії» – Сучасні легенди –</vt:lpstr>
      <vt:lpstr>Як виникають ці та інші теорії змови?</vt:lpstr>
      <vt:lpstr>Як виникають ці та інші теорії змови?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297</cp:revision>
  <dcterms:created xsi:type="dcterms:W3CDTF">2004-06-30T16:15:23Z</dcterms:created>
  <dcterms:modified xsi:type="dcterms:W3CDTF">2025-10-07T14:23:09Z</dcterms:modified>
</cp:coreProperties>
</file>