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7" r:id="rId1"/>
    <p:sldMasterId id="2147483740" r:id="rId2"/>
    <p:sldMasterId id="2147483766" r:id="rId3"/>
    <p:sldMasterId id="2147483779" r:id="rId4"/>
    <p:sldMasterId id="2147483792" r:id="rId5"/>
  </p:sldMasterIdLst>
  <p:notesMasterIdLst>
    <p:notesMasterId r:id="rId74"/>
  </p:notesMasterIdLst>
  <p:handoutMasterIdLst>
    <p:handoutMasterId r:id="rId75"/>
  </p:handoutMasterIdLst>
  <p:sldIdLst>
    <p:sldId id="584" r:id="rId6"/>
    <p:sldId id="585" r:id="rId7"/>
    <p:sldId id="586" r:id="rId8"/>
    <p:sldId id="587" r:id="rId9"/>
    <p:sldId id="588" r:id="rId10"/>
    <p:sldId id="558" r:id="rId11"/>
    <p:sldId id="589" r:id="rId12"/>
    <p:sldId id="562" r:id="rId13"/>
    <p:sldId id="520" r:id="rId14"/>
    <p:sldId id="590" r:id="rId15"/>
    <p:sldId id="591" r:id="rId16"/>
    <p:sldId id="320" r:id="rId17"/>
    <p:sldId id="542" r:id="rId18"/>
    <p:sldId id="592" r:id="rId19"/>
    <p:sldId id="593" r:id="rId20"/>
    <p:sldId id="565" r:id="rId21"/>
    <p:sldId id="564" r:id="rId22"/>
    <p:sldId id="563" r:id="rId23"/>
    <p:sldId id="509" r:id="rId24"/>
    <p:sldId id="521" r:id="rId25"/>
    <p:sldId id="522" r:id="rId26"/>
    <p:sldId id="523" r:id="rId27"/>
    <p:sldId id="524" r:id="rId28"/>
    <p:sldId id="529" r:id="rId29"/>
    <p:sldId id="530" r:id="rId30"/>
    <p:sldId id="531" r:id="rId31"/>
    <p:sldId id="532" r:id="rId32"/>
    <p:sldId id="525" r:id="rId33"/>
    <p:sldId id="526" r:id="rId34"/>
    <p:sldId id="527" r:id="rId35"/>
    <p:sldId id="551" r:id="rId36"/>
    <p:sldId id="264" r:id="rId37"/>
    <p:sldId id="441" r:id="rId38"/>
    <p:sldId id="442" r:id="rId39"/>
    <p:sldId id="443" r:id="rId40"/>
    <p:sldId id="574" r:id="rId41"/>
    <p:sldId id="575" r:id="rId42"/>
    <p:sldId id="576" r:id="rId43"/>
    <p:sldId id="577" r:id="rId44"/>
    <p:sldId id="533" r:id="rId45"/>
    <p:sldId id="534" r:id="rId46"/>
    <p:sldId id="535" r:id="rId47"/>
    <p:sldId id="536" r:id="rId48"/>
    <p:sldId id="578" r:id="rId49"/>
    <p:sldId id="579" r:id="rId50"/>
    <p:sldId id="580" r:id="rId51"/>
    <p:sldId id="581" r:id="rId52"/>
    <p:sldId id="296" r:id="rId53"/>
    <p:sldId id="466" r:id="rId54"/>
    <p:sldId id="467" r:id="rId55"/>
    <p:sldId id="465" r:id="rId56"/>
    <p:sldId id="299" r:id="rId57"/>
    <p:sldId id="468" r:id="rId58"/>
    <p:sldId id="469" r:id="rId59"/>
    <p:sldId id="470" r:id="rId60"/>
    <p:sldId id="408" r:id="rId61"/>
    <p:sldId id="486" r:id="rId62"/>
    <p:sldId id="488" r:id="rId63"/>
    <p:sldId id="487" r:id="rId64"/>
    <p:sldId id="548" r:id="rId65"/>
    <p:sldId id="549" r:id="rId66"/>
    <p:sldId id="550" r:id="rId67"/>
    <p:sldId id="515" r:id="rId68"/>
    <p:sldId id="516" r:id="rId69"/>
    <p:sldId id="595" r:id="rId70"/>
    <p:sldId id="976" r:id="rId71"/>
    <p:sldId id="598" r:id="rId72"/>
    <p:sldId id="597" r:id="rId73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8">
          <p15:clr>
            <a:srgbClr val="A4A3A4"/>
          </p15:clr>
        </p15:guide>
        <p15:guide id="2" pos="3016">
          <p15:clr>
            <a:srgbClr val="A4A3A4"/>
          </p15:clr>
        </p15:guide>
        <p15:guide id="3" pos="40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A98EFE"/>
    <a:srgbClr val="FF0066"/>
    <a:srgbClr val="FFFF00"/>
    <a:srgbClr val="FF0000"/>
    <a:srgbClr val="ADC0CB"/>
    <a:srgbClr val="FFCC99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6" autoAdjust="0"/>
    <p:restoredTop sz="93975" autoAdjust="0"/>
  </p:normalViewPr>
  <p:slideViewPr>
    <p:cSldViewPr>
      <p:cViewPr varScale="1">
        <p:scale>
          <a:sx n="118" d="100"/>
          <a:sy n="118" d="100"/>
        </p:scale>
        <p:origin x="1056" y="192"/>
      </p:cViewPr>
      <p:guideLst>
        <p:guide orient="horz" pos="3158"/>
        <p:guide pos="3016"/>
        <p:guide pos="40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2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2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84E8C0B8-064A-48C6-8E3B-4E5588B18800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195918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8ADAE5B0-175F-4FC5-9611-87EAF9F965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880280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 txBox="1">
            <a:spLocks noGrp="1" noChangeArrowheads="1"/>
          </p:cNvSpPr>
          <p:nvPr/>
        </p:nvSpPr>
        <p:spPr bwMode="auto">
          <a:xfrm>
            <a:off x="4023270" y="9723946"/>
            <a:ext cx="3076030" cy="51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3" tIns="49521" rIns="99043" bIns="49521" anchor="b"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6365592-B843-4535-9468-209AC1B9B159}" type="slidenum">
              <a:rPr lang="en-US" altLang="de-DE" sz="13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36988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289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4023270" y="9723946"/>
            <a:ext cx="3076030" cy="51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3" tIns="49521" rIns="99043" bIns="49521" anchor="b"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FC6C2AE-EB7D-469A-95C3-875B3E2EEEA9}" type="slidenum">
              <a:rPr lang="en-US" altLang="de-DE" sz="13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36988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847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 txBox="1">
            <a:spLocks noGrp="1" noChangeArrowheads="1"/>
          </p:cNvSpPr>
          <p:nvPr/>
        </p:nvSpPr>
        <p:spPr bwMode="auto">
          <a:xfrm>
            <a:off x="4023270" y="9723946"/>
            <a:ext cx="3076030" cy="51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3" tIns="49521" rIns="99043" bIns="49521" anchor="b"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44279C2-80E3-4727-A1DC-45E9D786792B}" type="slidenum">
              <a:rPr lang="en-US" altLang="de-DE" sz="13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36988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baseline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008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 txBox="1">
            <a:spLocks noGrp="1" noChangeArrowheads="1"/>
          </p:cNvSpPr>
          <p:nvPr/>
        </p:nvSpPr>
        <p:spPr bwMode="auto">
          <a:xfrm>
            <a:off x="4023270" y="9723946"/>
            <a:ext cx="3076030" cy="51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3" tIns="49521" rIns="99043" bIns="49521" anchor="b"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9751186-9066-49FE-A4A7-5759850726ED}" type="slidenum">
              <a:rPr lang="en-US" altLang="de-DE" sz="13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3698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77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C7FF972-7CD0-4626-BC1A-DFE9DA1FB270}" type="slidenum">
              <a:rPr lang="en-US" altLang="de-DE" sz="1300" smtClean="0"/>
              <a:pPr>
                <a:spcBef>
                  <a:spcPct val="0"/>
                </a:spcBef>
              </a:pPr>
              <a:t>8</a:t>
            </a:fld>
            <a:endParaRPr lang="en-US" altLang="de-DE" sz="13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952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9EE0523-8DD2-480E-A7FA-1D89376DC513}" type="slidenum">
              <a:rPr lang="en-US" altLang="de-DE" sz="1300" smtClean="0"/>
              <a:pPr>
                <a:spcBef>
                  <a:spcPct val="0"/>
                </a:spcBef>
              </a:pPr>
              <a:t>9</a:t>
            </a:fld>
            <a:endParaRPr lang="en-US" altLang="de-DE" sz="13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de-DE" dirty="0">
              <a:latin typeface="Arial" panose="020B0604020202020204" pitchFamily="34" charset="0"/>
            </a:endParaRPr>
          </a:p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354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9EE0523-8DD2-480E-A7FA-1D89376DC513}" type="slidenum">
              <a:rPr lang="en-US" altLang="de-DE" sz="1300" smtClean="0"/>
              <a:pPr>
                <a:spcBef>
                  <a:spcPct val="0"/>
                </a:spcBef>
              </a:pPr>
              <a:t>10</a:t>
            </a:fld>
            <a:endParaRPr lang="en-US" altLang="de-DE" sz="13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de-DE" dirty="0">
              <a:latin typeface="Arial" panose="020B0604020202020204" pitchFamily="34" charset="0"/>
            </a:endParaRPr>
          </a:p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354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9EE0523-8DD2-480E-A7FA-1D89376DC513}" type="slidenum">
              <a:rPr lang="en-US" altLang="de-DE" sz="1300" smtClean="0"/>
              <a:pPr>
                <a:spcBef>
                  <a:spcPct val="0"/>
                </a:spcBef>
              </a:pPr>
              <a:t>11</a:t>
            </a:fld>
            <a:endParaRPr lang="en-US" altLang="de-DE" sz="13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de-DE" dirty="0">
              <a:latin typeface="Arial" panose="020B0604020202020204" pitchFamily="34" charset="0"/>
            </a:endParaRPr>
          </a:p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354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BE8C8B0-3331-4452-8304-DAE5FE3DA711}" type="slidenum">
              <a:rPr lang="en-US" altLang="de-DE" sz="1300" smtClean="0"/>
              <a:pPr>
                <a:spcBef>
                  <a:spcPct val="0"/>
                </a:spcBef>
              </a:pPr>
              <a:t>12</a:t>
            </a:fld>
            <a:endParaRPr lang="en-US" altLang="de-DE" sz="13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323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90CAE8F-2AFA-4260-BAD5-6C05695760D2}" type="slidenum">
              <a:rPr lang="en-US" altLang="de-DE" sz="1300" smtClean="0"/>
              <a:pPr>
                <a:spcBef>
                  <a:spcPct val="0"/>
                </a:spcBef>
              </a:pPr>
              <a:t>13</a:t>
            </a:fld>
            <a:endParaRPr lang="en-US" altLang="de-DE" sz="13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60330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lienbildplatzhalt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36988"/>
          </a:xfrm>
          <a:ln/>
        </p:spPr>
      </p:sp>
      <p:sp>
        <p:nvSpPr>
          <p:cNvPr id="46083" name="Notizenplatzhalt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6084" name="Foliennummernplatzhalt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9771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70736" indent="-296437" defTabSz="989771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85748" indent="-237150" defTabSz="989771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60047" indent="-237150" defTabSz="989771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34347" indent="-237150" defTabSz="989771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608646" indent="-237150" defTabSz="98977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82945" indent="-237150" defTabSz="98977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557245" indent="-237150" defTabSz="98977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031544" indent="-237150" defTabSz="98977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C7D4782-B6ED-4740-A535-62B1C71857A0}" type="slidenum">
              <a:rPr lang="en-US" altLang="de-DE" smtClean="0"/>
              <a:pPr/>
              <a:t>14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010078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lienbildplatzhalt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36988"/>
          </a:xfrm>
          <a:ln/>
        </p:spPr>
      </p:sp>
      <p:sp>
        <p:nvSpPr>
          <p:cNvPr id="48131" name="Notizenplatzhalt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  <p:sp>
        <p:nvSpPr>
          <p:cNvPr id="48132" name="Foliennummernplatzhalt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9771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70736" indent="-296437" defTabSz="989771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85748" indent="-237150" defTabSz="989771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60047" indent="-237150" defTabSz="989771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34347" indent="-237150" defTabSz="989771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608646" indent="-237150" defTabSz="98977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82945" indent="-237150" defTabSz="98977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557245" indent="-237150" defTabSz="98977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031544" indent="-237150" defTabSz="98977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353030A-52EE-4ECE-82C8-3ED15C8A2E20}" type="slidenum">
              <a:rPr lang="en-US" altLang="de-DE" smtClean="0"/>
              <a:pPr/>
              <a:t>15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27376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9EF7067-06C8-42E8-9C22-CB042A181E7F}" type="slidenum">
              <a:rPr lang="en-US" altLang="de-DE" sz="1300" smtClean="0"/>
              <a:pPr>
                <a:spcBef>
                  <a:spcPct val="0"/>
                </a:spcBef>
              </a:pPr>
              <a:t>16</a:t>
            </a:fld>
            <a:endParaRPr lang="en-US" altLang="de-DE" sz="13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8828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B8D391A-A7B0-48C5-9A7A-0AD5182BA4C3}" type="slidenum">
              <a:rPr lang="en-US" altLang="de-DE" sz="1300" smtClean="0"/>
              <a:pPr>
                <a:spcBef>
                  <a:spcPct val="0"/>
                </a:spcBef>
              </a:pPr>
              <a:t>17</a:t>
            </a:fld>
            <a:endParaRPr lang="en-US" altLang="de-DE" sz="13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0103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03D6B0D-008D-4FB3-A607-2674C14B0765}" type="slidenum">
              <a:rPr lang="en-US" altLang="de-DE" sz="1300" smtClean="0"/>
              <a:pPr>
                <a:spcBef>
                  <a:spcPct val="0"/>
                </a:spcBef>
              </a:pPr>
              <a:t>18</a:t>
            </a:fld>
            <a:endParaRPr lang="en-US" altLang="de-DE" sz="13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452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B280D55-EA20-4C4C-A046-EFDEE7F7F9F3}" type="slidenum">
              <a:rPr lang="en-US" altLang="de-DE" sz="1300" smtClean="0"/>
              <a:pPr>
                <a:spcBef>
                  <a:spcPct val="0"/>
                </a:spcBef>
              </a:pPr>
              <a:t>19</a:t>
            </a:fld>
            <a:endParaRPr lang="en-US" altLang="de-DE" sz="13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2673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1345B69-C007-455F-8C9D-D13CDB7B514A}" type="slidenum">
              <a:rPr lang="en-US" altLang="de-DE" sz="1300" smtClean="0"/>
              <a:pPr>
                <a:spcBef>
                  <a:spcPct val="0"/>
                </a:spcBef>
              </a:pPr>
              <a:t>20</a:t>
            </a:fld>
            <a:endParaRPr lang="en-US" altLang="de-DE" sz="13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0650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7929DF9-1F46-425C-B0E3-FA816625DB18}" type="slidenum">
              <a:rPr lang="en-US" altLang="de-DE" sz="1300" smtClean="0"/>
              <a:pPr>
                <a:spcBef>
                  <a:spcPct val="0"/>
                </a:spcBef>
              </a:pPr>
              <a:t>21</a:t>
            </a:fld>
            <a:endParaRPr lang="en-US" altLang="de-DE" sz="13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1527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6838EE6-11D7-458C-B47C-40AA074B322F}" type="slidenum">
              <a:rPr lang="en-US" altLang="de-DE" sz="1300" smtClean="0"/>
              <a:pPr>
                <a:spcBef>
                  <a:spcPct val="0"/>
                </a:spcBef>
              </a:pPr>
              <a:t>22</a:t>
            </a:fld>
            <a:endParaRPr lang="en-US" altLang="de-DE" sz="13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1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45253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0F106B1-CCEF-42FF-B7BF-F95523011B04}" type="slidenum">
              <a:rPr lang="en-US" altLang="de-DE" sz="1300" smtClean="0"/>
              <a:pPr>
                <a:spcBef>
                  <a:spcPct val="0"/>
                </a:spcBef>
              </a:pPr>
              <a:t>23</a:t>
            </a:fld>
            <a:endParaRPr lang="en-US" altLang="de-DE" sz="13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59126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499C1AB-2066-4D75-A9F2-D9B4D78130F1}" type="slidenum">
              <a:rPr lang="en-US" altLang="de-DE" sz="1300" smtClean="0"/>
              <a:pPr>
                <a:spcBef>
                  <a:spcPct val="0"/>
                </a:spcBef>
              </a:pPr>
              <a:t>24</a:t>
            </a:fld>
            <a:endParaRPr lang="en-US" altLang="de-DE" sz="13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74797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AECFC5E-154D-428A-90B0-4373E0720D5D}" type="slidenum">
              <a:rPr lang="en-US" altLang="de-DE" sz="1300" smtClean="0"/>
              <a:pPr>
                <a:spcBef>
                  <a:spcPct val="0"/>
                </a:spcBef>
              </a:pPr>
              <a:t>25</a:t>
            </a:fld>
            <a:endParaRPr lang="en-US" altLang="de-DE" sz="13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99619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577AAA-9A45-4D10-91AB-A50FD74FDA39}" type="slidenum">
              <a:rPr lang="en-US" altLang="de-DE" sz="1300" smtClean="0"/>
              <a:pPr>
                <a:spcBef>
                  <a:spcPct val="0"/>
                </a:spcBef>
              </a:pPr>
              <a:t>26</a:t>
            </a:fld>
            <a:endParaRPr lang="en-US" altLang="de-DE" sz="13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88933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26AF6CF-A37C-41F3-A24D-C93CF6291F2A}" type="slidenum">
              <a:rPr lang="en-US" altLang="de-DE" sz="1300" smtClean="0"/>
              <a:pPr>
                <a:spcBef>
                  <a:spcPct val="0"/>
                </a:spcBef>
              </a:pPr>
              <a:t>27</a:t>
            </a:fld>
            <a:endParaRPr lang="en-US" altLang="de-DE" sz="13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08164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131D7C2-4204-4CE4-AD64-42F4AD461E40}" type="slidenum">
              <a:rPr lang="en-US" altLang="de-DE" sz="1300" smtClean="0"/>
              <a:pPr>
                <a:spcBef>
                  <a:spcPct val="0"/>
                </a:spcBef>
              </a:pPr>
              <a:t>28</a:t>
            </a:fld>
            <a:endParaRPr lang="en-US" altLang="de-DE" sz="13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629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02DF27E-E105-4ED7-A946-B42953FE358C}" type="slidenum">
              <a:rPr lang="en-US" altLang="de-DE" sz="1300" smtClean="0"/>
              <a:pPr>
                <a:spcBef>
                  <a:spcPct val="0"/>
                </a:spcBef>
              </a:pPr>
              <a:t>29</a:t>
            </a:fld>
            <a:endParaRPr lang="en-US" altLang="de-DE" sz="13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78293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EDAE210-D168-40F3-928B-AFF3F09DDA2D}" type="slidenum">
              <a:rPr lang="en-US" altLang="de-DE" sz="1300" smtClean="0"/>
              <a:pPr>
                <a:spcBef>
                  <a:spcPct val="0"/>
                </a:spcBef>
              </a:pPr>
              <a:t>30</a:t>
            </a:fld>
            <a:endParaRPr lang="en-US" altLang="de-DE" sz="13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44279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5EC6126-799B-49BB-9CDD-584CA96BD04E}" type="slidenum">
              <a:rPr lang="en-US" altLang="de-DE" sz="1300" smtClean="0"/>
              <a:pPr>
                <a:spcBef>
                  <a:spcPct val="0"/>
                </a:spcBef>
              </a:pPr>
              <a:t>32</a:t>
            </a:fld>
            <a:endParaRPr lang="en-US" altLang="de-DE" sz="13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6853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46CE64E-60A8-4EAC-A9A7-9A04DFCB4897}" type="slidenum">
              <a:rPr lang="en-US" altLang="de-DE" sz="1300" smtClean="0"/>
              <a:pPr>
                <a:spcBef>
                  <a:spcPct val="0"/>
                </a:spcBef>
              </a:pPr>
              <a:t>33</a:t>
            </a:fld>
            <a:endParaRPr lang="en-US" altLang="de-DE" sz="13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9237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D297C18-F335-4955-BDA0-3335E419D7B5}" type="slidenum">
              <a:rPr lang="en-US" altLang="de-DE" sz="1300" smtClean="0"/>
              <a:pPr>
                <a:spcBef>
                  <a:spcPct val="0"/>
                </a:spcBef>
              </a:pPr>
              <a:t>34</a:t>
            </a:fld>
            <a:endParaRPr lang="en-US" altLang="de-DE" sz="13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84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58239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8A88341-E678-4E04-9EB6-DEECC37F1EDD}" type="slidenum">
              <a:rPr lang="en-US" altLang="de-DE" sz="1300" smtClean="0"/>
              <a:pPr>
                <a:spcBef>
                  <a:spcPct val="0"/>
                </a:spcBef>
              </a:pPr>
              <a:t>35</a:t>
            </a:fld>
            <a:endParaRPr lang="en-US" altLang="de-DE" sz="13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6201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942321F-BDDE-438E-A45A-0DC123C644A5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36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54190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42B7CBA-DF1B-46B2-A3A5-9A7458682A61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37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7420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AE6703E-F82B-4924-A316-A902159CBD9F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38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99217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8E56A0-0367-470B-A138-CBD37916B655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39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0724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9E2052B-568A-41C5-92D2-0937DAE4DD92}" type="slidenum">
              <a:rPr lang="en-US" altLang="de-DE" sz="1300" smtClean="0"/>
              <a:pPr>
                <a:spcBef>
                  <a:spcPct val="0"/>
                </a:spcBef>
              </a:pPr>
              <a:t>40</a:t>
            </a:fld>
            <a:endParaRPr lang="en-US" altLang="de-DE" sz="13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90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5921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61FA539-F641-43FB-8220-738C5CE0BA4C}" type="slidenum">
              <a:rPr lang="en-US" altLang="de-DE" sz="1300" smtClean="0"/>
              <a:pPr>
                <a:spcBef>
                  <a:spcPct val="0"/>
                </a:spcBef>
              </a:pPr>
              <a:t>41</a:t>
            </a:fld>
            <a:endParaRPr lang="en-US" altLang="de-DE" sz="13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28600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25A17F6-E097-4C20-8446-74C63D805B93}" type="slidenum">
              <a:rPr lang="en-US" altLang="de-DE" sz="1300" smtClean="0"/>
              <a:pPr>
                <a:spcBef>
                  <a:spcPct val="0"/>
                </a:spcBef>
              </a:pPr>
              <a:t>42</a:t>
            </a:fld>
            <a:endParaRPr lang="en-US" altLang="de-DE" sz="13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43042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F415EF3-AF3A-4B7D-9BC1-6F3232B513A2}" type="slidenum">
              <a:rPr lang="en-US" altLang="de-DE" sz="1300" smtClean="0"/>
              <a:pPr>
                <a:spcBef>
                  <a:spcPct val="0"/>
                </a:spcBef>
              </a:pPr>
              <a:t>43</a:t>
            </a:fld>
            <a:endParaRPr lang="en-US" altLang="de-DE" sz="13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405480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F68015E-871B-43D2-8062-176E7089A8EF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44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85793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467CC1C-E9A1-49E0-8F2B-5B2522072389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45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6646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E6FAE72-F4AC-4529-831F-7B30E24AF1CC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46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82429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E993A26-3333-41EC-B62E-4D73E4D33F49}" type="slidenum">
              <a:rPr lang="en-US" altLang="de-DE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47</a:t>
            </a:fld>
            <a:endParaRPr lang="en-US" altLang="de-DE" sz="1300">
              <a:solidFill>
                <a:srgbClr val="000000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799228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16B7ECF-B4FE-4644-BED0-E5064061753E}" type="slidenum">
              <a:rPr lang="en-US" altLang="de-DE" sz="1300" smtClean="0"/>
              <a:pPr>
                <a:spcBef>
                  <a:spcPct val="0"/>
                </a:spcBef>
              </a:pPr>
              <a:t>48</a:t>
            </a:fld>
            <a:endParaRPr lang="en-US" altLang="de-DE" sz="130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98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22323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5CEB04C-6E68-4EF7-89FE-7940E6B587C5}" type="slidenum">
              <a:rPr lang="en-US" altLang="de-DE" sz="1300" smtClean="0"/>
              <a:pPr>
                <a:spcBef>
                  <a:spcPct val="0"/>
                </a:spcBef>
              </a:pPr>
              <a:t>49</a:t>
            </a:fld>
            <a:endParaRPr lang="en-US" altLang="de-DE" sz="13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534282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6DA6AF2-664C-4AA6-9A85-C46BECEC3739}" type="slidenum">
              <a:rPr lang="en-US" altLang="de-DE" sz="1300" smtClean="0"/>
              <a:pPr>
                <a:spcBef>
                  <a:spcPct val="0"/>
                </a:spcBef>
              </a:pPr>
              <a:t>50</a:t>
            </a:fld>
            <a:endParaRPr lang="en-US" altLang="de-DE" sz="130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687538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1AC7032-E6AF-4635-936E-6066057758BD}" type="slidenum">
              <a:rPr lang="en-US" altLang="de-DE" sz="1300" smtClean="0"/>
              <a:pPr>
                <a:spcBef>
                  <a:spcPct val="0"/>
                </a:spcBef>
              </a:pPr>
              <a:t>51</a:t>
            </a:fld>
            <a:endParaRPr lang="en-US" altLang="de-DE" sz="130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9058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4882558-F7D8-4BFC-9D13-4C4A8A90ACF9}" type="slidenum">
              <a:rPr lang="en-US" altLang="de-DE" sz="1300" smtClean="0"/>
              <a:pPr>
                <a:spcBef>
                  <a:spcPct val="0"/>
                </a:spcBef>
              </a:pPr>
              <a:t>52</a:t>
            </a:fld>
            <a:endParaRPr lang="en-US" altLang="de-DE" sz="130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30595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E502419-59C4-4D5E-B414-38C848710078}" type="slidenum">
              <a:rPr lang="en-US" altLang="de-DE" sz="1300" smtClean="0"/>
              <a:pPr>
                <a:spcBef>
                  <a:spcPct val="0"/>
                </a:spcBef>
              </a:pPr>
              <a:t>53</a:t>
            </a:fld>
            <a:endParaRPr lang="en-US" altLang="de-DE" sz="130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752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8CBE04E-97B1-4437-8EE1-592ADF824724}" type="slidenum">
              <a:rPr lang="en-US" altLang="de-DE" sz="1300" smtClean="0"/>
              <a:pPr>
                <a:spcBef>
                  <a:spcPct val="0"/>
                </a:spcBef>
              </a:pPr>
              <a:t>54</a:t>
            </a:fld>
            <a:endParaRPr lang="en-US" altLang="de-DE" sz="130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34806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FCC3678-F699-4F1D-BCE7-62B4CAE2E4DD}" type="slidenum">
              <a:rPr lang="en-US" altLang="de-DE" sz="1300" smtClean="0"/>
              <a:pPr>
                <a:spcBef>
                  <a:spcPct val="0"/>
                </a:spcBef>
              </a:pPr>
              <a:t>55</a:t>
            </a:fld>
            <a:endParaRPr lang="en-US" altLang="de-DE" sz="130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0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69800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1D4CF04-E86B-4C89-BBA7-B85A43A2F786}" type="slidenum">
              <a:rPr lang="en-US" altLang="de-DE" sz="1300" smtClean="0"/>
              <a:pPr>
                <a:spcBef>
                  <a:spcPct val="0"/>
                </a:spcBef>
              </a:pPr>
              <a:t>56</a:t>
            </a:fld>
            <a:endParaRPr lang="en-US" altLang="de-DE" sz="130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58151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258746A-06BA-4706-990C-8E84CD945D13}" type="slidenum">
              <a:rPr lang="en-US" altLang="de-DE" sz="1300" smtClean="0"/>
              <a:pPr>
                <a:spcBef>
                  <a:spcPct val="0"/>
                </a:spcBef>
              </a:pPr>
              <a:t>57</a:t>
            </a:fld>
            <a:endParaRPr lang="en-US" altLang="de-DE" sz="13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3221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198B656-E66E-489E-B2E5-3A03C1FB76CA}" type="slidenum">
              <a:rPr lang="en-US" altLang="de-DE" sz="1300" smtClean="0"/>
              <a:pPr>
                <a:spcBef>
                  <a:spcPct val="0"/>
                </a:spcBef>
              </a:pPr>
              <a:t>58</a:t>
            </a:fld>
            <a:endParaRPr lang="en-US" altLang="de-DE" sz="130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745850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B620915-013A-425E-8CF7-3A24A0B607A8}" type="slidenum">
              <a:rPr lang="en-US" altLang="de-DE" sz="1300" smtClean="0"/>
              <a:pPr>
                <a:spcBef>
                  <a:spcPct val="0"/>
                </a:spcBef>
              </a:pPr>
              <a:t>59</a:t>
            </a:fld>
            <a:endParaRPr lang="en-US" altLang="de-DE" sz="13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282350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5ACAF92-B516-439D-B7A5-22E90E0BA3EA}" type="slidenum">
              <a:rPr lang="en-US" altLang="de-DE" sz="1300" smtClean="0"/>
              <a:pPr>
                <a:spcBef>
                  <a:spcPct val="0"/>
                </a:spcBef>
              </a:pPr>
              <a:t>60</a:t>
            </a:fld>
            <a:endParaRPr lang="en-US" altLang="de-DE" sz="13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6608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CB7B5DA-D4DA-4C4B-9231-1A99934BB4BF}" type="slidenum">
              <a:rPr lang="en-US" altLang="de-DE" sz="1300" smtClean="0"/>
              <a:pPr>
                <a:spcBef>
                  <a:spcPct val="0"/>
                </a:spcBef>
              </a:pPr>
              <a:t>61</a:t>
            </a:fld>
            <a:endParaRPr lang="en-US" altLang="de-DE" sz="13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17280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1D6EC42-53C1-4CA5-9CF2-1E4A26AE42E9}" type="slidenum">
              <a:rPr lang="en-US" altLang="de-DE" sz="1300" smtClean="0"/>
              <a:pPr>
                <a:spcBef>
                  <a:spcPct val="0"/>
                </a:spcBef>
              </a:pPr>
              <a:t>62</a:t>
            </a:fld>
            <a:endParaRPr lang="en-US" altLang="de-DE" sz="13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702804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45B83D9-B023-488C-9E20-4A98F9115058}" type="slidenum">
              <a:rPr lang="en-US" altLang="de-DE" sz="1300" smtClean="0"/>
              <a:pPr>
                <a:spcBef>
                  <a:spcPct val="0"/>
                </a:spcBef>
              </a:pPr>
              <a:t>63</a:t>
            </a:fld>
            <a:endParaRPr lang="en-US" altLang="de-DE" sz="13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26968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4A33FD5-EF9B-4107-A9EE-406DE53B0908}" type="slidenum">
              <a:rPr lang="en-US" altLang="de-DE" sz="1300" smtClean="0"/>
              <a:pPr>
                <a:spcBef>
                  <a:spcPct val="0"/>
                </a:spcBef>
              </a:pPr>
              <a:t>64</a:t>
            </a:fld>
            <a:endParaRPr lang="en-US" altLang="de-DE" sz="130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0540154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4A33FD5-EF9B-4107-A9EE-406DE53B0908}" type="slidenum">
              <a:rPr lang="en-US" altLang="de-DE" sz="1300" smtClean="0"/>
              <a:pPr>
                <a:spcBef>
                  <a:spcPct val="0"/>
                </a:spcBef>
              </a:pPr>
              <a:t>65</a:t>
            </a:fld>
            <a:endParaRPr lang="en-US" altLang="de-DE" sz="130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0540154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14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70736" indent="-296437" defTabSz="9914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85748" indent="-237150" defTabSz="9914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60047" indent="-237150" defTabSz="9914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134347" indent="-237150" defTabSz="991417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608646" indent="-237150" defTabSz="991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082945" indent="-237150" defTabSz="991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557245" indent="-237150" defTabSz="991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031544" indent="-237150" defTabSz="9914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300">
                <a:solidFill>
                  <a:prstClr val="black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68</a:t>
            </a:fld>
            <a:endParaRPr lang="en-US" altLang="de-DE" sz="13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2425" y="603250"/>
            <a:ext cx="5732463" cy="3224213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emf"/><Relationship Id="rId4" Type="http://schemas.openxmlformats.org/officeDocument/2006/relationships/image" Target="../media/image1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(M</a:t>
            </a:r>
            <a:r>
              <a:rPr lang="en-US" dirty="0">
                <a:solidFill>
                  <a:srgbClr val="004992"/>
                </a:solidFill>
              </a:rPr>
              <a:t>C</a:t>
            </a:r>
            <a:r>
              <a:rPr lang="de-DE" dirty="0">
                <a:solidFill>
                  <a:srgbClr val="004992"/>
                </a:solidFill>
              </a:rPr>
              <a:t>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Дозвіл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використання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зображень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люб'язно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надали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митці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або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власники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авторських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прав.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Подробиці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ім</a:t>
            </a:r>
            <a:r>
              <a:rPr kumimoji="0" lang="uk-UA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’я митця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назва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зображення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) наведено в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кінці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презентації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Times New Roman" panose="02020603050405020304" pitchFamily="18" charset="0"/>
              </a:rPr>
              <a:t>.</a:t>
            </a:r>
            <a:endParaRPr kumimoji="0" lang="de-DE" alt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Grafik 7">
            <a:extLst>
              <a:ext uri="{FF2B5EF4-FFF2-40B4-BE49-F238E27FC236}">
                <a16:creationId xmlns:a16="http://schemas.microsoft.com/office/drawing/2014/main" id="{1F722490-CF3E-34A6-8861-F5589E24C16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3 - Korrigierbarkeit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9B60497-24B2-42F5-AB70-79E868DEB7F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/>
              <a:t>Metakognitives Training 3 - Korrigierbarkeit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E9A7D35B-A49E-47A3-AC5D-C5C4379DD60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3 - Korrigierbarkeit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D4A8B47-7865-46B4-B505-D46C8848B279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3 - Korrigierbarkeit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9B60497-24B2-42F5-AB70-79E868DEB7F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3 - Korrigierbarkeit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9B60497-24B2-42F5-AB70-79E868DEB7F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3 - Korrigierbarkeit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3 - Korrigierbarkeit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9426988-6EA0-4E5B-9342-9D67EDF86D4B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796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0260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842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42647CAB-31B1-494D-BFCB-5511D60058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6900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12B91339-F9DD-4C02-BB75-B1B7796A040D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0285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098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2085D1DA-E941-439A-B41C-8A81506815BF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245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42647CAB-31B1-494D-BFCB-5511D60058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1870172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42647CAB-31B1-494D-BFCB-5511D60058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607492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1411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06A1E86-71C9-479A-B586-BDB2BDD0054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639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51891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9363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25938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4000" b="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7355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34924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6014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859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2164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7382584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4744508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3467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8632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26296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0"/>
            <a:ext cx="9144000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 userDrawn="1"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5" y="5373216"/>
            <a:ext cx="5544000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7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b="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404664"/>
            <a:ext cx="880878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19" y="6095825"/>
            <a:ext cx="1944000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0586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2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5" y="5373216"/>
            <a:ext cx="5544000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b="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19" y="6095825"/>
            <a:ext cx="1944000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8958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 userDrawn="1"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b="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8" y="620689"/>
            <a:ext cx="354667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527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100853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1754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 userDrawn="1"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b="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2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 userDrawn="1"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b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6396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5" y="2205344"/>
            <a:ext cx="5544000" cy="4248000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3" y="2205344"/>
            <a:ext cx="5544000" cy="4248000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8195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5544000" cy="720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5" y="2205344"/>
            <a:ext cx="5544000" cy="4248000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3" y="836712"/>
            <a:ext cx="5953572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0711427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41466" y="5157220"/>
            <a:ext cx="4853710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677367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1049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8216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 userDrawn="1"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b="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5" y="3717032"/>
            <a:ext cx="5544000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3" y="3717032"/>
            <a:ext cx="5544000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404664"/>
            <a:ext cx="880878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17286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05149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02113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latin typeface="+mj-lt"/>
              </a:rPr>
              <a:t>Дозвіл</a:t>
            </a:r>
            <a:r>
              <a:rPr lang="ru-RU" altLang="de-DE" sz="1000" dirty="0">
                <a:latin typeface="+mj-lt"/>
              </a:rPr>
              <a:t> на </a:t>
            </a:r>
            <a:r>
              <a:rPr lang="ru-RU" altLang="de-DE" sz="1000" dirty="0" err="1">
                <a:latin typeface="+mj-lt"/>
              </a:rPr>
              <a:t>використання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зображень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люб'язно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надали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або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власники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авторських</a:t>
            </a:r>
            <a:r>
              <a:rPr lang="ru-RU" altLang="de-DE" sz="1000" dirty="0">
                <a:latin typeface="+mj-lt"/>
              </a:rPr>
              <a:t> прав. </a:t>
            </a:r>
            <a:r>
              <a:rPr lang="ru-RU" altLang="de-DE" sz="1000" dirty="0" err="1">
                <a:latin typeface="+mj-lt"/>
              </a:rPr>
              <a:t>Подробиці</a:t>
            </a:r>
            <a:r>
              <a:rPr lang="ru-RU" altLang="de-DE" sz="1000" dirty="0">
                <a:latin typeface="+mj-lt"/>
              </a:rPr>
              <a:t> (</a:t>
            </a:r>
            <a:r>
              <a:rPr lang="ru-RU" altLang="de-DE" sz="1000" dirty="0" err="1">
                <a:latin typeface="+mj-lt"/>
              </a:rPr>
              <a:t>ім</a:t>
            </a:r>
            <a:r>
              <a:rPr lang="uk-UA" altLang="de-DE" sz="1000" dirty="0">
                <a:latin typeface="+mj-lt"/>
              </a:rPr>
              <a:t>’я митця</a:t>
            </a:r>
            <a:r>
              <a:rPr lang="ru-RU" altLang="de-DE" sz="1000" dirty="0">
                <a:latin typeface="+mj-lt"/>
              </a:rPr>
              <a:t>, </a:t>
            </a:r>
            <a:r>
              <a:rPr lang="ru-RU" altLang="de-DE" sz="1000" dirty="0" err="1">
                <a:latin typeface="+mj-lt"/>
              </a:rPr>
              <a:t>назва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зображення</a:t>
            </a:r>
            <a:r>
              <a:rPr lang="ru-RU" altLang="de-DE" sz="1000" dirty="0">
                <a:latin typeface="+mj-lt"/>
              </a:rPr>
              <a:t>) наведено в </a:t>
            </a:r>
            <a:r>
              <a:rPr lang="ru-RU" altLang="de-DE" sz="1000" dirty="0" err="1">
                <a:latin typeface="+mj-lt"/>
              </a:rPr>
              <a:t>кінці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презентації</a:t>
            </a:r>
            <a:r>
              <a:rPr lang="ru-RU" altLang="de-DE" sz="1000" dirty="0">
                <a:latin typeface="+mj-lt"/>
              </a:rPr>
              <a:t>.</a:t>
            </a:r>
            <a:endParaRPr lang="de-DE" altLang="de-DE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8627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82760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B753B9EC-D0E7-46BD-BE46-B8EFC249187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41682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65432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26E5050-4AD3-4937-8679-190C3273144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531738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8182552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5949937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699496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2BA7A26-C64D-4AD4-9010-93CA2DED1BC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796538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0701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/>
              <a:t>Metakognitives Training 3 - Korrigierbarkeit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C9B60497-24B2-42F5-AB70-79E868DEB7F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42647CAB-31B1-494D-BFCB-5511D60058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18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 b="0">
                <a:solidFill>
                  <a:srgbClr val="333333"/>
                </a:solidFill>
              </a:rPr>
              <a:t>Metakognitives Training 3 - Korrigierbarkeit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0C71D7B0-72CC-43FA-9C95-59D12C3FBF7C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 b="0">
              <a:solidFill>
                <a:srgbClr val="333333"/>
              </a:solidFill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702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45712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DE" b="0">
                <a:solidFill>
                  <a:srgbClr val="333333"/>
                </a:solidFill>
              </a:rPr>
              <a:t>Metakognitives Training 3 - Korrigierbarkeit</a:t>
            </a:r>
            <a:endParaRPr lang="de-DE" b="0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7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457123" eaLnBrk="1" fontAlgn="auto" hangingPunct="1">
              <a:spcBef>
                <a:spcPts val="0"/>
              </a:spcBef>
              <a:spcAft>
                <a:spcPts val="0"/>
              </a:spcAft>
            </a:pPr>
            <a:fld id="{9B00EF49-7894-4F53-A8DD-F7DB3BFC5032}" type="slidenum">
              <a:rPr lang="de-DE" b="0" smtClean="0">
                <a:solidFill>
                  <a:srgbClr val="333333"/>
                </a:solidFill>
              </a:rPr>
              <a:pPr defTabSz="457123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 b="0" dirty="0">
              <a:solidFill>
                <a:srgbClr val="333333"/>
              </a:solidFill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5" y="-171392"/>
            <a:ext cx="11377264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2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b="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5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87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76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jpe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1.jpeg"/><Relationship Id="rId4" Type="http://schemas.openxmlformats.org/officeDocument/2006/relationships/image" Target="../media/image4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1.jpeg"/><Relationship Id="rId4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1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1.jpeg"/><Relationship Id="rId4" Type="http://schemas.openxmlformats.org/officeDocument/2006/relationships/image" Target="../media/image6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1.jpeg"/><Relationship Id="rId4" Type="http://schemas.openxmlformats.org/officeDocument/2006/relationships/image" Target="../media/image63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8HcoNUfhq9WpWg6" TargetMode="Externa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6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MCT 3 B. Можливість корекції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05</a:t>
            </a:r>
            <a:r>
              <a:rPr lang="uk-UA" dirty="0">
                <a:latin typeface="+mj-lt"/>
              </a:rPr>
              <a:t>|2</a:t>
            </a:r>
            <a:r>
              <a:rPr lang="de-DE">
                <a:latin typeface="+mj-lt"/>
              </a:rPr>
              <a:t>5</a:t>
            </a:r>
            <a:endParaRPr lang="uk-UA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01553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Зміна власної точки зору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Люди схильні дотримуватися своєї першої думки (наприклад, упередження «перше враження — завжди правильне»).</a:t>
            </a:r>
          </a:p>
          <a:p>
            <a:pPr lvl="0" defTabSz="914400" fontAlgn="base"/>
            <a:r>
              <a:rPr lang="uk-UA" sz="240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Причини: Зручність, підтверджувальне упередження</a:t>
            </a:r>
            <a:r>
              <a:rPr lang="uk-UA" sz="2400" b="1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sz="240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*, бездумність, прості «істини»</a:t>
            </a:r>
            <a:r>
              <a:rPr lang="uk-UA" sz="2400" b="1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sz="240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полегшують орієнтацію/світогляд, гордість</a:t>
            </a:r>
          </a:p>
          <a:p>
            <a:pPr lvl="0" defTabSz="914400" fontAlgn="base"/>
            <a:r>
              <a:rPr lang="uk-UA" sz="240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Проблеми: ???Хибні судження (</a:t>
            </a:r>
            <a:r>
              <a:rPr lang="uk-UA" sz="2400">
                <a:solidFill>
                  <a:srgbClr val="FFFFFF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</a:rPr>
              <a:t>упередження), невідповідне узагальнення (від одного до всіх! </a:t>
            </a:r>
            <a:r>
              <a:rPr lang="uk-UA" sz="2400">
                <a:solidFill>
                  <a:srgbClr val="FFFFFF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іноземні громадяни тощо); хтось не отримає другого шансу, на який може заслуговувати.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2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36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Зміна власної точки зору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Люди схильні дотримуватися своєї першої думки (наприклад, упередження «перше враження — завжди правильне»).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Причини: </a:t>
            </a:r>
            <a:r>
              <a:rPr lang="uk-UA" sz="2400" dirty="0">
                <a:latin typeface="Calibri Light"/>
                <a:ea typeface="ＭＳ Ｐゴシック" panose="020B0600070205080204" pitchFamily="34" charset="-128"/>
              </a:rPr>
              <a:t>зручність, підтверджувальне упередження</a:t>
            </a:r>
            <a:r>
              <a:rPr lang="uk-UA" sz="2400" b="1" dirty="0"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sz="2400" dirty="0">
                <a:latin typeface="Calibri Light"/>
                <a:ea typeface="ＭＳ Ｐゴシック" panose="020B0600070205080204" pitchFamily="34" charset="-128"/>
              </a:rPr>
              <a:t>*, бездумність, прості «істини»</a:t>
            </a:r>
            <a:r>
              <a:rPr lang="uk-UA" sz="2400" b="1" dirty="0"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sz="2400" dirty="0">
                <a:latin typeface="Calibri Light"/>
                <a:ea typeface="ＭＳ Ｐゴシック" panose="020B0600070205080204" pitchFamily="34" charset="-128"/>
              </a:rPr>
              <a:t>полегшують орієнтацію/світогляд, гордість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Проблеми: </a:t>
            </a:r>
            <a:r>
              <a:rPr lang="uk-UA" sz="2400" dirty="0">
                <a:solidFill>
                  <a:schemeClr val="tx1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???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Хибні судження (</a:t>
            </a:r>
            <a:r>
              <a:rPr lang="uk-UA" sz="2400" dirty="0">
                <a:solidFill>
                  <a:srgbClr val="FFFFFF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упередження), невідповідне узагальнення (від одного до всіх! </a:t>
            </a:r>
            <a:r>
              <a:rPr lang="uk-UA" sz="2400" dirty="0">
                <a:solidFill>
                  <a:srgbClr val="FFFFFF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іноземні громадяни тощо); хтось не отримає другого шансу, на який може заслуговувати.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3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032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408955" y="6553200"/>
            <a:ext cx="1137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400" b="0">
                <a:solidFill>
                  <a:srgbClr val="333333"/>
                </a:solidFill>
                <a:latin typeface="Calibri Light"/>
              </a:rPr>
              <a:t>* ми бачимо тільки те, що хочемо бачити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Зміна власної точки зору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Люди схильні дотримуватися своєї першої думки (наприклад, упередження «перше враження — завжди правильне»).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Причини: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зручність, підтверджувальне упередження *, бездумність, прості «істини»</a:t>
            </a: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полегшують орієнтацію/світогляд, гордість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Проблеми: </a:t>
            </a:r>
            <a:r>
              <a:rPr lang="uk-UA" sz="2400" dirty="0">
                <a:solidFill>
                  <a:schemeClr val="tx1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???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Хибні судження (</a:t>
            </a:r>
            <a:r>
              <a:rPr lang="uk-UA" sz="2400" dirty="0">
                <a:solidFill>
                  <a:srgbClr val="FFFFFF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упередження), невідповідне узагальнення (від одного до всіх! </a:t>
            </a:r>
            <a:r>
              <a:rPr lang="uk-UA" sz="2400" dirty="0">
                <a:solidFill>
                  <a:srgbClr val="FFFFFF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FFFFFF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іноземні громадяни тощо); хтось не отримає другого шансу, на який може заслуговувати.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4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90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408955" y="6553200"/>
            <a:ext cx="1137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400" b="0">
                <a:solidFill>
                  <a:srgbClr val="333333"/>
                </a:solidFill>
                <a:latin typeface="Calibri Light"/>
              </a:rPr>
              <a:t>* ми бачимо тільки те, що хочемо бачити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Зміна власної точки зору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Люди схильні дотримуватися своєї першої думки (наприклад, упередження «перше враження — завжди правильне»).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Причини: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зручність, підтверджувальне упередження *, бездумність, прості «істини»</a:t>
            </a: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полегшують орієнтацію/світогляд, гордість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Проблеми: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хибні судження (</a:t>
            </a:r>
            <a:r>
              <a:rPr lang="uk-UA" sz="2400" dirty="0">
                <a:solidFill>
                  <a:srgbClr val="333333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упередження), невідповідне узагальнення (від одного до всіх! </a:t>
            </a:r>
            <a:r>
              <a:rPr lang="uk-UA" sz="2400" dirty="0">
                <a:solidFill>
                  <a:srgbClr val="333333"/>
                </a:solidFill>
                <a:latin typeface="Times New Roman"/>
                <a:ea typeface="ＭＳ Ｐゴシック" panose="020B0600070205080204" pitchFamily="34" charset="-128"/>
                <a:sym typeface="Wingdings" panose="05000000000000000000" pitchFamily="2" charset="2"/>
              </a:rPr>
              <a:t>→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sym typeface="Wingdings" panose="05000000000000000000" pitchFamily="2" charset="2"/>
              </a:rPr>
              <a:t> люди з міграційним минулим тощо); хтось не отримає другого  шансу, на який може заслуговувати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0AACF-C868-4079-AD3E-361C8F6FED4B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5</a:t>
            </a:fld>
            <a:endParaRPr lang="de-DE" alt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787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3200">
                <a:solidFill>
                  <a:schemeClr val="accent1"/>
                </a:solidFill>
                <a:latin typeface="Calibri Light"/>
              </a:rPr>
              <a:t>Відомі цитати, які згодом виявилися хибними!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8955" y="1772816"/>
            <a:ext cx="11340000" cy="4680048"/>
          </a:xfrm>
        </p:spPr>
        <p:txBody>
          <a:bodyPr/>
          <a:lstStyle/>
          <a:p>
            <a:pPr lvl="0" defTabSz="914400" fontAlgn="base">
              <a:spcBef>
                <a:spcPts val="1200"/>
              </a:spcBef>
              <a:spcAft>
                <a:spcPct val="0"/>
              </a:spcAft>
            </a:pPr>
            <a:r>
              <a:rPr lang="uk-UA" sz="1700">
                <a:solidFill>
                  <a:srgbClr val="004992"/>
                </a:solidFill>
                <a:latin typeface="Calibri Light"/>
                <a:ea typeface="Gulim" pitchFamily="34" charset="-127"/>
              </a:rPr>
              <a:t>«Розумні й відповідальні жінки взагалі не хочуть голосувати.».</a:t>
            </a:r>
            <a:br>
              <a:rPr lang="uk-UA" sz="1700">
                <a:solidFill>
                  <a:srgbClr val="006699"/>
                </a:solidFill>
                <a:latin typeface="Calibri Light"/>
                <a:ea typeface="Gulim" pitchFamily="34" charset="-127"/>
              </a:rPr>
            </a:br>
            <a: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  <a:t>Гровер Клівленд, колишній президент США, 1905 </a:t>
            </a:r>
          </a:p>
          <a:p>
            <a:pPr lvl="0" defTabSz="914400" fontAlgn="base">
              <a:spcBef>
                <a:spcPts val="1200"/>
              </a:spcBef>
              <a:spcAft>
                <a:spcPct val="0"/>
              </a:spcAft>
            </a:pPr>
            <a:r>
              <a:rPr lang="uk-UA" sz="1700">
                <a:solidFill>
                  <a:srgbClr val="004992"/>
                </a:solidFill>
                <a:latin typeface="Calibri Light"/>
                <a:ea typeface="Gulim" pitchFamily="34" charset="-127"/>
              </a:rPr>
              <a:t>«У телефону стільки недоліків, що його не можна серйозно вважати засобом зв’язку. Він не має для нас жодної цінності».</a:t>
            </a:r>
            <a:br>
              <a:rPr lang="uk-UA" sz="1700">
                <a:solidFill>
                  <a:srgbClr val="006699"/>
                </a:solidFill>
                <a:latin typeface="Calibri Light"/>
                <a:ea typeface="Gulim" pitchFamily="34" charset="-127"/>
              </a:rPr>
            </a:br>
            <a: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  <a:t>Western Union, провідна компанія з грошових переказів, про винахід телефону, 1876</a:t>
            </a:r>
          </a:p>
          <a:p>
            <a:pPr lvl="0" defTabSz="914400" fontAlgn="base">
              <a:spcBef>
                <a:spcPts val="1200"/>
              </a:spcBef>
              <a:spcAft>
                <a:spcPct val="0"/>
              </a:spcAft>
            </a:pPr>
            <a:r>
              <a:rPr lang="uk-UA" sz="1700">
                <a:solidFill>
                  <a:srgbClr val="004992"/>
                </a:solidFill>
                <a:latin typeface="Calibri Light"/>
                <a:ea typeface="Gulim" pitchFamily="34" charset="-127"/>
              </a:rPr>
              <a:t>«Кінь залишиться, а автомобіль — просто цікавинка, примха моди». </a:t>
            </a:r>
            <a:br>
              <a:rPr lang="uk-UA" sz="1700">
                <a:solidFill>
                  <a:srgbClr val="006699"/>
                </a:solidFill>
                <a:latin typeface="Calibri Light"/>
                <a:ea typeface="Gulim" pitchFamily="34" charset="-127"/>
              </a:rPr>
            </a:br>
            <a: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  <a:t>Президент Мічиганського ощадного банку про автомобіль, 1903</a:t>
            </a:r>
          </a:p>
          <a:p>
            <a:pPr lvl="0" defTabSz="914400" fontAlgn="base">
              <a:spcBef>
                <a:spcPts val="1200"/>
              </a:spcBef>
              <a:spcAft>
                <a:spcPct val="0"/>
              </a:spcAft>
            </a:pPr>
            <a:r>
              <a:rPr lang="uk-UA" sz="1700">
                <a:solidFill>
                  <a:srgbClr val="004992"/>
                </a:solidFill>
                <a:latin typeface="Calibri Light"/>
                <a:ea typeface="Gulim" pitchFamily="34" charset="-127"/>
              </a:rPr>
              <a:t>«До висадки людини на Місяць пройдуть кілька поколінь». </a:t>
            </a:r>
            <a:b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</a:br>
            <a: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  <a:t>Гарольд Спенсер, астроном, 1957 (висадка на Місяць відбулася вже через 12 років)</a:t>
            </a:r>
          </a:p>
          <a:p>
            <a:pPr lvl="0" defTabSz="914400" fontAlgn="base">
              <a:spcBef>
                <a:spcPts val="1200"/>
              </a:spcBef>
              <a:spcAft>
                <a:spcPct val="0"/>
              </a:spcAft>
            </a:pPr>
            <a:r>
              <a:rPr lang="uk-UA" sz="1700">
                <a:solidFill>
                  <a:srgbClr val="004992"/>
                </a:solidFill>
                <a:latin typeface="Calibri Light"/>
                <a:ea typeface="Gulim" pitchFamily="34" charset="-127"/>
              </a:rPr>
              <a:t>«Рентгенівські промені — це вигадка, яка скоро буде спростована». </a:t>
            </a:r>
            <a:b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</a:br>
            <a: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  <a:t>Лорд Кельвін, президент Королівського наукового товариства, 1883</a:t>
            </a:r>
          </a:p>
          <a:p>
            <a:pPr lvl="0" defTabSz="914400" fontAlgn="base">
              <a:spcBef>
                <a:spcPts val="1200"/>
              </a:spcBef>
              <a:spcAft>
                <a:spcPct val="0"/>
              </a:spcAft>
            </a:pPr>
            <a:r>
              <a:rPr lang="uk-UA" sz="1700">
                <a:solidFill>
                  <a:srgbClr val="004992"/>
                </a:solidFill>
                <a:latin typeface="Calibri Light"/>
                <a:ea typeface="Gulim" pitchFamily="34" charset="-127"/>
              </a:rPr>
              <a:t>«Фонограф не має жодної комерційної цінності».</a:t>
            </a:r>
            <a:br>
              <a:rPr lang="uk-UA" sz="1700">
                <a:solidFill>
                  <a:srgbClr val="006699"/>
                </a:solidFill>
                <a:latin typeface="Calibri Light"/>
                <a:ea typeface="Gulim" pitchFamily="34" charset="-127"/>
              </a:rPr>
            </a:br>
            <a: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  <a:t>Томас Едісон, американський винахідник, 1899 (фонограф — прообраз сучасного програвача платівок)</a:t>
            </a:r>
          </a:p>
          <a:p>
            <a:pPr lvl="0" defTabSz="914400" fontAlgn="base">
              <a:spcBef>
                <a:spcPts val="1200"/>
              </a:spcBef>
              <a:spcAft>
                <a:spcPct val="0"/>
              </a:spcAft>
            </a:pPr>
            <a:endParaRPr lang="de-DE" altLang="de-DE" sz="1700" dirty="0">
              <a:solidFill>
                <a:srgbClr val="333333"/>
              </a:solidFill>
              <a:latin typeface="Calibri Light"/>
              <a:ea typeface="Gulim" pitchFamily="34" charset="-127"/>
            </a:endParaRPr>
          </a:p>
          <a:p>
            <a:pPr>
              <a:spcBef>
                <a:spcPts val="1200"/>
              </a:spcBef>
            </a:pPr>
            <a:endParaRPr lang="en-US" sz="17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426988-6EA0-4E5B-9342-9D67EDF86D4B}" type="slidenum">
              <a:rPr lang="de-DE" altLang="de-DE" b="0" smtClean="0">
                <a:latin typeface="Calibri Light"/>
              </a:rPr>
              <a:pPr>
                <a:defRPr/>
              </a:pPr>
              <a:t>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sz="3200">
                <a:solidFill>
                  <a:schemeClr val="accent1"/>
                </a:solidFill>
                <a:latin typeface="Calibri Light"/>
              </a:rPr>
              <a:t>Відомі цитати, які згодом виявилися хибними!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8955" y="1772816"/>
            <a:ext cx="11340000" cy="4680048"/>
          </a:xfrm>
        </p:spPr>
        <p:txBody>
          <a:bodyPr/>
          <a:lstStyle/>
          <a:p>
            <a:pPr lvl="0" defTabSz="914400" fontAlgn="base">
              <a:spcBef>
                <a:spcPts val="1200"/>
              </a:spcBef>
              <a:spcAft>
                <a:spcPct val="0"/>
              </a:spcAft>
            </a:pPr>
            <a:r>
              <a:rPr lang="uk-UA" sz="1700">
                <a:solidFill>
                  <a:srgbClr val="004992"/>
                </a:solidFill>
                <a:latin typeface="Calibri Light"/>
                <a:ea typeface="Gulim" pitchFamily="34" charset="-127"/>
              </a:rPr>
              <a:t>«Розумні й відповідальні жінки взагалі не хочуть голосувати.».</a:t>
            </a:r>
            <a:br>
              <a:rPr lang="uk-UA" sz="1700">
                <a:solidFill>
                  <a:srgbClr val="006699"/>
                </a:solidFill>
                <a:latin typeface="Calibri Light"/>
                <a:ea typeface="Gulim" pitchFamily="34" charset="-127"/>
              </a:rPr>
            </a:br>
            <a: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  <a:t>Гровер Клівленд, колишній президент США, 1905 </a:t>
            </a:r>
          </a:p>
          <a:p>
            <a:pPr lvl="0" defTabSz="914400" fontAlgn="base">
              <a:spcBef>
                <a:spcPts val="1200"/>
              </a:spcBef>
              <a:spcAft>
                <a:spcPct val="0"/>
              </a:spcAft>
            </a:pPr>
            <a:r>
              <a:rPr lang="uk-UA" sz="1700">
                <a:solidFill>
                  <a:srgbClr val="004992"/>
                </a:solidFill>
                <a:latin typeface="Calibri Light"/>
                <a:ea typeface="Gulim" pitchFamily="34" charset="-127"/>
              </a:rPr>
              <a:t>«У телефону стільки недоліків, що його не можна серйозно вважати засобом зв’язку. Він не має для нас жодної цінності».</a:t>
            </a:r>
            <a:br>
              <a:rPr lang="uk-UA" sz="1700">
                <a:solidFill>
                  <a:srgbClr val="006699"/>
                </a:solidFill>
                <a:latin typeface="Calibri Light"/>
                <a:ea typeface="Gulim" pitchFamily="34" charset="-127"/>
              </a:rPr>
            </a:br>
            <a: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  <a:t>Western Union, провідна компанія з грошових переказів, про винахід телефону, 1876</a:t>
            </a:r>
          </a:p>
          <a:p>
            <a:pPr lvl="0" defTabSz="914400" fontAlgn="base">
              <a:spcBef>
                <a:spcPts val="1200"/>
              </a:spcBef>
              <a:spcAft>
                <a:spcPct val="0"/>
              </a:spcAft>
            </a:pPr>
            <a:r>
              <a:rPr lang="uk-UA" sz="1700">
                <a:solidFill>
                  <a:srgbClr val="004992"/>
                </a:solidFill>
                <a:latin typeface="Calibri Light"/>
                <a:ea typeface="Gulim" pitchFamily="34" charset="-127"/>
              </a:rPr>
              <a:t>«Кінь залишиться, а автомобіль — просто цікавинка, примха моди». </a:t>
            </a:r>
            <a:br>
              <a:rPr lang="uk-UA" sz="1700">
                <a:solidFill>
                  <a:srgbClr val="006699"/>
                </a:solidFill>
                <a:latin typeface="Calibri Light"/>
                <a:ea typeface="Gulim" pitchFamily="34" charset="-127"/>
              </a:rPr>
            </a:br>
            <a: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  <a:t>Президент Мічиганського ощадного банку про автомобіль, 1903</a:t>
            </a:r>
          </a:p>
          <a:p>
            <a:pPr lvl="0" defTabSz="914400" fontAlgn="base">
              <a:spcBef>
                <a:spcPts val="1200"/>
              </a:spcBef>
              <a:spcAft>
                <a:spcPct val="0"/>
              </a:spcAft>
            </a:pPr>
            <a:r>
              <a:rPr lang="uk-UA" sz="1700">
                <a:solidFill>
                  <a:srgbClr val="004992"/>
                </a:solidFill>
                <a:latin typeface="Calibri Light"/>
                <a:ea typeface="Gulim" pitchFamily="34" charset="-127"/>
              </a:rPr>
              <a:t>«До висадки людини на Місяць пройдуть кілька поколінь». </a:t>
            </a:r>
            <a:b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</a:br>
            <a: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  <a:t>Гарольд Спенсер, астроном, 1957 (висадка на Місяць відбулася вже через 12 років)</a:t>
            </a:r>
          </a:p>
          <a:p>
            <a:pPr lvl="0" defTabSz="914400" fontAlgn="base">
              <a:spcBef>
                <a:spcPts val="1200"/>
              </a:spcBef>
              <a:spcAft>
                <a:spcPct val="0"/>
              </a:spcAft>
            </a:pPr>
            <a:r>
              <a:rPr lang="uk-UA" sz="1700">
                <a:solidFill>
                  <a:srgbClr val="004992"/>
                </a:solidFill>
                <a:latin typeface="Calibri Light"/>
                <a:ea typeface="Gulim" pitchFamily="34" charset="-127"/>
              </a:rPr>
              <a:t>«Рентгенівські промені — це вигадка, яка скоро буде спростована». </a:t>
            </a:r>
            <a:b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</a:br>
            <a: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  <a:t>Лорд Кельвін, президент Королівського наукового товариства, 1883</a:t>
            </a:r>
          </a:p>
          <a:p>
            <a:pPr lvl="0" defTabSz="914400" fontAlgn="base">
              <a:spcBef>
                <a:spcPts val="1200"/>
              </a:spcBef>
              <a:spcAft>
                <a:spcPct val="0"/>
              </a:spcAft>
            </a:pPr>
            <a:r>
              <a:rPr lang="uk-UA" sz="1700">
                <a:solidFill>
                  <a:srgbClr val="004992"/>
                </a:solidFill>
                <a:latin typeface="Calibri Light"/>
                <a:ea typeface="Gulim" pitchFamily="34" charset="-127"/>
              </a:rPr>
              <a:t>«Фонограф не має жодної комерційної цінності».</a:t>
            </a:r>
            <a:br>
              <a:rPr lang="uk-UA" sz="1700">
                <a:solidFill>
                  <a:srgbClr val="006699"/>
                </a:solidFill>
                <a:latin typeface="Calibri Light"/>
                <a:ea typeface="Gulim" pitchFamily="34" charset="-127"/>
              </a:rPr>
            </a:br>
            <a:r>
              <a:rPr lang="uk-UA" sz="1700">
                <a:solidFill>
                  <a:srgbClr val="333333"/>
                </a:solidFill>
                <a:latin typeface="Calibri Light"/>
                <a:ea typeface="Gulim" pitchFamily="34" charset="-127"/>
              </a:rPr>
              <a:t>Томас Едісон, американський винахідник, 1899 (фонограф — прообраз сучасного програвача платівок)</a:t>
            </a:r>
          </a:p>
          <a:p>
            <a:pPr lvl="0" defTabSz="914400" fontAlgn="base">
              <a:spcBef>
                <a:spcPts val="1200"/>
              </a:spcBef>
              <a:spcAft>
                <a:spcPct val="0"/>
              </a:spcAft>
            </a:pPr>
            <a:endParaRPr lang="de-DE" altLang="de-DE" sz="1700" dirty="0">
              <a:solidFill>
                <a:srgbClr val="333333"/>
              </a:solidFill>
              <a:latin typeface="Calibri Light"/>
              <a:ea typeface="Gulim" pitchFamily="34" charset="-127"/>
            </a:endParaRPr>
          </a:p>
          <a:p>
            <a:pPr>
              <a:spcBef>
                <a:spcPts val="1200"/>
              </a:spcBef>
            </a:pPr>
            <a:endParaRPr lang="en-US" sz="17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426988-6EA0-4E5B-9342-9D67EDF86D4B}" type="slidenum">
              <a:rPr lang="de-DE" altLang="de-DE" b="0" smtClean="0">
                <a:latin typeface="Calibri Light"/>
              </a:rPr>
              <a:pPr>
                <a:defRPr/>
              </a:pPr>
              <a:t>7</a:t>
            </a:fld>
            <a:endParaRPr lang="de-DE" altLang="de-DE" b="0">
              <a:latin typeface="Calibri Light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08955" y="5982379"/>
            <a:ext cx="11376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Ми повинні бути відкриті для нового досвіду, тому що: </a:t>
            </a:r>
            <a:br>
              <a:rPr lang="uk-UA" sz="2400" b="0">
                <a:solidFill>
                  <a:srgbClr val="004992"/>
                </a:solidFill>
                <a:latin typeface="Calibri Light"/>
              </a:rPr>
            </a:br>
            <a:r>
              <a:rPr lang="uk-UA" sz="2400" b="0">
                <a:solidFill>
                  <a:srgbClr val="004992"/>
                </a:solidFill>
                <a:latin typeface="Calibri Light"/>
              </a:rPr>
              <a:t>часи змінюються, і ми навчаємося все життя!</a:t>
            </a:r>
          </a:p>
        </p:txBody>
      </p:sp>
    </p:spTree>
    <p:extLst>
      <p:ext uri="{BB962C8B-B14F-4D97-AF65-F5344CB8AC3E}">
        <p14:creationId xmlns:p14="http://schemas.microsoft.com/office/powerpoint/2010/main" val="1751278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5" name="Line 19"/>
          <p:cNvSpPr>
            <a:spLocks noChangeShapeType="1"/>
          </p:cNvSpPr>
          <p:nvPr/>
        </p:nvSpPr>
        <p:spPr bwMode="auto">
          <a:xfrm>
            <a:off x="408955" y="2312440"/>
            <a:ext cx="1137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graphicFrame>
        <p:nvGraphicFramePr>
          <p:cNvPr id="5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068564"/>
              </p:ext>
            </p:extLst>
          </p:nvPr>
        </p:nvGraphicFramePr>
        <p:xfrm>
          <a:off x="408955" y="2203704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450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Сфера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Приклади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Географія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Mincho" pitchFamily="49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Медицина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Економіка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Підтверджувальне упередження в дії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(одностороннє мислення)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9764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824694"/>
              </p:ext>
            </p:extLst>
          </p:nvPr>
        </p:nvGraphicFramePr>
        <p:xfrm>
          <a:off x="408955" y="2203704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450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5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Сфера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Приклади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Географія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Сонце обертається навколо Землі!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У середні століття католицька церква вважала цю теорію непорушною істиною, хоча відомі вчені, наприклад Галілей, довели протилежне. Правду про те, що Земля обертається навколо Сонця, навіть вважали богохульством.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Медицина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Економіка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Підтверджувальне упередження в дії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(одностороннє мислення)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9764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833956"/>
              </p:ext>
            </p:extLst>
          </p:nvPr>
        </p:nvGraphicFramePr>
        <p:xfrm>
          <a:off x="408955" y="2203704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450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5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Сфера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Приклади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Географія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Сонце обертається навколо Землі!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У середні століття католицька церква вважала цю теорію непорушною істиною, хоча відомі вчені, наприклад Галілей, довели протилежне. Правду про те, що Земля обертається навколо Сонця, навіть вважали богохульством.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Медицина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Деякі небезпечні для життя препарати зняли з ринку занадто пізно в минулому — незважаючи на попередні ознаки їхньої небезпеки (Contergan, Vioxx)!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Економіка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Підтверджувальне упередження в дії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(одностороннє мислення)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10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758660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9764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615000"/>
              </p:ext>
            </p:extLst>
          </p:nvPr>
        </p:nvGraphicFramePr>
        <p:xfrm>
          <a:off x="408955" y="2203704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450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5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Сфера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Приклади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Географія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Сонце обертається навколо Землі!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У середні століття католицька церква вважала цю теорію непорушною істиною, хоча відомі вчені, наприклад Галілей, довели протилежне. Правду про те, що Земля обертається навколо Сонця, навіть вважали богохульством.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Медицина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Деякі небезпечні для життя препарати зняли з ринку занадто пізно в минулому — незважаючи на попередні ознаки їхньої небезпеки (Contergan, Vioxx)!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Економіка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Відставання від нових розробок, закріплення застарілих корпоративних стратегій, сильна спеціалізація на продуктах з падаючим попитом (фільми для камер, друкарські машинки) та відсутність адаптації до сучасних тенденцій (компанії без онлайн-присутності).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Підтверджувальне упередження в дії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(одностороннє мислення)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11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03530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Дослідження показують, що багато (але не всі!) людей, які страждають на психоз, </a:t>
            </a:r>
            <a:r>
              <a:rPr lang="uk-UA" sz="24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рідко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коли змінюють позиції, які вони колись зайняли, навіть якщо їм доводити протилежне або наводити переконливі контраргументи. </a:t>
            </a:r>
          </a:p>
          <a:p>
            <a:pPr lvl="0" defTabSz="914400" fontAlgn="base"/>
            <a:r>
              <a:rPr lang="uk-UA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Це може призвести до міжособистісних конфліктів і завадити реалістичній оцінці навколишнього середовища.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A7D35B-A49E-47A3-AC5D-C5C4379DD603}" type="slidenum">
              <a:rPr lang="de-DE" altLang="de-DE" b="0" smtClean="0">
                <a:latin typeface="Calibri Light"/>
              </a:rPr>
              <a:pPr>
                <a:defRPr/>
              </a:pPr>
              <a:t>12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219518" y="8295616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Tx/>
            </a:pPr>
            <a:endParaRPr lang="en-GB" altLang="de-DE" sz="2000" b="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43971" y="8295616"/>
            <a:ext cx="120512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2913" indent="-354013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/>
            </a:pPr>
            <a:r>
              <a:rPr lang="uk-UA" sz="2000" b="0">
                <a:latin typeface="Calibri Light"/>
              </a:rPr>
              <a:t>Як відсутність можливості корекції сприяє помилковій оцінці під час психозу (приклади)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Як відсутність можливості корекції сприяє помилковій оцінці під час психозу (приклади)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377" eaLnBrk="0" fontAlgn="base" hangingPunct="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Вони не обмінюються ідеями з іншими, тому що іноді очікують на опір або бояться протиріччя, або більше не довіряють цим людям.</a:t>
            </a:r>
          </a:p>
          <a:p>
            <a:pPr marL="342900" lvl="0" indent="-342900" defTabSz="914377" eaLnBrk="0" fontAlgn="base" hangingPunct="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Сприймають протиріччя або звичайне запитання як ворожі виклики.</a:t>
            </a:r>
            <a:b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Вони отримують інформацію лише з односторонніх джерел (наприклад, інтернет-форуми про теорії змови).</a:t>
            </a:r>
          </a:p>
          <a:p>
            <a:pPr marL="342900" lvl="0" indent="-342900" defTabSz="914377" eaLnBrk="0" fontAlgn="base" hangingPunct="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Вони не використовують інші більш авторитетні засоби масової інформації (наприклад, пресслужби).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A7D35B-A49E-47A3-AC5D-C5C4379DD603}" type="slidenum">
              <a:rPr lang="de-DE" altLang="de-DE" b="0" smtClean="0">
                <a:latin typeface="Calibri Light"/>
              </a:rPr>
              <a:pPr>
                <a:defRPr/>
              </a:pPr>
              <a:t>13</a:t>
            </a:fld>
            <a:endParaRPr lang="de-DE" altLang="de-DE" b="0">
              <a:latin typeface="Calibri Light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08955" y="5991199"/>
            <a:ext cx="11376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Можливо, хтось хоче поділитися власним досвідом?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Три наведені нижче ілюстрації належать до однієї загальної категорії. До якої саме?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 defTabSz="914400" fontAlgn="base">
              <a:spcBef>
                <a:spcPts val="1800"/>
              </a:spcBef>
            </a:pPr>
            <a:endParaRPr lang="de-DE" altLang="de-DE" sz="2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pPr lvl="0" algn="ctr" defTabSz="914400" fontAlgn="base">
              <a:spcBef>
                <a:spcPts val="1800"/>
              </a:spcBef>
            </a:pPr>
            <a:endParaRPr lang="de-DE" altLang="de-DE" sz="2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pPr lvl="0" algn="ctr" defTabSz="914400" fontAlgn="base">
              <a:spcBef>
                <a:spcPts val="1800"/>
              </a:spcBef>
            </a:pPr>
            <a:endParaRPr lang="de-DE" altLang="de-DE" sz="2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pPr lvl="0" algn="ctr" defTabSz="914400" fontAlgn="base">
              <a:spcBef>
                <a:spcPts val="1800"/>
              </a:spcBef>
            </a:pPr>
            <a:endParaRPr lang="de-DE" altLang="de-DE" sz="2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pPr lvl="0" algn="ctr" defTabSz="914400" fontAlgn="base">
              <a:spcBef>
                <a:spcPts val="1800"/>
              </a:spcBef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Запропонуйте більше об’єктів, щоб перевірити своє припущення.</a:t>
            </a:r>
          </a:p>
          <a:p>
            <a:pPr lvl="0" algn="ctr" defTabSz="914400" fontAlgn="base">
              <a:spcBef>
                <a:spcPts val="1800"/>
              </a:spcBef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 отримаєте відповідь «так» або «ні».</a:t>
            </a:r>
            <a:r>
              <a:rPr lang="uk-UA" sz="2000" b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</a:p>
          <a:p>
            <a:pPr lvl="0" algn="ctr" defTabSz="914400" fontAlgn="base">
              <a:spcBef>
                <a:spcPts val="1800"/>
              </a:spcBef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Якщо ви впевнені, яку загальну категорію йдеться,</a:t>
            </a:r>
          </a:p>
          <a:p>
            <a:pPr lvl="0" algn="ctr" defTabSz="914400" fontAlgn="base">
              <a:spcBef>
                <a:spcPts val="1800"/>
              </a:spcBef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запропонуйте власне рішення.</a:t>
            </a:r>
          </a:p>
          <a:p>
            <a:pPr algn="ctr">
              <a:spcBef>
                <a:spcPts val="1800"/>
              </a:spcBef>
            </a:pPr>
            <a:endParaRPr lang="en-US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91339-F9DD-4C02-BB75-B1B7796A040D}" type="slidenum">
              <a:rPr lang="de-DE" altLang="de-DE" b="0" smtClean="0">
                <a:latin typeface="Calibri Light"/>
              </a:rPr>
              <a:pPr>
                <a:defRPr/>
              </a:pPr>
              <a:t>14</a:t>
            </a:fld>
            <a:endParaRPr lang="de-DE" altLang="de-DE" b="0">
              <a:latin typeface="Calibri Light"/>
            </a:endParaRPr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17" y="2359144"/>
            <a:ext cx="2225246" cy="1645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7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953" y="2359144"/>
            <a:ext cx="2225246" cy="1645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76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545" y="2359144"/>
            <a:ext cx="2474436" cy="1645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8878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64" name="Text Box 8"/>
          <p:cNvSpPr txBox="1">
            <a:spLocks noGrp="1" noChangeArrowheads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eaLnBrk="1" hangingPunct="1">
              <a:spcBef>
                <a:spcPts val="1800"/>
              </a:spcBef>
              <a:defRPr/>
            </a:pPr>
            <a:endParaRPr lang="de-DE" sz="1800" b="1" dirty="0">
              <a:solidFill>
                <a:srgbClr val="333333"/>
              </a:solidFill>
              <a:latin typeface="Calibri Light"/>
              <a:ea typeface="+mn-ea"/>
            </a:endParaRPr>
          </a:p>
          <a:p>
            <a:pPr eaLnBrk="1" hangingPunct="1">
              <a:spcBef>
                <a:spcPts val="1800"/>
              </a:spcBef>
              <a:defRPr/>
            </a:pPr>
            <a:endParaRPr lang="de-DE" b="1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spcBef>
                <a:spcPts val="1800"/>
              </a:spcBef>
              <a:defRPr/>
            </a:pPr>
            <a:endParaRPr lang="de-DE" sz="1800" b="1" dirty="0">
              <a:solidFill>
                <a:srgbClr val="333333"/>
              </a:solidFill>
              <a:latin typeface="Calibri Light"/>
              <a:ea typeface="+mn-ea"/>
            </a:endParaRPr>
          </a:p>
          <a:p>
            <a:pPr>
              <a:spcBef>
                <a:spcPts val="1800"/>
              </a:spcBef>
              <a:defRPr/>
            </a:pPr>
            <a:r>
              <a:rPr lang="uk-UA" sz="1800" b="1" dirty="0">
                <a:solidFill>
                  <a:srgbClr val="333333"/>
                </a:solidFill>
                <a:latin typeface="Calibri Light"/>
                <a:ea typeface="+mn-ea"/>
              </a:rPr>
              <a:t>Поширена помилка: </a:t>
            </a:r>
            <a:r>
              <a:rPr lang="uk-UA" sz="1800" dirty="0">
                <a:solidFill>
                  <a:srgbClr val="333333"/>
                </a:solidFill>
                <a:latin typeface="Calibri Light"/>
                <a:ea typeface="+mn-ea"/>
              </a:rPr>
              <a:t>людина шукає лише інформацію, яка підтверджує її припущення (у цьому випадку здавалося б, коректна загальна категорія «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+mn-ea"/>
              </a:rPr>
              <a:t>фрукти</a:t>
            </a:r>
            <a:r>
              <a:rPr lang="uk-UA" dirty="0">
                <a:solidFill>
                  <a:srgbClr val="333333"/>
                </a:solidFill>
                <a:latin typeface="Calibri Light"/>
                <a:ea typeface="+mn-ea"/>
              </a:rPr>
              <a:t>»</a:t>
            </a:r>
            <a:r>
              <a:rPr lang="uk-UA" sz="1800" dirty="0">
                <a:solidFill>
                  <a:srgbClr val="333333"/>
                </a:solidFill>
                <a:latin typeface="Calibri Light"/>
                <a:ea typeface="+mn-ea"/>
              </a:rPr>
              <a:t>), але не шукає інформації, яка могла б спростувати це (підтверджувальне упередження). Вона не розглядає жодних альтернативних варіантів. </a:t>
            </a:r>
            <a:br>
              <a:rPr lang="uk-UA" sz="1800" dirty="0">
                <a:solidFill>
                  <a:srgbClr val="333333"/>
                </a:solidFill>
                <a:latin typeface="Calibri Light"/>
                <a:ea typeface="+mn-ea"/>
              </a:rPr>
            </a:br>
            <a:r>
              <a:rPr lang="uk-UA" sz="1800" dirty="0">
                <a:solidFill>
                  <a:srgbClr val="333333"/>
                </a:solidFill>
                <a:latin typeface="Calibri Light"/>
                <a:ea typeface="+mn-ea"/>
              </a:rPr>
              <a:t>Повсякденне життя: </a:t>
            </a:r>
          </a:p>
          <a:p>
            <a:pPr marL="285750" indent="-285750" eaLnBrk="1" hangingPunct="1">
              <a:spcBef>
                <a:spcPts val="1800"/>
              </a:spcBef>
              <a:buClr>
                <a:srgbClr val="333333"/>
              </a:buClr>
              <a:buFont typeface="WingDings"/>
              <a:buChar char=""/>
              <a:tabLst>
                <a:tab pos="450850" algn="l"/>
              </a:tabLst>
              <a:defRPr/>
            </a:pPr>
            <a:r>
              <a:rPr lang="uk-UA" sz="1800" dirty="0">
                <a:solidFill>
                  <a:srgbClr val="333333"/>
                </a:solidFill>
                <a:latin typeface="Calibri Light"/>
                <a:ea typeface="+mn-ea"/>
              </a:rPr>
              <a:t>люди читають лише ті газети, які відображають їхню думку</a:t>
            </a:r>
          </a:p>
          <a:p>
            <a:pPr marL="285750" indent="-285750" eaLnBrk="1" hangingPunct="1">
              <a:spcBef>
                <a:spcPts val="1800"/>
              </a:spcBef>
              <a:buClr>
                <a:srgbClr val="333333"/>
              </a:buClr>
              <a:buFont typeface="WingDings"/>
              <a:buChar char=""/>
              <a:tabLst>
                <a:tab pos="177800" algn="l"/>
              </a:tabLst>
              <a:defRPr/>
            </a:pPr>
            <a:r>
              <a:rPr lang="uk-UA" sz="1800" dirty="0">
                <a:solidFill>
                  <a:srgbClr val="333333"/>
                </a:solidFill>
                <a:latin typeface="Calibri Light"/>
                <a:ea typeface="+mn-ea"/>
              </a:rPr>
              <a:t>люди уникають спілкування з людьми, які мислять по-іншому, замість обговорення </a:t>
            </a:r>
          </a:p>
          <a:p>
            <a:pPr eaLnBrk="1" hangingPunct="1">
              <a:spcBef>
                <a:spcPts val="1800"/>
              </a:spcBef>
              <a:tabLst>
                <a:tab pos="177800" algn="l"/>
              </a:tabLst>
              <a:defRPr/>
            </a:pPr>
            <a:r>
              <a:rPr lang="uk-UA" sz="1800" dirty="0">
                <a:solidFill>
                  <a:srgbClr val="004992"/>
                </a:solidFill>
                <a:latin typeface="Calibri Light"/>
                <a:ea typeface="+mn-ea"/>
              </a:rPr>
              <a:t>Це може призвести до одностороннього ставлення і навіть помилкових суджень.</a:t>
            </a:r>
          </a:p>
        </p:txBody>
      </p:sp>
      <p:sp>
        <p:nvSpPr>
          <p:cNvPr id="47114" name="Rectangle 20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Загальна категорія: Продукти харчування!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91339-F9DD-4C02-BB75-B1B7796A040D}" type="slidenum">
              <a:rPr lang="de-DE" altLang="de-DE" b="0" smtClean="0">
                <a:latin typeface="Calibri Light"/>
              </a:rPr>
              <a:pPr>
                <a:defRPr/>
              </a:pPr>
              <a:t>15</a:t>
            </a:fld>
            <a:endParaRPr lang="de-DE" altLang="de-DE" b="0">
              <a:latin typeface="Calibri Light"/>
            </a:endParaRPr>
          </a:p>
        </p:txBody>
      </p:sp>
      <p:sp>
        <p:nvSpPr>
          <p:cNvPr id="47110" name="Rectangle 9"/>
          <p:cNvSpPr>
            <a:spLocks noChangeArrowheads="1"/>
          </p:cNvSpPr>
          <p:nvPr/>
        </p:nvSpPr>
        <p:spPr bwMode="auto">
          <a:xfrm>
            <a:off x="408955" y="1772816"/>
            <a:ext cx="1137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						Інші варіанти:</a:t>
            </a:r>
            <a:r>
              <a:rPr lang="uk-UA" sz="2400" b="0">
                <a:solidFill>
                  <a:srgbClr val="333333"/>
                </a:solidFill>
                <a:latin typeface="Calibri Light"/>
              </a:rPr>
              <a:t> </a:t>
            </a:r>
          </a:p>
        </p:txBody>
      </p:sp>
      <p:sp>
        <p:nvSpPr>
          <p:cNvPr id="47115" name="Rectangle 21"/>
          <p:cNvSpPr>
            <a:spLocks noChangeArrowheads="1"/>
          </p:cNvSpPr>
          <p:nvPr/>
        </p:nvSpPr>
        <p:spPr bwMode="auto">
          <a:xfrm>
            <a:off x="5988235" y="2303338"/>
            <a:ext cx="5760720" cy="1280160"/>
          </a:xfrm>
          <a:prstGeom prst="rect">
            <a:avLst/>
          </a:prstGeom>
          <a:noFill/>
          <a:ln w="12700">
            <a:solidFill>
              <a:srgbClr val="00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68" y="2453680"/>
            <a:ext cx="1335087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87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382" y="2453680"/>
            <a:ext cx="1525053" cy="1011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878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308" y="2453680"/>
            <a:ext cx="1335087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878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514" y="2453680"/>
            <a:ext cx="1328737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879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45" y="2453680"/>
            <a:ext cx="1529647" cy="101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879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894" y="2453680"/>
            <a:ext cx="1335087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8953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Тепер ви побачите історію у картинках з декількома можливими відповідями (по 3 зображення).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endParaRPr lang="de-DE" altLang="de-DE" sz="24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16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Тепер ви побачите історію у картинках з декількома можливими відповідями (по 3 зображення).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Картинки історії відображаються у зворотному порядку (тобто спочатку остання подія).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endParaRPr lang="de-DE" altLang="de-DE" sz="24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17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Тепер ви побачите історію у картинках з декількома можливими відповідями (по 3 зображення).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Картинки історії відображаються у зворотному порядку (тобто спочатку остання подія).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Варіанти відповідей потрібно повторно оцінювати після кожної картинки з урахуванням їхньої ймовірності/правдоподібності.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endParaRPr lang="de-DE" altLang="de-DE" sz="24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18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Тепер ви побачите історію у картинках з декількома можливими відповідями (по 3 зображення).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Картинки історії відображаються у зворотному порядку (тобто спочатку остання подія).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Варіанти відповідей потрібно </a:t>
            </a: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повторно оцінювати 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після кожної картинки з урахуванням їхньої ймовірності/правдоподібності.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Також обговоріть у групі, наскільки ви впевнені у своїй оцінці.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endParaRPr lang="de-DE" altLang="de-DE" sz="24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19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досліджує акул.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випробовує нову серфінгову дошку з дизайном в стилі акули.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відлякує всіх своєю маскою акули.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— мисливець на акул і щойно вбив одну з них.</a:t>
            </a:r>
          </a:p>
        </p:txBody>
      </p:sp>
      <p:sp>
        <p:nvSpPr>
          <p:cNvPr id="44036" name="Caption_44034"/>
          <p:cNvSpPr txBox="1">
            <a:spLocks noChangeArrowheads="1"/>
          </p:cNvSpPr>
          <p:nvPr/>
        </p:nvSpPr>
        <p:spPr bwMode="auto">
          <a:xfrm>
            <a:off x="6875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20</a:t>
            </a:fld>
            <a:endParaRPr lang="de-DE" altLang="de-DE" b="0">
              <a:latin typeface="Calibri Light"/>
            </a:endParaRPr>
          </a:p>
        </p:txBody>
      </p:sp>
      <p:pic>
        <p:nvPicPr>
          <p:cNvPr id="10" name="Picture 2" descr="Hai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80" y="2112264"/>
            <a:ext cx="218755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hape Penutup"/>
          <p:cNvSpPr/>
          <p:nvPr/>
        </p:nvSpPr>
        <p:spPr bwMode="gray">
          <a:xfrm>
            <a:off x="7016043" y="2087880"/>
            <a:ext cx="182880" cy="2334768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досліджує акул.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випробовує нову серфінгову дошку з дизайном в стилі акули.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відлякує всіх своєю маскою акули.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— мисливець на акул і щойно вбив одну з них.</a:t>
            </a:r>
          </a:p>
        </p:txBody>
      </p:sp>
      <p:sp>
        <p:nvSpPr>
          <p:cNvPr id="46089" name="Caption_46088"/>
          <p:cNvSpPr txBox="1">
            <a:spLocks noChangeArrowheads="1"/>
          </p:cNvSpPr>
          <p:nvPr/>
        </p:nvSpPr>
        <p:spPr bwMode="auto">
          <a:xfrm>
            <a:off x="8424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46087" name="Caption_46086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Чи змінилося щось у вашій оцінці з новою картинкою?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21</a:t>
            </a:fld>
            <a:endParaRPr lang="de-DE" altLang="de-DE" b="0">
              <a:latin typeface="Calibri Light"/>
            </a:endParaRPr>
          </a:p>
        </p:txBody>
      </p:sp>
      <p:pic>
        <p:nvPicPr>
          <p:cNvPr id="28" name="Picture 4" descr="Hai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112264"/>
            <a:ext cx="218755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526" y="2112264"/>
            <a:ext cx="220063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Shape Penutup"/>
          <p:cNvSpPr/>
          <p:nvPr/>
        </p:nvSpPr>
        <p:spPr bwMode="gray">
          <a:xfrm>
            <a:off x="3397126" y="4178808"/>
            <a:ext cx="2251430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3397126" y="2086864"/>
            <a:ext cx="2251430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5532120" y="2086864"/>
            <a:ext cx="91440" cy="2336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3397126" y="2086864"/>
            <a:ext cx="91440" cy="2336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8567023" y="2087880"/>
            <a:ext cx="182880" cy="2334768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досліджує акул.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випробовує нову серфінгову дошку з дизайном в стилі акули.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відлякує всіх своєю маскою акули.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— мисливець на акул і щойно вбив одну з них.</a:t>
            </a:r>
          </a:p>
        </p:txBody>
      </p:sp>
      <p:sp>
        <p:nvSpPr>
          <p:cNvPr id="48139" name="Caption_48138"/>
          <p:cNvSpPr txBox="1">
            <a:spLocks noChangeArrowheads="1"/>
          </p:cNvSpPr>
          <p:nvPr/>
        </p:nvSpPr>
        <p:spPr bwMode="auto">
          <a:xfrm>
            <a:off x="9986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48137" name="Caption_48136"/>
          <p:cNvSpPr txBox="1">
            <a:spLocks noChangeArrowheads="1"/>
          </p:cNvSpPr>
          <p:nvPr/>
        </p:nvSpPr>
        <p:spPr bwMode="auto">
          <a:xfrm>
            <a:off x="6875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48133" name="Caption_48134"/>
          <p:cNvSpPr txBox="1">
            <a:spLocks noChangeArrowheads="1"/>
          </p:cNvSpPr>
          <p:nvPr/>
        </p:nvSpPr>
        <p:spPr bwMode="auto">
          <a:xfrm>
            <a:off x="3763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22</a:t>
            </a:fld>
            <a:endParaRPr lang="de-DE" altLang="de-DE" b="0">
              <a:latin typeface="Calibri Light"/>
            </a:endParaRPr>
          </a:p>
        </p:txBody>
      </p:sp>
      <p:pic>
        <p:nvPicPr>
          <p:cNvPr id="20" name="Picture 4" descr="Hai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879" y="2112264"/>
            <a:ext cx="218755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445" y="2112264"/>
            <a:ext cx="220063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8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140" y="2112264"/>
            <a:ext cx="224805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Shape Penutup"/>
          <p:cNvSpPr/>
          <p:nvPr/>
        </p:nvSpPr>
        <p:spPr bwMode="gray">
          <a:xfrm>
            <a:off x="4955045" y="4178808"/>
            <a:ext cx="2251430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4955045" y="2086864"/>
            <a:ext cx="2251430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7086600" y="2086864"/>
            <a:ext cx="91440" cy="2336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Shape Penutup"/>
          <p:cNvSpPr/>
          <p:nvPr/>
        </p:nvSpPr>
        <p:spPr bwMode="gray">
          <a:xfrm>
            <a:off x="4955045" y="2086864"/>
            <a:ext cx="109728" cy="2336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Shape Penutup"/>
          <p:cNvSpPr/>
          <p:nvPr/>
        </p:nvSpPr>
        <p:spPr bwMode="gray">
          <a:xfrm>
            <a:off x="10124942" y="2087880"/>
            <a:ext cx="182880" cy="2334768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досліджує акул.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випробовує нову </a:t>
            </a:r>
            <a:r>
              <a:rPr lang="uk-UA" sz="2000" b="0" dirty="0" err="1">
                <a:solidFill>
                  <a:srgbClr val="333333"/>
                </a:solidFill>
                <a:latin typeface="Calibri Light"/>
              </a:rPr>
              <a:t>серфінгову</a:t>
            </a: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 дошку з дизайном в стилі акули.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Чоловік відлякує всіх своєю маскою акули.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— мисливець на акул і щойно вбив одну з них.</a:t>
            </a:r>
          </a:p>
        </p:txBody>
      </p:sp>
      <p:sp>
        <p:nvSpPr>
          <p:cNvPr id="50186" name="Caption_50185"/>
          <p:cNvSpPr txBox="1">
            <a:spLocks noChangeArrowheads="1"/>
          </p:cNvSpPr>
          <p:nvPr/>
        </p:nvSpPr>
        <p:spPr bwMode="auto">
          <a:xfrm>
            <a:off x="9986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50184" name="Caption_50183"/>
          <p:cNvSpPr txBox="1">
            <a:spLocks noChangeArrowheads="1"/>
          </p:cNvSpPr>
          <p:nvPr/>
        </p:nvSpPr>
        <p:spPr bwMode="auto">
          <a:xfrm>
            <a:off x="6875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23</a:t>
            </a:fld>
            <a:endParaRPr lang="de-DE" altLang="de-DE" b="0">
              <a:latin typeface="Calibri Light"/>
            </a:endParaRPr>
          </a:p>
        </p:txBody>
      </p:sp>
      <p:sp>
        <p:nvSpPr>
          <p:cNvPr id="50182" name="Caption_50181"/>
          <p:cNvSpPr txBox="1">
            <a:spLocks noChangeArrowheads="1"/>
          </p:cNvSpPr>
          <p:nvPr/>
        </p:nvSpPr>
        <p:spPr bwMode="auto">
          <a:xfrm>
            <a:off x="3763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pic>
        <p:nvPicPr>
          <p:cNvPr id="19" name="Picture 4" descr="Hai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879" y="2112264"/>
            <a:ext cx="218755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445" y="2112264"/>
            <a:ext cx="220063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8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140" y="2112264"/>
            <a:ext cx="224805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Shape Penutup"/>
          <p:cNvSpPr/>
          <p:nvPr/>
        </p:nvSpPr>
        <p:spPr bwMode="gray">
          <a:xfrm>
            <a:off x="4955045" y="4178808"/>
            <a:ext cx="2251430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4955045" y="2086864"/>
            <a:ext cx="2251430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7086600" y="2086864"/>
            <a:ext cx="91440" cy="2336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4955045" y="2086864"/>
            <a:ext cx="109728" cy="2336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Shape Penutup"/>
          <p:cNvSpPr/>
          <p:nvPr/>
        </p:nvSpPr>
        <p:spPr bwMode="gray">
          <a:xfrm>
            <a:off x="10124942" y="2087880"/>
            <a:ext cx="182880" cy="2334768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411480" y="4879339"/>
            <a:ext cx="1133856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Жінка в першому ряду тільки що зізналася чоловікові поруч, що закохалась у диригента.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Диригент переживає, бо запізнився на репетицію.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Диригент щойно накричав на чоловіка в першому ряду.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Диригент дуже схвильований, тому що не може знайти свою диригентську паличку.</a:t>
            </a:r>
          </a:p>
        </p:txBody>
      </p:sp>
      <p:sp>
        <p:nvSpPr>
          <p:cNvPr id="52227" name="Caption_52228"/>
          <p:cNvSpPr txBox="1">
            <a:spLocks noChangeArrowheads="1"/>
          </p:cNvSpPr>
          <p:nvPr/>
        </p:nvSpPr>
        <p:spPr bwMode="auto">
          <a:xfrm>
            <a:off x="68373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24</a:t>
            </a:fld>
            <a:endParaRPr lang="de-DE" altLang="de-DE" b="0">
              <a:latin typeface="Calibri Light"/>
            </a:endParaRPr>
          </a:p>
        </p:txBody>
      </p:sp>
      <p:pic>
        <p:nvPicPr>
          <p:cNvPr id="21" name="Picture 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872" y="2112264"/>
            <a:ext cx="2105776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Shape Penutup"/>
          <p:cNvSpPr/>
          <p:nvPr/>
        </p:nvSpPr>
        <p:spPr bwMode="gray">
          <a:xfrm>
            <a:off x="5021776" y="4358640"/>
            <a:ext cx="2117968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5021776" y="2106168"/>
            <a:ext cx="2117968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7094024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5021776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411480" y="4879339"/>
            <a:ext cx="1133856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Жінка в першому ряду тільки що зізналася чоловікові поруч, що закохалась у диригента.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Диригент переживає, бо запізнився на репетицію.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Диригент щойно накричав на чоловіка в першому ряду.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Диригент дуже схвильований, тому що не може знайти свою диригентську паличку.</a:t>
            </a:r>
          </a:p>
        </p:txBody>
      </p:sp>
      <p:sp>
        <p:nvSpPr>
          <p:cNvPr id="54275" name="Caption_54276"/>
          <p:cNvSpPr txBox="1">
            <a:spLocks noChangeArrowheads="1"/>
          </p:cNvSpPr>
          <p:nvPr/>
        </p:nvSpPr>
        <p:spPr bwMode="auto">
          <a:xfrm>
            <a:off x="8348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Чи змінилося щось у вашій оцінці з новою картинкою?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25</a:t>
            </a:fld>
            <a:endParaRPr lang="de-DE" altLang="de-DE" b="0">
              <a:latin typeface="Calibri Light"/>
            </a:endParaRPr>
          </a:p>
        </p:txBody>
      </p:sp>
      <p:sp>
        <p:nvSpPr>
          <p:cNvPr id="54277" name="Caption_54278"/>
          <p:cNvSpPr txBox="1">
            <a:spLocks noChangeAspect="1"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pic>
        <p:nvPicPr>
          <p:cNvPr id="36" name="Picture 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766" y="2112264"/>
            <a:ext cx="2304971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8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221" y="2112264"/>
            <a:ext cx="2105776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Shape Penutup"/>
          <p:cNvSpPr/>
          <p:nvPr/>
        </p:nvSpPr>
        <p:spPr bwMode="gray">
          <a:xfrm>
            <a:off x="6533125" y="4358640"/>
            <a:ext cx="2117969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6533125" y="2106168"/>
            <a:ext cx="2117969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8605373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Shape Penutup"/>
          <p:cNvSpPr/>
          <p:nvPr/>
        </p:nvSpPr>
        <p:spPr bwMode="gray">
          <a:xfrm>
            <a:off x="6533125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3312670" y="4358640"/>
            <a:ext cx="2317163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3312670" y="2106168"/>
            <a:ext cx="2317163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5584113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3312670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411480" y="4879339"/>
            <a:ext cx="1133856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Жінка в першому ряду тільки що зізналася чоловікові поруч, що закохалась у диригента.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Диригент переживає, бо запізнився на репетицію.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Диригент щойно накричав на чоловіка в першому ряду.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>
                <a:solidFill>
                  <a:srgbClr val="333333"/>
                </a:solidFill>
                <a:latin typeface="Calibri Light"/>
              </a:rPr>
              <a:t>Диригент дуже схвильований, тому що не може знайти свою диригентську паличку.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26</a:t>
            </a:fld>
            <a:endParaRPr lang="de-DE" altLang="de-DE" b="0">
              <a:latin typeface="Calibri Light"/>
            </a:endParaRPr>
          </a:p>
        </p:txBody>
      </p:sp>
      <p:sp>
        <p:nvSpPr>
          <p:cNvPr id="56325" name="Caption_56326"/>
          <p:cNvSpPr txBox="1">
            <a:spLocks noChangeArrowheads="1"/>
          </p:cNvSpPr>
          <p:nvPr/>
        </p:nvSpPr>
        <p:spPr bwMode="auto">
          <a:xfrm>
            <a:off x="6938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56327" name="Caption_56328"/>
          <p:cNvSpPr txBox="1">
            <a:spLocks noChangeArrowheads="1"/>
          </p:cNvSpPr>
          <p:nvPr/>
        </p:nvSpPr>
        <p:spPr bwMode="auto">
          <a:xfrm>
            <a:off x="3713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21" name="Caption_22"/>
          <p:cNvSpPr txBox="1">
            <a:spLocks noChangeArrowheads="1"/>
          </p:cNvSpPr>
          <p:nvPr/>
        </p:nvSpPr>
        <p:spPr bwMode="auto">
          <a:xfrm>
            <a:off x="99615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pic>
        <p:nvPicPr>
          <p:cNvPr id="41" name="Picture 1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244" y="2112264"/>
            <a:ext cx="225754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275" y="2112264"/>
            <a:ext cx="2304971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1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731" y="2112264"/>
            <a:ext cx="2105776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Shape Penutup"/>
          <p:cNvSpPr/>
          <p:nvPr/>
        </p:nvSpPr>
        <p:spPr bwMode="gray">
          <a:xfrm>
            <a:off x="8142636" y="4358640"/>
            <a:ext cx="2117967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8142636" y="2106168"/>
            <a:ext cx="2117967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Shape Penutup"/>
          <p:cNvSpPr/>
          <p:nvPr/>
        </p:nvSpPr>
        <p:spPr bwMode="gray">
          <a:xfrm>
            <a:off x="10214883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8142636" y="2106168"/>
            <a:ext cx="45719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4922179" y="4358640"/>
            <a:ext cx="2317163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4922179" y="2106168"/>
            <a:ext cx="2317163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7193622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4922179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1752148" y="4358640"/>
            <a:ext cx="2269735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1752148" y="2106168"/>
            <a:ext cx="2269735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3976163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1752148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411480" y="4879339"/>
            <a:ext cx="1133856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 dirty="0">
                <a:solidFill>
                  <a:srgbClr val="333333"/>
                </a:solidFill>
                <a:latin typeface="Calibri Light"/>
              </a:rPr>
              <a:t>Жінка в першому ряду тільки що зізналася чоловікові поруч, що закохалась у диригента.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 dirty="0">
                <a:solidFill>
                  <a:srgbClr val="333333"/>
                </a:solidFill>
                <a:latin typeface="Calibri Light"/>
              </a:rPr>
              <a:t>Диригент переживає, бо запізнився на репетицію.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Диригент щойно накричав на чоловіка в першому ряду.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1800" b="0" dirty="0">
                <a:solidFill>
                  <a:srgbClr val="333333"/>
                </a:solidFill>
                <a:latin typeface="Calibri Light"/>
              </a:rPr>
              <a:t>Диригент дуже схвильований, тому що не може знайти свою диригентську паличку.</a:t>
            </a:r>
          </a:p>
        </p:txBody>
      </p:sp>
      <p:sp>
        <p:nvSpPr>
          <p:cNvPr id="58371" name="Caption_58372"/>
          <p:cNvSpPr txBox="1">
            <a:spLocks noChangeArrowheads="1"/>
          </p:cNvSpPr>
          <p:nvPr/>
        </p:nvSpPr>
        <p:spPr bwMode="auto">
          <a:xfrm>
            <a:off x="99615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27</a:t>
            </a:fld>
            <a:endParaRPr lang="de-DE" altLang="de-DE" b="0">
              <a:latin typeface="Calibri Light"/>
            </a:endParaRPr>
          </a:p>
        </p:txBody>
      </p:sp>
      <p:sp>
        <p:nvSpPr>
          <p:cNvPr id="58373" name="Caption_58374"/>
          <p:cNvSpPr txBox="1">
            <a:spLocks noChangeArrowheads="1"/>
          </p:cNvSpPr>
          <p:nvPr/>
        </p:nvSpPr>
        <p:spPr bwMode="auto">
          <a:xfrm>
            <a:off x="6938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58375" name="Caption_58376"/>
          <p:cNvSpPr txBox="1">
            <a:spLocks noChangeArrowheads="1"/>
          </p:cNvSpPr>
          <p:nvPr/>
        </p:nvSpPr>
        <p:spPr bwMode="auto">
          <a:xfrm>
            <a:off x="3713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pic>
        <p:nvPicPr>
          <p:cNvPr id="39" name="Picture 1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244" y="2112264"/>
            <a:ext cx="225754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275" y="2112264"/>
            <a:ext cx="2304971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1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731" y="2112264"/>
            <a:ext cx="2105776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Shape Penutup"/>
          <p:cNvSpPr/>
          <p:nvPr/>
        </p:nvSpPr>
        <p:spPr bwMode="gray">
          <a:xfrm>
            <a:off x="8142636" y="4358640"/>
            <a:ext cx="2117967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8142636" y="2106168"/>
            <a:ext cx="2117967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10214883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8142636" y="2106168"/>
            <a:ext cx="45719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Shape Penutup"/>
          <p:cNvSpPr/>
          <p:nvPr/>
        </p:nvSpPr>
        <p:spPr bwMode="gray">
          <a:xfrm>
            <a:off x="4922179" y="4358640"/>
            <a:ext cx="2317163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4922179" y="2106168"/>
            <a:ext cx="2317163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7193622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4922179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1752148" y="4358640"/>
            <a:ext cx="2269735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1752148" y="2106168"/>
            <a:ext cx="2269735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3976163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1752148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щойно побудував паркан для свого пса.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бавиться з сусідським псом, який гавкає.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щойно втік від гавкаючого пса.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купує сторожового пса.</a:t>
            </a:r>
          </a:p>
        </p:txBody>
      </p:sp>
      <p:sp>
        <p:nvSpPr>
          <p:cNvPr id="60419" name="Caption_60422"/>
          <p:cNvSpPr txBox="1">
            <a:spLocks noChangeArrowheads="1"/>
          </p:cNvSpPr>
          <p:nvPr/>
        </p:nvSpPr>
        <p:spPr bwMode="auto">
          <a:xfrm>
            <a:off x="7180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28</a:t>
            </a:fld>
            <a:endParaRPr lang="de-DE" altLang="de-DE" b="0">
              <a:latin typeface="Calibri Light"/>
            </a:endParaRPr>
          </a:p>
        </p:txBody>
      </p:sp>
      <p:pic>
        <p:nvPicPr>
          <p:cNvPr id="13" name="Picture 9" descr="hu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722" y="2112264"/>
            <a:ext cx="2800076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щойно побудував паркан для свого пса.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бавиться з сусідським псом, який гавкає.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щойно втік від гавкаючого пса.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купує сторожового пса.</a:t>
            </a:r>
          </a:p>
        </p:txBody>
      </p:sp>
      <p:sp>
        <p:nvSpPr>
          <p:cNvPr id="62467" name="Caption_62474"/>
          <p:cNvSpPr txBox="1">
            <a:spLocks noChangeArrowheads="1"/>
          </p:cNvSpPr>
          <p:nvPr/>
        </p:nvSpPr>
        <p:spPr bwMode="auto">
          <a:xfrm>
            <a:off x="9034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62468" name="Caption_62475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Чи змінилося щось у вашій оцінці з новою картинкою?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29</a:t>
            </a:fld>
            <a:endParaRPr lang="de-DE" altLang="de-DE" b="0">
              <a:latin typeface="Calibri Light"/>
            </a:endParaRPr>
          </a:p>
        </p:txBody>
      </p:sp>
      <p:pic>
        <p:nvPicPr>
          <p:cNvPr id="20" name="Picture 16" descr="hund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036771" y="2112264"/>
            <a:ext cx="2586789" cy="2286000"/>
          </a:xfrm>
          <a:prstGeom prst="rect">
            <a:avLst/>
          </a:prstGeom>
          <a:noFill/>
        </p:spPr>
      </p:pic>
      <p:pic>
        <p:nvPicPr>
          <p:cNvPr id="21" name="Picture 14" descr="hund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6537960" y="2112264"/>
            <a:ext cx="2641479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щойно побудував паркан для свого пса.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бавиться з сусідським псом, який гавкає.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щойно втік від гавкаючого пса.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купує сторожового пса.</a:t>
            </a:r>
          </a:p>
        </p:txBody>
      </p:sp>
      <p:sp>
        <p:nvSpPr>
          <p:cNvPr id="64515" name="Caption_64524"/>
          <p:cNvSpPr txBox="1">
            <a:spLocks noChangeArrowheads="1"/>
          </p:cNvSpPr>
          <p:nvPr/>
        </p:nvSpPr>
        <p:spPr bwMode="auto">
          <a:xfrm>
            <a:off x="10888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64516" name="Caption_64525"/>
          <p:cNvSpPr txBox="1">
            <a:spLocks noChangeArrowheads="1"/>
          </p:cNvSpPr>
          <p:nvPr/>
        </p:nvSpPr>
        <p:spPr bwMode="auto">
          <a:xfrm>
            <a:off x="7180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64517" name="Caption_64526"/>
          <p:cNvSpPr txBox="1">
            <a:spLocks noChangeArrowheads="1"/>
          </p:cNvSpPr>
          <p:nvPr/>
        </p:nvSpPr>
        <p:spPr bwMode="auto">
          <a:xfrm>
            <a:off x="3471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30</a:t>
            </a:fld>
            <a:endParaRPr lang="de-DE" altLang="de-DE" b="0">
              <a:latin typeface="Calibri Light"/>
            </a:endParaRPr>
          </a:p>
        </p:txBody>
      </p:sp>
      <p:pic>
        <p:nvPicPr>
          <p:cNvPr id="27" name="Picture 16" descr="hund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787365" y="2112264"/>
            <a:ext cx="2586789" cy="2286000"/>
          </a:xfrm>
          <a:prstGeom prst="rect">
            <a:avLst/>
          </a:prstGeom>
          <a:noFill/>
        </p:spPr>
      </p:pic>
      <p:pic>
        <p:nvPicPr>
          <p:cNvPr id="28" name="Picture 17" descr="hund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288555" y="2112264"/>
            <a:ext cx="2646947" cy="2286000"/>
          </a:xfrm>
          <a:prstGeom prst="rect">
            <a:avLst/>
          </a:prstGeom>
          <a:noFill/>
        </p:spPr>
      </p:pic>
      <p:pic>
        <p:nvPicPr>
          <p:cNvPr id="29" name="Picture 21" descr="hund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105702" y="2112264"/>
            <a:ext cx="2767263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щойно побудував паркан для свого пса.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бавиться з сусідським псом, який гавкає.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Чоловік щойно втік від гавкаючого пса.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купує сторожового пса.</a:t>
            </a:r>
          </a:p>
        </p:txBody>
      </p:sp>
      <p:sp>
        <p:nvSpPr>
          <p:cNvPr id="66563" name="Caption_66572"/>
          <p:cNvSpPr txBox="1">
            <a:spLocks noChangeArrowheads="1"/>
          </p:cNvSpPr>
          <p:nvPr/>
        </p:nvSpPr>
        <p:spPr bwMode="auto">
          <a:xfrm>
            <a:off x="10888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66564" name="Caption_66573"/>
          <p:cNvSpPr txBox="1">
            <a:spLocks noChangeArrowheads="1"/>
          </p:cNvSpPr>
          <p:nvPr/>
        </p:nvSpPr>
        <p:spPr bwMode="auto">
          <a:xfrm>
            <a:off x="7180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66565" name="Caption_66574"/>
          <p:cNvSpPr txBox="1">
            <a:spLocks noChangeArrowheads="1"/>
          </p:cNvSpPr>
          <p:nvPr/>
        </p:nvSpPr>
        <p:spPr bwMode="auto">
          <a:xfrm>
            <a:off x="3471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31</a:t>
            </a:fld>
            <a:endParaRPr lang="de-DE" altLang="de-DE" b="0">
              <a:latin typeface="Calibri Light"/>
            </a:endParaRPr>
          </a:p>
        </p:txBody>
      </p:sp>
      <p:pic>
        <p:nvPicPr>
          <p:cNvPr id="26" name="Picture 16" descr="hund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787365" y="2112264"/>
            <a:ext cx="2586789" cy="2286000"/>
          </a:xfrm>
          <a:prstGeom prst="rect">
            <a:avLst/>
          </a:prstGeom>
          <a:noFill/>
        </p:spPr>
      </p:pic>
      <p:pic>
        <p:nvPicPr>
          <p:cNvPr id="27" name="Picture 17" descr="hu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288555" y="2112264"/>
            <a:ext cx="2646947" cy="2286000"/>
          </a:xfrm>
          <a:prstGeom prst="rect">
            <a:avLst/>
          </a:prstGeom>
          <a:noFill/>
        </p:spPr>
      </p:pic>
      <p:pic>
        <p:nvPicPr>
          <p:cNvPr id="28" name="Picture 21" descr="hund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105702" y="2112264"/>
            <a:ext cx="2767263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4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Жінка збирається продати свій одяг в секонд-хенді.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Жінка щойно випрала білизну у пральні.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Жінка йде на прогулянку в прекрасний весняний день.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Жінка виносить сміття.</a:t>
            </a:r>
          </a:p>
        </p:txBody>
      </p:sp>
      <p:sp>
        <p:nvSpPr>
          <p:cNvPr id="67587" name="Caption_67588"/>
          <p:cNvSpPr txBox="1">
            <a:spLocks noChangeArrowheads="1"/>
          </p:cNvSpPr>
          <p:nvPr/>
        </p:nvSpPr>
        <p:spPr bwMode="auto">
          <a:xfrm>
            <a:off x="6836725" y="4368800"/>
            <a:ext cx="41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32</a:t>
            </a:fld>
            <a:endParaRPr lang="de-DE" altLang="de-DE" b="0">
              <a:latin typeface="Calibri Light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153" y="2112264"/>
            <a:ext cx="233521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Shape Penutup"/>
          <p:cNvSpPr/>
          <p:nvPr/>
        </p:nvSpPr>
        <p:spPr bwMode="gray">
          <a:xfrm>
            <a:off x="4900961" y="4319016"/>
            <a:ext cx="23595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hape Penutup"/>
          <p:cNvSpPr/>
          <p:nvPr/>
        </p:nvSpPr>
        <p:spPr bwMode="gray">
          <a:xfrm>
            <a:off x="4900961" y="2100072"/>
            <a:ext cx="23595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hape Penutup"/>
          <p:cNvSpPr/>
          <p:nvPr/>
        </p:nvSpPr>
        <p:spPr bwMode="gray">
          <a:xfrm>
            <a:off x="716911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490096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Жінка збирається продати свій одяг в секонд-хенді.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Жінка щойно випрала білизну у пральні.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Жінка йде на прогулянку в прекрасний весняний день.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Жінка виносить сміття.</a:t>
            </a:r>
          </a:p>
        </p:txBody>
      </p:sp>
      <p:sp>
        <p:nvSpPr>
          <p:cNvPr id="69635" name="Caption_69636"/>
          <p:cNvSpPr txBox="1">
            <a:spLocks noChangeArrowheads="1"/>
          </p:cNvSpPr>
          <p:nvPr/>
        </p:nvSpPr>
        <p:spPr bwMode="auto">
          <a:xfrm>
            <a:off x="85645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Чи змінилося щось у вашій оцінці з новою картинкою?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33</a:t>
            </a:fld>
            <a:endParaRPr lang="de-DE" altLang="de-DE" b="0">
              <a:latin typeface="Calibri Light"/>
            </a:endParaRPr>
          </a:p>
        </p:txBody>
      </p:sp>
      <p:sp>
        <p:nvSpPr>
          <p:cNvPr id="69637" name="Caption_69638"/>
          <p:cNvSpPr txBox="1">
            <a:spLocks noChangeArrowheads="1"/>
          </p:cNvSpPr>
          <p:nvPr/>
        </p:nvSpPr>
        <p:spPr bwMode="auto">
          <a:xfrm>
            <a:off x="5089475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763" y="2112264"/>
            <a:ext cx="233521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7" descr="Waschsalon_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460" y="2112264"/>
            <a:ext cx="25321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Shape Penutup"/>
          <p:cNvSpPr/>
          <p:nvPr/>
        </p:nvSpPr>
        <p:spPr bwMode="gray">
          <a:xfrm>
            <a:off x="6528570" y="4319016"/>
            <a:ext cx="235959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6528570" y="2100072"/>
            <a:ext cx="235959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879672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6528570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3079268" y="4319016"/>
            <a:ext cx="2556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3079268" y="2100072"/>
            <a:ext cx="2556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5305499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30792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Жінка збирається продати свій одяг в секонд-хенді.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Жінка щойно випрала білизну у пральні.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Жінка йде на прогулянку в прекрасний весняний день.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Жінка виносить сміття.</a:t>
            </a:r>
          </a:p>
        </p:txBody>
      </p:sp>
      <p:sp>
        <p:nvSpPr>
          <p:cNvPr id="71684" name="Caption_71685"/>
          <p:cNvSpPr txBox="1">
            <a:spLocks noChangeArrowheads="1"/>
          </p:cNvSpPr>
          <p:nvPr/>
        </p:nvSpPr>
        <p:spPr bwMode="auto">
          <a:xfrm>
            <a:off x="102917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34</a:t>
            </a:fld>
            <a:endParaRPr lang="de-DE" altLang="de-DE" b="0">
              <a:latin typeface="Calibri Light"/>
            </a:endParaRPr>
          </a:p>
        </p:txBody>
      </p:sp>
      <p:sp>
        <p:nvSpPr>
          <p:cNvPr id="71686" name="Caption_71687"/>
          <p:cNvSpPr txBox="1">
            <a:spLocks noChangeArrowheads="1"/>
          </p:cNvSpPr>
          <p:nvPr/>
        </p:nvSpPr>
        <p:spPr bwMode="auto">
          <a:xfrm>
            <a:off x="6802983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71688" name="Caption_71682"/>
          <p:cNvSpPr txBox="1">
            <a:spLocks noChangeArrowheads="1"/>
          </p:cNvSpPr>
          <p:nvPr/>
        </p:nvSpPr>
        <p:spPr bwMode="auto">
          <a:xfrm>
            <a:off x="3361283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pic>
        <p:nvPicPr>
          <p:cNvPr id="44" name="Picture 9" descr="Waschsalon_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869" y="2112264"/>
            <a:ext cx="238444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838" y="2112264"/>
            <a:ext cx="234156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7" descr="Waschsalon_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710" y="2112264"/>
            <a:ext cx="25321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Shape Penutup"/>
          <p:cNvSpPr/>
          <p:nvPr/>
        </p:nvSpPr>
        <p:spPr bwMode="gray">
          <a:xfrm>
            <a:off x="3702190" y="2081784"/>
            <a:ext cx="228600" cy="23469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1503677" y="4319016"/>
            <a:ext cx="240882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1503677" y="2100072"/>
            <a:ext cx="240882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1503677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8248645" y="4319016"/>
            <a:ext cx="23659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8248645" y="2100072"/>
            <a:ext cx="23659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1052315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8248645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4802518" y="4319016"/>
            <a:ext cx="2556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4802518" y="2100072"/>
            <a:ext cx="2556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702259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480251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Жінка збирається продати свій одяг в </a:t>
            </a:r>
            <a:r>
              <a:rPr lang="uk-UA" sz="2000" b="0" dirty="0" err="1">
                <a:solidFill>
                  <a:srgbClr val="333333"/>
                </a:solidFill>
                <a:latin typeface="Calibri Light"/>
              </a:rPr>
              <a:t>секонд-хенді</a:t>
            </a: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Жінка щойно випрала білизну у пральні.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Жінка йде на прогулянку в прекрасний весняний день.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Жінка виносить сміття.</a:t>
            </a:r>
          </a:p>
        </p:txBody>
      </p:sp>
      <p:sp>
        <p:nvSpPr>
          <p:cNvPr id="73732" name="Caption_73733"/>
          <p:cNvSpPr txBox="1">
            <a:spLocks noChangeArrowheads="1"/>
          </p:cNvSpPr>
          <p:nvPr/>
        </p:nvSpPr>
        <p:spPr bwMode="auto">
          <a:xfrm>
            <a:off x="102917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35</a:t>
            </a:fld>
            <a:endParaRPr lang="de-DE" altLang="de-DE" b="0">
              <a:latin typeface="Calibri Light"/>
            </a:endParaRPr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838" y="2112264"/>
            <a:ext cx="234156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8" descr="Waschsalon_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710" y="2112264"/>
            <a:ext cx="25321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" descr="Waschsalon_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869" y="2112264"/>
            <a:ext cx="238444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Shape Penutup"/>
          <p:cNvSpPr/>
          <p:nvPr/>
        </p:nvSpPr>
        <p:spPr bwMode="gray">
          <a:xfrm>
            <a:off x="3702190" y="2081784"/>
            <a:ext cx="228600" cy="23469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8248645" y="4319016"/>
            <a:ext cx="23659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8248645" y="2100072"/>
            <a:ext cx="23659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1052315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8248645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4802518" y="4319016"/>
            <a:ext cx="2556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4802518" y="2100072"/>
            <a:ext cx="2556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702259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480251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1503677" y="4319016"/>
            <a:ext cx="240882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1503677" y="2100072"/>
            <a:ext cx="240882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382106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1503677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Caption_71687"/>
          <p:cNvSpPr txBox="1">
            <a:spLocks noChangeArrowheads="1"/>
          </p:cNvSpPr>
          <p:nvPr/>
        </p:nvSpPr>
        <p:spPr bwMode="auto">
          <a:xfrm>
            <a:off x="6802983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61" name="Caption_71682"/>
          <p:cNvSpPr txBox="1">
            <a:spLocks noChangeArrowheads="1"/>
          </p:cNvSpPr>
          <p:nvPr/>
        </p:nvSpPr>
        <p:spPr bwMode="auto">
          <a:xfrm>
            <a:off x="3361283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Caption_75779"/>
          <p:cNvSpPr txBox="1">
            <a:spLocks noChangeArrowheads="1"/>
          </p:cNvSpPr>
          <p:nvPr/>
        </p:nvSpPr>
        <p:spPr bwMode="auto">
          <a:xfrm>
            <a:off x="7052625" y="4368800"/>
            <a:ext cx="41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75781" name="Text Box 4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ліворуч грабує іншого чоловіка.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дарує своєму другу шоколадний пістолет.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ліворуч запитує в іншого чоловіка, чи не загубив він свою зброю.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Чоловіки грають у «козаки-розбійники».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36</a:t>
            </a:fld>
            <a:endParaRPr lang="de-DE" altLang="de-DE" b="0">
              <a:latin typeface="Calibri Light"/>
            </a:endParaRPr>
          </a:p>
        </p:txBody>
      </p:sp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925" y="2112264"/>
            <a:ext cx="278366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hape Penutup"/>
          <p:cNvSpPr/>
          <p:nvPr/>
        </p:nvSpPr>
        <p:spPr bwMode="gray">
          <a:xfrm>
            <a:off x="4638125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Shape Penutup"/>
          <p:cNvSpPr/>
          <p:nvPr/>
        </p:nvSpPr>
        <p:spPr bwMode="gray">
          <a:xfrm>
            <a:off x="7421794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hape Penutup"/>
          <p:cNvSpPr/>
          <p:nvPr/>
        </p:nvSpPr>
        <p:spPr bwMode="gray">
          <a:xfrm>
            <a:off x="4638125" y="2061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hape Penutup"/>
          <p:cNvSpPr/>
          <p:nvPr/>
        </p:nvSpPr>
        <p:spPr bwMode="gray">
          <a:xfrm>
            <a:off x="4638125" y="4347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9" name="Caption_77828"/>
          <p:cNvSpPr txBox="1">
            <a:spLocks noChangeArrowheads="1"/>
          </p:cNvSpPr>
          <p:nvPr/>
        </p:nvSpPr>
        <p:spPr bwMode="auto">
          <a:xfrm>
            <a:off x="8906825" y="4368800"/>
            <a:ext cx="41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77830" name="Caption_77827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77831" name="Text Box 4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ліворуч грабує іншого чоловіка.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дарує своєму другу шоколадний пістолет.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ліворуч запитує в іншого чоловіка, чи не загубив він свою зброю.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Чоловіки грають у «козаки-розбійники».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Чи змінилося щось у вашій оцінці з новою картинкою?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37</a:t>
            </a:fld>
            <a:endParaRPr lang="de-DE" altLang="de-DE" b="0">
              <a:latin typeface="Calibri Light"/>
            </a:endParaRPr>
          </a:p>
        </p:txBody>
      </p:sp>
      <p:pic>
        <p:nvPicPr>
          <p:cNvPr id="28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112264"/>
            <a:ext cx="278366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948" y="2112264"/>
            <a:ext cx="296961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Shape Penutup"/>
          <p:cNvSpPr/>
          <p:nvPr/>
        </p:nvSpPr>
        <p:spPr bwMode="gray">
          <a:xfrm>
            <a:off x="2603148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5572760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2603148" y="2061464"/>
            <a:ext cx="3071212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2603148" y="4347464"/>
            <a:ext cx="3071212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6487160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9270829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6487160" y="2061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6487160" y="4347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7" name="Text Box 4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ліворуч грабує іншого чоловіка.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дарує своєму другу шоколадний пістолет.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ліворуч запитує в іншого чоловіка, чи не загубив він свою зброю.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Чоловіки грають у «козаки-розбійники».</a:t>
            </a:r>
          </a:p>
        </p:txBody>
      </p:sp>
      <p:sp>
        <p:nvSpPr>
          <p:cNvPr id="79878" name="Caption_79875"/>
          <p:cNvSpPr txBox="1">
            <a:spLocks noChangeArrowheads="1"/>
          </p:cNvSpPr>
          <p:nvPr/>
        </p:nvSpPr>
        <p:spPr bwMode="auto">
          <a:xfrm>
            <a:off x="10849925" y="4368800"/>
            <a:ext cx="41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79879" name="Caption_79874"/>
          <p:cNvSpPr txBox="1">
            <a:spLocks noChangeArrowheads="1"/>
          </p:cNvSpPr>
          <p:nvPr/>
        </p:nvSpPr>
        <p:spPr bwMode="auto">
          <a:xfrm>
            <a:off x="7269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79880" name="Caption_79876"/>
          <p:cNvSpPr txBox="1">
            <a:spLocks noChangeArrowheads="1"/>
          </p:cNvSpPr>
          <p:nvPr/>
        </p:nvSpPr>
        <p:spPr bwMode="auto">
          <a:xfrm>
            <a:off x="3382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38</a:t>
            </a:fld>
            <a:endParaRPr lang="de-DE" altLang="de-DE" b="0">
              <a:latin typeface="Calibri Light"/>
            </a:endParaRPr>
          </a:p>
        </p:txBody>
      </p:sp>
      <p:pic>
        <p:nvPicPr>
          <p:cNvPr id="39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966" y="2112264"/>
            <a:ext cx="278366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954" y="2112264"/>
            <a:ext cx="296961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06" y="2112264"/>
            <a:ext cx="313914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Shape Penutup"/>
          <p:cNvSpPr/>
          <p:nvPr/>
        </p:nvSpPr>
        <p:spPr bwMode="gray">
          <a:xfrm>
            <a:off x="491606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3630754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491606" y="2061464"/>
            <a:ext cx="3240748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491606" y="4347464"/>
            <a:ext cx="3240748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Shape Penutup"/>
          <p:cNvSpPr/>
          <p:nvPr/>
        </p:nvSpPr>
        <p:spPr bwMode="gray">
          <a:xfrm>
            <a:off x="4545154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7514766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4545154" y="2061464"/>
            <a:ext cx="3071212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4545154" y="4347464"/>
            <a:ext cx="3071212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8429166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11212835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8429166" y="2061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8429166" y="4347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Text Box 4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Чоловік ліворуч грабує іншого чоловіка.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дарує своєму другу шоколадний пістолет.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ліворуч запитує в іншого чоловіка, чи не загубив він свою зброю.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Чоловіки грають у «козаки-розбійники».</a:t>
            </a:r>
          </a:p>
        </p:txBody>
      </p:sp>
      <p:sp>
        <p:nvSpPr>
          <p:cNvPr id="81926" name="Caption_81923"/>
          <p:cNvSpPr txBox="1">
            <a:spLocks noChangeArrowheads="1"/>
          </p:cNvSpPr>
          <p:nvPr/>
        </p:nvSpPr>
        <p:spPr bwMode="auto">
          <a:xfrm>
            <a:off x="10849925" y="4368800"/>
            <a:ext cx="41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81927" name="Caption_81922"/>
          <p:cNvSpPr txBox="1">
            <a:spLocks noChangeArrowheads="1"/>
          </p:cNvSpPr>
          <p:nvPr/>
        </p:nvSpPr>
        <p:spPr bwMode="auto">
          <a:xfrm>
            <a:off x="7269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81928" name="Caption_81924"/>
          <p:cNvSpPr txBox="1">
            <a:spLocks noChangeArrowheads="1"/>
          </p:cNvSpPr>
          <p:nvPr/>
        </p:nvSpPr>
        <p:spPr bwMode="auto">
          <a:xfrm>
            <a:off x="3382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39</a:t>
            </a:fld>
            <a:endParaRPr lang="de-DE" altLang="de-DE" b="0">
              <a:latin typeface="Calibri Light"/>
            </a:endParaRPr>
          </a:p>
        </p:txBody>
      </p:sp>
      <p:pic>
        <p:nvPicPr>
          <p:cNvPr id="38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06" y="2112264"/>
            <a:ext cx="313914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966" y="2112264"/>
            <a:ext cx="278366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954" y="2112264"/>
            <a:ext cx="296961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Shape Penutup"/>
          <p:cNvSpPr/>
          <p:nvPr/>
        </p:nvSpPr>
        <p:spPr bwMode="gray">
          <a:xfrm>
            <a:off x="491606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3630754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491606" y="2061464"/>
            <a:ext cx="3240748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491606" y="4347464"/>
            <a:ext cx="3240748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4545154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Shape Penutup"/>
          <p:cNvSpPr/>
          <p:nvPr/>
        </p:nvSpPr>
        <p:spPr bwMode="gray">
          <a:xfrm>
            <a:off x="7514766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4545154" y="2061464"/>
            <a:ext cx="3071212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4545154" y="4347464"/>
            <a:ext cx="3071212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8429166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11212835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8429166" y="2061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8429166" y="4347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spect="1"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82600" indent="-48260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Дівчинка зайшла в душ в одязі, і батько сміється. 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Батько відправив дівчинку на вулицю без парасольки як покарання за її проступок.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У дівчинки виступили краплі поту на лобі, бо вона прийшла занадто пізно і очікує на покарання.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Попри пораду батька, дівчинка вийшла на вулицю без парасольки. </a:t>
            </a:r>
          </a:p>
        </p:txBody>
      </p:sp>
      <p:sp>
        <p:nvSpPr>
          <p:cNvPr id="86019" name="Caption_86020"/>
          <p:cNvSpPr txBox="1">
            <a:spLocks noChangeArrowheads="1"/>
          </p:cNvSpPr>
          <p:nvPr/>
        </p:nvSpPr>
        <p:spPr bwMode="auto">
          <a:xfrm>
            <a:off x="67859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40</a:t>
            </a:fld>
            <a:endParaRPr lang="de-DE" altLang="de-DE" b="0">
              <a:latin typeface="Calibri Light"/>
            </a:endParaRPr>
          </a:p>
        </p:txBody>
      </p:sp>
      <p:pic>
        <p:nvPicPr>
          <p:cNvPr id="17" name="Picture 4" descr="Schirm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635" y="2112264"/>
            <a:ext cx="224224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hape Penutup"/>
          <p:cNvSpPr/>
          <p:nvPr/>
        </p:nvSpPr>
        <p:spPr bwMode="gray">
          <a:xfrm>
            <a:off x="4947443" y="2100072"/>
            <a:ext cx="226663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Shape Penutup"/>
          <p:cNvSpPr/>
          <p:nvPr/>
        </p:nvSpPr>
        <p:spPr bwMode="gray">
          <a:xfrm>
            <a:off x="712263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hape Penutup"/>
          <p:cNvSpPr/>
          <p:nvPr/>
        </p:nvSpPr>
        <p:spPr bwMode="gray">
          <a:xfrm>
            <a:off x="494744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Caption_88067"/>
          <p:cNvSpPr txBox="1">
            <a:spLocks noChangeArrowheads="1"/>
          </p:cNvSpPr>
          <p:nvPr/>
        </p:nvSpPr>
        <p:spPr bwMode="auto">
          <a:xfrm>
            <a:off x="52111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88068" name="Caption_88069"/>
          <p:cNvSpPr txBox="1">
            <a:spLocks noChangeArrowheads="1"/>
          </p:cNvSpPr>
          <p:nvPr/>
        </p:nvSpPr>
        <p:spPr bwMode="auto">
          <a:xfrm>
            <a:off x="83607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88072" name="Text Box 10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82600" indent="-48260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Дівчинка зайшла в душ в одязі, і батько сміється. 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Батько відправив дівчинку на вулицю без парасольки як покарання за її проступок.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У дівчинки виступили краплі поту на лобі, бо вона прийшла занадто пізно і очікує на покарання.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Попри пораду батька, дівчинка вийшла на вулицю без парасольки.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Чи змінилося щось у вашій оцінці з новою картинкою?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41</a:t>
            </a:fld>
            <a:endParaRPr lang="de-DE" altLang="de-DE" b="0">
              <a:latin typeface="Calibri Light"/>
            </a:endParaRPr>
          </a:p>
        </p:txBody>
      </p:sp>
      <p:pic>
        <p:nvPicPr>
          <p:cNvPr id="29" name="Picture 6" descr="Schirm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112264"/>
            <a:ext cx="224224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 descr="Schirm_2 Kopi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961" y="2112264"/>
            <a:ext cx="244459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Shape Penutup"/>
          <p:cNvSpPr/>
          <p:nvPr/>
        </p:nvSpPr>
        <p:spPr bwMode="gray">
          <a:xfrm>
            <a:off x="6525768" y="2100072"/>
            <a:ext cx="226663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3154577" y="2087880"/>
            <a:ext cx="182880" cy="2334768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3163721" y="2097024"/>
            <a:ext cx="2475079" cy="1143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5524500" y="2097024"/>
            <a:ext cx="114300" cy="23164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870096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65257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Caption_90115"/>
          <p:cNvSpPr txBox="1">
            <a:spLocks noChangeArrowheads="1"/>
          </p:cNvSpPr>
          <p:nvPr/>
        </p:nvSpPr>
        <p:spPr bwMode="auto">
          <a:xfrm>
            <a:off x="100498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90116" name="Caption_90117"/>
          <p:cNvSpPr txBox="1">
            <a:spLocks noChangeArrowheads="1"/>
          </p:cNvSpPr>
          <p:nvPr/>
        </p:nvSpPr>
        <p:spPr bwMode="auto">
          <a:xfrm>
            <a:off x="68875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90119" name="Caption_90118"/>
          <p:cNvSpPr txBox="1">
            <a:spLocks noChangeArrowheads="1"/>
          </p:cNvSpPr>
          <p:nvPr/>
        </p:nvSpPr>
        <p:spPr bwMode="auto">
          <a:xfrm>
            <a:off x="3649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90123" name="Text Box 13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82600" indent="-48260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Дівчинка зайшла в душ в одязі, і батько сміється. 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Батько відправив дівчинку на вулицю без парасольки як покарання за її проступок.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У дівчинки виступили краплі поту на лобі, бо вона прийшла занадто пізно і очікує на покарання.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Попри пораду батька, дівчинка вийшла на вулицю без парасольки.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42</a:t>
            </a:fld>
            <a:endParaRPr lang="de-DE" altLang="de-DE" b="0">
              <a:latin typeface="Calibri Light"/>
            </a:endParaRPr>
          </a:p>
        </p:txBody>
      </p:sp>
      <p:pic>
        <p:nvPicPr>
          <p:cNvPr id="42" name="Picture 7" descr="Schirm_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248" y="2112264"/>
            <a:ext cx="23188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6" descr="Schirm_2 Kopi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460" y="2112264"/>
            <a:ext cx="244459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" descr="Schirm_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460" y="2112264"/>
            <a:ext cx="224224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Shape Penutup"/>
          <p:cNvSpPr/>
          <p:nvPr/>
        </p:nvSpPr>
        <p:spPr bwMode="gray">
          <a:xfrm>
            <a:off x="1609344" y="4279392"/>
            <a:ext cx="23431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Shape Penutup"/>
          <p:cNvSpPr/>
          <p:nvPr/>
        </p:nvSpPr>
        <p:spPr bwMode="gray">
          <a:xfrm>
            <a:off x="1613056" y="2100072"/>
            <a:ext cx="23431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386481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161305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8205267" y="2100072"/>
            <a:ext cx="226663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4834076" y="2087880"/>
            <a:ext cx="182880" cy="2334768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4843220" y="2097024"/>
            <a:ext cx="2475079" cy="1143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7203999" y="2097024"/>
            <a:ext cx="114300" cy="23164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1038046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8205267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Caption_92163"/>
          <p:cNvSpPr txBox="1">
            <a:spLocks noChangeArrowheads="1"/>
          </p:cNvSpPr>
          <p:nvPr/>
        </p:nvSpPr>
        <p:spPr bwMode="auto">
          <a:xfrm>
            <a:off x="100498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92164" name="Caption_92165"/>
          <p:cNvSpPr txBox="1">
            <a:spLocks noChangeArrowheads="1"/>
          </p:cNvSpPr>
          <p:nvPr/>
        </p:nvSpPr>
        <p:spPr bwMode="auto">
          <a:xfrm>
            <a:off x="68875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92167" name="Caption_92166"/>
          <p:cNvSpPr txBox="1">
            <a:spLocks noChangeArrowheads="1"/>
          </p:cNvSpPr>
          <p:nvPr/>
        </p:nvSpPr>
        <p:spPr bwMode="auto">
          <a:xfrm>
            <a:off x="3649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92171" name="Text Box 13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82600" indent="-48260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Дівчинка зайшла в душ в одязі, і батько сміється. 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Батько відправив дівчинку на вулицю без парасольки як покарання за її проступок.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У дівчинки виступили краплі поту на лобі, бо вона прийшла занадто пізно і очікує на покарання.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>
                <a:solidFill>
                  <a:srgbClr val="004992"/>
                </a:solidFill>
                <a:latin typeface="Calibri Light"/>
              </a:rPr>
              <a:t>Попри пораду батька, дівчинка вийшла на вулицю без парасольки.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43</a:t>
            </a:fld>
            <a:endParaRPr lang="de-DE" altLang="de-DE" b="0">
              <a:latin typeface="Calibri Light"/>
            </a:endParaRPr>
          </a:p>
        </p:txBody>
      </p:sp>
      <p:pic>
        <p:nvPicPr>
          <p:cNvPr id="41" name="Picture 6" descr="Schirm_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248" y="2112264"/>
            <a:ext cx="23188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5" descr="Schirm_2 Kopi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460" y="2112264"/>
            <a:ext cx="244459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3" descr="Schirm_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460" y="2112264"/>
            <a:ext cx="224224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Shape Penutup"/>
          <p:cNvSpPr/>
          <p:nvPr/>
        </p:nvSpPr>
        <p:spPr bwMode="gray">
          <a:xfrm>
            <a:off x="1609344" y="4279392"/>
            <a:ext cx="23431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1613056" y="2100072"/>
            <a:ext cx="23431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Shape Penutup"/>
          <p:cNvSpPr/>
          <p:nvPr/>
        </p:nvSpPr>
        <p:spPr bwMode="gray">
          <a:xfrm>
            <a:off x="386481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161305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8205267" y="2100072"/>
            <a:ext cx="226663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4834076" y="2087880"/>
            <a:ext cx="182880" cy="2334768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4843220" y="2097024"/>
            <a:ext cx="2475079" cy="1143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7203999" y="2097024"/>
            <a:ext cx="114300" cy="23164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1038046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8205267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3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Водолаз шукає коштовності, які король впустив у воду.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Водолаз повісив рибу на вудку короля, щоб догодити йому на риболовлі.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Король покликав свого слугу, щоб той забрав кошик з рибою.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Король спостерігає за зануренням для дослідження морського дна.</a:t>
            </a:r>
          </a:p>
        </p:txBody>
      </p:sp>
      <p:sp>
        <p:nvSpPr>
          <p:cNvPr id="94213" name="Caption_94212"/>
          <p:cNvSpPr txBox="1">
            <a:spLocks noChangeArrowheads="1"/>
          </p:cNvSpPr>
          <p:nvPr/>
        </p:nvSpPr>
        <p:spPr bwMode="auto">
          <a:xfrm>
            <a:off x="7340494" y="4368800"/>
            <a:ext cx="406506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44</a:t>
            </a:fld>
            <a:endParaRPr lang="de-DE" altLang="de-DE" b="0">
              <a:latin typeface="Calibri Light"/>
            </a:endParaRPr>
          </a:p>
        </p:txBody>
      </p:sp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746" y="2112264"/>
            <a:ext cx="333602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hape Penutup"/>
          <p:cNvSpPr/>
          <p:nvPr/>
        </p:nvSpPr>
        <p:spPr bwMode="gray">
          <a:xfrm>
            <a:off x="4400554" y="4319016"/>
            <a:ext cx="336041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Shape Penutup"/>
          <p:cNvSpPr/>
          <p:nvPr/>
        </p:nvSpPr>
        <p:spPr bwMode="gray">
          <a:xfrm>
            <a:off x="4400554" y="2100072"/>
            <a:ext cx="336041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hape Penutup"/>
          <p:cNvSpPr/>
          <p:nvPr/>
        </p:nvSpPr>
        <p:spPr bwMode="gray">
          <a:xfrm>
            <a:off x="7669526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hape Penutup"/>
          <p:cNvSpPr/>
          <p:nvPr/>
        </p:nvSpPr>
        <p:spPr bwMode="gray">
          <a:xfrm>
            <a:off x="440055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Водолаз шукає коштовності, які король впустив у воду.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Водолаз повісив рибу на вудку короля, щоб догодити йому на риболовлі.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Король покликав свого слугу, щоб той забрав кошик з рибою.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Король спостерігає за зануренням для дослідження морського дна.</a:t>
            </a:r>
          </a:p>
        </p:txBody>
      </p:sp>
      <p:sp>
        <p:nvSpPr>
          <p:cNvPr id="96260" name="Caption_96261"/>
          <p:cNvSpPr txBox="1">
            <a:spLocks noChangeArrowheads="1"/>
          </p:cNvSpPr>
          <p:nvPr/>
        </p:nvSpPr>
        <p:spPr bwMode="auto">
          <a:xfrm>
            <a:off x="5219594" y="4368800"/>
            <a:ext cx="406506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96263" name="Caption_96262"/>
          <p:cNvSpPr txBox="1">
            <a:spLocks noChangeArrowheads="1"/>
          </p:cNvSpPr>
          <p:nvPr/>
        </p:nvSpPr>
        <p:spPr bwMode="auto">
          <a:xfrm>
            <a:off x="9461394" y="4368800"/>
            <a:ext cx="406506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Чи змінилося щось у вашій оцінці з новою картинкою?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45</a:t>
            </a:fld>
            <a:endParaRPr lang="de-DE" altLang="de-DE" b="0">
              <a:latin typeface="Calibri Light"/>
            </a:endParaRPr>
          </a:p>
        </p:txBody>
      </p:sp>
      <p:pic>
        <p:nvPicPr>
          <p:cNvPr id="28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112264"/>
            <a:ext cx="333602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13" y="2112264"/>
            <a:ext cx="289304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Shape Penutup"/>
          <p:cNvSpPr/>
          <p:nvPr/>
        </p:nvSpPr>
        <p:spPr bwMode="gray">
          <a:xfrm>
            <a:off x="6525768" y="4319016"/>
            <a:ext cx="3360412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6525768" y="2100072"/>
            <a:ext cx="3360412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9794740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65257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2718321" y="4319016"/>
            <a:ext cx="291743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2718321" y="2100072"/>
            <a:ext cx="291743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554431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271832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Text Box 5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Водолаз шукає коштовності, які король впустив у воду.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Водолаз повісив рибу на вудку короля, щоб догодити йому на риболовлі.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Король покликав свого слугу, щоб той забрав кошик з рибою.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Король спостерігає за зануренням для дослідження морського дна.</a:t>
            </a:r>
          </a:p>
        </p:txBody>
      </p:sp>
      <p:sp>
        <p:nvSpPr>
          <p:cNvPr id="98308" name="Caption_98309"/>
          <p:cNvSpPr txBox="1">
            <a:spLocks noChangeArrowheads="1"/>
          </p:cNvSpPr>
          <p:nvPr/>
        </p:nvSpPr>
        <p:spPr bwMode="auto">
          <a:xfrm>
            <a:off x="7124594" y="4368800"/>
            <a:ext cx="406506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98312" name="Caption_98306"/>
          <p:cNvSpPr txBox="1">
            <a:spLocks noChangeArrowheads="1"/>
          </p:cNvSpPr>
          <p:nvPr/>
        </p:nvSpPr>
        <p:spPr bwMode="auto">
          <a:xfrm>
            <a:off x="3421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1</a:t>
            </a:r>
          </a:p>
        </p:txBody>
      </p:sp>
      <p:sp>
        <p:nvSpPr>
          <p:cNvPr id="98313" name="Caption_98310"/>
          <p:cNvSpPr txBox="1">
            <a:spLocks noChangeArrowheads="1"/>
          </p:cNvSpPr>
          <p:nvPr/>
        </p:nvSpPr>
        <p:spPr bwMode="auto">
          <a:xfrm>
            <a:off x="11366394" y="4368800"/>
            <a:ext cx="406506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46</a:t>
            </a:fld>
            <a:endParaRPr lang="de-DE" altLang="de-DE" b="0">
              <a:latin typeface="Calibri Light"/>
            </a:endParaRPr>
          </a:p>
        </p:txBody>
      </p:sp>
      <p:pic>
        <p:nvPicPr>
          <p:cNvPr id="39" name="Picture 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683" y="2112264"/>
            <a:ext cx="333602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237" y="2112264"/>
            <a:ext cx="289304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77" y="2112264"/>
            <a:ext cx="333055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Shape Penutup"/>
          <p:cNvSpPr/>
          <p:nvPr/>
        </p:nvSpPr>
        <p:spPr bwMode="gray">
          <a:xfrm>
            <a:off x="8429491" y="4319016"/>
            <a:ext cx="336041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8429491" y="2100072"/>
            <a:ext cx="336041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11698463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842949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Shape Penutup"/>
          <p:cNvSpPr/>
          <p:nvPr/>
        </p:nvSpPr>
        <p:spPr bwMode="gray">
          <a:xfrm>
            <a:off x="4622045" y="4319016"/>
            <a:ext cx="291743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4622045" y="2100072"/>
            <a:ext cx="291743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744803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462204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377085" y="4319016"/>
            <a:ext cx="335494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377085" y="2100072"/>
            <a:ext cx="335494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364058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37708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Text Box 5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Водолаз шукає коштовності, які король впустив у воду.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Водолаз повісив рибу на вудку короля, щоб догодити йому на риболовлі.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Король покликав свого слугу, щоб той забрав кошик з рибою.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Король спостерігає за зануренням для дослідження морського </a:t>
            </a:r>
            <a:r>
              <a:rPr lang="uk-UA" sz="2000" b="0" dirty="0" err="1">
                <a:solidFill>
                  <a:srgbClr val="333333"/>
                </a:solidFill>
                <a:latin typeface="Calibri Light"/>
              </a:rPr>
              <a:t>дна</a:t>
            </a: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sp>
        <p:nvSpPr>
          <p:cNvPr id="100356" name="Caption_100357"/>
          <p:cNvSpPr txBox="1">
            <a:spLocks noChangeArrowheads="1"/>
          </p:cNvSpPr>
          <p:nvPr/>
        </p:nvSpPr>
        <p:spPr bwMode="auto">
          <a:xfrm>
            <a:off x="7124594" y="4368800"/>
            <a:ext cx="406506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100360" name="Caption_100354"/>
          <p:cNvSpPr txBox="1">
            <a:spLocks noChangeArrowheads="1"/>
          </p:cNvSpPr>
          <p:nvPr/>
        </p:nvSpPr>
        <p:spPr bwMode="auto">
          <a:xfrm>
            <a:off x="3421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1</a:t>
            </a:r>
          </a:p>
        </p:txBody>
      </p:sp>
      <p:sp>
        <p:nvSpPr>
          <p:cNvPr id="100361" name="Caption_100358"/>
          <p:cNvSpPr txBox="1">
            <a:spLocks noChangeArrowheads="1"/>
          </p:cNvSpPr>
          <p:nvPr/>
        </p:nvSpPr>
        <p:spPr bwMode="auto">
          <a:xfrm>
            <a:off x="11366394" y="4368800"/>
            <a:ext cx="406506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47</a:t>
            </a:fld>
            <a:endParaRPr lang="de-DE" altLang="de-DE" b="0">
              <a:latin typeface="Calibri Light"/>
            </a:endParaRPr>
          </a:p>
        </p:txBody>
      </p:sp>
      <p:pic>
        <p:nvPicPr>
          <p:cNvPr id="38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683" y="2112264"/>
            <a:ext cx="333602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237" y="2112264"/>
            <a:ext cx="289304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77" y="2112264"/>
            <a:ext cx="333055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Shape Penutup"/>
          <p:cNvSpPr/>
          <p:nvPr/>
        </p:nvSpPr>
        <p:spPr bwMode="gray">
          <a:xfrm>
            <a:off x="8429491" y="4319016"/>
            <a:ext cx="336041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8429491" y="2100072"/>
            <a:ext cx="336041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11698463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842949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4622045" y="4319016"/>
            <a:ext cx="291743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Shape Penutup"/>
          <p:cNvSpPr/>
          <p:nvPr/>
        </p:nvSpPr>
        <p:spPr bwMode="gray">
          <a:xfrm>
            <a:off x="4622045" y="2100072"/>
            <a:ext cx="291743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744803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462204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377085" y="4319016"/>
            <a:ext cx="335494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377085" y="2100072"/>
            <a:ext cx="335494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364058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37708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3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щойно познайомив свого сина з сусідом.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Друзі прощаються після проведеного разом часу в літньому таборі.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закликає двох хлопчиків помиритися після сварки.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хоче йти тротуаром, але двоє хлопців перекривають йому дорогу.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48</a:t>
            </a:fld>
            <a:endParaRPr lang="de-DE" altLang="de-DE" b="0">
              <a:latin typeface="Calibri Light"/>
            </a:endParaRPr>
          </a:p>
        </p:txBody>
      </p:sp>
      <p:sp>
        <p:nvSpPr>
          <p:cNvPr id="102404" name="Caption_102403"/>
          <p:cNvSpPr txBox="1">
            <a:spLocks noChangeArrowheads="1"/>
          </p:cNvSpPr>
          <p:nvPr/>
        </p:nvSpPr>
        <p:spPr bwMode="auto">
          <a:xfrm>
            <a:off x="66595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pic>
        <p:nvPicPr>
          <p:cNvPr id="17" name="Picture 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353" y="2112264"/>
            <a:ext cx="175481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Shape Penutup"/>
          <p:cNvSpPr/>
          <p:nvPr/>
        </p:nvSpPr>
        <p:spPr bwMode="gray">
          <a:xfrm>
            <a:off x="5200305" y="4378452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Shape Penutup"/>
          <p:cNvSpPr/>
          <p:nvPr/>
        </p:nvSpPr>
        <p:spPr bwMode="gray">
          <a:xfrm>
            <a:off x="5200305" y="2109216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hape Penutup"/>
          <p:cNvSpPr/>
          <p:nvPr/>
        </p:nvSpPr>
        <p:spPr bwMode="gray">
          <a:xfrm>
            <a:off x="6938354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hape Penutup"/>
          <p:cNvSpPr/>
          <p:nvPr/>
        </p:nvSpPr>
        <p:spPr bwMode="gray">
          <a:xfrm>
            <a:off x="5200305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щойно познайомив свого сина з сусідом.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Друзі прощаються після проведеного разом часу в літньому таборі.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закликає двох хлопчиків помиритися після сварки.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хоче йти тротуаром, але двоє хлопців перекривають йому дорогу.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Чи змінилося щось у вашій оцінці з новою картинкою?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49</a:t>
            </a:fld>
            <a:endParaRPr lang="de-DE" altLang="de-DE" b="0">
              <a:latin typeface="Calibri Light"/>
            </a:endParaRPr>
          </a:p>
        </p:txBody>
      </p:sp>
      <p:sp>
        <p:nvSpPr>
          <p:cNvPr id="104452" name="Caption_104451"/>
          <p:cNvSpPr txBox="1">
            <a:spLocks noChangeArrowheads="1"/>
          </p:cNvSpPr>
          <p:nvPr/>
        </p:nvSpPr>
        <p:spPr bwMode="auto">
          <a:xfrm>
            <a:off x="7993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04453" name="Caption_104454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pic>
        <p:nvPicPr>
          <p:cNvPr id="28" name="Picture 8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889" y="2112264"/>
            <a:ext cx="175481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8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274" y="2112264"/>
            <a:ext cx="219114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Shape Penutup"/>
          <p:cNvSpPr/>
          <p:nvPr/>
        </p:nvSpPr>
        <p:spPr bwMode="gray">
          <a:xfrm>
            <a:off x="6534841" y="4378452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6534841" y="2109216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8272890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6534841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3429226" y="4378452"/>
            <a:ext cx="2197241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3429226" y="2109216"/>
            <a:ext cx="2197241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5603607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3429226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щойно познайомив свого сина з сусідом.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Друзі прощаються після проведеного разом часу в літньому таборі.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закликає двох хлопчиків помиритися після сварки.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хоче йти тротуаром, але двоє хлопців перекривають йому дорогу.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50</a:t>
            </a:fld>
            <a:endParaRPr lang="de-DE" altLang="de-DE" b="0">
              <a:latin typeface="Calibri Light"/>
            </a:endParaRPr>
          </a:p>
        </p:txBody>
      </p:sp>
      <p:sp>
        <p:nvSpPr>
          <p:cNvPr id="106500" name="Caption_106499"/>
          <p:cNvSpPr txBox="1">
            <a:spLocks noChangeArrowheads="1"/>
          </p:cNvSpPr>
          <p:nvPr/>
        </p:nvSpPr>
        <p:spPr bwMode="auto">
          <a:xfrm>
            <a:off x="9542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06502" name="Caption_106503"/>
          <p:cNvSpPr txBox="1">
            <a:spLocks noChangeArrowheads="1"/>
          </p:cNvSpPr>
          <p:nvPr/>
        </p:nvSpPr>
        <p:spPr bwMode="auto">
          <a:xfrm>
            <a:off x="3776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106505" name="Caption_106501"/>
          <p:cNvSpPr txBox="1">
            <a:spLocks noChangeArrowheads="1"/>
          </p:cNvSpPr>
          <p:nvPr/>
        </p:nvSpPr>
        <p:spPr bwMode="auto">
          <a:xfrm>
            <a:off x="6875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pic>
        <p:nvPicPr>
          <p:cNvPr id="39" name="Picture 1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820" y="2112264"/>
            <a:ext cx="207732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187" y="2112264"/>
            <a:ext cx="219114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12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802" y="2112264"/>
            <a:ext cx="175481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Shape Penutup"/>
          <p:cNvSpPr/>
          <p:nvPr/>
        </p:nvSpPr>
        <p:spPr bwMode="gray">
          <a:xfrm>
            <a:off x="8087754" y="4378452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8087754" y="2109216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9825803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8087754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Shape Penutup"/>
          <p:cNvSpPr/>
          <p:nvPr/>
        </p:nvSpPr>
        <p:spPr bwMode="gray">
          <a:xfrm>
            <a:off x="4982139" y="4378452"/>
            <a:ext cx="2197241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4982139" y="2109216"/>
            <a:ext cx="2197241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7156521" y="2109216"/>
            <a:ext cx="22859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4982139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1991772" y="4378452"/>
            <a:ext cx="208341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1991772" y="2109216"/>
            <a:ext cx="208341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405232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1991772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щойно познайомив свого сина з сусідом.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Друзі прощаються після проведеного разом часу в літньому таборі.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Чоловік закликає двох хлопчиків помиритися після сварки.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хоче йти тротуаром, але двоє хлопців перекривають йому дорогу.</a:t>
            </a:r>
          </a:p>
        </p:txBody>
      </p:sp>
      <p:sp>
        <p:nvSpPr>
          <p:cNvPr id="108552" name="Caption_108553"/>
          <p:cNvSpPr txBox="1">
            <a:spLocks noChangeArrowheads="1"/>
          </p:cNvSpPr>
          <p:nvPr/>
        </p:nvSpPr>
        <p:spPr bwMode="auto">
          <a:xfrm>
            <a:off x="6875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51</a:t>
            </a:fld>
            <a:endParaRPr lang="de-DE" altLang="de-DE" b="0">
              <a:latin typeface="Calibri Light"/>
            </a:endParaRPr>
          </a:p>
        </p:txBody>
      </p:sp>
      <p:sp>
        <p:nvSpPr>
          <p:cNvPr id="108549" name="Caption_108548"/>
          <p:cNvSpPr txBox="1">
            <a:spLocks noChangeArrowheads="1"/>
          </p:cNvSpPr>
          <p:nvPr/>
        </p:nvSpPr>
        <p:spPr bwMode="auto">
          <a:xfrm>
            <a:off x="9542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08550" name="Caption_108551"/>
          <p:cNvSpPr txBox="1">
            <a:spLocks noChangeAspect="1" noChangeArrowheads="1"/>
          </p:cNvSpPr>
          <p:nvPr/>
        </p:nvSpPr>
        <p:spPr bwMode="auto">
          <a:xfrm>
            <a:off x="3776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pic>
        <p:nvPicPr>
          <p:cNvPr id="38" name="Picture 1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820" y="2112264"/>
            <a:ext cx="207732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187" y="2112264"/>
            <a:ext cx="219114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802" y="2112264"/>
            <a:ext cx="175481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Shape Penutup"/>
          <p:cNvSpPr/>
          <p:nvPr/>
        </p:nvSpPr>
        <p:spPr bwMode="gray">
          <a:xfrm>
            <a:off x="8087754" y="4378452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8087754" y="2109216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9825803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8087754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4982139" y="4378452"/>
            <a:ext cx="2197241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Shape Penutup"/>
          <p:cNvSpPr/>
          <p:nvPr/>
        </p:nvSpPr>
        <p:spPr bwMode="gray">
          <a:xfrm>
            <a:off x="4982139" y="2109216"/>
            <a:ext cx="2197241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7156521" y="2109216"/>
            <a:ext cx="22859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4982139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1991772" y="4378452"/>
            <a:ext cx="208341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1991772" y="2109216"/>
            <a:ext cx="208341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405232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1991772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7" name="Caption_110598"/>
          <p:cNvSpPr txBox="1">
            <a:spLocks noChangeArrowheads="1"/>
          </p:cNvSpPr>
          <p:nvPr/>
        </p:nvSpPr>
        <p:spPr bwMode="auto">
          <a:xfrm>
            <a:off x="7015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10595" name="Text Box 23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Молодий чоловік співає любовну пісню дівчині, що турбує батька його дівчини.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Молодий чоловік вирушає на репетицію музичного гурту.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Молодий чоловік заспівав пісню до дня народження свого батька.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Вуличний музикант розлючений, бо йому не заплатили за останню пісню.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52</a:t>
            </a:fld>
            <a:endParaRPr lang="de-DE" altLang="de-DE" b="0">
              <a:latin typeface="Calibri Light"/>
            </a:endParaRPr>
          </a:p>
        </p:txBody>
      </p:sp>
      <p:pic>
        <p:nvPicPr>
          <p:cNvPr id="17" name="Picture 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905" y="2112264"/>
            <a:ext cx="2475709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Shape Penutup"/>
          <p:cNvSpPr/>
          <p:nvPr/>
        </p:nvSpPr>
        <p:spPr bwMode="gray">
          <a:xfrm>
            <a:off x="4839857" y="4378452"/>
            <a:ext cx="2481805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Shape Penutup"/>
          <p:cNvSpPr/>
          <p:nvPr/>
        </p:nvSpPr>
        <p:spPr bwMode="gray">
          <a:xfrm>
            <a:off x="4839857" y="2109216"/>
            <a:ext cx="2481805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hape Penutup"/>
          <p:cNvSpPr/>
          <p:nvPr/>
        </p:nvSpPr>
        <p:spPr bwMode="gray">
          <a:xfrm>
            <a:off x="7298802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hape Penutup"/>
          <p:cNvSpPr/>
          <p:nvPr/>
        </p:nvSpPr>
        <p:spPr bwMode="gray">
          <a:xfrm>
            <a:off x="4839857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Caption_112643"/>
          <p:cNvSpPr txBox="1">
            <a:spLocks noChangeArrowheads="1"/>
          </p:cNvSpPr>
          <p:nvPr/>
        </p:nvSpPr>
        <p:spPr bwMode="auto">
          <a:xfrm>
            <a:off x="8716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Чи змінилося щось у вашій оцінці з новою картинкою?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53</a:t>
            </a:fld>
            <a:endParaRPr lang="de-DE" altLang="de-DE" b="0">
              <a:latin typeface="Calibri Light"/>
            </a:endParaRPr>
          </a:p>
        </p:txBody>
      </p:sp>
      <p:sp>
        <p:nvSpPr>
          <p:cNvPr id="112644" name="Caption_112645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12646" name="Text Box 10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Молодий чоловік співає любовну пісню дівчині, що турбує батька його дівчини.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Молодий чоловік вирушає на репетицію музичного гурту.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Молодий чоловік заспівав пісню до дня народження свого батька.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Вуличний музикант розлючений, бо йому не заплатили за останню пісню.</a:t>
            </a:r>
          </a:p>
        </p:txBody>
      </p:sp>
      <p:pic>
        <p:nvPicPr>
          <p:cNvPr id="28" name="Picture 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890" y="2112264"/>
            <a:ext cx="254210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8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15" y="2112264"/>
            <a:ext cx="2466224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Shape Penutup"/>
          <p:cNvSpPr/>
          <p:nvPr/>
        </p:nvSpPr>
        <p:spPr bwMode="gray">
          <a:xfrm>
            <a:off x="6538967" y="4378452"/>
            <a:ext cx="2472320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6538967" y="2109216"/>
            <a:ext cx="2472320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8988427" y="2109216"/>
            <a:ext cx="22859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6538967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3076842" y="4378452"/>
            <a:ext cx="254820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3076842" y="2109216"/>
            <a:ext cx="254820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5602186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3076842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8" name="Caption_114699"/>
          <p:cNvSpPr txBox="1">
            <a:spLocks noChangeArrowheads="1"/>
          </p:cNvSpPr>
          <p:nvPr/>
        </p:nvSpPr>
        <p:spPr bwMode="auto">
          <a:xfrm>
            <a:off x="10444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14696" name="Caption_114697"/>
          <p:cNvSpPr txBox="1">
            <a:spLocks noChangeArrowheads="1"/>
          </p:cNvSpPr>
          <p:nvPr/>
        </p:nvSpPr>
        <p:spPr bwMode="auto">
          <a:xfrm>
            <a:off x="7053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14693" name="Caption_114690"/>
          <p:cNvSpPr txBox="1">
            <a:spLocks noChangeArrowheads="1"/>
          </p:cNvSpPr>
          <p:nvPr/>
        </p:nvSpPr>
        <p:spPr bwMode="auto">
          <a:xfrm>
            <a:off x="3598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114694" name="Text Box 13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Молодий чоловік співає любовну пісню дівчині, що турбує батька його дівчини.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Молодий чоловік вирушає на репетицію музичного гурту.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Молодий чоловік заспівав пісню до дня народження свого батька.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Вуличний музикант розлючений, бо йому не заплатили за останню пісню.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54</a:t>
            </a:fld>
            <a:endParaRPr lang="de-DE" altLang="de-DE" b="0">
              <a:latin typeface="Calibri Light"/>
            </a:endParaRPr>
          </a:p>
        </p:txBody>
      </p:sp>
      <p:pic>
        <p:nvPicPr>
          <p:cNvPr id="39" name="Picture 1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664" y="2112264"/>
            <a:ext cx="241879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706" y="2112264"/>
            <a:ext cx="254210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13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088" y="2112264"/>
            <a:ext cx="2475709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Shape Penutup"/>
          <p:cNvSpPr/>
          <p:nvPr/>
        </p:nvSpPr>
        <p:spPr bwMode="gray">
          <a:xfrm>
            <a:off x="8264040" y="4378452"/>
            <a:ext cx="2481805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8264040" y="2109216"/>
            <a:ext cx="2481805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10722985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8264040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Shape Penutup"/>
          <p:cNvSpPr/>
          <p:nvPr/>
        </p:nvSpPr>
        <p:spPr bwMode="gray">
          <a:xfrm>
            <a:off x="4806658" y="4378452"/>
            <a:ext cx="254820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4806658" y="2109216"/>
            <a:ext cx="254820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7332002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480665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1471616" y="4378452"/>
            <a:ext cx="2424893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1471616" y="2109216"/>
            <a:ext cx="2424893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3873649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1471616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5" name="Caption_116746"/>
          <p:cNvSpPr txBox="1">
            <a:spLocks noChangeArrowheads="1"/>
          </p:cNvSpPr>
          <p:nvPr/>
        </p:nvSpPr>
        <p:spPr bwMode="auto">
          <a:xfrm>
            <a:off x="10444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116743" name="Caption_116744"/>
          <p:cNvSpPr txBox="1">
            <a:spLocks noChangeArrowheads="1"/>
          </p:cNvSpPr>
          <p:nvPr/>
        </p:nvSpPr>
        <p:spPr bwMode="auto">
          <a:xfrm>
            <a:off x="7053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16741" name="Caption_116738"/>
          <p:cNvSpPr txBox="1">
            <a:spLocks noChangeArrowheads="1"/>
          </p:cNvSpPr>
          <p:nvPr/>
        </p:nvSpPr>
        <p:spPr bwMode="auto">
          <a:xfrm>
            <a:off x="3598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sp>
        <p:nvSpPr>
          <p:cNvPr id="116742" name="Text Box 15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Молодий чоловік співає любовну пісню дівчині, що турбує батька його дівчини.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Молодий чоловік вирушає на репетицію музичного гурту.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Молодий чоловік заспівав пісню до дня народження свого батька.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Вуличний музикант розлючений, бо йому не заплатили за останню пісню.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55</a:t>
            </a:fld>
            <a:endParaRPr lang="de-DE" altLang="de-DE" b="0">
              <a:latin typeface="Calibri Light"/>
            </a:endParaRPr>
          </a:p>
        </p:txBody>
      </p:sp>
      <p:pic>
        <p:nvPicPr>
          <p:cNvPr id="38" name="Picture 1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664" y="2112264"/>
            <a:ext cx="241879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706" y="2112264"/>
            <a:ext cx="254210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088" y="2112264"/>
            <a:ext cx="2475709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Shape Penutup"/>
          <p:cNvSpPr/>
          <p:nvPr/>
        </p:nvSpPr>
        <p:spPr bwMode="gray">
          <a:xfrm>
            <a:off x="8264040" y="4378452"/>
            <a:ext cx="2481805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8264040" y="2109216"/>
            <a:ext cx="2481805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10722985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8264040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4806658" y="4378452"/>
            <a:ext cx="254820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Shape Penutup"/>
          <p:cNvSpPr/>
          <p:nvPr/>
        </p:nvSpPr>
        <p:spPr bwMode="gray">
          <a:xfrm>
            <a:off x="4806658" y="2109216"/>
            <a:ext cx="254820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7332002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480665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1471616" y="4378452"/>
            <a:ext cx="2424893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1471616" y="2109216"/>
            <a:ext cx="2424893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3873649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1471616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3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миє фасад свого старого брудного будинку.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ремонтує щілину в своєму будинку.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— агент під прикриттям, який стежить за кимось через вікно.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щойно побудував будинок і зараз фарбує його.</a:t>
            </a:r>
          </a:p>
        </p:txBody>
      </p:sp>
      <p:sp>
        <p:nvSpPr>
          <p:cNvPr id="118787" name="Caption_118788"/>
          <p:cNvSpPr txBox="1">
            <a:spLocks noChangeArrowheads="1"/>
          </p:cNvSpPr>
          <p:nvPr/>
        </p:nvSpPr>
        <p:spPr bwMode="auto">
          <a:xfrm>
            <a:off x="7078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Наскільки ймовірно, що ви знайдете варіанти відповідей?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56</a:t>
            </a:fld>
            <a:endParaRPr lang="de-DE" altLang="de-DE" b="0">
              <a:latin typeface="Calibri Light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660" y="2112264"/>
            <a:ext cx="26162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Shape Penutup"/>
          <p:cNvSpPr/>
          <p:nvPr/>
        </p:nvSpPr>
        <p:spPr bwMode="gray">
          <a:xfrm>
            <a:off x="4769612" y="4378452"/>
            <a:ext cx="262229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Shape Penutup"/>
          <p:cNvSpPr/>
          <p:nvPr/>
        </p:nvSpPr>
        <p:spPr bwMode="gray">
          <a:xfrm>
            <a:off x="4769612" y="2109216"/>
            <a:ext cx="262229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hape Penutup"/>
          <p:cNvSpPr/>
          <p:nvPr/>
        </p:nvSpPr>
        <p:spPr bwMode="gray">
          <a:xfrm>
            <a:off x="736904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hape Penutup"/>
          <p:cNvSpPr/>
          <p:nvPr/>
        </p:nvSpPr>
        <p:spPr bwMode="gray">
          <a:xfrm>
            <a:off x="4769612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миє фасад свого старого брудного будинку.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ремонтує щілину в своєму будинку.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— агент під прикриттям, який стежить за кимось через вікно.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щойно побудував будинок і зараз фарбує його.</a:t>
            </a:r>
          </a:p>
        </p:txBody>
      </p:sp>
      <p:sp>
        <p:nvSpPr>
          <p:cNvPr id="120835" name="Caption_120836"/>
          <p:cNvSpPr txBox="1">
            <a:spLocks noChangeArrowheads="1"/>
          </p:cNvSpPr>
          <p:nvPr/>
        </p:nvSpPr>
        <p:spPr bwMode="auto">
          <a:xfrm>
            <a:off x="8843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Чи змінилося щось у вашій оцінці з новою картинкою?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57</a:t>
            </a:fld>
            <a:endParaRPr lang="de-DE" altLang="de-DE" b="0">
              <a:latin typeface="Calibri Light"/>
            </a:endParaRPr>
          </a:p>
        </p:txBody>
      </p:sp>
      <p:sp>
        <p:nvSpPr>
          <p:cNvPr id="120837" name="Caption_120838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495" y="2112264"/>
            <a:ext cx="26098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8" descr="Hausbau_2mi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359" y="2112264"/>
            <a:ext cx="277820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Shape Penutup"/>
          <p:cNvSpPr/>
          <p:nvPr/>
        </p:nvSpPr>
        <p:spPr bwMode="gray">
          <a:xfrm>
            <a:off x="6537447" y="4378452"/>
            <a:ext cx="261594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Shape Penutup"/>
          <p:cNvSpPr/>
          <p:nvPr/>
        </p:nvSpPr>
        <p:spPr bwMode="gray">
          <a:xfrm>
            <a:off x="6537447" y="2109216"/>
            <a:ext cx="261594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9130533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6537447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2842311" y="4378452"/>
            <a:ext cx="2784297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2842311" y="2109216"/>
            <a:ext cx="2784297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560374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2842311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миє фасад свого старого брудного будинку.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ремонтує щілину в своєму будинку.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— агент під прикриттям, який стежить за кимось через вікно.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>
                <a:solidFill>
                  <a:srgbClr val="333333"/>
                </a:solidFill>
                <a:latin typeface="Calibri Light"/>
              </a:rPr>
              <a:t>Чоловік щойно побудував будинок і зараз фарбує його.</a:t>
            </a:r>
          </a:p>
        </p:txBody>
      </p:sp>
      <p:sp>
        <p:nvSpPr>
          <p:cNvPr id="122883" name="Caption_122884"/>
          <p:cNvSpPr txBox="1">
            <a:spLocks noChangeArrowheads="1"/>
          </p:cNvSpPr>
          <p:nvPr/>
        </p:nvSpPr>
        <p:spPr bwMode="auto">
          <a:xfrm>
            <a:off x="10685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Переоцініть ймовірність!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58</a:t>
            </a:fld>
            <a:endParaRPr lang="de-DE" altLang="de-DE" b="0">
              <a:latin typeface="Calibri Light"/>
            </a:endParaRPr>
          </a:p>
        </p:txBody>
      </p:sp>
      <p:sp>
        <p:nvSpPr>
          <p:cNvPr id="122885" name="Caption_122886"/>
          <p:cNvSpPr txBox="1">
            <a:spLocks noChangeArrowheads="1"/>
          </p:cNvSpPr>
          <p:nvPr/>
        </p:nvSpPr>
        <p:spPr bwMode="auto">
          <a:xfrm>
            <a:off x="71675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22888" name="Caption_122887"/>
          <p:cNvSpPr txBox="1">
            <a:spLocks noChangeArrowheads="1"/>
          </p:cNvSpPr>
          <p:nvPr/>
        </p:nvSpPr>
        <p:spPr bwMode="auto">
          <a:xfrm>
            <a:off x="3471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029" y="2112264"/>
            <a:ext cx="271303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002" y="2112264"/>
            <a:ext cx="26098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40" descr="Hausbau_2mi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659" y="2112264"/>
            <a:ext cx="277820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Shape Penutup"/>
          <p:cNvSpPr/>
          <p:nvPr/>
        </p:nvSpPr>
        <p:spPr bwMode="gray">
          <a:xfrm>
            <a:off x="8380981" y="4378452"/>
            <a:ext cx="271913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8380981" y="2109216"/>
            <a:ext cx="271913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11077254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8380981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Shape Penutup"/>
          <p:cNvSpPr/>
          <p:nvPr/>
        </p:nvSpPr>
        <p:spPr bwMode="gray">
          <a:xfrm>
            <a:off x="4688611" y="4378452"/>
            <a:ext cx="2784297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4688611" y="2109216"/>
            <a:ext cx="2784297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745004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4688611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1164954" y="4378452"/>
            <a:ext cx="261594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1164954" y="2109216"/>
            <a:ext cx="261594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3758040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1164954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миє фасад свого старого брудного будинку.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ремонтує щілину в своєму будинку.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333333"/>
                </a:solidFill>
                <a:latin typeface="Calibri Light"/>
              </a:rPr>
              <a:t>Чоловік — агент під прикриттям, який стежить за кимось через вікно.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uk-UA" sz="2000" b="0" dirty="0">
                <a:solidFill>
                  <a:srgbClr val="004992"/>
                </a:solidFill>
                <a:latin typeface="Calibri Light"/>
              </a:rPr>
              <a:t>Чоловік щойно побудував будинок і зараз фарбує його.</a:t>
            </a:r>
          </a:p>
        </p:txBody>
      </p:sp>
      <p:sp>
        <p:nvSpPr>
          <p:cNvPr id="124931" name="Caption_124932"/>
          <p:cNvSpPr txBox="1">
            <a:spLocks noChangeArrowheads="1"/>
          </p:cNvSpPr>
          <p:nvPr/>
        </p:nvSpPr>
        <p:spPr bwMode="auto">
          <a:xfrm>
            <a:off x="10685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59</a:t>
            </a:fld>
            <a:endParaRPr lang="de-DE" altLang="de-DE" b="0">
              <a:latin typeface="Calibri Light"/>
            </a:endParaRPr>
          </a:p>
        </p:txBody>
      </p:sp>
      <p:sp>
        <p:nvSpPr>
          <p:cNvPr id="124933" name="Caption_124934"/>
          <p:cNvSpPr txBox="1">
            <a:spLocks noChangeArrowheads="1"/>
          </p:cNvSpPr>
          <p:nvPr/>
        </p:nvSpPr>
        <p:spPr bwMode="auto">
          <a:xfrm>
            <a:off x="71675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2</a:t>
            </a:r>
          </a:p>
        </p:txBody>
      </p:sp>
      <p:sp>
        <p:nvSpPr>
          <p:cNvPr id="124936" name="Caption_124935"/>
          <p:cNvSpPr txBox="1">
            <a:spLocks noChangeArrowheads="1"/>
          </p:cNvSpPr>
          <p:nvPr/>
        </p:nvSpPr>
        <p:spPr bwMode="auto">
          <a:xfrm>
            <a:off x="3471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1</a:t>
            </a: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029" y="2112264"/>
            <a:ext cx="271303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002" y="2112264"/>
            <a:ext cx="26098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39" descr="Hausbau_2mi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659" y="2112264"/>
            <a:ext cx="277820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Shape Penutup"/>
          <p:cNvSpPr/>
          <p:nvPr/>
        </p:nvSpPr>
        <p:spPr bwMode="gray">
          <a:xfrm>
            <a:off x="8380981" y="4378452"/>
            <a:ext cx="271913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8380981" y="2109216"/>
            <a:ext cx="271913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11077254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8380981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4688611" y="4378452"/>
            <a:ext cx="2784297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Shape Penutup"/>
          <p:cNvSpPr/>
          <p:nvPr/>
        </p:nvSpPr>
        <p:spPr bwMode="gray">
          <a:xfrm>
            <a:off x="4688611" y="2109216"/>
            <a:ext cx="2784297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745004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4688611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1164954" y="4378452"/>
            <a:ext cx="261594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1164954" y="2109216"/>
            <a:ext cx="261594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3758040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1164954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333333"/>
              </a:buClr>
            </a:pPr>
            <a:r>
              <a:rPr lang="uk-UA" sz="2400" b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Висновки з навчання: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Часто ситуації закінчуються не так, як ви очікували: Передчасні рішення часто призводять до помилок!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60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333333"/>
              </a:buClr>
            </a:pPr>
            <a:r>
              <a:rPr lang="uk-UA" sz="2400" b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Висновки з навчання: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Часто ситуації закінчуються не так, як ви очікували: Передчасні рішення часто призводять до помилок!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Тому завжди слід брати до уваги інші тлумачення / точки зору та бути відкритими до корекції переконань, якщо вони виявляться непідтвердженими.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61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333333"/>
              </a:buClr>
            </a:pPr>
            <a:r>
              <a:rPr lang="uk-UA" sz="2400" b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Висновки з навчання: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Часто ситуації закінчуються не так, як ви очікували: Передчасні рішення часто призводять до помилок!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Тому завжди слід брати до уваги інші тлумачення / точки зору та бути відкритими до корекції переконань, якщо вони виявляться непідтвердженими.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 повинні отримати якомога більше інформації, перш ніж висловлювати свою думку.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62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333333"/>
              </a:buClr>
            </a:pPr>
            <a:r>
              <a:rPr lang="uk-UA" sz="22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Багато людей, які страждають на психоз (але не всі!), дотримуються помилкових переконань, незважаючи на вагомі контраргументи. В окремих випадках це може призвести до драматичних наслідків.</a:t>
            </a:r>
          </a:p>
          <a:p>
            <a:endParaRPr lang="en-US" sz="22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63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2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Багато людей, які страждають на психоз (але не всі!), дотримуються помилкових переконань, незважаючи на вагомі контраргументи. В окремих випадках це може призвести до драматичних наслідків.</a:t>
            </a:r>
          </a:p>
          <a:p>
            <a:pPr lvl="0" defTabSz="914400" fontAlgn="base"/>
            <a:r>
              <a:rPr lang="uk-UA" sz="20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Приклад:</a:t>
            </a:r>
            <a:r>
              <a:rPr lang="uk-UA" sz="15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Андріана порізала шини на автомобілях своїх колег!</a:t>
            </a:r>
          </a:p>
          <a:p>
            <a:pPr lvl="0" defTabSz="914400" fontAlgn="base"/>
            <a:r>
              <a:rPr lang="uk-UA" sz="20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Підґрунтя:</a:t>
            </a:r>
            <a:r>
              <a:rPr lang="uk-UA" sz="15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Андріана почувається жертвою </a:t>
            </a:r>
            <a:r>
              <a:rPr lang="uk-UA" i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мобінгу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</a:p>
          <a:p>
            <a:pPr lvl="0" defTabSz="914400" fontAlgn="base"/>
            <a:r>
              <a:rPr lang="uk-UA" sz="20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попри те, що деякі колеги дійсно були налаштовані вороже проти Андріани, вона почала рівняти всіх під одну гребінку й дедалі більше заглиблюватися у нав’язливі думки про те, що її переслідують. Вона не врахувала, що деякі колеги були до неї досить справедливі.</a:t>
            </a:r>
          </a:p>
          <a:p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3. Можливість корекції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64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2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Багато людей, які страждають на психоз (але не всі!), дотримуються помилкових переконань, незважаючи на вагомі контраргументи. В окремих випадках це може призвести до драматичних наслідків.</a:t>
            </a:r>
          </a:p>
          <a:p>
            <a:pPr lvl="0" defTabSz="914400" fontAlgn="base"/>
            <a:r>
              <a:rPr lang="uk-UA" sz="20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Приклад:</a:t>
            </a:r>
            <a:r>
              <a:rPr lang="uk-UA" sz="15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Андріана порізала шини на автомобілях своїх колег!</a:t>
            </a:r>
          </a:p>
          <a:p>
            <a:pPr lvl="0" defTabSz="914400" fontAlgn="base"/>
            <a:r>
              <a:rPr lang="uk-UA" sz="20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Підґрунтя:</a:t>
            </a:r>
            <a:r>
              <a:rPr lang="uk-UA" sz="15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Андріана почувається жертвою </a:t>
            </a:r>
            <a:r>
              <a:rPr lang="uk-UA" i="1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мобінгу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</a:p>
          <a:p>
            <a:pPr lvl="0" defTabSz="914400" fontAlgn="base"/>
            <a:r>
              <a:rPr lang="uk-UA" sz="20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попри те, що деякі колеги дійсно були налаштовані вороже проти Андріани, вона почала рівняти всіх під одну гребінку й дедалі більше заглиблюватися у нав’язливі думки про те, що її переслідують. Вона не врахувала, що деякі колеги були до неї досить справедливі.</a:t>
            </a:r>
          </a:p>
          <a:p>
            <a:pPr lvl="0" defTabSz="914400" fontAlgn="base"/>
            <a:r>
              <a:rPr lang="uk-UA" sz="22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Важко «зберігати голову холодною», коли ви відчуваєте загрозу. Тому будьте обережні у своїх судженнях і звертайтеся за порадою до людей, яким довіряєте.</a:t>
            </a:r>
          </a:p>
          <a:p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3. Можливість корекції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86681-DED5-4A4F-92E4-EC48811099E6}" type="slidenum">
              <a:rPr lang="de-DE" altLang="de-DE" b="0" smtClean="0">
                <a:latin typeface="Calibri Light"/>
              </a:rPr>
              <a:pPr>
                <a:defRPr/>
              </a:pPr>
              <a:t>65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976818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https://qeurope.eu.qualtrics.com/jfe/form/SV_8HcoNUfhq9WpWg6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uk-UA" b="0" dirty="0" err="1"/>
              <a:t>Метакогнітивний</a:t>
            </a:r>
            <a:r>
              <a:rPr lang="uk-UA" b="0" dirty="0"/>
              <a:t> тренінг 3. Можливість корекції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3. Можливість корекції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67</a:t>
            </a:fld>
            <a:endParaRPr lang="de-DE" altLang="de-DE" b="0">
              <a:solidFill>
                <a:srgbClr val="333333"/>
              </a:solidFill>
            </a:endParaRPr>
          </a:p>
        </p:txBody>
      </p:sp>
      <p:sp>
        <p:nvSpPr>
          <p:cNvPr id="11" name="Rechteck 5"/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b="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2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EFD0D0C-D03C-4A3C-E4FC-3DB30429B4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326" y="3310428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534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endParaRPr lang="de-DE" altLang="de-DE" sz="1800" b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50000"/>
              </a:spcBef>
              <a:spcAft>
                <a:spcPts val="0"/>
              </a:spcAft>
              <a:buClrTx/>
              <a:buFontTx/>
              <a:buNone/>
            </a:pPr>
            <a:r>
              <a:rPr lang="uk-UA" sz="1200" b="0">
                <a:solidFill>
                  <a:srgbClr val="333333"/>
                </a:solidFill>
                <a:latin typeface="Calibri Ligh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b="0" u="sng">
                <a:solidFill>
                  <a:srgbClr val="333333"/>
                </a:solidFill>
                <a:latin typeface="Calibri Light"/>
              </a:rPr>
              <a:t>www.uke.de/mct</a:t>
            </a:r>
            <a:r>
              <a:rPr lang="uk-UA" sz="1200" b="0">
                <a:solidFill>
                  <a:srgbClr val="333333"/>
                </a:solidFill>
                <a:latin typeface="Calibri Ligh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 b="0">
                <a:solidFill>
                  <a:srgbClr val="333333"/>
                </a:solidFill>
                <a:latin typeface="Calibri Light"/>
              </a:rPr>
            </a:br>
            <a:r>
              <a:rPr lang="uk-UA" sz="1200" b="0">
                <a:solidFill>
                  <a:srgbClr val="333333"/>
                </a:solidFill>
                <a:latin typeface="Calibri Ligh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b="0" u="sng">
                <a:solidFill>
                  <a:srgbClr val="333333"/>
                </a:solidFill>
                <a:latin typeface="Calibri Light"/>
              </a:rPr>
              <a:t>www.uke.de/mkt</a:t>
            </a:r>
            <a:r>
              <a:rPr lang="uk-UA" sz="1200" b="0">
                <a:solidFill>
                  <a:srgbClr val="333333"/>
                </a:solidFill>
                <a:latin typeface="Calibri Ligh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165413"/>
              </p:ext>
            </p:extLst>
          </p:nvPr>
        </p:nvGraphicFramePr>
        <p:xfrm>
          <a:off x="408954" y="2011680"/>
          <a:ext cx="11375999" cy="481598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*madalena-pestana* ( Tired of rules)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Flickr.com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after the flowers, the fruits - I 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Prune/Сливи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ian_ransley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Flickr.com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Bananas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Bananas/Банани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mattisas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Flickr.com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Strawberrys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Strawberries/Полуниця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adactio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Flickr.com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Bread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Bread/Хліб 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jot.punkt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Flickr.com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spaghettibombe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Noodles/Локшина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Ayelie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Flickr.com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Juice bubbles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Orange juice/Апельсиновий сік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Benny-Kristin Fischer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---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---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Various picture sequences shark, choir, laundry, robbery, rain, king, toy car, musician, construction of house, some motives are adapted from the Wechsler Intelligence Scale / Різні послідовності зображень: голова акули, хор, пральня, крадіжка, дощ, король, іграшковий автомобіль, музикант, будівництво будинку, деякі мотиви адаптовано з завдань тесту на інтелект Векслера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Janne Hottenrott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---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---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Picrture sequence neighbour´s dog is adapted from the Wechser Intelligence Scale/Послідовність зображень: сусідський пес, мотив адаптовано з завдань тесту на інтелект Векслера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b="0">
                <a:solidFill>
                  <a:srgbClr val="333333"/>
                </a:solidFill>
              </a:rPr>
              <a:t>Метакогнітивний тренінг 3. Можливість корекції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b="0" smtClean="0">
                <a:solidFill>
                  <a:srgbClr val="333333"/>
                </a:solidFill>
              </a:rPr>
              <a:pPr/>
              <a:t>68</a:t>
            </a:fld>
            <a:endParaRPr 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573909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1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3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4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5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6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4630</Words>
  <Application>Microsoft Macintosh PowerPoint</Application>
  <PresentationFormat>Benutzerdefiniert</PresentationFormat>
  <Paragraphs>675</Paragraphs>
  <Slides>68</Slides>
  <Notes>63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68</vt:i4>
      </vt:variant>
    </vt:vector>
  </HeadingPairs>
  <TitlesOfParts>
    <vt:vector size="81" baseType="lpstr">
      <vt:lpstr>Arial</vt:lpstr>
      <vt:lpstr>Calibri</vt:lpstr>
      <vt:lpstr>Calibri Light</vt:lpstr>
      <vt:lpstr>Symbol</vt:lpstr>
      <vt:lpstr>Times New Roman</vt:lpstr>
      <vt:lpstr>Verdana</vt:lpstr>
      <vt:lpstr>WingDings</vt:lpstr>
      <vt:lpstr>WingDings</vt:lpstr>
      <vt:lpstr>UKE_PPT-Vorlage_16zu9</vt:lpstr>
      <vt:lpstr>1_UKE_PPT-Vorlage_16zu9</vt:lpstr>
      <vt:lpstr>3_UKE_PPT-Vorlage_16zu9</vt:lpstr>
      <vt:lpstr>4_UKE_PPT-Vorlage_16zu9</vt:lpstr>
      <vt:lpstr>2_UKE_PPT-Vorlage_16zu9</vt:lpstr>
      <vt:lpstr>MCT 3 B. Можливість корекції</vt:lpstr>
      <vt:lpstr>Зміна власної точки зору</vt:lpstr>
      <vt:lpstr>Зміна власної точки зору</vt:lpstr>
      <vt:lpstr>Зміна власної точки зору</vt:lpstr>
      <vt:lpstr>Зміна власної точки зору</vt:lpstr>
      <vt:lpstr>Відомі цитати, які згодом виявилися хибними!</vt:lpstr>
      <vt:lpstr>Відомі цитати, які згодом виявилися хибними!</vt:lpstr>
      <vt:lpstr>Підтверджувальне упередження в дії (одностороннє мислення)</vt:lpstr>
      <vt:lpstr>Підтверджувальне упередження в дії (одностороннє мислення)</vt:lpstr>
      <vt:lpstr>Підтверджувальне упередження в дії (одностороннє мислення)</vt:lpstr>
      <vt:lpstr>Підтверджувальне упередження в дії (одностороннє мислення)</vt:lpstr>
      <vt:lpstr>Що це все означає?</vt:lpstr>
      <vt:lpstr>Як відсутність можливості корекції сприяє помилковій оцінці під час психозу (приклади)</vt:lpstr>
      <vt:lpstr>Три наведені нижче ілюстрації належать до однієї загальної категорії. До якої саме?</vt:lpstr>
      <vt:lpstr>Загальна категорія: Продукти харчування!</vt:lpstr>
      <vt:lpstr>Завдання</vt:lpstr>
      <vt:lpstr>Завдання</vt:lpstr>
      <vt:lpstr>Завдання</vt:lpstr>
      <vt:lpstr>Завдання</vt:lpstr>
      <vt:lpstr>Наскільки ймовірно, що ви знайдете варіанти відповідей?</vt:lpstr>
      <vt:lpstr>Чи змінилося щось у вашій оцінці з новою картинкою?</vt:lpstr>
      <vt:lpstr>Переоцініть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новою картинкою?</vt:lpstr>
      <vt:lpstr>Переоцініть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новою картинкою?</vt:lpstr>
      <vt:lpstr>Переоцініть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новою картинкою?</vt:lpstr>
      <vt:lpstr>Переоцініть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новою картинкою?</vt:lpstr>
      <vt:lpstr>Переоцініть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новою картинкою?</vt:lpstr>
      <vt:lpstr>Переоцініть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новою картинкою?</vt:lpstr>
      <vt:lpstr>Переоцініть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новою картинкою?</vt:lpstr>
      <vt:lpstr>Переоцініть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новою картинкою?</vt:lpstr>
      <vt:lpstr>Переоцініть ймовірність!</vt:lpstr>
      <vt:lpstr>PowerPoint-Präsentation</vt:lpstr>
      <vt:lpstr>Наскільки ймовірно, що ви знайдете варіанти відповідей?</vt:lpstr>
      <vt:lpstr>Чи змінилося щось у вашій оцінці з новою картинкою?</vt:lpstr>
      <vt:lpstr>Переоцініть ймовірність!</vt:lpstr>
      <vt:lpstr>PowerPoint-Präsentation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Як це стосується психозу?</vt:lpstr>
      <vt:lpstr>Як це стосується психозу?</vt:lpstr>
      <vt:lpstr>Оцінювання</vt:lpstr>
      <vt:lpstr>Дякуємо за увагу!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Arne Sibilis</cp:lastModifiedBy>
  <cp:revision>336</cp:revision>
  <dcterms:created xsi:type="dcterms:W3CDTF">2004-06-30T16:15:23Z</dcterms:created>
  <dcterms:modified xsi:type="dcterms:W3CDTF">2025-10-07T14:03:44Z</dcterms:modified>
</cp:coreProperties>
</file>