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66" r:id="rId1"/>
    <p:sldMasterId id="2147484585" r:id="rId2"/>
    <p:sldMasterId id="2147484598" r:id="rId3"/>
    <p:sldMasterId id="2147484611" r:id="rId4"/>
  </p:sldMasterIdLst>
  <p:notesMasterIdLst>
    <p:notesMasterId r:id="rId89"/>
  </p:notesMasterIdLst>
  <p:handoutMasterIdLst>
    <p:handoutMasterId r:id="rId90"/>
  </p:handoutMasterIdLst>
  <p:sldIdLst>
    <p:sldId id="766" r:id="rId5"/>
    <p:sldId id="730" r:id="rId6"/>
    <p:sldId id="767" r:id="rId7"/>
    <p:sldId id="768" r:id="rId8"/>
    <p:sldId id="734" r:id="rId9"/>
    <p:sldId id="769" r:id="rId10"/>
    <p:sldId id="770" r:id="rId11"/>
    <p:sldId id="771" r:id="rId12"/>
    <p:sldId id="560" r:id="rId13"/>
    <p:sldId id="772" r:id="rId14"/>
    <p:sldId id="737" r:id="rId15"/>
    <p:sldId id="773" r:id="rId16"/>
    <p:sldId id="618" r:id="rId17"/>
    <p:sldId id="686" r:id="rId18"/>
    <p:sldId id="687" r:id="rId19"/>
    <p:sldId id="724" r:id="rId20"/>
    <p:sldId id="739" r:id="rId21"/>
    <p:sldId id="774" r:id="rId22"/>
    <p:sldId id="717" r:id="rId23"/>
    <p:sldId id="447" r:id="rId24"/>
    <p:sldId id="775" r:id="rId25"/>
    <p:sldId id="776" r:id="rId26"/>
    <p:sldId id="619" r:id="rId27"/>
    <p:sldId id="620" r:id="rId28"/>
    <p:sldId id="715" r:id="rId29"/>
    <p:sldId id="716" r:id="rId30"/>
    <p:sldId id="658" r:id="rId31"/>
    <p:sldId id="659" r:id="rId32"/>
    <p:sldId id="621" r:id="rId33"/>
    <p:sldId id="622" r:id="rId34"/>
    <p:sldId id="703" r:id="rId35"/>
    <p:sldId id="702" r:id="rId36"/>
    <p:sldId id="764" r:id="rId37"/>
    <p:sldId id="765" r:id="rId38"/>
    <p:sldId id="712" r:id="rId39"/>
    <p:sldId id="713" r:id="rId40"/>
    <p:sldId id="660" r:id="rId41"/>
    <p:sldId id="661" r:id="rId42"/>
    <p:sldId id="678" r:id="rId43"/>
    <p:sldId id="679" r:id="rId44"/>
    <p:sldId id="629" r:id="rId45"/>
    <p:sldId id="630" r:id="rId46"/>
    <p:sldId id="706" r:id="rId47"/>
    <p:sldId id="707" r:id="rId48"/>
    <p:sldId id="710" r:id="rId49"/>
    <p:sldId id="711" r:id="rId50"/>
    <p:sldId id="637" r:id="rId51"/>
    <p:sldId id="638" r:id="rId52"/>
    <p:sldId id="708" r:id="rId53"/>
    <p:sldId id="709" r:id="rId54"/>
    <p:sldId id="676" r:id="rId55"/>
    <p:sldId id="677" r:id="rId56"/>
    <p:sldId id="639" r:id="rId57"/>
    <p:sldId id="640" r:id="rId58"/>
    <p:sldId id="641" r:id="rId59"/>
    <p:sldId id="674" r:id="rId60"/>
    <p:sldId id="675" r:id="rId61"/>
    <p:sldId id="650" r:id="rId62"/>
    <p:sldId id="651" r:id="rId63"/>
    <p:sldId id="654" r:id="rId64"/>
    <p:sldId id="655" r:id="rId65"/>
    <p:sldId id="666" r:id="rId66"/>
    <p:sldId id="667" r:id="rId67"/>
    <p:sldId id="759" r:id="rId68"/>
    <p:sldId id="778" r:id="rId69"/>
    <p:sldId id="779" r:id="rId70"/>
    <p:sldId id="780" r:id="rId71"/>
    <p:sldId id="781" r:id="rId72"/>
    <p:sldId id="782" r:id="rId73"/>
    <p:sldId id="783" r:id="rId74"/>
    <p:sldId id="617" r:id="rId75"/>
    <p:sldId id="784" r:id="rId76"/>
    <p:sldId id="785" r:id="rId77"/>
    <p:sldId id="976" r:id="rId78"/>
    <p:sldId id="786" r:id="rId79"/>
    <p:sldId id="787" r:id="rId80"/>
    <p:sldId id="788" r:id="rId81"/>
    <p:sldId id="789" r:id="rId82"/>
    <p:sldId id="790" r:id="rId83"/>
    <p:sldId id="791" r:id="rId84"/>
    <p:sldId id="792" r:id="rId85"/>
    <p:sldId id="793" r:id="rId86"/>
    <p:sldId id="746" r:id="rId87"/>
    <p:sldId id="747" r:id="rId88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475">
          <p15:clr>
            <a:srgbClr val="A4A3A4"/>
          </p15:clr>
        </p15:guide>
        <p15:guide id="2" pos="2699">
          <p15:clr>
            <a:srgbClr val="A4A3A4"/>
          </p15:clr>
        </p15:guide>
        <p15:guide id="3" pos="3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6699"/>
    <a:srgbClr val="FF0066"/>
    <a:srgbClr val="66FF33"/>
    <a:srgbClr val="FFFF00"/>
    <a:srgbClr val="FF0000"/>
    <a:srgbClr val="ADC0CB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9" autoAdjust="0"/>
    <p:restoredTop sz="94668" autoAdjust="0"/>
  </p:normalViewPr>
  <p:slideViewPr>
    <p:cSldViewPr>
      <p:cViewPr varScale="1">
        <p:scale>
          <a:sx n="119" d="100"/>
          <a:sy n="119" d="100"/>
        </p:scale>
        <p:origin x="904" y="176"/>
      </p:cViewPr>
      <p:guideLst>
        <p:guide orient="horz" pos="3475"/>
        <p:guide pos="2699"/>
        <p:guide pos="360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84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6.xml"/><Relationship Id="rId1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69D9223C-7AFF-4A77-828C-446BA49531F5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616641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8350"/>
            <a:ext cx="682148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B19E3C26-94E6-4858-85FB-1571BCA32BB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480390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F736F5-4AB7-4C0A-9806-513EEF1B56F0}" type="slidenum">
              <a:rPr lang="de-DE" altLang="de-DE" sz="1400" smtClean="0"/>
              <a:pPr>
                <a:spcBef>
                  <a:spcPct val="0"/>
                </a:spcBef>
              </a:pPr>
              <a:t>2</a:t>
            </a:fld>
            <a:endParaRPr lang="de-DE" altLang="de-DE" sz="14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4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F736F5-4AB7-4C0A-9806-513EEF1B56F0}" type="slidenum">
              <a:rPr lang="de-DE" altLang="de-DE" sz="1400" smtClean="0"/>
              <a:pPr>
                <a:spcBef>
                  <a:spcPct val="0"/>
                </a:spcBef>
              </a:pPr>
              <a:t>3</a:t>
            </a:fld>
            <a:endParaRPr lang="de-DE" altLang="de-DE" sz="14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47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F736F5-4AB7-4C0A-9806-513EEF1B56F0}" type="slidenum">
              <a:rPr lang="de-DE" altLang="de-DE" sz="1400" smtClean="0"/>
              <a:pPr>
                <a:spcBef>
                  <a:spcPct val="0"/>
                </a:spcBef>
              </a:pPr>
              <a:t>4</a:t>
            </a:fld>
            <a:endParaRPr lang="de-DE" altLang="de-DE" sz="14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47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/>
              <a:pPr>
                <a:spcBef>
                  <a:spcPct val="0"/>
                </a:spcBef>
              </a:pPr>
              <a:t>5</a:t>
            </a:fld>
            <a:endParaRPr lang="de-DE" altLang="de-DE" sz="14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/>
              <a:pPr>
                <a:spcBef>
                  <a:spcPct val="0"/>
                </a:spcBef>
              </a:pPr>
              <a:t>6</a:t>
            </a:fld>
            <a:endParaRPr lang="de-DE" altLang="de-DE" sz="14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/>
              <a:pPr>
                <a:spcBef>
                  <a:spcPct val="0"/>
                </a:spcBef>
              </a:pPr>
              <a:t>7</a:t>
            </a:fld>
            <a:endParaRPr lang="de-DE" altLang="de-DE" sz="14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DAB408-F08F-449B-B270-131A75119182}" type="slidenum">
              <a:rPr lang="de-DE" altLang="de-DE" sz="1400" smtClean="0"/>
              <a:pPr>
                <a:spcBef>
                  <a:spcPct val="0"/>
                </a:spcBef>
              </a:pPr>
              <a:t>8</a:t>
            </a:fld>
            <a:endParaRPr lang="de-DE" altLang="de-DE" sz="14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219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4D14A8-AE29-4315-BB8F-28652EF5C366}" type="slidenum">
              <a:rPr lang="de-DE" altLang="de-DE" sz="1400" smtClean="0"/>
              <a:pPr>
                <a:spcBef>
                  <a:spcPct val="0"/>
                </a:spcBef>
              </a:pPr>
              <a:t>9</a:t>
            </a:fld>
            <a:endParaRPr lang="de-DE" altLang="de-DE" sz="14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111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0E6C4A-61F1-4807-809D-38E3423F237E}" type="slidenum">
              <a:rPr lang="de-DE" altLang="de-DE" sz="1400" smtClean="0"/>
              <a:pPr>
                <a:spcBef>
                  <a:spcPct val="0"/>
                </a:spcBef>
              </a:pPr>
              <a:t>10</a:t>
            </a:fld>
            <a:endParaRPr lang="de-DE" altLang="de-DE" sz="14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662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0E6C4A-61F1-4807-809D-38E3423F237E}" type="slidenum">
              <a:rPr lang="de-DE" altLang="de-DE" sz="1400" smtClean="0"/>
              <a:pPr>
                <a:spcBef>
                  <a:spcPct val="0"/>
                </a:spcBef>
              </a:pPr>
              <a:t>11</a:t>
            </a:fld>
            <a:endParaRPr lang="de-DE" altLang="de-DE" sz="14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662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0E6C4A-61F1-4807-809D-38E3423F237E}" type="slidenum">
              <a:rPr lang="de-DE" altLang="de-DE" sz="1400" smtClean="0"/>
              <a:pPr>
                <a:spcBef>
                  <a:spcPct val="0"/>
                </a:spcBef>
              </a:pPr>
              <a:t>12</a:t>
            </a:fld>
            <a:endParaRPr lang="de-DE" altLang="de-DE" sz="14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662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9D273D-3D3A-4A47-AB12-44E80B19D4FA}" type="slidenum">
              <a:rPr lang="de-DE" altLang="de-DE" sz="1400" smtClean="0"/>
              <a:pPr>
                <a:spcBef>
                  <a:spcPct val="0"/>
                </a:spcBef>
              </a:pPr>
              <a:t>13</a:t>
            </a:fld>
            <a:endParaRPr lang="de-DE" altLang="de-DE" sz="14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105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D8EC0F-5E55-405C-A9CB-22E53CB2C501}" type="slidenum">
              <a:rPr lang="de-DE" altLang="de-DE" sz="1400" smtClean="0"/>
              <a:pPr>
                <a:spcBef>
                  <a:spcPct val="0"/>
                </a:spcBef>
              </a:pPr>
              <a:t>14</a:t>
            </a:fld>
            <a:endParaRPr lang="de-DE" altLang="de-DE" sz="14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562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1A4913-EB7F-44FB-990F-0DF814E0AC2E}" type="slidenum">
              <a:rPr lang="de-DE" altLang="de-DE" sz="1400" smtClean="0"/>
              <a:pPr>
                <a:spcBef>
                  <a:spcPct val="0"/>
                </a:spcBef>
              </a:pPr>
              <a:t>15</a:t>
            </a:fld>
            <a:endParaRPr lang="de-DE" altLang="de-DE" sz="14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62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495763-7407-4E54-A1BF-1210BAA04F00}" type="slidenum">
              <a:rPr lang="de-DE" altLang="de-DE" sz="1400" smtClean="0"/>
              <a:pPr>
                <a:spcBef>
                  <a:spcPct val="0"/>
                </a:spcBef>
              </a:pPr>
              <a:t>16</a:t>
            </a:fld>
            <a:endParaRPr lang="de-DE" altLang="de-DE" sz="14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133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6D9E3B-4B17-4070-B668-79C7C0873859}" type="slidenum">
              <a:rPr lang="de-DE" altLang="de-DE" sz="1400" smtClean="0"/>
              <a:pPr>
                <a:spcBef>
                  <a:spcPct val="0"/>
                </a:spcBef>
              </a:pPr>
              <a:t>17</a:t>
            </a:fld>
            <a:endParaRPr lang="de-DE" altLang="de-DE" sz="14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193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6D9E3B-4B17-4070-B668-79C7C0873859}" type="slidenum">
              <a:rPr lang="de-DE" altLang="de-DE" sz="1400" smtClean="0"/>
              <a:pPr>
                <a:spcBef>
                  <a:spcPct val="0"/>
                </a:spcBef>
              </a:pPr>
              <a:t>18</a:t>
            </a:fld>
            <a:endParaRPr lang="de-DE" altLang="de-DE" sz="14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1931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8F8A59-D2B9-4F7C-A26A-6F013EF39086}" type="slidenum">
              <a:rPr lang="de-DE" altLang="de-DE" sz="1400" smtClean="0"/>
              <a:pPr>
                <a:spcBef>
                  <a:spcPct val="0"/>
                </a:spcBef>
              </a:pPr>
              <a:t>19</a:t>
            </a:fld>
            <a:endParaRPr lang="de-DE" altLang="de-DE" sz="14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107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3B4FC-9B3A-4B7F-9122-F3D531C50EB9}" type="slidenum">
              <a:rPr lang="de-DE" altLang="de-DE" sz="1400" smtClean="0"/>
              <a:pPr>
                <a:spcBef>
                  <a:spcPct val="0"/>
                </a:spcBef>
              </a:pPr>
              <a:t>20</a:t>
            </a:fld>
            <a:endParaRPr lang="de-DE" altLang="de-DE" sz="14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89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3B4FC-9B3A-4B7F-9122-F3D531C50EB9}" type="slidenum">
              <a:rPr lang="de-DE" altLang="de-DE" sz="1400" smtClean="0"/>
              <a:pPr>
                <a:spcBef>
                  <a:spcPct val="0"/>
                </a:spcBef>
              </a:pPr>
              <a:t>21</a:t>
            </a:fld>
            <a:endParaRPr lang="de-DE" altLang="de-DE" sz="14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89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3B4FC-9B3A-4B7F-9122-F3D531C50EB9}" type="slidenum">
              <a:rPr lang="de-DE" altLang="de-DE" sz="1400" smtClean="0"/>
              <a:pPr>
                <a:spcBef>
                  <a:spcPct val="0"/>
                </a:spcBef>
              </a:pPr>
              <a:t>22</a:t>
            </a:fld>
            <a:endParaRPr lang="de-DE" altLang="de-DE" sz="14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898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FAE653-0DBF-493E-8AEB-9EC2359FFF97}" type="slidenum">
              <a:rPr lang="de-DE" altLang="de-DE" sz="1400" smtClean="0"/>
              <a:pPr>
                <a:spcBef>
                  <a:spcPct val="0"/>
                </a:spcBef>
              </a:pPr>
              <a:t>23</a:t>
            </a:fld>
            <a:endParaRPr lang="de-DE" altLang="de-DE" sz="14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147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FF5DF6-1A15-49FC-9658-AB90FCE8F28B}" type="slidenum">
              <a:rPr lang="de-DE" altLang="de-DE" sz="1400" smtClean="0"/>
              <a:pPr>
                <a:spcBef>
                  <a:spcPct val="0"/>
                </a:spcBef>
              </a:pPr>
              <a:t>24</a:t>
            </a:fld>
            <a:endParaRPr lang="de-DE" altLang="de-DE" sz="14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5962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D577CA-938F-4A76-A13E-F445E9237CE0}" type="slidenum">
              <a:rPr lang="de-DE" altLang="de-DE" sz="1400" smtClean="0"/>
              <a:pPr>
                <a:spcBef>
                  <a:spcPct val="0"/>
                </a:spcBef>
              </a:pPr>
              <a:t>25</a:t>
            </a:fld>
            <a:endParaRPr lang="de-DE" altLang="de-DE" sz="14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3290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583F79-CA9F-477C-AC27-F3EA2D6FA926}" type="slidenum">
              <a:rPr lang="de-DE" altLang="de-DE" sz="1400" smtClean="0"/>
              <a:pPr>
                <a:spcBef>
                  <a:spcPct val="0"/>
                </a:spcBef>
              </a:pPr>
              <a:t>26</a:t>
            </a:fld>
            <a:endParaRPr lang="de-DE" altLang="de-DE" sz="14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982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ABB25A-CAAF-4D2B-A073-994718CCF96C}" type="slidenum">
              <a:rPr lang="de-DE" altLang="de-DE" sz="1400" smtClean="0"/>
              <a:pPr>
                <a:spcBef>
                  <a:spcPct val="0"/>
                </a:spcBef>
              </a:pPr>
              <a:t>27</a:t>
            </a:fld>
            <a:endParaRPr lang="de-DE" altLang="de-DE" sz="14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889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639F41-C006-4727-99F7-E24D1FB43C8F}" type="slidenum">
              <a:rPr lang="de-DE" altLang="de-DE" sz="1400" smtClean="0"/>
              <a:pPr>
                <a:spcBef>
                  <a:spcPct val="0"/>
                </a:spcBef>
              </a:pPr>
              <a:t>28</a:t>
            </a:fld>
            <a:endParaRPr lang="de-DE" altLang="de-DE" sz="14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35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33B051-1982-400A-A7E9-5E89CD9B5E16}" type="slidenum">
              <a:rPr lang="de-DE" altLang="de-DE" sz="1400" smtClean="0"/>
              <a:pPr>
                <a:spcBef>
                  <a:spcPct val="0"/>
                </a:spcBef>
              </a:pPr>
              <a:t>29</a:t>
            </a:fld>
            <a:endParaRPr lang="de-DE" altLang="de-DE" sz="14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21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9B2007-9BF3-40B6-A8C2-6533487D6925}" type="slidenum">
              <a:rPr lang="de-DE" altLang="de-DE" sz="1400" smtClean="0"/>
              <a:pPr>
                <a:spcBef>
                  <a:spcPct val="0"/>
                </a:spcBef>
              </a:pPr>
              <a:t>30</a:t>
            </a:fld>
            <a:endParaRPr lang="de-DE" altLang="de-DE" sz="14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66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6C0F26-C300-45FB-BA90-E872A12ED178}" type="slidenum">
              <a:rPr lang="de-DE" altLang="de-DE" sz="1400" smtClean="0"/>
              <a:pPr>
                <a:spcBef>
                  <a:spcPct val="0"/>
                </a:spcBef>
              </a:pPr>
              <a:t>31</a:t>
            </a:fld>
            <a:endParaRPr lang="de-DE" altLang="de-DE" sz="14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1630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3809C4-10FD-43AB-99DE-6B23F630DBDC}" type="slidenum">
              <a:rPr lang="de-DE" altLang="de-DE" sz="1400" smtClean="0"/>
              <a:pPr>
                <a:spcBef>
                  <a:spcPct val="0"/>
                </a:spcBef>
              </a:pPr>
              <a:t>32</a:t>
            </a:fld>
            <a:endParaRPr lang="de-DE" altLang="de-DE" sz="14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2121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6C0F26-C300-45FB-BA90-E872A12ED178}" type="slidenum">
              <a:rPr lang="de-DE" altLang="de-DE" sz="1400" smtClean="0"/>
              <a:pPr>
                <a:spcBef>
                  <a:spcPct val="0"/>
                </a:spcBef>
              </a:pPr>
              <a:t>33</a:t>
            </a:fld>
            <a:endParaRPr lang="de-DE" altLang="de-DE" sz="14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33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3809C4-10FD-43AB-99DE-6B23F630DBDC}" type="slidenum">
              <a:rPr lang="de-DE" altLang="de-DE" sz="1400" smtClean="0"/>
              <a:pPr>
                <a:spcBef>
                  <a:spcPct val="0"/>
                </a:spcBef>
              </a:pPr>
              <a:t>34</a:t>
            </a:fld>
            <a:endParaRPr lang="de-DE" altLang="de-DE" sz="14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128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74E4B6-DE93-4AC1-8561-B8D491CF1EDC}" type="slidenum">
              <a:rPr lang="de-DE" altLang="de-DE" sz="1400" smtClean="0"/>
              <a:pPr>
                <a:spcBef>
                  <a:spcPct val="0"/>
                </a:spcBef>
              </a:pPr>
              <a:t>35</a:t>
            </a:fld>
            <a:endParaRPr lang="de-DE" altLang="de-DE" sz="14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204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BEE573-9F4A-4257-BA50-0766284D6409}" type="slidenum">
              <a:rPr lang="de-DE" altLang="de-DE" sz="1400" smtClean="0"/>
              <a:pPr>
                <a:spcBef>
                  <a:spcPct val="0"/>
                </a:spcBef>
              </a:pPr>
              <a:t>36</a:t>
            </a:fld>
            <a:endParaRPr lang="de-DE" altLang="de-DE" sz="14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8052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6FD9AC-6EF4-474C-9A7A-8866DE1E10D3}" type="slidenum">
              <a:rPr lang="de-DE" altLang="de-DE" sz="1400" smtClean="0"/>
              <a:pPr>
                <a:spcBef>
                  <a:spcPct val="0"/>
                </a:spcBef>
              </a:pPr>
              <a:t>37</a:t>
            </a:fld>
            <a:endParaRPr lang="de-DE" altLang="de-DE" sz="14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2634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891FEC-C93F-439D-A8C9-66A4B3F16C8B}" type="slidenum">
              <a:rPr lang="de-DE" altLang="de-DE" sz="1400" smtClean="0"/>
              <a:pPr>
                <a:spcBef>
                  <a:spcPct val="0"/>
                </a:spcBef>
              </a:pPr>
              <a:t>38</a:t>
            </a:fld>
            <a:endParaRPr lang="de-DE" altLang="de-DE" sz="14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3625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F36891-A8EA-44CD-97E2-5F22EC7AC18B}" type="slidenum">
              <a:rPr lang="de-DE" altLang="de-DE" sz="1400" smtClean="0"/>
              <a:pPr>
                <a:spcBef>
                  <a:spcPct val="0"/>
                </a:spcBef>
              </a:pPr>
              <a:t>39</a:t>
            </a:fld>
            <a:endParaRPr lang="de-DE" altLang="de-DE" sz="14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571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7043C7-B66D-4777-AB86-AEFA9FEA6C45}" type="slidenum">
              <a:rPr lang="de-DE" altLang="de-DE" sz="1400" smtClean="0"/>
              <a:pPr>
                <a:spcBef>
                  <a:spcPct val="0"/>
                </a:spcBef>
              </a:pPr>
              <a:t>40</a:t>
            </a:fld>
            <a:endParaRPr lang="de-DE" altLang="de-DE" sz="14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0677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577738-E071-4CBD-AC0D-6641D9155BC4}" type="slidenum">
              <a:rPr lang="de-DE" altLang="de-DE" sz="1400" smtClean="0"/>
              <a:pPr>
                <a:spcBef>
                  <a:spcPct val="0"/>
                </a:spcBef>
              </a:pPr>
              <a:t>41</a:t>
            </a:fld>
            <a:endParaRPr lang="de-DE" altLang="de-DE" sz="14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3354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A04211-9F8C-498F-9B7B-62FF5BDD3E3F}" type="slidenum">
              <a:rPr lang="de-DE" altLang="de-DE" sz="1400" smtClean="0"/>
              <a:pPr>
                <a:spcBef>
                  <a:spcPct val="0"/>
                </a:spcBef>
              </a:pPr>
              <a:t>42</a:t>
            </a:fld>
            <a:endParaRPr lang="de-DE" altLang="de-DE" sz="1400" dirty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7641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B72E75-D039-41D8-82DD-AB7D94155BCB}" type="slidenum">
              <a:rPr lang="de-DE" altLang="de-DE" sz="1400" smtClean="0"/>
              <a:pPr>
                <a:spcBef>
                  <a:spcPct val="0"/>
                </a:spcBef>
              </a:pPr>
              <a:t>43</a:t>
            </a:fld>
            <a:endParaRPr lang="de-DE" altLang="de-DE" sz="14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116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C2EE33-6A94-49B1-83E8-7A6105B212A8}" type="slidenum">
              <a:rPr lang="de-DE" altLang="de-DE" sz="1400" smtClean="0"/>
              <a:pPr>
                <a:spcBef>
                  <a:spcPct val="0"/>
                </a:spcBef>
              </a:pPr>
              <a:t>44</a:t>
            </a:fld>
            <a:endParaRPr lang="de-DE" altLang="de-DE" sz="14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6218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7CEC4B-CCC5-4FEC-9EB8-EE11AEB769C8}" type="slidenum">
              <a:rPr lang="de-DE" altLang="de-DE" sz="1400" smtClean="0"/>
              <a:pPr>
                <a:spcBef>
                  <a:spcPct val="0"/>
                </a:spcBef>
              </a:pPr>
              <a:t>45</a:t>
            </a:fld>
            <a:endParaRPr lang="de-DE" altLang="de-DE" sz="1400"/>
          </a:p>
        </p:txBody>
      </p:sp>
      <p:sp>
        <p:nvSpPr>
          <p:cNvPr id="135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3517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419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62BE29-3DAB-461E-90A6-65B5775848B6}" type="slidenum">
              <a:rPr lang="de-DE" altLang="de-DE" sz="1400" smtClean="0"/>
              <a:pPr>
                <a:spcBef>
                  <a:spcPct val="0"/>
                </a:spcBef>
              </a:pPr>
              <a:t>46</a:t>
            </a:fld>
            <a:endParaRPr lang="de-DE" altLang="de-DE" sz="14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5382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B90DAD-9659-40DF-B35C-FC76613A2C89}" type="slidenum">
              <a:rPr lang="de-DE" altLang="de-DE" sz="1400" smtClean="0"/>
              <a:pPr>
                <a:spcBef>
                  <a:spcPct val="0"/>
                </a:spcBef>
              </a:pPr>
              <a:t>47</a:t>
            </a:fld>
            <a:endParaRPr lang="de-DE" altLang="de-DE" sz="14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3101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A869F8-0397-4BA9-B6C0-2165CCA6C4E6}" type="slidenum">
              <a:rPr lang="de-DE" altLang="de-DE" sz="1400" smtClean="0"/>
              <a:pPr>
                <a:spcBef>
                  <a:spcPct val="0"/>
                </a:spcBef>
              </a:pPr>
              <a:t>48</a:t>
            </a:fld>
            <a:endParaRPr lang="de-DE" altLang="de-DE" sz="14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2615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0199F6-069D-4B33-88C4-6FDA741DA1BC}" type="slidenum">
              <a:rPr lang="de-DE" altLang="de-DE" sz="1400" smtClean="0"/>
              <a:pPr>
                <a:spcBef>
                  <a:spcPct val="0"/>
                </a:spcBef>
              </a:pPr>
              <a:t>49</a:t>
            </a:fld>
            <a:endParaRPr lang="de-DE" altLang="de-DE" sz="14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340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77D04F-B624-496A-8A07-3149BFF45849}" type="slidenum">
              <a:rPr lang="de-DE" altLang="de-DE" sz="1400" smtClean="0"/>
              <a:pPr>
                <a:spcBef>
                  <a:spcPct val="0"/>
                </a:spcBef>
              </a:pPr>
              <a:t>50</a:t>
            </a:fld>
            <a:endParaRPr lang="de-DE" altLang="de-DE" sz="14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000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6AA6BA-C3A5-4DBB-94C0-19D7D548B601}" type="slidenum">
              <a:rPr lang="de-DE" altLang="de-DE" sz="1400" smtClean="0"/>
              <a:pPr>
                <a:spcBef>
                  <a:spcPct val="0"/>
                </a:spcBef>
              </a:pPr>
              <a:t>51</a:t>
            </a:fld>
            <a:endParaRPr lang="de-DE" altLang="de-DE" sz="14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5092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1FD062-4880-4A3C-978C-02C2D6D4EE87}" type="slidenum">
              <a:rPr lang="de-DE" altLang="de-DE" sz="1400" smtClean="0"/>
              <a:pPr>
                <a:spcBef>
                  <a:spcPct val="0"/>
                </a:spcBef>
              </a:pPr>
              <a:t>52</a:t>
            </a:fld>
            <a:endParaRPr lang="de-DE" altLang="de-DE" sz="14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6548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15FB4D-64FA-4E19-B69D-16A134010883}" type="slidenum">
              <a:rPr lang="de-DE" altLang="de-DE" sz="1400" smtClean="0"/>
              <a:pPr>
                <a:spcBef>
                  <a:spcPct val="0"/>
                </a:spcBef>
              </a:pPr>
              <a:t>53</a:t>
            </a:fld>
            <a:endParaRPr lang="de-DE" altLang="de-DE" sz="14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4127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BDE6C2-50B1-4676-A074-203756E6328D}" type="slidenum">
              <a:rPr lang="de-DE" altLang="de-DE" sz="1400" smtClean="0"/>
              <a:pPr>
                <a:spcBef>
                  <a:spcPct val="0"/>
                </a:spcBef>
              </a:pPr>
              <a:t>54</a:t>
            </a:fld>
            <a:endParaRPr lang="de-DE" altLang="de-DE" sz="14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657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E08F59-3108-405D-B977-2F00A0CE34F2}" type="slidenum">
              <a:rPr lang="de-DE" altLang="de-DE" sz="1400" smtClean="0"/>
              <a:pPr>
                <a:spcBef>
                  <a:spcPct val="0"/>
                </a:spcBef>
              </a:pPr>
              <a:t>55</a:t>
            </a:fld>
            <a:endParaRPr lang="de-DE" altLang="de-DE" sz="14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455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5B61B1-DCA5-4A7E-B331-D58DE198E0D1}" type="slidenum">
              <a:rPr lang="de-DE" altLang="de-DE" sz="1400" smtClean="0"/>
              <a:pPr>
                <a:spcBef>
                  <a:spcPct val="0"/>
                </a:spcBef>
              </a:pPr>
              <a:t>56</a:t>
            </a:fld>
            <a:endParaRPr lang="de-DE" altLang="de-DE" sz="14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8580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EDA73C-C9BC-4967-865C-1E9C380319F8}" type="slidenum">
              <a:rPr lang="de-DE" altLang="de-DE" sz="1400" smtClean="0"/>
              <a:pPr>
                <a:spcBef>
                  <a:spcPct val="0"/>
                </a:spcBef>
              </a:pPr>
              <a:t>57</a:t>
            </a:fld>
            <a:endParaRPr lang="de-DE" altLang="de-DE" sz="14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39224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EF5DC1-69A5-4A4D-9870-C81DFCDB5B0A}" type="slidenum">
              <a:rPr lang="de-DE" altLang="de-DE" sz="1400" smtClean="0"/>
              <a:pPr>
                <a:spcBef>
                  <a:spcPct val="0"/>
                </a:spcBef>
              </a:pPr>
              <a:t>58</a:t>
            </a:fld>
            <a:endParaRPr lang="de-DE" altLang="de-DE" sz="14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062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79A2A1-ED64-4120-A284-2BCD60FF6052}" type="slidenum">
              <a:rPr lang="de-DE" altLang="de-DE" sz="1400" smtClean="0"/>
              <a:pPr>
                <a:spcBef>
                  <a:spcPct val="0"/>
                </a:spcBef>
              </a:pPr>
              <a:t>59</a:t>
            </a:fld>
            <a:endParaRPr lang="de-DE" altLang="de-DE" sz="14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472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DFBCA-3917-435E-8EB3-0642964BE918}" type="slidenum">
              <a:rPr lang="de-DE" altLang="de-DE" sz="1400" smtClean="0"/>
              <a:pPr>
                <a:spcBef>
                  <a:spcPct val="0"/>
                </a:spcBef>
              </a:pPr>
              <a:t>60</a:t>
            </a:fld>
            <a:endParaRPr lang="de-DE" altLang="de-DE" sz="14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0395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84F8B5-A725-4C63-BC33-FA2D0CDF70E5}" type="slidenum">
              <a:rPr lang="de-DE" altLang="de-DE" sz="1400" smtClean="0"/>
              <a:pPr>
                <a:spcBef>
                  <a:spcPct val="0"/>
                </a:spcBef>
              </a:pPr>
              <a:t>61</a:t>
            </a:fld>
            <a:endParaRPr lang="de-DE" altLang="de-DE" sz="14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19286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E0F1FA-CB77-4F4C-8B35-1A6F0F74401C}" type="slidenum">
              <a:rPr lang="de-DE" altLang="de-DE" sz="1400" smtClean="0"/>
              <a:pPr>
                <a:spcBef>
                  <a:spcPct val="0"/>
                </a:spcBef>
              </a:pPr>
              <a:t>62</a:t>
            </a:fld>
            <a:endParaRPr lang="de-DE" altLang="de-DE" sz="14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1085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798B9E-182B-423C-843C-FED9A54B0DAB}" type="slidenum">
              <a:rPr lang="de-DE" altLang="de-DE" sz="1400" smtClean="0"/>
              <a:pPr>
                <a:spcBef>
                  <a:spcPct val="0"/>
                </a:spcBef>
              </a:pPr>
              <a:t>63</a:t>
            </a:fld>
            <a:endParaRPr lang="de-DE" altLang="de-DE" sz="140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64995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64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65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66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67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68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69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B3FD4-4993-47E9-AC2E-B0A44E636CF8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70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15267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712758-1A40-47C5-9A7B-9597980DF890}" type="slidenum">
              <a:rPr lang="de-DE" altLang="de-DE" sz="1400" smtClean="0"/>
              <a:pPr>
                <a:spcBef>
                  <a:spcPct val="0"/>
                </a:spcBef>
              </a:pPr>
              <a:t>71</a:t>
            </a:fld>
            <a:endParaRPr lang="de-DE" altLang="de-DE" sz="14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8324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712758-1A40-47C5-9A7B-9597980DF890}" type="slidenum">
              <a:rPr lang="de-DE" altLang="de-DE" sz="1400" smtClean="0"/>
              <a:pPr>
                <a:spcBef>
                  <a:spcPct val="0"/>
                </a:spcBef>
              </a:pPr>
              <a:t>72</a:t>
            </a:fld>
            <a:endParaRPr lang="de-DE" altLang="de-DE" sz="14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8324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712758-1A40-47C5-9A7B-9597980DF890}" type="slidenum">
              <a:rPr lang="de-DE" altLang="de-DE" sz="1400" smtClean="0"/>
              <a:pPr>
                <a:spcBef>
                  <a:spcPct val="0"/>
                </a:spcBef>
              </a:pPr>
              <a:t>73</a:t>
            </a:fld>
            <a:endParaRPr lang="de-DE" altLang="de-DE" sz="14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8324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76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C2A419-5D23-47EB-AECA-A89988F74406}" type="slidenum">
              <a:rPr lang="de-DE" altLang="de-DE" sz="1300"/>
              <a:pPr algn="r" eaLnBrk="1" hangingPunct="1">
                <a:spcBef>
                  <a:spcPct val="0"/>
                </a:spcBef>
              </a:pPr>
              <a:t>77</a:t>
            </a:fld>
            <a:endParaRPr lang="de-DE" altLang="de-DE" sz="1300"/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75762793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1CE8ED5-8E8B-44E9-A1CE-151544036081}" type="slidenum">
              <a:rPr lang="de-DE" altLang="de-DE" sz="1300"/>
              <a:pPr algn="r" eaLnBrk="1" hangingPunct="1">
                <a:spcBef>
                  <a:spcPct val="0"/>
                </a:spcBef>
              </a:pPr>
              <a:t>78</a:t>
            </a:fld>
            <a:endParaRPr lang="de-DE" altLang="de-DE" sz="1300"/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11485175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0D7E73-63F4-4829-8836-74A7BDBC4D44}" type="slidenum">
              <a:rPr lang="de-DE" altLang="de-DE" sz="1300"/>
              <a:pPr algn="r" eaLnBrk="1" hangingPunct="1">
                <a:spcBef>
                  <a:spcPct val="0"/>
                </a:spcBef>
              </a:pPr>
              <a:t>79</a:t>
            </a:fld>
            <a:endParaRPr lang="de-DE" altLang="de-DE" sz="1300"/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52226817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BF15E6-15BC-4EC0-AF2B-C30F192828D8}" type="slidenum">
              <a:rPr lang="de-DE" altLang="de-DE" sz="1300"/>
              <a:pPr algn="r" eaLnBrk="1" hangingPunct="1">
                <a:spcBef>
                  <a:spcPct val="0"/>
                </a:spcBef>
              </a:pPr>
              <a:t>80</a:t>
            </a:fld>
            <a:endParaRPr lang="de-DE" altLang="de-DE" sz="1300"/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8209563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175A2A2-9DBA-4F0A-B1D5-1D5D54C99214}" type="slidenum">
              <a:rPr lang="de-DE" altLang="de-DE" sz="1300"/>
              <a:pPr algn="r" eaLnBrk="1" hangingPunct="1">
                <a:spcBef>
                  <a:spcPct val="0"/>
                </a:spcBef>
              </a:pPr>
              <a:t>81</a:t>
            </a:fld>
            <a:endParaRPr lang="de-DE" altLang="de-DE" sz="1300"/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9331517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1191B8-CD15-487F-8850-AFAB952E18AD}" type="slidenum">
              <a:rPr lang="de-DE" altLang="de-DE" sz="1300" smtClean="0"/>
              <a:pPr>
                <a:spcBef>
                  <a:spcPct val="0"/>
                </a:spcBef>
              </a:pPr>
              <a:t>82</a:t>
            </a:fld>
            <a:endParaRPr lang="de-DE" altLang="de-D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84649520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1401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2140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90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fld id="{CD2CC324-CC5A-4EF2-B6C4-A0A779D0521A}" type="slidenum">
              <a:rPr lang="de-DE" altLang="de-DE" smtClean="0"/>
              <a:pPr/>
              <a:t>84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4979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 err="1">
                <a:solidFill>
                  <a:srgbClr val="004992"/>
                </a:solidFill>
              </a:rPr>
              <a:t>Метакогнітивний</a:t>
            </a:r>
            <a:r>
              <a:rPr lang="ru-RU" dirty="0">
                <a:solidFill>
                  <a:srgbClr val="004992"/>
                </a:solidFill>
              </a:rPr>
              <a:t> </a:t>
            </a:r>
            <a:r>
              <a:rPr lang="ru-RU" dirty="0" err="1">
                <a:solidFill>
                  <a:srgbClr val="004992"/>
                </a:solidFill>
              </a:rPr>
              <a:t>тренінг</a:t>
            </a:r>
            <a:r>
              <a:rPr lang="ru-RU" dirty="0">
                <a:solidFill>
                  <a:srgbClr val="004992"/>
                </a:solidFill>
              </a:rPr>
              <a:t> (</a:t>
            </a:r>
            <a:r>
              <a:rPr lang="en-US" dirty="0" err="1">
                <a:solidFill>
                  <a:srgbClr val="004992"/>
                </a:solidFill>
              </a:rPr>
              <a:t>MCT</a:t>
            </a:r>
            <a:r>
              <a:rPr lang="en-US" dirty="0">
                <a:solidFill>
                  <a:srgbClr val="004992"/>
                </a:solidFill>
              </a:rPr>
              <a:t>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b="0" dirty="0" err="1">
                <a:latin typeface="+mj-lt"/>
              </a:rPr>
              <a:t>Дозвіл</a:t>
            </a:r>
            <a:r>
              <a:rPr lang="ru-RU" altLang="de-DE" sz="1000" b="0" dirty="0">
                <a:latin typeface="+mj-lt"/>
              </a:rPr>
              <a:t> на </a:t>
            </a:r>
            <a:r>
              <a:rPr lang="ru-RU" altLang="de-DE" sz="1000" b="0" dirty="0" err="1">
                <a:latin typeface="+mj-lt"/>
              </a:rPr>
              <a:t>використання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зображень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люб'язно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надали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або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власники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авторських</a:t>
            </a:r>
            <a:r>
              <a:rPr lang="ru-RU" altLang="de-DE" sz="1000" b="0" dirty="0">
                <a:latin typeface="+mj-lt"/>
              </a:rPr>
              <a:t> прав. </a:t>
            </a:r>
            <a:r>
              <a:rPr lang="ru-RU" altLang="de-DE" sz="1000" b="0" dirty="0" err="1">
                <a:latin typeface="+mj-lt"/>
              </a:rPr>
              <a:t>Подробиці</a:t>
            </a:r>
            <a:r>
              <a:rPr lang="ru-RU" altLang="de-DE" sz="1000" b="0" dirty="0">
                <a:latin typeface="+mj-lt"/>
              </a:rPr>
              <a:t> (</a:t>
            </a:r>
            <a:r>
              <a:rPr lang="ru-RU" altLang="de-DE" sz="1000" b="0" dirty="0" err="1">
                <a:latin typeface="+mj-lt"/>
              </a:rPr>
              <a:t>ім’я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митця</a:t>
            </a:r>
            <a:r>
              <a:rPr lang="ru-RU" altLang="de-DE" sz="1000" b="0" dirty="0">
                <a:latin typeface="+mj-lt"/>
              </a:rPr>
              <a:t>, </a:t>
            </a:r>
            <a:r>
              <a:rPr lang="ru-RU" altLang="de-DE" sz="1000" b="0" dirty="0" err="1">
                <a:latin typeface="+mj-lt"/>
              </a:rPr>
              <a:t>назва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зображення</a:t>
            </a:r>
            <a:r>
              <a:rPr lang="ru-RU" altLang="de-DE" sz="1000" b="0" dirty="0">
                <a:latin typeface="+mj-lt"/>
              </a:rPr>
              <a:t>) наведено в </a:t>
            </a:r>
            <a:r>
              <a:rPr lang="ru-RU" altLang="de-DE" sz="1000" b="0" dirty="0" err="1">
                <a:latin typeface="+mj-lt"/>
              </a:rPr>
              <a:t>кінці</a:t>
            </a:r>
            <a:r>
              <a:rPr lang="ru-RU" altLang="de-DE" sz="1000" b="0" dirty="0">
                <a:latin typeface="+mj-lt"/>
              </a:rPr>
              <a:t> </a:t>
            </a:r>
            <a:r>
              <a:rPr lang="ru-RU" altLang="de-DE" sz="1000" b="0" dirty="0" err="1">
                <a:latin typeface="+mj-lt"/>
              </a:rPr>
              <a:t>презентації</a:t>
            </a:r>
            <a:r>
              <a:rPr lang="de-DE" altLang="de-DE" sz="1000" b="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9F5696C-52DB-4F3A-A1A4-BB82AC095CE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0A8DD220-91D4-4B8C-9EC5-964219BD182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438683E-D0CF-47D3-874B-A262ED53182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9F5696C-52DB-4F3A-A1A4-BB82AC095CE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9F5696C-52DB-4F3A-A1A4-BB82AC095CE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9408BE8-552D-4473-8D1B-DA00ADD53E1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 err="1">
                <a:solidFill>
                  <a:srgbClr val="004992"/>
                </a:solidFill>
              </a:rPr>
              <a:t>Метакогнітивний</a:t>
            </a:r>
            <a:r>
              <a:rPr lang="ru-RU" dirty="0">
                <a:solidFill>
                  <a:srgbClr val="004992"/>
                </a:solidFill>
              </a:rPr>
              <a:t> </a:t>
            </a:r>
            <a:r>
              <a:rPr lang="ru-RU" dirty="0" err="1">
                <a:solidFill>
                  <a:srgbClr val="004992"/>
                </a:solidFill>
              </a:rPr>
              <a:t>тренінг</a:t>
            </a:r>
            <a:r>
              <a:rPr lang="ru-RU" dirty="0">
                <a:solidFill>
                  <a:srgbClr val="004992"/>
                </a:solidFill>
              </a:rPr>
              <a:t> (</a:t>
            </a:r>
            <a:r>
              <a:rPr lang="en-US" dirty="0" err="1">
                <a:solidFill>
                  <a:srgbClr val="004992"/>
                </a:solidFill>
              </a:rPr>
              <a:t>MCT</a:t>
            </a:r>
            <a:r>
              <a:rPr lang="en-US" dirty="0">
                <a:solidFill>
                  <a:srgbClr val="004992"/>
                </a:solidFill>
              </a:rPr>
              <a:t>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 err="1">
                <a:solidFill>
                  <a:srgbClr val="004992"/>
                </a:solidFill>
              </a:rPr>
              <a:t>Метакогнітивний</a:t>
            </a:r>
            <a:r>
              <a:rPr lang="ru-RU" dirty="0">
                <a:solidFill>
                  <a:srgbClr val="004992"/>
                </a:solidFill>
              </a:rPr>
              <a:t> </a:t>
            </a:r>
            <a:r>
              <a:rPr lang="ru-RU" dirty="0" err="1">
                <a:solidFill>
                  <a:srgbClr val="004992"/>
                </a:solidFill>
              </a:rPr>
              <a:t>тренінг</a:t>
            </a:r>
            <a:r>
              <a:rPr lang="ru-RU" dirty="0">
                <a:solidFill>
                  <a:srgbClr val="004992"/>
                </a:solidFill>
              </a:rPr>
              <a:t> (</a:t>
            </a:r>
            <a:r>
              <a:rPr lang="en-US" dirty="0" err="1">
                <a:solidFill>
                  <a:srgbClr val="004992"/>
                </a:solidFill>
              </a:rPr>
              <a:t>MCT</a:t>
            </a:r>
            <a:r>
              <a:rPr lang="en-US" dirty="0">
                <a:solidFill>
                  <a:srgbClr val="004992"/>
                </a:solidFill>
              </a:rPr>
              <a:t>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Дозвіл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використання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зображень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люб'язно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надали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або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власники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авторських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прав.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Подробиці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(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ім’я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митця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,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назва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зображення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 наведено в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кінці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ru-RU" altLang="de-DE" sz="10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презентації</a:t>
            </a:r>
            <a:r>
              <a:rPr lang="ru-RU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de-DE" altLang="de-DE" sz="10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>
                <a:solidFill>
                  <a:srgbClr val="333333"/>
                </a:solidFill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тренінг</a:t>
            </a:r>
            <a:r>
              <a:rPr lang="ru-RU" dirty="0">
                <a:solidFill>
                  <a:srgbClr val="333333"/>
                </a:solidFill>
              </a:rPr>
              <a:t> 7. </a:t>
            </a:r>
            <a:r>
              <a:rPr lang="ru-RU" dirty="0" err="1">
                <a:solidFill>
                  <a:srgbClr val="333333"/>
                </a:solidFill>
              </a:rPr>
              <a:t>Поспішні</a:t>
            </a:r>
            <a:r>
              <a:rPr lang="ru-RU" dirty="0">
                <a:solidFill>
                  <a:srgbClr val="333333"/>
                </a:solidFill>
              </a:rPr>
              <a:t> </a:t>
            </a:r>
            <a:r>
              <a:rPr lang="ru-RU" dirty="0" err="1">
                <a:solidFill>
                  <a:srgbClr val="333333"/>
                </a:solidFill>
              </a:rPr>
              <a:t>висновки</a:t>
            </a:r>
            <a:r>
              <a:rPr lang="ru-RU" dirty="0">
                <a:solidFill>
                  <a:srgbClr val="333333"/>
                </a:solidFill>
              </a:rPr>
              <a:t> II</a:t>
            </a:r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972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2773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26829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6385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265859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79380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850610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829427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359363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352278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252096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7.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II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D9F5696C-52DB-4F3A-A1A4-BB82AC095CE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7" r:id="rId1"/>
    <p:sldLayoutId id="2147484568" r:id="rId2"/>
    <p:sldLayoutId id="2147484569" r:id="rId3"/>
    <p:sldLayoutId id="2147484570" r:id="rId4"/>
    <p:sldLayoutId id="2147484571" r:id="rId5"/>
    <p:sldLayoutId id="2147484572" r:id="rId6"/>
    <p:sldLayoutId id="2147484573" r:id="rId7"/>
    <p:sldLayoutId id="2147484574" r:id="rId8"/>
    <p:sldLayoutId id="2147484575" r:id="rId9"/>
    <p:sldLayoutId id="2147484576" r:id="rId10"/>
    <p:sldLayoutId id="2147484577" r:id="rId11"/>
    <p:sldLayoutId id="214748457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7.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Поспішні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висновки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6" r:id="rId1"/>
    <p:sldLayoutId id="2147484587" r:id="rId2"/>
    <p:sldLayoutId id="2147484588" r:id="rId3"/>
    <p:sldLayoutId id="2147484589" r:id="rId4"/>
    <p:sldLayoutId id="2147484590" r:id="rId5"/>
    <p:sldLayoutId id="2147484591" r:id="rId6"/>
    <p:sldLayoutId id="2147484592" r:id="rId7"/>
    <p:sldLayoutId id="2147484593" r:id="rId8"/>
    <p:sldLayoutId id="2147484594" r:id="rId9"/>
    <p:sldLayoutId id="2147484595" r:id="rId10"/>
    <p:sldLayoutId id="2147484596" r:id="rId11"/>
    <p:sldLayoutId id="2147484597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Метакогнітивний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тренінг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7.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Поспішні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</a:t>
            </a:r>
            <a:r>
              <a:rPr lang="ru-RU" dirty="0" err="1">
                <a:solidFill>
                  <a:srgbClr val="333333"/>
                </a:solidFill>
                <a:ea typeface="ＭＳ Ｐゴシック" panose="020B0600070205080204" pitchFamily="34" charset="-128"/>
              </a:rPr>
              <a:t>висновки</a:t>
            </a:r>
            <a:r>
              <a:rPr lang="ru-RU" dirty="0">
                <a:solidFill>
                  <a:srgbClr val="333333"/>
                </a:solidFill>
                <a:ea typeface="ＭＳ Ｐゴシック" panose="020B0600070205080204" pitchFamily="34" charset="-128"/>
              </a:rPr>
              <a:t> II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9" r:id="rId1"/>
    <p:sldLayoutId id="2147484600" r:id="rId2"/>
    <p:sldLayoutId id="2147484601" r:id="rId3"/>
    <p:sldLayoutId id="2147484602" r:id="rId4"/>
    <p:sldLayoutId id="2147484603" r:id="rId5"/>
    <p:sldLayoutId id="2147484604" r:id="rId6"/>
    <p:sldLayoutId id="2147484605" r:id="rId7"/>
    <p:sldLayoutId id="2147484606" r:id="rId8"/>
    <p:sldLayoutId id="2147484607" r:id="rId9"/>
    <p:sldLayoutId id="2147484608" r:id="rId10"/>
    <p:sldLayoutId id="2147484609" r:id="rId11"/>
    <p:sldLayoutId id="214748461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2" r:id="rId1"/>
    <p:sldLayoutId id="2147484613" r:id="rId2"/>
    <p:sldLayoutId id="2147484614" r:id="rId3"/>
    <p:sldLayoutId id="2147484615" r:id="rId4"/>
    <p:sldLayoutId id="2147484616" r:id="rId5"/>
    <p:sldLayoutId id="2147484617" r:id="rId6"/>
    <p:sldLayoutId id="2147484618" r:id="rId7"/>
    <p:sldLayoutId id="2147484619" r:id="rId8"/>
    <p:sldLayoutId id="2147484620" r:id="rId9"/>
    <p:sldLayoutId id="2147484621" r:id="rId10"/>
    <p:sldLayoutId id="2147484622" r:id="rId11"/>
    <p:sldLayoutId id="214748462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57NKKR2Wc3VF2vk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7 A. Поспішні висновки 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4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227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Clr>
                <a:srgbClr val="333333"/>
              </a:buClr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часто приймаємо рішення, не знаючи «всієї правди».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latin typeface="Calibri Light"/>
              </a:rPr>
              <a:t>Причини/переваги: </a:t>
            </a:r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  <a:r>
              <a:rPr lang="uk-UA" sz="2400">
                <a:latin typeface="Calibri Light"/>
              </a:rPr>
              <a:t> </a:t>
            </a:r>
            <a:r>
              <a:rPr lang="uk-UA" sz="2400">
                <a:solidFill>
                  <a:srgbClr val="FFFFFF"/>
                </a:solidFill>
                <a:latin typeface="Calibri Light"/>
              </a:rPr>
              <a:t>економія часу, впевненість, можливо, ви виглядаєте рішучим та компетентним для інших (приказка: «Краще неправильне рішення, ніж його відсутність»).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latin typeface="Calibri Light"/>
              </a:rPr>
              <a:t>Недоліки: </a:t>
            </a:r>
            <a:r>
              <a:rPr lang="uk-UA" sz="2400">
                <a:solidFill>
                  <a:schemeClr val="tx1"/>
                </a:solidFill>
                <a:latin typeface="Calibri Light"/>
              </a:rPr>
              <a:t>???</a:t>
            </a:r>
            <a:r>
              <a:rPr lang="uk-UA" sz="2400">
                <a:latin typeface="Calibri Light"/>
              </a:rPr>
              <a:t> </a:t>
            </a:r>
            <a:r>
              <a:rPr lang="uk-UA" sz="2400">
                <a:solidFill>
                  <a:srgbClr val="FFFFFF"/>
                </a:solidFill>
                <a:latin typeface="Calibri Light"/>
              </a:rPr>
              <a:t>Ризик прийняття серйозних неправильних рішень ...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Clr>
                <a:srgbClr val="333333"/>
              </a:buClr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часто приймаємо рішення, не знаючи «всієї правди».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latin typeface="Calibri Light"/>
              </a:rPr>
              <a:t>Причини/переваги: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економія часу, впевненість, можливо, ви виглядаєте рішучим та компетентним в очах інших людей (приказка: «Краще неправильне рішення, ніж його відсутність»).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latin typeface="Calibri Light"/>
              </a:rPr>
              <a:t>Недоліки: </a:t>
            </a:r>
            <a:r>
              <a:rPr lang="uk-UA" sz="2400" dirty="0">
                <a:solidFill>
                  <a:schemeClr val="tx1"/>
                </a:solidFill>
                <a:latin typeface="Calibri Light"/>
              </a:rPr>
              <a:t>???</a:t>
            </a:r>
            <a:r>
              <a:rPr lang="uk-UA" sz="2400" dirty="0">
                <a:latin typeface="Calibri Light"/>
              </a:rPr>
              <a:t> </a:t>
            </a:r>
            <a:r>
              <a:rPr lang="uk-UA" sz="2400" dirty="0">
                <a:solidFill>
                  <a:srgbClr val="FFFFFF"/>
                </a:solidFill>
                <a:latin typeface="Calibri Light"/>
              </a:rPr>
              <a:t> Прийняття серйозних неправильних рішень ...</a:t>
            </a:r>
          </a:p>
          <a:p>
            <a:pPr algn="l" eaLnBrk="1" hangingPunct="1">
              <a:defRPr/>
            </a:pPr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6699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eaLnBrk="1" hangingPunct="1">
              <a:buClr>
                <a:srgbClr val="333333"/>
              </a:buClr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Ми часто приймаємо рішення, не знаючи «всієї правди».</a:t>
            </a: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latin typeface="Calibri Light"/>
              </a:rPr>
              <a:t>Причини/переваги: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економія часу, впевненість, можливо, ви виглядаєте рішучим та компетентним в очах інших людей (приказка: «Краще неправильне рішення, ніж його відсутність»).</a:t>
            </a:r>
            <a:br>
              <a:rPr lang="uk-UA" sz="2400" dirty="0">
                <a:solidFill>
                  <a:srgbClr val="333333"/>
                </a:solidFill>
                <a:latin typeface="Calibri Light"/>
              </a:rPr>
            </a:br>
            <a:endParaRPr lang="uk-UA" sz="2400" dirty="0">
              <a:solidFill>
                <a:srgbClr val="333333"/>
              </a:solidFill>
              <a:latin typeface="Calibri Light"/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latin typeface="Calibri Light"/>
              </a:rPr>
              <a:t>Недоліки: 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ризик прийняття серйозних неправильних рішень ...</a:t>
            </a:r>
          </a:p>
          <a:p>
            <a:pPr algn="l" eaLnBrk="1" hangingPunct="1">
              <a:defRPr/>
            </a:pPr>
            <a:endParaRPr 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15963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006958"/>
              </p:ext>
            </p:extLst>
          </p:nvPr>
        </p:nvGraphicFramePr>
        <p:xfrm>
          <a:off x="408955" y="2203704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доступ до інформації обмежений (немає іншого вибору)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Співбесіда: немає можливості дізнатися більше про місце роботи та майбутніх колег («кіт у мішку»)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Упередження можуть призвести до поспішних узагальнень (наприклад, коли ми судимо про всіх на прикладі одної людини)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Вид тістечка, колір шкарпеток тощо.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506424"/>
              </p:ext>
            </p:extLst>
          </p:nvPr>
        </p:nvGraphicFramePr>
        <p:xfrm>
          <a:off x="408955" y="2203704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доступ до інформації обмежений (немає іншого вибору)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Співбесіда: немає можливості дізнатися більше про місце роботи та майбутніх колег («кіт у мішку»)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3EFF8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Упередження можуть призвести до поспішних узагальнень (наприклад, коли ми судимо про всіх на прикладі одної людини)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Вид тістечка, колір шкарпеток тощо.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3661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559752"/>
              </p:ext>
            </p:extLst>
          </p:nvPr>
        </p:nvGraphicFramePr>
        <p:xfrm>
          <a:off x="408955" y="2203704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доступ до інформації обмежений (немає іншого вибору)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Співбесіда: немає можливості дізнатися більше про місце роботи та майбутніх колег («кіт у мішку»)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Упередження можуть призвести до поспішних узагальнень (наприклад, коли ми судимо про всіх на прикладі одної людини)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Вид тістечка, колір шкарпеток тощо.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897995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63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525229"/>
              </p:ext>
            </p:extLst>
          </p:nvPr>
        </p:nvGraphicFramePr>
        <p:xfrm>
          <a:off x="408955" y="2203704"/>
          <a:ext cx="11376000" cy="403659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5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Коли?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доступ до інформації обмежений (немає іншого вибору)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Співбесіда: немає можливості дізнатися більше про місце роботи та майбутніх колег («кіт у мішку»)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є попередній досвід, який ми потім узагальнюємо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Упередження можуть призвести до поспішних узагальнень (наприклад, коли ми судимо про всіх на прикладі одної людини)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3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... коли від швидкого рішення залежить не так багато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Вид тістечка, колір шкарпеток тощо.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</a:t>
            </a:r>
            <a:br>
              <a:rPr lang="uk-UA" sz="3600">
                <a:latin typeface="Calibri Light"/>
              </a:rPr>
            </a:br>
            <a:r>
              <a:rPr lang="uk-UA"/>
              <a:t>Коли ми робимо судження, не перевіривши всю інформацію?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41229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в дії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365720" name="Group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015262"/>
              </p:ext>
            </p:extLst>
          </p:nvPr>
        </p:nvGraphicFramePr>
        <p:xfrm>
          <a:off x="408955" y="2203704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4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Сфера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Приклад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61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de-DE" altLang="de-DE" sz="1800" b="0" dirty="0">
                        <a:latin typeface="Calibri Ligh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uk-UA" sz="1800" b="0">
                          <a:latin typeface="Calibri Light"/>
                        </a:rPr>
                        <a:t>Обкладинка новинного журналу </a:t>
                      </a:r>
                      <a:r>
                        <a:rPr lang="uk-UA" sz="1800" b="0" i="1">
                          <a:latin typeface="Calibri Light"/>
                        </a:rPr>
                        <a:t>Stern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У 1983 році новинний журнал </a:t>
                      </a:r>
                      <a:r>
                        <a:rPr lang="uk-UA" sz="2000" i="1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Stern</a:t>
                      </a:r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опублікував нібито таємні щоденники Адольфа Гітлера (так звані «</a:t>
                      </a:r>
                      <a:r>
                        <a:rPr lang="uk-UA" sz="2000" b="1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щоденники Гітлера</a:t>
                      </a:r>
                      <a:r>
                        <a:rPr lang="uk-UA" sz="2000" b="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»</a:t>
                      </a:r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), які обійшлися у 9,3 мільйона німецьких марок, попри те, що раніше були свідчення про їх підробку. Наприклад, в 1980 році виявили, що вірш, який начебто написав Гітлер, згідно з уявними щоденниками, належить перу іншого автора. </a:t>
                      </a:r>
                    </a:p>
                    <a:p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Через кілька днів після публікації в журналі </a:t>
                      </a:r>
                      <a:r>
                        <a:rPr lang="uk-UA" sz="20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Stern</a:t>
                      </a:r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розслідування Федерального управління кримінальної поліції (</a:t>
                      </a:r>
                      <a:r>
                        <a:rPr lang="uk-UA" sz="20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BKA</a:t>
                      </a:r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 безсумнівно встановило, що щоденники були підроблені. Їх створив фальсифікатор творів мистецтва </a:t>
                      </a:r>
                      <a:r>
                        <a:rPr lang="uk-UA" sz="2000" b="1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Конрад </a:t>
                      </a:r>
                      <a:r>
                        <a:rPr lang="uk-UA" sz="2000" b="1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Куяу</a:t>
                      </a:r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Якби керівництво журналу</a:t>
                      </a:r>
                      <a:r>
                        <a:rPr lang="uk-UA" sz="2000" i="1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000" i="1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Stern</a:t>
                      </a:r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дочекалось результатів розслідування </a:t>
                      </a:r>
                      <a:r>
                        <a:rPr lang="uk-UA" sz="20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BKA</a:t>
                      </a:r>
                      <a:r>
                        <a:rPr lang="uk-UA" sz="20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їм вдалося б уникнути скандалу.  </a:t>
                      </a:r>
                    </a:p>
                    <a:p>
                      <a:r>
                        <a:rPr lang="uk-UA" sz="18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47530F9B-2F10-4604-BECA-E1CAAE26A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11" y="2852936"/>
            <a:ext cx="1656184" cy="21500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8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198604"/>
              </p:ext>
            </p:extLst>
          </p:nvPr>
        </p:nvGraphicFramePr>
        <p:xfrm>
          <a:off x="408955" y="2697480"/>
          <a:ext cx="11376000" cy="411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54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2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9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Підґрунтя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Плюси й мінуси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«Доказовий матеріал»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 середини 80-х років ширились чутки, що на упаковці Marlboro є приховані натяки на Ку-Клукс-Клан. 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 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Червоний зигзагоподібний візерунок на білому фоні формує (перевернуту) велику літеру K.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Якщо перевернути частину назви «Mar» догори ногами, вона нагадуватиме слово «jew» (єврей) – «lboro» задом наперед читається як «horrible» (жахливий). 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Тобто «horrible jew» (жахливий єврей)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Девіз на гербі «veni, vidi, vici» («Прийшов, побачив, переміг») приписували Ку-Клукс-Клану.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Проти: 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Компанію Marlboro заснував англієць Філіп Морріс, який не мав жодного стосунку з Ку-Клукс-Кланом.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Marlboro походить від назви вулиці, де знаходилась лондонська фабрика: Marlborough Street (Мальборо-стріт).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Гасло жодним чином не пов'язано з Ку-Клукс-Кланом.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631" name="Picture 97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955" y="3358045"/>
            <a:ext cx="169164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11356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solidFill>
                  <a:srgbClr val="004992"/>
                </a:solidFill>
              </a:rPr>
              <a:t>Поспішні висновки в дії</a:t>
            </a:r>
            <a:br>
              <a:rPr lang="uk-UA" sz="3600" dirty="0">
                <a:solidFill>
                  <a:srgbClr val="004992"/>
                </a:solidFill>
              </a:rPr>
            </a:br>
            <a:r>
              <a:rPr lang="uk-UA" dirty="0">
                <a:solidFill>
                  <a:srgbClr val="004992"/>
                </a:solidFill>
              </a:rPr>
              <a:t>– Сучасні легенди –</a:t>
            </a:r>
            <a:br>
              <a:rPr lang="uk-UA" dirty="0">
                <a:solidFill>
                  <a:srgbClr val="004992"/>
                </a:solidFill>
              </a:rPr>
            </a:br>
            <a:r>
              <a:rPr lang="uk-UA" sz="1800" dirty="0">
                <a:solidFill>
                  <a:srgbClr val="004992"/>
                </a:solidFill>
              </a:rPr>
              <a:t>(іншу вправу наведено у кінці презентації)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 dirty="0">
                <a:latin typeface="Calibri Light"/>
              </a:rPr>
              <a:t>Чи є Ку-Клукс-Клан власником </a:t>
            </a:r>
            <a:r>
              <a:rPr lang="uk-UA" sz="2000" b="0" dirty="0" err="1">
                <a:latin typeface="Calibri Light"/>
              </a:rPr>
              <a:t>Marlboro</a:t>
            </a:r>
            <a:r>
              <a:rPr lang="uk-UA" sz="2000" b="0" dirty="0">
                <a:latin typeface="Calibri Light"/>
              </a:rPr>
              <a:t>? 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 rot="10788152">
            <a:off x="9897439" y="6062223"/>
            <a:ext cx="6400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Mar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8750196" y="6372036"/>
            <a:ext cx="3017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lboro = orobl = horrible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9235067" y="6021288"/>
            <a:ext cx="822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Mar =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10490075" y="6021288"/>
            <a:ext cx="91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= jew?</a:t>
            </a:r>
          </a:p>
        </p:txBody>
      </p:sp>
    </p:spTree>
    <p:extLst>
      <p:ext uri="{BB962C8B-B14F-4D97-AF65-F5344CB8AC3E}">
        <p14:creationId xmlns:p14="http://schemas.microsoft.com/office/powerpoint/2010/main" val="4086893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8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876473"/>
              </p:ext>
            </p:extLst>
          </p:nvPr>
        </p:nvGraphicFramePr>
        <p:xfrm>
          <a:off x="408955" y="2697480"/>
          <a:ext cx="11376000" cy="411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54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2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9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Підґрунтя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Плюси й мінуси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«Доказовий матеріал»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 середини 80-х років ширились чутки, що на упаковці Marlboro є приховані натяки на Ку-Клукс-Клан. 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Червоний зигзагоподібний візерунок на білому фоні формує (перевернуту) велику літеру K.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Якщо перевернути частину назви «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Mar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» догори ногами, вона нагадуватиме слово «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jew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» (єврей) – «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lboro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» задом наперед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читається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як «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horrible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» (жахливий). 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Тобто «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horrible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jew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» (жахливий єврей)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Девіз на гербі «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veni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vidi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vici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» («Прийшов, побачив, переміг») приписували Ку-Клукс-Клану.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Проти: 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Компанію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Marlboro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заснував англієць Філіп Морріс, який не мав жодного стосунку з Ку-Клукс-Кланом.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Marlboro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походить від назви вулиці, де знаходилась лондонська фабрика: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Marlborough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Street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uk-UA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Мальборо-стріт</a:t>
                      </a: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Гасло жодним чином не пов'язано з Ку-Клукс-Кланом.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631" name="Picture 97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955" y="3358045"/>
            <a:ext cx="169164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solidFill>
                  <a:srgbClr val="004992"/>
                </a:solidFill>
              </a:rPr>
              <a:t>Поспішні висновки в дії</a:t>
            </a:r>
            <a:br>
              <a:rPr lang="uk-UA" sz="3600">
                <a:solidFill>
                  <a:srgbClr val="004992"/>
                </a:solidFill>
              </a:rPr>
            </a:br>
            <a:r>
              <a:rPr lang="uk-UA">
                <a:solidFill>
                  <a:srgbClr val="004992"/>
                </a:solidFill>
              </a:rPr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>
                <a:latin typeface="Calibri Light"/>
              </a:rPr>
              <a:t>Чи є Ку-Клукс-Клан власником Marlboro? 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 rot="10788152">
            <a:off x="9897439" y="6062223"/>
            <a:ext cx="6400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Mar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8750196" y="6372036"/>
            <a:ext cx="3017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lboro = orobl = horrible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9235067" y="6021288"/>
            <a:ext cx="822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Mar =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10490075" y="6021288"/>
            <a:ext cx="91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= jew?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8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92226"/>
              </p:ext>
            </p:extLst>
          </p:nvPr>
        </p:nvGraphicFramePr>
        <p:xfrm>
          <a:off x="408955" y="2697480"/>
          <a:ext cx="11376000" cy="411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354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2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9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Підґрунтя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Плюси й мінуси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«Доказовий матеріал»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 середини 80-х років ширились чутки, що на упаковці Marlboro є приховані натяки на Ку-Клукс-Клан. 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Червоний зигзагоподібний візерунок на білому фоні формує (перевернуту) велику літеру K.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Якщо перевернути частину назви «Mar» догори ногами, вона нагадуватиме слово «jew» (єврей) – «lboro» задом наперед читається як «horrible» (жахливий). 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Тобто «horrible jew» (жахливий єврей)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Девіз на гербі «veni, vidi, vici» («Прийшов, побачив, переміг») приписували Ку-Клукс-Клану.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Проти: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Компанію Marlboro заснував англієць Філіп Морріс, який не мав жодного стосунку з Ку-Клукс-Кланом.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Marlboro походить від назви вулиці, де знаходилась лондонська фабрика: Marlborough Street (Мальборо-стріт).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Гасло жодним чином не пов'язано з Ку-Клукс-Кланом.</a:t>
                      </a: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8624" name="Text Box 18"/>
          <p:cNvSpPr txBox="1">
            <a:spLocks noChangeArrowheads="1"/>
          </p:cNvSpPr>
          <p:nvPr/>
        </p:nvSpPr>
        <p:spPr bwMode="auto">
          <a:xfrm rot="10788152">
            <a:off x="9897439" y="6062223"/>
            <a:ext cx="6400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Mar</a:t>
            </a:r>
          </a:p>
        </p:txBody>
      </p:sp>
      <p:sp>
        <p:nvSpPr>
          <p:cNvPr id="68625" name="Text Box 19"/>
          <p:cNvSpPr txBox="1">
            <a:spLocks noChangeArrowheads="1"/>
          </p:cNvSpPr>
          <p:nvPr/>
        </p:nvSpPr>
        <p:spPr bwMode="auto">
          <a:xfrm>
            <a:off x="8750196" y="6372036"/>
            <a:ext cx="3017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lboro = orobl = horrible</a:t>
            </a:r>
          </a:p>
        </p:txBody>
      </p:sp>
      <p:sp>
        <p:nvSpPr>
          <p:cNvPr id="68626" name="Text Box 20"/>
          <p:cNvSpPr txBox="1">
            <a:spLocks noChangeArrowheads="1"/>
          </p:cNvSpPr>
          <p:nvPr/>
        </p:nvSpPr>
        <p:spPr bwMode="auto">
          <a:xfrm>
            <a:off x="9235067" y="6021288"/>
            <a:ext cx="822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Mar =</a:t>
            </a:r>
          </a:p>
        </p:txBody>
      </p:sp>
      <p:sp>
        <p:nvSpPr>
          <p:cNvPr id="68629" name="Text Box 23"/>
          <p:cNvSpPr txBox="1">
            <a:spLocks noChangeArrowheads="1"/>
          </p:cNvSpPr>
          <p:nvPr/>
        </p:nvSpPr>
        <p:spPr bwMode="auto">
          <a:xfrm>
            <a:off x="10490075" y="6021288"/>
            <a:ext cx="91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0">
                <a:latin typeface="Calibri Light"/>
              </a:rPr>
              <a:t>= jew?</a:t>
            </a:r>
          </a:p>
        </p:txBody>
      </p:sp>
      <p:pic>
        <p:nvPicPr>
          <p:cNvPr id="68631" name="Picture 97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955" y="3358045"/>
            <a:ext cx="169164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solidFill>
                  <a:srgbClr val="004992"/>
                </a:solidFill>
              </a:rPr>
              <a:t>Поспішні висновки в дії</a:t>
            </a:r>
            <a:br>
              <a:rPr lang="uk-UA" sz="3600">
                <a:solidFill>
                  <a:srgbClr val="004992"/>
                </a:solidFill>
              </a:rPr>
            </a:br>
            <a:r>
              <a:rPr lang="uk-UA">
                <a:solidFill>
                  <a:srgbClr val="004992"/>
                </a:solidFill>
              </a:rPr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12</a:t>
            </a:fld>
            <a:endParaRPr lang="de-DE" altLang="de-DE" b="0">
              <a:latin typeface="Calibri Light"/>
            </a:endParaRPr>
          </a:p>
        </p:txBody>
      </p:sp>
      <p:sp>
        <p:nvSpPr>
          <p:cNvPr id="12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>
                <a:latin typeface="Calibri Light"/>
              </a:rPr>
              <a:t>Чи є Ку-Клукс-Клан власником Marlboro? </a:t>
            </a:r>
          </a:p>
        </p:txBody>
      </p:sp>
    </p:spTree>
    <p:extLst>
      <p:ext uri="{BB962C8B-B14F-4D97-AF65-F5344CB8AC3E}">
        <p14:creationId xmlns:p14="http://schemas.microsoft.com/office/powerpoint/2010/main" val="3158722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solidFill>
                  <a:srgbClr val="004992"/>
                </a:solidFill>
              </a:rPr>
              <a:t>Поспішні висновки в дії</a:t>
            </a:r>
            <a:br>
              <a:rPr lang="uk-UA" sz="3600">
                <a:solidFill>
                  <a:srgbClr val="004992"/>
                </a:solidFill>
              </a:rPr>
            </a:br>
            <a:r>
              <a:rPr lang="uk-UA">
                <a:solidFill>
                  <a:srgbClr val="004992"/>
                </a:solidFill>
              </a:rPr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sp>
        <p:nvSpPr>
          <p:cNvPr id="70661" name="Caption_70662"/>
          <p:cNvSpPr txBox="1">
            <a:spLocks noChangeArrowheads="1"/>
          </p:cNvSpPr>
          <p:nvPr/>
        </p:nvSpPr>
        <p:spPr bwMode="auto">
          <a:xfrm>
            <a:off x="5031854" y="5991671"/>
            <a:ext cx="21314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2400">
                <a:latin typeface="Calibri Light"/>
              </a:rPr>
              <a:t>Ні!</a:t>
            </a:r>
          </a:p>
        </p:txBody>
      </p:sp>
      <p:pic>
        <p:nvPicPr>
          <p:cNvPr id="70662" name="Picture 6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854" y="2791271"/>
            <a:ext cx="213146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ption_492547"/>
          <p:cNvSpPr txBox="1">
            <a:spLocks noChangeArrowheads="1"/>
          </p:cNvSpPr>
          <p:nvPr/>
        </p:nvSpPr>
        <p:spPr bwMode="auto">
          <a:xfrm>
            <a:off x="408955" y="2240280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2000" b="0">
                <a:latin typeface="Calibri Light"/>
              </a:rPr>
              <a:t>Чи є Ку-Клукс-Клан власником Marlboro?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6699"/>
              </a:buClr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???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 b="0">
              <a:latin typeface="Calibri Light"/>
            </a:endParaRP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Вони часто є більш захопливими, ніж реальність!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Вони ґрунтуються на твердженнях, які важко перевірити (наприклад, що «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Veni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Vidi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Vici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» є девізом Ку-Клукс-Клану (неправда!)), яким деякі люди вірять з необачності.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Ви приховуєте альтернативні пояснення (наприклад, що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Marlboro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може означати що завгодно, якщо розкласти його на окремі слова; наприклад, в цьому слові також є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Labor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(праця), </a:t>
            </a:r>
            <a:r>
              <a:rPr lang="uk-UA" sz="24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Rom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(Рим) …).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Легенди виривають факти з контексту й ускладнюють їх (спочатку три червоні літери К вражають, але це не доказ).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 b="0">
              <a:latin typeface="Calibri Light"/>
            </a:endParaRP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 історії є багато випадків, коли у неконтрольованих ситуаціях або катастрофах звинувачували групи меншин або сторонніх осіб. Наприклад, у Середньовіччі у неврожаї часто звинувачували євреїв або жінок, яких вважали відьмами.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Такі прості звинувачення допомагали народу випустити гнів і давали хибне відчуття контролю.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 b="0">
              <a:latin typeface="Calibri Light"/>
            </a:endParaRP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6699"/>
              </a:buClr>
              <a:buFontTx/>
              <a:buNone/>
            </a:pPr>
            <a:endParaRPr lang="en-US" altLang="de-DE" sz="16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(але не всі!) люди, які страждають на психоз, схильні </a:t>
            </a: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приймати поспішні рішення.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Цей підхід збільшує ймовірність прийняття неправильних рішень. Тому бажано </a:t>
            </a: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враховувати якомога більше інформації для прийняття рішення.</a:t>
            </a:r>
          </a:p>
        </p:txBody>
      </p:sp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Дослідження показують, що багато (але не всі!) люди, які страждають на психоз, схильні </a:t>
            </a: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приймати поспішні рішення.</a:t>
            </a: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Цей підхід збільшує ймовірність прийняття неправильних рішень. Тому бажано </a:t>
            </a:r>
            <a:r>
              <a:rPr lang="uk-UA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враховувати якомога більше інформації для прийняття рішення.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Сприйняття реальності у багатьох людей, які страждають на психоз (але не для всіх!), відрізняється. Вони часто розглядають тлумачення ситуацій, про які інші й подумати не могли б.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672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692779"/>
              </p:ext>
            </p:extLst>
          </p:nvPr>
        </p:nvGraphicFramePr>
        <p:xfrm>
          <a:off x="409575" y="2203704"/>
          <a:ext cx="11339514" cy="3749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79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Подія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Оцінка у разі психозу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Що сталося насправді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Термін виписки перенесли на ранішу дату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Переконання, що лікарі хочуть позбутися вас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 гуртожитку для вас несподівано звільнилося ліжко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Думка «Ти цього не вартуєш!» промайнула у голові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Переконання, що це буде надіслано новою антеною мобільного телефону на даху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Самознецінюючі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думки час від часу виникають у більшості людей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Терапевт говорить слово, яке ви зараз шукаєте 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Терапевт може читати думки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Слово випливало з контексту</a:t>
                      </a: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ClrTx/>
            </a:pPr>
            <a:endParaRPr lang="en-GB" altLang="de-DE" sz="2000" b="0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поспішні висновки сприяють помилковій оцінці у разі психозу (приклади)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5" y="6084004"/>
            <a:ext cx="1137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b="0">
                <a:solidFill>
                  <a:srgbClr val="004992"/>
                </a:solidFill>
                <a:latin typeface="Calibri Light"/>
              </a:rPr>
              <a:t>Можливо, хтось хоче поділитися власним досвідом?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Намагайтеся підібрати назву класичної картини й виключити неправильні назви.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Намагайтеся підібрати назву класичної картини й виключити неправильні назви.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Обговоріть аргументи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за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і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проти</a:t>
            </a:r>
            <a:r>
              <a:rPr lang="uk-UA" sz="24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запропонованих назв.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8211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Намагайтеся підібрати назву класичної картини й виключити неправильні назви.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Обговоріть аргументи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за </a:t>
            </a:r>
            <a:r>
              <a:rPr lang="uk-UA" sz="24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і </a:t>
            </a:r>
            <a:r>
              <a:rPr lang="uk-UA" sz="2400" i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проти</a:t>
            </a:r>
            <a:r>
              <a:rPr lang="uk-UA" sz="2400" i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запропонованих назв.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Також вкажіть, наскільки ви впевнені у своїй оцінці.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Зверніть увагу на деталі картини, які явно не підходять для можливих назв.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96504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5" descr="Ze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76" y="1664207"/>
            <a:ext cx="5437289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0" name="Caption_91139"/>
          <p:cNvSpPr txBox="1">
            <a:spLocks noChangeArrowheads="1"/>
          </p:cNvSpPr>
          <p:nvPr/>
        </p:nvSpPr>
        <p:spPr bwMode="auto">
          <a:xfrm>
            <a:off x="6080759" y="2203704"/>
            <a:ext cx="5044971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Зізнання у подружній зраді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Освідчення в коханні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Повідомлення про смерть родича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Продавець квітів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322419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Зізнання у подружній зраді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Освідчення в коханні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(Карл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Цеві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1896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Повідомлення про смерть родича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Продавець квітів</a:t>
            </a:r>
          </a:p>
        </p:txBody>
      </p:sp>
      <p:pic>
        <p:nvPicPr>
          <p:cNvPr id="93188" name="Picture 5" descr="Ze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76" y="1664207"/>
            <a:ext cx="5437289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4" descr="lesende_chemiker_,von Langer; Johann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07" y="1124712"/>
            <a:ext cx="406082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080760" y="2203704"/>
            <a:ext cx="566928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Монах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П'яниця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Хімік за читанням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Книголюб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080760" y="2203704"/>
            <a:ext cx="566928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Монах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П'яниця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Хімік за читанням </a:t>
            </a:r>
            <a:br>
              <a:rPr lang="uk-UA" sz="2400" b="0" dirty="0">
                <a:solidFill>
                  <a:srgbClr val="004992"/>
                </a:solidFill>
                <a:latin typeface="Calibri Light"/>
              </a:rPr>
            </a:br>
            <a:r>
              <a:rPr lang="uk-UA" b="0" dirty="0">
                <a:solidFill>
                  <a:srgbClr val="004992"/>
                </a:solidFill>
                <a:latin typeface="Calibri Light"/>
              </a:rPr>
              <a:t>(Йоганн Петер фон </a:t>
            </a:r>
            <a:r>
              <a:rPr lang="uk-UA" b="0" dirty="0" err="1">
                <a:solidFill>
                  <a:srgbClr val="004992"/>
                </a:solidFill>
                <a:latin typeface="Calibri Light"/>
              </a:rPr>
              <a:t>Лангер</a:t>
            </a:r>
            <a:r>
              <a:rPr lang="uk-UA" b="0" dirty="0">
                <a:solidFill>
                  <a:srgbClr val="004992"/>
                </a:solidFill>
                <a:latin typeface="Calibri Light"/>
              </a:rPr>
              <a:t>, 1756–1824 рр.)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Книголюб</a:t>
            </a:r>
          </a:p>
        </p:txBody>
      </p:sp>
      <p:pic>
        <p:nvPicPr>
          <p:cNvPr id="97284" name="Picture 4" descr="lesende_chemiker_,von Langer; Johann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07" y="1124712"/>
            <a:ext cx="406082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Санітарна кімната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Уявний хворий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Бідний поет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Притулок для безхатьків</a:t>
            </a:r>
          </a:p>
        </p:txBody>
      </p:sp>
      <p:pic>
        <p:nvPicPr>
          <p:cNvPr id="99332" name="Picture 5" descr="poorpo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9" y="1664208"/>
            <a:ext cx="537164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1029" descr="poorpo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9" y="1664208"/>
            <a:ext cx="537164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0" name="Text Box 1030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Санітарна кімната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Уявний хворий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Бідний поет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(Карл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Шпіцвеґ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1835 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Притулок для безхатьків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4" descr="Ermahn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5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Text Box 3076"/>
          <p:cNvSpPr txBox="1">
            <a:spLocks noChangeArrowheads="1"/>
          </p:cNvSpPr>
          <p:nvPr/>
        </p:nvSpPr>
        <p:spPr bwMode="auto">
          <a:xfrm>
            <a:off x="6080760" y="2203704"/>
            <a:ext cx="325602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Зла відьма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Зловтішний хлопчик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Викрадач взуття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Попередження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3075" descr="Ermahn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5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6" name="Text Box 3076"/>
          <p:cNvSpPr txBox="1">
            <a:spLocks noChangeArrowheads="1"/>
          </p:cNvSpPr>
          <p:nvPr/>
        </p:nvSpPr>
        <p:spPr bwMode="auto">
          <a:xfrm>
            <a:off x="6080760" y="2203704"/>
            <a:ext cx="5669280" cy="2703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Зла відьма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Зловтішний хлопчик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Викрадач взуття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Попередження </a:t>
            </a:r>
            <a:br>
              <a:rPr lang="uk-UA" sz="2400" b="0" dirty="0">
                <a:solidFill>
                  <a:srgbClr val="004992"/>
                </a:solidFill>
                <a:latin typeface="Calibri Light"/>
              </a:rPr>
            </a:b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(Фердинанд Георг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Вальдмюллер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1846 р.)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050"/>
          <p:cNvSpPr txBox="1">
            <a:spLocks noChangeArrowheads="1"/>
          </p:cNvSpPr>
          <p:nvPr/>
        </p:nvSpPr>
        <p:spPr bwMode="auto">
          <a:xfrm>
            <a:off x="6080760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Візит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Занурений у навчання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Літератор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Бібліотека дідуся</a:t>
            </a:r>
          </a:p>
        </p:txBody>
      </p:sp>
      <p:pic>
        <p:nvPicPr>
          <p:cNvPr id="107524" name="Picture 2052" descr="spitzweg_der Besu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5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Візит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(Карл Шпіцвеґ, 1849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Занурений у навчання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Літератор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Бібліотека дідуся</a:t>
            </a:r>
          </a:p>
        </p:txBody>
      </p:sp>
      <p:pic>
        <p:nvPicPr>
          <p:cNvPr id="109572" name="Picture 4" descr="spitzweg_der Besu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5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050"/>
          <p:cNvSpPr txBox="1">
            <a:spLocks noChangeArrowheads="1"/>
          </p:cNvSpPr>
          <p:nvPr/>
        </p:nvSpPr>
        <p:spPr bwMode="auto">
          <a:xfrm>
            <a:off x="6080760" y="2203704"/>
            <a:ext cx="5669280" cy="318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Тайга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Адольф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Вищі істоти наказали пофарбувати правий верхній кут у чорний колір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endParaRPr lang="uk-UA" sz="2400" b="0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6" name="Grafik 3">
            <a:extLst>
              <a:ext uri="{FF2B5EF4-FFF2-40B4-BE49-F238E27FC236}">
                <a16:creationId xmlns:a16="http://schemas.microsoft.com/office/drawing/2014/main" id="{0EF13977-EA4D-D046-891F-DCE7F5171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13" y="1124712"/>
            <a:ext cx="3998214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9564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3">
            <a:extLst>
              <a:ext uri="{FF2B5EF4-FFF2-40B4-BE49-F238E27FC236}">
                <a16:creationId xmlns:a16="http://schemas.microsoft.com/office/drawing/2014/main" id="{EE838FFC-D184-B546-8557-E1123D070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13" y="1124712"/>
            <a:ext cx="3998214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050">
            <a:extLst>
              <a:ext uri="{FF2B5EF4-FFF2-40B4-BE49-F238E27FC236}">
                <a16:creationId xmlns:a16="http://schemas.microsoft.com/office/drawing/2014/main" id="{0CCD0867-3A88-9048-8B05-A508B960C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760" y="2203704"/>
            <a:ext cx="5669280" cy="307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Тайга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Адольф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Вищі істоти наказали пофарбувати правий верхній кут у чорний колір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Зігмар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Польке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, 1969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Депресія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34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8144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7" name="Picture 4" descr="carl-spitzweg-jagdunglueck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5" y="1124712"/>
            <a:ext cx="461155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8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Перед обличчям звіра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П'яниця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Жахливий сон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Нещасний випадок на полюванні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Перед обличчям звіра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П'яниця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Жахливий сон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Нещасний випадок на полюванні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(Карл Шпіцвеґ, 1839 р.) </a:t>
            </a:r>
          </a:p>
        </p:txBody>
      </p:sp>
      <p:pic>
        <p:nvPicPr>
          <p:cNvPr id="115716" name="Picture 4" descr="carl-spitzweg-jagdunglueck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5" y="1124712"/>
            <a:ext cx="461155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6" descr="Letter-to-the-Sul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06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4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371983" cy="30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Гулянка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Запорожці пишуть листа турецькому</a:t>
            </a:r>
          </a:p>
          <a:p>
            <a:pPr marL="0" indent="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None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султану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j-lt"/>
              <a:buAutoNum type="alphaLcPeriod" startAt="3"/>
            </a:pPr>
            <a:r>
              <a:rPr lang="uk-UA" sz="2400" b="0" dirty="0" err="1">
                <a:solidFill>
                  <a:srgbClr val="333333"/>
                </a:solidFill>
                <a:latin typeface="Calibri Light"/>
              </a:rPr>
              <a:t>Армрестлінг</a:t>
            </a:r>
            <a:endParaRPr lang="uk-UA" sz="2400" b="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 startAt="3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Перед битвою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371983" cy="30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Гулянка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Запорожці пишуть листа турецькому</a:t>
            </a:r>
          </a:p>
          <a:p>
            <a:pPr marL="0" indent="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None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султану 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(Ілля </a:t>
            </a:r>
            <a:r>
              <a:rPr lang="uk-UA" sz="1800" b="0" dirty="0" err="1">
                <a:solidFill>
                  <a:srgbClr val="004992"/>
                </a:solidFill>
                <a:latin typeface="Calibri Light"/>
              </a:rPr>
              <a:t>Єфимович</a:t>
            </a:r>
            <a:r>
              <a:rPr lang="uk-UA" sz="1800" b="0" dirty="0">
                <a:solidFill>
                  <a:srgbClr val="004992"/>
                </a:solidFill>
                <a:latin typeface="Calibri Light"/>
              </a:rPr>
              <a:t> Рєпін, 1891 р.)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+mj-lt"/>
              <a:buAutoNum type="alphaLcPeriod" startAt="3"/>
            </a:pPr>
            <a:r>
              <a:rPr lang="uk-UA" sz="2400" b="0" dirty="0" err="1">
                <a:solidFill>
                  <a:srgbClr val="333333"/>
                </a:solidFill>
                <a:latin typeface="Calibri Light"/>
              </a:rPr>
              <a:t>Армрестлінг</a:t>
            </a:r>
            <a:endParaRPr lang="uk-UA" sz="2400" b="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 startAt="3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Перед битвою</a:t>
            </a:r>
          </a:p>
        </p:txBody>
      </p:sp>
      <p:pic>
        <p:nvPicPr>
          <p:cNvPr id="119812" name="Picture 5" descr="Letter-to-the-Sul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06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9" name="Picture 2053" descr="Brillenhänd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3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80760" y="2203704"/>
            <a:ext cx="5669280" cy="23972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День народження дитини</a:t>
            </a:r>
          </a:p>
          <a:p>
            <a:pPr marL="457200" indent="-4572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Вчений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Зупинка мандрівника</a:t>
            </a:r>
          </a:p>
          <a:p>
            <a:pPr marL="457200" indent="-457200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Продавець окулярів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Picture 2053" descr="Brillenhänd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3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80760" y="2203704"/>
            <a:ext cx="5669280" cy="27850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День народження дитини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Вчений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Зупинка мандрівника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  <a:defRPr/>
            </a:pPr>
            <a:r>
              <a:rPr lang="uk-UA" sz="2400" b="0" dirty="0">
                <a:solidFill>
                  <a:srgbClr val="004992"/>
                </a:solidFill>
                <a:latin typeface="Calibri Light"/>
              </a:rPr>
              <a:t>Продавець окулярів </a:t>
            </a:r>
            <a:br>
              <a:rPr lang="uk-UA" sz="2400" b="0" dirty="0">
                <a:solidFill>
                  <a:srgbClr val="004992"/>
                </a:solidFill>
                <a:latin typeface="Calibri Light"/>
              </a:rPr>
            </a:br>
            <a:r>
              <a:rPr lang="uk-UA" b="0" dirty="0">
                <a:solidFill>
                  <a:srgbClr val="004992"/>
                </a:solidFill>
                <a:latin typeface="Calibri Light"/>
              </a:rPr>
              <a:t>(Фредерік Даніель Гарді, 1826–1911 рр.)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4" descr="Wasserverkäuf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6" y="1124712"/>
            <a:ext cx="4080229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6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Змішувач отрути з Саламанки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Севільський водонос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Дегустація вин у Малазі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Алкоголік з Мадрида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68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Змішувач отрути з Саламанки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Севільський водонос </a:t>
            </a:r>
            <a:br>
              <a:rPr lang="uk-UA" sz="2400" b="0">
                <a:solidFill>
                  <a:srgbClr val="004992"/>
                </a:solidFill>
                <a:latin typeface="Calibri Light"/>
              </a:rPr>
            </a:br>
            <a:r>
              <a:rPr lang="uk-UA" sz="1800" b="0">
                <a:solidFill>
                  <a:srgbClr val="004992"/>
                </a:solidFill>
                <a:latin typeface="Calibri Light"/>
              </a:rPr>
              <a:t>(Дієґо Веласкес, 1623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Дегустація вин у Малазі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Алкоголік з Мадрида </a:t>
            </a:r>
          </a:p>
        </p:txBody>
      </p:sp>
      <p:pic>
        <p:nvPicPr>
          <p:cNvPr id="128004" name="Picture 4" descr="Wasserverkäuf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6" y="1124712"/>
            <a:ext cx="4080229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Picture 4" descr="carl-spitzweg-der-witwer-09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33" y="1664208"/>
            <a:ext cx="4825974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Кавалер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Недільна прогулянка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Вдівець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Зневажений коханець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Кавалер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Недільна прогулянка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Вдівець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(Карл Шпіцвеґ, 1844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Зневажений коханець</a:t>
            </a:r>
          </a:p>
        </p:txBody>
      </p:sp>
      <p:pic>
        <p:nvPicPr>
          <p:cNvPr id="132100" name="Picture 4" descr="carl-spitzweg-der-witwer-09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33" y="1664208"/>
            <a:ext cx="4825974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Picture 4" descr="Degas_Die Pedikü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27" y="1124712"/>
            <a:ext cx="385458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8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Педикюр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Візит лікаря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Ампутація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Шанувальник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Педикюр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(Едґар Деґа, 1873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Візит лікаря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Ампутація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Шанувальник</a:t>
            </a:r>
          </a:p>
        </p:txBody>
      </p:sp>
      <p:pic>
        <p:nvPicPr>
          <p:cNvPr id="136196" name="Picture 4" descr="Degas_Die Pedikü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27" y="1124712"/>
            <a:ext cx="385458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3" name="Picture 4" descr="die_obstdie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0" y="1664208"/>
            <a:ext cx="5440281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4" name="Text Box 4098"/>
          <p:cNvSpPr txBox="1">
            <a:spLocks noChangeArrowheads="1"/>
          </p:cNvSpPr>
          <p:nvPr/>
        </p:nvSpPr>
        <p:spPr bwMode="auto">
          <a:xfrm>
            <a:off x="6080760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Полювання за скарбами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Вигнаньці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Вторгнення у приватну власність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Викрадачі фруктів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2" name="Picture 4100" descr="die_obstdie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0" y="1664208"/>
            <a:ext cx="5440281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  <p:sp>
        <p:nvSpPr>
          <p:cNvPr id="8" name="Text Box 4098"/>
          <p:cNvSpPr txBox="1">
            <a:spLocks noChangeArrowheads="1"/>
          </p:cNvSpPr>
          <p:nvPr/>
        </p:nvSpPr>
        <p:spPr bwMode="auto">
          <a:xfrm>
            <a:off x="6080760" y="2203704"/>
            <a:ext cx="5669280" cy="24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Полювання за скарбами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Вигнаньці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Вторгнення у приватну власність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Викрадачі фруктів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(Герман Кауфман, 1848 р.)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3"/>
          <p:cNvSpPr>
            <a:spLocks noChangeArrowheads="1"/>
          </p:cNvSpPr>
          <p:nvPr/>
        </p:nvSpPr>
        <p:spPr bwMode="auto">
          <a:xfrm>
            <a:off x="408955" y="2321842"/>
            <a:ext cx="11376000" cy="1484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142339" name="Picture 4" descr="abendgebetjeanfrancoismill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37" y="1664208"/>
            <a:ext cx="5076967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0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Урожай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Вечірня молитва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Похорон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Ледар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6080759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Урожай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Вечірня молитва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(Жан-Франсуа Мілле, 1859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Похорон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Ледар</a:t>
            </a:r>
          </a:p>
        </p:txBody>
      </p:sp>
      <p:pic>
        <p:nvPicPr>
          <p:cNvPr id="144388" name="Picture 4" descr="abendgebetjeanfrancoismill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37" y="1664208"/>
            <a:ext cx="5076967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80760" y="2203704"/>
            <a:ext cx="5669280" cy="1828800"/>
          </a:xfrm>
        </p:spPr>
        <p:txBody>
          <a:bodyPr/>
          <a:lstStyle/>
          <a:p>
            <a:pPr marL="457200" indent="-457200"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Прогулянка</a:t>
            </a:r>
          </a:p>
          <a:p>
            <a:pPr marL="457200" indent="-457200"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 очікуванні рибальського човна </a:t>
            </a:r>
          </a:p>
          <a:p>
            <a:pPr marL="457200" indent="-457200"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Сумуючі</a:t>
            </a:r>
          </a:p>
          <a:p>
            <a:pPr marL="457200" indent="-457200"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Втеча зі Східної Пруссії</a:t>
            </a:r>
          </a:p>
        </p:txBody>
      </p:sp>
      <p:pic>
        <p:nvPicPr>
          <p:cNvPr id="146435" name="Picture 4" descr="in_erwartung_des_fischerbootes;Sadée; Philip Lodewijk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89" y="1124712"/>
            <a:ext cx="404086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80759" y="2203704"/>
            <a:ext cx="5669280" cy="1828800"/>
          </a:xfrm>
        </p:spPr>
        <p:txBody>
          <a:bodyPr/>
          <a:lstStyle/>
          <a:p>
            <a:pPr marL="457200" indent="-457200"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Прогулянка</a:t>
            </a:r>
          </a:p>
          <a:p>
            <a:pPr marL="457200" indent="-457200">
              <a:buClr>
                <a:srgbClr val="004992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В очікуванні рибальського човна</a:t>
            </a:r>
            <a:br>
              <a:rPr lang="uk-UA" sz="2400">
                <a:solidFill>
                  <a:srgbClr val="004992"/>
                </a:solidFill>
                <a:latin typeface="Calibri Light"/>
              </a:rPr>
            </a:br>
            <a:r>
              <a:rPr lang="uk-UA">
                <a:solidFill>
                  <a:srgbClr val="004992"/>
                </a:solidFill>
                <a:latin typeface="Calibri Light"/>
              </a:rPr>
              <a:t>(Філіп Лодевейк Ф. Саде, 1837–1904 рр.)</a:t>
            </a:r>
          </a:p>
          <a:p>
            <a:pPr marL="457200" indent="-457200"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Сумуючі</a:t>
            </a:r>
          </a:p>
          <a:p>
            <a:pPr marL="457200" indent="-457200">
              <a:buClr>
                <a:srgbClr val="000000"/>
              </a:buClr>
              <a:buFont typeface="WingDings"/>
              <a:buAutoNum type="alphaLcPeriod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Втеча зі Східної Пруссії</a:t>
            </a:r>
          </a:p>
        </p:txBody>
      </p:sp>
      <p:pic>
        <p:nvPicPr>
          <p:cNvPr id="148484" name="Picture 4" descr="in_erwartung_des_fischerbootes;Sadée; Philip Lodewijk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89" y="1124712"/>
            <a:ext cx="404086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4098"/>
          <p:cNvSpPr txBox="1">
            <a:spLocks noChangeArrowheads="1"/>
          </p:cNvSpPr>
          <p:nvPr/>
        </p:nvSpPr>
        <p:spPr bwMode="auto">
          <a:xfrm>
            <a:off x="7113852" y="2438400"/>
            <a:ext cx="457319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2400" b="0">
              <a:latin typeface="Calibri Light"/>
            </a:endParaRPr>
          </a:p>
        </p:txBody>
      </p:sp>
      <p:sp>
        <p:nvSpPr>
          <p:cNvPr id="457731" name="Text Box 4099"/>
          <p:cNvSpPr txBox="1">
            <a:spLocks noChangeArrowheads="1"/>
          </p:cNvSpPr>
          <p:nvPr/>
        </p:nvSpPr>
        <p:spPr bwMode="auto">
          <a:xfrm>
            <a:off x="6080759" y="1664208"/>
            <a:ext cx="5669280" cy="464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None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Що тут відбувається?</a:t>
            </a:r>
          </a:p>
        </p:txBody>
      </p:sp>
      <p:pic>
        <p:nvPicPr>
          <p:cNvPr id="150533" name="Picture 4101" descr="moritz-3-the boy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Text Box 5"/>
          <p:cNvSpPr txBox="1">
            <a:spLocks noChangeArrowheads="1"/>
          </p:cNvSpPr>
          <p:nvPr/>
        </p:nvSpPr>
        <p:spPr bwMode="auto">
          <a:xfrm>
            <a:off x="408955" y="3200400"/>
            <a:ext cx="2642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2400" b="0">
              <a:latin typeface="Calibri Light"/>
            </a:endParaRPr>
          </a:p>
        </p:txBody>
      </p:sp>
      <p:pic>
        <p:nvPicPr>
          <p:cNvPr id="152582" name="Picture 6" descr="moritz-3-the boy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54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080760" y="1664208"/>
            <a:ext cx="566928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Хлопчик ненавидить грати на скрипці, але його батьки змушують його вправлятися.</a:t>
            </a:r>
          </a:p>
          <a:p>
            <a:pPr marL="457200" lvl="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 Сліпий хлопчик мріє грати на скрипці. </a:t>
            </a:r>
          </a:p>
          <a:p>
            <a:pPr marL="457200" lvl="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Хлопчик зламав дорогу скрипку батька </a:t>
            </a:r>
            <a:br>
              <a:rPr lang="uk-UA" sz="2400" b="0" dirty="0">
                <a:solidFill>
                  <a:srgbClr val="333333"/>
                </a:solidFill>
                <a:latin typeface="Calibri Light"/>
              </a:rPr>
            </a:b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і боїться сказати йому про це. </a:t>
            </a:r>
          </a:p>
          <a:p>
            <a:pPr marL="457200" lvl="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 dirty="0">
                <a:solidFill>
                  <a:srgbClr val="333333"/>
                </a:solidFill>
                <a:latin typeface="Calibri Light"/>
              </a:rPr>
              <a:t>Хлопчик — талановитий музикант і зосереджується перед своїм концертом.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endParaRPr lang="de-DE" altLang="de-DE" sz="2400" b="0" dirty="0">
              <a:solidFill>
                <a:srgbClr val="333333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408955" y="3200400"/>
            <a:ext cx="2642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2400" b="0">
              <a:latin typeface="Calibri Light"/>
            </a:endParaRPr>
          </a:p>
        </p:txBody>
      </p:sp>
      <p:pic>
        <p:nvPicPr>
          <p:cNvPr id="154630" name="Picture 6" descr="moritz-3-the boy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32" name="Text Box 8"/>
          <p:cNvSpPr txBox="1">
            <a:spLocks noChangeArrowheads="1"/>
          </p:cNvSpPr>
          <p:nvPr/>
        </p:nvSpPr>
        <p:spPr bwMode="auto">
          <a:xfrm>
            <a:off x="6080760" y="1664208"/>
            <a:ext cx="566928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Хлопчик ненавидить грати на скрипці, але його батьки змушують його вправлятися.</a:t>
            </a:r>
          </a:p>
          <a:p>
            <a:pPr marL="457200" lvl="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 Сліпий хлопчик мріє грати на скрипці. </a:t>
            </a:r>
          </a:p>
          <a:p>
            <a:pPr marL="457200" lvl="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Хлопчик зламав дорогу скрипку батька </a:t>
            </a:r>
            <a:br>
              <a:rPr lang="uk-UA" sz="2400" b="0">
                <a:solidFill>
                  <a:srgbClr val="333333"/>
                </a:solidFill>
                <a:latin typeface="Calibri Light"/>
              </a:rPr>
            </a:br>
            <a:r>
              <a:rPr lang="uk-UA" sz="2400" b="0">
                <a:solidFill>
                  <a:srgbClr val="333333"/>
                </a:solidFill>
                <a:latin typeface="Calibri Light"/>
              </a:rPr>
              <a:t>і боїться сказати йому про це. 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Хлопчик — талановитий музикант і зосереджується перед своїм концертом.</a:t>
            </a:r>
            <a:r>
              <a:rPr lang="uk-UA" sz="2400">
                <a:solidFill>
                  <a:srgbClr val="004992"/>
                </a:solidFill>
                <a:latin typeface="Calibri Light"/>
              </a:rPr>
              <a:t>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endParaRPr lang="de-DE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55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5" name="Picture 2053" descr="2050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24" y="1124712"/>
            <a:ext cx="397079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6" name="Text Box 1026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Любовний лист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Злий сусід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Переїзд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Інспектор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56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1026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Любовний лист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(Карл Шпіцвеґ, 1860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Злий сусід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Переїзд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Інспектор</a:t>
            </a:r>
          </a:p>
        </p:txBody>
      </p:sp>
      <p:pic>
        <p:nvPicPr>
          <p:cNvPr id="158724" name="Picture 1029" descr="2050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24" y="1124712"/>
            <a:ext cx="397079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57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Хабар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Месія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Динарій кесаря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Благородна людина і пірат</a:t>
            </a:r>
          </a:p>
        </p:txBody>
      </p:sp>
      <p:pic>
        <p:nvPicPr>
          <p:cNvPr id="160772" name="Picture 4" descr="titian-der-zinsgroschen-9701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337" y="1124712"/>
            <a:ext cx="395556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58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Хабар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Месія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Динарій кесаря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(Тіціан, 1524 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Благородна людина і пірат</a:t>
            </a:r>
          </a:p>
        </p:txBody>
      </p:sp>
      <p:pic>
        <p:nvPicPr>
          <p:cNvPr id="162820" name="Picture 4" descr="titian-der-zinsgroschen-9701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337" y="1124712"/>
            <a:ext cx="395556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59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8" name="Picture 6" descr="aufforderung_zum_tanz,Baumgartner;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90" y="1664208"/>
            <a:ext cx="51284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9" name="Rectangle 3"/>
          <p:cNvSpPr>
            <a:spLocks noChangeArrowheads="1"/>
          </p:cNvSpPr>
          <p:nvPr/>
        </p:nvSpPr>
        <p:spPr bwMode="auto">
          <a:xfrm>
            <a:off x="6080760" y="2203704"/>
            <a:ext cx="566928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П'яний дурень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Богохульство серед жінок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Запрошення на танець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Поминки</a:t>
            </a:r>
          </a:p>
          <a:p>
            <a:pPr marL="0" indent="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None/>
            </a:pPr>
            <a:endParaRPr lang="de-DE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60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8" name="Picture 6" descr="aufforderung_zum_tanz,Baumgartner;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90" y="1664208"/>
            <a:ext cx="51284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61</a:t>
            </a:fld>
            <a:endParaRPr lang="de-DE" altLang="de-DE" b="0">
              <a:latin typeface="Calibri Ligh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080760" y="2203704"/>
            <a:ext cx="566928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П'яний дурень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Богохульство серед жінок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Запрошення на танець</a:t>
            </a:r>
            <a:br>
              <a:rPr lang="uk-UA" sz="2400" b="0">
                <a:solidFill>
                  <a:srgbClr val="004992"/>
                </a:solidFill>
                <a:latin typeface="Calibri Light"/>
              </a:rPr>
            </a:br>
            <a:r>
              <a:rPr lang="uk-UA" sz="1800" b="0">
                <a:solidFill>
                  <a:srgbClr val="004992"/>
                </a:solidFill>
                <a:latin typeface="Calibri Light"/>
              </a:rPr>
              <a:t>(Пітер Баумгартнер, 1834–1911 рр.)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  <a:defRPr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Поминки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3" name="Picture 4" descr="Das Dr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80" y="1124711"/>
            <a:ext cx="5001881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4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Свідки вбивства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Драма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У кіно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Наречена-утікачка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62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/>
          <p:cNvSpPr txBox="1">
            <a:spLocks noChangeArrowheads="1"/>
          </p:cNvSpPr>
          <p:nvPr/>
        </p:nvSpPr>
        <p:spPr bwMode="auto">
          <a:xfrm>
            <a:off x="6080760" y="2203704"/>
            <a:ext cx="5669280" cy="239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Свідки вбивства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004992"/>
                </a:solidFill>
                <a:latin typeface="Calibri Light"/>
              </a:rPr>
              <a:t>Драма </a:t>
            </a:r>
            <a:r>
              <a:rPr lang="uk-UA" sz="1800" b="0">
                <a:solidFill>
                  <a:srgbClr val="004992"/>
                </a:solidFill>
                <a:latin typeface="Calibri Light"/>
              </a:rPr>
              <a:t>(Домьє Оноре, 1831–32 рр.)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У кіно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0000"/>
              </a:buClr>
              <a:buFont typeface="WingDings"/>
              <a:buAutoNum type="alphaLcPeriod"/>
            </a:pPr>
            <a:r>
              <a:rPr lang="uk-UA" sz="2400" b="0">
                <a:solidFill>
                  <a:srgbClr val="333333"/>
                </a:solidFill>
                <a:latin typeface="Calibri Light"/>
              </a:rPr>
              <a:t>Наречена-утікачка</a:t>
            </a:r>
          </a:p>
        </p:txBody>
      </p:sp>
      <p:pic>
        <p:nvPicPr>
          <p:cNvPr id="171012" name="Picture 4" descr="Das Dr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80" y="1124711"/>
            <a:ext cx="5001881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без виразної міміки.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65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689069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без виразної міміки.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66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11135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без виразної міміки.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67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808358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без виразної міміки.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 у менш важливих речах слід приймати рішення достатньо швидко (наприклад, марка йогурту, вид торта в кафе, номери лотереї).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68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47239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без виразної міміки.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 у менш важливих речах слід приймати рішення достатньо швидко (наприклад, марка йогурту, вид торта в кафе, номери лотереї).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69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44693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060848"/>
            <a:ext cx="11340000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Якщо оцінки важливі й мають серйозні наслідки, ми не повинні діяти необачно, а радше повинні шукати більше інформації (про всяк випадок).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хтось говорить дуже повільно без виразної міміки.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Розумова відсталість? Неврологічне захворювання?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Обережно з поспішними висновками: </a:t>
            </a:r>
            <a:r>
              <a:rPr lang="uk-UA" i="1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можливо, людина приймає ліки з відповідним побічним ефектом</a:t>
            </a:r>
            <a:r>
              <a:rPr lang="uk-UA" i="1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поспішних висновків існує небезпека помилкової підозри!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 у менш важливих речах слід приймати рішення достатньо швидко (наприклад, марка йогурту, вид торта в кафе, номери лотереї).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Важливі рішення повинні ґрунтуватися на фактах. Звичайні припущення — це «погані порадники». Завжди враховуйте наслідки прийняття неправильного рішення.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de-DE" altLang="de-DE" sz="17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70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506269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зазвичай схильні робити поспішні та надмірні висновки. У стані стресу ця схильність часто посилюється.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71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зазвичай схильні робити поспішні та надмірні висновки. У стані стресу ця схильність часто посилюється.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Андрій хоче піти в університет, але не може знайти ключі від автомобіля. Він думає, що їх вкрав орендодавець, щоб той не зміг поїхати до університету.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Передумови: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Андрій переконаний, що його хочуть вигнати з університету.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який мотив в орендодавця, щоб робити так, щоб Андрій вилетів з університету? Яким чином він міг отримати ключі?</a:t>
            </a: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72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618345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Багато людей, які страждають на психоз (але не всі!), зазвичай схильні робити поспішні та надмірні висновки. У стані стресу ця схильність часто посилюється.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Андрій хоче піти в університет, але не може знайти ключі від автомобіля. Він думає, що їх вкрав орендодавець, щоб той не зміг поїхати до університету.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Передумови: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Андрій переконаний, що його хочуть вигнати з університету.</a:t>
            </a:r>
          </a:p>
          <a:p>
            <a:pPr lvl="0" defTabSz="914400" fontAlgn="base"/>
            <a:r>
              <a:rPr lang="uk-UA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Проте:</a:t>
            </a:r>
            <a:r>
              <a:rPr lang="uk-UA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який мотив в орендодавця, щоб робити так, щоб Андрій вилетів з університету? Яким чином він міг отримати ключі?</a:t>
            </a:r>
          </a:p>
          <a:p>
            <a:pPr lvl="0" defTabSz="914400" fontAlgn="base"/>
            <a:r>
              <a:rPr lang="uk-UA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У разі серйозних звинувачень слід зібрати більше інформації та обговорити інші пояснення з людьми, яким ви довіряєте. </a:t>
            </a:r>
          </a:p>
          <a:p>
            <a:pPr lvl="0" defTabSz="914400" fontAlgn="base"/>
            <a:endParaRPr lang="de-DE" altLang="de-DE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 dirty="0" err="1">
                <a:latin typeface="Calibri Light"/>
              </a:rPr>
              <a:t>Метакогнітивний</a:t>
            </a:r>
            <a:r>
              <a:rPr lang="uk-UA" b="0" dirty="0">
                <a:latin typeface="Calibri Light"/>
              </a:rPr>
              <a:t> тренінг 7. Поспішні висновки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73</a:t>
            </a:fld>
            <a:endParaRPr lang="de-DE" altLang="de-DE" b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799616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https://qeurope.eu.qualtrics.com/jfe/form/SV_57NKKR2Wc3VF2vk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b="0" dirty="0" err="1"/>
              <a:t>Метакогнітивний</a:t>
            </a:r>
            <a:r>
              <a:rPr lang="uk-UA" b="0" dirty="0"/>
              <a:t> тренінг 7. Поспішні висновки II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7. Поспішні висновки II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75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b="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b="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8A159E-EB71-1C57-1676-DC94E75D4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98" y="3312000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417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 b="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 b="0">
                <a:solidFill>
                  <a:srgbClr val="333333"/>
                </a:solidFill>
                <a:latin typeface="+mj-lt"/>
              </a:rPr>
            </a:br>
            <a:r>
              <a:rPr lang="uk-UA" sz="1200" b="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b="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 b="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414698"/>
              </p:ext>
            </p:extLst>
          </p:nvPr>
        </p:nvGraphicFramePr>
        <p:xfrm>
          <a:off x="408954" y="2011680"/>
          <a:ext cx="11375999" cy="28956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Титульна сторінка </a:t>
                      </a:r>
                      <a:r>
                        <a:rPr kumimoji="0" lang="uk-UA" sz="1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Stern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000" b="0" u="none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GHDI – Image</a:t>
                      </a:r>
                      <a:br>
                        <a:rPr lang="uk-UA" sz="1000" b="0" u="none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uk-UA" sz="1000" b="0" u="none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(ghi-dc.org)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Angebliche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Hitler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Tagebücher</a:t>
                      </a:r>
                      <a:endParaRPr kumimoji="0" lang="uk-UA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 разі порушення авторських прав, просимо автора зв’язатися з нами.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Титульна сторінка </a:t>
                      </a:r>
                      <a:r>
                        <a:rPr kumimoji="0" lang="uk-UA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Stern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підробні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щоденники Гітлера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miss_blackbutterlfy 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"One thousand Americans stop smoking every day - by dying. They say Nicotine patches are great. Stick one over each eye and you can't find your cigarettes."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Marlboro cigarette boxes/Пачки цигарок Marlboro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All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reproduced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paintings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public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domain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because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their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copyright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has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expired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all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died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more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70years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ago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Усі відтворені твори мистецтва є суспільним надбанням, оскільки термін захисту авторського права, на нашу думку, минув (усі художники померли понад 70 років тому). Усі репродукції також вважаються суспільним надбанням.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b="0"/>
              <a:t>Метакогнітивний тренінг 7. Поспішні висновки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b="0" smtClean="0"/>
              <a:pPr/>
              <a:t>76</a:t>
            </a:fld>
            <a:endParaRPr lang="de-DE" b="0"/>
          </a:p>
        </p:txBody>
      </p:sp>
    </p:spTree>
    <p:extLst>
      <p:ext uri="{BB962C8B-B14F-4D97-AF65-F5344CB8AC3E}">
        <p14:creationId xmlns:p14="http://schemas.microsoft.com/office/powerpoint/2010/main" val="7546151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37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113951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Конспіролог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Можливі мотиви уряду США: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СРСР, яка в той час конкурувала з США, успішно відправила супутник у космос перед цим. США терміново потрібно було продемонструвати успіх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Відволікання від тодішньої війни у В’єтнамі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NASA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(космічне агентство США) обдурило уряд США через страх скорочення бюджету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77</a:t>
            </a:fld>
            <a:endParaRPr lang="de-DE" altLang="de-DE" b="0">
              <a:latin typeface="Calibri Ligh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3902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557384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78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392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616946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не може розвіватися, оскільки на Місяці немає атмосфери / клімату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Небо без зірок та тіні на зображеннях вказують на те, що фотографії було зроблено на кіностудії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lang="uk-UA" sz="1800" dirty="0">
                          <a:solidFill>
                            <a:srgbClr val="333333"/>
                          </a:solidFill>
                          <a:latin typeface="Calibri Light"/>
                        </a:rPr>
                        <a:t>Через велику відстань між Місяцем і Землею радіозв’язок між ними відбувається з затримкою у кілька секунд. Однак на деякі запитання Ніксона Армстронг, який перебуває на Місяці відповідає відразу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79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4725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509389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80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5369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727472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у 1969 році ніхто не висаджувався на Місяць, і що відео було сфальсифіковано в кіностудії.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Відбулося зшивання інтерв’ю, тому що в оригіналі запису у діалозі між Ніксоном і Армстронгом була затримка у кілька секунд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81</a:t>
            </a:fld>
            <a:endParaRPr lang="de-DE" altLang="de-DE" b="0">
              <a:latin typeface="Calibri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108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Чи було приземлення на Місяць сфабриковано урядом США?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/>
              <a:t>Приклади поспішних висновків</a:t>
            </a:r>
            <a:br>
              <a:rPr lang="uk-UA" sz="3600" dirty="0"/>
            </a:br>
            <a:r>
              <a:rPr lang="uk-UA" dirty="0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b="0" smtClean="0">
                <a:latin typeface="Calibri Light"/>
              </a:rPr>
              <a:pPr>
                <a:defRPr/>
              </a:pPr>
              <a:t>82</a:t>
            </a:fld>
            <a:endParaRPr lang="de-DE" altLang="de-DE" b="0">
              <a:latin typeface="Calibri Light"/>
            </a:endParaRP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4138971" y="3496940"/>
            <a:ext cx="7609984" cy="137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ts val="1999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Режисер Роланд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Еммеріх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(наприклад, «День незалежності»):</a:t>
            </a:r>
            <a:b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</a:br>
            <a:r>
              <a:rPr kumimoji="0" lang="uk-UA" sz="20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«Висадку на Місяць було (...) технічно зроблена занадто добре. Таке ще не могли знімати у 60-х роках настільки якісно. Навіть з сучасними технологіями було б проблематично це зробити».</a:t>
            </a:r>
          </a:p>
        </p:txBody>
      </p:sp>
      <p:sp>
        <p:nvSpPr>
          <p:cNvPr id="13" name="Textfeld 7"/>
          <p:cNvSpPr txBox="1">
            <a:spLocks noChangeArrowheads="1"/>
          </p:cNvSpPr>
          <p:nvPr/>
        </p:nvSpPr>
        <p:spPr bwMode="auto">
          <a:xfrm>
            <a:off x="4139115" y="5445224"/>
            <a:ext cx="7609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200" b="0">
                <a:latin typeface="+mj-lt"/>
              </a:rPr>
              <a:t>Джерело: ZDF „Vorsicht Verschwörung“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uk-UA" sz="4000">
                <a:solidFill>
                  <a:srgbClr val="FF0000"/>
                </a:solidFill>
                <a:latin typeface="Calibri Light"/>
              </a:rPr>
              <a:t>Ні!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3" y="3600126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0527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???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83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часто є більш захопливими, ніж реальність!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ґрунтуються на твердженнях, які важко перевірити (наприклад, прапор, що розвівається, вказує на те, що фотографії було зроблено на Землі), у що деякі люди сліпо вірять, навіть не сумніваючись.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Вони приховують альтернативні пояснення (наприклад, що небо без зірок зумовлене коротким часом експозиції нічної фотозйомки).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Легенди виривають факти з контексту й ускладнюють їх.</a:t>
            </a:r>
            <a:endParaRPr lang="en-US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latin typeface="Calibri Light"/>
              </a:rPr>
              <a:t>Метакогнітивний тренінг 7. Поспішні висновки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B07C-8F23-47EF-811C-8DD775C59233}" type="slidenum">
              <a:rPr lang="de-DE" altLang="de-DE" b="0" smtClean="0">
                <a:latin typeface="Calibri Light"/>
              </a:rPr>
              <a:pPr>
                <a:defRPr/>
              </a:pPr>
              <a:t>84</a:t>
            </a:fld>
            <a:endParaRPr lang="de-DE" altLang="de-DE" b="0">
              <a:latin typeface="Calibri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5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4756</Words>
  <Application>Microsoft Macintosh PowerPoint</Application>
  <PresentationFormat>Benutzerdefiniert</PresentationFormat>
  <Paragraphs>717</Paragraphs>
  <Slides>84</Slides>
  <Notes>82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84</vt:i4>
      </vt:variant>
    </vt:vector>
  </HeadingPairs>
  <TitlesOfParts>
    <vt:vector size="96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UKE_PPT-Vorlage_16zu9</vt:lpstr>
      <vt:lpstr>2_UKE_PPT-Vorlage_16zu9</vt:lpstr>
      <vt:lpstr>4_UKE_PPT-Vorlage_16zu9</vt:lpstr>
      <vt:lpstr>5_UKE_PPT-Vorlage_16zu9</vt:lpstr>
      <vt:lpstr>MCT 7 A. Поспішні висновки II</vt:lpstr>
      <vt:lpstr>Поспішні висновки</vt:lpstr>
      <vt:lpstr>Поспішні висновки</vt:lpstr>
      <vt:lpstr>Поспішні висновки</vt:lpstr>
      <vt:lpstr>Поспішні висновки Коли ми робимо судження, не перевіривши всю інформацію?</vt:lpstr>
      <vt:lpstr>Поспішні висновки Коли ми робимо судження, не перевіривши всю інформацію?</vt:lpstr>
      <vt:lpstr>Поспішні висновки Коли ми робимо судження, не перевіривши всю інформацію?</vt:lpstr>
      <vt:lpstr>Поспішні висновки Коли ми робимо судження, не перевіривши всю інформацію?</vt:lpstr>
      <vt:lpstr>Поспішні висновки в дії</vt:lpstr>
      <vt:lpstr>Поспішні висновки в дії – Сучасні легенди – (іншу вправу наведено у кінці презентації)</vt:lpstr>
      <vt:lpstr>Поспішні висновки в дії – Сучасні легенди –</vt:lpstr>
      <vt:lpstr>Поспішні висновки в дії – Сучасні легенди –</vt:lpstr>
      <vt:lpstr>Поспішні висновки в дії – Сучасні легенди –</vt:lpstr>
      <vt:lpstr>Як виникають ці та інші теорії змови?</vt:lpstr>
      <vt:lpstr>Як виникають ці та інші теорії змови?</vt:lpstr>
      <vt:lpstr>Як виникають ці та інші теорії змови?</vt:lpstr>
      <vt:lpstr>Що це все означає?</vt:lpstr>
      <vt:lpstr>Що це все означає?</vt:lpstr>
      <vt:lpstr>Як поспішні висновки сприяють помилковій оцінці у разі психозу (приклади)</vt:lpstr>
      <vt:lpstr>Завдання</vt:lpstr>
      <vt:lpstr>Завдання</vt:lpstr>
      <vt:lpstr>Завдання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Приклади поспішних висновків – Сучасні легенди –</vt:lpstr>
      <vt:lpstr>Як виникають ці та інші теорії змови?</vt:lpstr>
      <vt:lpstr>Як виникають ці та інші теорії змови?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329</cp:revision>
  <dcterms:created xsi:type="dcterms:W3CDTF">2004-06-30T16:15:23Z</dcterms:created>
  <dcterms:modified xsi:type="dcterms:W3CDTF">2025-10-07T14:21:02Z</dcterms:modified>
</cp:coreProperties>
</file>