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  <p:sldMasterId id="2147483685" r:id="rId2"/>
    <p:sldMasterId id="2147483698" r:id="rId3"/>
  </p:sldMasterIdLst>
  <p:notesMasterIdLst>
    <p:notesMasterId r:id="rId61"/>
  </p:notesMasterIdLst>
  <p:handoutMasterIdLst>
    <p:handoutMasterId r:id="rId62"/>
  </p:handoutMasterIdLst>
  <p:sldIdLst>
    <p:sldId id="436" r:id="rId4"/>
    <p:sldId id="422" r:id="rId5"/>
    <p:sldId id="300" r:id="rId6"/>
    <p:sldId id="419" r:id="rId7"/>
    <p:sldId id="438" r:id="rId8"/>
    <p:sldId id="439" r:id="rId9"/>
    <p:sldId id="440" r:id="rId10"/>
    <p:sldId id="322" r:id="rId11"/>
    <p:sldId id="410" r:id="rId12"/>
    <p:sldId id="441" r:id="rId13"/>
    <p:sldId id="442" r:id="rId14"/>
    <p:sldId id="354" r:id="rId15"/>
    <p:sldId id="437" r:id="rId16"/>
    <p:sldId id="328" r:id="rId17"/>
    <p:sldId id="463" r:id="rId18"/>
    <p:sldId id="358" r:id="rId19"/>
    <p:sldId id="428" r:id="rId20"/>
    <p:sldId id="360" r:id="rId21"/>
    <p:sldId id="433" r:id="rId22"/>
    <p:sldId id="432" r:id="rId23"/>
    <p:sldId id="431" r:id="rId24"/>
    <p:sldId id="357" r:id="rId25"/>
    <p:sldId id="331" r:id="rId26"/>
    <p:sldId id="443" r:id="rId27"/>
    <p:sldId id="444" r:id="rId28"/>
    <p:sldId id="307" r:id="rId29"/>
    <p:sldId id="424" r:id="rId30"/>
    <p:sldId id="404" r:id="rId31"/>
    <p:sldId id="406" r:id="rId32"/>
    <p:sldId id="398" r:id="rId33"/>
    <p:sldId id="399" r:id="rId34"/>
    <p:sldId id="403" r:id="rId35"/>
    <p:sldId id="382" r:id="rId36"/>
    <p:sldId id="446" r:id="rId37"/>
    <p:sldId id="362" r:id="rId38"/>
    <p:sldId id="364" r:id="rId39"/>
    <p:sldId id="448" r:id="rId40"/>
    <p:sldId id="449" r:id="rId41"/>
    <p:sldId id="388" r:id="rId42"/>
    <p:sldId id="366" r:id="rId43"/>
    <p:sldId id="453" r:id="rId44"/>
    <p:sldId id="454" r:id="rId45"/>
    <p:sldId id="368" r:id="rId46"/>
    <p:sldId id="450" r:id="rId47"/>
    <p:sldId id="451" r:id="rId48"/>
    <p:sldId id="452" r:id="rId49"/>
    <p:sldId id="372" r:id="rId50"/>
    <p:sldId id="455" r:id="rId51"/>
    <p:sldId id="456" r:id="rId52"/>
    <p:sldId id="457" r:id="rId53"/>
    <p:sldId id="373" r:id="rId54"/>
    <p:sldId id="459" r:id="rId55"/>
    <p:sldId id="458" r:id="rId56"/>
    <p:sldId id="976" r:id="rId57"/>
    <p:sldId id="460" r:id="rId58"/>
    <p:sldId id="461" r:id="rId59"/>
    <p:sldId id="462" r:id="rId60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pos="295">
          <p15:clr>
            <a:srgbClr val="A4A3A4"/>
          </p15:clr>
        </p15:guide>
        <p15:guide id="3" pos="3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FFFF00"/>
    <a:srgbClr val="336699"/>
    <a:srgbClr val="3333CC"/>
    <a:srgbClr val="66FF33"/>
    <a:srgbClr val="FF0000"/>
    <a:srgbClr val="ADC0CB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99" autoAdjust="0"/>
    <p:restoredTop sz="91620" autoAdjust="0"/>
  </p:normalViewPr>
  <p:slideViewPr>
    <p:cSldViewPr>
      <p:cViewPr varScale="1">
        <p:scale>
          <a:sx n="115" d="100"/>
          <a:sy n="115" d="100"/>
        </p:scale>
        <p:origin x="848" y="272"/>
      </p:cViewPr>
      <p:guideLst>
        <p:guide orient="horz" pos="1071"/>
        <p:guide pos="295"/>
        <p:guide pos="39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2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9.xml"/><Relationship Id="rId2" Type="http://schemas.openxmlformats.org/officeDocument/2006/relationships/slide" Target="slides/slide48.xml"/><Relationship Id="rId1" Type="http://schemas.openxmlformats.org/officeDocument/2006/relationships/slide" Target="slides/slide47.xml"/><Relationship Id="rId4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2EE0AC1D-01D1-48B0-A1DE-DB8DF4F1B6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69947536-5DF4-4BCD-91CF-615208BE00A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74D05164-206E-439B-81CC-20967E25150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>
            <a:extLst>
              <a:ext uri="{FF2B5EF4-FFF2-40B4-BE49-F238E27FC236}">
                <a16:creationId xmlns:a16="http://schemas.microsoft.com/office/drawing/2014/main" id="{7A9C1F92-5AFB-4780-B38B-968243CF4B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60961CF9-42AC-4011-9373-84597DE73FE4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90275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0520C28D-1B81-408D-A184-755EB7F36E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35516CEE-664B-4B66-B70C-C74B7E661AB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DCAACCD-79F5-4E7A-89B5-7EA736D31DC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EF0855D5-E968-4227-9865-3E05FAC5224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F926F350-A0D6-4C46-86AE-6A0F4739103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>
            <a:extLst>
              <a:ext uri="{FF2B5EF4-FFF2-40B4-BE49-F238E27FC236}">
                <a16:creationId xmlns:a16="http://schemas.microsoft.com/office/drawing/2014/main" id="{B6162527-306B-4E1B-96CC-3874721879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07E408C7-C916-48BC-9795-3559026F733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39530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F16C5870-3F6E-4F92-AFC6-1FAE90415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136DAD-5103-4308-8D4F-E5B1EFFFED01}" type="slidenum">
              <a:rPr lang="de-DE" altLang="de-DE" sz="1300" smtClean="0"/>
              <a:pPr>
                <a:spcBef>
                  <a:spcPct val="0"/>
                </a:spcBef>
              </a:pPr>
              <a:t>2</a:t>
            </a:fld>
            <a:endParaRPr lang="de-DE" altLang="de-DE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713674D-8CB6-45FD-8566-495A8E2BC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9C32A48-3C09-4040-9449-3246C7553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1862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E30D1AB-748E-4866-85D8-E5E21C9D91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67AB3D-A8AD-4116-987E-E1367822ADF8}" type="slidenum">
              <a:rPr lang="de-DE" altLang="de-DE" sz="1300" smtClean="0"/>
              <a:pPr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0FA7E23-C641-467F-A41B-64BF07525D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6275C98-D8CD-443F-9ED6-F3B8C64AB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77575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773B1FA-C810-4B1A-99F8-506A57B22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AD0DD0-CC36-4A78-8161-6D2E2868B632}" type="slidenum">
              <a:rPr lang="de-DE" altLang="de-DE" sz="1300" smtClean="0"/>
              <a:pPr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CAD608-8E70-430F-9FD2-955CB264A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30068FD-1A82-46E7-9009-4B416C8D9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0649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773B1FA-C810-4B1A-99F8-506A57B22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AD0DD0-CC36-4A78-8161-6D2E2868B632}" type="slidenum">
              <a:rPr lang="de-DE" altLang="de-DE" sz="1300" smtClean="0"/>
              <a:pPr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CAD608-8E70-430F-9FD2-955CB264A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30068FD-1A82-46E7-9009-4B416C8D9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06494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773B1FA-C810-4B1A-99F8-506A57B22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AD0DD0-CC36-4A78-8161-6D2E2868B632}" type="slidenum">
              <a:rPr lang="de-DE" altLang="de-DE" sz="1300" smtClean="0"/>
              <a:pPr>
                <a:spcBef>
                  <a:spcPct val="0"/>
                </a:spcBef>
              </a:pPr>
              <a:t>6</a:t>
            </a:fld>
            <a:endParaRPr lang="de-DE" altLang="de-DE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CAD608-8E70-430F-9FD2-955CB264A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30068FD-1A82-46E7-9009-4B416C8D9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06494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773B1FA-C810-4B1A-99F8-506A57B22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AD0DD0-CC36-4A78-8161-6D2E2868B632}" type="slidenum">
              <a:rPr lang="de-DE" altLang="de-DE" sz="1300" smtClean="0"/>
              <a:pPr>
                <a:spcBef>
                  <a:spcPct val="0"/>
                </a:spcBef>
              </a:pPr>
              <a:t>7</a:t>
            </a:fld>
            <a:endParaRPr lang="de-DE" altLang="de-DE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CAD608-8E70-430F-9FD2-955CB264A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30068FD-1A82-46E7-9009-4B416C8D9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06494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181B150-653B-494C-932A-F2BC3FB6EF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88C71C-42FA-42D6-A1AC-889E7D2908C2}" type="slidenum">
              <a:rPr lang="de-DE" altLang="de-DE" sz="1300" smtClean="0"/>
              <a:pPr>
                <a:spcBef>
                  <a:spcPct val="0"/>
                </a:spcBef>
              </a:pPr>
              <a:t>8</a:t>
            </a:fld>
            <a:endParaRPr lang="de-DE" altLang="de-DE" sz="13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6FBB4DD-70DC-4D91-B806-9B39D566C9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C121CD40-C918-44A8-B968-3EC79D173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8456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10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39A4613-A126-4945-AB50-66009A73E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84D878-FFCD-47C6-BCD4-6B20E79B7104}" type="slidenum">
              <a:rPr lang="de-DE" altLang="de-DE" sz="1300" smtClean="0"/>
              <a:pPr>
                <a:spcBef>
                  <a:spcPct val="0"/>
                </a:spcBef>
              </a:pPr>
              <a:t>11</a:t>
            </a:fld>
            <a:endParaRPr lang="de-DE" altLang="de-DE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652A16B-7A3D-47C0-8358-3E86E4BEC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C28CA69-ACAB-40B3-A627-0179F91FE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78370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A6E6E8CF-9A0E-41EF-BFF3-FC299D2ED9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DCD242-F70B-44B6-9D0D-22A2544B9D9E}" type="slidenum">
              <a:rPr lang="de-DE" altLang="de-DE" sz="1300" smtClean="0"/>
              <a:pPr>
                <a:spcBef>
                  <a:spcPct val="0"/>
                </a:spcBef>
              </a:pPr>
              <a:t>12</a:t>
            </a:fld>
            <a:endParaRPr lang="de-DE" altLang="de-DE" sz="13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46469A7-284F-4016-A025-F4B94CCF39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CB7223A8-EDEA-4642-9F95-F14A77557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170660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31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9E3ACB2-229B-4340-B472-883DD61C04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F285B6-7E7B-40C5-86B5-F8929C208E18}" type="slidenum">
              <a:rPr lang="de-DE" altLang="de-DE" sz="1300" smtClean="0"/>
              <a:pPr>
                <a:spcBef>
                  <a:spcPct val="0"/>
                </a:spcBef>
              </a:pPr>
              <a:t>14</a:t>
            </a:fld>
            <a:endParaRPr lang="de-DE" altLang="de-DE" sz="13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8DF88C3-D70F-427C-A98F-82FF1F7EC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AC7693F-D885-45BC-9138-1FA58CC74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21463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9E3ACB2-229B-4340-B472-883DD61C04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F285B6-7E7B-40C5-86B5-F8929C208E18}" type="slidenum">
              <a:rPr lang="de-DE" altLang="de-DE" sz="1300" smtClean="0"/>
              <a:pPr>
                <a:spcBef>
                  <a:spcPct val="0"/>
                </a:spcBef>
              </a:pPr>
              <a:t>15</a:t>
            </a:fld>
            <a:endParaRPr lang="de-DE" altLang="de-DE" sz="13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8DF88C3-D70F-427C-A98F-82FF1F7EC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AC7693F-D885-45BC-9138-1FA58CC74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64808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6C8122EB-AC04-47EC-B02D-AC1EAC9FA9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E4DAB7-F5E9-4B9A-9990-4FF0936BBBF0}" type="slidenum">
              <a:rPr lang="de-DE" altLang="de-DE" sz="1300" smtClean="0"/>
              <a:pPr>
                <a:spcBef>
                  <a:spcPct val="0"/>
                </a:spcBef>
              </a:pPr>
              <a:t>16</a:t>
            </a:fld>
            <a:endParaRPr lang="de-DE" altLang="de-DE" sz="13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CB90F2A0-1C30-49B2-A955-96B533E4F8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C98BCC8-53F3-4A4B-B875-76443A87B0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03986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28157813-9B82-4138-822F-664E261C9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2D0A89-2E42-49C1-BC10-9894144A1084}" type="slidenum">
              <a:rPr lang="de-DE" altLang="de-DE" sz="1300" smtClean="0"/>
              <a:pPr>
                <a:spcBef>
                  <a:spcPct val="0"/>
                </a:spcBef>
              </a:pPr>
              <a:t>17</a:t>
            </a:fld>
            <a:endParaRPr lang="de-DE" altLang="de-DE" sz="13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D5216C8-406A-4284-A6CB-9EED045E7C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986EB-DD01-4AAF-B0A9-26AE63F00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85660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959104F-BF12-498B-96E9-223E72E154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3A6083-09BE-434C-8042-4D4D62015BD8}" type="slidenum">
              <a:rPr lang="de-DE" altLang="de-DE" sz="1300" smtClean="0"/>
              <a:pPr>
                <a:spcBef>
                  <a:spcPct val="0"/>
                </a:spcBef>
              </a:pPr>
              <a:t>18</a:t>
            </a:fld>
            <a:endParaRPr lang="de-DE" altLang="de-DE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CF303F9-2BA2-4483-998F-CC3087275B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A49BD59A-F316-44D8-8255-7C4755881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12183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61EBB473-24D0-42D0-B96A-D5EF82E9E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E9A3E5-902A-4B2F-B6F0-1EF510658CC0}" type="slidenum">
              <a:rPr lang="de-DE" altLang="de-DE" sz="1300" smtClean="0"/>
              <a:pPr>
                <a:spcBef>
                  <a:spcPct val="0"/>
                </a:spcBef>
              </a:pPr>
              <a:t>19</a:t>
            </a:fld>
            <a:endParaRPr lang="de-DE" altLang="de-DE" sz="13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C739D1FC-B16F-47C5-99EA-17FB0D7F79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1540515B-DBBF-482F-BBBD-603701F41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49820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69202C15-AA9F-4114-8240-178D72645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C156D7-465B-4698-B550-69EB45DD3EC1}" type="slidenum">
              <a:rPr lang="de-DE" altLang="de-DE" sz="1300" smtClean="0"/>
              <a:pPr>
                <a:spcBef>
                  <a:spcPct val="0"/>
                </a:spcBef>
              </a:pPr>
              <a:t>20</a:t>
            </a:fld>
            <a:endParaRPr lang="de-DE" altLang="de-DE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41A6515-B187-462B-B1D0-A2876ABE7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A9ED409-4462-4E9F-8048-BA8676018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75629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2F1E4D7-EF77-407E-B261-ACFA10E059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E2C75A-B968-41F7-839A-8AA9A86B9F9C}" type="slidenum">
              <a:rPr lang="de-DE" altLang="de-DE" sz="1300" smtClean="0"/>
              <a:pPr>
                <a:spcBef>
                  <a:spcPct val="0"/>
                </a:spcBef>
              </a:pPr>
              <a:t>21</a:t>
            </a:fld>
            <a:endParaRPr lang="de-DE" altLang="de-DE" sz="13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D7FB792-328F-4635-BB9C-97BF779D96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6FD7A21-AFDB-4A37-A68F-005400CD7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7382590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E0342FCB-A2F8-4233-B424-F4D616CB9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0F6517-A75C-4724-9A7F-AF5C069DF275}" type="slidenum">
              <a:rPr lang="de-DE" altLang="de-DE" sz="1300" smtClean="0"/>
              <a:pPr>
                <a:spcBef>
                  <a:spcPct val="0"/>
                </a:spcBef>
              </a:pPr>
              <a:t>22</a:t>
            </a:fld>
            <a:endParaRPr lang="de-DE" altLang="de-DE" sz="13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F5775EB8-2CF6-4EF2-9CDA-25CF788A15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5362FE57-6DF8-4125-8698-537317005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952610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23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24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76C6CCE-E254-4CB2-9D15-4D13A1BC21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185DD3-B78E-4E07-A537-D689C05E124F}" type="slidenum">
              <a:rPr lang="de-DE" altLang="de-DE" sz="1300" smtClean="0"/>
              <a:pPr>
                <a:spcBef>
                  <a:spcPct val="0"/>
                </a:spcBef>
              </a:pPr>
              <a:t>25</a:t>
            </a:fld>
            <a:endParaRPr lang="de-DE" altLang="de-DE" sz="13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4D847F8C-8B23-47EF-86FB-5BCB1CD8E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7E3E66E-B8E8-4445-B528-D0F86FC55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857572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E96D7EFF-4360-47E6-9380-A377AE2F62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9DB869-1A9C-45E5-83E5-EF07DF5AF52E}" type="slidenum">
              <a:rPr lang="de-DE" altLang="de-DE" sz="1300" smtClean="0"/>
              <a:pPr>
                <a:spcBef>
                  <a:spcPct val="0"/>
                </a:spcBef>
              </a:pPr>
              <a:t>26</a:t>
            </a:fld>
            <a:endParaRPr lang="de-DE" altLang="de-DE" sz="13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C1848B99-0D68-4535-A826-838106FEE3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E1525F71-7A65-4350-B641-50A607C67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028810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32944059-FE35-4ABE-815F-8F140F591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40E391-E463-47A1-A696-215673026131}" type="slidenum">
              <a:rPr lang="de-DE" altLang="de-DE" sz="1300" smtClean="0"/>
              <a:pPr>
                <a:spcBef>
                  <a:spcPct val="0"/>
                </a:spcBef>
              </a:pPr>
              <a:t>27</a:t>
            </a:fld>
            <a:endParaRPr lang="de-DE" altLang="de-DE" sz="13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A4C28857-3556-4004-96B9-5E2FF27578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E38BB3F-CAA8-4EDD-A7EB-4E706CCB3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1187908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0A3CAA97-D133-45BF-BAC1-604FB96FF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164848-E71E-4A1E-BA05-7935917519FE}" type="slidenum">
              <a:rPr lang="de-DE" altLang="de-DE" sz="1300" smtClean="0"/>
              <a:pPr>
                <a:spcBef>
                  <a:spcPct val="0"/>
                </a:spcBef>
              </a:pPr>
              <a:t>28</a:t>
            </a:fld>
            <a:endParaRPr lang="de-DE" altLang="de-DE" sz="13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A700FB8C-77CB-4AC6-9238-F8766B2E32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9740E7B-9B65-4FC8-81D1-08400D91F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400247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4D1EA6B2-F177-4E58-8D25-0C614158D6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2CD5BA-6005-477A-BA31-4B99AE98A822}" type="slidenum">
              <a:rPr lang="de-DE" altLang="de-DE" sz="1300" smtClean="0"/>
              <a:pPr>
                <a:spcBef>
                  <a:spcPct val="0"/>
                </a:spcBef>
              </a:pPr>
              <a:t>29</a:t>
            </a:fld>
            <a:endParaRPr lang="de-DE" altLang="de-DE" sz="13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D7CC4C66-D6A4-44F2-9E6A-C5415F29B8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54F907E6-3132-4CF8-B0AA-FEAD35928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6952380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CCE7D263-59FF-4941-9764-5428D2C43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AEF8F2-C778-46E2-BF68-021BBCE07444}" type="slidenum">
              <a:rPr lang="de-DE" altLang="de-DE" sz="1300" smtClean="0"/>
              <a:pPr>
                <a:spcBef>
                  <a:spcPct val="0"/>
                </a:spcBef>
              </a:pPr>
              <a:t>30</a:t>
            </a:fld>
            <a:endParaRPr lang="de-DE" altLang="de-DE" sz="13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32313C72-5B97-4C36-A292-0535DAD0E4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A7D91CA-FA06-461A-BFF7-DBB7D6774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089717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F78C244F-14C3-4518-94EE-5E9BB5C595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63C76C-5AFA-4731-89D3-00C7573AC6D3}" type="slidenum">
              <a:rPr lang="de-DE" altLang="de-DE" sz="1300" smtClean="0"/>
              <a:pPr>
                <a:spcBef>
                  <a:spcPct val="0"/>
                </a:spcBef>
              </a:pPr>
              <a:t>31</a:t>
            </a:fld>
            <a:endParaRPr lang="de-DE" altLang="de-DE" sz="13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A7472BA-B410-4723-98F1-B94D799A0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53F3733A-A6F6-44E2-AF7A-90F85F844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737310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bildplatzhalter 1">
            <a:extLst>
              <a:ext uri="{FF2B5EF4-FFF2-40B4-BE49-F238E27FC236}">
                <a16:creationId xmlns:a16="http://schemas.microsoft.com/office/drawing/2014/main" id="{82C546E1-AF52-4912-AFF0-C6D9FE7D48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8611" name="Notizenplatzhalter 2">
            <a:extLst>
              <a:ext uri="{FF2B5EF4-FFF2-40B4-BE49-F238E27FC236}">
                <a16:creationId xmlns:a16="http://schemas.microsoft.com/office/drawing/2014/main" id="{972C60D5-2CFB-481E-8F44-0A37EB73A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68612" name="Foliennummernplatzhalter 3">
            <a:extLst>
              <a:ext uri="{FF2B5EF4-FFF2-40B4-BE49-F238E27FC236}">
                <a16:creationId xmlns:a16="http://schemas.microsoft.com/office/drawing/2014/main" id="{CFEB0617-F577-4F1B-8F2B-B91CC70515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5149A1-2232-4B1B-BD71-FF3D2912FA37}" type="slidenum">
              <a:rPr lang="de-DE" altLang="de-DE" smtClean="0"/>
              <a:pPr/>
              <a:t>32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3652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68D9039A-62C4-4CD7-B970-2ACC25799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8C46A5-580C-4B89-9980-0DFC8D10AD86}" type="slidenum">
              <a:rPr lang="de-DE" altLang="de-DE" sz="1300" smtClean="0"/>
              <a:pPr>
                <a:spcBef>
                  <a:spcPct val="0"/>
                </a:spcBef>
              </a:pPr>
              <a:t>33</a:t>
            </a:fld>
            <a:endParaRPr lang="de-DE" altLang="de-DE" sz="13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492B98EC-E94B-41AE-8050-D2AC62D44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D1FA633-7DBE-4C09-987D-89E70F8F3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685798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68D9039A-62C4-4CD7-B970-2ACC25799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8C46A5-580C-4B89-9980-0DFC8D10AD86}" type="slidenum">
              <a:rPr lang="de-DE" altLang="de-DE" sz="1300" smtClean="0"/>
              <a:pPr>
                <a:spcBef>
                  <a:spcPct val="0"/>
                </a:spcBef>
              </a:pPr>
              <a:t>34</a:t>
            </a:fld>
            <a:endParaRPr lang="de-DE" altLang="de-DE" sz="13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492B98EC-E94B-41AE-8050-D2AC62D44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D1FA633-7DBE-4C09-987D-89E70F8F3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685798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99750D4-95BB-42DB-8DF6-091369EB4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7DA74E-977C-4ACC-8154-5AA538E93CDC}" type="slidenum">
              <a:rPr lang="de-DE" altLang="de-DE" sz="1300" smtClean="0"/>
              <a:pPr>
                <a:spcBef>
                  <a:spcPct val="0"/>
                </a:spcBef>
              </a:pPr>
              <a:t>35</a:t>
            </a:fld>
            <a:endParaRPr lang="de-DE" altLang="de-DE" sz="13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D71C1CF-DEE1-4138-8EC6-AEF28AD2B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88E1060-AE3E-4D63-931A-7289FE639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866267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36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37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C5B4D69-754C-4E16-ABD4-7A3419B79C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52339-D909-4FE9-8053-1FD405C9266F}" type="slidenum">
              <a:rPr lang="de-DE" altLang="de-DE" sz="1300" smtClean="0"/>
              <a:pPr>
                <a:spcBef>
                  <a:spcPct val="0"/>
                </a:spcBef>
              </a:pPr>
              <a:t>38</a:t>
            </a:fld>
            <a:endParaRPr lang="de-DE" altLang="de-DE" sz="13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21B356F-52FE-45D4-BE43-290459A80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C2C56973-A628-4DD8-B740-E3F3BF855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5077111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2EC9BFD9-7424-4A00-AD90-11B17CD248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D7AE1D-6892-4C60-83B8-147DE7108B82}" type="slidenum">
              <a:rPr lang="de-DE" altLang="de-DE" sz="1300" smtClean="0"/>
              <a:pPr>
                <a:spcBef>
                  <a:spcPct val="0"/>
                </a:spcBef>
              </a:pPr>
              <a:t>39</a:t>
            </a:fld>
            <a:endParaRPr lang="de-DE" altLang="de-DE" sz="13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E74B13A-19EA-4D7B-A6AC-8BF2889824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5E4B12D1-506C-44E9-9C60-3C001FC88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484153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40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41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E2DFB4E-C207-4F6A-B60C-E199A1067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6C4CCE-AC68-4557-B9AC-2C4B72409F87}" type="slidenum">
              <a:rPr lang="de-DE" altLang="de-DE" sz="1300" smtClean="0"/>
              <a:pPr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3B36100-F521-436B-B207-4719B98E4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1E52FD8-0B1A-4787-AF5E-AC08B02E3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9225239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43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41B22C8-0DAC-4C24-8AD0-0F823D013F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36A34-5753-4C09-BB15-6AA7DA8B1C3C}" type="slidenum">
              <a:rPr lang="de-DE" altLang="de-DE" sz="1300" smtClean="0"/>
              <a:pPr>
                <a:spcBef>
                  <a:spcPct val="0"/>
                </a:spcBef>
              </a:pPr>
              <a:t>46</a:t>
            </a:fld>
            <a:endParaRPr lang="de-DE" altLang="de-DE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3AED8CF-65FA-4355-A86A-6A981C09A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96A39327-61D8-4CCF-8894-404EBEF93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441750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47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49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179DB5D-8253-4435-90D1-0E7D2553B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9AC11-C7AD-4EF5-B0A2-2DF1D49404F3}" type="slidenum">
              <a:rPr lang="de-DE" altLang="de-DE" sz="1300" smtClean="0"/>
              <a:pPr>
                <a:spcBef>
                  <a:spcPct val="0"/>
                </a:spcBef>
              </a:pPr>
              <a:t>50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E5F7BA6B-4098-4530-BD9A-B4E87C8B7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2E50241-105C-4353-BEAA-48742181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707686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E2D1E943-AB15-4E59-BE71-B126FB138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D1304-6347-4648-BEBA-6EBB3F96F8A1}" type="slidenum">
              <a:rPr lang="de-DE" altLang="de-DE" sz="1300" smtClean="0"/>
              <a:pPr>
                <a:spcBef>
                  <a:spcPct val="0"/>
                </a:spcBef>
              </a:pPr>
              <a:t>51</a:t>
            </a:fld>
            <a:endParaRPr lang="de-DE" altLang="de-DE" sz="13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8555E9A-2E26-48B3-93BB-EFEB0ADF2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F4DACCE9-2577-422B-9400-E514751F8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434742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E2D1E943-AB15-4E59-BE71-B126FB138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D1304-6347-4648-BEBA-6EBB3F96F8A1}" type="slidenum">
              <a:rPr lang="de-DE" altLang="de-DE" sz="1300" smtClean="0"/>
              <a:pPr>
                <a:spcBef>
                  <a:spcPct val="0"/>
                </a:spcBef>
              </a:pPr>
              <a:t>52</a:t>
            </a:fld>
            <a:endParaRPr lang="de-DE" altLang="de-DE" sz="13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8555E9A-2E26-48B3-93BB-EFEB0ADF2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F4DACCE9-2577-422B-9400-E514751F8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4347420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E2D1E943-AB15-4E59-BE71-B126FB138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D1304-6347-4648-BEBA-6EBB3F96F8A1}" type="slidenum">
              <a:rPr lang="de-DE" altLang="de-DE" sz="1300" smtClean="0"/>
              <a:pPr>
                <a:spcBef>
                  <a:spcPct val="0"/>
                </a:spcBef>
              </a:pPr>
              <a:t>53</a:t>
            </a:fld>
            <a:endParaRPr lang="de-DE" altLang="de-DE" sz="13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8555E9A-2E26-48B3-93BB-EFEB0ADF2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F4DACCE9-2577-422B-9400-E514751F8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434742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56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C36014-706C-47D3-A55E-FD8C8F7431F5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57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60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D3286F8-652B-423C-9050-D693EB7BA0E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8. Настрій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тренінг 8. Настрій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тренінг 8. Настрій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0B33iaEiFfV1KN8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8 A. Настрій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 dirty="0">
                <a:latin typeface="+mj-lt"/>
              </a:rPr>
              <a:t>5</a:t>
            </a:r>
            <a:endParaRPr lang="uk-UA" dirty="0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267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симптоми депресії?</a:t>
            </a:r>
          </a:p>
        </p:txBody>
      </p:sp>
      <p:pic>
        <p:nvPicPr>
          <p:cNvPr id="6147" name="Picture 4" descr="bearbeitet">
            <a:extLst>
              <a:ext uri="{FF2B5EF4-FFF2-40B4-BE49-F238E27FC236}">
                <a16:creationId xmlns:a16="http://schemas.microsoft.com/office/drawing/2014/main" id="{1499207F-CF66-4440-98EE-130757EA8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748" y="2520944"/>
            <a:ext cx="5174414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Caption_6147">
            <a:extLst>
              <a:ext uri="{FF2B5EF4-FFF2-40B4-BE49-F238E27FC236}">
                <a16:creationId xmlns:a16="http://schemas.microsoft.com/office/drawing/2014/main" id="{416EB4E4-FACD-477F-9E50-06368129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748" y="2028501"/>
            <a:ext cx="51744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2400" b="0">
                <a:latin typeface="Calibri Light"/>
              </a:rPr>
              <a:t>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2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>
            <a:extLst>
              <a:ext uri="{FF2B5EF4-FFF2-40B4-BE49-F238E27FC236}">
                <a16:creationId xmlns:a16="http://schemas.microsoft.com/office/drawing/2014/main" id="{56410050-6BE9-4394-84AE-A450F3B17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54" y="1844676"/>
            <a:ext cx="1077240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 indent="-342900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 Сум, пригніченість</a:t>
            </a:r>
          </a:p>
          <a:p>
            <a:pPr indent="-342900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 Відсутність мотивації</a:t>
            </a:r>
          </a:p>
          <a:p>
            <a:pPr indent="-447675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Низьке почуття самоцінності, страх відторгнення</a:t>
            </a:r>
          </a:p>
          <a:p>
            <a:pPr indent="-342900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 Страхи (зокрема, страх майбутнього)</a:t>
            </a:r>
          </a:p>
          <a:p>
            <a:pPr indent="-342900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 Розлади сну, біль</a:t>
            </a:r>
          </a:p>
          <a:p>
            <a:pPr indent="-447675" eaLnBrk="1" hangingPunct="1">
              <a:lnSpc>
                <a:spcPct val="105000"/>
              </a:lnSpc>
              <a:spcBef>
                <a:spcPts val="1999"/>
              </a:spcBef>
              <a:buFontTx/>
              <a:buAutoNum type="arabicPeriod"/>
              <a:defRPr/>
            </a:pPr>
            <a:r>
              <a:rPr lang="uk-UA" sz="2400" b="0">
                <a:latin typeface="Calibri Light"/>
              </a:rPr>
              <a:t>Зниження працездатності (проблеми з концентрацією уваги, погіршення пам'яті)</a:t>
            </a:r>
          </a:p>
          <a:p>
            <a:pPr indent="-342900" eaLnBrk="1" hangingPunct="1">
              <a:lnSpc>
                <a:spcPct val="105000"/>
              </a:lnSpc>
              <a:spcBef>
                <a:spcPts val="1999"/>
              </a:spcBef>
              <a:defRPr/>
            </a:pPr>
            <a:r>
              <a:rPr lang="uk-UA" sz="2400" b="0">
                <a:latin typeface="Calibri Light"/>
              </a:rPr>
              <a:t>...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симптоми депресії?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97118FAE-0930-4673-9FA1-43889A591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Це вроджене ...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... чи набуте?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7FF3F90B-2B8D-4CBF-95AD-A5ACF62BFF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86800" cy="4248000"/>
          </a:xfrm>
          <a:noFill/>
        </p:spPr>
        <p:txBody>
          <a:bodyPr lIns="0" tIns="0" rIns="0" bIns="0">
            <a:noAutofit/>
          </a:bodyPr>
          <a:lstStyle/>
          <a:p>
            <a:pPr eaLnBrk="1" hangingPunct="1"/>
            <a:r>
              <a:rPr lang="uk-UA" sz="2400">
                <a:solidFill>
                  <a:srgbClr val="333333"/>
                </a:solidFill>
                <a:latin typeface="Calibri Light"/>
              </a:rPr>
              <a:t>Чи можемо ми «скинути свою шкіру», чи це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неможливо змінити, незалежно від того, чи ми радіємо, чи сумуємо?</a:t>
            </a:r>
          </a:p>
        </p:txBody>
      </p:sp>
      <p:pic>
        <p:nvPicPr>
          <p:cNvPr id="7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97118FAE-0930-4673-9FA1-43889A591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Це вроджене ...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... чи набуте?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7FF3F90B-2B8D-4CBF-95AD-A5ACF62BFF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86800" cy="4248000"/>
          </a:xfrm>
          <a:noFill/>
        </p:spPr>
        <p:txBody>
          <a:bodyPr lIns="0" tIns="0" rIns="0" bIns="0">
            <a:noAutofit/>
          </a:bodyPr>
          <a:lstStyle/>
          <a:p>
            <a:pPr eaLnBrk="1" hangingPunct="1"/>
            <a:r>
              <a:rPr lang="uk-UA" sz="2400">
                <a:solidFill>
                  <a:srgbClr val="333333"/>
                </a:solidFill>
                <a:latin typeface="Calibri Light"/>
              </a:rPr>
              <a:t>Чи можемо ми «скинути свою шкіру», чи це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неможливо змінити, незалежно від того, чи ми радіємо, чи сумуємо?</a:t>
            </a:r>
          </a:p>
          <a:p>
            <a:pPr eaLnBrk="1" hangingPunct="1"/>
            <a:r>
              <a:rPr lang="uk-UA" sz="2400">
                <a:solidFill>
                  <a:srgbClr val="004992"/>
                </a:solidFill>
                <a:latin typeface="Calibri Light"/>
              </a:rPr>
              <a:t>Додаток: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схильність до депресивних думок та низького почуття самоцінності частково може існувати</a:t>
            </a:r>
          </a:p>
        </p:txBody>
      </p:sp>
      <p:pic>
        <p:nvPicPr>
          <p:cNvPr id="7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6413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97118FAE-0930-4673-9FA1-43889A591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Це вроджене ...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... чи набуте?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7FF3F90B-2B8D-4CBF-95AD-A5ACF62BFF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86800" cy="4248000"/>
          </a:xfrm>
          <a:noFill/>
        </p:spPr>
        <p:txBody>
          <a:bodyPr lIns="0" tIns="0" rIns="0" bIns="0">
            <a:noAutofit/>
          </a:bodyPr>
          <a:lstStyle/>
          <a:p>
            <a:pPr eaLnBrk="1" hangingPunct="1"/>
            <a:r>
              <a:rPr lang="uk-UA" sz="2400" dirty="0">
                <a:solidFill>
                  <a:srgbClr val="333333"/>
                </a:solidFill>
                <a:latin typeface="Calibri Light"/>
              </a:rPr>
              <a:t>Чи можемо ми «скинути свою шкіру», чи це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неможливо змінити, незалежно від того, чи ми радіємо, чи сумуємо?</a:t>
            </a:r>
          </a:p>
          <a:p>
            <a:pPr eaLnBrk="1" hangingPunct="1"/>
            <a:r>
              <a:rPr lang="uk-UA" sz="2400" dirty="0">
                <a:solidFill>
                  <a:srgbClr val="004992"/>
                </a:solidFill>
                <a:latin typeface="Calibri Light"/>
              </a:rPr>
              <a:t>Додаток: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схильність до депресивних думок та низького почуття самоцінності частково може існувати</a:t>
            </a:r>
          </a:p>
          <a:p>
            <a:pPr eaLnBrk="1" hangingPunct="1"/>
            <a:r>
              <a:rPr lang="uk-UA" sz="2400" dirty="0">
                <a:solidFill>
                  <a:srgbClr val="004992"/>
                </a:solidFill>
                <a:latin typeface="Calibri Light"/>
              </a:rPr>
              <a:t>Оточення: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суворе або позбавлене любові виховання, а також негативні життєві події можуть сформувати негативний образ себе</a:t>
            </a:r>
          </a:p>
        </p:txBody>
      </p:sp>
      <p:pic>
        <p:nvPicPr>
          <p:cNvPr id="7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0812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97118FAE-0930-4673-9FA1-43889A591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Це вроджене ...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... чи набуте?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7FF3F90B-2B8D-4CBF-95AD-A5ACF62BFF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86800" cy="4248000"/>
          </a:xfrm>
          <a:noFill/>
        </p:spPr>
        <p:txBody>
          <a:bodyPr lIns="0" tIns="0" rIns="0" bIns="0">
            <a:noAutofit/>
          </a:bodyPr>
          <a:lstStyle/>
          <a:p>
            <a:pPr eaLnBrk="1" hangingPunct="1"/>
            <a:r>
              <a:rPr lang="uk-UA" sz="2400" dirty="0">
                <a:solidFill>
                  <a:srgbClr val="333333"/>
                </a:solidFill>
                <a:latin typeface="Calibri Light"/>
              </a:rPr>
              <a:t>Чи можемо ми «скинути свою шкіру», чи це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неможливо змінити, незалежно від того, чи ми радіємо, чи сумуємо?</a:t>
            </a:r>
          </a:p>
          <a:p>
            <a:pPr eaLnBrk="1" hangingPunct="1"/>
            <a:r>
              <a:rPr lang="uk-UA" sz="2400" dirty="0">
                <a:solidFill>
                  <a:srgbClr val="004992"/>
                </a:solidFill>
                <a:latin typeface="Calibri Light"/>
              </a:rPr>
              <a:t>Додаток: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схильність до депресивних думок та низького почуття самоцінності частково може існувати</a:t>
            </a:r>
          </a:p>
          <a:p>
            <a:pPr eaLnBrk="1" hangingPunct="1"/>
            <a:r>
              <a:rPr lang="uk-UA" sz="2400" dirty="0">
                <a:solidFill>
                  <a:srgbClr val="004992"/>
                </a:solidFill>
                <a:latin typeface="Calibri Light"/>
              </a:rPr>
              <a:t>Оточення: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суворе або позбавлене любові виховання, а також негативні життєві події можуть сформувати негативний образ себе</a:t>
            </a:r>
          </a:p>
          <a:p>
            <a:pPr eaLnBrk="1" hangingPunct="1"/>
            <a:r>
              <a:rPr lang="uk-UA" sz="2400" b="1" dirty="0">
                <a:solidFill>
                  <a:srgbClr val="004992"/>
                </a:solidFill>
                <a:latin typeface="Calibri Light"/>
              </a:rPr>
              <a:t>АЛЕ: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 депресивні структури мислення можна змінити. Депресія — не вирок! </a:t>
            </a:r>
          </a:p>
        </p:txBody>
      </p:sp>
      <p:pic>
        <p:nvPicPr>
          <p:cNvPr id="7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600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2762E940-3A87-40F0-B7C7-A49139AD8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психічні захворювання, схильні до когнітивних викривлень, які </a:t>
            </a: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сприяють розвитку депресії.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Ці когнітивні викривлення можна виправити за допомогою послідовної практики.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4926EAC0-F1E1-4BA6-A491-B2F978B48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Психоз і депресія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Вплив психозу на відчуття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315908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9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Психоз і депресія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Вплив психозу на відчуття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403910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сприйняття загрози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вас ображають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Після психозу: сором, іноді здається, що ви стоїте посеред купи уламків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10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0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Психоз і депресія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Вплив психозу на відчуття самоцінності й настрій</a:t>
            </a:r>
          </a:p>
        </p:txBody>
      </p:sp>
      <p:graphicFrame>
        <p:nvGraphicFramePr>
          <p:cNvPr id="486430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475537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Негативний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1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Короткостроковий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позитивний вплив психозу на настрій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сприйняття загрози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удар, напруженість, «нарешті щось відбувається»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вас ображають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психозу: голоси, які лестять та підтверджують судження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Після психозу: сором, іноді здається, що ви стоїте посеред купи уламків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(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мегало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)манії: відчуття сили, таланту, важливості (сильні вороги) та призначення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5" name="Text Box 20">
            <a:extLst>
              <a:ext uri="{FF2B5EF4-FFF2-40B4-BE49-F238E27FC236}">
                <a16:creationId xmlns:a16="http://schemas.microsoft.com/office/drawing/2014/main" id="{00348898-2DAE-4925-910B-5488BC60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4876801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24597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11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15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1048">
            <a:extLst>
              <a:ext uri="{FF2B5EF4-FFF2-40B4-BE49-F238E27FC236}">
                <a16:creationId xmlns:a16="http://schemas.microsoft.com/office/drawing/2014/main" id="{242824C0-3E9D-4E1E-9DF8-546E463A4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" y="2798063"/>
            <a:ext cx="868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None/>
            </a:pP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Короткострокові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позитивні наслідки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 психозу на відчуття самоцінності зазвичай часто супроводжуються часто 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довгостроковими негативними наслідками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Приклади: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Борги: якщо потерпілий вірив, наприклад, що він багатий або відомий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Самотність: якщо друзі відвернулися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Місце роботи: якщо існує ризик втрати роботи через неналежну поведінку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Припинення прийому ліків, щоб пережити захопливий альтернативний світ, вкрай небезпечне, тим більше, що під час психозу часто переважає страх!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Психоз і депресія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Вплив психозу на відчуття самоцінності й настрій</a:t>
            </a:r>
          </a:p>
        </p:txBody>
      </p:sp>
      <p:pic>
        <p:nvPicPr>
          <p:cNvPr id="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/>
            <a:r>
              <a:rPr lang="uk-UA">
                <a:solidFill>
                  <a:schemeClr val="bg1"/>
                </a:solidFill>
              </a:rPr>
              <a:t>Чим відрізняється мислення людей, які страждають на депресію і відсутність відчуття самоцінності?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2B40BB36-ADDC-7C48-90C6-98C3B159DE6C}"/>
              </a:ext>
            </a:extLst>
          </p:cNvPr>
          <p:cNvSpPr txBox="1">
            <a:spLocks/>
          </p:cNvSpPr>
          <p:nvPr/>
        </p:nvSpPr>
        <p:spPr>
          <a:xfrm>
            <a:off x="0" y="846000"/>
            <a:ext cx="12195175" cy="6012000"/>
          </a:xfrm>
          <a:prstGeom prst="rect">
            <a:avLst/>
          </a:prstGeom>
          <a:solidFill>
            <a:srgbClr val="8BB3CE">
              <a:alpha val="60000"/>
            </a:srgbClr>
          </a:solidFill>
        </p:spPr>
        <p:txBody>
          <a:bodyPr vert="horz" lIns="91440" tIns="45720" rIns="91440" bIns="45720" rtlCol="0" anchor="ctr" anchorCtr="0">
            <a:norm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endParaRPr kumimoji="0" lang="de-DE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3"/>
          <p:cNvSpPr>
            <a:spLocks noChangeAspect="1"/>
          </p:cNvSpPr>
          <p:nvPr/>
        </p:nvSpPr>
        <p:spPr>
          <a:xfrm>
            <a:off x="8185819" y="844502"/>
            <a:ext cx="4009357" cy="6007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feld 1"/>
          <p:cNvSpPr txBox="1"/>
          <p:nvPr/>
        </p:nvSpPr>
        <p:spPr bwMode="gray">
          <a:xfrm>
            <a:off x="8054" y="906432"/>
            <a:ext cx="8177765" cy="59515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3600">
                <a:solidFill>
                  <a:srgbClr val="333333"/>
                </a:solidFill>
                <a:latin typeface="Calibri Light"/>
              </a:rPr>
              <a:t>Чим відрізняється мислення </a:t>
            </a:r>
          </a:p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3600">
                <a:solidFill>
                  <a:srgbClr val="333333"/>
                </a:solidFill>
                <a:latin typeface="Calibri Light"/>
              </a:rPr>
              <a:t>людей, які страждають на </a:t>
            </a:r>
            <a:r>
              <a:rPr lang="uk-UA" sz="3600">
                <a:solidFill>
                  <a:srgbClr val="004992"/>
                </a:solidFill>
                <a:latin typeface="Calibri Light"/>
              </a:rPr>
              <a:t>депресію</a:t>
            </a:r>
            <a:r>
              <a:rPr lang="uk-UA" sz="3600">
                <a:solidFill>
                  <a:srgbClr val="333333"/>
                </a:solidFill>
                <a:latin typeface="Calibri Light"/>
              </a:rPr>
              <a:t> і </a:t>
            </a:r>
            <a:r>
              <a:rPr lang="uk-UA" sz="3600">
                <a:solidFill>
                  <a:srgbClr val="004992"/>
                </a:solidFill>
                <a:latin typeface="Calibri Light"/>
              </a:rPr>
              <a:t>відсутність відчуття самоцінності</a:t>
            </a:r>
            <a:r>
              <a:rPr lang="uk-UA" sz="3600">
                <a:solidFill>
                  <a:srgbClr val="333333"/>
                </a:solidFill>
                <a:latin typeface="Calibri Light"/>
              </a:rPr>
              <a:t>?</a:t>
            </a:r>
          </a:p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de-DE" dirty="0" err="1"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0135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560" name="Group 104">
            <a:extLst>
              <a:ext uri="{FF2B5EF4-FFF2-40B4-BE49-F238E27FC236}">
                <a16:creationId xmlns:a16="http://schemas.microsoft.com/office/drawing/2014/main" id="{51D30334-3E2C-49F5-921A-85D93A53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143878"/>
              </p:ext>
            </p:extLst>
          </p:nvPr>
        </p:nvGraphicFramePr>
        <p:xfrm>
          <a:off x="408955" y="2636739"/>
          <a:ext cx="11376000" cy="33955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  <a:ea typeface="+mn-ea"/>
                          <a:cs typeface="+mn-cs"/>
                        </a:rPr>
                        <a:t>Подія/сприйняття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Конструктивна поведінка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неправильно використали іншомовне слово, ви не розумієте книгу.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дурний(а)!»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Інші люди теж роблять такі помилки!», «Чи цікава мені ця книга взагалі?»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 склали іспит.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нездара!»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Наступного разу я підготуюся краще».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розмови вас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розкритикували.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«Гріш мені ціна!»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«Чи має ця людина рацію», «Чи можу я почерпнути щось корисне з критики?»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739" name="Rectangle 105">
            <a:extLst>
              <a:ext uri="{FF2B5EF4-FFF2-40B4-BE49-F238E27FC236}">
                <a16:creationId xmlns:a16="http://schemas.microsoft.com/office/drawing/2014/main" id="{5EADA042-BF09-426F-9C2C-9844B1315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18" y="5181601"/>
            <a:ext cx="93030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560" name="Group 104">
            <a:extLst>
              <a:ext uri="{FF2B5EF4-FFF2-40B4-BE49-F238E27FC236}">
                <a16:creationId xmlns:a16="http://schemas.microsoft.com/office/drawing/2014/main" id="{51D30334-3E2C-49F5-921A-85D93A53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791912"/>
              </p:ext>
            </p:extLst>
          </p:nvPr>
        </p:nvGraphicFramePr>
        <p:xfrm>
          <a:off x="408955" y="2636739"/>
          <a:ext cx="11376000" cy="36698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Подія/сприйняття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Конструктивна поведінка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неправильно використали іншомовне слово, ви не розумієте книгу.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дурний(а)!»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Інші люди теж роблять такі помилки!», «Чи цікава мені ця книга взагалі?»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Інші люди теж роблять такі помилки!», «Чи цікава мені ця книга взагалі?»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 склали іспит.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нездара!»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«Наступного разу я підготуюся краще».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розмови вас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розкритикували.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«Гріш мені ціна!»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«Чи має ця людина рацію», «Чи можу я почерпнути щось корисне з критики?»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739" name="Rectangle 105">
            <a:extLst>
              <a:ext uri="{FF2B5EF4-FFF2-40B4-BE49-F238E27FC236}">
                <a16:creationId xmlns:a16="http://schemas.microsoft.com/office/drawing/2014/main" id="{5EADA042-BF09-426F-9C2C-9844B1315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18" y="5181601"/>
            <a:ext cx="93030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95899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1. Надмірне узагальнення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(не просто замилювання очей</a:t>
            </a:r>
            <a:r>
              <a:rPr lang="uk-UA" sz="3600">
                <a:latin typeface="Calibri Light"/>
              </a:rPr>
              <a:t>)</a:t>
            </a:r>
          </a:p>
        </p:txBody>
      </p:sp>
      <p:graphicFrame>
        <p:nvGraphicFramePr>
          <p:cNvPr id="312323" name="Group 1027">
            <a:extLst>
              <a:ext uri="{FF2B5EF4-FFF2-40B4-BE49-F238E27FC236}">
                <a16:creationId xmlns:a16="http://schemas.microsoft.com/office/drawing/2014/main" id="{B0CA5927-F8C3-42A8-8D90-2882AC747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454940"/>
              </p:ext>
            </p:extLst>
          </p:nvPr>
        </p:nvGraphicFramePr>
        <p:xfrm>
          <a:off x="408955" y="2636739"/>
          <a:ext cx="11376000" cy="33955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Подія/сприйняття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Надмірне узагальнення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</a:rPr>
                        <a:t>Конструктивна поведінка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неправильно використали іншомовне слово, ви не розумієте книгу.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дурний(а)!»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«Інші люди теж роблять такі помилки!», «Чи цікава мені ця книга взагалі?»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не склали іспит.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«Я нездара!»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«Наступного разу я підготуюся краще».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Під час розмови вас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розкритикували.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«Гріш мені ціна!»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«Чи має ця людина рацію», «Чи можу я почерпнути щось корисне з критики?»</a:t>
                      </a: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35" name="Rectangle 1050">
            <a:extLst>
              <a:ext uri="{FF2B5EF4-FFF2-40B4-BE49-F238E27FC236}">
                <a16:creationId xmlns:a16="http://schemas.microsoft.com/office/drawing/2014/main" id="{89BE62EC-33D3-41BC-9A3F-38052B9C9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6093296"/>
            <a:ext cx="11376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Дозвольте собі помилятися: 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всі роблять помилки. Якщо ви іноді плутаєтесь у словах, це не означає, що ви не вмієте висловлювати свої думки. Кожен може помилитися, і це не свідчить про неорганізованість.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16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Натомість: не варто судити про все за одним недоліком!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</a:rPr>
              <a:t>Кожна людина складна, як мозаїка, що складається з багатьох деталей. У нас усіх є свої світлі та темні плями!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</a:rPr>
              <a:t>Крім того, існує безліч способів розглянути людські характеристики:</a:t>
            </a:r>
          </a:p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</a:rPr>
              <a:t>Що таке «привабливість»?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Внутрішня чи зовнішня краса, ідеальне тіло?</a:t>
            </a:r>
          </a:p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</a:rPr>
              <a:t>Що таке «успіх»?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Кар'єра, багато друзів, задоволення собою і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своїм життям?</a:t>
            </a:r>
          </a:p>
          <a:p>
            <a:endParaRPr lang="en-US" dirty="0">
              <a:latin typeface="Calibri Light"/>
            </a:endParaRPr>
          </a:p>
        </p:txBody>
      </p:sp>
      <p:sp>
        <p:nvSpPr>
          <p:cNvPr id="36867" name="Text Box 4">
            <a:extLst>
              <a:ext uri="{FF2B5EF4-FFF2-40B4-BE49-F238E27FC236}">
                <a16:creationId xmlns:a16="http://schemas.microsoft.com/office/drawing/2014/main" id="{E936A24E-553C-41FE-951B-E8BB9415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720" y="2362201"/>
            <a:ext cx="3556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pic>
        <p:nvPicPr>
          <p:cNvPr id="36869" name="Picture 8" descr="Lady-bug - flickr - Kaleidoscope Mosaic - cclicense">
            <a:extLst>
              <a:ext uri="{FF2B5EF4-FFF2-40B4-BE49-F238E27FC236}">
                <a16:creationId xmlns:a16="http://schemas.microsoft.com/office/drawing/2014/main" id="{B5D9EA91-F30B-4523-A16F-029B38AD1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5" y="4931359"/>
            <a:ext cx="3200400" cy="192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1027">
            <a:extLst>
              <a:ext uri="{FF2B5EF4-FFF2-40B4-BE49-F238E27FC236}">
                <a16:creationId xmlns:a16="http://schemas.microsoft.com/office/drawing/2014/main" id="{ADE47508-C6D2-4940-8D3E-2CAE25280A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8DD0B89D-26DF-4E42-AFB4-2C5A0AFD9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773376"/>
              </p:ext>
            </p:extLst>
          </p:nvPr>
        </p:nvGraphicFramePr>
        <p:xfrm>
          <a:off x="408955" y="2834640"/>
          <a:ext cx="11376000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Ваш близький друг не прийшов на ваш день народження.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«Мене не люблять».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Вечірка була крутою, прийшли інші друзі, яким вона сподобалась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стоять разом і сміються. Вони дивляться на мене.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«Вони сміються з мене!»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Люди просто випадково подивилися на мене або переплутали мене з кимось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8935" name="Picture 24" descr="Ride on - Bold&amp;Blond - flickr - cc_noncommercial">
            <a:extLst>
              <a:ext uri="{FF2B5EF4-FFF2-40B4-BE49-F238E27FC236}">
                <a16:creationId xmlns:a16="http://schemas.microsoft.com/office/drawing/2014/main" id="{F5D81F73-5DAD-49C2-A603-1E20BC63F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1027">
            <a:extLst>
              <a:ext uri="{FF2B5EF4-FFF2-40B4-BE49-F238E27FC236}">
                <a16:creationId xmlns:a16="http://schemas.microsoft.com/office/drawing/2014/main" id="{BF1E804D-1C9A-4915-9680-3E677FEB2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7D0B390E-7EDC-4309-8D6B-A129136B2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34429"/>
              </p:ext>
            </p:extLst>
          </p:nvPr>
        </p:nvGraphicFramePr>
        <p:xfrm>
          <a:off x="408955" y="2834640"/>
          <a:ext cx="11376000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Ваш близький друг не прийшов на ваш день народження.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«Мене не люблять».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Вечірка була крутою, прийшли інші друзі, яким вона сподобалась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стоять разом і сміються. Вони дивляться на мене.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«Вони сміються з мене!»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Люди просто випадково подивилися на мене або переплутали мене з кимось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83" name="Picture 24" descr="Ride on - Bold&amp;Blond - flickr - cc_noncommercial">
            <a:extLst>
              <a:ext uri="{FF2B5EF4-FFF2-40B4-BE49-F238E27FC236}">
                <a16:creationId xmlns:a16="http://schemas.microsoft.com/office/drawing/2014/main" id="{1183FEA2-BFF6-4A52-8E23-F4E4A4F8D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F514451B-CC99-43AD-9538-1F15F734B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348695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Ваш близький друг не прийшов на ваш день народження.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«Мене не люблять».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Вечірка була крутою, прийшли інші друзі, яким вона сподобалась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стоять разом і сміються. Вони дивляться на мене.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«Вони сміються з мене!»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просто випадково подивилися на мене або переплутали мене з кимось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3031" name="Picture 24" descr="Ride on - Bold&amp;Blond - flickr - cc_noncommercial">
            <a:extLst>
              <a:ext uri="{FF2B5EF4-FFF2-40B4-BE49-F238E27FC236}">
                <a16:creationId xmlns:a16="http://schemas.microsoft.com/office/drawing/2014/main" id="{E5B30F71-6E03-4656-A709-9C9A60B11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1027">
            <a:extLst>
              <a:ext uri="{FF2B5EF4-FFF2-40B4-BE49-F238E27FC236}">
                <a16:creationId xmlns:a16="http://schemas.microsoft.com/office/drawing/2014/main" id="{F340980E-409A-4F4D-9EA7-B7FB034B3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2. Обмежене сприйняття </a:t>
            </a:r>
            <a:r>
              <a:rPr lang="uk-UA">
                <a:latin typeface="Calibri Light"/>
              </a:rPr>
              <a:t>(Волосина в супі)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315418" name="Group 1050">
            <a:extLst>
              <a:ext uri="{FF2B5EF4-FFF2-40B4-BE49-F238E27FC236}">
                <a16:creationId xmlns:a16="http://schemas.microsoft.com/office/drawing/2014/main" id="{D34F7E3F-07ED-49DE-8E7F-0AE992932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558032"/>
              </p:ext>
            </p:extLst>
          </p:nvPr>
        </p:nvGraphicFramePr>
        <p:xfrm>
          <a:off x="408955" y="2834640"/>
          <a:ext cx="11376000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Обмежена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оцінка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Ваш близький друг не прийшов на ваш день народження.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«Мене не люблять».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Вечірка була крутою, прийшли інші друзі, яким вона сподобалась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стоять разом і сміються. Вони дивляться на мене.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«Вони сміються з мене!»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просто випадково подивилися на мене або переплутали мене з кимось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078" name="Rectangle 1047">
            <a:extLst>
              <a:ext uri="{FF2B5EF4-FFF2-40B4-BE49-F238E27FC236}">
                <a16:creationId xmlns:a16="http://schemas.microsoft.com/office/drawing/2014/main" id="{07565010-D607-44F3-854B-F156A50A4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4" y="5714200"/>
            <a:ext cx="11376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Font typeface="Wingdings" panose="05000000000000000000" pitchFamily="2" charset="2"/>
              <a:buNone/>
            </a:pPr>
            <a:r>
              <a:rPr lang="uk-UA" sz="2000" b="0">
                <a:solidFill>
                  <a:srgbClr val="004992"/>
                </a:solidFill>
                <a:latin typeface="Calibri Light"/>
              </a:rPr>
              <a:t>«Читання думок»</a:t>
            </a:r>
            <a:r>
              <a:rPr lang="uk-UA" sz="2000" b="0">
                <a:latin typeface="Calibri Light"/>
              </a:rPr>
              <a:t>: не переоцінюйте поведінку інших людей! Для однієї ситуації може існувати багато пояснень!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21</a:t>
            </a:fld>
            <a:endParaRPr lang="de-DE" altLang="de-DE" b="0">
              <a:solidFill>
                <a:srgbClr val="333333"/>
              </a:solidFill>
            </a:endParaRPr>
          </a:p>
        </p:txBody>
      </p:sp>
      <p:pic>
        <p:nvPicPr>
          <p:cNvPr id="8" name="Picture 24" descr="Ride on - Bold&amp;Blond - flickr - cc_noncommercial">
            <a:extLst>
              <a:ext uri="{FF2B5EF4-FFF2-40B4-BE49-F238E27FC236}">
                <a16:creationId xmlns:a16="http://schemas.microsoft.com/office/drawing/2014/main" id="{E5B30F71-6E03-4656-A709-9C9A60B11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1978AA7-2264-4491-9C13-B32118EDB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3. Судження про інших по собі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Існує різниця між тим, як я себе бачу, та як мене бачать інші!</a:t>
            </a:r>
          </a:p>
          <a:p>
            <a:pPr marL="342900" lvl="1" indent="-342900" defTabSz="914400" fontAlgn="base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Якщо я вважаю себе нікчемою, потворою тощо, інші не обов'язково вважають так само.</a:t>
            </a:r>
          </a:p>
          <a:p>
            <a:pPr marL="342900" lvl="1" indent="-342900" defTabSz="914400" fontAlgn="base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Зазвичай є різні думки/погляди/смаки! Не всі розуміють, що я пов'язую з мудрістю, привабливістю.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>
                <a:latin typeface="Calibri Light"/>
              </a:rPr>
              <a:t>!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pic>
        <p:nvPicPr>
          <p:cNvPr id="49169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0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795982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227725"/>
              </p:ext>
            </p:extLst>
          </p:nvPr>
        </p:nvGraphicFramePr>
        <p:xfrm>
          <a:off x="1812737" y="2834640"/>
          <a:ext cx="9972219" cy="313941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27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«Мені просто лестять, це не правда», «Так думає тільки ця людина».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«Можливо, людина просто не в гуморі».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>
                <a:latin typeface="Calibri Light"/>
              </a:rPr>
              <a:t>!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pic>
        <p:nvPicPr>
          <p:cNvPr id="49169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0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795982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475690"/>
              </p:ext>
            </p:extLst>
          </p:nvPr>
        </p:nvGraphicFramePr>
        <p:xfrm>
          <a:off x="1812737" y="2834640"/>
          <a:ext cx="9972219" cy="313941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27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«Мені просто лестять, це не правда», «Так думає тільки ця людина».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«Можливо, людина просто не в гуморі».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</a:rPr>
                        <a:t>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7249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A2C9892-6A40-4BF8-BFEB-3BEA3E37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4. Знецінення позитивного досвіду та прийняття негативного</a:t>
            </a:r>
            <a:r>
              <a:rPr lang="uk-UA">
                <a:latin typeface="Calibri Light"/>
              </a:rPr>
              <a:t>!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pic>
        <p:nvPicPr>
          <p:cNvPr id="49169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0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795982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574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300667"/>
              </p:ext>
            </p:extLst>
          </p:nvPr>
        </p:nvGraphicFramePr>
        <p:xfrm>
          <a:off x="1812737" y="2834640"/>
          <a:ext cx="9972219" cy="313941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27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похвалили!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«Мені просто лестять, це не правда», «Так думає тільки ця людина».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«Приємно, що хтось визнає моє досягнення!»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Вас розкритикували!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«Інші бачать мене наскрізь. Гріш мені ціна …»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«Можливо, людина просто не в гуморі», «Чи можу я почерпнути щось корисне з критики?»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6968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CF746C53-0F3E-420E-A773-BDB4EB55B1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5. Чорно-біле мислення / катастрофізація / мислення «все або нічого»</a:t>
            </a:r>
            <a:r>
              <a:rPr lang="uk-UA">
                <a:latin typeface="Calibri Light"/>
              </a:rPr>
              <a:t>.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51952" name="Group 48">
            <a:extLst>
              <a:ext uri="{FF2B5EF4-FFF2-40B4-BE49-F238E27FC236}">
                <a16:creationId xmlns:a16="http://schemas.microsoft.com/office/drawing/2014/main" id="{87DB5DFE-1848-49EF-996E-C8C8B7878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758089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виявляєте пляму на своїй шкірі.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«У мене рак, я помру».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83719DA1-B3A8-4410-A6AF-C298E7305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3"/>
          <a:stretch/>
        </p:blipFill>
        <p:spPr bwMode="auto">
          <a:xfrm>
            <a:off x="8949830" y="4663440"/>
            <a:ext cx="3245345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FA293B1-00E5-4CEB-9E93-A99D34195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5. Чорно-біле мислення / катастрофізація / мислення «все або нічого»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51952" name="Group 48">
            <a:extLst>
              <a:ext uri="{FF2B5EF4-FFF2-40B4-BE49-F238E27FC236}">
                <a16:creationId xmlns:a16="http://schemas.microsoft.com/office/drawing/2014/main" id="{0A2BD3DC-2A04-4616-A60C-E921AAEC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477381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Депресивна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Адекватна оцінка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виявляєте пляму на своїй шкірі.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«У мене рак, я помру».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Запитайте інших або лікаря, перш ніж лякатись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9">
            <a:extLst>
              <a:ext uri="{FF2B5EF4-FFF2-40B4-BE49-F238E27FC236}">
                <a16:creationId xmlns:a16="http://schemas.microsoft.com/office/drawing/2014/main" id="{C84FFBAD-5DEE-4C4C-8ACB-4EE4FA1EA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3"/>
          <a:stretch/>
        </p:blipFill>
        <p:spPr bwMode="auto">
          <a:xfrm>
            <a:off x="8949830" y="4663440"/>
            <a:ext cx="3245345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C6BFC32-4017-4FC1-AFD0-763204A86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6. Відкидання негативних думок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454689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422295"/>
              </p:ext>
            </p:extLst>
          </p:nvPr>
        </p:nvGraphicFramePr>
        <p:xfrm>
          <a:off x="408955" y="2834640"/>
          <a:ext cx="11376000" cy="17678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Проблемна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поведінка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 вас раз за разом виникають негативні думки (напр., самоосуд, як-от «Ти нікчема», «Невдаха», «Дурень/дурепа»).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sym typeface="Wingdings" pitchFamily="2" charset="2"/>
                        </a:rPr>
                        <a:t>«Я не дозволяю собі мати такі негативні думки» … але мені це не вдається (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див. наступну вправу).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9407" name="Picture 42" descr="Coulrophobia - Tarnishedrose - flickr - cc_noncommercial">
            <a:extLst>
              <a:ext uri="{FF2B5EF4-FFF2-40B4-BE49-F238E27FC236}">
                <a16:creationId xmlns:a16="http://schemas.microsoft.com/office/drawing/2014/main" id="{FD87A611-EAA5-477D-A7DE-8E57DCC78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652" y="4663440"/>
            <a:ext cx="1483523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28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80586E8-ADC3-4214-BBC7-AC3135812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6. Відкидання негативних думок</a:t>
            </a:r>
            <a:br>
              <a:rPr lang="uk-UA">
                <a:latin typeface="Calibri Light"/>
              </a:rPr>
            </a:br>
            <a:r>
              <a:rPr lang="uk-UA">
                <a:latin typeface="Calibri Light"/>
              </a:rPr>
              <a:t>Яка оцінка буде більш позитивною/корисною?</a:t>
            </a:r>
          </a:p>
        </p:txBody>
      </p:sp>
      <p:graphicFrame>
        <p:nvGraphicFramePr>
          <p:cNvPr id="27667" name="Group 19">
            <a:extLst>
              <a:ext uri="{FF2B5EF4-FFF2-40B4-BE49-F238E27FC236}">
                <a16:creationId xmlns:a16="http://schemas.microsoft.com/office/drawing/2014/main" id="{A8294270-D658-4065-91B1-DAE1B0747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161471"/>
              </p:ext>
            </p:extLst>
          </p:nvPr>
        </p:nvGraphicFramePr>
        <p:xfrm>
          <a:off x="408955" y="2834640"/>
          <a:ext cx="11376000" cy="252987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Проблемна оцінка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Альтернативна поведінка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 вас раз за разом виникають негативні думки (напр., самоосуд, як-от «Ти нікчема», «Невдаха», «Дурень/дурепа»).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sym typeface="Wingdings" pitchFamily="2" charset="2"/>
                        </a:rPr>
                        <a:t>«Я не дозволяю собі мати такі негативні думки» … але мені це не вдається (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див. наступну вправу).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Запитайте себе, чи виправдані ці думки? Що свідчить проти цих думок?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Відволікайте себе приємними заняттями!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454" name="Rectangle 47">
            <a:extLst>
              <a:ext uri="{FF2B5EF4-FFF2-40B4-BE49-F238E27FC236}">
                <a16:creationId xmlns:a16="http://schemas.microsoft.com/office/drawing/2014/main" id="{D66D5758-BED6-4BB3-837C-211C115FC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59" y="2248940"/>
            <a:ext cx="1097565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marL="838200" indent="-8382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eaLnBrk="1" hangingPunct="1">
              <a:spcBef>
                <a:spcPct val="0"/>
              </a:spcBef>
              <a:buClrTx/>
              <a:buFontTx/>
              <a:buNone/>
            </a:pPr>
            <a:br>
              <a:rPr lang="uk-UA" sz="2400" b="0">
                <a:solidFill>
                  <a:schemeClr val="tx2"/>
                </a:solidFill>
                <a:latin typeface="Calibri Light"/>
              </a:rPr>
            </a:br>
            <a:endParaRPr lang="uk-UA" sz="2400" b="0">
              <a:solidFill>
                <a:schemeClr val="tx2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>
            <a:extLst>
              <a:ext uri="{FF2B5EF4-FFF2-40B4-BE49-F238E27FC236}">
                <a16:creationId xmlns:a16="http://schemas.microsoft.com/office/drawing/2014/main" id="{E3BFEC3F-01AD-4641-B072-2292EB0F3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6. Вправа на відкидання негативних думок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Активно відкидати неприємні думки неможливо.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Ефект посилюється, коли ви намагаєтеся активно відкидати неприємні думки.</a:t>
            </a:r>
          </a:p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Спробуйте!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</a:rPr>
              <a:t>Протягом наступної хвилини не думайте про слона!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endParaRPr lang="uk-UA" sz="240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>
            <a:extLst>
              <a:ext uri="{FF2B5EF4-FFF2-40B4-BE49-F238E27FC236}">
                <a16:creationId xmlns:a16="http://schemas.microsoft.com/office/drawing/2014/main" id="{B70034A7-723A-4F32-8BA3-89FB1F9DB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6. Відкидання негативних думок</a:t>
            </a:r>
            <a:br>
              <a:rPr lang="uk-UA" sz="3600"/>
            </a:br>
            <a:r>
              <a:rPr lang="uk-UA" sz="3600"/>
              <a:t>У вас вийшло? Ні!</a:t>
            </a:r>
            <a:br>
              <a:rPr lang="uk-UA" sz="3600"/>
            </a:br>
            <a:endParaRPr lang="uk-UA" sz="360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Більшість з вас, мабуть, відразу подумали про слона та (або) про щось, пов'язане з ним (наприклад, зоопарк, сафарі, Африка тощо).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Ефект посилюється, коли ви намагаєтеся активно відкидати неприємні думки, як-от самозвинувачення («Я невдаха» тощо). Іноді думки можуть настільки сильними, що здаються чужими!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У вас вийшло Ні!</a:t>
            </a:r>
          </a:p>
        </p:txBody>
      </p:sp>
      <p:pic>
        <p:nvPicPr>
          <p:cNvPr id="65540" name="Picture 6">
            <a:extLst>
              <a:ext uri="{FF2B5EF4-FFF2-40B4-BE49-F238E27FC236}">
                <a16:creationId xmlns:a16="http://schemas.microsoft.com/office/drawing/2014/main" id="{BF3607A4-8041-422C-9E0F-2F545CE7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5" y="4751222"/>
            <a:ext cx="2743200" cy="21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C8F3E64-301C-49BA-8D46-3DA988FF6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Натомість: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подивіться на себе з відстані ...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3040037C-7A9D-4F75-9B79-1403B0C120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eaLnBrk="1" hangingPunct="1"/>
            <a:r>
              <a:rPr lang="uk-UA" sz="2400" dirty="0">
                <a:solidFill>
                  <a:srgbClr val="333333"/>
                </a:solidFill>
                <a:latin typeface="Calibri Light"/>
              </a:rPr>
              <a:t>Якщо вас переслідують особливо жорстокі негативні думки, не намагайтеся активно їх відкидати (це лише підсилює їх), а спостерігайте за тим, що відбувається у вас всередині, не втручаючись. Будьте як відвідувач зоопарку, який спостерігає за небезпечною твариною з безпечної відстані. </a:t>
            </a:r>
          </a:p>
          <a:p>
            <a:pPr eaLnBrk="1" hangingPunct="1"/>
            <a:r>
              <a:rPr lang="uk-UA" sz="2400" dirty="0">
                <a:solidFill>
                  <a:srgbClr val="004992"/>
                </a:solidFill>
                <a:latin typeface="Calibri Light"/>
              </a:rPr>
              <a:t>Думки вщухнуть самі по собі.</a:t>
            </a:r>
          </a:p>
          <a:p>
            <a:pPr eaLnBrk="1" hangingPunct="1"/>
            <a:r>
              <a:rPr lang="uk-UA" sz="2400" dirty="0">
                <a:solidFill>
                  <a:srgbClr val="333333"/>
                </a:solidFill>
                <a:latin typeface="Calibri Light"/>
              </a:rPr>
              <a:t> </a:t>
            </a:r>
          </a:p>
        </p:txBody>
      </p:sp>
      <p:pic>
        <p:nvPicPr>
          <p:cNvPr id="67588" name="Picture 4">
            <a:extLst>
              <a:ext uri="{FF2B5EF4-FFF2-40B4-BE49-F238E27FC236}">
                <a16:creationId xmlns:a16="http://schemas.microsoft.com/office/drawing/2014/main" id="{A49E8917-0F7C-4A22-97C7-E5E33578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061" y="4114799"/>
            <a:ext cx="2214114" cy="27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7. Інші аспекти мислення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Порівняння себе з іншими людьми: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не порівнюйте себе з іншими людьми занадто часто!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завжди буде хтось гарніший, успішніший або популярніший, ніж ви. Але навіть у цих «щасливчиків» є слабкі сторони.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7. Інші аспекти мислення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Порівняння себе з іншими людьми: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не порівнюйте себе з іншими людьми занадто часто!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завжди буде хтось гарніший, успішніший або популярніший, ніж ви. Але навіть у цих «щасливчиків» є слабкі сторони.</a:t>
            </a:r>
            <a:br>
              <a:rPr lang="uk-UA" dirty="0">
                <a:solidFill>
                  <a:srgbClr val="333333"/>
                </a:solidFill>
                <a:latin typeface="Calibri Light"/>
              </a:rPr>
            </a:br>
            <a:endParaRPr lang="uk-UA" dirty="0">
              <a:solidFill>
                <a:srgbClr val="333333"/>
              </a:solidFill>
              <a:latin typeface="Calibri Light"/>
            </a:endParaRPr>
          </a:p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uk-UA" sz="2000" b="1" dirty="0">
                <a:solidFill>
                  <a:srgbClr val="333333"/>
                </a:solidFill>
                <a:latin typeface="Calibri Light"/>
              </a:rPr>
              <a:t>Обов’язкові вимоги: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b="1" dirty="0">
                <a:solidFill>
                  <a:srgbClr val="333333"/>
                </a:solidFill>
                <a:latin typeface="Calibri Light"/>
              </a:rPr>
              <a:t>Не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 пред'являйте обов’язкових вимог до себе, як-от 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мати доглянутий вигляд» 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здаватися розумним(</a:t>
            </a:r>
            <a:r>
              <a:rPr lang="uk-UA" dirty="0" err="1">
                <a:solidFill>
                  <a:srgbClr val="333333"/>
                </a:solidFill>
                <a:latin typeface="Calibri Light"/>
              </a:rPr>
              <a:t>ою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)»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завжди говорити щось дотепне»</a:t>
            </a:r>
          </a:p>
          <a:p>
            <a:pPr marL="215964" lvl="3" indent="0" defTabSz="914400" eaLnBrk="0" hangingPunct="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None/>
            </a:pPr>
            <a:r>
              <a:rPr lang="uk-UA" dirty="0">
                <a:solidFill>
                  <a:srgbClr val="333333"/>
                </a:solidFill>
                <a:latin typeface="Calibri Light"/>
              </a:rPr>
              <a:t>«Треба робити свою роботу ідеально»</a:t>
            </a:r>
          </a:p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endParaRPr lang="en-US" altLang="de-DE" dirty="0">
              <a:solidFill>
                <a:srgbClr val="333333"/>
              </a:solidFill>
              <a:latin typeface="Calibri Light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71684" name="Picture 18" descr="Barbie@2_bearbeitet_4 - treesee flickr">
            <a:extLst>
              <a:ext uri="{FF2B5EF4-FFF2-40B4-BE49-F238E27FC236}">
                <a16:creationId xmlns:a16="http://schemas.microsoft.com/office/drawing/2014/main" id="{499E280B-0996-47C0-9C96-1FDAA6960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509" y="4114799"/>
            <a:ext cx="2402666" cy="27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6924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DD3F66A3-5B51-4EFA-A88B-1517A8ECB6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0363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Замість просто згадувати наші недоліки,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ми також повинні усвідомити наші </a:t>
            </a:r>
            <a:r>
              <a:rPr lang="uk-UA" sz="2400" i="1">
                <a:solidFill>
                  <a:srgbClr val="333333"/>
                </a:solidFill>
                <a:latin typeface="Calibri Light"/>
              </a:rPr>
              <a:t>сильні сторони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0363" algn="l"/>
              </a:tabLs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Кожна людина має навички, які є не у всіх і якими вона може пишатися ...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004992"/>
                </a:solidFill>
                <a:latin typeface="Calibri Light"/>
              </a:rPr>
              <a:t>це не мають бути світові рекорди або відомі винаходи!</a:t>
            </a:r>
          </a:p>
        </p:txBody>
      </p:sp>
      <p:pic>
        <p:nvPicPr>
          <p:cNvPr id="75780" name="Picture 10" descr="JUMPING - c a muller - flickr - cc_noncommercial">
            <a:extLst>
              <a:ext uri="{FF2B5EF4-FFF2-40B4-BE49-F238E27FC236}">
                <a16:creationId xmlns:a16="http://schemas.microsoft.com/office/drawing/2014/main" id="{49805A46-E6B6-47DA-AEB9-B97179F0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наприклад, я вмію майструвати …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наприклад, я вмію майструвати 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Уявіть собі конкретну ситуацію: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коли й де це відбулося? Що саме я зробив(-ла) або хто мене похвалив?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Минулого тижня я допомогла подрузі з ремонтом …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64160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BEBB36FC-0826-4C64-918B-7EA3101340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Подумайте про свої сильні сторони: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Що мені вдається? За що мене часто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хвалять?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наприклад, я вмію майструвати 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Уявіть собі конкретну ситуацію: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коли й де це відбулося? Що саме я зробив(-ла) або хто мене похвалив?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Минулого тижня я допомогла подрузі з ремонтом 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Запишіть це!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 i="1">
                <a:solidFill>
                  <a:srgbClr val="333333"/>
                </a:solidFill>
                <a:latin typeface="Calibri Light"/>
              </a:rPr>
              <a:t>Регулярно перечитуйте і постійно доповнюйте перелік. У важкий час (наприклад, коли ви відчуваєте себе знеціненими).</a:t>
            </a:r>
            <a:br>
              <a:rPr lang="uk-UA" sz="2400" i="1">
                <a:solidFill>
                  <a:srgbClr val="333333"/>
                </a:solidFill>
                <a:latin typeface="Calibri Light"/>
              </a:rPr>
            </a:br>
            <a:r>
              <a:rPr lang="uk-UA" sz="1600" i="1">
                <a:solidFill>
                  <a:srgbClr val="333333"/>
                </a:solidFill>
                <a:latin typeface="Calibri Light"/>
              </a:rPr>
              <a:t>Наприклад, записуйте, що у вас виходить добре, або коли вас за щось похвалили …</a:t>
            </a:r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A8C625C7-B0BA-4060-AB21-77E5603B1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1813842"/>
            <a:ext cx="11376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81924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8171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Кожен день перед дзеркалом кажіть собі: «Я люблю себе» або «Я люблю тебе»! (Примітка: спочатку це буде для вас незвично ...)</a:t>
            </a: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15134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Щовечора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записуйте від 1 до 5 речей, які у вас вийшли добре. Подумки перечитуйте цей список.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Кожен день перед дзеркалом кажіть собі: «Я люблю себе» або «Я люблю тебе»! (Примітка: спочатку це буде для вас незвично ...)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	Приймайте похвалу і коротко записуйте її, щоб перечитувати у важкі моменти (зберігайте записи)!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430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01472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Займайтеся (не надто виснажливою) фізичною активністю принаймні 20 хвилин, наприклад швидкою ходьбою чи бігом.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1404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підняття настрою та самоцінності II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Згадайте ситуації, в яких у вас щось виходило особливо добре, бажано всіма органами чуття (органами зору, доторку, нюху ...). Наприклад, використовуйте для цього фотоальбоми.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Робіть щось корисне для себе, по можливості разом з іншими людьми (наприклад, подивіться фільм, сходіть у кафе).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Займайтеся (не надто виснажливою) фізичною активністю принаймні 20 хвилин, наприклад швидкою ходьбою чи бігом.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Слухайте улюблені пісні.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2403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72544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Застосуйте принаймні деякі з наведених вище порад, щоб підвищити або стабілізувати свою самооцінку.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031494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Депресія — не вирок.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Зверніть увагу на типові депресивні когнітивні викривлення, про які йшлося вище, і спробуйте їх скоригувати (див. пам’ятку).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Застосуйте принаймні деякі з наведених вище порад, щоб підвищити або стабілізувати свою самооцінку.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У разі виникнення тяжких депресивних симптомів слід проконсультуватися з психологом або лікарем.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83491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Люди з психозом мають низьку самооцінку, особливо </a:t>
            </a:r>
            <a:r>
              <a:rPr lang="uk-UA" sz="20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після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психозу (наприклад, через сором і страх, що друзі можуть відвернутися від них).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мають низьку самооцінку, особливо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після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психозу (наприклад, через сором і страх, що друзі можуть відвернутися від них).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Окрім тривоги та страху, гострий психоз викликає у багатьох людей інші емоції: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Напруженість (</a:t>
            </a:r>
            <a:r>
              <a:rPr lang="uk-UA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нарешті щось відбувається</a:t>
            </a: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!)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Відчуття визнання (виконуючи місію, ви відчуваєте свою </a:t>
            </a:r>
            <a:r>
              <a:rPr lang="uk-UA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важливість</a:t>
            </a: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668181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мають низьку самооцінку, особливо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після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психозу (наприклад, через сором і страх, що друзі можуть відвернутися від них).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Окрім тривоги та страху, гострий психоз викликає у багатьох людей інші емоції: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Напруженість (</a:t>
            </a:r>
            <a:r>
              <a:rPr lang="uk-UA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нарешті щось відбувається</a:t>
            </a: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!)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Відчуття визнання (виконуючи місію, ви відчуваєте свою </a:t>
            </a:r>
            <a:r>
              <a:rPr lang="uk-UA" sz="2000" i="1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важливість</a:t>
            </a: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Борису здається, що його переслідують спецслужби. Дорогою на роботу він уже три дні поспіль опиняється в одному й тому самому вагоні з одним і тим самим чоловіком.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Оцінка: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страх і загроза. Але також: «Якщо вони настільки заморочились, можливо, я якийсь Джеймс Бонд, і вони хочуть мене завербувати».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уся річ у тому, що це просто збіг обставин! Ймовірно, обидва чоловіки регулярно сідають в один і той самий вагон.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42374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https://qeurope.eu.qualtrics.com/jfe/form/SV_0B33iaEiFfV1KN8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060CD3-386A-8C82-C71B-A3AE5AE68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8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568663"/>
              </p:ext>
            </p:extLst>
          </p:nvPr>
        </p:nvGraphicFramePr>
        <p:xfrm>
          <a:off x="408954" y="2011680"/>
          <a:ext cx="11375999" cy="46024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lonesome:cycler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It rained for weeks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Dark clouds/Темні хмари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Littledan77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Dispair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 was born that way…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/Це вроджене....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Viciarg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http://viciarg.deviantart.com/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bare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 (only for use in MCT/тільки для використання в MCT)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Psychosis &amp; Depression/Психоз і депресія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Calibri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Segoe UI Emoji"/>
                          <a:ea typeface="Calibri" pitchFamily="34" charset="0"/>
                          <a:cs typeface="Times New Roman" pitchFamily="18" charset="0"/>
                        </a:rPr>
                        <a:t>♥</a:t>
                      </a: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Calibri" pitchFamily="34" charset="0"/>
                          <a:cs typeface="Times New Roman" pitchFamily="18" charset="0"/>
                        </a:rPr>
                        <a:t>rm3n 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Calibri" pitchFamily="34" charset="0"/>
                          <a:cs typeface="Times New Roman" pitchFamily="18" charset="0"/>
                        </a:rPr>
                        <a:t>yourewonderingandthinking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Brooding/Нав’язливі думки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Lady-bug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Kaleidoscope Mosaic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Mosaic/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Мозаїка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Bold&amp;Blond 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Ride on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Tunnel/Тунель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Felipe Morin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Prison •.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Person in the eye/Відображення людини в оці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Oldmaison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Big thumbs Up 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Thumbs up/Великі пальці вгору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Oldmaison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Complaints thumbs down-784494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Thumbs down/Великі пальці вниз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67422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6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895998"/>
              </p:ext>
            </p:extLst>
          </p:nvPr>
        </p:nvGraphicFramePr>
        <p:xfrm>
          <a:off x="408954" y="2011680"/>
          <a:ext cx="11375999" cy="35052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LunaDiRimmel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Panic room.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Panic/Паніка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Calibri" pitchFamily="34" charset="0"/>
                          <a:cs typeface="Times New Roman" pitchFamily="18" charset="0"/>
                        </a:rPr>
                        <a:t>Tarnishedrose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:: Coulrophobia VII ::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Fear of clowns/Страх перед клоунами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exfordy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Addo Elephant National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Park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Elephant/Слон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furryscaly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Fierce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Leopard behind fence/ Леопард за огорожею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Oldmaison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Barbie@2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Barbie/Barbie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c.a.muller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JUMPING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Jumping/Стрибки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GreyArea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Smiley Face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Smiley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/>
              <a:t>Метакогнітивний тренінг 8. Настрій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3422300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4381</Words>
  <Application>Microsoft Macintosh PowerPoint</Application>
  <PresentationFormat>Benutzerdefiniert</PresentationFormat>
  <Paragraphs>598</Paragraphs>
  <Slides>57</Slides>
  <Notes>56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57</vt:i4>
      </vt:variant>
    </vt:vector>
  </HeadingPairs>
  <TitlesOfParts>
    <vt:vector size="69" baseType="lpstr">
      <vt:lpstr>Arial</vt:lpstr>
      <vt:lpstr>Calibri</vt:lpstr>
      <vt:lpstr>Calibri Light</vt:lpstr>
      <vt:lpstr>Segoe UI Emoji</vt:lpstr>
      <vt:lpstr>Symbol</vt:lpstr>
      <vt:lpstr>Times New Roman</vt:lpstr>
      <vt:lpstr>Verdana</vt:lpstr>
      <vt:lpstr>Wingdings</vt:lpstr>
      <vt:lpstr>Wingdings</vt:lpstr>
      <vt:lpstr>UKE_PPT-Vorlage_16zu9</vt:lpstr>
      <vt:lpstr>2_UKE_PPT-Vorlage_16zu9</vt:lpstr>
      <vt:lpstr>4_UKE_PPT-Vorlage_16zu9</vt:lpstr>
      <vt:lpstr>MCT 8 A. Настрій</vt:lpstr>
      <vt:lpstr>Які симптоми депресії?</vt:lpstr>
      <vt:lpstr>Які симптоми депресії?</vt:lpstr>
      <vt:lpstr>Це вроджене ... ... чи набуте?</vt:lpstr>
      <vt:lpstr>Це вроджене ... ... чи набуте?</vt:lpstr>
      <vt:lpstr>Це вроджене ... ... чи набуте?</vt:lpstr>
      <vt:lpstr>Це вроджене ... ... чи набуте?</vt:lpstr>
      <vt:lpstr>Що це все означає?</vt:lpstr>
      <vt:lpstr>Психоз і депресія Вплив психозу на відчуття самоцінності й настрій</vt:lpstr>
      <vt:lpstr>Психоз і депресія Вплив психозу на відчуття самоцінності й настрій</vt:lpstr>
      <vt:lpstr>Психоз і депресія Вплив психозу на відчуття самоцінності й настрій</vt:lpstr>
      <vt:lpstr>Психоз і депресія Вплив психозу на відчуття самоцінності й настрій</vt:lpstr>
      <vt:lpstr>PowerPoint-Präsentation</vt:lpstr>
      <vt:lpstr>1. Надмірне узагальнення Яка оцінка буде більш позитивною/корисною? (не просто замилювання очей)</vt:lpstr>
      <vt:lpstr>1. Надмірне узагальнення Яка оцінка буде більш позитивною/корисною? (не просто замилювання очей)</vt:lpstr>
      <vt:lpstr>1. Надмірне узагальнення Яка оцінка буде більш позитивною/корисною? (не просто замилювання очей)</vt:lpstr>
      <vt:lpstr>Натомість: не варто судити про все за одним недоліком!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2. Обмежене сприйняття (Волосина в супі) Яка оцінка буде більш позитивною/корисною?</vt:lpstr>
      <vt:lpstr>3. Судження про інших по собі</vt:lpstr>
      <vt:lpstr>4. Знецінення позитивного досвіду та прийняття негативного! Яка оцінка буде більш позитивною/корисною?</vt:lpstr>
      <vt:lpstr>4. Знецінення позитивного досвіду та прийняття негативного! Яка оцінка буде більш позитивною/корисною?</vt:lpstr>
      <vt:lpstr>4. Знецінення позитивного досвіду та прийняття негативного! Яка оцінка буде більш позитивною/корисною?</vt:lpstr>
      <vt:lpstr>5. Чорно-біле мислення / катастрофізація / мислення «все або нічого». Яка оцінка буде більш позитивною/корисною?</vt:lpstr>
      <vt:lpstr>5. Чорно-біле мислення / катастрофізація / мислення «все або нічого» Яка оцінка буде більш позитивною/корисною?</vt:lpstr>
      <vt:lpstr>6. Відкидання негативних думок Яка оцінка буде більш позитивною/корисною?</vt:lpstr>
      <vt:lpstr>6. Відкидання негативних думок Яка оцінка буде більш позитивною/корисною?</vt:lpstr>
      <vt:lpstr>6. Вправа на відкидання негативних думок</vt:lpstr>
      <vt:lpstr>6. Відкидання негативних думок У вас вийшло? Ні! </vt:lpstr>
      <vt:lpstr>Натомість: подивіться на себе з відстані ...</vt:lpstr>
      <vt:lpstr>7. Інші аспекти мислення</vt:lpstr>
      <vt:lpstr>7. Інші аспекти мислення</vt:lpstr>
      <vt:lpstr>Усвідомлення сильних сторін</vt:lpstr>
      <vt:lpstr>Усвідомлення сильних сторін</vt:lpstr>
      <vt:lpstr>Усвідомлення сильних сторін</vt:lpstr>
      <vt:lpstr>Усвідомлення сильних сторін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</vt:lpstr>
      <vt:lpstr>Поради щодо підняття настрою та самоцінності II</vt:lpstr>
      <vt:lpstr>Поради щодо підняття настрою та самоцінності II</vt:lpstr>
      <vt:lpstr>Поради щодо підняття настрою та самоцінності II</vt:lpstr>
      <vt:lpstr>Поради щодо підняття настрою та самоцінності II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385</cp:revision>
  <dcterms:created xsi:type="dcterms:W3CDTF">2004-06-30T16:15:23Z</dcterms:created>
  <dcterms:modified xsi:type="dcterms:W3CDTF">2025-10-07T14:27:03Z</dcterms:modified>
</cp:coreProperties>
</file>