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  <p:sldMasterId id="2147483681" r:id="rId2"/>
    <p:sldMasterId id="2147483694" r:id="rId3"/>
    <p:sldMasterId id="2147483707" r:id="rId4"/>
  </p:sldMasterIdLst>
  <p:notesMasterIdLst>
    <p:notesMasterId r:id="rId54"/>
  </p:notesMasterIdLst>
  <p:sldIdLst>
    <p:sldId id="382" r:id="rId5"/>
    <p:sldId id="329" r:id="rId6"/>
    <p:sldId id="383" r:id="rId7"/>
    <p:sldId id="384" r:id="rId8"/>
    <p:sldId id="385" r:id="rId9"/>
    <p:sldId id="288" r:id="rId10"/>
    <p:sldId id="262" r:id="rId11"/>
    <p:sldId id="263" r:id="rId12"/>
    <p:sldId id="378" r:id="rId13"/>
    <p:sldId id="332" r:id="rId14"/>
    <p:sldId id="334" r:id="rId15"/>
    <p:sldId id="335" r:id="rId16"/>
    <p:sldId id="386" r:id="rId17"/>
    <p:sldId id="387" r:id="rId18"/>
    <p:sldId id="270" r:id="rId19"/>
    <p:sldId id="388" r:id="rId20"/>
    <p:sldId id="339" r:id="rId21"/>
    <p:sldId id="340" r:id="rId22"/>
    <p:sldId id="341" r:id="rId23"/>
    <p:sldId id="342" r:id="rId24"/>
    <p:sldId id="343" r:id="rId25"/>
    <p:sldId id="273" r:id="rId26"/>
    <p:sldId id="344" r:id="rId27"/>
    <p:sldId id="345" r:id="rId28"/>
    <p:sldId id="365" r:id="rId29"/>
    <p:sldId id="364" r:id="rId30"/>
    <p:sldId id="366" r:id="rId31"/>
    <p:sldId id="368" r:id="rId32"/>
    <p:sldId id="367" r:id="rId33"/>
    <p:sldId id="298" r:id="rId34"/>
    <p:sldId id="349" r:id="rId35"/>
    <p:sldId id="350" r:id="rId36"/>
    <p:sldId id="351" r:id="rId37"/>
    <p:sldId id="352" r:id="rId38"/>
    <p:sldId id="321" r:id="rId39"/>
    <p:sldId id="389" r:id="rId40"/>
    <p:sldId id="390" r:id="rId41"/>
    <p:sldId id="369" r:id="rId42"/>
    <p:sldId id="391" r:id="rId43"/>
    <p:sldId id="392" r:id="rId44"/>
    <p:sldId id="393" r:id="rId45"/>
    <p:sldId id="362" r:id="rId46"/>
    <p:sldId id="394" r:id="rId47"/>
    <p:sldId id="277" r:id="rId48"/>
    <p:sldId id="380" r:id="rId49"/>
    <p:sldId id="395" r:id="rId50"/>
    <p:sldId id="976" r:id="rId51"/>
    <p:sldId id="396" r:id="rId52"/>
    <p:sldId id="397" r:id="rId53"/>
  </p:sldIdLst>
  <p:sldSz cx="12195175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 userDrawn="1">
          <p15:clr>
            <a:srgbClr val="A4A3A4"/>
          </p15:clr>
        </p15:guide>
        <p15:guide id="2" userDrawn="1">
          <p15:clr>
            <a:srgbClr val="A4A3A4"/>
          </p15:clr>
        </p15:guide>
        <p15:guide id="3" pos="120" userDrawn="1">
          <p15:clr>
            <a:srgbClr val="A4A3A4"/>
          </p15:clr>
        </p15:guide>
        <p15:guide id="4" pos="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s" lastIdx="2" clrIdx="0"/>
  <p:cmAuthor id="2" name="XXX" initials="X" lastIdx="11" clrIdx="1"/>
  <p:cmAuthor id="3" name="Steffen" initials="S" lastIdx="1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99"/>
    <a:srgbClr val="000000"/>
    <a:srgbClr val="0066CC"/>
    <a:srgbClr val="0099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89058" autoAdjust="0"/>
  </p:normalViewPr>
  <p:slideViewPr>
    <p:cSldViewPr snapToGrid="0">
      <p:cViewPr varScale="1">
        <p:scale>
          <a:sx n="111" d="100"/>
          <a:sy n="111" d="100"/>
        </p:scale>
        <p:origin x="1224" y="200"/>
      </p:cViewPr>
      <p:guideLst>
        <p:guide orient="horz" pos="4319"/>
        <p:guide/>
        <p:guide pos="120"/>
        <p:guide pos="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21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5BC3C-4936-4450-8B00-143DC2B3C5EE}" type="datetimeFigureOut">
              <a:rPr lang="de-DE" smtClean="0"/>
              <a:pPr/>
              <a:t>07.10.25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52B59-CFD4-48B6-AD95-A4F8517F72F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9395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9275" y="539750"/>
            <a:ext cx="5119688" cy="2879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434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434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434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434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9367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5752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>
                <a:solidFill>
                  <a:srgbClr val="000000"/>
                </a:solidFill>
              </a:rPr>
              <a:pPr/>
              <a:t>8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347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8574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aseline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0433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165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165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165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>
                <a:solidFill>
                  <a:srgbClr val="000000"/>
                </a:solidFill>
              </a:rPr>
              <a:pPr/>
              <a:t>15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23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B4C74-C555-7541-A299-0C6D135C13F7}" type="slidenum">
              <a:rPr lang="de-DE" smtClean="0">
                <a:solidFill>
                  <a:srgbClr val="000000"/>
                </a:solidFill>
              </a:rPr>
              <a:pPr/>
              <a:t>16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23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94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3699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0532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70106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16277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87707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67314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37616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1717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18476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62574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68267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6747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68989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26658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39067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26370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26370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26370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96828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96828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96828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96828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86708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86708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25733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58255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52B59-CFD4-48B6-AD95-A4F8517F72FE}" type="slidenum">
              <a:rPr lang="de-DE" smtClean="0"/>
              <a:pPr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58255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9275" y="539750"/>
            <a:ext cx="5119688" cy="2879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300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49</a:t>
            </a:fld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49275" y="539750"/>
            <a:ext cx="5119688" cy="28797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>
                <a:solidFill>
                  <a:srgbClr val="000000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F5DE16-5F41-0F46-AF59-1046535EA871}" type="slidenum">
              <a:rPr lang="de-DE" smtClean="0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C50EA92-F41B-5541-853C-AF233470334E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>
                <a:solidFill>
                  <a:srgbClr val="000000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F5DE16-5F41-0F46-AF59-1046535EA871}" type="slidenum">
              <a:rPr lang="de-DE" smtClean="0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>
                <a:solidFill>
                  <a:srgbClr val="000000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F5DE16-5F41-0F46-AF59-1046535EA871}" type="slidenum">
              <a:rPr lang="de-DE" smtClean="0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F1453263-BF73-0743-B5B9-B3C64D5B80DB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B0B565B1-9099-6C43-824A-08D47FC4C125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693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086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0230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3032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3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57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58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488133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86556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16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02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068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7108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67827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45860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50727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31A55163-39B4-40AE-9E58-03E666178A0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51120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57645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D3286F8-652B-423C-9050-D693EB7BA0E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643898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7250336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0845440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8999DBA7-622B-4A3F-8040-D1DDE4BF5F6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100046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532E350-AD81-4A55-AFBF-ACECAD27C65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630932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617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dirty="0" err="1">
                <a:solidFill>
                  <a:srgbClr val="000000"/>
                </a:solidFill>
              </a:rPr>
              <a:t>Метакогнітивний</a:t>
            </a:r>
            <a:r>
              <a:rPr lang="uk-UA" dirty="0">
                <a:solidFill>
                  <a:srgbClr val="000000"/>
                </a:solidFill>
              </a:rPr>
              <a:t> тренінг 9. Самоцінність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5DE16-5F41-0F46-AF59-1046535EA871}" type="slidenum">
              <a:rPr lang="de-DE" smtClean="0">
                <a:solidFill>
                  <a:srgbClr val="000000"/>
                </a:solidFill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000000"/>
              </a:solidFill>
              <a:ea typeface="ＭＳ Ｐゴシック" charset="0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uk-UA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uk-UA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 тренінг 9. Самоцінність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6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8. Настрій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BBAE64F0-375F-4562-98FB-0BDCD253693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7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dgR8Q64ld9VwJHU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MCT 9 A. Самоцінність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4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796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таке «самоцінність»?</a:t>
            </a:r>
          </a:p>
        </p:txBody>
      </p:sp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>
          <a:xfrm>
            <a:off x="6080760" y="2203704"/>
            <a:ext cx="5669280" cy="4248000"/>
          </a:xfrm>
        </p:spPr>
        <p:txBody>
          <a:bodyPr/>
          <a:lstStyle/>
          <a:p>
            <a:pPr algn="ctr" eaLnBrk="1" hangingPunct="1">
              <a:buClr>
                <a:srgbClr val="333333"/>
              </a:buClr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???</a:t>
            </a:r>
          </a:p>
          <a:p>
            <a:pPr algn="ctr" eaLnBrk="1" hangingPunct="1"/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2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Caption_9"/>
          <p:cNvSpPr txBox="1">
            <a:spLocks noChangeArrowheads="1"/>
          </p:cNvSpPr>
          <p:nvPr/>
        </p:nvSpPr>
        <p:spPr bwMode="auto">
          <a:xfrm>
            <a:off x="2510983" y="1957482"/>
            <a:ext cx="147027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z="1000" b="0">
                <a:solidFill>
                  <a:srgbClr val="333333"/>
                </a:solidFill>
                <a:latin typeface="Calibri Light"/>
                <a:ea typeface="ＭＳ Ｐゴシック" charset="0"/>
              </a:rPr>
              <a:t>за Potreck-Rose, 2006</a:t>
            </a:r>
          </a:p>
        </p:txBody>
      </p:sp>
      <p:pic>
        <p:nvPicPr>
          <p:cNvPr id="9" name="Picture 2" descr="E:\Neuer Ordner 3\Arbeit_UKE\5856660723_354647e411_o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2203703"/>
            <a:ext cx="5303520" cy="348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915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таке «самоцінність»?</a:t>
            </a:r>
          </a:p>
        </p:txBody>
      </p:sp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>
          <a:xfrm>
            <a:off x="608076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Це </a:t>
            </a:r>
            <a:r>
              <a:rPr lang="uk-UA" sz="2400" i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цінність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, яку ми </a:t>
            </a:r>
            <a:r>
              <a:rPr lang="uk-UA" sz="2400" i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собі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приписуємо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3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Caption_9"/>
          <p:cNvSpPr txBox="1">
            <a:spLocks noChangeArrowheads="1"/>
          </p:cNvSpPr>
          <p:nvPr/>
        </p:nvSpPr>
        <p:spPr bwMode="auto">
          <a:xfrm>
            <a:off x="2510983" y="1957482"/>
            <a:ext cx="147027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z="1000" b="0">
                <a:solidFill>
                  <a:srgbClr val="333333"/>
                </a:solidFill>
                <a:latin typeface="Calibri Light"/>
                <a:ea typeface="ＭＳ Ｐゴシック" charset="0"/>
              </a:rPr>
              <a:t>за Potreck-Rose, 2006</a:t>
            </a:r>
          </a:p>
        </p:txBody>
      </p:sp>
      <p:pic>
        <p:nvPicPr>
          <p:cNvPr id="9" name="Picture 2" descr="E:\Neuer Ordner 3\Arbeit_UKE\5856660723_354647e411_o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2203703"/>
            <a:ext cx="5303520" cy="348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90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таке «самоцінність»?</a:t>
            </a:r>
          </a:p>
        </p:txBody>
      </p:sp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>
          <a:xfrm>
            <a:off x="608076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Це </a:t>
            </a:r>
            <a:r>
              <a:rPr lang="uk-UA" sz="2400" i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цінність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, яку ми </a:t>
            </a:r>
            <a:r>
              <a:rPr lang="uk-UA" sz="2400" i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собі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приписуємо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це </a:t>
            </a:r>
            <a:r>
              <a:rPr lang="uk-UA" sz="2400" i="1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суб’єктивне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поняття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4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Caption_9"/>
          <p:cNvSpPr txBox="1">
            <a:spLocks noChangeArrowheads="1"/>
          </p:cNvSpPr>
          <p:nvPr/>
        </p:nvSpPr>
        <p:spPr bwMode="auto">
          <a:xfrm>
            <a:off x="2510983" y="1957482"/>
            <a:ext cx="147027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z="1000" b="0">
                <a:solidFill>
                  <a:srgbClr val="333333"/>
                </a:solidFill>
                <a:latin typeface="Calibri Light"/>
                <a:ea typeface="ＭＳ Ｐゴシック" charset="0"/>
              </a:rPr>
              <a:t>за Potreck-Rose, 2006</a:t>
            </a:r>
          </a:p>
        </p:txBody>
      </p:sp>
      <p:pic>
        <p:nvPicPr>
          <p:cNvPr id="9" name="Picture 2" descr="E:\Neuer Ordner 3\Arbeit_UKE\5856660723_354647e411_o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2203703"/>
            <a:ext cx="5303520" cy="348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88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Що таке «самоцінність»?</a:t>
            </a:r>
          </a:p>
        </p:txBody>
      </p:sp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>
          <a:xfrm>
            <a:off x="608076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Це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цінність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, яку ми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собі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приписуємо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це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суб’єктивне</a:t>
            </a: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поняття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хоча ми часто думаємо про це, наша самоцінність не має нічого спільного з тим, як вас сприймають інші</a:t>
            </a:r>
          </a:p>
          <a:p>
            <a:pPr eaLnBrk="1" hangingPunct="1"/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5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Caption_9"/>
          <p:cNvSpPr txBox="1">
            <a:spLocks noChangeArrowheads="1"/>
          </p:cNvSpPr>
          <p:nvPr/>
        </p:nvSpPr>
        <p:spPr bwMode="auto">
          <a:xfrm>
            <a:off x="2510983" y="1957482"/>
            <a:ext cx="147027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z="1000" b="0">
                <a:solidFill>
                  <a:srgbClr val="333333"/>
                </a:solidFill>
                <a:latin typeface="Calibri Light"/>
                <a:ea typeface="ＭＳ Ｐゴシック" charset="0"/>
              </a:rPr>
              <a:t>за Potreck-Rose, 2006</a:t>
            </a:r>
          </a:p>
        </p:txBody>
      </p:sp>
      <p:pic>
        <p:nvPicPr>
          <p:cNvPr id="9" name="Picture 2" descr="E:\Neuer Ordner 3\Arbeit_UKE\5856660723_354647e411_o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2203703"/>
            <a:ext cx="5303520" cy="348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205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Низька самоцінність може вплинути на психічне здоров'я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У людей з психічними захворюваннями часто буває низька самоцінність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Низька самоцінність може спричинити психічні проблеми:</a:t>
            </a:r>
          </a:p>
          <a:p>
            <a:pPr marL="558863" lvl="2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невпевненість, комплекси</a:t>
            </a:r>
          </a:p>
          <a:p>
            <a:pPr marL="558863" lvl="2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страхи</a:t>
            </a:r>
          </a:p>
          <a:p>
            <a:pPr marL="558863" lvl="2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симптоми депресії</a:t>
            </a:r>
          </a:p>
          <a:p>
            <a:pPr marL="558863" lvl="2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самотність</a:t>
            </a:r>
          </a:p>
          <a:p>
            <a:pPr marL="342900" lvl="1" indent="-342900"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endParaRPr lang="de-DE" sz="2400" dirty="0">
              <a:solidFill>
                <a:srgbClr val="333333"/>
              </a:solidFill>
              <a:latin typeface="Calibri Light"/>
              <a:ea typeface="Verdana" pitchFamily="34" charset="0"/>
              <a:cs typeface="Verdana" pitchFamily="34" charset="0"/>
            </a:endParaRPr>
          </a:p>
          <a:p>
            <a:pPr lvl="1">
              <a:spcBef>
                <a:spcPts val="1999"/>
              </a:spcBef>
              <a:spcAft>
                <a:spcPts val="0"/>
              </a:spcAft>
            </a:pPr>
            <a:endParaRPr lang="de-DE" sz="2400" dirty="0">
              <a:solidFill>
                <a:srgbClr val="333333"/>
              </a:solidFill>
              <a:latin typeface="Calibri Light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6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Різниця між завищеною і здоровою самоцінністю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Багато людей, які страждають на психоз (але не всі), відчувають, що їх переслідують. Це може спричинити зниження самоцінності. Інші ж відчувають себе обраними й вважають, що вони призначені для виконання особливо важливої місії.</a:t>
            </a:r>
          </a:p>
          <a:p>
            <a:endParaRPr lang="de-DE" sz="24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DE" sz="24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УВАГА:</a:t>
            </a:r>
            <a:r>
              <a:rPr lang="uk-UA" sz="2400" b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ідеї про велич ніяк не пов'язані зі «здоровою» самоцінністю!</a:t>
            </a:r>
          </a:p>
          <a:p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Цей стан є короткочасним </a:t>
            </a:r>
          </a:p>
          <a:p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… і далекий від реальності та реальних можливостей.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7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575" y="3611740"/>
            <a:ext cx="1012024" cy="1012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1186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АЛЕ ...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У всіх людей є сильні сторони, які часто потрібно відкривати в собі вперше.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Ви можете і маєте пишатися цими сильними сторонами!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Усвідомлення цих сильних сторін є наріжним каменем вашої самооцінки.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8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83920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У людей, які страждають на психоз, низьке відчуття самоцінності, часто через негативний досвід взаємостосунків.</a:t>
            </a:r>
          </a:p>
          <a:p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Підвищення самооцінки та покращення інших симптомів депресії сприяє психічній стабільності. </a:t>
            </a:r>
          </a:p>
          <a:p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Це також допомагає зменшити симптоми психозу.</a:t>
            </a:r>
          </a:p>
          <a:p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9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2544" r="891"/>
          <a:stretch/>
        </p:blipFill>
        <p:spPr>
          <a:xfrm>
            <a:off x="6263640" y="2203704"/>
            <a:ext cx="5303520" cy="262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895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Джерела розвитку самоцінності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Самоцінність не є постійною величиною. Вона може змінюватися залежно від сфер діяльності (праворуч у вигляді полиці).</a:t>
            </a:r>
          </a:p>
          <a:p>
            <a:pPr eaLnBrk="1" hangingPunct="1"/>
            <a:endParaRPr lang="de-DE" sz="2400" dirty="0">
              <a:solidFill>
                <a:srgbClr val="333333"/>
              </a:solidFill>
              <a:latin typeface="Calibri Light"/>
              <a:ea typeface="ＭＳ Ｐゴシック"/>
              <a:cs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10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724" y="1124744"/>
            <a:ext cx="3534070" cy="5303520"/>
          </a:xfrm>
          <a:prstGeom prst="rect">
            <a:avLst/>
          </a:prstGeom>
        </p:spPr>
      </p:pic>
      <p:sp>
        <p:nvSpPr>
          <p:cNvPr id="23" name="Textfeld 1"/>
          <p:cNvSpPr txBox="1">
            <a:spLocks noChangeArrowheads="1"/>
          </p:cNvSpPr>
          <p:nvPr/>
        </p:nvSpPr>
        <p:spPr bwMode="auto">
          <a:xfrm>
            <a:off x="7661719" y="240804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Стосунки</a:t>
            </a:r>
          </a:p>
        </p:txBody>
      </p:sp>
      <p:sp>
        <p:nvSpPr>
          <p:cNvPr id="24" name="Textfeld 23"/>
          <p:cNvSpPr txBox="1">
            <a:spLocks noChangeArrowheads="1"/>
          </p:cNvSpPr>
          <p:nvPr/>
        </p:nvSpPr>
        <p:spPr bwMode="auto">
          <a:xfrm>
            <a:off x="7852398" y="343066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Професія</a:t>
            </a:r>
          </a:p>
        </p:txBody>
      </p:sp>
      <p:sp>
        <p:nvSpPr>
          <p:cNvPr id="25" name="Textfeld 7"/>
          <p:cNvSpPr txBox="1">
            <a:spLocks noChangeArrowheads="1"/>
          </p:cNvSpPr>
          <p:nvPr/>
        </p:nvSpPr>
        <p:spPr bwMode="auto">
          <a:xfrm>
            <a:off x="7662262" y="4201572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Зовнішній вигляд</a:t>
            </a:r>
          </a:p>
        </p:txBody>
      </p:sp>
      <p:sp>
        <p:nvSpPr>
          <p:cNvPr id="26" name="Textfeld 25"/>
          <p:cNvSpPr txBox="1">
            <a:spLocks noChangeArrowheads="1"/>
          </p:cNvSpPr>
          <p:nvPr/>
        </p:nvSpPr>
        <p:spPr bwMode="auto">
          <a:xfrm>
            <a:off x="9897872" y="2972453"/>
            <a:ext cx="100584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</a:p>
        </p:txBody>
      </p:sp>
      <p:sp>
        <p:nvSpPr>
          <p:cNvPr id="27" name="Textfeld 10"/>
          <p:cNvSpPr txBox="1">
            <a:spLocks noChangeArrowheads="1"/>
          </p:cNvSpPr>
          <p:nvPr/>
        </p:nvSpPr>
        <p:spPr bwMode="auto">
          <a:xfrm>
            <a:off x="9517659" y="445328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Дозвілля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Джерела розвитку самоцінності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Самоцінність не є постійною величиною. Вона може змінюватися залежно від сфер діяльності (праворуч у вигляді полиці).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Для нашої самоцінності вкрай важливо те, чи ми концентруємося лише на своїх слабких сторонах («порожніх полицях»), чи також на сильних сторонах і здібностях («повних полицях»).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endParaRPr lang="de-DE" sz="2400" dirty="0">
              <a:solidFill>
                <a:srgbClr val="333333"/>
              </a:solidFill>
              <a:latin typeface="Calibri Light"/>
            </a:endParaRPr>
          </a:p>
          <a:p>
            <a:pPr eaLnBrk="1" hangingPunct="1"/>
            <a:endParaRPr lang="de-DE" sz="2400" dirty="0">
              <a:solidFill>
                <a:srgbClr val="333333"/>
              </a:solidFill>
              <a:latin typeface="Calibri Light"/>
              <a:ea typeface="ＭＳ Ｐゴシック"/>
              <a:cs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11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2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724" y="1124744"/>
            <a:ext cx="3534070" cy="5303520"/>
          </a:xfrm>
          <a:prstGeom prst="rect">
            <a:avLst/>
          </a:prstGeom>
        </p:spPr>
      </p:pic>
      <p:sp>
        <p:nvSpPr>
          <p:cNvPr id="13" name="Textfeld 1"/>
          <p:cNvSpPr txBox="1">
            <a:spLocks noChangeArrowheads="1"/>
          </p:cNvSpPr>
          <p:nvPr/>
        </p:nvSpPr>
        <p:spPr bwMode="auto">
          <a:xfrm>
            <a:off x="7661719" y="240804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Стосунки</a:t>
            </a:r>
          </a:p>
        </p:txBody>
      </p:sp>
      <p:sp>
        <p:nvSpPr>
          <p:cNvPr id="14" name="Textfeld 23"/>
          <p:cNvSpPr txBox="1">
            <a:spLocks noChangeArrowheads="1"/>
          </p:cNvSpPr>
          <p:nvPr/>
        </p:nvSpPr>
        <p:spPr bwMode="auto">
          <a:xfrm>
            <a:off x="7852398" y="343066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Професія</a:t>
            </a:r>
          </a:p>
        </p:txBody>
      </p:sp>
      <p:sp>
        <p:nvSpPr>
          <p:cNvPr id="15" name="Textfeld 7"/>
          <p:cNvSpPr txBox="1">
            <a:spLocks noChangeArrowheads="1"/>
          </p:cNvSpPr>
          <p:nvPr/>
        </p:nvSpPr>
        <p:spPr bwMode="auto">
          <a:xfrm>
            <a:off x="7662262" y="4201572"/>
            <a:ext cx="1188177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333333"/>
                </a:solidFill>
                <a:latin typeface="Calibri Light"/>
                <a:cs typeface="Verdana"/>
              </a:rPr>
              <a:t>Зовнішній вигляд</a:t>
            </a:r>
          </a:p>
        </p:txBody>
      </p:sp>
      <p:sp>
        <p:nvSpPr>
          <p:cNvPr id="16" name="Textfeld 25"/>
          <p:cNvSpPr txBox="1">
            <a:spLocks noChangeArrowheads="1"/>
          </p:cNvSpPr>
          <p:nvPr/>
        </p:nvSpPr>
        <p:spPr bwMode="auto">
          <a:xfrm>
            <a:off x="9897872" y="2972453"/>
            <a:ext cx="100584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</a:p>
        </p:txBody>
      </p:sp>
      <p:sp>
        <p:nvSpPr>
          <p:cNvPr id="17" name="Textfeld 10"/>
          <p:cNvSpPr txBox="1">
            <a:spLocks noChangeArrowheads="1"/>
          </p:cNvSpPr>
          <p:nvPr/>
        </p:nvSpPr>
        <p:spPr bwMode="auto">
          <a:xfrm>
            <a:off x="9517659" y="445328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Дозвілля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Люди з низькою самоцінністю …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… схильні концентруватися лише на своїх порожніх полицях і чужих повних полицях.</a:t>
            </a:r>
          </a:p>
          <a:p>
            <a:pPr eaLnBrk="1" hangingPunct="1"/>
            <a:endParaRPr lang="de-DE" sz="2400" dirty="0">
              <a:solidFill>
                <a:srgbClr val="333333"/>
              </a:solidFill>
              <a:latin typeface="Calibri Light"/>
              <a:ea typeface="ＭＳ Ｐゴシック"/>
              <a:cs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12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2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724" y="1124744"/>
            <a:ext cx="3534070" cy="5303520"/>
          </a:xfrm>
          <a:prstGeom prst="rect">
            <a:avLst/>
          </a:prstGeom>
        </p:spPr>
      </p:pic>
      <p:sp>
        <p:nvSpPr>
          <p:cNvPr id="13" name="Textfeld 1"/>
          <p:cNvSpPr txBox="1">
            <a:spLocks noChangeArrowheads="1"/>
          </p:cNvSpPr>
          <p:nvPr/>
        </p:nvSpPr>
        <p:spPr bwMode="auto">
          <a:xfrm>
            <a:off x="7661719" y="240804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Стосунки</a:t>
            </a:r>
          </a:p>
        </p:txBody>
      </p:sp>
      <p:sp>
        <p:nvSpPr>
          <p:cNvPr id="14" name="Textfeld 23"/>
          <p:cNvSpPr txBox="1">
            <a:spLocks noChangeArrowheads="1"/>
          </p:cNvSpPr>
          <p:nvPr/>
        </p:nvSpPr>
        <p:spPr bwMode="auto">
          <a:xfrm>
            <a:off x="7852398" y="343066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Професія</a:t>
            </a:r>
          </a:p>
        </p:txBody>
      </p:sp>
      <p:sp>
        <p:nvSpPr>
          <p:cNvPr id="15" name="Textfeld 7"/>
          <p:cNvSpPr txBox="1">
            <a:spLocks noChangeArrowheads="1"/>
          </p:cNvSpPr>
          <p:nvPr/>
        </p:nvSpPr>
        <p:spPr bwMode="auto">
          <a:xfrm>
            <a:off x="7662262" y="4201572"/>
            <a:ext cx="1188177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333333"/>
                </a:solidFill>
                <a:latin typeface="Calibri Light"/>
                <a:cs typeface="Verdana"/>
              </a:rPr>
              <a:t>Зовнішній вигляд</a:t>
            </a:r>
          </a:p>
        </p:txBody>
      </p:sp>
      <p:sp>
        <p:nvSpPr>
          <p:cNvPr id="16" name="Textfeld 25"/>
          <p:cNvSpPr txBox="1">
            <a:spLocks noChangeArrowheads="1"/>
          </p:cNvSpPr>
          <p:nvPr/>
        </p:nvSpPr>
        <p:spPr bwMode="auto">
          <a:xfrm>
            <a:off x="9897872" y="2972453"/>
            <a:ext cx="100584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</a:p>
        </p:txBody>
      </p:sp>
      <p:sp>
        <p:nvSpPr>
          <p:cNvPr id="17" name="Textfeld 10"/>
          <p:cNvSpPr txBox="1">
            <a:spLocks noChangeArrowheads="1"/>
          </p:cNvSpPr>
          <p:nvPr/>
        </p:nvSpPr>
        <p:spPr bwMode="auto">
          <a:xfrm>
            <a:off x="9517659" y="445328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Дозвілля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Люди з низькою самоцінністю …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… схильні концентруватися лише на своїх порожніх полицях і чужих повних полицях.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... схильні до </a:t>
            </a:r>
            <a:r>
              <a:rPr lang="uk-UA" sz="2400" u="sng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узагальнених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негативних самоосуджень («Я нічого не вмію»)</a:t>
            </a:r>
          </a:p>
          <a:p>
            <a:pPr eaLnBrk="1" hangingPunct="1"/>
            <a:endParaRPr lang="de-DE" sz="2400" dirty="0">
              <a:solidFill>
                <a:srgbClr val="333333"/>
              </a:solidFill>
              <a:latin typeface="Calibri Light"/>
              <a:ea typeface="ＭＳ Ｐゴシック"/>
              <a:cs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13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2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724" y="1124744"/>
            <a:ext cx="3534070" cy="5303520"/>
          </a:xfrm>
          <a:prstGeom prst="rect">
            <a:avLst/>
          </a:prstGeom>
        </p:spPr>
      </p:pic>
      <p:sp>
        <p:nvSpPr>
          <p:cNvPr id="13" name="Textfeld 1"/>
          <p:cNvSpPr txBox="1">
            <a:spLocks noChangeArrowheads="1"/>
          </p:cNvSpPr>
          <p:nvPr/>
        </p:nvSpPr>
        <p:spPr bwMode="auto">
          <a:xfrm>
            <a:off x="7661719" y="240804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Стосунки</a:t>
            </a:r>
          </a:p>
        </p:txBody>
      </p:sp>
      <p:sp>
        <p:nvSpPr>
          <p:cNvPr id="14" name="Textfeld 23"/>
          <p:cNvSpPr txBox="1">
            <a:spLocks noChangeArrowheads="1"/>
          </p:cNvSpPr>
          <p:nvPr/>
        </p:nvSpPr>
        <p:spPr bwMode="auto">
          <a:xfrm>
            <a:off x="7852398" y="343066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Професія</a:t>
            </a:r>
          </a:p>
        </p:txBody>
      </p:sp>
      <p:sp>
        <p:nvSpPr>
          <p:cNvPr id="15" name="Textfeld 7"/>
          <p:cNvSpPr txBox="1">
            <a:spLocks noChangeArrowheads="1"/>
          </p:cNvSpPr>
          <p:nvPr/>
        </p:nvSpPr>
        <p:spPr bwMode="auto">
          <a:xfrm>
            <a:off x="7662262" y="4201572"/>
            <a:ext cx="1188177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333333"/>
                </a:solidFill>
                <a:latin typeface="Calibri Light"/>
                <a:cs typeface="Verdana"/>
              </a:rPr>
              <a:t>Зовнішній вигляд</a:t>
            </a:r>
          </a:p>
        </p:txBody>
      </p:sp>
      <p:sp>
        <p:nvSpPr>
          <p:cNvPr id="16" name="Textfeld 25"/>
          <p:cNvSpPr txBox="1">
            <a:spLocks noChangeArrowheads="1"/>
          </p:cNvSpPr>
          <p:nvPr/>
        </p:nvSpPr>
        <p:spPr bwMode="auto">
          <a:xfrm>
            <a:off x="9897872" y="2972453"/>
            <a:ext cx="100584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</a:p>
        </p:txBody>
      </p:sp>
      <p:sp>
        <p:nvSpPr>
          <p:cNvPr id="17" name="Textfeld 10"/>
          <p:cNvSpPr txBox="1">
            <a:spLocks noChangeArrowheads="1"/>
          </p:cNvSpPr>
          <p:nvPr/>
        </p:nvSpPr>
        <p:spPr bwMode="auto">
          <a:xfrm>
            <a:off x="9517659" y="445328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Дозвілля</a:t>
            </a:r>
          </a:p>
        </p:txBody>
      </p:sp>
    </p:spTree>
    <p:extLst>
      <p:ext uri="{BB962C8B-B14F-4D97-AF65-F5344CB8AC3E}">
        <p14:creationId xmlns:p14="http://schemas.microsoft.com/office/powerpoint/2010/main" val="2857178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Люди з низькою самоцінністю …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… схильні концентруватися лише на своїх порожніх полицях і чужих повних полицях.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... схильні до </a:t>
            </a:r>
            <a:r>
              <a:rPr lang="uk-UA" sz="2400" u="sng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узагальнених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негативних самоосуджень («Я нічого не вмію»)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… не відділяють людину в цілому від її поведінки (щось не вдалося = невдаха) 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endParaRPr lang="de-DE" sz="2400" dirty="0">
              <a:solidFill>
                <a:srgbClr val="333333"/>
              </a:solidFill>
              <a:latin typeface="Calibri Light"/>
            </a:endParaRPr>
          </a:p>
          <a:p>
            <a:pPr eaLnBrk="1" hangingPunct="1"/>
            <a:endParaRPr lang="de-DE" sz="2400" dirty="0">
              <a:solidFill>
                <a:srgbClr val="333333"/>
              </a:solidFill>
              <a:latin typeface="Calibri Light"/>
              <a:ea typeface="ＭＳ Ｐゴシック"/>
              <a:cs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14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2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724" y="1124744"/>
            <a:ext cx="3534070" cy="5303520"/>
          </a:xfrm>
          <a:prstGeom prst="rect">
            <a:avLst/>
          </a:prstGeom>
        </p:spPr>
      </p:pic>
      <p:sp>
        <p:nvSpPr>
          <p:cNvPr id="13" name="Textfeld 1"/>
          <p:cNvSpPr txBox="1">
            <a:spLocks noChangeArrowheads="1"/>
          </p:cNvSpPr>
          <p:nvPr/>
        </p:nvSpPr>
        <p:spPr bwMode="auto">
          <a:xfrm>
            <a:off x="7661719" y="240804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Стосунки</a:t>
            </a:r>
          </a:p>
        </p:txBody>
      </p:sp>
      <p:sp>
        <p:nvSpPr>
          <p:cNvPr id="14" name="Textfeld 23"/>
          <p:cNvSpPr txBox="1">
            <a:spLocks noChangeArrowheads="1"/>
          </p:cNvSpPr>
          <p:nvPr/>
        </p:nvSpPr>
        <p:spPr bwMode="auto">
          <a:xfrm>
            <a:off x="7852398" y="343066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Професія</a:t>
            </a:r>
          </a:p>
        </p:txBody>
      </p:sp>
      <p:sp>
        <p:nvSpPr>
          <p:cNvPr id="15" name="Textfeld 7"/>
          <p:cNvSpPr txBox="1">
            <a:spLocks noChangeArrowheads="1"/>
          </p:cNvSpPr>
          <p:nvPr/>
        </p:nvSpPr>
        <p:spPr bwMode="auto">
          <a:xfrm>
            <a:off x="7662262" y="4201572"/>
            <a:ext cx="1188177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333333"/>
                </a:solidFill>
                <a:latin typeface="Calibri Light"/>
                <a:cs typeface="Verdana"/>
              </a:rPr>
              <a:t>Зовнішній вигляд</a:t>
            </a:r>
          </a:p>
        </p:txBody>
      </p:sp>
      <p:sp>
        <p:nvSpPr>
          <p:cNvPr id="16" name="Textfeld 25"/>
          <p:cNvSpPr txBox="1">
            <a:spLocks noChangeArrowheads="1"/>
          </p:cNvSpPr>
          <p:nvPr/>
        </p:nvSpPr>
        <p:spPr bwMode="auto">
          <a:xfrm>
            <a:off x="9897872" y="2972453"/>
            <a:ext cx="100584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</a:p>
        </p:txBody>
      </p:sp>
      <p:sp>
        <p:nvSpPr>
          <p:cNvPr id="17" name="Textfeld 10"/>
          <p:cNvSpPr txBox="1">
            <a:spLocks noChangeArrowheads="1"/>
          </p:cNvSpPr>
          <p:nvPr/>
        </p:nvSpPr>
        <p:spPr bwMode="auto">
          <a:xfrm>
            <a:off x="9517659" y="4453286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Дозвілля</a:t>
            </a:r>
          </a:p>
        </p:txBody>
      </p:sp>
    </p:spTree>
    <p:extLst>
      <p:ext uri="{BB962C8B-B14F-4D97-AF65-F5344CB8AC3E}">
        <p14:creationId xmlns:p14="http://schemas.microsoft.com/office/powerpoint/2010/main" val="289028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Не забудьте нічого...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15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8259099" y="1813842"/>
            <a:ext cx="3539611" cy="1367285"/>
          </a:xfrm>
          <a:prstGeom prst="wedgeRoundRectCallout">
            <a:avLst>
              <a:gd name="adj1" fmla="val -60923"/>
              <a:gd name="adj2" fmla="val 45661"/>
              <a:gd name="adj3" fmla="val 16667"/>
            </a:avLst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charset="0"/>
              </a:rPr>
              <a:t>Востаннє я грав(ла) у команді ще у школі. Я пропускаю м’яч, не можу кинути його достатньо далеко, але добре танцюю …</a:t>
            </a: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408954" y="3357769"/>
            <a:ext cx="3351884" cy="801511"/>
          </a:xfrm>
          <a:prstGeom prst="wedgeRoundRectCallout">
            <a:avLst>
              <a:gd name="adj1" fmla="val 64008"/>
              <a:gd name="adj2" fmla="val -17930"/>
              <a:gd name="adj3" fmla="val 16667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charset="0"/>
              </a:rPr>
              <a:t>Зараз не працюю, не склав(ла) іспит</a:t>
            </a: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408953" y="4275110"/>
            <a:ext cx="3351885" cy="1439889"/>
          </a:xfrm>
          <a:prstGeom prst="wedgeRoundRectCallout">
            <a:avLst>
              <a:gd name="adj1" fmla="val 65313"/>
              <a:gd name="adj2" fmla="val -31224"/>
              <a:gd name="adj3" fmla="val 16667"/>
            </a:avLst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charset="0"/>
              </a:rPr>
              <a:t>Мені подобаються мої очі та волосся, проте у мене замалий зріст …</a:t>
            </a: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8259099" y="3440459"/>
            <a:ext cx="3539611" cy="1333375"/>
          </a:xfrm>
          <a:prstGeom prst="wedgeRoundRectCallout">
            <a:avLst>
              <a:gd name="adj1" fmla="val -60423"/>
              <a:gd name="adj2" fmla="val 37228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charset="0"/>
              </a:rPr>
              <a:t>Мені подобається готувати, я добре розбираюся в музиці та політиці, цікавлюся літературою, фільмами ...</a:t>
            </a:r>
          </a:p>
        </p:txBody>
      </p:sp>
      <p:pic>
        <p:nvPicPr>
          <p:cNvPr id="17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920" y="1149344"/>
            <a:ext cx="3534070" cy="5303520"/>
          </a:xfrm>
          <a:prstGeom prst="rect">
            <a:avLst/>
          </a:prstGeom>
        </p:spPr>
      </p:pic>
      <p:sp>
        <p:nvSpPr>
          <p:cNvPr id="18" name="Textfeld 1"/>
          <p:cNvSpPr txBox="1">
            <a:spLocks noChangeArrowheads="1"/>
          </p:cNvSpPr>
          <p:nvPr/>
        </p:nvSpPr>
        <p:spPr bwMode="auto">
          <a:xfrm>
            <a:off x="4481323" y="2496327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Стосунки</a:t>
            </a:r>
          </a:p>
        </p:txBody>
      </p:sp>
      <p:sp>
        <p:nvSpPr>
          <p:cNvPr id="21" name="Textfeld 23"/>
          <p:cNvSpPr txBox="1">
            <a:spLocks noChangeArrowheads="1"/>
          </p:cNvSpPr>
          <p:nvPr/>
        </p:nvSpPr>
        <p:spPr bwMode="auto">
          <a:xfrm>
            <a:off x="4672002" y="3518947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Професія</a:t>
            </a:r>
          </a:p>
        </p:txBody>
      </p:sp>
      <p:sp>
        <p:nvSpPr>
          <p:cNvPr id="22" name="Textfeld 7"/>
          <p:cNvSpPr txBox="1">
            <a:spLocks noChangeArrowheads="1"/>
          </p:cNvSpPr>
          <p:nvPr/>
        </p:nvSpPr>
        <p:spPr bwMode="auto">
          <a:xfrm>
            <a:off x="4481866" y="4289853"/>
            <a:ext cx="1188177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333333"/>
                </a:solidFill>
                <a:latin typeface="Calibri Light"/>
                <a:cs typeface="Verdana"/>
              </a:rPr>
              <a:t>Зовнішній вигляд</a:t>
            </a:r>
          </a:p>
        </p:txBody>
      </p:sp>
      <p:sp>
        <p:nvSpPr>
          <p:cNvPr id="23" name="Textfeld 25"/>
          <p:cNvSpPr txBox="1">
            <a:spLocks noChangeArrowheads="1"/>
          </p:cNvSpPr>
          <p:nvPr/>
        </p:nvSpPr>
        <p:spPr bwMode="auto">
          <a:xfrm>
            <a:off x="6717476" y="3060734"/>
            <a:ext cx="100584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</a:p>
        </p:txBody>
      </p:sp>
      <p:sp>
        <p:nvSpPr>
          <p:cNvPr id="24" name="Textfeld 10"/>
          <p:cNvSpPr txBox="1">
            <a:spLocks noChangeArrowheads="1"/>
          </p:cNvSpPr>
          <p:nvPr/>
        </p:nvSpPr>
        <p:spPr bwMode="auto">
          <a:xfrm>
            <a:off x="6337263" y="4541567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Дозвілля</a:t>
            </a: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408955" y="1813842"/>
            <a:ext cx="3351884" cy="1398305"/>
          </a:xfrm>
          <a:prstGeom prst="wedgeRoundRectCallout">
            <a:avLst>
              <a:gd name="adj1" fmla="val 65608"/>
              <a:gd name="adj2" fmla="val 12967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charset="0"/>
              </a:rPr>
              <a:t>Я вмію слухати, я вірний друг / вірна подруга, радо підтримую і можу розсмішити інших …</a:t>
            </a:r>
          </a:p>
        </p:txBody>
      </p:sp>
    </p:spTree>
    <p:extLst>
      <p:ext uri="{BB962C8B-B14F-4D97-AF65-F5344CB8AC3E}">
        <p14:creationId xmlns:p14="http://schemas.microsoft.com/office/powerpoint/2010/main" val="1223676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Не забудьте нічого...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16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8259099" y="1813842"/>
            <a:ext cx="3539611" cy="1367285"/>
          </a:xfrm>
          <a:prstGeom prst="wedgeRoundRectCallout">
            <a:avLst>
              <a:gd name="adj1" fmla="val -60923"/>
              <a:gd name="adj2" fmla="val 45661"/>
              <a:gd name="adj3" fmla="val 16667"/>
            </a:avLst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charset="0"/>
              </a:rPr>
              <a:t>Востаннє я грав(ла) у команді ще у школі. Я пропускаю м’яч, не можу кинути його достатньо далеко, але добре танцюю …</a:t>
            </a: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408954" y="3357769"/>
            <a:ext cx="3351884" cy="801511"/>
          </a:xfrm>
          <a:prstGeom prst="wedgeRoundRectCallout">
            <a:avLst>
              <a:gd name="adj1" fmla="val 64008"/>
              <a:gd name="adj2" fmla="val -17930"/>
              <a:gd name="adj3" fmla="val 16667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charset="0"/>
              </a:rPr>
              <a:t>Зараз не працюю, не склав(ла) іспит</a:t>
            </a: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408953" y="4275110"/>
            <a:ext cx="3351885" cy="1439889"/>
          </a:xfrm>
          <a:prstGeom prst="wedgeRoundRectCallout">
            <a:avLst>
              <a:gd name="adj1" fmla="val 65313"/>
              <a:gd name="adj2" fmla="val -31224"/>
              <a:gd name="adj3" fmla="val 16667"/>
            </a:avLst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charset="0"/>
              </a:rPr>
              <a:t>Мені подобаються мої очі та волосся, проте у мене замалий зріст …</a:t>
            </a: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8259099" y="3440459"/>
            <a:ext cx="3539611" cy="1333375"/>
          </a:xfrm>
          <a:prstGeom prst="wedgeRoundRectCallout">
            <a:avLst>
              <a:gd name="adj1" fmla="val -60423"/>
              <a:gd name="adj2" fmla="val 37228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charset="0"/>
              </a:rPr>
              <a:t>Мені подобається готувати, я добре розбираюся в музиці та політиці, цікавлюся літературою, фільмами ...</a:t>
            </a:r>
          </a:p>
        </p:txBody>
      </p:sp>
      <p:pic>
        <p:nvPicPr>
          <p:cNvPr id="17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920" y="1149344"/>
            <a:ext cx="3534070" cy="5303520"/>
          </a:xfrm>
          <a:prstGeom prst="rect">
            <a:avLst/>
          </a:prstGeom>
        </p:spPr>
      </p:pic>
      <p:sp>
        <p:nvSpPr>
          <p:cNvPr id="18" name="Textfeld 1"/>
          <p:cNvSpPr txBox="1">
            <a:spLocks noChangeArrowheads="1"/>
          </p:cNvSpPr>
          <p:nvPr/>
        </p:nvSpPr>
        <p:spPr bwMode="auto">
          <a:xfrm>
            <a:off x="4481323" y="2496327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Стосунки</a:t>
            </a:r>
          </a:p>
        </p:txBody>
      </p:sp>
      <p:sp>
        <p:nvSpPr>
          <p:cNvPr id="21" name="Textfeld 23"/>
          <p:cNvSpPr txBox="1">
            <a:spLocks noChangeArrowheads="1"/>
          </p:cNvSpPr>
          <p:nvPr/>
        </p:nvSpPr>
        <p:spPr bwMode="auto">
          <a:xfrm>
            <a:off x="4672002" y="3518947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Професія</a:t>
            </a:r>
          </a:p>
        </p:txBody>
      </p:sp>
      <p:sp>
        <p:nvSpPr>
          <p:cNvPr id="22" name="Textfeld 7"/>
          <p:cNvSpPr txBox="1">
            <a:spLocks noChangeArrowheads="1"/>
          </p:cNvSpPr>
          <p:nvPr/>
        </p:nvSpPr>
        <p:spPr bwMode="auto">
          <a:xfrm>
            <a:off x="4481866" y="4289853"/>
            <a:ext cx="1188177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333333"/>
                </a:solidFill>
                <a:latin typeface="Calibri Light"/>
                <a:cs typeface="Verdana"/>
              </a:rPr>
              <a:t>Зовнішній вигляд</a:t>
            </a:r>
          </a:p>
        </p:txBody>
      </p:sp>
      <p:sp>
        <p:nvSpPr>
          <p:cNvPr id="23" name="Textfeld 25"/>
          <p:cNvSpPr txBox="1">
            <a:spLocks noChangeArrowheads="1"/>
          </p:cNvSpPr>
          <p:nvPr/>
        </p:nvSpPr>
        <p:spPr bwMode="auto">
          <a:xfrm>
            <a:off x="6717476" y="3060734"/>
            <a:ext cx="100584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Спорт</a:t>
            </a:r>
          </a:p>
        </p:txBody>
      </p:sp>
      <p:sp>
        <p:nvSpPr>
          <p:cNvPr id="24" name="Textfeld 10"/>
          <p:cNvSpPr txBox="1">
            <a:spLocks noChangeArrowheads="1"/>
          </p:cNvSpPr>
          <p:nvPr/>
        </p:nvSpPr>
        <p:spPr bwMode="auto">
          <a:xfrm>
            <a:off x="6337263" y="4541567"/>
            <a:ext cx="118872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>
                <a:solidFill>
                  <a:srgbClr val="333333"/>
                </a:solidFill>
                <a:latin typeface="Calibri Light"/>
                <a:cs typeface="Verdana"/>
              </a:rPr>
              <a:t>  Дозвілля</a:t>
            </a: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408955" y="1813842"/>
            <a:ext cx="3351884" cy="1398305"/>
          </a:xfrm>
          <a:prstGeom prst="wedgeRoundRectCallout">
            <a:avLst>
              <a:gd name="adj1" fmla="val 65608"/>
              <a:gd name="adj2" fmla="val 12967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charset="0"/>
              </a:rPr>
              <a:t>Я вмію слухати, я вірний друг / вірна подруга, радо підтримую і можу розсмішити інших …</a:t>
            </a:r>
          </a:p>
        </p:txBody>
      </p:sp>
      <p:sp>
        <p:nvSpPr>
          <p:cNvPr id="16" name="Rechteck 20"/>
          <p:cNvSpPr/>
          <p:nvPr/>
        </p:nvSpPr>
        <p:spPr>
          <a:xfrm>
            <a:off x="408955" y="6460786"/>
            <a:ext cx="1137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На які полиці ви давно не заглядали? Які «втрачені сильні сторони» ви виявили?</a:t>
            </a:r>
          </a:p>
        </p:txBody>
      </p:sp>
    </p:spTree>
    <p:extLst>
      <p:ext uri="{BB962C8B-B14F-4D97-AF65-F5344CB8AC3E}">
        <p14:creationId xmlns:p14="http://schemas.microsoft.com/office/powerpoint/2010/main" val="1150182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відрізняє людей із високою самоцінністю?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lvl="0" indent="-342900" defTabSz="914400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Verdana"/>
              </a:rPr>
              <a:t>Голос: </a:t>
            </a:r>
            <a:r>
              <a:rPr lang="uk-UA" sz="2400">
                <a:solidFill>
                  <a:srgbClr val="004992"/>
                </a:solidFill>
                <a:latin typeface="Calibri Light"/>
                <a:cs typeface="Verdana"/>
              </a:rPr>
              <a:t>???</a:t>
            </a:r>
            <a:r>
              <a:rPr lang="uk-UA" sz="2400">
                <a:solidFill>
                  <a:srgbClr val="006699"/>
                </a:solidFill>
                <a:latin typeface="Calibri Light"/>
                <a:cs typeface="Verdana"/>
              </a:rPr>
              <a:t> </a:t>
            </a:r>
            <a:r>
              <a:rPr lang="uk-UA" sz="2400">
                <a:solidFill>
                  <a:srgbClr val="FFFFFF"/>
                </a:solidFill>
                <a:latin typeface="Calibri Light"/>
                <a:cs typeface="Verdana"/>
              </a:rPr>
              <a:t>достатньо гучний</a:t>
            </a:r>
          </a:p>
          <a:p>
            <a:pPr marL="342900" lvl="0" indent="-342900" defTabSz="914400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Verdana"/>
              </a:rPr>
              <a:t>Міміка/жести: </a:t>
            </a:r>
            <a:r>
              <a:rPr lang="uk-UA" sz="2400">
                <a:solidFill>
                  <a:srgbClr val="004992"/>
                </a:solidFill>
                <a:latin typeface="Calibri Light"/>
                <a:cs typeface="Verdana"/>
              </a:rPr>
              <a:t>???</a:t>
            </a:r>
            <a:r>
              <a:rPr lang="uk-UA" sz="2400">
                <a:solidFill>
                  <a:srgbClr val="FFFFFF"/>
                </a:solidFill>
                <a:latin typeface="Calibri Light"/>
                <a:cs typeface="Verdana"/>
              </a:rPr>
              <a:t>впевнена поведінка</a:t>
            </a:r>
          </a:p>
          <a:p>
            <a:pPr marL="342900" lvl="0" indent="-342900" defTabSz="914400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Verdana"/>
              </a:rPr>
              <a:t>Постава: </a:t>
            </a:r>
            <a:r>
              <a:rPr lang="uk-UA" sz="2400">
                <a:solidFill>
                  <a:srgbClr val="004992"/>
                </a:solidFill>
                <a:latin typeface="Calibri Light"/>
                <a:cs typeface="Verdana"/>
              </a:rPr>
              <a:t>???</a:t>
            </a:r>
          </a:p>
          <a:p>
            <a:pPr marL="342900" lvl="0" indent="-342900" defTabSz="914400">
              <a:buClr>
                <a:srgbClr val="000000"/>
              </a:buClr>
              <a:buFont typeface="WingDings"/>
              <a:buChar char=""/>
            </a:pPr>
            <a:endParaRPr lang="de-DE" sz="2400" kern="0" dirty="0">
              <a:solidFill>
                <a:srgbClr val="333333"/>
              </a:solidFill>
              <a:latin typeface="Calibri Light"/>
              <a:ea typeface="ＭＳ Ｐゴシック"/>
              <a:cs typeface="Verdana"/>
            </a:endParaRP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17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0" name="Grafik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779" y="2203704"/>
            <a:ext cx="3573243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відрізняє людей із високою самоцінністю?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Verdana"/>
              </a:rPr>
              <a:t>Голос: </a:t>
            </a:r>
            <a:r>
              <a:rPr lang="uk-UA" sz="2400">
                <a:solidFill>
                  <a:srgbClr val="004992"/>
                </a:solidFill>
                <a:latin typeface="Calibri Light"/>
                <a:cs typeface="Verdana"/>
              </a:rPr>
              <a:t>чіткий, добре поставлений, достатньо гучний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Verdana"/>
              </a:rPr>
              <a:t>Міміка/жести: </a:t>
            </a:r>
            <a:r>
              <a:rPr lang="uk-UA" sz="2400">
                <a:solidFill>
                  <a:srgbClr val="004992"/>
                </a:solidFill>
                <a:latin typeface="Calibri Light"/>
                <a:cs typeface="Verdana"/>
              </a:rPr>
              <a:t>зоровий контакт, впевнена поведінка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Verdana"/>
              </a:rPr>
              <a:t>Постава: </a:t>
            </a:r>
            <a:r>
              <a:rPr lang="uk-UA" sz="2400">
                <a:solidFill>
                  <a:srgbClr val="004992"/>
                </a:solidFill>
                <a:latin typeface="Calibri Light"/>
                <a:cs typeface="Verdana"/>
              </a:rPr>
              <a:t>пряма</a:t>
            </a:r>
          </a:p>
          <a:p>
            <a:pPr lvl="0" defTabSz="914400">
              <a:buClr>
                <a:srgbClr val="333333"/>
              </a:buClr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charset="0"/>
              </a:rPr>
              <a:t>... як з усім: не перестарайтеся (не витріщайтеся на людей, не перебивайте інших, не виконуйте роль «вожака зграї»)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18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0" name="Grafik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779" y="2203704"/>
            <a:ext cx="3573243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Які внутрішні (невидимі) здорової самооцінки?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r>
              <a:rPr lang="uk-UA" sz="24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???</a:t>
            </a:r>
          </a:p>
          <a:p>
            <a:endParaRPr lang="de-DE" sz="2400" dirty="0">
              <a:latin typeface="Calibri Light"/>
              <a:cs typeface="Verdana"/>
            </a:endParaRPr>
          </a:p>
          <a:p>
            <a:pPr eaLnBrk="1" hangingPunct="1"/>
            <a:endParaRPr lang="de-DE" sz="2400" dirty="0">
              <a:latin typeface="Calibri Light"/>
              <a:ea typeface="ＭＳ Ｐゴシック"/>
              <a:cs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19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40" y="2203704"/>
            <a:ext cx="5303520" cy="35356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Які внутрішні (невидимі) здорової самооцінки?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Verdana"/>
              </a:rPr>
              <a:t>Впевненість у своїх силах, навіть коли все не йде так добре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Verdana"/>
              </a:rPr>
              <a:t>Прийняття своїх помилок і поразок (не знецінюючи себе у цілому)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Verdana"/>
              </a:rPr>
              <a:t>Інтроспекція, готовність вчитися на помилках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Verdana"/>
              </a:rPr>
              <a:t>Позитивне ставлення до себе, наприклад похвала за успіхи </a:t>
            </a:r>
          </a:p>
          <a:p>
            <a:pPr eaLnBrk="1" hangingPunct="1"/>
            <a:endParaRPr lang="de-DE" sz="2400" dirty="0">
              <a:solidFill>
                <a:srgbClr val="333333"/>
              </a:solidFill>
              <a:latin typeface="Calibri Light"/>
              <a:ea typeface="ＭＳ Ｐゴシック"/>
              <a:cs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20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40" y="2203704"/>
            <a:ext cx="5303520" cy="35356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Усвідомлення сильних сторін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Чому нам іноді важко назвати свої сильні сторони?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На заваді може стати думка: «Не хвали сам себе — нехай тебе люди похвалять!»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У гострих фазах хвороби можливостей проявити свої сильні сторони й самостійно їх визначити менше</a:t>
            </a:r>
          </a:p>
          <a:p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21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Усвідомлення сильних сторін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«Як мені знайти втрачені скарби?»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Запитайте у друзів або родичів, які у вас сильні сторони та що у вас вони цінують.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Подумайте про </a:t>
            </a:r>
            <a:r>
              <a:rPr lang="uk-UA" sz="2400" u="sng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конкретні</a:t>
            </a: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 ситуації, коли у вас щось виходило добре, можливо, вас за це похвалили — це також можуть бути дрібниці.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... і запишіть ці переживання в «щоденник успіхів»* і читайте, коли почуваєтесь погано.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22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08955" y="6145087"/>
            <a:ext cx="1137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>
                <a:latin typeface="Calibri Light"/>
                <a:ea typeface="Verdana" pitchFamily="34" charset="0"/>
                <a:cs typeface="Verdana" pitchFamily="34" charset="0"/>
              </a:rPr>
              <a:t>*У щоденник успіхів потрібно записувати тільки позитивні події дня.</a:t>
            </a:r>
          </a:p>
        </p:txBody>
      </p:sp>
      <p:pic>
        <p:nvPicPr>
          <p:cNvPr id="6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935" y="914400"/>
            <a:ext cx="1920240" cy="15654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6244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Вправа 1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Що вам у собі подобається?</a:t>
            </a:r>
          </a:p>
          <a:p>
            <a:pPr algn="ctr"/>
            <a:r>
              <a:rPr lang="uk-UA" sz="24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Що у вас добре виходить?</a:t>
            </a:r>
          </a:p>
          <a:p>
            <a:pPr algn="ctr"/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Подумайте про кожну свою сильну сторону!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23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Вправа 2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Встаньте, скрутіться і «повисіть» головою донизу.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Дивіться вниз, звісьте плечі й руки, злегка округливши спину.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endParaRPr lang="de-DE" sz="2400" dirty="0">
              <a:solidFill>
                <a:srgbClr val="333333"/>
              </a:solidFill>
              <a:latin typeface="Calibri Light"/>
              <a:ea typeface="Verdana" pitchFamily="34" charset="0"/>
              <a:cs typeface="Verdana" pitchFamily="34" charset="0"/>
            </a:endParaRPr>
          </a:p>
          <a:p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24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Вправа 2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Встаньте, скрутіться і «повисіть» головою донизу.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Дивіться вниз, звісьте плечі й руки, злегка округливши спину.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Пройдіться кімнатою у цій позі!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endParaRPr lang="de-DE" sz="2400" dirty="0">
              <a:solidFill>
                <a:srgbClr val="333333"/>
              </a:solidFill>
              <a:latin typeface="Calibri Light"/>
              <a:ea typeface="Verdana" pitchFamily="34" charset="0"/>
              <a:cs typeface="Verdana" pitchFamily="34" charset="0"/>
            </a:endParaRPr>
          </a:p>
          <a:p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25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35750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Вправа 2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Встаньте, скрутіться і «повисіть» головою донизу.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Дивіться вниз, звісьте плечі й руки, злегка округливши спину.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Пройдіться кімнатою у цій позі!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26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8955" y="5991199"/>
            <a:ext cx="11376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333333"/>
              </a:buClr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Які у вас відчуття?</a:t>
            </a:r>
          </a:p>
        </p:txBody>
      </p:sp>
    </p:spTree>
    <p:extLst>
      <p:ext uri="{BB962C8B-B14F-4D97-AF65-F5344CB8AC3E}">
        <p14:creationId xmlns:p14="http://schemas.microsoft.com/office/powerpoint/2010/main" val="6187585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Вправа 2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/>
              </a:rPr>
              <a:t>Тепер повністю розслабте верхню частину тулуба, а потім знову повільно випрямляйтеся, хребець за хребцем. Уявіть, що хтось тягне вас вгору за кінчики волосся.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endParaRPr lang="de-DE" sz="2400" dirty="0">
              <a:solidFill>
                <a:srgbClr val="333333"/>
              </a:solidFill>
              <a:latin typeface="Calibri Light"/>
              <a:cs typeface="Verdana"/>
            </a:endParaRPr>
          </a:p>
          <a:p>
            <a:endParaRPr lang="de-DE" sz="2400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27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835808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Вправа 2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/>
              </a:rPr>
              <a:t>Тепер повністю розслабте верхню частину тулуба, а потім знову повільно випрямляйтеся, хребець за хребцем. Уявіть, що хтось тягне вас вгору за кінчики волосся.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Ще раз пройдіться кімнатою у цій позі!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endParaRPr lang="de-DE" sz="2400" dirty="0">
              <a:solidFill>
                <a:srgbClr val="333333"/>
              </a:solidFill>
              <a:latin typeface="Calibri Light"/>
              <a:cs typeface="Verdana"/>
            </a:endParaRPr>
          </a:p>
          <a:p>
            <a:endParaRPr lang="de-DE" sz="2400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28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46570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Вправа 2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/>
              </a:rPr>
              <a:t>Тепер повністю розслабте верхню частину тулуба, а потім знову повільно випрямляйтеся, хребець за хребцем. Уявіть, що хтось тягне вас вгору за кінчики волосся.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Ще раз пройдіться кімнатою у цій позі!</a:t>
            </a:r>
          </a:p>
          <a:p>
            <a:endParaRPr lang="de-DE" sz="2400" dirty="0">
              <a:solidFill>
                <a:srgbClr val="333333"/>
              </a:solidFill>
              <a:latin typeface="Calibri Light"/>
              <a:cs typeface="Verdana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29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8955" y="5991199"/>
            <a:ext cx="11376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333333"/>
              </a:buClr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Які у вас відчуття?</a:t>
            </a:r>
          </a:p>
        </p:txBody>
      </p:sp>
    </p:spTree>
    <p:extLst>
      <p:ext uri="{BB962C8B-B14F-4D97-AF65-F5344CB8AC3E}">
        <p14:creationId xmlns:p14="http://schemas.microsoft.com/office/powerpoint/2010/main" val="11076178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Вправа 2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Можливо, ви помітили, що ваша постава була прямішою та впевненішою.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Стійка позиція та пряма постава не тільки випромінюють впевненість ззовні, але й позитивно впливають на самооцінку.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Отримайте нову внутрішню поставу через зовнішню поставу: мову тіла, яка випромінює впевненість у собі (пряма постава, зоровий контакт, достатньо гучний голос), поширюється всередину і зміцнює справжню впевненість у собі.</a:t>
            </a:r>
          </a:p>
          <a:p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30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8954" y="5991199"/>
            <a:ext cx="11376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333333"/>
              </a:buClr>
            </a:pPr>
            <a:r>
              <a:rPr lang="uk-UA" sz="240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Те, що спочатку здається грою, перетворюється на справжню поставу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Нав'язливі думки: крутіння на місці замість руху вперед</a:t>
            </a:r>
          </a:p>
        </p:txBody>
      </p:sp>
      <p:sp>
        <p:nvSpPr>
          <p:cNvPr id="20" name="Rectangle 15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046720" cy="4248000"/>
          </a:xfrm>
        </p:spPr>
        <p:txBody>
          <a:bodyPr/>
          <a:lstStyle/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Багато людей з симптомами психічних захворювань скаржаться на нескінченні нав'язливі думки й роздуми. </a:t>
            </a:r>
          </a:p>
          <a:p>
            <a:pPr marL="342900" indent="-342900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Ви стикалися з нав'язливими думками?</a:t>
            </a:r>
          </a:p>
          <a:p>
            <a:pPr marL="342900" indent="-342900">
              <a:buClr>
                <a:srgbClr val="000000"/>
              </a:buClr>
              <a:buFont typeface="WingDings"/>
              <a:buChar char=""/>
            </a:pPr>
            <a:endParaRPr lang="de-DE" sz="2400" dirty="0">
              <a:solidFill>
                <a:srgbClr val="333333"/>
              </a:solidFill>
              <a:latin typeface="Calibri Light"/>
              <a:cs typeface="Verdana"/>
            </a:endParaRPr>
          </a:p>
          <a:p>
            <a:pPr eaLnBrk="1" hangingPunct="1"/>
            <a:endParaRPr lang="de-DE" sz="2400" dirty="0">
              <a:solidFill>
                <a:srgbClr val="333333"/>
              </a:solidFill>
              <a:latin typeface="Calibri Light"/>
              <a:ea typeface="ＭＳ Ｐゴシック"/>
              <a:cs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31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683" y="2203703"/>
            <a:ext cx="2808272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Проблеми</a:t>
            </a:r>
          </a:p>
        </p:txBody>
      </p:sp>
      <p:sp>
        <p:nvSpPr>
          <p:cNvPr id="20" name="Rectangle 15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046720" cy="4248000"/>
          </a:xfrm>
        </p:spPr>
        <p:txBody>
          <a:bodyPr/>
          <a:lstStyle/>
          <a:p>
            <a:pPr marL="0" indent="0">
              <a:buNone/>
            </a:pPr>
            <a:r>
              <a:rPr lang="uk-UA" sz="2400">
                <a:solidFill>
                  <a:srgbClr val="333333"/>
                </a:solidFill>
                <a:latin typeface="Calibri Light"/>
                <a:cs typeface="Verdana"/>
              </a:rPr>
              <a:t>Нав’язливі думки є проблематичними з кількох точок зору: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Думки ходять колами: проблеми стають більш помітними, але не розв’язаними.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Відчуття самоцінності ще більше знижується, бо корисні та позитивні думки залишаються непоміченими.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На відміну від цілеспрямованого мислення, характерною рисою нав'язливих думок є те, що у голові завжди блукають ті самі безплідні думки та самозвинувачення.</a:t>
            </a:r>
          </a:p>
          <a:p>
            <a:pPr marL="341305" indent="-341305" eaLnBrk="1" hangingPunct="1"/>
            <a:endParaRPr lang="de-DE" sz="2400" dirty="0">
              <a:solidFill>
                <a:srgbClr val="333333"/>
              </a:solidFill>
              <a:latin typeface="Calibri Light"/>
              <a:ea typeface="ＭＳ Ｐゴシック"/>
              <a:cs typeface="Verdan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32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683" y="2203703"/>
            <a:ext cx="2808272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робити?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Тому перший та найважливіший крок — визнати нав’язливі думки проблемою, а не способом розв’язання проблем. Доведено, що нав’язливі думки спричиняють більшу кількість проблем, ніж варіантів їх розв’язання.  </a:t>
            </a:r>
          </a:p>
          <a:p>
            <a:pPr marL="342900" lvl="0" indent="-342900" defTabSz="9144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Нав’язлива думка — це просто думка!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А не реальність! </a:t>
            </a:r>
          </a:p>
          <a:p>
            <a:pPr marL="342900" lvl="0" indent="-342900" defTabSz="9144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Спробуйте фіксувати думки, але не оцінювати їх. </a:t>
            </a:r>
          </a:p>
          <a:p>
            <a:pPr marL="342900" lvl="0" indent="-342900" defTabSz="914400">
              <a:buClr>
                <a:srgbClr val="333333"/>
              </a:buClr>
              <a:buFont typeface="WingDings"/>
              <a:buChar char=""/>
            </a:pPr>
            <a:endParaRPr lang="de-DE" sz="2400" dirty="0">
              <a:solidFill>
                <a:srgbClr val="333333"/>
              </a:solidFill>
              <a:latin typeface="Calibri Light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33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Вправа 1 проти нав’язливих думок.</a:t>
            </a:r>
            <a:br>
              <a:rPr lang="uk-UA" sz="3600" dirty="0">
                <a:latin typeface="Calibri Light"/>
              </a:rPr>
            </a:br>
            <a:r>
              <a:rPr lang="uk-UA" sz="3600" dirty="0">
                <a:latin typeface="Calibri Light"/>
              </a:rPr>
              <a:t>Спостереження на відстані ...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lvl="0" defTabSz="914400"/>
            <a:r>
              <a:rPr lang="uk-UA" sz="2000" dirty="0">
                <a:solidFill>
                  <a:srgbClr val="333333"/>
                </a:solidFill>
                <a:latin typeface="Calibri Light"/>
              </a:rPr>
              <a:t>Спостерігайте за внутрішніми подіями, не втручаючись і не зневажаючи себе («Я несповна розуму. У мене знову нав'язливі думки», «За що мені цей розлад?»). </a:t>
            </a:r>
          </a:p>
          <a:p>
            <a:pPr lvl="0" defTabSz="914400"/>
            <a:r>
              <a:rPr lang="uk-UA" sz="2000" dirty="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Натомість спостерігайте за своїми думками, як за потягами на вокзалі, або хмарами, що пливуть небом, або листям, що пливе за течією.</a:t>
            </a:r>
          </a:p>
          <a:p>
            <a:pPr lvl="0" defTabSz="914400"/>
            <a:r>
              <a:rPr lang="uk-UA" sz="2000" dirty="0">
                <a:solidFill>
                  <a:srgbClr val="004992"/>
                </a:solidFill>
                <a:latin typeface="Calibri Light"/>
              </a:rPr>
              <a:t>Ці думки нав’язливі не тому, що вони правдиві, а тому, що вони постійно у вас з’являються, і ви їх боїтесь. </a:t>
            </a:r>
          </a:p>
          <a:p>
            <a:pPr marL="341991" lvl="0" indent="-341991" defTabSz="914400"/>
            <a:r>
              <a:rPr lang="uk-UA" sz="2000" dirty="0">
                <a:solidFill>
                  <a:srgbClr val="333333"/>
                </a:solidFill>
                <a:latin typeface="Calibri Light"/>
              </a:rPr>
              <a:t> </a:t>
            </a:r>
          </a:p>
          <a:p>
            <a:endParaRPr lang="en-US" sz="2000" dirty="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34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40" y="2203704"/>
            <a:ext cx="5303520" cy="397764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Вправа 2 проти нав’язливих думок.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Фізичне відволікання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dirty="0">
                <a:solidFill>
                  <a:srgbClr val="004992"/>
                </a:solidFill>
                <a:latin typeface="Calibri Light"/>
              </a:rPr>
              <a:t>Фізична вправа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Встаньте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Покладіть ліву руку на праве плече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А праву — на ліве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 err="1">
                <a:solidFill>
                  <a:srgbClr val="333333"/>
                </a:solidFill>
                <a:latin typeface="Calibri Light"/>
              </a:rPr>
              <a:t>Підніміть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одну ногу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Робіть кругові рухи ногою …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35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Вправа 2 проти нав’язливих думок.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Фізичне відволікання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r>
              <a:rPr lang="uk-UA" sz="2400" dirty="0">
                <a:solidFill>
                  <a:srgbClr val="004992"/>
                </a:solidFill>
                <a:latin typeface="Calibri Light"/>
              </a:rPr>
              <a:t>Фізична вправа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Встаньте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Покладіть ліву руку на праве плече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А праву — на ліве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 err="1">
                <a:solidFill>
                  <a:srgbClr val="333333"/>
                </a:solidFill>
                <a:latin typeface="Calibri Light"/>
              </a:rPr>
              <a:t>Підніміть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одну ногу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Робіть кругові рухи ногою …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36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58273" y="5991199"/>
            <a:ext cx="34773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>
                <a:solidFill>
                  <a:srgbClr val="004992"/>
                </a:solidFill>
                <a:latin typeface="Calibri Light"/>
              </a:rPr>
              <a:t>Про що ви зараз думаєте?</a:t>
            </a:r>
          </a:p>
        </p:txBody>
      </p:sp>
    </p:spTree>
    <p:extLst>
      <p:ext uri="{BB962C8B-B14F-4D97-AF65-F5344CB8AC3E}">
        <p14:creationId xmlns:p14="http://schemas.microsoft.com/office/powerpoint/2010/main" val="9212368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Вправа 2 проти нав’язливих думок.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Фізичне відволікання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r>
              <a:rPr lang="uk-UA" sz="2400" dirty="0">
                <a:solidFill>
                  <a:srgbClr val="004992"/>
                </a:solidFill>
                <a:latin typeface="Calibri Light"/>
              </a:rPr>
              <a:t>Фізична вправа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Встаньте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Покладіть ліву руку на праве плече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А праву — на ліве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 err="1">
                <a:solidFill>
                  <a:srgbClr val="333333"/>
                </a:solidFill>
                <a:latin typeface="Calibri Light"/>
              </a:rPr>
              <a:t>Підніміть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одну ногу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Робіть кругові рухи ногою …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37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572" y="5991199"/>
            <a:ext cx="12118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>
                <a:solidFill>
                  <a:srgbClr val="004992"/>
                </a:solidFill>
                <a:latin typeface="Calibri Light"/>
              </a:rPr>
              <a:t>Такі вправи на концентрацію допомагають перервати нескінченний цикл румінацій. </a:t>
            </a:r>
          </a:p>
        </p:txBody>
      </p:sp>
    </p:spTree>
    <p:extLst>
      <p:ext uri="{BB962C8B-B14F-4D97-AF65-F5344CB8AC3E}">
        <p14:creationId xmlns:p14="http://schemas.microsoft.com/office/powerpoint/2010/main" val="1265872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підвищення відчуття самоцінності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Висловлюйте свої побажання іншим людям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38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179911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підвищення відчуття самоцінності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Висловлюйте свої побажання іншим людям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Намагайтеся говорити гучніше і чіткіше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39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8879360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підвищення відчуття самоцінності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Висловлюйте свої побажання іншим людям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Намагайтеся говорити гучніше і чіткіше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Установіть зоровий контакт (почніть зі знайомих людей, а потім перейдіть до інших людей)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40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3139571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Поради щодо підвищення відчуття самоцінності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Висловлюйте свої побажання іншим людям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Намагайтеся говорити гучніше і чіткіше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Установіть зоровий контакт (почніть зі знайомих людей, а потім перейдіть до інших людей)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Зберігайте правильну поставу: згадайте, як вертикальна поза впливає на вашу самооцінку та людей, які вас оточують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41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9961790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Домашнє завдання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0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Поради щодо того, як цінувати прекрасні речі, з якими ви стикаєтеся протягом дня: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Виходячи з дому, беріть з собою жменю маленьких кульок (зерен, камінців тощо) і кладіть у праву кишеню куртки.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Щоразу, коли з вами трапляється щось приємне (наприклад, усмішка друга, приємна розмова, смачний обід тощо), перекладайте по одній кульці з правої кишені в ліву.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Ввечері вийміть кульки з лівої кишені та згадайте чудові миті, які ви пережили протягом дня.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Так ви закарбуєте у пам’яті прекрасні миті та зможете насолодитись ними. На жаль, ми часто не помічаємо приємні речі у житті.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42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Домашнє завдання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0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Поради щодо того, як цінувати прекрасні речі, з якими ви стикаєтеся протягом дня: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Виходячи з дому, беріть з собою жменю маленьких кульок (зерен, камінців тощо) і кладіть у праву кишеню куртки.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Щоразу, коли з вами трапляється щось приємне (наприклад, усмішка друга, приємна розмова, смачний обід тощо), перекладайте по одній кульці з правої кишені в ліву.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Ввечері вийміть кульки з лівої кишені та згадайте чудові миті, які ви пережили протягом дня.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Так ви закарбуєте у пам’яті прекрасні миті та зможете насолодитись ними. На жаль, ми часто не помічаємо приємні речі у житті.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uk-UA" sz="2000">
                <a:solidFill>
                  <a:srgbClr val="004992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Чи знаєте ви якісь інші способи насолоджуватися чудовими митями, які ви пережили протягом дня, або запам’ятати їх?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de-DE" sz="20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43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9499529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333333"/>
              </a:buClr>
            </a:pPr>
            <a:r>
              <a:rPr lang="uk-UA" sz="2400" b="1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Висновки з навчання: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Самоцінність — це цінність, яку ми собі приписуємо.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Намагайтеся більше усвідомлювати свої сильні сторони в різних сферах життя. Підвищте свою самоцінність, використовуючи щойно обговорені стратегії.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Шукайте свої приховані сильні сторони, наприклад запитайте друзів або ведіть «щоденник успіхів».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Verdana" panose="020B0604030504040204" pitchFamily="34" charset="0"/>
                <a:cs typeface="Verdana" panose="020B0604030504040204" pitchFamily="34" charset="0"/>
              </a:rPr>
              <a:t>Подумайте про приємні миті, які ви провели у цей день.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endParaRPr lang="de-DE" sz="24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DE" sz="2400" dirty="0">
              <a:solidFill>
                <a:srgbClr val="333333"/>
              </a:solidFill>
              <a:latin typeface="Calibri Ligh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44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1363627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Багато людей, які страждають на психоз (але не всі!), мають низьке відчуття самоцінності й в них переважає негативне мислення (наприклад, схильність до нав’язливих думок), що призводять до ще більшого зниження самооцінки. </a:t>
            </a:r>
          </a:p>
          <a:p>
            <a:endParaRPr 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000000"/>
                </a:solidFill>
                <a:latin typeface="Calibri Light"/>
              </a:rPr>
              <a:t>Метакогнітивний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45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524714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Багато людей, які страждають на психоз (але не всі!), мають низьке відчуття самоцінності й в них переважає негативне мислення (наприклад, схильність до нав’язливих думок), що призводять до ще більшого зниження самооцінки.</a:t>
            </a:r>
          </a:p>
          <a:p>
            <a:pPr lvl="0"/>
            <a:r>
              <a:rPr lang="uk-UA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Приклад: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Богдан отримав поганий відгук про роботу у кінці року.</a:t>
            </a:r>
          </a:p>
          <a:p>
            <a:pPr lvl="0"/>
            <a:r>
              <a:rPr lang="uk-UA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Оцінка: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Спочатку він засумнівався, чи дійсно він гарний працівник, але став частіше знецінювати себе як особистість. Він пригнічений і не впевнений в собі.</a:t>
            </a:r>
          </a:p>
          <a:p>
            <a:pPr lvl="0"/>
            <a:r>
              <a:rPr lang="uk-UA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Проте: </a:t>
            </a:r>
            <a:r>
              <a:rPr lang="uk-UA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Друзі можуть відновити впевненість Богдана у собі в наступні дні, даючи йому зрозуміти, що цей відгук не характеризує його як людину, і є просто оцінкою успішності в конкретний момент у конкретній сфері. З одного боку, він має ставитися до оцінки серйозно, а з іншого, важливо, щоб він пам'ятав про свої сильні сторони (у професії та в інших сферах) і не критикував себе занадто суворо.</a:t>
            </a:r>
          </a:p>
          <a:p>
            <a:pPr lvl="0"/>
            <a:r>
              <a:rPr lang="uk-UA" sz="2000" dirty="0">
                <a:solidFill>
                  <a:srgbClr val="004992"/>
                </a:solidFill>
                <a:latin typeface="Calibri Light"/>
                <a:ea typeface="Verdana" pitchFamily="34" charset="0"/>
                <a:cs typeface="Verdana" pitchFamily="34" charset="0"/>
              </a:rPr>
              <a:t>Важливо! Навіть якщо ви зазнаєте невдачі, ніколи не слід забувати про те, що в житті йде добре.</a:t>
            </a:r>
          </a:p>
          <a:p>
            <a:pPr lvl="0"/>
            <a:r>
              <a:rPr lang="uk-UA" sz="2000" dirty="0">
                <a:solidFill>
                  <a:srgbClr val="333333"/>
                </a:solidFill>
                <a:latin typeface="Calibri Light"/>
                <a:ea typeface="Verdana" pitchFamily="34" charset="0"/>
                <a:cs typeface="Verdana" pitchFamily="34" charset="0"/>
              </a:rPr>
              <a:t> </a:t>
            </a:r>
          </a:p>
          <a:p>
            <a:endParaRPr 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000000"/>
                </a:solidFill>
                <a:latin typeface="Calibri Light"/>
              </a:rPr>
              <a:t>Метакогнітивний</a:t>
            </a:r>
            <a:r>
              <a:rPr lang="uk-UA" dirty="0">
                <a:solidFill>
                  <a:srgbClr val="000000"/>
                </a:solidFill>
                <a:latin typeface="Calibri Light"/>
              </a:rPr>
              <a:t> тренінг 9. Самоцінність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D7AE-92F4-4245-966E-F23936500660}" type="slidenum">
              <a:rPr lang="de-DE" smtClean="0">
                <a:solidFill>
                  <a:srgbClr val="000000"/>
                </a:solidFill>
                <a:latin typeface="Calibri Light"/>
              </a:rPr>
              <a:pPr/>
              <a:t>46</a:t>
            </a:fld>
            <a:endParaRPr lang="de-D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9501474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https://qeurope.eu.qualtrics.com/jfe/form/SV_dgR8Q64ld9VwJHU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dirty="0" err="1">
                <a:solidFill>
                  <a:srgbClr val="000000"/>
                </a:solidFill>
              </a:rPr>
              <a:t>Метакогнітивний</a:t>
            </a:r>
            <a:r>
              <a:rPr lang="uk-UA" dirty="0">
                <a:solidFill>
                  <a:srgbClr val="000000"/>
                </a:solidFill>
              </a:rPr>
              <a:t> тренінг 9. Самоцінність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9. Самоцінність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48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0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7CF40FAB-3571-C851-7494-F24E8DED0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598" y="3312000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954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>
                <a:solidFill>
                  <a:srgbClr val="333333"/>
                </a:solidFill>
                <a:latin typeface="+mj-lt"/>
              </a:rPr>
            </a:br>
            <a:r>
              <a:rPr lang="uk-UA" sz="120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109418"/>
              </p:ext>
            </p:extLst>
          </p:nvPr>
        </p:nvGraphicFramePr>
        <p:xfrm>
          <a:off x="408954" y="2011680"/>
          <a:ext cx="11375999" cy="427629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Images Money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Money from around the world 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banknotes/Банкноти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DonkeyHotey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Stop Sign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stop sign/Знак зупинки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Free-Photos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Pixabay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Metapher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CC0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Girl on the ground/Дівчина на землі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Michael Fielitz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Neues Regal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bookshelf/Книжкова шафа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Steve Wilson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Business Woman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businesswoman/Бізнеследі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Steve Wilson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Smiling businessman 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portrait of a smiling man/Портрет усміхненого чоловіка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Denver Vender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Old Jewelry Box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old jewelry box/</a:t>
                      </a: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Стара скринька для ювелірних прикрас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Beatrice Murch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El pensador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the thinker/Мислитель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gianni del buffalo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flickr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Ancona, Marche, Italy - Clouds 4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CC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clouded sky/Захмарене небо</a:t>
                      </a: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9. Самоцінність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7923103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2968</Words>
  <Application>Microsoft Macintosh PowerPoint</Application>
  <PresentationFormat>Benutzerdefiniert</PresentationFormat>
  <Paragraphs>446</Paragraphs>
  <Slides>49</Slides>
  <Notes>45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49</vt:i4>
      </vt:variant>
    </vt:vector>
  </HeadingPairs>
  <TitlesOfParts>
    <vt:vector size="60" baseType="lpstr">
      <vt:lpstr>ＭＳ Ｐゴシック</vt:lpstr>
      <vt:lpstr>Arial</vt:lpstr>
      <vt:lpstr>Calibri</vt:lpstr>
      <vt:lpstr>Calibri Light</vt:lpstr>
      <vt:lpstr>Symbol</vt:lpstr>
      <vt:lpstr>Verdana</vt:lpstr>
      <vt:lpstr>WingDings</vt:lpstr>
      <vt:lpstr>UKE_PPT-Vorlage_16zu9</vt:lpstr>
      <vt:lpstr>2_UKE_PPT-Vorlage_16zu9</vt:lpstr>
      <vt:lpstr>4_UKE_PPT-Vorlage_16zu9</vt:lpstr>
      <vt:lpstr>1_UKE_PPT-Vorlage_16zu9</vt:lpstr>
      <vt:lpstr>MCT 9 A. Самоцінність</vt:lpstr>
      <vt:lpstr>Що таке «самоцінність»?</vt:lpstr>
      <vt:lpstr>Що таке «самоцінність»?</vt:lpstr>
      <vt:lpstr>Що таке «самоцінність»?</vt:lpstr>
      <vt:lpstr>Що таке «самоцінність»?</vt:lpstr>
      <vt:lpstr>Низька самоцінність може вплинути на психічне здоров'я</vt:lpstr>
      <vt:lpstr>Різниця між завищеною і здоровою самоцінністю</vt:lpstr>
      <vt:lpstr>АЛЕ ...</vt:lpstr>
      <vt:lpstr>Що це все означає?</vt:lpstr>
      <vt:lpstr>Джерела розвитку самоцінності</vt:lpstr>
      <vt:lpstr>Джерела розвитку самоцінності</vt:lpstr>
      <vt:lpstr>Люди з низькою самоцінністю …</vt:lpstr>
      <vt:lpstr>Люди з низькою самоцінністю …</vt:lpstr>
      <vt:lpstr>Люди з низькою самоцінністю …</vt:lpstr>
      <vt:lpstr>Не забудьте нічого...</vt:lpstr>
      <vt:lpstr>Не забудьте нічого...</vt:lpstr>
      <vt:lpstr>Що відрізняє людей із високою самоцінністю?</vt:lpstr>
      <vt:lpstr>Що відрізняє людей із високою самоцінністю?</vt:lpstr>
      <vt:lpstr>Які внутрішні (невидимі) здорової самооцінки?</vt:lpstr>
      <vt:lpstr>Які внутрішні (невидимі) здорової самооцінки?</vt:lpstr>
      <vt:lpstr>Усвідомлення сильних сторін</vt:lpstr>
      <vt:lpstr>Усвідомлення сильних сторін</vt:lpstr>
      <vt:lpstr>Вправа 1</vt:lpstr>
      <vt:lpstr>Вправа 2</vt:lpstr>
      <vt:lpstr>Вправа 2</vt:lpstr>
      <vt:lpstr>Вправа 2</vt:lpstr>
      <vt:lpstr>Вправа 2</vt:lpstr>
      <vt:lpstr>Вправа 2</vt:lpstr>
      <vt:lpstr>Вправа 2</vt:lpstr>
      <vt:lpstr>Вправа 2</vt:lpstr>
      <vt:lpstr>Нав'язливі думки: крутіння на місці замість руху вперед</vt:lpstr>
      <vt:lpstr>Проблеми</vt:lpstr>
      <vt:lpstr>Що робити?</vt:lpstr>
      <vt:lpstr>Вправа 1 проти нав’язливих думок. Спостереження на відстані ...</vt:lpstr>
      <vt:lpstr>Вправа 2 проти нав’язливих думок. Фізичне відволікання</vt:lpstr>
      <vt:lpstr>Вправа 2 проти нав’язливих думок. Фізичне відволікання</vt:lpstr>
      <vt:lpstr>Вправа 2 проти нав’язливих думок. Фізичне відволікання</vt:lpstr>
      <vt:lpstr>Поради щодо підвищення відчуття самоцінності</vt:lpstr>
      <vt:lpstr>Поради щодо підвищення відчуття самоцінності</vt:lpstr>
      <vt:lpstr>Поради щодо підвищення відчуття самоцінності</vt:lpstr>
      <vt:lpstr>Поради щодо підвищення відчуття самоцінності</vt:lpstr>
      <vt:lpstr>Домашнє завдання</vt:lpstr>
      <vt:lpstr>Домашнє завдання</vt:lpstr>
      <vt:lpstr>Перенесення на повсякденне життя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</vt:vector>
  </TitlesOfParts>
  <Company>UKE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User</dc:creator>
  <cp:lastModifiedBy>Arne Sibilis</cp:lastModifiedBy>
  <cp:revision>287</cp:revision>
  <dcterms:created xsi:type="dcterms:W3CDTF">2015-06-01T16:15:05Z</dcterms:created>
  <dcterms:modified xsi:type="dcterms:W3CDTF">2025-10-07T14:31:24Z</dcterms:modified>
</cp:coreProperties>
</file>