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  <p:sldMasterId id="2147483682" r:id="rId2"/>
    <p:sldMasterId id="2147483695" r:id="rId3"/>
  </p:sldMasterIdLst>
  <p:notesMasterIdLst>
    <p:notesMasterId r:id="rId68"/>
  </p:notesMasterIdLst>
  <p:handoutMasterIdLst>
    <p:handoutMasterId r:id="rId69"/>
  </p:handoutMasterIdLst>
  <p:sldIdLst>
    <p:sldId id="467" r:id="rId4"/>
    <p:sldId id="398" r:id="rId5"/>
    <p:sldId id="399" r:id="rId6"/>
    <p:sldId id="471" r:id="rId7"/>
    <p:sldId id="472" r:id="rId8"/>
    <p:sldId id="473" r:id="rId9"/>
    <p:sldId id="474" r:id="rId10"/>
    <p:sldId id="475" r:id="rId11"/>
    <p:sldId id="418" r:id="rId12"/>
    <p:sldId id="376" r:id="rId13"/>
    <p:sldId id="375" r:id="rId14"/>
    <p:sldId id="476" r:id="rId15"/>
    <p:sldId id="338" r:id="rId16"/>
    <p:sldId id="357" r:id="rId17"/>
    <p:sldId id="339" r:id="rId18"/>
    <p:sldId id="361" r:id="rId19"/>
    <p:sldId id="358" r:id="rId20"/>
    <p:sldId id="360" r:id="rId21"/>
    <p:sldId id="433" r:id="rId22"/>
    <p:sldId id="477" r:id="rId23"/>
    <p:sldId id="437" r:id="rId24"/>
    <p:sldId id="460" r:id="rId25"/>
    <p:sldId id="309" r:id="rId26"/>
    <p:sldId id="449" r:id="rId27"/>
    <p:sldId id="478" r:id="rId28"/>
    <p:sldId id="479" r:id="rId29"/>
    <p:sldId id="480" r:id="rId30"/>
    <p:sldId id="481" r:id="rId31"/>
    <p:sldId id="482" r:id="rId32"/>
    <p:sldId id="483" r:id="rId33"/>
    <p:sldId id="316" r:id="rId34"/>
    <p:sldId id="390" r:id="rId35"/>
    <p:sldId id="389" r:id="rId36"/>
    <p:sldId id="420" r:id="rId37"/>
    <p:sldId id="454" r:id="rId38"/>
    <p:sldId id="450" r:id="rId39"/>
    <p:sldId id="484" r:id="rId40"/>
    <p:sldId id="463" r:id="rId41"/>
    <p:sldId id="485" r:id="rId42"/>
    <p:sldId id="461" r:id="rId43"/>
    <p:sldId id="487" r:id="rId44"/>
    <p:sldId id="486" r:id="rId45"/>
    <p:sldId id="428" r:id="rId46"/>
    <p:sldId id="441" r:id="rId47"/>
    <p:sldId id="313" r:id="rId48"/>
    <p:sldId id="432" r:id="rId49"/>
    <p:sldId id="488" r:id="rId50"/>
    <p:sldId id="314" r:id="rId51"/>
    <p:sldId id="459" r:id="rId52"/>
    <p:sldId id="489" r:id="rId53"/>
    <p:sldId id="330" r:id="rId54"/>
    <p:sldId id="329" r:id="rId55"/>
    <p:sldId id="315" r:id="rId56"/>
    <p:sldId id="425" r:id="rId57"/>
    <p:sldId id="327" r:id="rId58"/>
    <p:sldId id="455" r:id="rId59"/>
    <p:sldId id="326" r:id="rId60"/>
    <p:sldId id="456" r:id="rId61"/>
    <p:sldId id="317" r:id="rId62"/>
    <p:sldId id="435" r:id="rId63"/>
    <p:sldId id="436" r:id="rId64"/>
    <p:sldId id="976" r:id="rId65"/>
    <p:sldId id="490" r:id="rId66"/>
    <p:sldId id="491" r:id="rId67"/>
  </p:sldIdLst>
  <p:sldSz cx="12195175" cy="6858000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5pPr>
    <a:lvl6pPr marL="2286000" algn="l" defTabSz="457200" rtl="0" eaLnBrk="1" latinLnBrk="0" hangingPunct="1"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6pPr>
    <a:lvl7pPr marL="2743200" algn="l" defTabSz="457200" rtl="0" eaLnBrk="1" latinLnBrk="0" hangingPunct="1"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7pPr>
    <a:lvl8pPr marL="3200400" algn="l" defTabSz="457200" rtl="0" eaLnBrk="1" latinLnBrk="0" hangingPunct="1"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8pPr>
    <a:lvl9pPr marL="3657600" algn="l" defTabSz="457200" rtl="0" eaLnBrk="1" latinLnBrk="0" hangingPunct="1"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>
          <p15:clr>
            <a:srgbClr val="A4A3A4"/>
          </p15:clr>
        </p15:guide>
        <p15:guide id="2" pos="295">
          <p15:clr>
            <a:srgbClr val="A4A3A4"/>
          </p15:clr>
        </p15:guide>
        <p15:guide id="3" orient="horz" pos="2750">
          <p15:clr>
            <a:srgbClr val="A4A3A4"/>
          </p15:clr>
        </p15:guide>
        <p15:guide id="4" pos="22">
          <p15:clr>
            <a:srgbClr val="A4A3A4"/>
          </p15:clr>
        </p15:guide>
        <p15:guide id="5" pos="393">
          <p15:clr>
            <a:srgbClr val="A4A3A4"/>
          </p15:clr>
        </p15:guide>
        <p15:guide id="6" pos="2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ffen" initials="S" lastIdx="4" clrIdx="0"/>
  <p:cmAuthor id="1" name="User" initials="us" lastIdx="5" clrIdx="1"/>
  <p:cmAuthor id="2" name="XXX" initials="X" lastIdx="1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99"/>
    <a:srgbClr val="3399FF"/>
    <a:srgbClr val="3333CC"/>
    <a:srgbClr val="0099CC"/>
    <a:srgbClr val="FFCC99"/>
    <a:srgbClr val="66FF33"/>
    <a:srgbClr val="FFFF00"/>
    <a:srgbClr val="FF0000"/>
    <a:srgbClr val="ADC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66" autoAdjust="0"/>
    <p:restoredTop sz="93283" autoAdjust="0"/>
  </p:normalViewPr>
  <p:slideViewPr>
    <p:cSldViewPr>
      <p:cViewPr varScale="1">
        <p:scale>
          <a:sx n="117" d="100"/>
          <a:sy n="117" d="100"/>
        </p:scale>
        <p:origin x="552" y="168"/>
      </p:cViewPr>
      <p:guideLst>
        <p:guide orient="horz" pos="1026"/>
        <p:guide pos="295"/>
        <p:guide orient="horz" pos="2750"/>
        <p:guide pos="22"/>
        <p:guide pos="393"/>
        <p:guide pos="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29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A2980D-718B-4FC8-9FF6-15C1C35CF177}" type="doc">
      <dgm:prSet loTypeId="urn:microsoft.com/office/officeart/2005/8/layout/cycle1" loCatId="cycle" qsTypeId="urn:microsoft.com/office/officeart/2005/8/quickstyle/simple3" qsCatId="simple" csTypeId="urn:microsoft.com/office/officeart/2005/8/colors/accent6_4" csCatId="accent6" phldr="1"/>
      <dgm:spPr/>
      <dgm:t>
        <a:bodyPr/>
        <a:lstStyle/>
        <a:p>
          <a:endParaRPr lang="de-DE"/>
        </a:p>
      </dgm:t>
    </dgm:pt>
    <dgm:pt modelId="{11E49AD0-DCE6-49A3-A921-184F5EB9A5C6}">
      <dgm:prSet phldrT="[Text]" custT="1"/>
      <dgm:spPr/>
      <dgm:t>
        <a:bodyPr/>
        <a:lstStyle/>
        <a:p>
          <a:r>
            <a:rPr lang="uk-UA" sz="2400" dirty="0">
              <a:latin typeface="+mj-lt"/>
              <a:ea typeface="Verdana" pitchFamily="34" charset="0"/>
              <a:cs typeface="Verdana" pitchFamily="34" charset="0"/>
            </a:rPr>
            <a:t>Захворювання</a:t>
          </a:r>
        </a:p>
      </dgm:t>
    </dgm:pt>
    <dgm:pt modelId="{DBC96EE1-665A-4EEC-972A-1DCC706B48DD}" type="parTrans" cxnId="{3FD0F36B-1161-4ED8-876D-8F9BD7AB0F7E}">
      <dgm:prSet/>
      <dgm:spPr/>
      <dgm:t>
        <a:bodyPr/>
        <a:lstStyle/>
        <a:p>
          <a:endParaRPr lang="de-DE"/>
        </a:p>
      </dgm:t>
    </dgm:pt>
    <dgm:pt modelId="{3F4E915D-4700-4542-A7C1-CEF728AB432D}" type="sibTrans" cxnId="{3FD0F36B-1161-4ED8-876D-8F9BD7AB0F7E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de-DE"/>
        </a:p>
      </dgm:t>
    </dgm:pt>
    <dgm:pt modelId="{B390256F-280B-40CB-BD31-09509749AC6C}">
      <dgm:prSet phldrT="[Text]" custT="1"/>
      <dgm:spPr/>
      <dgm:t>
        <a:bodyPr/>
        <a:lstStyle/>
        <a:p>
          <a:r>
            <a:rPr lang="uk-UA" sz="2400" dirty="0">
              <a:latin typeface="+mj-lt"/>
              <a:ea typeface="Verdana" pitchFamily="34" charset="0"/>
              <a:cs typeface="Verdana" pitchFamily="34" charset="0"/>
            </a:rPr>
            <a:t>Упередження</a:t>
          </a:r>
        </a:p>
      </dgm:t>
    </dgm:pt>
    <dgm:pt modelId="{AE84D96B-0C92-4731-88C6-B22A9FF69868}" type="parTrans" cxnId="{C15A0EF6-4897-48A6-82E1-B335FAC4E4CC}">
      <dgm:prSet/>
      <dgm:spPr/>
      <dgm:t>
        <a:bodyPr/>
        <a:lstStyle/>
        <a:p>
          <a:endParaRPr lang="de-DE"/>
        </a:p>
      </dgm:t>
    </dgm:pt>
    <dgm:pt modelId="{6459B721-636D-4D51-9601-6B4E5788A266}" type="sibTrans" cxnId="{C15A0EF6-4897-48A6-82E1-B335FAC4E4CC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de-DE"/>
        </a:p>
      </dgm:t>
    </dgm:pt>
    <dgm:pt modelId="{CB5245DE-ECC5-49E9-94DC-262E3BD83AA5}">
      <dgm:prSet phldrT="[Text]" custT="1"/>
      <dgm:spPr/>
      <dgm:t>
        <a:bodyPr/>
        <a:lstStyle/>
        <a:p>
          <a:r>
            <a:rPr lang="uk-UA" sz="2400" dirty="0">
              <a:latin typeface="+mj-lt"/>
              <a:ea typeface="Verdana" pitchFamily="34" charset="0"/>
              <a:cs typeface="Verdana" pitchFamily="34" charset="0"/>
            </a:rPr>
            <a:t>Низька самооцінка</a:t>
          </a:r>
        </a:p>
      </dgm:t>
    </dgm:pt>
    <dgm:pt modelId="{624F7F40-9E03-4863-810F-969A7A591BB5}" type="parTrans" cxnId="{F2B69E5E-2414-497F-8512-00675EC34370}">
      <dgm:prSet/>
      <dgm:spPr/>
      <dgm:t>
        <a:bodyPr/>
        <a:lstStyle/>
        <a:p>
          <a:endParaRPr lang="de-DE"/>
        </a:p>
      </dgm:t>
    </dgm:pt>
    <dgm:pt modelId="{90182C8E-0A3D-411B-A654-821F546FC078}" type="sibTrans" cxnId="{F2B69E5E-2414-497F-8512-00675EC34370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de-DE"/>
        </a:p>
      </dgm:t>
    </dgm:pt>
    <dgm:pt modelId="{8816A1BD-E3E1-4456-9298-4B3407C622F7}" type="pres">
      <dgm:prSet presAssocID="{EFA2980D-718B-4FC8-9FF6-15C1C35CF177}" presName="cycle" presStyleCnt="0">
        <dgm:presLayoutVars>
          <dgm:dir/>
          <dgm:resizeHandles val="exact"/>
        </dgm:presLayoutVars>
      </dgm:prSet>
      <dgm:spPr/>
    </dgm:pt>
    <dgm:pt modelId="{682C883B-3E72-41CB-97EB-93B061717596}" type="pres">
      <dgm:prSet presAssocID="{11E49AD0-DCE6-49A3-A921-184F5EB9A5C6}" presName="dummy" presStyleCnt="0"/>
      <dgm:spPr/>
    </dgm:pt>
    <dgm:pt modelId="{79E1ED89-3D58-4688-A48D-428AB1CD95FE}" type="pres">
      <dgm:prSet presAssocID="{11E49AD0-DCE6-49A3-A921-184F5EB9A5C6}" presName="node" presStyleLbl="revTx" presStyleIdx="0" presStyleCnt="3" custScaleX="167277" custScaleY="71608" custRadScaleRad="87463" custRadScaleInc="30679">
        <dgm:presLayoutVars>
          <dgm:bulletEnabled val="1"/>
        </dgm:presLayoutVars>
      </dgm:prSet>
      <dgm:spPr/>
    </dgm:pt>
    <dgm:pt modelId="{0332A1E0-1C13-4723-960F-9019466D281A}" type="pres">
      <dgm:prSet presAssocID="{3F4E915D-4700-4542-A7C1-CEF728AB432D}" presName="sibTrans" presStyleLbl="node1" presStyleIdx="0" presStyleCnt="3"/>
      <dgm:spPr/>
    </dgm:pt>
    <dgm:pt modelId="{788C7A12-E6C7-4DB4-9A7F-209CA41AE316}" type="pres">
      <dgm:prSet presAssocID="{B390256F-280B-40CB-BD31-09509749AC6C}" presName="dummy" presStyleCnt="0"/>
      <dgm:spPr/>
    </dgm:pt>
    <dgm:pt modelId="{95978D0C-A8C9-4FB8-8DFC-2906FAA59983}" type="pres">
      <dgm:prSet presAssocID="{B390256F-280B-40CB-BD31-09509749AC6C}" presName="node" presStyleLbl="revTx" presStyleIdx="1" presStyleCnt="3" custScaleX="137022" custScaleY="71608" custRadScaleRad="95903">
        <dgm:presLayoutVars>
          <dgm:bulletEnabled val="1"/>
        </dgm:presLayoutVars>
      </dgm:prSet>
      <dgm:spPr/>
    </dgm:pt>
    <dgm:pt modelId="{818239DA-8F7F-4917-8EB0-77B4EE5EAA94}" type="pres">
      <dgm:prSet presAssocID="{6459B721-636D-4D51-9601-6B4E5788A266}" presName="sibTrans" presStyleLbl="node1" presStyleIdx="1" presStyleCnt="3"/>
      <dgm:spPr/>
    </dgm:pt>
    <dgm:pt modelId="{F48D0065-C1C5-41DE-80DC-9649E256CF0F}" type="pres">
      <dgm:prSet presAssocID="{CB5245DE-ECC5-49E9-94DC-262E3BD83AA5}" presName="dummy" presStyleCnt="0"/>
      <dgm:spPr/>
    </dgm:pt>
    <dgm:pt modelId="{D559A818-7D53-4BBD-8633-917FB032314D}" type="pres">
      <dgm:prSet presAssocID="{CB5245DE-ECC5-49E9-94DC-262E3BD83AA5}" presName="node" presStyleLbl="revTx" presStyleIdx="2" presStyleCnt="3" custScaleY="71608" custRadScaleRad="93756" custRadScaleInc="-33742">
        <dgm:presLayoutVars>
          <dgm:bulletEnabled val="1"/>
        </dgm:presLayoutVars>
      </dgm:prSet>
      <dgm:spPr/>
    </dgm:pt>
    <dgm:pt modelId="{AC268F96-0D5D-4B9A-A307-62DE90494B18}" type="pres">
      <dgm:prSet presAssocID="{90182C8E-0A3D-411B-A654-821F546FC078}" presName="sibTrans" presStyleLbl="node1" presStyleIdx="2" presStyleCnt="3"/>
      <dgm:spPr/>
    </dgm:pt>
  </dgm:ptLst>
  <dgm:cxnLst>
    <dgm:cxn modelId="{B628230F-6D0C-45AB-BC4C-61EBF6AF048D}" type="presOf" srcId="{CB5245DE-ECC5-49E9-94DC-262E3BD83AA5}" destId="{D559A818-7D53-4BBD-8633-917FB032314D}" srcOrd="0" destOrd="0" presId="urn:microsoft.com/office/officeart/2005/8/layout/cycle1"/>
    <dgm:cxn modelId="{2269CD17-3BF4-41BD-8B4F-F2CA0933ADF9}" type="presOf" srcId="{90182C8E-0A3D-411B-A654-821F546FC078}" destId="{AC268F96-0D5D-4B9A-A307-62DE90494B18}" srcOrd="0" destOrd="0" presId="urn:microsoft.com/office/officeart/2005/8/layout/cycle1"/>
    <dgm:cxn modelId="{59443C2E-AB0F-4BE9-859D-454F508DA974}" type="presOf" srcId="{11E49AD0-DCE6-49A3-A921-184F5EB9A5C6}" destId="{79E1ED89-3D58-4688-A48D-428AB1CD95FE}" srcOrd="0" destOrd="0" presId="urn:microsoft.com/office/officeart/2005/8/layout/cycle1"/>
    <dgm:cxn modelId="{F2B69E5E-2414-497F-8512-00675EC34370}" srcId="{EFA2980D-718B-4FC8-9FF6-15C1C35CF177}" destId="{CB5245DE-ECC5-49E9-94DC-262E3BD83AA5}" srcOrd="2" destOrd="0" parTransId="{624F7F40-9E03-4863-810F-969A7A591BB5}" sibTransId="{90182C8E-0A3D-411B-A654-821F546FC078}"/>
    <dgm:cxn modelId="{3FD0F36B-1161-4ED8-876D-8F9BD7AB0F7E}" srcId="{EFA2980D-718B-4FC8-9FF6-15C1C35CF177}" destId="{11E49AD0-DCE6-49A3-A921-184F5EB9A5C6}" srcOrd="0" destOrd="0" parTransId="{DBC96EE1-665A-4EEC-972A-1DCC706B48DD}" sibTransId="{3F4E915D-4700-4542-A7C1-CEF728AB432D}"/>
    <dgm:cxn modelId="{54D4B678-C005-4BE6-B8D0-236065046899}" type="presOf" srcId="{6459B721-636D-4D51-9601-6B4E5788A266}" destId="{818239DA-8F7F-4917-8EB0-77B4EE5EAA94}" srcOrd="0" destOrd="0" presId="urn:microsoft.com/office/officeart/2005/8/layout/cycle1"/>
    <dgm:cxn modelId="{E20D8E82-881D-4F93-8DB5-24420B816B3B}" type="presOf" srcId="{EFA2980D-718B-4FC8-9FF6-15C1C35CF177}" destId="{8816A1BD-E3E1-4456-9298-4B3407C622F7}" srcOrd="0" destOrd="0" presId="urn:microsoft.com/office/officeart/2005/8/layout/cycle1"/>
    <dgm:cxn modelId="{777B61A1-74AB-4A0A-8C37-22F4F6A91A0D}" type="presOf" srcId="{B390256F-280B-40CB-BD31-09509749AC6C}" destId="{95978D0C-A8C9-4FB8-8DFC-2906FAA59983}" srcOrd="0" destOrd="0" presId="urn:microsoft.com/office/officeart/2005/8/layout/cycle1"/>
    <dgm:cxn modelId="{AC13F0B7-E177-4E02-AA52-1C1CA64CDF76}" type="presOf" srcId="{3F4E915D-4700-4542-A7C1-CEF728AB432D}" destId="{0332A1E0-1C13-4723-960F-9019466D281A}" srcOrd="0" destOrd="0" presId="urn:microsoft.com/office/officeart/2005/8/layout/cycle1"/>
    <dgm:cxn modelId="{C15A0EF6-4897-48A6-82E1-B335FAC4E4CC}" srcId="{EFA2980D-718B-4FC8-9FF6-15C1C35CF177}" destId="{B390256F-280B-40CB-BD31-09509749AC6C}" srcOrd="1" destOrd="0" parTransId="{AE84D96B-0C92-4731-88C6-B22A9FF69868}" sibTransId="{6459B721-636D-4D51-9601-6B4E5788A266}"/>
    <dgm:cxn modelId="{BA21FF84-BD70-4374-8FC4-C6F7D168A12D}" type="presParOf" srcId="{8816A1BD-E3E1-4456-9298-4B3407C622F7}" destId="{682C883B-3E72-41CB-97EB-93B061717596}" srcOrd="0" destOrd="0" presId="urn:microsoft.com/office/officeart/2005/8/layout/cycle1"/>
    <dgm:cxn modelId="{C82845F4-E228-4BEB-99E0-41F780BED7E1}" type="presParOf" srcId="{8816A1BD-E3E1-4456-9298-4B3407C622F7}" destId="{79E1ED89-3D58-4688-A48D-428AB1CD95FE}" srcOrd="1" destOrd="0" presId="urn:microsoft.com/office/officeart/2005/8/layout/cycle1"/>
    <dgm:cxn modelId="{924D5A10-2AE5-49CA-BA01-3BDDB0E5C472}" type="presParOf" srcId="{8816A1BD-E3E1-4456-9298-4B3407C622F7}" destId="{0332A1E0-1C13-4723-960F-9019466D281A}" srcOrd="2" destOrd="0" presId="urn:microsoft.com/office/officeart/2005/8/layout/cycle1"/>
    <dgm:cxn modelId="{6342FB34-311A-4F3B-8ECE-310DB59A3E9C}" type="presParOf" srcId="{8816A1BD-E3E1-4456-9298-4B3407C622F7}" destId="{788C7A12-E6C7-4DB4-9A7F-209CA41AE316}" srcOrd="3" destOrd="0" presId="urn:microsoft.com/office/officeart/2005/8/layout/cycle1"/>
    <dgm:cxn modelId="{D1E761E4-DF71-45F9-BAFA-0C130485740E}" type="presParOf" srcId="{8816A1BD-E3E1-4456-9298-4B3407C622F7}" destId="{95978D0C-A8C9-4FB8-8DFC-2906FAA59983}" srcOrd="4" destOrd="0" presId="urn:microsoft.com/office/officeart/2005/8/layout/cycle1"/>
    <dgm:cxn modelId="{6461C4C4-47AD-4872-82E9-3CAED2600B90}" type="presParOf" srcId="{8816A1BD-E3E1-4456-9298-4B3407C622F7}" destId="{818239DA-8F7F-4917-8EB0-77B4EE5EAA94}" srcOrd="5" destOrd="0" presId="urn:microsoft.com/office/officeart/2005/8/layout/cycle1"/>
    <dgm:cxn modelId="{788E5C84-BB8D-449E-9BDF-F2F4C95645BB}" type="presParOf" srcId="{8816A1BD-E3E1-4456-9298-4B3407C622F7}" destId="{F48D0065-C1C5-41DE-80DC-9649E256CF0F}" srcOrd="6" destOrd="0" presId="urn:microsoft.com/office/officeart/2005/8/layout/cycle1"/>
    <dgm:cxn modelId="{BF23D30E-9AE7-4653-BF67-656AAFA1A312}" type="presParOf" srcId="{8816A1BD-E3E1-4456-9298-4B3407C622F7}" destId="{D559A818-7D53-4BBD-8633-917FB032314D}" srcOrd="7" destOrd="0" presId="urn:microsoft.com/office/officeart/2005/8/layout/cycle1"/>
    <dgm:cxn modelId="{BF2C043D-2707-46E5-BB4A-0178EB1523F3}" type="presParOf" srcId="{8816A1BD-E3E1-4456-9298-4B3407C622F7}" destId="{AC268F96-0D5D-4B9A-A307-62DE90494B18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1ED89-3D58-4688-A48D-428AB1CD95FE}">
      <dsp:nvSpPr>
        <dsp:cNvPr id="0" name=""/>
        <dsp:cNvSpPr/>
      </dsp:nvSpPr>
      <dsp:spPr>
        <a:xfrm>
          <a:off x="3764366" y="973955"/>
          <a:ext cx="2563246" cy="109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+mj-lt"/>
              <a:ea typeface="Verdana" pitchFamily="34" charset="0"/>
              <a:cs typeface="Verdana" pitchFamily="34" charset="0"/>
            </a:rPr>
            <a:t>Захворювання</a:t>
          </a:r>
        </a:p>
      </dsp:txBody>
      <dsp:txXfrm>
        <a:off x="3764366" y="973955"/>
        <a:ext cx="2563246" cy="1097275"/>
      </dsp:txXfrm>
    </dsp:sp>
    <dsp:sp modelId="{0332A1E0-1C13-4723-960F-9019466D281A}">
      <dsp:nvSpPr>
        <dsp:cNvPr id="0" name=""/>
        <dsp:cNvSpPr/>
      </dsp:nvSpPr>
      <dsp:spPr>
        <a:xfrm>
          <a:off x="1801414" y="260528"/>
          <a:ext cx="3621046" cy="3621046"/>
        </a:xfrm>
        <a:prstGeom prst="circularArrow">
          <a:avLst>
            <a:gd name="adj1" fmla="val 8252"/>
            <a:gd name="adj2" fmla="val 576412"/>
            <a:gd name="adj3" fmla="val 1410952"/>
            <a:gd name="adj4" fmla="val 414"/>
            <a:gd name="adj5" fmla="val 9627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95978D0C-A8C9-4FB8-8DFC-2906FAA59983}">
      <dsp:nvSpPr>
        <dsp:cNvPr id="0" name=""/>
        <dsp:cNvSpPr/>
      </dsp:nvSpPr>
      <dsp:spPr>
        <a:xfrm>
          <a:off x="2757511" y="2795841"/>
          <a:ext cx="2099638" cy="109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+mj-lt"/>
              <a:ea typeface="Verdana" pitchFamily="34" charset="0"/>
              <a:cs typeface="Verdana" pitchFamily="34" charset="0"/>
            </a:rPr>
            <a:t>Упередження</a:t>
          </a:r>
        </a:p>
      </dsp:txBody>
      <dsp:txXfrm>
        <a:off x="2757511" y="2795841"/>
        <a:ext cx="2099638" cy="1097275"/>
      </dsp:txXfrm>
    </dsp:sp>
    <dsp:sp modelId="{818239DA-8F7F-4917-8EB0-77B4EE5EAA94}">
      <dsp:nvSpPr>
        <dsp:cNvPr id="0" name=""/>
        <dsp:cNvSpPr/>
      </dsp:nvSpPr>
      <dsp:spPr>
        <a:xfrm>
          <a:off x="2091749" y="124215"/>
          <a:ext cx="3621046" cy="3621046"/>
        </a:xfrm>
        <a:prstGeom prst="circularArrow">
          <a:avLst>
            <a:gd name="adj1" fmla="val 8252"/>
            <a:gd name="adj2" fmla="val 576412"/>
            <a:gd name="adj3" fmla="val 9907561"/>
            <a:gd name="adj4" fmla="val 8420915"/>
            <a:gd name="adj5" fmla="val 9627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D559A818-7D53-4BBD-8633-917FB032314D}">
      <dsp:nvSpPr>
        <dsp:cNvPr id="0" name=""/>
        <dsp:cNvSpPr/>
      </dsp:nvSpPr>
      <dsp:spPr>
        <a:xfrm>
          <a:off x="1704608" y="973952"/>
          <a:ext cx="1532336" cy="109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latin typeface="+mj-lt"/>
              <a:ea typeface="Verdana" pitchFamily="34" charset="0"/>
              <a:cs typeface="Verdana" pitchFamily="34" charset="0"/>
            </a:rPr>
            <a:t>Низька самооцінка</a:t>
          </a:r>
        </a:p>
      </dsp:txBody>
      <dsp:txXfrm>
        <a:off x="1704608" y="973952"/>
        <a:ext cx="1532336" cy="1097275"/>
      </dsp:txXfrm>
    </dsp:sp>
    <dsp:sp modelId="{AC268F96-0D5D-4B9A-A307-62DE90494B18}">
      <dsp:nvSpPr>
        <dsp:cNvPr id="0" name=""/>
        <dsp:cNvSpPr/>
      </dsp:nvSpPr>
      <dsp:spPr>
        <a:xfrm>
          <a:off x="1931116" y="299265"/>
          <a:ext cx="3621046" cy="3621046"/>
        </a:xfrm>
        <a:prstGeom prst="circularArrow">
          <a:avLst>
            <a:gd name="adj1" fmla="val 8252"/>
            <a:gd name="adj2" fmla="val 576412"/>
            <a:gd name="adj3" fmla="val 18034841"/>
            <a:gd name="adj4" fmla="val 13788760"/>
            <a:gd name="adj5" fmla="val 9627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1"/>
                </a:solidFill>
                <a:latin typeface="Arial" charset="0"/>
              </a:defRPr>
            </a:lvl1pPr>
          </a:lstStyle>
          <a:p>
            <a:fld id="{A1259928-C4F6-A94E-9F12-081BE782EB71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796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</p:sp>
      <p:sp>
        <p:nvSpPr>
          <p:cNvPr id="209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1"/>
                </a:solidFill>
                <a:latin typeface="Arial" charset="0"/>
              </a:defRPr>
            </a:lvl1pPr>
          </a:lstStyle>
          <a:p>
            <a:fld id="{18AB4C74-C555-7541-A299-0C6D135C13F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9280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2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3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4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5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6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7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8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4895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8726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695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9838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9604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3099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6037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3600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00312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4959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8206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5502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5502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9046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2329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2329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2329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92767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b="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92767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94341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94341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18086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0964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0964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28047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881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7640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7640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7640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67622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7640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0890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60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19870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61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7273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64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10. Робота з </a:t>
            </a:r>
            <a:r>
              <a:rPr lang="ru-RU" dirty="0" err="1"/>
              <a:t>упередженнями</a:t>
            </a:r>
            <a:r>
              <a:rPr lang="ru-RU" dirty="0"/>
              <a:t> (стигмою)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4F5DE16-5F41-0F46-AF59-1046535EA87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10. Робота з </a:t>
            </a:r>
            <a:r>
              <a:rPr lang="ru-RU" dirty="0" err="1"/>
              <a:t>упередженнями</a:t>
            </a:r>
            <a:r>
              <a:rPr lang="ru-RU" dirty="0"/>
              <a:t> (стигмою)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E145D7AE-92F4-4245-966E-F2393650066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10. Робота з </a:t>
            </a:r>
            <a:r>
              <a:rPr lang="ru-RU" dirty="0" err="1"/>
              <a:t>упередженнями</a:t>
            </a:r>
            <a:r>
              <a:rPr lang="ru-RU" dirty="0"/>
              <a:t> (стигмою)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C50EA92-F41B-5541-853C-AF233470334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10. Робота з </a:t>
            </a:r>
            <a:r>
              <a:rPr lang="ru-RU" dirty="0" err="1"/>
              <a:t>упередженнями</a:t>
            </a:r>
            <a:r>
              <a:rPr lang="ru-RU" dirty="0"/>
              <a:t> (стигмою)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4F5DE16-5F41-0F46-AF59-1046535EA87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10. Робота з </a:t>
            </a:r>
            <a:r>
              <a:rPr lang="ru-RU" dirty="0" err="1"/>
              <a:t>упередженнями</a:t>
            </a:r>
            <a:r>
              <a:rPr lang="ru-RU" dirty="0"/>
              <a:t> (стигмою)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4F5DE16-5F41-0F46-AF59-1046535EA87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10. Робота з </a:t>
            </a:r>
            <a:r>
              <a:rPr lang="ru-RU" dirty="0" err="1"/>
              <a:t>упередженнями</a:t>
            </a:r>
            <a:r>
              <a:rPr lang="ru-RU" dirty="0"/>
              <a:t> (стигмою)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F1453263-BF73-0743-B5B9-B3C64D5B80D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10. Робота з </a:t>
            </a:r>
            <a:r>
              <a:rPr lang="ru-RU" dirty="0" err="1"/>
              <a:t>упередженнями</a:t>
            </a:r>
            <a:r>
              <a:rPr lang="ru-RU" dirty="0"/>
              <a:t> (стигмою)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B0B565B1-9099-6C43-824A-08D47FC4C12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</a:rPr>
              <a:t>упередженнями</a:t>
            </a:r>
            <a:r>
              <a:rPr lang="ru-RU" dirty="0">
                <a:solidFill>
                  <a:srgbClr val="333333"/>
                </a:solidFill>
              </a:rPr>
              <a:t> (стигмою)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10. Робота з </a:t>
            </a:r>
            <a:r>
              <a:rPr lang="ru-RU" dirty="0" err="1"/>
              <a:t>упередженнями</a:t>
            </a:r>
            <a:r>
              <a:rPr lang="ru-RU" dirty="0"/>
              <a:t> (стигмою)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54F5DE16-5F41-0F46-AF59-1046535EA871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упередженнями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(стигмою)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10. Робота з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упередженнями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(стигмою)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00115-013-3961-y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efzsePAVUHvOi7c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10 A. Робота з упередженнями (стигмою)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4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696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411480" y="2203704"/>
            <a:ext cx="566928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chemeClr val="tx1"/>
                </a:solidFill>
                <a:latin typeface="Calibri Light"/>
              </a:rPr>
              <a:t>Франц </a:t>
            </a:r>
            <a:r>
              <a:rPr lang="uk-UA" sz="2000" dirty="0" err="1">
                <a:solidFill>
                  <a:schemeClr val="tx1"/>
                </a:solidFill>
                <a:latin typeface="Calibri Light"/>
              </a:rPr>
              <a:t>Бекенбауер</a:t>
            </a:r>
            <a:r>
              <a:rPr lang="uk-UA" sz="2000" dirty="0">
                <a:solidFill>
                  <a:schemeClr val="tx1"/>
                </a:solidFill>
                <a:latin typeface="Calibri Light"/>
              </a:rPr>
              <a:t> (народився 11 вересня 1945 року)</a:t>
            </a:r>
          </a:p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chemeClr val="tx1"/>
                </a:solidFill>
                <a:latin typeface="Calibri Light"/>
              </a:rPr>
              <a:t>Лотар </a:t>
            </a:r>
            <a:r>
              <a:rPr lang="uk-UA" sz="2000" dirty="0" err="1">
                <a:solidFill>
                  <a:schemeClr val="tx1"/>
                </a:solidFill>
                <a:latin typeface="Calibri Light"/>
              </a:rPr>
              <a:t>Маттеус</a:t>
            </a:r>
            <a:r>
              <a:rPr lang="uk-UA" sz="2000" dirty="0">
                <a:solidFill>
                  <a:schemeClr val="tx1"/>
                </a:solidFill>
                <a:latin typeface="Calibri Light"/>
              </a:rPr>
              <a:t> (народився 21 березня 1961 року)</a:t>
            </a:r>
          </a:p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 err="1">
                <a:solidFill>
                  <a:schemeClr val="tx1"/>
                </a:solidFill>
                <a:latin typeface="Calibri Light"/>
              </a:rPr>
              <a:t>Гюнтер</a:t>
            </a:r>
            <a:r>
              <a:rPr lang="uk-UA" sz="20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Calibri Light"/>
              </a:rPr>
              <a:t>Нетцер</a:t>
            </a:r>
            <a:r>
              <a:rPr lang="uk-UA" sz="2000" dirty="0">
                <a:solidFill>
                  <a:schemeClr val="tx1"/>
                </a:solidFill>
                <a:latin typeface="Calibri Light"/>
              </a:rPr>
              <a:t> (народився 14 вересня 1944 року)</a:t>
            </a:r>
          </a:p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chemeClr val="tx1"/>
                </a:solidFill>
                <a:latin typeface="Calibri Light"/>
              </a:rPr>
              <a:t>Герд Мюллер (народився 03 листопада 1945 року)</a:t>
            </a:r>
          </a:p>
          <a:p>
            <a:pPr lvl="0" algn="ctr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???</a:t>
            </a:r>
          </a:p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endParaRPr lang="de-DE" sz="2000" dirty="0">
              <a:solidFill>
                <a:schemeClr val="tx1"/>
              </a:solidFill>
              <a:latin typeface="Calibri Light"/>
            </a:endParaRPr>
          </a:p>
          <a:p>
            <a:pPr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6699"/>
              </a:buClr>
            </a:pPr>
            <a:endParaRPr lang="de-DE" sz="2000" dirty="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спільного між цими людьми?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Calibri Light"/>
              </a:rPr>
              <a:pPr/>
              <a:t>2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6246261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411480" y="2203704"/>
            <a:ext cx="566928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chemeClr val="tx1"/>
                </a:solidFill>
                <a:latin typeface="Calibri Light"/>
              </a:rPr>
              <a:t>Франц </a:t>
            </a:r>
            <a:r>
              <a:rPr lang="uk-UA" sz="2000" dirty="0" err="1">
                <a:solidFill>
                  <a:schemeClr val="tx1"/>
                </a:solidFill>
                <a:latin typeface="Calibri Light"/>
              </a:rPr>
              <a:t>Бекенбауер</a:t>
            </a:r>
            <a:r>
              <a:rPr lang="uk-UA" sz="2000" dirty="0">
                <a:solidFill>
                  <a:schemeClr val="tx1"/>
                </a:solidFill>
                <a:latin typeface="Calibri Light"/>
              </a:rPr>
              <a:t> (народився 11 вересня 1945 року)</a:t>
            </a:r>
          </a:p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chemeClr val="tx1"/>
                </a:solidFill>
                <a:latin typeface="Calibri Light"/>
              </a:rPr>
              <a:t>Лотар </a:t>
            </a:r>
            <a:r>
              <a:rPr lang="uk-UA" sz="2000" dirty="0" err="1">
                <a:solidFill>
                  <a:schemeClr val="tx1"/>
                </a:solidFill>
                <a:latin typeface="Calibri Light"/>
              </a:rPr>
              <a:t>Маттеус</a:t>
            </a:r>
            <a:r>
              <a:rPr lang="uk-UA" sz="2000" dirty="0">
                <a:solidFill>
                  <a:schemeClr val="tx1"/>
                </a:solidFill>
                <a:latin typeface="Calibri Light"/>
              </a:rPr>
              <a:t> (народився 21 березня 1961 року)</a:t>
            </a:r>
          </a:p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 err="1">
                <a:solidFill>
                  <a:schemeClr val="tx1"/>
                </a:solidFill>
                <a:latin typeface="Calibri Light"/>
              </a:rPr>
              <a:t>Гюнтер</a:t>
            </a:r>
            <a:r>
              <a:rPr lang="uk-UA" sz="2000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Calibri Light"/>
              </a:rPr>
              <a:t>Нетцер</a:t>
            </a:r>
            <a:r>
              <a:rPr lang="uk-UA" sz="2000" dirty="0">
                <a:solidFill>
                  <a:schemeClr val="tx1"/>
                </a:solidFill>
                <a:latin typeface="Calibri Light"/>
              </a:rPr>
              <a:t> (народився 14 вересня 1944 року)</a:t>
            </a:r>
          </a:p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chemeClr val="tx1"/>
                </a:solidFill>
                <a:latin typeface="Calibri Light"/>
              </a:rPr>
              <a:t>Герд Мюллер (народився 03 листопада 1945 року)</a:t>
            </a:r>
          </a:p>
          <a:p>
            <a:pPr algn="ctr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Чоловіки з Німеччини, колишні футболісти... </a:t>
            </a:r>
          </a:p>
          <a:p>
            <a:pPr marL="342900" indent="-3429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endParaRPr lang="de-DE" sz="2000" dirty="0">
              <a:solidFill>
                <a:schemeClr val="tx1"/>
              </a:solidFill>
              <a:latin typeface="Calibri Light"/>
            </a:endParaRPr>
          </a:p>
          <a:p>
            <a:pPr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6699"/>
              </a:buClr>
            </a:pPr>
            <a:endParaRPr lang="de-DE" sz="2000" dirty="0">
              <a:solidFill>
                <a:schemeClr val="tx1"/>
              </a:solidFill>
              <a:latin typeface="Calibri Light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520" y="2203704"/>
            <a:ext cx="5303520" cy="353568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спільного між цими людьми?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Calibri Light"/>
              </a:rPr>
              <a:pPr/>
              <a:t>3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624626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charset="0"/>
              </a:rPr>
              <a:t>Федір Достоєвський (1821-1881)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charset="0"/>
              </a:rPr>
              <a:t>Ернест Хемінгуей (1899-1961)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charset="0"/>
              </a:rPr>
              <a:t>Фрідріх Гельдерлін (1770-1843)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charset="0"/>
              </a:rPr>
              <a:t>Чарльз Дікенс (1812-1870)</a:t>
            </a:r>
          </a:p>
          <a:p>
            <a:pPr lvl="0" algn="ctr" defTabSz="914400" fontAlgn="base"/>
            <a:r>
              <a:rPr lang="uk-UA" sz="2000">
                <a:solidFill>
                  <a:srgbClr val="004992"/>
                </a:solidFill>
                <a:latin typeface="Calibri Light"/>
                <a:ea typeface="ＭＳ Ｐゴシック" charset="0"/>
              </a:rPr>
              <a:t>???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6699"/>
              </a:buClr>
            </a:pPr>
            <a:endParaRPr lang="de-DE" sz="2000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  <a:p>
            <a:endParaRPr lang="en-US" dirty="0">
              <a:latin typeface="Calibri Light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431912" y="1916113"/>
            <a:ext cx="606371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6699"/>
              </a:buClr>
              <a:buFont typeface="Wingdings" charset="0"/>
              <a:buChar char="Ø"/>
            </a:pPr>
            <a:endParaRPr lang="en-US" sz="320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спільного між цими людьми?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Calibri Light"/>
              </a:rPr>
              <a:pPr/>
              <a:t>4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2473536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Федір Достоєвський (1821–1881 рр.)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Ернест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Гемінґвей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(1899–1961 рр.)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Фрідріх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Гельдерлін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(1770–1843 рр.)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Чарльз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Дікенс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(1812–1870 рр.)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charset="0"/>
              </a:rPr>
              <a:t>Люди, які вже померли, тощо ...</a:t>
            </a:r>
          </a:p>
          <a:p>
            <a:endParaRPr lang="en-US" dirty="0">
              <a:latin typeface="Calibri Light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431912" y="1916113"/>
            <a:ext cx="606371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6699"/>
              </a:buClr>
              <a:buFont typeface="Wingdings" charset="0"/>
              <a:buChar char="Ø"/>
            </a:pPr>
            <a:endParaRPr lang="en-US" sz="320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спільного між цими людьми?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Calibri Light"/>
              </a:rPr>
              <a:pPr/>
              <a:t>5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29273222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Федір Достоєвський (1821–1881 рр.)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Ернест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Гемінґвей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(1899–1961 рр.)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Фрідріх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Гельдерлін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(1770–1843 рр.)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Чарльз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Дікенс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(1812–1870 рр.)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charset="0"/>
              </a:rPr>
              <a:t>Люди, які вже померли, тощо ...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charset="0"/>
              </a:rPr>
              <a:t>відомі письменники!</a:t>
            </a:r>
          </a:p>
          <a:p>
            <a:endParaRPr lang="en-US" dirty="0">
              <a:latin typeface="Calibri Light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431912" y="1916113"/>
            <a:ext cx="606371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6699"/>
              </a:buClr>
              <a:buFont typeface="Wingdings" charset="0"/>
              <a:buChar char="Ø"/>
            </a:pPr>
            <a:endParaRPr lang="en-US" sz="3200">
              <a:solidFill>
                <a:schemeClr val="tx1"/>
              </a:solidFill>
              <a:latin typeface="Calibri Light"/>
            </a:endParaRPr>
          </a:p>
        </p:txBody>
      </p:sp>
      <p:pic>
        <p:nvPicPr>
          <p:cNvPr id="6" name="Grafik 5" descr="C:\Users\Helen\Downloads\4839598829_8a6fb10dfb_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20" y="2203704"/>
            <a:ext cx="5303520" cy="39776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спільного між цими людьми?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Calibri Light"/>
              </a:rPr>
              <a:pPr/>
              <a:t>6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4256402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Федір Достоєвський (1821–1881 рр.)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Ернест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Гемінґвей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(1899–1961 рр.)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Фрідріх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Гельдерлін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(1770–1843 рр.)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Чарльз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Дікенс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(1812–1870 рр.)</a:t>
            </a:r>
          </a:p>
          <a:p>
            <a:pPr lvl="0" defTabSz="914400" fontAlgn="base"/>
            <a:r>
              <a:rPr lang="uk-UA" sz="2000" dirty="0">
                <a:latin typeface="Calibri Light"/>
                <a:ea typeface="ＭＳ Ｐゴシック" charset="0"/>
              </a:rPr>
              <a:t>Люди, які вже померли, тощо ...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latin typeface="Calibri Light"/>
                <a:ea typeface="ＭＳ Ｐゴシック" charset="0"/>
              </a:rPr>
              <a:t>відомі письменники!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charset="0"/>
              </a:rPr>
              <a:t>Що ще?</a:t>
            </a:r>
          </a:p>
          <a:p>
            <a:endParaRPr lang="en-US" dirty="0">
              <a:latin typeface="Calibri Light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431912" y="1916113"/>
            <a:ext cx="606371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6699"/>
              </a:buClr>
              <a:buFont typeface="Wingdings" charset="0"/>
              <a:buChar char="Ø"/>
            </a:pPr>
            <a:endParaRPr lang="en-US" sz="3200">
              <a:solidFill>
                <a:schemeClr val="tx1"/>
              </a:solidFill>
              <a:latin typeface="Calibri Light"/>
            </a:endParaRPr>
          </a:p>
        </p:txBody>
      </p:sp>
      <p:pic>
        <p:nvPicPr>
          <p:cNvPr id="6" name="Grafik 5" descr="C:\Users\Helen\Downloads\4839598829_8a6fb10dfb_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20" y="2203704"/>
            <a:ext cx="5303520" cy="39776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спільного між цими людьми?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Calibri Light"/>
              </a:rPr>
              <a:pPr/>
              <a:t>7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2664412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Федір Достоєвський (1821–1881 рр.)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Ернест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Гемінґвей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(1899–1961 рр.)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Фрідріх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Гельдерлін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(1770–1843 рр.)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Чарльз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charset="0"/>
              </a:rPr>
              <a:t>Дікенс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 (1812–1870 рр.)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charset="0"/>
              </a:rPr>
              <a:t>Люди, які вже померли, тощо ...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charset="0"/>
              </a:rPr>
              <a:t>відомі письменники!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charset="0"/>
              </a:rPr>
              <a:t>Що ще?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charset="0"/>
              </a:rPr>
              <a:t>Усі ці письменники мали психічні розлади,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charset="0"/>
              </a:rPr>
              <a:t>а двоє з них мали симптоми психозу.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6699"/>
              </a:buClr>
            </a:pPr>
            <a:endParaRPr lang="de-DE" sz="2000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  <a:p>
            <a:endParaRPr lang="en-US" dirty="0">
              <a:latin typeface="Calibri Light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431912" y="1916113"/>
            <a:ext cx="606371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6699"/>
              </a:buClr>
              <a:buFont typeface="Wingdings" charset="0"/>
              <a:buChar char="Ø"/>
            </a:pPr>
            <a:endParaRPr lang="en-US" sz="3200">
              <a:solidFill>
                <a:schemeClr val="tx1"/>
              </a:solidFill>
              <a:latin typeface="Calibri Light"/>
            </a:endParaRPr>
          </a:p>
        </p:txBody>
      </p:sp>
      <p:pic>
        <p:nvPicPr>
          <p:cNvPr id="6" name="Grafik 5" descr="C:\Users\Helen\Downloads\4839598829_8a6fb10dfb_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20" y="2203704"/>
            <a:ext cx="5303520" cy="39776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спільного між цими людьми?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Calibri Light"/>
              </a:rPr>
              <a:pPr/>
              <a:t>8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8464949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Відомий = щасливий?</a:t>
            </a:r>
          </a:p>
        </p:txBody>
      </p:sp>
      <p:graphicFrame>
        <p:nvGraphicFramePr>
          <p:cNvPr id="4" name="Group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7007746"/>
              </p:ext>
            </p:extLst>
          </p:nvPr>
        </p:nvGraphicFramePr>
        <p:xfrm>
          <a:off x="408955" y="2132857"/>
          <a:ext cx="11376000" cy="4114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Федір Достоєвський</a:t>
                      </a: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uk-UA" sz="1800" dirty="0">
                          <a:solidFill>
                            <a:srgbClr val="333333"/>
                          </a:solidFill>
                          <a:latin typeface="Calibri Light"/>
                          <a:ea typeface="ＭＳ Ｐゴシック" charset="0"/>
                        </a:rPr>
                        <a:t>1821–1881 рр.)</a:t>
                      </a:r>
                      <a:endParaRPr lang="uk-UA" sz="1800" b="0" dirty="0">
                        <a:solidFill>
                          <a:srgbClr val="333333"/>
                        </a:solidFill>
                        <a:latin typeface="Calibri Light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uk-UA" sz="1800" b="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Федора Достоєвського вважають одним з найважливіших російських письменників і видатних психологів світової літератури. Достоєвський страждав на епілепсію та ігроманію. Принаймні наприкінці свого життя Достоєвський був фінансово забезпечений і відомий.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Ернест </a:t>
                      </a:r>
                      <a:r>
                        <a:rPr lang="uk-UA" sz="1800" dirty="0" err="1">
                          <a:solidFill>
                            <a:srgbClr val="333333"/>
                          </a:solidFill>
                          <a:latin typeface="Calibri Light"/>
                          <a:ea typeface="ＭＳ Ｐゴシック" charset="0"/>
                        </a:rPr>
                        <a:t>Гемінґвей</a:t>
                      </a:r>
                      <a:r>
                        <a:rPr lang="uk-UA" sz="1800" dirty="0">
                          <a:solidFill>
                            <a:srgbClr val="333333"/>
                          </a:solidFill>
                          <a:latin typeface="Calibri Light"/>
                          <a:ea typeface="ＭＳ Ｐゴシック" charset="0"/>
                        </a:rPr>
                        <a:t> (1899–1961 рр.</a:t>
                      </a: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80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Хемінгуея</a:t>
                      </a:r>
                      <a:r>
                        <a:rPr lang="uk-UA" sz="180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вважають одним з </a:t>
                      </a:r>
                      <a:r>
                        <a:rPr lang="uk-UA" sz="180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найуспішніших американських</a:t>
                      </a:r>
                      <a:r>
                        <a:rPr lang="uk-UA" sz="180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письменників</a:t>
                      </a:r>
                      <a:r>
                        <a:rPr lang="uk-UA" sz="180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XX століття.</a:t>
                      </a:r>
                      <a:r>
                        <a:rPr lang="uk-UA" sz="180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uk-UA" sz="180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У 1954 році він отримав Нобелівську премію з літератури.</a:t>
                      </a:r>
                      <a:r>
                        <a:rPr lang="uk-UA" sz="180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Він боровся з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депресивними фазами та надмірним споживанням алкоголю протягом усього свого життя. Також у нього підозрювали біполярний розлад.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Фрідріх </a:t>
                      </a:r>
                      <a:r>
                        <a:rPr lang="uk-UA" sz="1800" b="0" dirty="0" err="1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Гельдерлін</a:t>
                      </a:r>
                      <a:endParaRPr lang="uk-UA" sz="1800" b="0" dirty="0">
                        <a:solidFill>
                          <a:srgbClr val="333333"/>
                        </a:solidFill>
                        <a:latin typeface="Calibri Light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uk-UA" sz="1800" dirty="0">
                          <a:solidFill>
                            <a:srgbClr val="333333"/>
                          </a:solidFill>
                          <a:latin typeface="Calibri Light"/>
                          <a:ea typeface="ＭＳ Ｐゴシック" charset="0"/>
                        </a:rPr>
                        <a:t>1770–1843 рр.)</a:t>
                      </a: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Гелдерлін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сформував гіперболізований образ «генія і божевілля». Він був одним з найважливіших німецьких поетів-романтиків поряд з Гете та Шиллером. Сьогодні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Гельдерліну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найімовірніше діагностували б шизофренію/психоз.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Чарльз </a:t>
                      </a:r>
                      <a:r>
                        <a:rPr lang="uk-UA" sz="1800" b="0" dirty="0" err="1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Дікенс</a:t>
                      </a: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b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uk-UA" sz="1800" b="0" dirty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uk-UA" sz="1800" dirty="0">
                          <a:solidFill>
                            <a:srgbClr val="333333"/>
                          </a:solidFill>
                          <a:latin typeface="Calibri Light"/>
                          <a:ea typeface="ＭＳ Ｐゴシック" charset="0"/>
                        </a:rPr>
                        <a:t>1812–1870 рр.)</a:t>
                      </a:r>
                      <a:endParaRPr lang="uk-UA" sz="1800" b="0" dirty="0">
                        <a:solidFill>
                          <a:srgbClr val="333333"/>
                        </a:solidFill>
                        <a:latin typeface="Calibri Light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Дікенс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 — один з найпопулярніших англійських письменників. До його найвідоміших творів належать </a:t>
                      </a: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Олівер Твіст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та </a:t>
                      </a: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Різдвяна історія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. Він переживав маніакальні та депресивні фази, а сьогодні у нього, швидше за все, діагностували б біполярний розлад.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9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12708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Яку з цих картин намалювали люди з симптомами психозу?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10</a:t>
            </a:fld>
            <a:endParaRPr lang="de-DE">
              <a:latin typeface="Calibri Ligh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0" y="2205038"/>
            <a:ext cx="11339513" cy="4248150"/>
          </a:xfrm>
        </p:spPr>
        <p:txBody>
          <a:bodyPr/>
          <a:lstStyle/>
          <a:p>
            <a:endParaRPr lang="de-DE" dirty="0">
              <a:latin typeface="Calibri Light"/>
            </a:endParaRPr>
          </a:p>
          <a:p>
            <a:pPr marL="0" indent="0">
              <a:buNone/>
            </a:pPr>
            <a:endParaRPr lang="de-DE" dirty="0">
              <a:latin typeface="Calibri Light"/>
            </a:endParaRPr>
          </a:p>
        </p:txBody>
      </p:sp>
      <p:pic>
        <p:nvPicPr>
          <p:cNvPr id="4" name="Grafik 3" descr="auktion-sothebys-new-yor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" y="2288360"/>
            <a:ext cx="2560320" cy="3410176"/>
          </a:xfrm>
          <a:prstGeom prst="rect">
            <a:avLst/>
          </a:prstGeom>
        </p:spPr>
      </p:pic>
      <p:pic>
        <p:nvPicPr>
          <p:cNvPr id="5" name="Grafik 4" descr="img1361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89885" y="2288360"/>
            <a:ext cx="2560320" cy="3397464"/>
          </a:xfrm>
          <a:prstGeom prst="rect">
            <a:avLst/>
          </a:prstGeom>
        </p:spPr>
      </p:pic>
      <p:pic>
        <p:nvPicPr>
          <p:cNvPr id="6" name="Grafik 5" descr="Bild_Steffe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76850" y="2288360"/>
            <a:ext cx="2255381" cy="340156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58875" y="2288360"/>
            <a:ext cx="2926080" cy="199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14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Якою була найвища ціна цих картин на аукціоні?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11</a:t>
            </a:fld>
            <a:endParaRPr lang="de-DE">
              <a:latin typeface="Calibri Light"/>
            </a:endParaRPr>
          </a:p>
        </p:txBody>
      </p:sp>
      <p:pic>
        <p:nvPicPr>
          <p:cNvPr id="14" name="Grafik 3" descr="auktion-sothebys-new-y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" y="2288360"/>
            <a:ext cx="2560320" cy="3410176"/>
          </a:xfrm>
          <a:prstGeom prst="rect">
            <a:avLst/>
          </a:prstGeom>
        </p:spPr>
      </p:pic>
      <p:pic>
        <p:nvPicPr>
          <p:cNvPr id="15" name="Grafik 4" descr="img1361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89885" y="2288360"/>
            <a:ext cx="2560320" cy="3397464"/>
          </a:xfrm>
          <a:prstGeom prst="rect">
            <a:avLst/>
          </a:prstGeom>
        </p:spPr>
      </p:pic>
      <p:pic>
        <p:nvPicPr>
          <p:cNvPr id="16" name="Grafik 5" descr="Bild_Steff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76850" y="2288360"/>
            <a:ext cx="2255381" cy="3401568"/>
          </a:xfrm>
          <a:prstGeom prst="rect">
            <a:avLst/>
          </a:prstGeom>
        </p:spPr>
      </p:pic>
      <p:pic>
        <p:nvPicPr>
          <p:cNvPr id="17" name="Grafik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58875" y="2288360"/>
            <a:ext cx="2926080" cy="199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36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Якою була найвища ціна цих картин на аукціоні?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12</a:t>
            </a:fld>
            <a:endParaRPr lang="de-DE">
              <a:latin typeface="Calibri Light"/>
            </a:endParaRPr>
          </a:p>
        </p:txBody>
      </p:sp>
      <p:pic>
        <p:nvPicPr>
          <p:cNvPr id="14" name="Grafik 3" descr="auktion-sothebys-new-y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" y="2288360"/>
            <a:ext cx="2560320" cy="3410176"/>
          </a:xfrm>
          <a:prstGeom prst="rect">
            <a:avLst/>
          </a:prstGeom>
        </p:spPr>
      </p:pic>
      <p:pic>
        <p:nvPicPr>
          <p:cNvPr id="15" name="Grafik 4" descr="img1361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89885" y="2288360"/>
            <a:ext cx="2560320" cy="3397464"/>
          </a:xfrm>
          <a:prstGeom prst="rect">
            <a:avLst/>
          </a:prstGeom>
        </p:spPr>
      </p:pic>
      <p:pic>
        <p:nvPicPr>
          <p:cNvPr id="16" name="Grafik 5" descr="Bild_Steff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76850" y="2288360"/>
            <a:ext cx="2255381" cy="3401568"/>
          </a:xfrm>
          <a:prstGeom prst="rect">
            <a:avLst/>
          </a:prstGeom>
        </p:spPr>
      </p:pic>
      <p:pic>
        <p:nvPicPr>
          <p:cNvPr id="17" name="Grafik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58875" y="2288360"/>
            <a:ext cx="2926080" cy="1998144"/>
          </a:xfrm>
          <a:prstGeom prst="rect">
            <a:avLst/>
          </a:prstGeom>
        </p:spPr>
      </p:pic>
      <p:sp>
        <p:nvSpPr>
          <p:cNvPr id="18" name="Caption_14"/>
          <p:cNvSpPr txBox="1"/>
          <p:nvPr/>
        </p:nvSpPr>
        <p:spPr>
          <a:xfrm>
            <a:off x="502919" y="5698536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800">
                <a:solidFill>
                  <a:srgbClr val="004992"/>
                </a:solidFill>
                <a:latin typeface="Calibri Light"/>
              </a:rPr>
              <a:t>Майже 100 мільйонів євро</a:t>
            </a:r>
          </a:p>
        </p:txBody>
      </p:sp>
      <p:sp>
        <p:nvSpPr>
          <p:cNvPr id="19" name="Caption_15"/>
          <p:cNvSpPr txBox="1"/>
          <p:nvPr/>
        </p:nvSpPr>
        <p:spPr>
          <a:xfrm>
            <a:off x="3389885" y="5685824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800">
                <a:solidFill>
                  <a:srgbClr val="004992"/>
                </a:solidFill>
                <a:latin typeface="Calibri Light"/>
              </a:rPr>
              <a:t>25 мільйонів євро</a:t>
            </a:r>
          </a:p>
        </p:txBody>
      </p:sp>
      <p:sp>
        <p:nvSpPr>
          <p:cNvPr id="20" name="Caption_17"/>
          <p:cNvSpPr txBox="1"/>
          <p:nvPr/>
        </p:nvSpPr>
        <p:spPr>
          <a:xfrm>
            <a:off x="8858875" y="4286504"/>
            <a:ext cx="292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800">
                <a:solidFill>
                  <a:srgbClr val="004992"/>
                </a:solidFill>
                <a:latin typeface="Calibri Light"/>
              </a:rPr>
              <a:t>прибл. 10 000 євро</a:t>
            </a:r>
          </a:p>
        </p:txBody>
      </p:sp>
      <p:sp>
        <p:nvSpPr>
          <p:cNvPr id="21" name="Caption_16"/>
          <p:cNvSpPr txBox="1"/>
          <p:nvPr/>
        </p:nvSpPr>
        <p:spPr>
          <a:xfrm>
            <a:off x="6276850" y="5689928"/>
            <a:ext cx="2255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800">
                <a:solidFill>
                  <a:srgbClr val="004992"/>
                </a:solidFill>
                <a:latin typeface="Calibri Light"/>
              </a:rPr>
              <a:t>0 євро</a:t>
            </a:r>
          </a:p>
        </p:txBody>
      </p:sp>
    </p:spTree>
    <p:extLst>
      <p:ext uri="{BB962C8B-B14F-4D97-AF65-F5344CB8AC3E}">
        <p14:creationId xmlns:p14="http://schemas.microsoft.com/office/powerpoint/2010/main" val="1526071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Едвард Мунк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1480" y="2203704"/>
            <a:ext cx="5943600" cy="4248000"/>
          </a:xfrm>
        </p:spPr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Картина «Крик» коштувала невідомому покупцеві приблизно 100 мільйонів євро. Це одна з найдорожчих картин у світі. 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Художник Едвард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Мунк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, ймовірно, страждав на біполярний розлад: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У нього проявлялися маніакальні, маячні та депресивні симптоми. 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Мунк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лікувався у психіатричній лікарні понад 8 місяців.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endParaRPr lang="de-DE" sz="2000" dirty="0">
              <a:solidFill>
                <a:srgbClr val="333333"/>
              </a:solidFill>
              <a:latin typeface="Calibri Light"/>
            </a:endParaRPr>
          </a:p>
          <a:p>
            <a:endParaRPr 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13</a:t>
            </a:fld>
            <a:endParaRPr lang="de-DE">
              <a:latin typeface="Calibri Light"/>
            </a:endParaRPr>
          </a:p>
        </p:txBody>
      </p:sp>
      <p:pic>
        <p:nvPicPr>
          <p:cNvPr id="5" name="Grafik 16" descr="auktion-sothebys-new-york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4658" y="2203704"/>
            <a:ext cx="3187242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Штеффен Моріц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1480" y="2203704"/>
            <a:ext cx="5943600" cy="4248000"/>
          </a:xfrm>
        </p:spPr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Картина безцінна «тільки» для митця.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Картину намалював професор д-р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Штеффен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Моріц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, коли йому було 16 років: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Він психолог і керівник робочої групи з клінічної нейропсихології психіатричного відділу університетської лікарні Гамбург-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Еппендорф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Штеффен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Моріц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ніколи не </a:t>
            </a:r>
            <a:b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лікувався у психіатричній лікарні.</a:t>
            </a:r>
          </a:p>
          <a:p>
            <a:endParaRPr lang="de-DE" sz="20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14</a:t>
            </a:fld>
            <a:endParaRPr lang="de-DE">
              <a:latin typeface="Calibri Light"/>
            </a:endParaRPr>
          </a:p>
        </p:txBody>
      </p:sp>
      <p:pic>
        <p:nvPicPr>
          <p:cNvPr id="5" name="Grafik 3" descr="Bild_Steffe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8662" y="2203704"/>
            <a:ext cx="2819234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0177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Вінсент Ван </a:t>
            </a:r>
            <a:r>
              <a:rPr lang="uk-UA" sz="3600" dirty="0" err="1">
                <a:latin typeface="Calibri Light"/>
              </a:rPr>
              <a:t>Гог</a:t>
            </a:r>
            <a:endParaRPr lang="uk-UA" sz="3600" dirty="0">
              <a:latin typeface="Calibri Ligh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1480" y="2203704"/>
            <a:ext cx="5943600" cy="4248000"/>
          </a:xfrm>
        </p:spPr>
        <p:txBody>
          <a:bodyPr/>
          <a:lstStyle/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Картину «Парк клініки Сен-Поль» оцінюють приблизно у 25 мільйонів євро.</a:t>
            </a:r>
          </a:p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Ван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Гог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намалював її під час лікування у стаціонарі в психіатричній клініці Сен-Поль в 1889 році: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у Ван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Гога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були сильні перепади настрою, схильність до самогубства, страхи, маячення та галюцинації. 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сьогодні у нього, ймовірно, діагностували б психоз або біполярний розлад.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endParaRPr lang="de-DE" sz="20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DE" sz="20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15</a:t>
            </a:fld>
            <a:endParaRPr lang="de-DE">
              <a:latin typeface="Calibri Light"/>
            </a:endParaRPr>
          </a:p>
        </p:txBody>
      </p:sp>
      <p:pic>
        <p:nvPicPr>
          <p:cNvPr id="5" name="Grafik 23" descr="img1361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96147" y="2203704"/>
            <a:ext cx="3204265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 err="1">
                <a:latin typeface="Calibri Light"/>
              </a:rPr>
              <a:t>Рінго</a:t>
            </a:r>
            <a:r>
              <a:rPr lang="uk-UA" sz="3600" dirty="0">
                <a:latin typeface="Calibri Light"/>
              </a:rPr>
              <a:t> </a:t>
            </a:r>
            <a:r>
              <a:rPr lang="uk-UA" sz="3600" dirty="0" err="1">
                <a:latin typeface="Calibri Light"/>
              </a:rPr>
              <a:t>Старр</a:t>
            </a:r>
            <a:r>
              <a:rPr lang="uk-UA" sz="3600" dirty="0">
                <a:latin typeface="Calibri Light"/>
              </a:rPr>
              <a:t> (барабанщик </a:t>
            </a:r>
            <a:r>
              <a:rPr lang="en-US" sz="3600" dirty="0">
                <a:latin typeface="Calibri Light"/>
              </a:rPr>
              <a:t>The </a:t>
            </a:r>
            <a:r>
              <a:rPr lang="uk-UA" sz="3600" dirty="0" err="1">
                <a:latin typeface="Calibri Light"/>
              </a:rPr>
              <a:t>Beatles</a:t>
            </a:r>
            <a:r>
              <a:rPr lang="uk-UA" sz="3600" dirty="0">
                <a:latin typeface="Calibri Light"/>
              </a:rPr>
              <a:t>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Рінго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Старр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, відомий як барабанщик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Beatles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, з 2005 року почав писати картини: 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Він створив картину «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Тімберленд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» у 2013 році.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Його картини оцінюють у чотиризначну суму.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Наскільки нам відомо,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Рінго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Старр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ніколи не лікувався у психіатричній лікарні.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16</a:t>
            </a:fld>
            <a:endParaRPr lang="de-DE">
              <a:latin typeface="Calibri Light"/>
            </a:endParaRPr>
          </a:p>
        </p:txBody>
      </p:sp>
      <p:pic>
        <p:nvPicPr>
          <p:cNvPr id="5" name="Grafik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6520" y="2203704"/>
            <a:ext cx="5303520" cy="3621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19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Перший висновок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Бути психічно хворим не означає бути неспроможним робити/створювати значущі та цінні речі.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Психічні розлади можуть як стимулювати, так і пригнічувати креативність.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Недооцінені та тому неуспішні за життя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генії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, як-от ван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Гог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, часто страждали на психічні розлади. 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Однак деяким митцям, які страждають на психічні розлади, також вдається жити за рахунок мистецтва (наприклад, Едварду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Мунку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17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04930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Перший висновок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Визначити по картині, чи її автор був психічно здоровим, чи ні, неможливо. 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Також важко відразу побачити, чи є вони психічно хворими, чи ні.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18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46656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Перший висновок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  <a:tabLst>
                <a:tab pos="84138" algn="l"/>
              </a:tabLs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Визначити по картині, чи її автор був психічно здоровим, чи ні, неможливо. 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  <a:tabLst>
                <a:tab pos="84138" algn="l"/>
              </a:tabLs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Також важко відразу побачити, чи є вони психічно хворими, чи ні.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  <a:tabLst>
                <a:tab pos="84138" algn="l"/>
              </a:tabLs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Питання: </a:t>
            </a:r>
            <a:b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багато найвеличніших творів мистецтва створили люди, які страждають на психічні розлади. Це зменшує вартість їхніх творів?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19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46656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Перший висновок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  <a:tabLst>
                <a:tab pos="84138" algn="l"/>
              </a:tabLs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Визначити по картині, чи її автор був психічно здоровим, чи ні, неможливо. 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  <a:tabLst>
                <a:tab pos="84138" algn="l"/>
              </a:tabLs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Також важко відразу побачити, чи є вони психічно хворими, чи ні.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  <a:tabLst>
                <a:tab pos="84138" algn="l"/>
              </a:tabLs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Питання: </a:t>
            </a:r>
            <a:b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багато найвеличніших творів мистецтва створили люди, які страждають на психічні розлади. Це зменшує вартість їхніх творів?</a:t>
            </a:r>
          </a:p>
          <a:p>
            <a:pPr marL="265113" lvl="1" indent="-265113" algn="ctr" defTabSz="914400" fontAlgn="base">
              <a:spcBef>
                <a:spcPts val="1999"/>
              </a:spcBef>
              <a:spcAft>
                <a:spcPts val="1200"/>
              </a:spcAft>
              <a:tabLst>
                <a:tab pos="84138" algn="l"/>
              </a:tabLst>
            </a:pPr>
            <a:r>
              <a:rPr lang="uk-UA" sz="2400" u="sng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На нашу думку, ні!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20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07713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нормально мати психічні розлади?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eaLnBrk="0" fontAlgn="base" hangingPunct="0">
              <a:lnSpc>
                <a:spcPct val="100000"/>
              </a:lnSpc>
              <a:spcBef>
                <a:spcPts val="0"/>
              </a:spcBef>
              <a:buClr>
                <a:srgbClr val="006699"/>
              </a:buClr>
              <a:tabLst>
                <a:tab pos="84138" algn="l"/>
              </a:tabLst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Скільки людей в Україні страждають на психічні захворювання?</a:t>
            </a:r>
          </a:p>
          <a:p>
            <a:pPr lvl="0" algn="ctr" defTabSz="914400" eaLnBrk="0" fontAlgn="base" hangingPunct="0">
              <a:lnSpc>
                <a:spcPct val="100000"/>
              </a:lnSpc>
              <a:spcBef>
                <a:spcPts val="0"/>
              </a:spcBef>
              <a:buClr>
                <a:srgbClr val="006699"/>
              </a:buClr>
              <a:tabLst>
                <a:tab pos="84138" algn="l"/>
              </a:tabLst>
              <a:defRPr/>
            </a:pPr>
            <a:endParaRPr lang="de-DE" sz="2400" kern="0" dirty="0">
              <a:solidFill>
                <a:srgbClr val="333333"/>
              </a:solidFill>
              <a:latin typeface="Calibri Light"/>
              <a:ea typeface="Verdana" pitchFamily="34" charset="0"/>
              <a:cs typeface="Verdana" pitchFamily="34" charset="0"/>
            </a:endParaRPr>
          </a:p>
          <a:p>
            <a:pPr lvl="0" algn="ctr" defTabSz="914400" eaLnBrk="0" fontAlgn="base" hangingPunct="0">
              <a:lnSpc>
                <a:spcPct val="100000"/>
              </a:lnSpc>
              <a:spcBef>
                <a:spcPts val="0"/>
              </a:spcBef>
              <a:buClr>
                <a:srgbClr val="006699"/>
              </a:buClr>
              <a:tabLst>
                <a:tab pos="84138" algn="l"/>
              </a:tabLst>
              <a:defRPr/>
            </a:pPr>
            <a:endParaRPr lang="de-DE" sz="2400" kern="0" dirty="0">
              <a:solidFill>
                <a:srgbClr val="333333"/>
              </a:solidFill>
              <a:latin typeface="Calibri Light"/>
              <a:ea typeface="Verdana" pitchFamily="34" charset="0"/>
              <a:cs typeface="Verdana" pitchFamily="34" charset="0"/>
            </a:endParaRPr>
          </a:p>
          <a:p>
            <a:pPr lvl="0" algn="ctr" defTabSz="914400" eaLnBrk="0" fontAlgn="base" hangingPunct="0">
              <a:lnSpc>
                <a:spcPct val="100000"/>
              </a:lnSpc>
              <a:spcBef>
                <a:spcPts val="0"/>
              </a:spcBef>
              <a:buClr>
                <a:srgbClr val="006699"/>
              </a:buClr>
              <a:tabLst>
                <a:tab pos="84138" algn="l"/>
              </a:tabLst>
              <a:defRPr/>
            </a:pPr>
            <a:endParaRPr lang="de-DE" sz="2400" kern="0" dirty="0">
              <a:solidFill>
                <a:srgbClr val="333333"/>
              </a:solidFill>
              <a:latin typeface="Calibri Light"/>
              <a:ea typeface="Verdana" pitchFamily="34" charset="0"/>
              <a:cs typeface="Verdana" pitchFamily="34" charset="0"/>
            </a:endParaRPr>
          </a:p>
          <a:p>
            <a:pPr lvl="0" algn="ctr" defTabSz="914400" eaLnBrk="0" fontAlgn="base" hangingPunct="0">
              <a:lnSpc>
                <a:spcPct val="100000"/>
              </a:lnSpc>
              <a:spcBef>
                <a:spcPts val="0"/>
              </a:spcBef>
              <a:buClr>
                <a:srgbClr val="006699"/>
              </a:buClr>
              <a:tabLst>
                <a:tab pos="84138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Що ви думаєте?</a:t>
            </a:r>
            <a:br>
              <a:rPr lang="uk-UA" sz="2400">
                <a:solidFill>
                  <a:srgbClr val="333333"/>
                </a:solidFill>
                <a:latin typeface="Calibri Light"/>
                <a:ea typeface="ＭＳ Ｐゴシック" charset="0"/>
                <a:cs typeface="Verdana" pitchFamily="34" charset="0"/>
              </a:rPr>
            </a:br>
            <a:endParaRPr lang="uk-UA" sz="2400">
              <a:solidFill>
                <a:srgbClr val="333333"/>
              </a:solidFill>
              <a:latin typeface="Calibri Light"/>
              <a:ea typeface="ＭＳ Ｐゴシック" charset="0"/>
              <a:cs typeface="Verdana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21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нормально мати психічні розлади?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  <a:defRPr/>
            </a:pPr>
            <a:r>
              <a:rPr lang="uk-UA" sz="200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Скільки людей в Україні страждають на психічні захворювання?</a:t>
            </a:r>
          </a:p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  <a:defRPr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У ході репрезентативного дослідження* було виявлено наведене нижче:</a:t>
            </a:r>
          </a:p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</a:pPr>
            <a:br>
              <a:rPr lang="uk-UA" sz="2000">
                <a:solidFill>
                  <a:srgbClr val="333333"/>
                </a:solidFill>
                <a:latin typeface="Calibri Light"/>
                <a:ea typeface="ＭＳ Ｐゴシック" charset="0"/>
              </a:rPr>
            </a:br>
            <a:endParaRPr lang="uk-UA" sz="2000">
              <a:solidFill>
                <a:srgbClr val="333333"/>
              </a:solidFill>
              <a:latin typeface="Calibri Light"/>
              <a:ea typeface="ＭＳ Ｐゴシック" charset="0"/>
            </a:endParaRPr>
          </a:p>
          <a:p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22</a:t>
            </a:fld>
            <a:endParaRPr lang="de-DE">
              <a:latin typeface="Calibri Light"/>
            </a:endParaRPr>
          </a:p>
        </p:txBody>
      </p:sp>
      <p:graphicFrame>
        <p:nvGraphicFramePr>
          <p:cNvPr id="6" name="Inhaltsplatzhalt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567993"/>
              </p:ext>
            </p:extLst>
          </p:nvPr>
        </p:nvGraphicFramePr>
        <p:xfrm>
          <a:off x="408955" y="3429000"/>
          <a:ext cx="11376000" cy="201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Відсоток людей</a:t>
                      </a:r>
                      <a:r>
                        <a:rPr lang="uk-UA" sz="1800" b="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, які страждали на психічні захворювання протягом останнього року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27,7%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Тривожні розлади (найпоширеніші</a:t>
                      </a:r>
                      <a:r>
                        <a:rPr lang="uk-UA" sz="1800" b="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розлади, включно з соціофобією)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15,3%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Афективні розлади</a:t>
                      </a:r>
                      <a:r>
                        <a:rPr lang="uk-UA" sz="1800" b="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uk-UA" sz="1800" b="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включно з депресією)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9,3%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Шизофренія/психоз (всі форми психозу, включно з шизофренією</a:t>
                      </a:r>
                      <a:r>
                        <a:rPr lang="uk-UA" sz="1800" b="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2,6%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Відсоток</a:t>
                      </a:r>
                      <a:r>
                        <a:rPr lang="uk-UA" sz="1800" b="0" baseline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 людей, які страждали на кілька психічних захворювань одночасно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>
                          <a:solidFill>
                            <a:srgbClr val="333333"/>
                          </a:solidFill>
                          <a:latin typeface="Calibri Light"/>
                          <a:ea typeface="Verdana" pitchFamily="34" charset="0"/>
                          <a:cs typeface="Verdana" pitchFamily="34" charset="0"/>
                        </a:rPr>
                        <a:t>44%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08955" y="5621867"/>
            <a:ext cx="1137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hangingPunct="0">
              <a:spcBef>
                <a:spcPts val="0"/>
              </a:spcBef>
              <a:spcAft>
                <a:spcPts val="0"/>
              </a:spcAft>
              <a:buClr>
                <a:srgbClr val="006699"/>
              </a:buClr>
              <a:tabLst>
                <a:tab pos="84138" algn="l"/>
              </a:tabLst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Якщо враховувати людей, у яких є окремі симптоми психічних розладів, цифри набагато вищі. </a:t>
            </a:r>
          </a:p>
        </p:txBody>
      </p:sp>
      <p:sp>
        <p:nvSpPr>
          <p:cNvPr id="3" name="Text Box 38">
            <a:extLst>
              <a:ext uri="{FF2B5EF4-FFF2-40B4-BE49-F238E27FC236}">
                <a16:creationId xmlns:a16="http://schemas.microsoft.com/office/drawing/2014/main" id="{94997A35-CC5B-A7C5-4C87-7865C3984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6541205"/>
            <a:ext cx="1137600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uk-UA" sz="1000">
                <a:latin typeface="+mn-lt"/>
              </a:rPr>
              <a:t>* Джерело: </a:t>
            </a:r>
            <a:r>
              <a:rPr lang="uk-UA" sz="1000" b="0" i="0" strike="noStrike">
                <a:solidFill>
                  <a:srgbClr val="000000"/>
                </a:solidFill>
                <a:effectLst/>
                <a:latin typeface="+mn-lt"/>
                <a:hlinkClick r:id="rId3"/>
              </a:rPr>
              <a:t>https://doi.org/10.1007/s00115-013-3961-y</a:t>
            </a:r>
          </a:p>
          <a:p>
            <a:pPr eaLnBrk="1" hangingPunct="1">
              <a:spcBef>
                <a:spcPct val="50000"/>
              </a:spcBef>
            </a:pPr>
            <a:endParaRPr lang="de-DE" altLang="en-US" sz="10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17121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Дивні ідеї не такі вже й рідкісні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Частота </a:t>
            </a:r>
            <a:r>
              <a:rPr lang="uk-UA" dirty="0" err="1">
                <a:latin typeface="Calibri Light"/>
              </a:rPr>
              <a:t>психотичних</a:t>
            </a:r>
            <a:r>
              <a:rPr lang="uk-UA" dirty="0">
                <a:latin typeface="Calibri Light"/>
              </a:rPr>
              <a:t> переживань у загальній популяції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Психотичні симптоми (наприклад, маячення) протягом тривалого часу вважали рідкісними. Також їх вважали ознаками глибокого психічного розладу.</a:t>
            </a:r>
          </a:p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Тепер стало відомо, що (слабкі) </a:t>
            </a:r>
            <a:r>
              <a:rPr lang="uk-UA" sz="2400" b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психозоподібні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переживання дуже поширені в популяції. Однак, на відміну від переживань людей, яким діагностували психоз, ці переживання зазвичай не мають негативного впливу на повсякденне життя.</a:t>
            </a:r>
          </a:p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  <a:defRPr/>
            </a:pPr>
            <a:endParaRPr lang="de-DE" sz="2400" kern="0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23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68386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Що ви думаєте? Як часто люди з загальної популяції перелічені підтверджують наявність наведених нижче симптомів?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094336"/>
              </p:ext>
            </p:extLst>
          </p:nvPr>
        </p:nvGraphicFramePr>
        <p:xfrm>
          <a:off x="408955" y="2958792"/>
          <a:ext cx="11376000" cy="35661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Arial" charset="0"/>
                        </a:rPr>
                        <a:t>Питання: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Ствердні відповіді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інші люди можуть читати ваші думки?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думали, що люди можуть спілкуватися телепатично? 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відчували ви коли-небудь, що все, що вас оточує, виглядає нереально, наче все це є частиною експерименту?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статті в журналах або передачі на телебаченні було створено спеціально для вас?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У вас коли-небудь було відчуття, що за вами стежать?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чуєте ви іноді голоси, хоча поруч нікого немає?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8955" y="6541205"/>
            <a:ext cx="11376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sz="1000">
                <a:latin typeface="Calibri Light"/>
              </a:rPr>
              <a:t>* Джерела: Emmanuelle R. Peters (інструмент: PDI), Steffen Moritz (інструмент: KSF)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Дивні ідеї не такі вже й рідкісні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Частота психотичних переживань у загальній популяції*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24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2716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Що ви думаєте? Як часто люди з загальної популяції перелічені підтверджують наявність наведених нижче симптомів?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986506"/>
              </p:ext>
            </p:extLst>
          </p:nvPr>
        </p:nvGraphicFramePr>
        <p:xfrm>
          <a:off x="408955" y="2958792"/>
          <a:ext cx="11376000" cy="35661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Arial" charset="0"/>
                        </a:rPr>
                        <a:t>Питання: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Ствердні відповіді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інші люди можуть читати ваші думки?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33%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думали, що люди можуть спілкуватися телепатично? 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відчували ви коли-небудь, що все, що вас оточує, виглядає нереально, наче все це є частиною експерименту?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статті в журналах або передачі на телебаченні було створено спеціально для вас?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У вас коли-небудь було відчуття, що за вами стежать?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чуєте ви іноді голоси, хоча поруч нікого немає?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8955" y="6541205"/>
            <a:ext cx="11376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sz="1000">
                <a:latin typeface="Calibri Light"/>
              </a:rPr>
              <a:t>* Джерела: Emmanuelle R. Peters (інструмент: PDI), Steffen Moritz (інструмент: KSF)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Дивні ідеї не такі вже й рідкісні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Частота психотичних переживань у загальній популяції*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25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8995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Що ви думаєте? Як часто люди з загальної популяції перелічені підтверджують наявність наведених нижче симптомів?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129505"/>
              </p:ext>
            </p:extLst>
          </p:nvPr>
        </p:nvGraphicFramePr>
        <p:xfrm>
          <a:off x="408955" y="2958792"/>
          <a:ext cx="11376000" cy="35661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Arial" charset="0"/>
                        </a:rPr>
                        <a:t>Питання: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Ствердні відповіді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інші люди можуть читати ваші думки?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33%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думали, що люди можуть спілкуватися телепатично? 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61%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відчували ви коли-небудь, що все, що вас оточує, виглядає нереально, наче все це є частиною експерименту?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статті в журналах або передачі на телебаченні було створено спеціально для вас?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У вас коли-небудь було відчуття, що за вами стежать?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чуєте ви іноді голоси, хоча поруч нікого немає?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8955" y="6541205"/>
            <a:ext cx="11376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sz="1000">
                <a:latin typeface="Calibri Light"/>
              </a:rPr>
              <a:t>* Джерела: Emmanuelle R. Peters (інструмент: PDI), Steffen Moritz (інструмент: KSF)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Дивні ідеї не такі вже й рідкісні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Частота психотичних переживань у загальній популяції*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26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210640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charset="0"/>
              </a:rPr>
              <a:t>Що ви думаєте? Як часто люди з загальної популяції перелічені підтверджують наявність наведених нижче симптомів?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508112"/>
              </p:ext>
            </p:extLst>
          </p:nvPr>
        </p:nvGraphicFramePr>
        <p:xfrm>
          <a:off x="408955" y="2959184"/>
          <a:ext cx="11376000" cy="35661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Arial" charset="0"/>
                        </a:rPr>
                        <a:t>Питання: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Ствердні відповіді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інші люди можуть читати ваші думки?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33%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думали, що люди можуть спілкуватися телепатично? 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61%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відчували ви коли-небудь, що все, що вас оточує, виглядає нереально, наче все це є частиною експерименту?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26%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статті в журналах або передачі на телебаченні було створено спеціально для вас?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У вас коли-небудь було відчуття, що за вами стежать?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чуєте ви іноді голоси, хоча поруч нікого немає?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8955" y="6541205"/>
            <a:ext cx="11376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sz="1000">
                <a:latin typeface="Calibri Light"/>
              </a:rPr>
              <a:t>* Джерела: Emmanuelle R. Peters (інструмент: PDI), Steffen Moritz (інструмент: KSF)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Дивні ідеї не такі вже й рідкісні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Частота психотичних переживань у загальній популяції*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27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19047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Що ви думаєте? Як часто люди з загальної популяції перелічені підтверджують наявність наведених нижче симптомів?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525679"/>
              </p:ext>
            </p:extLst>
          </p:nvPr>
        </p:nvGraphicFramePr>
        <p:xfrm>
          <a:off x="408955" y="2959184"/>
          <a:ext cx="11376000" cy="35661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Arial" charset="0"/>
                        </a:rPr>
                        <a:t>Питання: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Ствердні відповіді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інші люди можуть читати ваші думки?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33%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думали, що люди можуть спілкуватися телепатично? 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61%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відчували ви коли-небудь, що все, що вас оточує, виглядає нереально, наче все це є частиною експерименту?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26%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статті в журналах або передачі на телебаченні було створено спеціально для вас?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16%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У вас коли-небудь було відчуття, що за вами стежать?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чуєте ви іноді голоси, хоча поруч нікого немає?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8955" y="6541205"/>
            <a:ext cx="11376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sz="1000">
                <a:latin typeface="Calibri Light"/>
              </a:rPr>
              <a:t>* Джерела: Emmanuelle R. Peters (інструмент: PDI), Steffen Moritz (інструмент: KSF)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Дивні ідеї не такі вже й рідкісні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Частота психотичних переживань у загальній популяції*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28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36199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Що ви думаєте? Як часто люди з загальної популяції перелічені підтверджують наявність наведених нижче симптомів?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442777"/>
              </p:ext>
            </p:extLst>
          </p:nvPr>
        </p:nvGraphicFramePr>
        <p:xfrm>
          <a:off x="408955" y="2959184"/>
          <a:ext cx="11376000" cy="35661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Arial" charset="0"/>
                        </a:rPr>
                        <a:t>Питання: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Ствердні відповіді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інші люди можуть читати ваші думки?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33%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думали, що люди можуть спілкуватися телепатично? 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61%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відчували ви коли-небудь, що все, що вас оточує, виглядає нереально, наче все це є частиною експерименту?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26%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статті в журналах або передачі на телебаченні було створено спеціально для вас?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16%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У вас коли-небудь було відчуття, що за вами стежать?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19%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чуєте ви іноді голоси, хоча поруч нікого немає?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Arial" charset="0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8955" y="6541205"/>
            <a:ext cx="11376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sz="1000" dirty="0">
                <a:latin typeface="Calibri Light"/>
              </a:rPr>
              <a:t>* Джерела: </a:t>
            </a:r>
            <a:r>
              <a:rPr lang="uk-UA" sz="1000" dirty="0" err="1">
                <a:latin typeface="Calibri Light"/>
              </a:rPr>
              <a:t>Emmanuelle</a:t>
            </a:r>
            <a:r>
              <a:rPr lang="uk-UA" sz="1000" dirty="0">
                <a:latin typeface="Calibri Light"/>
              </a:rPr>
              <a:t> </a:t>
            </a:r>
            <a:r>
              <a:rPr lang="uk-UA" sz="1000" dirty="0" err="1">
                <a:latin typeface="Calibri Light"/>
              </a:rPr>
              <a:t>R</a:t>
            </a:r>
            <a:r>
              <a:rPr lang="uk-UA" sz="1000" dirty="0">
                <a:latin typeface="Calibri Light"/>
              </a:rPr>
              <a:t>. </a:t>
            </a:r>
            <a:r>
              <a:rPr lang="uk-UA" sz="1000" dirty="0" err="1">
                <a:latin typeface="Calibri Light"/>
              </a:rPr>
              <a:t>Peters</a:t>
            </a:r>
            <a:r>
              <a:rPr lang="uk-UA" sz="1000" dirty="0">
                <a:latin typeface="Calibri Light"/>
              </a:rPr>
              <a:t> (інструмент: PDI), </a:t>
            </a:r>
            <a:r>
              <a:rPr lang="uk-UA" sz="1000" dirty="0" err="1">
                <a:latin typeface="Calibri Light"/>
              </a:rPr>
              <a:t>Steffen</a:t>
            </a:r>
            <a:r>
              <a:rPr lang="uk-UA" sz="1000" dirty="0">
                <a:latin typeface="Calibri Light"/>
              </a:rPr>
              <a:t> </a:t>
            </a:r>
            <a:r>
              <a:rPr lang="uk-UA" sz="1000" dirty="0" err="1">
                <a:latin typeface="Calibri Light"/>
              </a:rPr>
              <a:t>Moritz</a:t>
            </a:r>
            <a:r>
              <a:rPr lang="uk-UA" sz="1000" dirty="0">
                <a:latin typeface="Calibri Light"/>
              </a:rPr>
              <a:t> (інструмент: KSF)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Дивні ідеї не такі вже й рідкісні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Частота психотичних переживань у загальній популяції*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29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211354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charset="0"/>
              </a:rPr>
              <a:t>Що ви думаєте? Як часто люди з загальної популяції перелічені підтверджують наявність наведених нижче симптомів?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546599"/>
              </p:ext>
            </p:extLst>
          </p:nvPr>
        </p:nvGraphicFramePr>
        <p:xfrm>
          <a:off x="408955" y="2959184"/>
          <a:ext cx="11376000" cy="35661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Arial" charset="0"/>
                        </a:rPr>
                        <a:t>Питання: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Ствердні відповіді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інші люди можуть читати ваші думки?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33%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думали, що люди можуть спілкуватися телепатично? 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61%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відчували ви коли-небудь, що все, що вас оточує, виглядає нереально, наче все це є частиною експерименту?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26%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Ви коли-небудь відчували, що статті в журналах або передачі на телебаченні було створено спеціально для вас?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16%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У вас коли-небудь було відчуття, що за вами стежать?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19%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Чи чуєте ви іноді голоси, хоча поруч нікого немає?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Arial" charset="0"/>
                        </a:rPr>
                        <a:t>15%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Дивні ідеї не такі вже й рідкісні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Частота психотичних переживань у загальній популяції*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30</a:t>
            </a:fld>
            <a:endParaRPr lang="de-DE">
              <a:latin typeface="Calibri Light"/>
            </a:endParaRPr>
          </a:p>
        </p:txBody>
      </p:sp>
      <p:sp>
        <p:nvSpPr>
          <p:cNvPr id="2" name="Text Box 38">
            <a:extLst>
              <a:ext uri="{FF2B5EF4-FFF2-40B4-BE49-F238E27FC236}">
                <a16:creationId xmlns:a16="http://schemas.microsoft.com/office/drawing/2014/main" id="{F7704C57-08A2-106F-0162-C006642BF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6541205"/>
            <a:ext cx="11376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sz="1000" dirty="0">
                <a:latin typeface="Calibri Light"/>
              </a:rPr>
              <a:t>* Джерела: </a:t>
            </a:r>
            <a:r>
              <a:rPr lang="uk-UA" sz="1000" dirty="0" err="1">
                <a:latin typeface="Calibri Light"/>
              </a:rPr>
              <a:t>Emmanuelle</a:t>
            </a:r>
            <a:r>
              <a:rPr lang="uk-UA" sz="1000" dirty="0">
                <a:latin typeface="Calibri Light"/>
              </a:rPr>
              <a:t> </a:t>
            </a:r>
            <a:r>
              <a:rPr lang="uk-UA" sz="1000" dirty="0" err="1">
                <a:latin typeface="Calibri Light"/>
              </a:rPr>
              <a:t>R</a:t>
            </a:r>
            <a:r>
              <a:rPr lang="uk-UA" sz="1000" dirty="0">
                <a:latin typeface="Calibri Light"/>
              </a:rPr>
              <a:t>. </a:t>
            </a:r>
            <a:r>
              <a:rPr lang="uk-UA" sz="1000" dirty="0" err="1">
                <a:latin typeface="Calibri Light"/>
              </a:rPr>
              <a:t>Peters</a:t>
            </a:r>
            <a:r>
              <a:rPr lang="uk-UA" sz="1000" dirty="0">
                <a:latin typeface="Calibri Light"/>
              </a:rPr>
              <a:t> (інструмент: PDI), </a:t>
            </a:r>
            <a:r>
              <a:rPr lang="uk-UA" sz="1000" dirty="0" err="1">
                <a:latin typeface="Calibri Light"/>
              </a:rPr>
              <a:t>Steffen</a:t>
            </a:r>
            <a:r>
              <a:rPr lang="uk-UA" sz="1000" dirty="0">
                <a:latin typeface="Calibri Light"/>
              </a:rPr>
              <a:t> </a:t>
            </a:r>
            <a:r>
              <a:rPr lang="uk-UA" sz="1000" dirty="0" err="1">
                <a:latin typeface="Calibri Light"/>
              </a:rPr>
              <a:t>Moritz</a:t>
            </a:r>
            <a:r>
              <a:rPr lang="uk-UA" sz="1000" dirty="0">
                <a:latin typeface="Calibri Light"/>
              </a:rPr>
              <a:t> (інструмент: KSF)</a:t>
            </a:r>
          </a:p>
        </p:txBody>
      </p:sp>
    </p:spTree>
    <p:extLst>
      <p:ext uri="{BB962C8B-B14F-4D97-AF65-F5344CB8AC3E}">
        <p14:creationId xmlns:p14="http://schemas.microsoft.com/office/powerpoint/2010/main" val="2116415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Пам'ятайте ...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Ніхто не </a:t>
            </a:r>
            <a:r>
              <a:rPr lang="uk-UA" sz="2400" b="1" i="1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застрахований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від психічних криз! Протягом року у кожного </a:t>
            </a:r>
          </a:p>
          <a:p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четвертого розвивається психічний розлад.</a:t>
            </a:r>
          </a:p>
          <a:p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Психічне захворювання не слід вважати </a:t>
            </a:r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слабкістю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, а радше як ознаку підвищеної </a:t>
            </a:r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чутливості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Спадковість: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гени відіграють важливу роль у багатьох захворюваннях.</a:t>
            </a: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Оточення: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люди, які не мають особливої схильності до психічних захворювань, можуть «збитися з курсу» внаслідок негативних переживань.</a:t>
            </a:r>
          </a:p>
        </p:txBody>
      </p:sp>
      <p:pic>
        <p:nvPicPr>
          <p:cNvPr id="5" name="Picture 2" descr="C:\Users\Helen\Downloads\2260564229_433f5ba84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972" y="914400"/>
            <a:ext cx="2743203" cy="160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31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469706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таке «стигма» і «самостигма»?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/>
                <a:cs typeface="Verdana"/>
              </a:rPr>
              <a:t>???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000" dirty="0">
              <a:solidFill>
                <a:srgbClr val="006699"/>
              </a:solidFill>
              <a:latin typeface="Calibri Ligh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32</a:t>
            </a:fld>
            <a:endParaRPr lang="de-DE">
              <a:latin typeface="Calibri Light"/>
            </a:endParaRPr>
          </a:p>
        </p:txBody>
      </p:sp>
      <p:pic>
        <p:nvPicPr>
          <p:cNvPr id="5" name="Picture 2" descr="C:\Users\Helen\Downloads\9786091286_e85fd01bb8_m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3"/>
          <a:stretch/>
        </p:blipFill>
        <p:spPr bwMode="auto">
          <a:xfrm>
            <a:off x="10274935" y="914400"/>
            <a:ext cx="1920240" cy="177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 rot="20851647">
            <a:off x="10905358" y="2133854"/>
            <a:ext cx="71923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300" b="1">
                <a:solidFill>
                  <a:schemeClr val="tx1"/>
                </a:solidFill>
                <a:latin typeface="Calibri Light"/>
              </a:rPr>
              <a:t>СТИГМАТИЗАЦІЯ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таке «стигма» і «самостигма»?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Стигма = з грецької дослівно: 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знаки, рани або опіки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33</a:t>
            </a:fld>
            <a:endParaRPr lang="de-DE">
              <a:latin typeface="Calibri Light"/>
            </a:endParaRPr>
          </a:p>
        </p:txBody>
      </p:sp>
      <p:pic>
        <p:nvPicPr>
          <p:cNvPr id="10" name="Picture 2" descr="C:\Users\Helen\Downloads\9786091286_e85fd01bb8_m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3"/>
          <a:stretch/>
        </p:blipFill>
        <p:spPr bwMode="auto">
          <a:xfrm>
            <a:off x="10274935" y="914400"/>
            <a:ext cx="1920240" cy="177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5"/>
          <p:cNvSpPr txBox="1"/>
          <p:nvPr/>
        </p:nvSpPr>
        <p:spPr>
          <a:xfrm rot="20851647">
            <a:off x="10905358" y="2133854"/>
            <a:ext cx="71923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300" b="1">
                <a:solidFill>
                  <a:schemeClr val="tx1"/>
                </a:solidFill>
                <a:latin typeface="Calibri Light"/>
              </a:rPr>
              <a:t>СТИГМАТИЗАЦІЯ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таке «стигма» і «самостигма»?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Стигма = з грецької дослівно: 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знаки, рани або опіки</a:t>
            </a:r>
          </a:p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Стигматизація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 — це процес, коли людям або групам людей приписують негативні характеристики </a:t>
            </a:r>
          </a:p>
          <a:p>
            <a:endParaRPr 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34</a:t>
            </a:fld>
            <a:endParaRPr lang="de-DE">
              <a:latin typeface="Calibri Light"/>
            </a:endParaRPr>
          </a:p>
        </p:txBody>
      </p:sp>
      <p:pic>
        <p:nvPicPr>
          <p:cNvPr id="12" name="Picture 2" descr="C:\Users\Helen\Downloads\9786091286_e85fd01bb8_m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3"/>
          <a:stretch/>
        </p:blipFill>
        <p:spPr bwMode="auto">
          <a:xfrm>
            <a:off x="10274935" y="914400"/>
            <a:ext cx="1920240" cy="177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5"/>
          <p:cNvSpPr txBox="1"/>
          <p:nvPr/>
        </p:nvSpPr>
        <p:spPr>
          <a:xfrm rot="20851647">
            <a:off x="10905358" y="2133854"/>
            <a:ext cx="71923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300" b="1">
                <a:solidFill>
                  <a:schemeClr val="tx1"/>
                </a:solidFill>
                <a:latin typeface="Calibri Light"/>
              </a:rPr>
              <a:t>СТИГМАТИЗАЦІЯ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таке «стигма» і «самостигма»?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Стигма = з грецької дослівно: 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знаки, рани або опіки</a:t>
            </a:r>
          </a:p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Стигматизація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 — це процес, коли людям або групам людей приписують негативні характеристики </a:t>
            </a:r>
          </a:p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Це відбувається без критичної перевірки істинності суджень </a:t>
            </a:r>
          </a:p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Стигматизація призводить до знецінення та маргіналізації особистості </a:t>
            </a:r>
          </a:p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Стигматизація часто виникає як реакція на певні захворювання (наприклад, ВІЛу), видимі вади та психічні захворювання, як-от психоз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«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Самостигма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» означає, що постраждалі настільки сильно перебрали стигматизацію, яку відчувають від оточення, що самі відчувають себе «неповноцінними»</a:t>
            </a:r>
          </a:p>
          <a:p>
            <a:endParaRPr 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35</a:t>
            </a:fld>
            <a:endParaRPr lang="de-DE">
              <a:latin typeface="Calibri Light"/>
            </a:endParaRPr>
          </a:p>
        </p:txBody>
      </p:sp>
      <p:pic>
        <p:nvPicPr>
          <p:cNvPr id="10" name="Picture 2" descr="C:\Users\Helen\Downloads\9786091286_e85fd01bb8_m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3"/>
          <a:stretch/>
        </p:blipFill>
        <p:spPr bwMode="auto">
          <a:xfrm>
            <a:off x="10274935" y="914400"/>
            <a:ext cx="1920240" cy="177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5"/>
          <p:cNvSpPr txBox="1"/>
          <p:nvPr/>
        </p:nvSpPr>
        <p:spPr>
          <a:xfrm rot="20851647">
            <a:off x="10905358" y="2133854"/>
            <a:ext cx="71923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300" b="1">
                <a:solidFill>
                  <a:schemeClr val="tx1"/>
                </a:solidFill>
                <a:latin typeface="Calibri Light"/>
              </a:rPr>
              <a:t>СТИГМАТИЗАЦІЯ</a:t>
            </a:r>
          </a:p>
        </p:txBody>
      </p:sp>
    </p:spTree>
    <p:extLst>
      <p:ext uri="{BB962C8B-B14F-4D97-AF65-F5344CB8AC3E}">
        <p14:creationId xmlns:p14="http://schemas.microsoft.com/office/powerpoint/2010/main" val="31288985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Стигматизація людей, які страждають на психоз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/>
              </a:rPr>
              <a:t>Які припущення або упередження ви чули про людей, які страждають на психоз, від інших?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/>
              </a:rPr>
              <a:t>Які припущення ви маєте про людей з симптомами психозу?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36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Психоз як стигма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955" y="2204284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Випадкові припущення про людей, які страждають на психоз: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Вони ...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небезпечні та непередбачувані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мають роздвоєння особистості (у разі психозу)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мають низькі розумові здібності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невиліковно хворі</a:t>
            </a:r>
          </a:p>
          <a:p>
            <a:pPr lvl="0" algn="ctr" defTabSz="914400">
              <a:lnSpc>
                <a:spcPct val="100000"/>
              </a:lnSpc>
              <a:spcBef>
                <a:spcPts val="1200"/>
              </a:spcBef>
              <a:defRPr/>
            </a:pPr>
            <a:endParaRPr lang="de-DE" sz="2000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algn="ctr" defTabSz="914400">
              <a:lnSpc>
                <a:spcPct val="100000"/>
              </a:lnSpc>
              <a:spcBef>
                <a:spcPts val="1200"/>
              </a:spcBef>
              <a:defRPr/>
            </a:pPr>
            <a:endParaRPr lang="de-DE" sz="2000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algn="ctr" defTabSz="914400">
              <a:lnSpc>
                <a:spcPct val="100000"/>
              </a:lnSpc>
              <a:spcBef>
                <a:spcPts val="1200"/>
              </a:spcBef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Це виправдано? НІ!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10. Робота з упередженнями (стигмою)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012651" y="6206063"/>
            <a:ext cx="273630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Verdana" charset="0"/>
                <a:ea typeface="ＭＳ Ｐゴシック" charset="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Verdana" charset="0"/>
                <a:ea typeface="ＭＳ Ｐゴシック" charset="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Verdana" charset="0"/>
                <a:ea typeface="ＭＳ Ｐゴシック" charset="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Verdana" charset="0"/>
                <a:ea typeface="ＭＳ Ｐゴシック" charset="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Verdana" charset="0"/>
                <a:ea typeface="ＭＳ Ｐゴシック" charset="0"/>
                <a:cs typeface="+mn-cs"/>
              </a:defRPr>
            </a:lvl5pPr>
            <a:lvl6pPr marL="2286000" algn="l" defTabSz="457200" rtl="0" eaLnBrk="1" latinLnBrk="0" hangingPunct="1">
              <a:defRPr sz="4400" kern="1200">
                <a:solidFill>
                  <a:schemeClr val="tx2"/>
                </a:solidFill>
                <a:latin typeface="Verdana" charset="0"/>
                <a:ea typeface="ＭＳ Ｐゴシック" charset="0"/>
                <a:cs typeface="+mn-cs"/>
              </a:defRPr>
            </a:lvl6pPr>
            <a:lvl7pPr marL="2743200" algn="l" defTabSz="457200" rtl="0" eaLnBrk="1" latinLnBrk="0" hangingPunct="1">
              <a:defRPr sz="4400" kern="1200">
                <a:solidFill>
                  <a:schemeClr val="tx2"/>
                </a:solidFill>
                <a:latin typeface="Verdana" charset="0"/>
                <a:ea typeface="ＭＳ Ｐゴシック" charset="0"/>
                <a:cs typeface="+mn-cs"/>
              </a:defRPr>
            </a:lvl7pPr>
            <a:lvl8pPr marL="3200400" algn="l" defTabSz="457200" rtl="0" eaLnBrk="1" latinLnBrk="0" hangingPunct="1">
              <a:defRPr sz="4400" kern="1200">
                <a:solidFill>
                  <a:schemeClr val="tx2"/>
                </a:solidFill>
                <a:latin typeface="Verdana" charset="0"/>
                <a:ea typeface="ＭＳ Ｐゴシック" charset="0"/>
                <a:cs typeface="+mn-cs"/>
              </a:defRPr>
            </a:lvl8pPr>
            <a:lvl9pPr marL="3657600" algn="l" defTabSz="457200" rtl="0" eaLnBrk="1" latinLnBrk="0" hangingPunct="1">
              <a:defRPr sz="4400" kern="1200">
                <a:solidFill>
                  <a:schemeClr val="tx2"/>
                </a:solidFill>
                <a:latin typeface="Verdana" charset="0"/>
                <a:ea typeface="ＭＳ Ｐゴシック" charset="0"/>
                <a:cs typeface="+mn-cs"/>
              </a:defRPr>
            </a:lvl9pPr>
          </a:lstStyle>
          <a:p>
            <a:pPr algn="r"/>
            <a:r>
              <a:rPr lang="uk-UA" sz="1000" b="0">
                <a:solidFill>
                  <a:srgbClr val="333333"/>
                </a:solidFill>
                <a:latin typeface="+mj-lt"/>
              </a:rPr>
              <a:t>DonkeyHotey: Stop Sign (03.05.2015)</a:t>
            </a:r>
          </a:p>
        </p:txBody>
      </p:sp>
      <p:pic>
        <p:nvPicPr>
          <p:cNvPr id="8" name="Picture 7" descr="C:\Users\Helen\Downloads\6503264653_40dc082989_m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070" y="4433664"/>
            <a:ext cx="1391771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531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Психоз як стигма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buClr>
                <a:srgbClr val="333333"/>
              </a:buClr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Це виправдано? НІ!</a:t>
            </a:r>
          </a:p>
          <a:p>
            <a:pPr>
              <a:buClr>
                <a:srgbClr val="333333"/>
              </a:buClr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Небезпечні та непередбачувані?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38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67064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Психоз як стигма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buClr>
                <a:srgbClr val="333333"/>
              </a:buClr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Це виправдано? НІ!</a:t>
            </a:r>
          </a:p>
          <a:p>
            <a:pPr>
              <a:buClr>
                <a:srgbClr val="333333"/>
              </a:buClr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Небезпечні та непередбачувані?</a:t>
            </a:r>
          </a:p>
          <a:p>
            <a:pPr>
              <a:buClr>
                <a:srgbClr val="333333"/>
              </a:buClr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Люди, які страждають на психоз, частіше стають жертвами, ніж винуватцями жорстокого поводження та насильства. </a:t>
            </a:r>
          </a:p>
          <a:p>
            <a:pPr>
              <a:buClr>
                <a:srgbClr val="333333"/>
              </a:buClr>
            </a:pPr>
            <a:r>
              <a:rPr lang="uk-UA" sz="2000" u="sng" dirty="0">
                <a:solidFill>
                  <a:srgbClr val="333333"/>
                </a:solidFill>
                <a:latin typeface="Calibri Light"/>
              </a:rPr>
              <a:t>Проте: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якщо вони є злочинцями...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...то в газетах точно про них писатимуть через особливий спосіб вчинення злочину (наприклад, напад психічно хворого злочинця на політиків Лафонтена і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Шойбле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)</a:t>
            </a:r>
          </a:p>
          <a:p>
            <a:pPr>
              <a:buClr>
                <a:srgbClr val="333333"/>
              </a:buClr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Іноді стратегія адвокатів, які виправдовують насильство психічними розладами (незалежно від того, чи це правда), посилює це враження.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39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081517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Психоз як стигма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buClr>
                <a:srgbClr val="333333"/>
              </a:buClr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Це виправдано? НІ!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00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Роздвоєння особистості: </a:t>
            </a:r>
            <a:r>
              <a:rPr lang="uk-UA" sz="20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Дослівний переклад слова «шизофренія» з грецької часто призводить до нерозуміння, бо означає, що постраждалі мають «розколоту особистість». Цей розлад жодним чином не пов'язано з ознаками психозу/шизофренії. Тепер його часто називають дисоціативним розладом особистості (особи, які страждають на цей розлад, розповідають про кілька чітко відмежованих одне від одного особистостей).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  <a:defRPr/>
            </a:pPr>
            <a:endParaRPr lang="de-DE" sz="2000" dirty="0">
              <a:solidFill>
                <a:srgbClr val="333333"/>
              </a:solidFill>
              <a:latin typeface="Calibri Light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40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216327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Психоз як стигма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buClr>
                <a:srgbClr val="333333"/>
              </a:buClr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Це виправдано? НІ!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Роздвоєння особистості: 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дослівний переклад слова «шизофренія» з грецької часто призводить до нерозуміння, бо означає, що постраждалі мають «розколоту особистість». Цей розлад жодним чином не пов'язано з ознаками психозу/шизофренії. Тепер його часто називають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дисоціативним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розладом особистості (особи, які страждають на цей розлад, розповідають про кілька чітко відмежованих одне від одного особистостей).</a:t>
            </a:r>
          </a:p>
          <a:p>
            <a:pPr marL="342900" indent="-342900" eaLnBrk="1" fontAlgn="auto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Низькі розумові здібності: 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розвиток психічних захворювань не пов'язана з інтелектом. Точно так само, як і в загальній популяції, серед людей, які страждають на психози, є люди з надзвичайно високим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IQ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41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700654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Психоз як стигма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1844744"/>
            <a:ext cx="11340000" cy="4824616"/>
          </a:xfrm>
        </p:spPr>
        <p:txBody>
          <a:bodyPr/>
          <a:lstStyle/>
          <a:p>
            <a:pPr eaLnBrk="1" fontAlgn="auto" hangingPunct="1">
              <a:buClr>
                <a:srgbClr val="333333"/>
              </a:buClr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Це виправдано? НІ!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Роздвоєння особистості: 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дослівний переклад слова «шизофренія» з грецької часто призводить до нерозуміння, бо означає, що постраждалі мають «розколоту особистість». Цей розлад жодним чином не пов'язано з ознаками психозу/шизофренії. Тепер його часто називають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дисоціативним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розладом особистості (особи, які страждають на цей розлад, розповідають про кілька чітко відмежованих одне від одного особистостей).</a:t>
            </a:r>
          </a:p>
          <a:p>
            <a:pPr marL="342900" indent="-342900" eaLnBrk="1" fontAlgn="auto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Низькі розумові здібності: 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розвиток психічних захворювань не пов'язана з інтелектом. Точно так само, як і в загальній популяції, серед людей, які страждають на психози, є люди з надзвичайно високим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IQ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.</a:t>
            </a:r>
          </a:p>
          <a:p>
            <a:pPr marL="342900" indent="-342900" eaLnBrk="1" fontAlgn="auto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Невиліковно хворі: 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лише у третини хвороба приймає хронічний перебіг. За належного лікування більшість пацієнтів мають гарні шанси на зниження симптомів і повноцінне життя. </a:t>
            </a:r>
          </a:p>
          <a:p>
            <a:endParaRPr 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42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7821940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charset="0"/>
              </a:rPr>
              <a:t>Багато людей, які страждають на психоз (але не всі!), мають низьку самооцінку і мають поставлений діагноз «шизофренія/психоз», який може викликати оманливі асоціації. 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charset="0"/>
                <a:sym typeface="Wingdings" panose="05000000000000000000" pitchFamily="2" charset="2"/>
              </a:rPr>
              <a:t>Щоб зменшити стигму, потрібно подолати упередження відносно людей з психозом/шизофренією.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43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127080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charset="0"/>
              </a:rPr>
              <a:t>Багато людей, які страждають на психоз (але не всі!), мають низьку самооцінку і мають поставлений діагноз «шизофренія/психоз», який може викликати оманливі асоціації. 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charset="0"/>
                <a:sym typeface="Wingdings" panose="05000000000000000000" pitchFamily="2" charset="2"/>
              </a:rPr>
              <a:t>Щоб зменшити стигму, потрібно подолати упередження відносно людей з психозом/шизофренією.</a:t>
            </a:r>
          </a:p>
          <a:p>
            <a:pPr lvl="0" defTabSz="914400" fontAlgn="base"/>
            <a:r>
              <a:rPr lang="uk-UA" sz="2400" u="sng">
                <a:solidFill>
                  <a:srgbClr val="004992"/>
                </a:solidFill>
                <a:latin typeface="Calibri Light"/>
                <a:ea typeface="ＭＳ Ｐゴシック" charset="0"/>
              </a:rPr>
              <a:t>Важливо</a:t>
            </a:r>
            <a:r>
              <a:rPr lang="uk-UA" sz="2400">
                <a:solidFill>
                  <a:srgbClr val="004992"/>
                </a:solidFill>
                <a:latin typeface="Calibri Light"/>
                <a:ea typeface="ＭＳ Ｐゴシック" charset="0"/>
              </a:rPr>
              <a:t>! 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charset="0"/>
              </a:rPr>
              <a:t>Якщо придивитися ближче, у кожної людини є особливі риси. Багато упереджень та стереотипів ґрунтуються на відстороненому розгляді лише однієї риси. Ці упередження можуть призвести до незаслуженого поганого ставлення до людей. </a:t>
            </a:r>
            <a:r>
              <a:rPr lang="uk-UA" sz="2400" u="sng">
                <a:solidFill>
                  <a:srgbClr val="333333"/>
                </a:solidFill>
                <a:latin typeface="Calibri Light"/>
                <a:ea typeface="ＭＳ Ｐゴシック" charset="0"/>
              </a:rPr>
              <a:t>Психічні захворювання — лише один з аспектів особистості.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44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127080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робити?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45</a:t>
            </a:fld>
            <a:endParaRPr lang="de-DE">
              <a:latin typeface="Calibri Ligh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408954" y="6021288"/>
            <a:ext cx="11376000" cy="431900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Підвищувати обізнаність і доносити інформацію про розлад!</a:t>
            </a:r>
          </a:p>
        </p:txBody>
      </p:sp>
      <p:graphicFrame>
        <p:nvGraphicFramePr>
          <p:cNvPr id="4" name="Diagram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195542"/>
              </p:ext>
            </p:extLst>
          </p:nvPr>
        </p:nvGraphicFramePr>
        <p:xfrm>
          <a:off x="2032529" y="1813842"/>
          <a:ext cx="813011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07272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3"/>
          <p:cNvPicPr>
            <a:picLocks noChangeAspect="1"/>
          </p:cNvPicPr>
          <p:nvPr/>
        </p:nvPicPr>
        <p:blipFill rotWithShape="1">
          <a:blip r:embed="rId3" cstate="print">
            <a:lum/>
            <a:alphaModFix/>
          </a:blip>
          <a:srcRect l="39290"/>
          <a:stretch/>
        </p:blipFill>
        <p:spPr>
          <a:xfrm>
            <a:off x="7633355" y="1625312"/>
            <a:ext cx="2929849" cy="4251960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варто розповідати про своє захворювання …? І якщо так, то як це зробити?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11480" y="2203704"/>
            <a:ext cx="5943600" cy="4248000"/>
          </a:xfrm>
        </p:spPr>
        <p:txBody>
          <a:bodyPr/>
          <a:lstStyle/>
          <a:p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Чи варто розповідати іншим, що ви страждаєте на психоз?</a:t>
            </a:r>
          </a:p>
          <a:p>
            <a:pPr marL="342900" lvl="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Про психоз або шизофренію (як і про будь-яке інше психічне захворювання) не потрібно окремо повідомляти. </a:t>
            </a:r>
          </a:p>
          <a:p>
            <a:pPr lvl="0"/>
            <a:r>
              <a:rPr lang="uk-UA" sz="2400" b="1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Чи розповідати про діагноз іншим людям, вирішувати тільки вам!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46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069201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3"/>
          <p:cNvPicPr>
            <a:picLocks noChangeAspect="1"/>
          </p:cNvPicPr>
          <p:nvPr/>
        </p:nvPicPr>
        <p:blipFill rotWithShape="1">
          <a:blip r:embed="rId3" cstate="print">
            <a:lum/>
            <a:alphaModFix/>
          </a:blip>
          <a:srcRect l="39290"/>
          <a:stretch/>
        </p:blipFill>
        <p:spPr>
          <a:xfrm>
            <a:off x="7633355" y="1625312"/>
            <a:ext cx="2929849" cy="4251960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варто розповідати про своє захворювання …? І якщо так, то як це зробити?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11480" y="2203704"/>
            <a:ext cx="5943600" cy="4248000"/>
          </a:xfrm>
        </p:spPr>
        <p:txBody>
          <a:bodyPr/>
          <a:lstStyle/>
          <a:p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Чи варто розповідати іншим, що ви страждаєте на психоз?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Розмова з близькими людьми про ваш стан може бути важливою для вас, оскільки: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Інші люди часто частіше розпізнають передвісники початкової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психотичної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фази, ніж самі постраждалі.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47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314106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Рекомендація: розкажіть про симптоми, але не озвучуйте діагноз</a:t>
            </a:r>
          </a:p>
          <a:p>
            <a:endParaRPr lang="de-DE" sz="2400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48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82560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333333"/>
              </a:buClr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Рекомендація: розкажіть про симптоми, але не озвучуйте діагноз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Особливо, якщо ви погано знаєте людей, часто рекомендують у загальних рисах описувати свої симптоми, але не озвучувати назву захворювання (шизофренія, психоз), бо вас можуть неправильно зрозуміти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49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9843172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333333"/>
              </a:buClr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Рекомендація: розкажіть про симптоми, але не озвучуйте діагноз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Особливо, якщо ви погано знаєте людей, часто рекомендують у загальних рисах описувати свої симптоми, але не озвучувати назву захворювання (шизофренія, психоз), бо вас можуть неправильно зрозуміти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Щоб пояснити симптоми захворювання іншим, доцільно стати експертом в цьому питанні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50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22633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Основні симптоми психозу або шизофренії:</a:t>
            </a:r>
          </a:p>
          <a:p>
            <a:pPr lvl="0" algn="ctr" defTabSz="914400" eaLnBrk="0" fontAlgn="base" hangingPunct="0">
              <a:buClr>
                <a:srgbClr val="006699"/>
              </a:buClr>
              <a:tabLst>
                <a:tab pos="84138" algn="l"/>
              </a:tabLst>
            </a:pPr>
            <a:r>
              <a:rPr lang="uk-UA" sz="2400">
                <a:solidFill>
                  <a:schemeClr val="tx1"/>
                </a:solidFill>
                <a:latin typeface="Calibri Light"/>
                <a:ea typeface="ＭＳ Ｐゴシック" charset="0"/>
              </a:rPr>
              <a:t>???</a:t>
            </a:r>
          </a:p>
          <a:p>
            <a:endParaRPr lang="de-DE" sz="2400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51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139994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Основні симптоми психозу або шизофренії: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Галюцинації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Маячення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Інші (неспецифічні) симптоми, як-от депресія (вони також можуть виникнути при інших розладах)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400" b="1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400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52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43643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Основні симптоми психозу або шизофренії: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Галюцинації: 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ви чуєте або (рідше) бачите, відчуваєте або смакуєте речі, яких немає</a:t>
            </a:r>
            <a:r>
              <a:rPr lang="uk-UA" sz="24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(наприклад, чуєте голоси, які ображають вас)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53</a:t>
            </a:fld>
            <a:endParaRPr lang="de-DE">
              <a:latin typeface="Calibri Light"/>
            </a:endParaRPr>
          </a:p>
        </p:txBody>
      </p:sp>
      <p:sp>
        <p:nvSpPr>
          <p:cNvPr id="4" name="Ellipse 3"/>
          <p:cNvSpPr/>
          <p:nvPr/>
        </p:nvSpPr>
        <p:spPr bwMode="auto">
          <a:xfrm>
            <a:off x="8176525" y="5589240"/>
            <a:ext cx="259765" cy="108198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Calibri Light"/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6495901" y="1988840"/>
            <a:ext cx="259765" cy="108198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19502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Основні симптоми психозу або шизофренії: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Галюцинації: 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ви чуєте або (рідше) бачите, відчуваєте або смакуєте речі, яких немає</a:t>
            </a:r>
            <a:r>
              <a:rPr lang="uk-UA" sz="24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(наприклад, чуєте голоси, які ображають вас)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Приклад повідомлення: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000" i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«За оцінками 15% людей знають, що таке галюцинації, не маючи психічних захворювань. Як би ви це описали? Це схоже на нав'язливу мелодію в голові, яку, мабуть, знає кожен. Тільки грає вона настільки гучно, що здається реальною. Або ж ви чуєте дзвінок у двері, коли відчайдушно чекаєте когось, навіть якщо там нікого немає».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54</a:t>
            </a:fld>
            <a:endParaRPr lang="de-DE">
              <a:latin typeface="Calibri Light"/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6495901" y="1988840"/>
            <a:ext cx="259765" cy="108198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19502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Основні симптоми психозу або шизофренії: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Маячні ідеї: 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Переконаність у чомусь, що не відповідає дійсності (наприклад, що вас обрали, щоб ви врятували світ, або що вас переслідують спецслужби)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400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55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19502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Основні симптоми психозу або шизофренії: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Маячні ідеї: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переконаність у чомусь, що не відповідає дійсності (наприклад, що вас обрали, щоб ви врятували світ, або що вас переслідують спецслужби)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Приклад повідомлення: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000" i="1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«Майже у всіх бувають дні, коли у вас є сильне переконання, що весь світ змовився проти вас. Або що люди дивно дивляться на вас, особливо коли вам некомфортно. У мене це відчуття було набагато сильніше. Під час хвороби у мене була 100% впевненість, що деякі люди серйозно налаштовані проти мене. Але зараз я так не вважаю».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000" i="1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«У пом'якшеній формі, мабуть, кожен стикався з відчуттям, що можеш гори звернути, що для тебе немає нічого неможливого, і що ніхто не зможе це зробити краще, ніж ти сам». Але в мене цей стан тривав довше і спричинив купу проблем, наприклад, на роботі ...»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56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7390065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Основні симптоми психозу або шизофренії: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Інші (неспецифічні) симптоми: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наприклад, депресія, розлади мовлення та проблеми з концентрацією уваги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</a:pPr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57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19502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Основні симптоми психозу або шизофренії: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Інші (неспецифічні) симптоми: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наприклад, депресія, розлади мовлення та проблеми з концентрацією уваги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Приклад повідомлення: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000" i="1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«У всіх бувають моменти, коли їм дуже сумно, не можуть змусити себе щось зробити й відстороняються від інших. Так сталося і зі мною, щоправда, цей смуток тривав кілька тижнів, і мене ніщо не тішило. Мені було не просто відчуття суму, а відчуття повної безнадії та власної нікчемності. У такі миті ви думаєте, що це ніяк не припиниться і так було завжди. Але врешті-решт в якусь мить завіса піднімається…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58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859073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розповісти про своє захворювання?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333333"/>
              </a:buClr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Дізнайтеся більше про психоз. Так ви зможете оптимально виправити неправильні погляди інших людей мовою фактів. </a:t>
            </a:r>
          </a:p>
          <a:p>
            <a:endParaRPr lang="de-DE" sz="2400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59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2229936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Висновки з навчання:</a:t>
            </a:r>
          </a:p>
          <a:p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Щоб запобігти упередженням та стигматизації, важливо належним чином повідомляти інших людей про захворювання.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Психічні розлади є поширеними.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Ви не зобов'язані повідомляти інших про своє захворювання. 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Проте іноді важливо відкритися близьким людям (наприклад, для отримання підтримки, захисту від рецидивів).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Іноді люди мають хибні припущення про психоз/шизофренію. Тому корисно пояснити симптоми психозу, а не озвучувати діагноз, оскільки вас можуть не так зрозуміти.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60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648364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Багато людей, які страждають на психоз (але не всі!), борються з упередженнями. Щоб запобігти цьому, слід пояснювати симптоми захворювання іншим людям у зрозумілий спосіб.</a:t>
            </a:r>
          </a:p>
          <a:p>
            <a:r>
              <a:rPr lang="uk-UA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через рецидив </a:t>
            </a:r>
            <a:r>
              <a:rPr lang="uk-UA" dirty="0" err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психотичного</a:t>
            </a:r>
            <a:r>
              <a:rPr lang="uk-UA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епізоду Матвій провів останні кілька тижнів у лікарні. Поки що він нікому не розповідав про своє захворювання і все більше відсторонився від інших. </a:t>
            </a:r>
          </a:p>
          <a:p>
            <a:r>
              <a:rPr lang="uk-UA" dirty="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Передумови: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у минулому у Матвія був негативний досвід відвертої розмови про психоз. Незабаром після того, як він розповів своєму останньому керівнику про свою хворобу, його перевели. Тому він побоюється, що друзі також назвуть його 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божевільним</a:t>
            </a:r>
            <a:r>
              <a:rPr lang="uk-UA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і відвернуться від нього.</a:t>
            </a:r>
          </a:p>
          <a:p>
            <a:r>
              <a:rPr lang="uk-UA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під час лікування, в тому числі участі в </a:t>
            </a:r>
            <a:r>
              <a:rPr lang="uk-UA" dirty="0" err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MCT</a:t>
            </a:r>
            <a:r>
              <a:rPr lang="uk-UA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, Матвій вирішив більше не приховувати це від своїх близьких друзів. Майже всі співчутливо реагують, коли Матвій описує свої симптоми. Один з них навіть поділився власними переживаннями, а саме відчуттям переслідування та загрози.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dirty="0" err="1">
                <a:latin typeface="Calibri Light"/>
              </a:rPr>
              <a:t>Метакогнітивний</a:t>
            </a:r>
            <a:r>
              <a:rPr lang="uk-UA" dirty="0">
                <a:latin typeface="Calibri Light"/>
              </a:rPr>
              <a:t> тренінг 10. Робота з упередженнями (стигмою)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Calibri Light"/>
              </a:rPr>
              <a:pPr/>
              <a:t>61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648364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https://qeurope.eu.qualtrics.com/jfe/form/SV_efzsePAVUHvOi7c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10. Робота з упередженнями (стигмою)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10. Робота з упередженнями (стигмою)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63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sz="18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sz="18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0" name="Grafik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943158D-78CA-76D9-CC9A-63AD5580D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598" y="3312000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855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>
                <a:solidFill>
                  <a:srgbClr val="333333"/>
                </a:solidFill>
                <a:latin typeface="+mj-lt"/>
              </a:rPr>
            </a:br>
            <a:r>
              <a:rPr lang="uk-UA" sz="120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631389"/>
              </p:ext>
            </p:extLst>
          </p:nvPr>
        </p:nvGraphicFramePr>
        <p:xfrm>
          <a:off x="408954" y="2011680"/>
          <a:ext cx="11375999" cy="309369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Steven Depolo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0">
                          <a:solidFill>
                            <a:srgbClr val="333333"/>
                          </a:solidFill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Soccer Balls Net 7-22-09 1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Soccer balls/Футбольні м'ячі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Jeff Nelson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ft_edm_park__0103.jpg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letter/Лист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Victor Svensson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DNA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DNA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Christian Schnettelker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Stamp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Stempel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Stamp/Штамп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DonkeyHotey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Stop Sign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stop sign/Знак зупинки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Vic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Deciding Which Door to Choose 2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deciding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which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door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to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choose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/Вибір між двома дверима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10. Робота з упередженнями (стигмою)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64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8861788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5240</Words>
  <Application>Microsoft Macintosh PowerPoint</Application>
  <PresentationFormat>Benutzerdefiniert</PresentationFormat>
  <Paragraphs>621</Paragraphs>
  <Slides>64</Slides>
  <Notes>51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64</vt:i4>
      </vt:variant>
    </vt:vector>
  </HeadingPairs>
  <TitlesOfParts>
    <vt:vector size="75" baseType="lpstr">
      <vt:lpstr>Arial</vt:lpstr>
      <vt:lpstr>Calibri</vt:lpstr>
      <vt:lpstr>Calibri Light</vt:lpstr>
      <vt:lpstr>Symbol</vt:lpstr>
      <vt:lpstr>Verdana</vt:lpstr>
      <vt:lpstr>WingDings</vt:lpstr>
      <vt:lpstr>WingDings</vt:lpstr>
      <vt:lpstr>Wingdings 2</vt:lpstr>
      <vt:lpstr>UKE_PPT-Vorlage_16zu9</vt:lpstr>
      <vt:lpstr>2_UKE_PPT-Vorlage_16zu9</vt:lpstr>
      <vt:lpstr>4_UKE_PPT-Vorlage_16zu9</vt:lpstr>
      <vt:lpstr>MCT 10 A. Робота з упередженнями (стигмою)</vt:lpstr>
      <vt:lpstr>Що спільного між цими людьми?</vt:lpstr>
      <vt:lpstr>Що спільного між цими людьми?</vt:lpstr>
      <vt:lpstr>Що спільного між цими людьми?</vt:lpstr>
      <vt:lpstr>Що спільного між цими людьми?</vt:lpstr>
      <vt:lpstr>Що спільного між цими людьми?</vt:lpstr>
      <vt:lpstr>Що спільного між цими людьми?</vt:lpstr>
      <vt:lpstr>Що спільного між цими людьми?</vt:lpstr>
      <vt:lpstr>Відомий = щасливий?</vt:lpstr>
      <vt:lpstr>Яку з цих картин намалювали люди з симптомами психозу?</vt:lpstr>
      <vt:lpstr>Якою була найвища ціна цих картин на аукціоні?</vt:lpstr>
      <vt:lpstr>Якою була найвища ціна цих картин на аукціоні?</vt:lpstr>
      <vt:lpstr>Едвард Мунк</vt:lpstr>
      <vt:lpstr>Штеффен Моріц</vt:lpstr>
      <vt:lpstr>Вінсент Ван Гог</vt:lpstr>
      <vt:lpstr>Рінго Старр (барабанщик The Beatles)</vt:lpstr>
      <vt:lpstr>Перший висновок</vt:lpstr>
      <vt:lpstr>Перший висновок</vt:lpstr>
      <vt:lpstr>Перший висновок</vt:lpstr>
      <vt:lpstr>Перший висновок</vt:lpstr>
      <vt:lpstr>Чи нормально мати психічні розлади?</vt:lpstr>
      <vt:lpstr>Чи нормально мати психічні розлади?</vt:lpstr>
      <vt:lpstr>Дивні ідеї не такі вже й рідкісні Частота психотичних переживань у загальній популяції</vt:lpstr>
      <vt:lpstr>Дивні ідеї не такі вже й рідкісні Частота психотичних переживань у загальній популяції*</vt:lpstr>
      <vt:lpstr>Дивні ідеї не такі вже й рідкісні Частота психотичних переживань у загальній популяції*</vt:lpstr>
      <vt:lpstr>Дивні ідеї не такі вже й рідкісні Частота психотичних переживань у загальній популяції*</vt:lpstr>
      <vt:lpstr>Дивні ідеї не такі вже й рідкісні Частота психотичних переживань у загальній популяції*</vt:lpstr>
      <vt:lpstr>Дивні ідеї не такі вже й рідкісні Частота психотичних переживань у загальній популяції*</vt:lpstr>
      <vt:lpstr>Дивні ідеї не такі вже й рідкісні Частота психотичних переживань у загальній популяції*</vt:lpstr>
      <vt:lpstr>Дивні ідеї не такі вже й рідкісні Частота психотичних переживань у загальній популяції*</vt:lpstr>
      <vt:lpstr>Пам'ятайте ...</vt:lpstr>
      <vt:lpstr>Що таке «стигма» і «самостигма»?</vt:lpstr>
      <vt:lpstr>Що таке «стигма» і «самостигма»?</vt:lpstr>
      <vt:lpstr>Що таке «стигма» і «самостигма»?</vt:lpstr>
      <vt:lpstr>Що таке «стигма» і «самостигма»?</vt:lpstr>
      <vt:lpstr>Стигматизація людей, які страждають на психоз</vt:lpstr>
      <vt:lpstr>Психоз як стигма</vt:lpstr>
      <vt:lpstr>Психоз як стигма</vt:lpstr>
      <vt:lpstr>Психоз як стигма</vt:lpstr>
      <vt:lpstr>Психоз як стигма</vt:lpstr>
      <vt:lpstr>Психоз як стигма</vt:lpstr>
      <vt:lpstr>Психоз як стигма</vt:lpstr>
      <vt:lpstr>Що це все означає?</vt:lpstr>
      <vt:lpstr>Що це все означає?</vt:lpstr>
      <vt:lpstr>Що робити?</vt:lpstr>
      <vt:lpstr>Чи варто розповідати про своє захворювання …? І якщо так, то як це зробити?</vt:lpstr>
      <vt:lpstr>Чи варто розповідати про своє захворювання …? І якщо так, то як це зробити?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Як мені розповісти про своє захворювання?</vt:lpstr>
      <vt:lpstr>Перенесення на повсякденне життя</vt:lpstr>
      <vt:lpstr>Як це стосується психозу?</vt:lpstr>
      <vt:lpstr>Оцінювання</vt:lpstr>
      <vt:lpstr>Дякуємо за увагу!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Maike Hartmann</dc:creator>
  <cp:lastModifiedBy>Arne Sibilis</cp:lastModifiedBy>
  <cp:revision>1250</cp:revision>
  <dcterms:created xsi:type="dcterms:W3CDTF">2015-02-11T16:30:55Z</dcterms:created>
  <dcterms:modified xsi:type="dcterms:W3CDTF">2025-10-07T14:35:39Z</dcterms:modified>
</cp:coreProperties>
</file>