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62" r:id="rId1"/>
    <p:sldMasterId id="2147484375" r:id="rId2"/>
    <p:sldMasterId id="2147484401" r:id="rId3"/>
    <p:sldMasterId id="2147484414" r:id="rId4"/>
  </p:sldMasterIdLst>
  <p:notesMasterIdLst>
    <p:notesMasterId r:id="rId78"/>
  </p:notesMasterIdLst>
  <p:handoutMasterIdLst>
    <p:handoutMasterId r:id="rId79"/>
  </p:handoutMasterIdLst>
  <p:sldIdLst>
    <p:sldId id="595" r:id="rId5"/>
    <p:sldId id="580" r:id="rId6"/>
    <p:sldId id="583" r:id="rId7"/>
    <p:sldId id="582" r:id="rId8"/>
    <p:sldId id="581" r:id="rId9"/>
    <p:sldId id="554" r:id="rId10"/>
    <p:sldId id="555" r:id="rId11"/>
    <p:sldId id="512" r:id="rId12"/>
    <p:sldId id="576" r:id="rId13"/>
    <p:sldId id="575" r:id="rId14"/>
    <p:sldId id="574" r:id="rId15"/>
    <p:sldId id="320" r:id="rId16"/>
    <p:sldId id="543" r:id="rId17"/>
    <p:sldId id="550" r:id="rId18"/>
    <p:sldId id="552" r:id="rId19"/>
    <p:sldId id="562" r:id="rId20"/>
    <p:sldId id="564" r:id="rId21"/>
    <p:sldId id="561" r:id="rId22"/>
    <p:sldId id="526" r:id="rId23"/>
    <p:sldId id="584" r:id="rId24"/>
    <p:sldId id="585" r:id="rId25"/>
    <p:sldId id="586" r:id="rId26"/>
    <p:sldId id="587" r:id="rId27"/>
    <p:sldId id="596" r:id="rId28"/>
    <p:sldId id="392" r:id="rId29"/>
    <p:sldId id="393" r:id="rId30"/>
    <p:sldId id="430" r:id="rId31"/>
    <p:sldId id="547" r:id="rId32"/>
    <p:sldId id="417" r:id="rId33"/>
    <p:sldId id="432" r:id="rId34"/>
    <p:sldId id="433" r:id="rId35"/>
    <p:sldId id="434" r:id="rId36"/>
    <p:sldId id="421" r:id="rId37"/>
    <p:sldId id="435" r:id="rId38"/>
    <p:sldId id="436" r:id="rId39"/>
    <p:sldId id="437" r:id="rId40"/>
    <p:sldId id="265" r:id="rId41"/>
    <p:sldId id="438" r:id="rId42"/>
    <p:sldId id="439" r:id="rId43"/>
    <p:sldId id="440" r:id="rId44"/>
    <p:sldId id="404" r:id="rId45"/>
    <p:sldId id="461" r:id="rId46"/>
    <p:sldId id="464" r:id="rId47"/>
    <p:sldId id="463" r:id="rId48"/>
    <p:sldId id="589" r:id="rId49"/>
    <p:sldId id="590" r:id="rId50"/>
    <p:sldId id="591" r:id="rId51"/>
    <p:sldId id="592" r:id="rId52"/>
    <p:sldId id="472" r:id="rId53"/>
    <p:sldId id="473" r:id="rId54"/>
    <p:sldId id="330" r:id="rId55"/>
    <p:sldId id="474" r:id="rId56"/>
    <p:sldId id="339" r:id="rId57"/>
    <p:sldId id="475" r:id="rId58"/>
    <p:sldId id="476" r:id="rId59"/>
    <p:sldId id="477" r:id="rId60"/>
    <p:sldId id="346" r:id="rId61"/>
    <p:sldId id="478" r:id="rId62"/>
    <p:sldId id="479" r:id="rId63"/>
    <p:sldId id="481" r:id="rId64"/>
    <p:sldId id="384" r:id="rId65"/>
    <p:sldId id="493" r:id="rId66"/>
    <p:sldId id="494" r:id="rId67"/>
    <p:sldId id="495" r:id="rId68"/>
    <p:sldId id="546" r:id="rId69"/>
    <p:sldId id="597" r:id="rId70"/>
    <p:sldId id="598" r:id="rId71"/>
    <p:sldId id="503" r:id="rId72"/>
    <p:sldId id="534" r:id="rId73"/>
    <p:sldId id="549" r:id="rId74"/>
    <p:sldId id="976" r:id="rId75"/>
    <p:sldId id="602" r:id="rId76"/>
    <p:sldId id="601" r:id="rId77"/>
  </p:sldIdLst>
  <p:sldSz cx="12195175" cy="6858000"/>
  <p:notesSz cx="6781800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>
          <p15:clr>
            <a:srgbClr val="A4A3A4"/>
          </p15:clr>
        </p15:guide>
        <p15:guide id="2" pos="3016">
          <p15:clr>
            <a:srgbClr val="A4A3A4"/>
          </p15:clr>
        </p15:guide>
        <p15:guide id="3" pos="40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F8"/>
    <a:srgbClr val="336699"/>
    <a:srgbClr val="006699"/>
    <a:srgbClr val="A98EFE"/>
    <a:srgbClr val="FF0066"/>
    <a:srgbClr val="FFFF00"/>
    <a:srgbClr val="FF0000"/>
    <a:srgbClr val="ADC0CB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421" autoAdjust="0"/>
  </p:normalViewPr>
  <p:slideViewPr>
    <p:cSldViewPr>
      <p:cViewPr varScale="1">
        <p:scale>
          <a:sx n="117" d="100"/>
          <a:sy n="117" d="100"/>
        </p:scale>
        <p:origin x="904" y="176"/>
      </p:cViewPr>
      <p:guideLst>
        <p:guide orient="horz" pos="1933"/>
        <p:guide pos="3016"/>
        <p:guide pos="40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defTabSz="954088" eaLnBrk="1" hangingPunct="1">
              <a:defRPr sz="13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3338" y="0"/>
            <a:ext cx="2938462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algn="r" defTabSz="954088" eaLnBrk="1" hangingPunct="1">
              <a:defRPr sz="13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defTabSz="954088" eaLnBrk="1" hangingPunct="1">
              <a:defRPr sz="13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3338" y="9431338"/>
            <a:ext cx="2938462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algn="r" defTabSz="954088" eaLnBrk="1" hangingPunct="1">
              <a:defRPr sz="1300"/>
            </a:lvl1pPr>
          </a:lstStyle>
          <a:p>
            <a:pPr>
              <a:defRPr/>
            </a:pPr>
            <a:fld id="{47892D55-BA84-48F9-9CCB-103C4B715B59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40810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defTabSz="954088" eaLnBrk="1" hangingPunct="1">
              <a:defRPr sz="13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3338" y="0"/>
            <a:ext cx="2938462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>
            <a:lvl1pPr algn="r" defTabSz="954088" eaLnBrk="1" hangingPunct="1">
              <a:defRPr sz="13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2550" y="744538"/>
            <a:ext cx="661828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3288" y="4714875"/>
            <a:ext cx="4975225" cy="44672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5472" tIns="47736" rIns="95472" bIns="47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defTabSz="954088" eaLnBrk="1" hangingPunct="1">
              <a:defRPr sz="13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3338" y="9431338"/>
            <a:ext cx="2938462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5472" tIns="47736" rIns="95472" bIns="47736" numCol="1" anchor="b" anchorCtr="0" compatLnSpc="1">
            <a:prstTxWarp prst="textNoShape">
              <a:avLst/>
            </a:prstTxWarp>
          </a:bodyPr>
          <a:lstStyle>
            <a:lvl1pPr algn="r" defTabSz="954088" eaLnBrk="1" hangingPunct="1">
              <a:defRPr sz="1300"/>
            </a:lvl1pPr>
          </a:lstStyle>
          <a:p>
            <a:pPr>
              <a:defRPr/>
            </a:pPr>
            <a:fld id="{4283E3AD-4CA0-4E55-BEC9-B472C910E56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403593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43338" y="9431338"/>
            <a:ext cx="293846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2" tIns="47736" rIns="95472" bIns="47736" anchor="b"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6365592-B843-4535-9468-209AC1B9B159}" type="slidenum">
              <a:rPr lang="en-US" altLang="de-DE" sz="1300"/>
              <a:pPr algn="r" eaLnBrk="1" hangingPunct="1"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289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43338" y="9431338"/>
            <a:ext cx="293846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2" tIns="47736" rIns="95472" bIns="47736" anchor="b"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FC6C2AE-EB7D-469A-95C3-875B3E2EEEA9}" type="slidenum">
              <a:rPr lang="en-US" altLang="de-DE" sz="1300"/>
              <a:pPr algn="r" eaLnBrk="1" hangingPunct="1">
                <a:spcBef>
                  <a:spcPct val="0"/>
                </a:spcBef>
              </a:pPr>
              <a:t>3</a:t>
            </a:fld>
            <a:endParaRPr lang="en-US" altLang="de-DE" sz="13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47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43338" y="9431338"/>
            <a:ext cx="293846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2" tIns="47736" rIns="95472" bIns="47736" anchor="b"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44279C2-80E3-4727-A1DC-45E9D786792B}" type="slidenum">
              <a:rPr lang="en-US" altLang="de-DE" sz="1300"/>
              <a:pPr algn="r" eaLnBrk="1" hangingPunct="1"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008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 txBox="1">
            <a:spLocks noGrp="1" noChangeArrowheads="1"/>
          </p:cNvSpPr>
          <p:nvPr/>
        </p:nvSpPr>
        <p:spPr bwMode="auto">
          <a:xfrm>
            <a:off x="3843338" y="9431338"/>
            <a:ext cx="293846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2" tIns="47736" rIns="95472" bIns="47736" anchor="b"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9751186-9066-49FE-A4A7-5759850726ED}" type="slidenum">
              <a:rPr lang="en-US" altLang="de-DE" sz="1300"/>
              <a:pPr algn="r" eaLnBrk="1" hangingPunct="1">
                <a:spcBef>
                  <a:spcPct val="0"/>
                </a:spcBef>
              </a:pPr>
              <a:t>5</a:t>
            </a:fld>
            <a:endParaRPr lang="en-US" altLang="de-DE" sz="13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7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bildplatzhalt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29699" name="Notizenplatzhalt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29700" name="Foliennummernplatzhalt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7693AEC-60CD-42CC-BA71-F00FEFE44803}" type="slidenum">
              <a:rPr lang="en-US" altLang="de-DE" smtClean="0"/>
              <a:pPr/>
              <a:t>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19194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lienbildplatzhalt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31747" name="Notizenplatzhalt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31748" name="Foliennummernplatzhalt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A8F8AC4-84E6-4C95-A28E-0AF46CD3614A}" type="slidenum">
              <a:rPr lang="en-US" altLang="de-DE" smtClean="0"/>
              <a:pPr/>
              <a:t>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96016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32D870E-1CC2-4B5F-B4D7-B76E1DCDBF49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472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E724E4C-2E61-4E9B-8A42-0F2726180D4D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30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06230B-A5F0-48CC-AF50-BA5B517450F3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957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512004B-A0A1-4342-A354-BA451B5B3C53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793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7CA82E6-9B67-4748-BD5A-033B5914D386}" type="slidenum">
              <a:rPr lang="en-US" altLang="de-DE" sz="1300" smtClean="0"/>
              <a:pPr>
                <a:spcBef>
                  <a:spcPct val="0"/>
                </a:spcBef>
              </a:pPr>
              <a:t>12</a:t>
            </a:fld>
            <a:endParaRPr lang="en-US" altLang="de-DE" sz="13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793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404926B-CEA0-415D-9DAA-973112E2873C}" type="slidenum">
              <a:rPr lang="en-US" altLang="de-DE" sz="1300" smtClean="0"/>
              <a:pPr>
                <a:spcBef>
                  <a:spcPct val="0"/>
                </a:spcBef>
              </a:pPr>
              <a:t>13</a:t>
            </a:fld>
            <a:endParaRPr lang="en-US" altLang="de-DE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416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46083" name="Notizenplatzhalt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6084" name="Foliennummernplatzhalt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C7D4782-B6ED-4740-A535-62B1C71857A0}" type="slidenum">
              <a:rPr lang="en-US" altLang="de-DE" smtClean="0"/>
              <a:pPr/>
              <a:t>14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01007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lienbildplatzhalt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48131" name="Notizenplatzhalt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48132" name="Foliennummernplatzhalt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353030A-52EE-4ECE-82C8-3ED15C8A2E20}" type="slidenum">
              <a:rPr lang="en-US" altLang="de-DE" smtClean="0"/>
              <a:pPr/>
              <a:t>15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27376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3072DBB-91C0-4B77-807B-9BD1149CDC50}" type="slidenum">
              <a:rPr lang="en-US" altLang="de-DE" sz="1300" smtClean="0"/>
              <a:pPr>
                <a:spcBef>
                  <a:spcPct val="0"/>
                </a:spcBef>
              </a:pPr>
              <a:t>16</a:t>
            </a:fld>
            <a:endParaRPr lang="en-US" altLang="de-DE" sz="13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686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8800B95-49AA-4501-B486-53E4E1C802D6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7986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A7B8234-157D-4C38-BC3C-BA8F305D976F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8591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DCAC72D-5A8B-4596-A98B-853FC146F094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358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9C5E672-E9DE-4F6C-A257-6137EF9F381E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20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6700" cy="3722687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472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9114503-6F1D-4642-BC21-A2E94BC3C398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21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6700" cy="3722687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5998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DDEFA0C-1BD4-47CB-B829-B0F8CF8C7311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22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6700" cy="3722687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1645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14FF84F-9680-44BB-96BB-C7FEC70EBB1A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23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6700" cy="3722687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90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14FF84F-9680-44BB-96BB-C7FEC70EBB1A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6700" cy="3722687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902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4FAB592-1441-4DE5-B857-C1C356D37D7C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55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16B4701-9859-4427-A56C-2BDE1BF7C7FE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891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8A92653-2369-4064-956A-92C55FDC3008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363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98D2325-8C6E-4371-AA58-BED30D66F5B6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52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9D934A1-0F05-45A9-8DB0-8E11E510992B}" type="slidenum">
              <a:rPr lang="en-US" altLang="de-DE" sz="1300" smtClean="0"/>
              <a:pPr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264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48DFE90-B329-4DBC-ACDD-B69AC33775C0}" type="slidenum">
              <a:rPr lang="en-US" altLang="de-DE" sz="1300" smtClean="0"/>
              <a:pPr>
                <a:spcBef>
                  <a:spcPct val="0"/>
                </a:spcBef>
              </a:pPr>
              <a:t>31</a:t>
            </a:fld>
            <a:endParaRPr lang="en-US" altLang="de-DE" sz="13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7437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967B554-5E1B-4130-8455-329E43A63C56}" type="slidenum">
              <a:rPr lang="en-US" altLang="de-DE" sz="1300" smtClean="0"/>
              <a:pPr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8324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B383265-8135-43BA-9031-35503F3D81C3}" type="slidenum">
              <a:rPr lang="en-US" altLang="de-DE" sz="1300" smtClean="0"/>
              <a:pPr>
                <a:spcBef>
                  <a:spcPct val="0"/>
                </a:spcBef>
              </a:pPr>
              <a:t>33</a:t>
            </a:fld>
            <a:endParaRPr lang="en-US" altLang="de-DE" sz="13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888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48784D6-97A3-4067-BEA3-8CB576B8D83A}" type="slidenum">
              <a:rPr lang="en-US" altLang="de-DE" sz="1300" smtClean="0"/>
              <a:pPr>
                <a:spcBef>
                  <a:spcPct val="0"/>
                </a:spcBef>
              </a:pPr>
              <a:t>34</a:t>
            </a:fld>
            <a:endParaRPr lang="en-US" altLang="de-DE" sz="13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2144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6EF999D-C19B-4CD5-ADCA-AC988E9A1AB2}" type="slidenum">
              <a:rPr lang="en-US" altLang="de-DE" sz="1300" smtClean="0"/>
              <a:pPr>
                <a:spcBef>
                  <a:spcPct val="0"/>
                </a:spcBef>
              </a:pPr>
              <a:t>35</a:t>
            </a:fld>
            <a:endParaRPr lang="en-US" altLang="de-DE" sz="13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8434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1590E91-9C23-4924-9F03-541593826F0F}" type="slidenum">
              <a:rPr lang="en-US" altLang="de-DE" sz="1300" smtClean="0"/>
              <a:pPr>
                <a:spcBef>
                  <a:spcPct val="0"/>
                </a:spcBef>
              </a:pPr>
              <a:t>36</a:t>
            </a:fld>
            <a:endParaRPr lang="en-US" altLang="de-DE" sz="13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0511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9922C49-E2F1-4CEE-850C-6223731F5BE3}" type="slidenum">
              <a:rPr lang="en-US" altLang="de-DE" sz="1300" smtClean="0"/>
              <a:pPr>
                <a:spcBef>
                  <a:spcPct val="0"/>
                </a:spcBef>
              </a:pPr>
              <a:t>37</a:t>
            </a:fld>
            <a:endParaRPr lang="en-US" altLang="de-DE" sz="13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0142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08C826-2EA0-4493-9BD6-72EB2B83B3EB}" type="slidenum">
              <a:rPr lang="en-US" altLang="de-DE" sz="1300" smtClean="0"/>
              <a:pPr>
                <a:spcBef>
                  <a:spcPct val="0"/>
                </a:spcBef>
              </a:pPr>
              <a:t>38</a:t>
            </a:fld>
            <a:endParaRPr lang="en-US" altLang="de-DE" sz="13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355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9C1EA42-1803-4B61-813C-9D7150200E66}" type="slidenum">
              <a:rPr lang="en-US" altLang="de-DE" sz="1300" smtClean="0"/>
              <a:pPr>
                <a:spcBef>
                  <a:spcPct val="0"/>
                </a:spcBef>
              </a:pPr>
              <a:t>39</a:t>
            </a:fld>
            <a:endParaRPr lang="en-US" altLang="de-DE" sz="13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5712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3AE6B0D-C681-4E6B-805B-C564D79B3251}" type="slidenum">
              <a:rPr lang="en-US" altLang="de-DE" sz="1300" smtClean="0"/>
              <a:pPr>
                <a:spcBef>
                  <a:spcPct val="0"/>
                </a:spcBef>
              </a:pPr>
              <a:t>40</a:t>
            </a:fld>
            <a:endParaRPr lang="en-US" altLang="de-DE" sz="13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4999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AB59B34-D598-4D5D-96B0-D303E52C6BE2}" type="slidenum">
              <a:rPr lang="en-US" altLang="de-DE" sz="1300" smtClean="0"/>
              <a:pPr>
                <a:spcBef>
                  <a:spcPct val="0"/>
                </a:spcBef>
              </a:pPr>
              <a:t>41</a:t>
            </a:fld>
            <a:endParaRPr lang="en-US" altLang="de-DE" sz="13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953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3B1749D-5863-4DB6-9E1C-AED0ED1B094E}" type="slidenum">
              <a:rPr lang="en-US" altLang="de-DE" sz="1300" smtClean="0"/>
              <a:pPr>
                <a:spcBef>
                  <a:spcPct val="0"/>
                </a:spcBef>
              </a:pPr>
              <a:t>42</a:t>
            </a:fld>
            <a:endParaRPr lang="en-US" altLang="de-DE" sz="13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419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67D5868-5362-4DF4-BC92-27730575C959}" type="slidenum">
              <a:rPr lang="en-US" altLang="de-DE" sz="1300" smtClean="0"/>
              <a:pPr>
                <a:spcBef>
                  <a:spcPct val="0"/>
                </a:spcBef>
              </a:pPr>
              <a:t>43</a:t>
            </a:fld>
            <a:endParaRPr lang="en-US" altLang="de-DE" sz="13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4381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4EE2878-BD35-4A5F-9A80-591AEFDFFE05}" type="slidenum">
              <a:rPr lang="en-US" altLang="de-DE" sz="1300" smtClean="0"/>
              <a:pPr>
                <a:spcBef>
                  <a:spcPct val="0"/>
                </a:spcBef>
              </a:pPr>
              <a:t>44</a:t>
            </a:fld>
            <a:endParaRPr lang="en-US" altLang="de-DE" sz="13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4125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1A8D63A-4885-4623-A4F7-C85F814CA666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45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6700" cy="3722687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7675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E14D4EE-340F-4122-A79F-501D4C8559C4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46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6700" cy="3722687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76430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F6A1307-9445-4C2E-9FE2-9C3DDE4DAE75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47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6700" cy="3722687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9948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32388C5-2955-40FD-92EF-3D3357C9E302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48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6700" cy="3722687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0236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ABF677D-455C-44DE-8529-23A286BCA3BC}" type="slidenum">
              <a:rPr lang="en-US" altLang="de-DE" sz="1300" smtClean="0"/>
              <a:pPr>
                <a:spcBef>
                  <a:spcPct val="0"/>
                </a:spcBef>
              </a:pPr>
              <a:t>49</a:t>
            </a:fld>
            <a:endParaRPr lang="en-US" altLang="de-DE" sz="13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487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118B1E1-DA26-4F55-A34A-71014B80A129}" type="slidenum">
              <a:rPr lang="en-US" altLang="de-DE" sz="1300" smtClean="0"/>
              <a:pPr>
                <a:spcBef>
                  <a:spcPct val="0"/>
                </a:spcBef>
              </a:pPr>
              <a:t>50</a:t>
            </a:fld>
            <a:endParaRPr lang="en-US" altLang="de-DE" sz="13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7634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E742954-4B42-4094-97C9-5A18375BB971}" type="slidenum">
              <a:rPr lang="en-US" altLang="de-DE" sz="1300" smtClean="0"/>
              <a:pPr>
                <a:spcBef>
                  <a:spcPct val="0"/>
                </a:spcBef>
              </a:pPr>
              <a:t>51</a:t>
            </a:fld>
            <a:endParaRPr lang="en-US" altLang="de-DE" sz="13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3971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E1EF8A4-76F3-4215-9CEA-22E097D1F2FE}" type="slidenum">
              <a:rPr lang="en-US" altLang="de-DE" sz="1300" smtClean="0"/>
              <a:pPr>
                <a:spcBef>
                  <a:spcPct val="0"/>
                </a:spcBef>
              </a:pPr>
              <a:t>52</a:t>
            </a:fld>
            <a:endParaRPr lang="en-US" altLang="de-DE" sz="13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2075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9E77EBC-5F38-488E-A43F-ACB240F4225B}" type="slidenum">
              <a:rPr lang="en-US" altLang="de-DE" sz="1300" smtClean="0"/>
              <a:pPr>
                <a:spcBef>
                  <a:spcPct val="0"/>
                </a:spcBef>
              </a:pPr>
              <a:t>53</a:t>
            </a:fld>
            <a:endParaRPr lang="en-US" altLang="de-DE" sz="13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39934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56057A-1C01-47FE-A7C3-0311A95A835B}" type="slidenum">
              <a:rPr lang="en-US" altLang="de-DE" sz="1300" smtClean="0"/>
              <a:pPr>
                <a:spcBef>
                  <a:spcPct val="0"/>
                </a:spcBef>
              </a:pPr>
              <a:t>54</a:t>
            </a:fld>
            <a:endParaRPr lang="en-US" altLang="de-DE" sz="130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93618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52C75C2-35A3-4F98-BE89-9D961172609A}" type="slidenum">
              <a:rPr lang="en-US" altLang="de-DE" sz="1300" smtClean="0"/>
              <a:pPr>
                <a:spcBef>
                  <a:spcPct val="0"/>
                </a:spcBef>
              </a:pPr>
              <a:t>55</a:t>
            </a:fld>
            <a:endParaRPr lang="en-US" altLang="de-DE" sz="13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2106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F4F18B9-8B19-44DE-90A9-2285C767431E}" type="slidenum">
              <a:rPr lang="en-US" altLang="de-DE" sz="1300" smtClean="0"/>
              <a:pPr>
                <a:spcBef>
                  <a:spcPct val="0"/>
                </a:spcBef>
              </a:pPr>
              <a:t>56</a:t>
            </a:fld>
            <a:endParaRPr lang="en-US" altLang="de-DE" sz="130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2430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C9547E3-37AC-4722-8EE8-938C0A46F1B6}" type="slidenum">
              <a:rPr lang="en-US" altLang="de-DE" sz="1300" smtClean="0"/>
              <a:pPr>
                <a:spcBef>
                  <a:spcPct val="0"/>
                </a:spcBef>
              </a:pPr>
              <a:t>57</a:t>
            </a:fld>
            <a:endParaRPr lang="en-US" altLang="de-DE" sz="130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94567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40F65E2-A7B1-47DD-8B69-5EFDC47B5A92}" type="slidenum">
              <a:rPr lang="en-US" altLang="de-DE" sz="1300" smtClean="0"/>
              <a:pPr>
                <a:spcBef>
                  <a:spcPct val="0"/>
                </a:spcBef>
              </a:pPr>
              <a:t>58</a:t>
            </a:fld>
            <a:endParaRPr lang="en-US" altLang="de-DE" sz="130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8437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72B5D85-66BD-4A86-803D-74636CFA3ED0}" type="slidenum">
              <a:rPr lang="en-US" altLang="de-DE" sz="1300" smtClean="0"/>
              <a:pPr>
                <a:spcBef>
                  <a:spcPct val="0"/>
                </a:spcBef>
              </a:pPr>
              <a:t>59</a:t>
            </a:fld>
            <a:endParaRPr lang="en-US" altLang="de-DE" sz="13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8810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C3EE5A-0DA2-4DB8-A781-8C6E97225188}" type="slidenum">
              <a:rPr lang="en-US" altLang="de-DE" sz="1300" smtClean="0"/>
              <a:pPr>
                <a:spcBef>
                  <a:spcPct val="0"/>
                </a:spcBef>
              </a:pPr>
              <a:t>60</a:t>
            </a:fld>
            <a:endParaRPr lang="en-US" altLang="de-DE" sz="13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3085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A8F517E-D968-4A21-8C8B-D951780D2E46}" type="slidenum">
              <a:rPr lang="en-US" altLang="de-DE" sz="1300" smtClean="0"/>
              <a:pPr>
                <a:spcBef>
                  <a:spcPct val="0"/>
                </a:spcBef>
              </a:pPr>
              <a:t>61</a:t>
            </a:fld>
            <a:endParaRPr lang="en-US" altLang="de-DE" sz="13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25278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F1926B8-EDE9-4F19-8FA6-F32125104FBA}" type="slidenum">
              <a:rPr lang="en-US" altLang="de-DE" sz="1300" smtClean="0"/>
              <a:pPr>
                <a:spcBef>
                  <a:spcPct val="0"/>
                </a:spcBef>
              </a:pPr>
              <a:t>62</a:t>
            </a:fld>
            <a:endParaRPr lang="en-US" altLang="de-DE" sz="13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1463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67D62D0-F5E3-4C91-A981-87557D0EA60B}" type="slidenum">
              <a:rPr lang="en-US" altLang="de-DE" sz="1300" smtClean="0"/>
              <a:pPr>
                <a:spcBef>
                  <a:spcPct val="0"/>
                </a:spcBef>
              </a:pPr>
              <a:t>63</a:t>
            </a:fld>
            <a:endParaRPr lang="en-US" altLang="de-DE" sz="13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06223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17DEB8D-AEEA-4E0E-8A97-DE9BE59BC389}" type="slidenum">
              <a:rPr lang="en-US" altLang="de-DE" sz="1300" smtClean="0"/>
              <a:pPr>
                <a:spcBef>
                  <a:spcPct val="0"/>
                </a:spcBef>
              </a:pPr>
              <a:t>64</a:t>
            </a:fld>
            <a:endParaRPr lang="en-US" altLang="de-DE" sz="13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44196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DFB1BD0-3A3D-4EF5-B225-77FE2DC682CE}" type="slidenum">
              <a:rPr lang="en-US" altLang="de-DE" sz="1300" smtClean="0"/>
              <a:pPr>
                <a:spcBef>
                  <a:spcPct val="0"/>
                </a:spcBef>
              </a:pPr>
              <a:t>65</a:t>
            </a:fld>
            <a:endParaRPr lang="en-US" altLang="de-DE" sz="13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00906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DFB1BD0-3A3D-4EF5-B225-77FE2DC682CE}" type="slidenum">
              <a:rPr lang="en-US" altLang="de-DE" sz="1300" smtClean="0"/>
              <a:pPr>
                <a:spcBef>
                  <a:spcPct val="0"/>
                </a:spcBef>
              </a:pPr>
              <a:t>66</a:t>
            </a:fld>
            <a:endParaRPr lang="en-US" altLang="de-DE" sz="13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00906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DFB1BD0-3A3D-4EF5-B225-77FE2DC682CE}" type="slidenum">
              <a:rPr lang="en-US" altLang="de-DE" sz="1300" smtClean="0"/>
              <a:pPr>
                <a:spcBef>
                  <a:spcPct val="0"/>
                </a:spcBef>
              </a:pPr>
              <a:t>67</a:t>
            </a:fld>
            <a:endParaRPr lang="en-US" altLang="de-DE" sz="13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0090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D6A4087-177A-457B-B332-9C7FE450E7D9}" type="slidenum">
              <a:rPr lang="en-US" altLang="de-DE" sz="1300" smtClean="0"/>
              <a:pPr>
                <a:spcBef>
                  <a:spcPct val="0"/>
                </a:spcBef>
              </a:pPr>
              <a:t>68</a:t>
            </a:fld>
            <a:endParaRPr lang="en-US" altLang="de-DE" sz="130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355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311FF56-E416-4F84-8135-C42546832646}" type="slidenum">
              <a:rPr lang="en-US" altLang="de-DE" sz="1300" smtClean="0"/>
              <a:pPr>
                <a:spcBef>
                  <a:spcPct val="0"/>
                </a:spcBef>
              </a:pPr>
              <a:t>69</a:t>
            </a:fld>
            <a:endParaRPr lang="en-US" altLang="de-DE" sz="13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33291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AB56C50-32AD-4212-9571-69567405FCEE}" type="slidenum">
              <a:rPr lang="en-US" altLang="de-DE" sz="1300" smtClean="0"/>
              <a:pPr>
                <a:spcBef>
                  <a:spcPct val="0"/>
                </a:spcBef>
              </a:pPr>
              <a:t>70</a:t>
            </a:fld>
            <a:endParaRPr lang="en-US" altLang="de-DE" sz="13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4538"/>
            <a:ext cx="6618288" cy="3722687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46949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5275" y="585788"/>
            <a:ext cx="5557838" cy="31257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300" smtClean="0">
                <a:solidFill>
                  <a:prstClr val="black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73</a:t>
            </a:fld>
            <a:endParaRPr lang="en-US" altLang="de-DE" sz="13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5275" y="585788"/>
            <a:ext cx="5557838" cy="3125787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Дозвіл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на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використання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зображень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люб'язно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надали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митці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або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власники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авторських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прав.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Подробиці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(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ім</a:t>
            </a:r>
            <a:r>
              <a:rPr kumimoji="0" lang="uk-UA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’я митця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назва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зображення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) наведено в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кінці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презентації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3.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точку </a:t>
            </a:r>
            <a:r>
              <a:rPr lang="ru-RU" dirty="0" err="1"/>
              <a:t>зору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2647CAB-31B1-494D-BFCB-5511D60058C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3.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точку </a:t>
            </a:r>
            <a:r>
              <a:rPr lang="ru-RU" dirty="0" err="1"/>
              <a:t>зору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12B91339-F9DD-4C02-BB75-B1B7796A040D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3.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точку </a:t>
            </a:r>
            <a:r>
              <a:rPr lang="ru-RU" dirty="0" err="1"/>
              <a:t>зору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085D1DA-E941-439A-B41C-8A81506815B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3.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точку </a:t>
            </a:r>
            <a:r>
              <a:rPr lang="ru-RU" dirty="0" err="1"/>
              <a:t>зору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2647CAB-31B1-494D-BFCB-5511D60058C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3.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точку </a:t>
            </a:r>
            <a:r>
              <a:rPr lang="ru-RU" dirty="0" err="1"/>
              <a:t>зору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2647CAB-31B1-494D-BFCB-5511D60058C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3.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точку </a:t>
            </a:r>
            <a:r>
              <a:rPr lang="ru-RU" dirty="0" err="1"/>
              <a:t>зору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3.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точку </a:t>
            </a:r>
            <a:r>
              <a:rPr lang="ru-RU" dirty="0" err="1"/>
              <a:t>зору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06A1E86-71C9-479A-B586-BDB2BDD0054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4589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6891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4000" b="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65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6238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635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29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85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621389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685657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29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138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72987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0"/>
            <a:ext cx="9144000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7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22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7574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8" y="620689"/>
            <a:ext cx="354667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122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924504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077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 userDrawn="1"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570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3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5764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5544000" cy="72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3" y="836712"/>
            <a:ext cx="5953572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7341000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41466" y="5157220"/>
            <a:ext cx="4853710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0289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4004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3. </a:t>
            </a:r>
            <a:r>
              <a:rPr lang="ru-RU" dirty="0" err="1">
                <a:solidFill>
                  <a:srgbClr val="333333"/>
                </a:solidFill>
              </a:rPr>
              <a:t>Здатність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змінювати</a:t>
            </a:r>
            <a:r>
              <a:rPr lang="ru-RU" dirty="0">
                <a:solidFill>
                  <a:srgbClr val="333333"/>
                </a:solidFill>
              </a:rPr>
              <a:t> точку </a:t>
            </a:r>
            <a:r>
              <a:rPr lang="ru-RU" dirty="0" err="1">
                <a:solidFill>
                  <a:srgbClr val="333333"/>
                </a:solidFill>
              </a:rPr>
              <a:t>зору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8224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5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3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4723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2275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057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49777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43583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B753B9EC-D0E7-46BD-BE46-B8EFC249187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88398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51292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26E5050-4AD3-4937-8679-190C3273144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66466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12514277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495189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849763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2BA7A26-C64D-4AD4-9010-93CA2DED1BC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752159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693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3.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точку </a:t>
            </a:r>
            <a:r>
              <a:rPr lang="ru-RU" dirty="0" err="1"/>
              <a:t>зору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42647CAB-31B1-494D-BFCB-5511D60058C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  <p:sldLayoutId id="2147484374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b="0" dirty="0" err="1">
                <a:solidFill>
                  <a:srgbClr val="333333"/>
                </a:solidFill>
              </a:rPr>
              <a:t>Метакогнітивний</a:t>
            </a:r>
            <a:r>
              <a:rPr lang="ru-RU" b="0" dirty="0">
                <a:solidFill>
                  <a:srgbClr val="333333"/>
                </a:solidFill>
              </a:rPr>
              <a:t> </a:t>
            </a:r>
            <a:r>
              <a:rPr lang="ru-RU" b="0" dirty="0" err="1">
                <a:solidFill>
                  <a:srgbClr val="333333"/>
                </a:solidFill>
              </a:rPr>
              <a:t>тренінг</a:t>
            </a:r>
            <a:r>
              <a:rPr lang="ru-RU" b="0" dirty="0">
                <a:solidFill>
                  <a:srgbClr val="333333"/>
                </a:solidFill>
              </a:rPr>
              <a:t> 3. </a:t>
            </a:r>
            <a:r>
              <a:rPr lang="ru-RU" b="0" dirty="0" err="1">
                <a:solidFill>
                  <a:srgbClr val="333333"/>
                </a:solidFill>
              </a:rPr>
              <a:t>Здатність</a:t>
            </a:r>
            <a:r>
              <a:rPr lang="ru-RU" b="0" dirty="0">
                <a:solidFill>
                  <a:srgbClr val="333333"/>
                </a:solidFill>
              </a:rPr>
              <a:t> </a:t>
            </a:r>
            <a:r>
              <a:rPr lang="ru-RU" b="0" dirty="0" err="1">
                <a:solidFill>
                  <a:srgbClr val="333333"/>
                </a:solidFill>
              </a:rPr>
              <a:t>змінювати</a:t>
            </a:r>
            <a:r>
              <a:rPr lang="ru-RU" b="0" dirty="0">
                <a:solidFill>
                  <a:srgbClr val="333333"/>
                </a:solidFill>
              </a:rPr>
              <a:t> точку </a:t>
            </a:r>
            <a:r>
              <a:rPr lang="ru-RU" b="0" dirty="0" err="1">
                <a:solidFill>
                  <a:srgbClr val="333333"/>
                </a:solidFill>
              </a:rPr>
              <a:t>зору</a:t>
            </a:r>
            <a:endParaRPr lang="de-DE" b="0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 b="0">
              <a:solidFill>
                <a:srgbClr val="333333"/>
              </a:solidFill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4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6" r:id="rId1"/>
    <p:sldLayoutId id="2147484377" r:id="rId2"/>
    <p:sldLayoutId id="2147484378" r:id="rId3"/>
    <p:sldLayoutId id="2147484379" r:id="rId4"/>
    <p:sldLayoutId id="2147484380" r:id="rId5"/>
    <p:sldLayoutId id="2147484381" r:id="rId6"/>
    <p:sldLayoutId id="2147484382" r:id="rId7"/>
    <p:sldLayoutId id="2147484383" r:id="rId8"/>
    <p:sldLayoutId id="2147484384" r:id="rId9"/>
    <p:sldLayoutId id="2147484385" r:id="rId10"/>
    <p:sldLayoutId id="2147484386" r:id="rId11"/>
    <p:sldLayoutId id="2147484387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0" dirty="0" err="1">
                <a:solidFill>
                  <a:srgbClr val="333333"/>
                </a:solidFill>
                <a:ea typeface="+mn-ea"/>
              </a:rPr>
              <a:t>Метакогнітивний</a:t>
            </a:r>
            <a:r>
              <a:rPr lang="ru-RU" b="0" dirty="0">
                <a:solidFill>
                  <a:srgbClr val="333333"/>
                </a:solidFill>
                <a:ea typeface="+mn-ea"/>
              </a:rPr>
              <a:t> </a:t>
            </a:r>
            <a:r>
              <a:rPr lang="ru-RU" b="0" dirty="0" err="1">
                <a:solidFill>
                  <a:srgbClr val="333333"/>
                </a:solidFill>
                <a:ea typeface="+mn-ea"/>
              </a:rPr>
              <a:t>тренінг</a:t>
            </a:r>
            <a:r>
              <a:rPr lang="ru-RU" b="0" dirty="0">
                <a:solidFill>
                  <a:srgbClr val="333333"/>
                </a:solidFill>
                <a:ea typeface="+mn-ea"/>
              </a:rPr>
              <a:t> 3. </a:t>
            </a:r>
            <a:r>
              <a:rPr lang="ru-RU" b="0" dirty="0" err="1">
                <a:solidFill>
                  <a:srgbClr val="333333"/>
                </a:solidFill>
                <a:ea typeface="+mn-ea"/>
              </a:rPr>
              <a:t>Здатність</a:t>
            </a:r>
            <a:r>
              <a:rPr lang="ru-RU" b="0" dirty="0">
                <a:solidFill>
                  <a:srgbClr val="333333"/>
                </a:solidFill>
                <a:ea typeface="+mn-ea"/>
              </a:rPr>
              <a:t> </a:t>
            </a:r>
            <a:r>
              <a:rPr lang="ru-RU" b="0" dirty="0" err="1">
                <a:solidFill>
                  <a:srgbClr val="333333"/>
                </a:solidFill>
                <a:ea typeface="+mn-ea"/>
              </a:rPr>
              <a:t>змінювати</a:t>
            </a:r>
            <a:r>
              <a:rPr lang="ru-RU" b="0" dirty="0">
                <a:solidFill>
                  <a:srgbClr val="333333"/>
                </a:solidFill>
                <a:ea typeface="+mn-ea"/>
              </a:rPr>
              <a:t> точку </a:t>
            </a:r>
            <a:r>
              <a:rPr lang="ru-RU" b="0" dirty="0" err="1">
                <a:solidFill>
                  <a:srgbClr val="333333"/>
                </a:solidFill>
                <a:ea typeface="+mn-ea"/>
              </a:rPr>
              <a:t>зору</a:t>
            </a:r>
            <a:endParaRPr lang="de-DE" b="0" dirty="0">
              <a:solidFill>
                <a:srgbClr val="33333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7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fld id="{9B00EF49-7894-4F53-A8DD-F7DB3BFC5032}" type="slidenum">
              <a:rPr lang="de-DE" b="0" smtClean="0">
                <a:solidFill>
                  <a:srgbClr val="333333"/>
                </a:solidFill>
                <a:ea typeface="+mn-ea"/>
              </a:rPr>
              <a:pPr defTabSz="457123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 b="0" dirty="0">
              <a:solidFill>
                <a:srgbClr val="333333"/>
              </a:solidFill>
              <a:ea typeface="+mn-ea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5" y="-171392"/>
            <a:ext cx="11377264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2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5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3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  <p:sldLayoutId id="214748441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88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6" r:id="rId2"/>
    <p:sldLayoutId id="2147484417" r:id="rId3"/>
    <p:sldLayoutId id="2147484418" r:id="rId4"/>
    <p:sldLayoutId id="2147484419" r:id="rId5"/>
    <p:sldLayoutId id="2147484420" r:id="rId6"/>
    <p:sldLayoutId id="2147484421" r:id="rId7"/>
    <p:sldLayoutId id="2147484422" r:id="rId8"/>
    <p:sldLayoutId id="2147484423" r:id="rId9"/>
    <p:sldLayoutId id="2147484424" r:id="rId10"/>
    <p:sldLayoutId id="2147484425" r:id="rId11"/>
    <p:sldLayoutId id="2147484426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e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jpe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jpeg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jpeg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jpeg"/><Relationship Id="rId4" Type="http://schemas.openxmlformats.org/officeDocument/2006/relationships/image" Target="../media/image3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2.jpeg"/><Relationship Id="rId4" Type="http://schemas.openxmlformats.org/officeDocument/2006/relationships/image" Target="../media/image4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8HcoNUfhq9WpWg6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4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MCT</a:t>
            </a:r>
            <a:r>
              <a:rPr lang="uk-UA" dirty="0"/>
              <a:t> 3 A. Здатність змінювати точку зору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4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3082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Зміна власної точки зору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Люди часто схиляються до своєї першої думки (наприклад, упередження «перше враження — завжди правильне»).</a:t>
            </a:r>
          </a:p>
          <a:p>
            <a:pPr lvl="0" defTabSz="914400" fontAlgn="base"/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Причини: Зручність, підтверджувальне упередження</a:t>
            </a:r>
            <a:r>
              <a:rPr lang="uk-UA" sz="2400" b="1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*, бездумність, прості «істини»</a:t>
            </a:r>
            <a:r>
              <a:rPr lang="uk-UA" sz="2400" b="1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полегшують орієнтацію/світогляд, гордість</a:t>
            </a:r>
          </a:p>
          <a:p>
            <a:pPr lvl="0" defTabSz="914400" fontAlgn="base"/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Проблеми: ???Хибні судження (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упередження), невідповідне узагальнення (від одного до всіх! 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іноземні громадяни тощо); хтось не отримає другого шансу, на який може заслуговувати.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Зміна власної точки зору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Люди часто схиляються до своєї першої думки (наприклад, упередження «перше враження — завжди правильне»).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Причини: </a:t>
            </a:r>
            <a:r>
              <a:rPr lang="uk-UA" sz="2400" dirty="0">
                <a:solidFill>
                  <a:schemeClr val="tx1"/>
                </a:solidFill>
                <a:latin typeface="Calibri Light"/>
                <a:ea typeface="ＭＳ Ｐゴシック" panose="020B0600070205080204" pitchFamily="34" charset="-128"/>
              </a:rPr>
              <a:t>??? 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Підтверджувальне упередження</a:t>
            </a:r>
            <a:r>
              <a:rPr lang="uk-UA" sz="2400" b="1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*, бездумність, прості «істини»</a:t>
            </a:r>
            <a:r>
              <a:rPr lang="uk-UA" sz="2400" b="1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полегшують орієнтацію/світогляд, гордість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Проблеми: </a:t>
            </a:r>
            <a:r>
              <a:rPr lang="uk-UA" sz="2400" dirty="0">
                <a:solidFill>
                  <a:schemeClr val="tx1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???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Хибні судження (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упередження), невідповідне узагальнення (від одного до всіх! 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іноземні громадяни тощо); хтось не отримає другого шансу, на який може заслуговувати.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408955" y="6553200"/>
            <a:ext cx="1137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400" b="0">
                <a:latin typeface="Calibri Light"/>
              </a:rPr>
              <a:t>* ми бачимо тільки те, що хочемо бачити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Зміна власної точки зору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Люди часто схиляються до своєї першої думки (наприклад, упередження «перше враження — завжди правильне»).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Причини: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зручність, «схильність відстоювати свою точку зору» *, бездумність, прості «істини», які</a:t>
            </a: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спрощують орієнтацію/світогляд, гордість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Проблеми: </a:t>
            </a:r>
            <a:r>
              <a:rPr lang="uk-UA" sz="2400" dirty="0">
                <a:solidFill>
                  <a:schemeClr val="tx1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???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Хибні судження (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упередження), невідповідне узагальнення (від одного до всіх! 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іноземні громадяни тощо); хтось не отримає другого шансу, на який може заслуговувати.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408955" y="6553200"/>
            <a:ext cx="1137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400" b="0">
                <a:latin typeface="Calibri Light"/>
              </a:rPr>
              <a:t>* ми бачимо тільки те, що хочемо бачити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Зміна власної точки зору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Люди часто схиляються до своєї першої думки (наприклад, упередження «перше враження — завжди правильне»).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Причини: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зручність, «схильність відстоювати свою точку зору» *, бездумність, прості «істини», які</a:t>
            </a: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спрощують орієнтацію/світогляд, гордість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Проблеми: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хибні судження (</a:t>
            </a:r>
            <a:r>
              <a:rPr lang="uk-UA" sz="2400" dirty="0">
                <a:solidFill>
                  <a:srgbClr val="333333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упередження), невідповідне узагальнення (рівняння усіх «під одну гребінку» </a:t>
            </a:r>
            <a:r>
              <a:rPr lang="uk-UA" sz="2400" dirty="0">
                <a:solidFill>
                  <a:srgbClr val="333333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люди з міграційним минулим тощо); хтось не отримає другого шансу, на який може заслуговувати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Якщо прогнози не справджуються!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10058400" cy="4248000"/>
          </a:xfrm>
        </p:spPr>
        <p:txBody>
          <a:bodyPr/>
          <a:lstStyle/>
          <a:p>
            <a:pPr eaLnBrk="1" hangingPunct="1"/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Меріон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 Кіч, легендарна лідерка секти з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Солт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-Лейк-Сіті (США), стверджувала, що вона отримала повідомлення з космосу про затоплення всієї Північної Америки на світанку 21 грудня 1954 року. </a:t>
            </a:r>
          </a:p>
          <a:p>
            <a:pPr eaLnBrk="1" hangingPunct="1"/>
            <a:r>
              <a:rPr lang="uk-UA" sz="2000" dirty="0">
                <a:solidFill>
                  <a:srgbClr val="333333"/>
                </a:solidFill>
                <a:latin typeface="Calibri Light"/>
              </a:rPr>
              <a:t>Однак, згідно з пророцтвом, їхні послідовники й вони будуть врятовані напередодні ввечері і їх заберуть в космос на космічному кораблі.</a:t>
            </a:r>
          </a:p>
          <a:p>
            <a:pPr eaLnBrk="1" hangingPunct="1"/>
            <a:r>
              <a:rPr lang="uk-UA" sz="2000" dirty="0">
                <a:solidFill>
                  <a:srgbClr val="333333"/>
                </a:solidFill>
                <a:latin typeface="Calibri Light"/>
              </a:rPr>
              <a:t>Напередодні анонсованого затоплення група зібралася в вітальні пані Кіч, з нетерпінням чекаючи на свій порятунок. Настала північ... але нічого не сталося — ані потопу, ані космічного корабля. </a:t>
            </a:r>
          </a:p>
          <a:p>
            <a:pPr algn="ctr" eaLnBrk="1" hangingPunct="1"/>
            <a:r>
              <a:rPr lang="uk-UA" sz="2000" dirty="0">
                <a:solidFill>
                  <a:srgbClr val="004992"/>
                </a:solidFill>
                <a:latin typeface="Calibri Light"/>
              </a:rPr>
              <a:t>Як члени секти це пояснили? 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Чи відмовилися вони від свого переконання? Що ви думаєте?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???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</a:t>
            </a:fld>
            <a:endParaRPr lang="de-DE" altLang="de-DE" b="0">
              <a:latin typeface="Calibri Light"/>
            </a:endParaRPr>
          </a:p>
        </p:txBody>
      </p:sp>
      <p:pic>
        <p:nvPicPr>
          <p:cNvPr id="28676" name="Picture 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859" y="5069915"/>
            <a:ext cx="1342316" cy="178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Якщо прогнози не справджуються!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10058400" cy="4248000"/>
          </a:xfrm>
        </p:spPr>
        <p:txBody>
          <a:bodyPr/>
          <a:lstStyle/>
          <a:p>
            <a:pPr eaLnBrk="1" hangingPunct="1"/>
            <a:r>
              <a:rPr lang="uk-UA" sz="2000" dirty="0">
                <a:solidFill>
                  <a:srgbClr val="333333"/>
                </a:solidFill>
                <a:latin typeface="Calibri Light"/>
              </a:rPr>
              <a:t>Коли стало зрозуміло, що пророцтво не справдилось, спочатку лідерка секти спочатку перебувала в шоці й плакала. </a:t>
            </a:r>
          </a:p>
          <a:p>
            <a:pPr eaLnBrk="1" hangingPunct="1"/>
            <a:r>
              <a:rPr lang="uk-UA" sz="2000" dirty="0">
                <a:solidFill>
                  <a:srgbClr val="333333"/>
                </a:solidFill>
                <a:latin typeface="Calibri Light"/>
              </a:rPr>
              <a:t>Але наступного ранку члени секти оголосили, що їхні дії настільки вразили Бога, що він врятував світ від потопу.</a:t>
            </a:r>
          </a:p>
          <a:p>
            <a:pPr algn="ctr" eaLnBrk="1" hangingPunct="1"/>
            <a:r>
              <a:rPr lang="uk-UA" sz="2000" dirty="0">
                <a:solidFill>
                  <a:srgbClr val="004992"/>
                </a:solidFill>
                <a:latin typeface="Calibri Light"/>
              </a:rPr>
              <a:t>Таке обґрунтування — приклад поведінки деяких людей у випадку,</a:t>
            </a:r>
          </a:p>
          <a:p>
            <a:pPr algn="ctr" eaLnBrk="1" hangingPunct="1"/>
            <a:r>
              <a:rPr lang="uk-UA" sz="2000" dirty="0">
                <a:solidFill>
                  <a:srgbClr val="004992"/>
                </a:solidFill>
                <a:latin typeface="Calibri Light"/>
              </a:rPr>
              <a:t>коли очікувані події не відбуваються:</a:t>
            </a:r>
          </a:p>
          <a:p>
            <a:pPr algn="ctr" eaLnBrk="1" hangingPunct="1"/>
            <a:r>
              <a:rPr lang="uk-UA" sz="2000" dirty="0">
                <a:solidFill>
                  <a:srgbClr val="004992"/>
                </a:solidFill>
                <a:latin typeface="Calibri Light"/>
              </a:rPr>
              <a:t> вони просто видають бажане за дійсне!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7</a:t>
            </a:fld>
            <a:endParaRPr lang="de-DE" altLang="de-DE" b="0">
              <a:latin typeface="Calibri Light"/>
            </a:endParaRPr>
          </a:p>
        </p:txBody>
      </p:sp>
      <p:pic>
        <p:nvPicPr>
          <p:cNvPr id="30723" name="Picture 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859" y="5069915"/>
            <a:ext cx="1342316" cy="178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08955" y="6553200"/>
            <a:ext cx="1137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400" b="0">
                <a:latin typeface="Calibri Light"/>
              </a:rPr>
              <a:t>* Джерело: Festinger et al., (1956) When Prophecy Fails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Приклад підтверджувального упередження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(одностороннє мислення)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8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6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81347"/>
              </p:ext>
            </p:extLst>
          </p:nvPr>
        </p:nvGraphicFramePr>
        <p:xfrm>
          <a:off x="408955" y="2203704"/>
          <a:ext cx="11376001" cy="42432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Сфера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Приклади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Географія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Земля пласка! Більшість вчених відмовилися від цієї теорії ще в Середні віки. Проте до XX століття існувало товариство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Flat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Earth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Society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(Товариство пласкої Землі), яке вважало, що фотографії земної кулі з космосу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підробні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. 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Товариство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«раніше було краще»/невиправні: прославлення режиму, попри його провал і жорстокість (наприклад, націонал-соціалізм, сталінізм).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(Природні) катастрофи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Ігнорування попереджень часто спричиняє нещасні випадки, яких вдалось уникнути (наприклад, жертв лавин часто попереджали про них).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Катастрофа на «Титаніку»: Через міф про непотоплюваність попередження не сприйняли серйозно.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Приклад підтверджувального упередження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(одностороннє мислення)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9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6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598217"/>
              </p:ext>
            </p:extLst>
          </p:nvPr>
        </p:nvGraphicFramePr>
        <p:xfrm>
          <a:off x="408955" y="2203704"/>
          <a:ext cx="11376001" cy="42432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Сфера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Приклади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Географія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Пласка Земля!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Більшість вчених відмовилися від цієї теорії ще в Середні віки. Проте до XX століття існувало товариство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Flat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Earth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Society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(Товариство пласкої Землі), члени якого вважали фотографії земної кулі, зроблені з космосу, підробкою. 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Суспільство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«раніше було краще»/невиправні: прославлення режиму, попри його провал і жорстокість (наприклад, націонал-соціалізм, сталінізм).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(Природні) катастрофи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Ігнорування попереджень часто спричиняє нещасні випадки, яких вдалось уникнути (наприклад, жертв лавин часто попереджали про них).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Катастрофа на «Титаніку»: Через міф про непотоплюваність попередження не сприйняли серйозно.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0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697888"/>
              </p:ext>
            </p:extLst>
          </p:nvPr>
        </p:nvGraphicFramePr>
        <p:xfrm>
          <a:off x="408955" y="2203704"/>
          <a:ext cx="11376001" cy="424616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Сфера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Приклади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Географія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Пласка Земля!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Більшість вчених відмовилися від цієї теорії ще в Середні віки. Проте до XX століття існувало товариство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Flat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Earth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Society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(Товариство пласкої Землі), члени якого вважали фотографії земної кулі, зроблені з космосу, підробкою. 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Суспільство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Наприклад, «раніше було краще»/«а в мої часи все було по-іншому!»: прославлення режиму, попри його провал і жорстокість (наприклад, націонал-соціалізм, сталінізм).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(Природні) катастрофи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Ігнорування попереджень часто спричиняє нещасні випадки, яких вдалось уникнути (наприклад, жертв лавин часто попереджали про них).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Катастрофа на «Титаніку»: Через міф про непотоплюваність попередження не сприйняли серйозно.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Приклад підтверджувального упередження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(одностороннє мислення)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10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54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58968"/>
              </p:ext>
            </p:extLst>
          </p:nvPr>
        </p:nvGraphicFramePr>
        <p:xfrm>
          <a:off x="408955" y="2203704"/>
          <a:ext cx="11376001" cy="424584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Сфера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Приклади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1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Географія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Пласка Земля!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Більшість вчених відмовилися від цієї теорії ще в Середні віки. Проте до XX століття існувало товариство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Flat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Earth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Society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  <a:cs typeface="Times New Roman" pitchFamily="18" charset="0"/>
                        </a:rPr>
                        <a:t> (Товариство пласкої Землі), члени якого вважали фотографії земної кулі, зроблені з космосу, підробкою. 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1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Суспільство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Наприклад, «раніше було краще»/«а в мої часи все було по-іншому!»: прославлення режиму, попри його провал і жорстокість (наприклад, націонал-соціалізм, сталінізм).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1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(Природні) катастрофи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Ігнорування попереджень часто спричиняє нещасні випадки, яких вдалось уникнути (наприклад, жертв лавин часто попереджали про них).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Катастрофа на «Титаніку»: через міф про непотоплюваність «Титаніка» попередження не сприйняли серйозно.</a:t>
                      </a:r>
                    </a:p>
                  </a:txBody>
                  <a:tcPr marL="121952" marR="121952" marT="45711" marB="4571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Приклад підтверджувального упередження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(одностороннє мислення)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11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Дослідження показують, що багато (але не всі!) людей, які страждають на психоз, рідко змінюють точку зору, які вони колись прийняли, навіть якщо їм доводити протилежне або наводити переконливі контраргументи. </a:t>
            </a:r>
          </a:p>
          <a:p>
            <a:pPr lvl="0" defTabSz="914400" fontAlgn="base"/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Це може призвести до міжособистісних конфліктів і завадити реалістичній оцінці навколишнього середовища.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91339-F9DD-4C02-BB75-B1B7796A040D}" type="slidenum">
              <a:rPr lang="de-DE" altLang="de-DE" b="0" smtClean="0">
                <a:latin typeface="Calibri Light"/>
              </a:rPr>
              <a:pPr>
                <a:defRPr/>
              </a:pPr>
              <a:t>12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нездатність змінювати точку зору сприяє хибній оцінці під час психозу (приклади)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Вони не хочуть обговорювати свої особливі ідеї з близькими, оскільки вона частково очікує/боїться суперечки або більше не довіряє їм.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Вони вважають людей, які думають інакше, ворогами або переслідувачами.</a:t>
            </a:r>
            <a:r>
              <a:rPr lang="uk-UA" sz="2400" dirty="0">
                <a:solidFill>
                  <a:srgbClr val="00FFFF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Вони отримують інформацію лише з односторонніх джерел (наприклад, інтернет-форуми про теорії змови). Вони не використовують інші більш авторитетні джерела (наприклад, публікації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пресслужби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).</a:t>
            </a:r>
          </a:p>
          <a:p>
            <a:pPr lvl="0" defTabSz="914400" fontAlgn="base"/>
            <a:endParaRPr lang="de-DE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91339-F9DD-4C02-BB75-B1B7796A040D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08955" y="6083532"/>
            <a:ext cx="1137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defRPr/>
            </a:pPr>
            <a:r>
              <a:rPr lang="uk-UA" b="0">
                <a:solidFill>
                  <a:srgbClr val="004992"/>
                </a:solidFill>
                <a:latin typeface="Calibri Light"/>
                <a:ea typeface="MS PGothic" pitchFamily="34" charset="-128"/>
              </a:rPr>
              <a:t>Можливо, хтось хоче поділитися власним досвідом?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Три наведені нижче ілюстрації належать до однієї загальної категорії. До якої саме?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fontAlgn="base">
              <a:spcBef>
                <a:spcPts val="1800"/>
              </a:spcBef>
            </a:pPr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algn="ctr" defTabSz="914400" fontAlgn="base">
              <a:spcBef>
                <a:spcPts val="1800"/>
              </a:spcBef>
            </a:pPr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algn="ctr" defTabSz="914400" fontAlgn="base">
              <a:spcBef>
                <a:spcPts val="1800"/>
              </a:spcBef>
            </a:pPr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algn="ctr" defTabSz="914400" fontAlgn="base">
              <a:spcBef>
                <a:spcPts val="1800"/>
              </a:spcBef>
            </a:pPr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algn="ctr" defTabSz="914400" fontAlgn="base">
              <a:spcBef>
                <a:spcPts val="18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Запропонуйте більше об’єктів, щоб підтвердити своє припущення.</a:t>
            </a:r>
          </a:p>
          <a:p>
            <a:pPr lvl="0" algn="ctr" defTabSz="914400" fontAlgn="base">
              <a:spcBef>
                <a:spcPts val="18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 отримаєте відповідь «так» або «ні».</a:t>
            </a:r>
            <a:r>
              <a:rPr lang="uk-UA" sz="20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</a:p>
          <a:p>
            <a:pPr lvl="0" algn="ctr" defTabSz="914400" fontAlgn="base">
              <a:spcBef>
                <a:spcPts val="18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Якщо ви впевнені, про яку загальну категорію йдеться,</a:t>
            </a:r>
          </a:p>
          <a:p>
            <a:pPr lvl="0" algn="ctr" defTabSz="914400" fontAlgn="base">
              <a:spcBef>
                <a:spcPts val="18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запропонуйте власне рішення.</a:t>
            </a:r>
          </a:p>
          <a:p>
            <a:pPr algn="ctr">
              <a:spcBef>
                <a:spcPts val="1800"/>
              </a:spcBef>
            </a:pPr>
            <a:endParaRPr lang="en-US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91339-F9DD-4C02-BB75-B1B7796A040D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  <p:pic>
        <p:nvPicPr>
          <p:cNvPr id="45059" name="Picture 7" descr="Mumbai Flowers-Swami Stream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040" y="2359144"/>
            <a:ext cx="219456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9" descr="Pentas Flowers-aussiegall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355" y="2359144"/>
            <a:ext cx="213202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059" y="2359144"/>
            <a:ext cx="2463952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64" name="Text Box 8"/>
          <p:cNvSpPr txBox="1">
            <a:spLocks noGrp="1" noChangeArrowheads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eaLnBrk="1" hangingPunct="1">
              <a:spcBef>
                <a:spcPts val="1800"/>
              </a:spcBef>
              <a:defRPr/>
            </a:pPr>
            <a:endParaRPr lang="de-DE" sz="1800" b="1" dirty="0">
              <a:solidFill>
                <a:srgbClr val="333333"/>
              </a:solidFill>
              <a:latin typeface="Calibri Light"/>
              <a:ea typeface="+mn-ea"/>
            </a:endParaRPr>
          </a:p>
          <a:p>
            <a:pPr eaLnBrk="1" hangingPunct="1">
              <a:spcBef>
                <a:spcPts val="1800"/>
              </a:spcBef>
              <a:defRPr/>
            </a:pPr>
            <a:endParaRPr lang="de-DE" b="1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spcBef>
                <a:spcPts val="1800"/>
              </a:spcBef>
              <a:defRPr/>
            </a:pPr>
            <a:endParaRPr lang="de-DE" sz="1800" b="1" dirty="0">
              <a:solidFill>
                <a:srgbClr val="333333"/>
              </a:solidFill>
              <a:latin typeface="Calibri Light"/>
              <a:ea typeface="+mn-ea"/>
            </a:endParaRPr>
          </a:p>
          <a:p>
            <a:pPr eaLnBrk="1" hangingPunct="1">
              <a:spcBef>
                <a:spcPts val="1800"/>
              </a:spcBef>
              <a:defRPr/>
            </a:pPr>
            <a:r>
              <a:rPr lang="uk-UA" sz="1800" b="1" dirty="0">
                <a:solidFill>
                  <a:srgbClr val="333333"/>
                </a:solidFill>
                <a:latin typeface="Calibri Light"/>
                <a:ea typeface="+mn-ea"/>
              </a:rPr>
              <a:t>Поширена помилка: </a:t>
            </a: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людина шукає лише інформацію, яка підтверджує її припущення (у цьому випадку, здавалося б, коректна загальна категорія </a:t>
            </a:r>
            <a:r>
              <a:rPr lang="uk-UA" sz="1800" i="1" dirty="0">
                <a:solidFill>
                  <a:srgbClr val="333333"/>
                </a:solidFill>
                <a:latin typeface="Calibri Light"/>
                <a:ea typeface="+mn-ea"/>
              </a:rPr>
              <a:t>Рослини</a:t>
            </a: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), але не шукає інформацію, яка могла б спростувати це (схильність до відстоювання своєю точки зору), і не розглядає інші варіанти. </a:t>
            </a:r>
            <a:b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</a:b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Повсякденне життя: </a:t>
            </a:r>
          </a:p>
          <a:p>
            <a:pPr marL="285750" indent="-285750" eaLnBrk="1" hangingPunct="1">
              <a:spcBef>
                <a:spcPts val="1800"/>
              </a:spcBef>
              <a:buClr>
                <a:srgbClr val="333333"/>
              </a:buClr>
              <a:buFont typeface="WingDings"/>
              <a:buChar char=""/>
              <a:tabLst>
                <a:tab pos="450850" algn="l"/>
              </a:tabLst>
              <a:defRPr/>
            </a:pP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люди читають лише ті газети, які відображають їхню думку</a:t>
            </a:r>
          </a:p>
          <a:p>
            <a:pPr marL="285750" indent="-285750" eaLnBrk="1" hangingPunct="1">
              <a:spcBef>
                <a:spcPts val="1800"/>
              </a:spcBef>
              <a:buClr>
                <a:srgbClr val="333333"/>
              </a:buClr>
              <a:buFont typeface="WingDings"/>
              <a:buChar char=""/>
              <a:tabLst>
                <a:tab pos="177800" algn="l"/>
              </a:tabLst>
              <a:defRPr/>
            </a:pP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люди уникають спілкування з людьми, які думають інакше, замість обговорювати це з ними </a:t>
            </a:r>
          </a:p>
          <a:p>
            <a:pPr eaLnBrk="1" hangingPunct="1">
              <a:spcBef>
                <a:spcPts val="1800"/>
              </a:spcBef>
              <a:tabLst>
                <a:tab pos="177800" algn="l"/>
              </a:tabLst>
              <a:defRPr/>
            </a:pPr>
            <a:r>
              <a:rPr lang="uk-UA" sz="1800" dirty="0">
                <a:solidFill>
                  <a:srgbClr val="004992"/>
                </a:solidFill>
                <a:latin typeface="Calibri Light"/>
                <a:ea typeface="+mn-ea"/>
              </a:rPr>
              <a:t>Це може призвести до одностороннього ставлення і навіть хибних суджень.</a:t>
            </a:r>
          </a:p>
        </p:txBody>
      </p:sp>
      <p:pic>
        <p:nvPicPr>
          <p:cNvPr id="47106" name="Picture 4" descr="Mumbai Flowers-Swami Stream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650" y="2453680"/>
            <a:ext cx="1341120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5" descr="Pentas Flowers-aussiegall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724" y="2453680"/>
            <a:ext cx="1302906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2453680"/>
            <a:ext cx="1505749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4" name="Rectangle 20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Загальна категорія: живі істоти!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91339-F9DD-4C02-BB75-B1B7796A040D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  <p:sp>
        <p:nvSpPr>
          <p:cNvPr id="47110" name="Rectangle 9"/>
          <p:cNvSpPr>
            <a:spLocks noChangeArrowheads="1"/>
          </p:cNvSpPr>
          <p:nvPr/>
        </p:nvSpPr>
        <p:spPr bwMode="auto">
          <a:xfrm>
            <a:off x="408955" y="1772816"/>
            <a:ext cx="1137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						Інші варіанти:</a:t>
            </a:r>
            <a:r>
              <a:rPr lang="uk-UA" sz="2400" b="0">
                <a:solidFill>
                  <a:srgbClr val="333333"/>
                </a:solidFill>
                <a:latin typeface="Calibri Light"/>
              </a:rPr>
              <a:t> </a:t>
            </a:r>
          </a:p>
        </p:txBody>
      </p:sp>
      <p:pic>
        <p:nvPicPr>
          <p:cNvPr id="4711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124" y="2453680"/>
            <a:ext cx="134076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911" y="2453680"/>
            <a:ext cx="1500862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17" descr="I wanna be your dog- e3000-flickr-ccc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790" y="2453680"/>
            <a:ext cx="1348314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5" name="Rectangle 21"/>
          <p:cNvSpPr>
            <a:spLocks noChangeArrowheads="1"/>
          </p:cNvSpPr>
          <p:nvPr/>
        </p:nvSpPr>
        <p:spPr bwMode="auto">
          <a:xfrm>
            <a:off x="5988235" y="2303338"/>
            <a:ext cx="5760720" cy="1280160"/>
          </a:xfrm>
          <a:prstGeom prst="rect">
            <a:avLst/>
          </a:prstGeom>
          <a:noFill/>
          <a:ln w="12700">
            <a:solidFill>
              <a:srgbClr val="00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ми покажемо вам історію у картинках з декількома можливими відповідями (по три зображення).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ми покажемо вам історію у картинках з декількома можливими відповідями (по три зображення).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Картинки історії відображаються у зворотному порядку (тобто від останньої до першої).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ми покажемо вам історію у картинках з декількома можливими відповідями (по три зображення).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Картинки історії відображаються у зворотному порядку (тобто від останньої до першої).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Варіанти відповідей потрібно переоцінювати після кожної картинки з урахуванням їхньої ймовірності/реалістичності.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18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ми покажемо вам історію у картинках з декількома можливими відповідями (по три зображення).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Картинки історії відображаються у зворотному порядку (тобто від останньої до першої).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Варіанти відповідей потрібно переоцінювати після кожної картинки з урахуванням їхньої ймовірності/реалістичності.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Також обговоріть у групі, наскільки ви впевнені у своїй оцінці.</a:t>
            </a:r>
          </a:p>
          <a:p>
            <a:endParaRPr lang="en-US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19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Caption_57356"/>
          <p:cNvSpPr txBox="1">
            <a:spLocks noChangeArrowheads="1"/>
          </p:cNvSpPr>
          <p:nvPr/>
        </p:nvSpPr>
        <p:spPr bwMode="auto">
          <a:xfrm>
            <a:off x="7256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могло трапитися?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20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247" y="2112263"/>
            <a:ext cx="294102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hape Penutup"/>
          <p:cNvSpPr/>
          <p:nvPr/>
        </p:nvSpPr>
        <p:spPr bwMode="gray">
          <a:xfrm>
            <a:off x="4598055" y="4319015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4598055" y="2100071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7472026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4598055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Caption_59404"/>
          <p:cNvSpPr txBox="1">
            <a:spLocks noChangeArrowheads="1"/>
          </p:cNvSpPr>
          <p:nvPr/>
        </p:nvSpPr>
        <p:spPr bwMode="auto">
          <a:xfrm>
            <a:off x="7256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21</a:t>
            </a:fld>
            <a:endParaRPr lang="de-DE" altLang="de-DE" b="0">
              <a:latin typeface="Calibri Light"/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 bwMode="gray">
          <a:xfrm>
            <a:off x="411480" y="4881612"/>
            <a:ext cx="11338560" cy="2015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щасливий, що його усиновили.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Батьки хвалять сина за те, що він помітив пожежу і її вдалося вчасно загасити.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отримав гарну оцінку у школі.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влаштував пожежу, але його ніхто не впіймав.</a:t>
            </a:r>
          </a:p>
        </p:txBody>
      </p:sp>
      <p:pic>
        <p:nvPicPr>
          <p:cNvPr id="14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247" y="2112263"/>
            <a:ext cx="294102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hape Penutup"/>
          <p:cNvSpPr/>
          <p:nvPr/>
        </p:nvSpPr>
        <p:spPr bwMode="gray">
          <a:xfrm>
            <a:off x="4598055" y="4319015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4598055" y="2100071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7472026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Shape Penutup"/>
          <p:cNvSpPr/>
          <p:nvPr/>
        </p:nvSpPr>
        <p:spPr bwMode="gray">
          <a:xfrm>
            <a:off x="4598055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Caption_61454"/>
          <p:cNvSpPr txBox="1">
            <a:spLocks noChangeArrowheads="1"/>
          </p:cNvSpPr>
          <p:nvPr/>
        </p:nvSpPr>
        <p:spPr bwMode="auto">
          <a:xfrm>
            <a:off x="9174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61452" name="Caption_61453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 bwMode="gray">
          <a:xfrm>
            <a:off x="411480" y="4881612"/>
            <a:ext cx="11338560" cy="2015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щасливий, що його усиновили.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Батьки хвалять сина за те, що він помітив пожежу і її вдалося вчасно загасити.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отримав гарну оцінку у школі.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влаштував пожежу, але його ніхто не впіймав.</a:t>
            </a:r>
          </a:p>
          <a:p>
            <a:pPr fontAlgn="auto">
              <a:lnSpc>
                <a:spcPct val="100000"/>
              </a:lnSpc>
              <a:spcBef>
                <a:spcPts val="12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3"/>
            <a:ext cx="294102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71" y="2112263"/>
            <a:ext cx="294228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Shape Penutup"/>
          <p:cNvSpPr/>
          <p:nvPr/>
        </p:nvSpPr>
        <p:spPr bwMode="gray">
          <a:xfrm>
            <a:off x="6525768" y="4319015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6525768" y="2100071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9399739" y="2100071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6525768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2669079" y="4319015"/>
            <a:ext cx="296667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2669079" y="2100071"/>
            <a:ext cx="296667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5544312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2669079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Caption_63503"/>
          <p:cNvSpPr txBox="1">
            <a:spLocks noChangeArrowheads="1"/>
          </p:cNvSpPr>
          <p:nvPr/>
        </p:nvSpPr>
        <p:spPr bwMode="auto">
          <a:xfrm>
            <a:off x="11104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63500" name="Caption_63502"/>
          <p:cNvSpPr txBox="1">
            <a:spLocks noChangeArrowheads="1"/>
          </p:cNvSpPr>
          <p:nvPr/>
        </p:nvSpPr>
        <p:spPr bwMode="auto">
          <a:xfrm>
            <a:off x="7256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63501" name="Caption_63504"/>
          <p:cNvSpPr txBox="1">
            <a:spLocks noChangeArrowheads="1"/>
          </p:cNvSpPr>
          <p:nvPr/>
        </p:nvSpPr>
        <p:spPr bwMode="auto">
          <a:xfrm>
            <a:off x="3395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23</a:t>
            </a:fld>
            <a:endParaRPr lang="de-DE" altLang="de-DE" b="0">
              <a:latin typeface="Calibri Light"/>
            </a:endParaRPr>
          </a:p>
        </p:txBody>
      </p:sp>
      <p:sp>
        <p:nvSpPr>
          <p:cNvPr id="12" name="Content Placeholder 4"/>
          <p:cNvSpPr txBox="1">
            <a:spLocks/>
          </p:cNvSpPr>
          <p:nvPr/>
        </p:nvSpPr>
        <p:spPr bwMode="gray">
          <a:xfrm>
            <a:off x="411480" y="4881612"/>
            <a:ext cx="11338560" cy="2015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щасливий, що його усиновили.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Батьки хвалять сина за те, що він помітив пожежу і її вдалося вчасно загасити.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отримав гарну оцінку у школі.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влаштував пожежу, але його ніхто не впіймав.</a:t>
            </a:r>
          </a:p>
        </p:txBody>
      </p: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562" y="2112263"/>
            <a:ext cx="268165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304" y="2112263"/>
            <a:ext cx="294102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616" y="2112263"/>
            <a:ext cx="294228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Shape Penutup"/>
          <p:cNvSpPr/>
          <p:nvPr/>
        </p:nvSpPr>
        <p:spPr bwMode="gray">
          <a:xfrm>
            <a:off x="8454112" y="4319015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8454112" y="2100071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1328084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8454112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4597424" y="4319015"/>
            <a:ext cx="296667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4597424" y="2100071"/>
            <a:ext cx="296667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7472657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4597424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1001370" y="4319015"/>
            <a:ext cx="270603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1001370" y="2100071"/>
            <a:ext cx="270603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3615968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1001370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Caption_63503"/>
          <p:cNvSpPr txBox="1">
            <a:spLocks noChangeArrowheads="1"/>
          </p:cNvSpPr>
          <p:nvPr/>
        </p:nvSpPr>
        <p:spPr bwMode="auto">
          <a:xfrm>
            <a:off x="11104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63500" name="Caption_63502"/>
          <p:cNvSpPr txBox="1">
            <a:spLocks noChangeArrowheads="1"/>
          </p:cNvSpPr>
          <p:nvPr/>
        </p:nvSpPr>
        <p:spPr bwMode="auto">
          <a:xfrm>
            <a:off x="7256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63501" name="Caption_63504"/>
          <p:cNvSpPr txBox="1">
            <a:spLocks noChangeArrowheads="1"/>
          </p:cNvSpPr>
          <p:nvPr/>
        </p:nvSpPr>
        <p:spPr bwMode="auto">
          <a:xfrm>
            <a:off x="3395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24</a:t>
            </a:fld>
            <a:endParaRPr lang="de-DE" altLang="de-DE" b="0">
              <a:latin typeface="Calibri Light"/>
            </a:endParaRPr>
          </a:p>
        </p:txBody>
      </p:sp>
      <p:sp>
        <p:nvSpPr>
          <p:cNvPr id="23" name="Content Placeholder 4"/>
          <p:cNvSpPr txBox="1">
            <a:spLocks/>
          </p:cNvSpPr>
          <p:nvPr/>
        </p:nvSpPr>
        <p:spPr bwMode="gray">
          <a:xfrm>
            <a:off x="411480" y="4881612"/>
            <a:ext cx="11338560" cy="2015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щасливий, що його усиновили.</a:t>
            </a:r>
          </a:p>
          <a:p>
            <a:pPr marL="457200" indent="-457200" defTabSz="914400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AutoNum type="arabicPeriod"/>
            </a:pPr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Батьки хвалять сина за те, що він помітив пожежу і її вдалося вчасно загасити.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отримав гарну оцінку у школі.</a:t>
            </a:r>
          </a:p>
          <a:p>
            <a:pPr marL="457200" indent="-457200" defTabSz="914400" fontAlgn="base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Хлопчик влаштував пожежу, але його ніхто не впіймав.</a:t>
            </a:r>
          </a:p>
        </p:txBody>
      </p:sp>
      <p:pic>
        <p:nvPicPr>
          <p:cNvPr id="2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562" y="2112263"/>
            <a:ext cx="268165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304" y="2112263"/>
            <a:ext cx="294102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616" y="2112263"/>
            <a:ext cx="294228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Shape Penutup"/>
          <p:cNvSpPr/>
          <p:nvPr/>
        </p:nvSpPr>
        <p:spPr bwMode="gray">
          <a:xfrm>
            <a:off x="8454112" y="4319015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8454112" y="2100071"/>
            <a:ext cx="296541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11328084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8454112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597424" y="4319015"/>
            <a:ext cx="296667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4597424" y="2100071"/>
            <a:ext cx="296667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7472657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4597424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001370" y="4319015"/>
            <a:ext cx="270603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1001370" y="2100071"/>
            <a:ext cx="270603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3615968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1001370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87516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aption_67589"/>
          <p:cNvSpPr txBox="1">
            <a:spLocks noChangeArrowheads="1"/>
          </p:cNvSpPr>
          <p:nvPr/>
        </p:nvSpPr>
        <p:spPr bwMode="auto">
          <a:xfrm>
            <a:off x="6951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67587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Чоловіки сперечаються через паркувальне місце в тіні.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справедливо дорікає іншому, що той своїм автомобілем зайняв два паркувальні місця.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Водію сірого Мерседеса дорікають несправедливо.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Двоє чоловіків сперечаються про торгівлю автомобілями.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25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14" descr="autos3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616" y="2112264"/>
            <a:ext cx="23342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hape Penutup"/>
          <p:cNvSpPr/>
          <p:nvPr/>
        </p:nvSpPr>
        <p:spPr bwMode="gray">
          <a:xfrm>
            <a:off x="4901424" y="4319016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4901424" y="2100072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7168655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490142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aption_69639"/>
          <p:cNvSpPr txBox="1">
            <a:spLocks noChangeArrowheads="1"/>
          </p:cNvSpPr>
          <p:nvPr/>
        </p:nvSpPr>
        <p:spPr bwMode="auto">
          <a:xfrm>
            <a:off x="52111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69635" name="Caption_69638"/>
          <p:cNvSpPr txBox="1">
            <a:spLocks noChangeArrowheads="1"/>
          </p:cNvSpPr>
          <p:nvPr/>
        </p:nvSpPr>
        <p:spPr bwMode="auto">
          <a:xfrm>
            <a:off x="8577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69636" name="Text Box 1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Чоловіки сперечаються через паркувальне місце в тіні.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справедливо дорікає іншому, що той своїм автомобілем зайняв два паркувальні місця.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Водію сірого Мерседеса дорікають несправедливо.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Двоє чоловіків сперечаються про торгівлю автомобілями.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26</a:t>
            </a:fld>
            <a:endParaRPr lang="de-DE" altLang="de-DE" b="0">
              <a:latin typeface="Calibri Light"/>
            </a:endParaRPr>
          </a:p>
        </p:txBody>
      </p:sp>
      <p:pic>
        <p:nvPicPr>
          <p:cNvPr id="21" name="Picture 18" descr="autos3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3342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9" descr="autos2e Kop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273" y="2112264"/>
            <a:ext cx="23342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hape Penutup"/>
          <p:cNvSpPr/>
          <p:nvPr/>
        </p:nvSpPr>
        <p:spPr bwMode="gray">
          <a:xfrm>
            <a:off x="6525768" y="4319016"/>
            <a:ext cx="235867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6525768" y="2100072"/>
            <a:ext cx="235867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879299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3277081" y="4319016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3277081" y="2100072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554431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327708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Caption_71688"/>
          <p:cNvSpPr txBox="1">
            <a:spLocks noChangeArrowheads="1"/>
          </p:cNvSpPr>
          <p:nvPr/>
        </p:nvSpPr>
        <p:spPr bwMode="auto">
          <a:xfrm>
            <a:off x="68367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71683" name="Caption_71687"/>
          <p:cNvSpPr txBox="1">
            <a:spLocks noChangeArrowheads="1"/>
          </p:cNvSpPr>
          <p:nvPr/>
        </p:nvSpPr>
        <p:spPr bwMode="auto">
          <a:xfrm>
            <a:off x="10202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71684" name="Text Box 6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Чоловіки сперечаються через паркувальне місце в тіні.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справедливо дорікає іншому, що той своїм автомобілем зайняв два паркувальні місця.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Водію сірого Мерседеса дорікають несправедливо.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Двоє чоловіків сперечаються про торгівлю автомобілями. </a:t>
            </a:r>
          </a:p>
        </p:txBody>
      </p:sp>
      <p:sp>
        <p:nvSpPr>
          <p:cNvPr id="71685" name="Caption_71689"/>
          <p:cNvSpPr txBox="1">
            <a:spLocks noChangeArrowheads="1"/>
          </p:cNvSpPr>
          <p:nvPr/>
        </p:nvSpPr>
        <p:spPr bwMode="auto">
          <a:xfrm>
            <a:off x="3700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27</a:t>
            </a:fld>
            <a:endParaRPr lang="de-DE" altLang="de-DE" b="0">
              <a:latin typeface="Calibri Light"/>
            </a:endParaRPr>
          </a:p>
        </p:txBody>
      </p:sp>
      <p:pic>
        <p:nvPicPr>
          <p:cNvPr id="29" name="Picture 28" descr="autos1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29" y="2112264"/>
            <a:ext cx="23342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5" descr="autos3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303" y="2112264"/>
            <a:ext cx="23342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6" descr="autos2e Kopi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616" y="2112264"/>
            <a:ext cx="23342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hape Penutup"/>
          <p:cNvSpPr/>
          <p:nvPr/>
        </p:nvSpPr>
        <p:spPr bwMode="gray">
          <a:xfrm>
            <a:off x="8150111" y="4319016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8150111" y="2100072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10417342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815011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4901424" y="4319016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4901424" y="2100072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7168655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490142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1652737" y="4319016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1652737" y="2100072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39199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165273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28</a:t>
            </a:fld>
            <a:endParaRPr lang="de-DE" altLang="de-DE" b="0">
              <a:latin typeface="Calibri Light"/>
            </a:endParaRPr>
          </a:p>
        </p:txBody>
      </p:sp>
      <p:sp>
        <p:nvSpPr>
          <p:cNvPr id="73730" name="Caption_73736"/>
          <p:cNvSpPr txBox="1">
            <a:spLocks noChangeArrowheads="1"/>
          </p:cNvSpPr>
          <p:nvPr/>
        </p:nvSpPr>
        <p:spPr bwMode="auto">
          <a:xfrm>
            <a:off x="68367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73731" name="Caption_73735"/>
          <p:cNvSpPr txBox="1">
            <a:spLocks noChangeArrowheads="1"/>
          </p:cNvSpPr>
          <p:nvPr/>
        </p:nvSpPr>
        <p:spPr bwMode="auto">
          <a:xfrm>
            <a:off x="10202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73732" name="Text Box 5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Чоловіки сперечаються через паркувальне місце в тіні.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справедливо дорікає іншому, що той своїм автомобілем зайняв два паркувальні місця.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004992"/>
                </a:solidFill>
                <a:latin typeface="Calibri Light"/>
              </a:rPr>
              <a:t>Водію сірого Мерседеса дорікають несправедливо.</a:t>
            </a:r>
          </a:p>
          <a:p>
            <a:pPr marL="0" indent="-457200" eaLnBrk="1" hangingPunct="1">
              <a:spcBef>
                <a:spcPts val="1200"/>
              </a:spcBef>
              <a:spcAft>
                <a:spcPts val="0"/>
              </a:spcAft>
              <a:buClrTx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Двоє чоловіків сперечаються про торгівлю автомобілями. </a:t>
            </a:r>
          </a:p>
        </p:txBody>
      </p:sp>
      <p:sp>
        <p:nvSpPr>
          <p:cNvPr id="73733" name="Caption_73737"/>
          <p:cNvSpPr txBox="1">
            <a:spLocks noChangeArrowheads="1"/>
          </p:cNvSpPr>
          <p:nvPr/>
        </p:nvSpPr>
        <p:spPr bwMode="auto">
          <a:xfrm>
            <a:off x="3700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23" name="Picture 11" descr="autos1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29" y="2112264"/>
            <a:ext cx="23342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autos3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303" y="2112264"/>
            <a:ext cx="23342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0" descr="autos2e Kop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616" y="2112264"/>
            <a:ext cx="23342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Shape Penutup"/>
          <p:cNvSpPr/>
          <p:nvPr/>
        </p:nvSpPr>
        <p:spPr bwMode="gray">
          <a:xfrm>
            <a:off x="8150111" y="4319016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8150111" y="2100072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10417342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815011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4901424" y="4319016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901424" y="2100072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7168655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490142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1652737" y="4319016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652737" y="2100072"/>
            <a:ext cx="235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9199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165273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Caption_74756"/>
          <p:cNvSpPr txBox="1">
            <a:spLocks noChangeArrowheads="1"/>
          </p:cNvSpPr>
          <p:nvPr/>
        </p:nvSpPr>
        <p:spPr bwMode="auto">
          <a:xfrm>
            <a:off x="68240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74755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відволікся на телефон, і тісто для піци, яке він підкинув у повітря, впало йому на голову.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покликав на допомогу, бо йому на голову приземлився прибулець.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хотів розсмішити дівчину, одягнувши кумедний капелюх.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забув, як пекти пиріг, тому телефонує матері.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29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5" descr="pizza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616" y="2112264"/>
            <a:ext cx="23042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hape Penutup"/>
          <p:cNvSpPr/>
          <p:nvPr/>
        </p:nvSpPr>
        <p:spPr bwMode="gray">
          <a:xfrm>
            <a:off x="4916424" y="4319016"/>
            <a:ext cx="232867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4916424" y="2100072"/>
            <a:ext cx="232867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7153656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491642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aption_76804"/>
          <p:cNvSpPr txBox="1">
            <a:spLocks noChangeArrowheads="1"/>
          </p:cNvSpPr>
          <p:nvPr/>
        </p:nvSpPr>
        <p:spPr bwMode="auto">
          <a:xfrm>
            <a:off x="8539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відволікся на телефон, і тісто для піци, яке він підкинув у повітря, впало йому на голову.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покликав на допомогу, бо йому на голову приземлився прибулець.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хотів розсмішити дівчину, одягнувши кумедний капелюх.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забув, як пекти пиріг, тому телефонує матері.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30</a:t>
            </a:fld>
            <a:endParaRPr lang="de-DE" altLang="de-DE" b="0">
              <a:latin typeface="Calibri Light"/>
            </a:endParaRPr>
          </a:p>
        </p:txBody>
      </p:sp>
      <p:sp>
        <p:nvSpPr>
          <p:cNvPr id="76806" name="Caption_76805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189" y="2112264"/>
            <a:ext cx="25050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 descr="pizza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3042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hape Penutup"/>
          <p:cNvSpPr/>
          <p:nvPr/>
        </p:nvSpPr>
        <p:spPr bwMode="gray">
          <a:xfrm>
            <a:off x="6525768" y="4319016"/>
            <a:ext cx="232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6525768" y="2100072"/>
            <a:ext cx="232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876300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3108997" y="4319016"/>
            <a:ext cx="252945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3108997" y="2100072"/>
            <a:ext cx="252945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554701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310899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31</a:t>
            </a:fld>
            <a:endParaRPr lang="de-DE" altLang="de-DE" b="0">
              <a:latin typeface="Calibri Light"/>
            </a:endParaRPr>
          </a:p>
        </p:txBody>
      </p:sp>
      <p:sp>
        <p:nvSpPr>
          <p:cNvPr id="78850" name="Caption_78852"/>
          <p:cNvSpPr txBox="1">
            <a:spLocks noChangeArrowheads="1"/>
          </p:cNvSpPr>
          <p:nvPr/>
        </p:nvSpPr>
        <p:spPr bwMode="auto">
          <a:xfrm>
            <a:off x="10253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відволікся на телефон, і тісто для піци, яке він підкинув у повітря, впало йому на голову.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покликав на допомогу, бо йому на голову приземлився прибулець.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хотів розсмішити дівчину, одягнувши кумедний капелюх.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забув, як пекти пиріг, тому телефонує матері.</a:t>
            </a:r>
          </a:p>
        </p:txBody>
      </p:sp>
      <p:sp>
        <p:nvSpPr>
          <p:cNvPr id="78854" name="Caption_78853"/>
          <p:cNvSpPr txBox="1">
            <a:spLocks noChangeArrowheads="1"/>
          </p:cNvSpPr>
          <p:nvPr/>
        </p:nvSpPr>
        <p:spPr bwMode="auto">
          <a:xfrm>
            <a:off x="7027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78857" name="Caption_78856"/>
          <p:cNvSpPr txBox="1">
            <a:spLocks noChangeArrowheads="1"/>
          </p:cNvSpPr>
          <p:nvPr/>
        </p:nvSpPr>
        <p:spPr bwMode="auto">
          <a:xfrm>
            <a:off x="3611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791" y="2112264"/>
            <a:ext cx="22320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222" y="2112264"/>
            <a:ext cx="25050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 descr="pizza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993" y="2112264"/>
            <a:ext cx="23042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hape Penutup"/>
          <p:cNvSpPr/>
          <p:nvPr/>
        </p:nvSpPr>
        <p:spPr bwMode="gray">
          <a:xfrm>
            <a:off x="8232801" y="4319016"/>
            <a:ext cx="264718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8232801" y="2100072"/>
            <a:ext cx="264718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10470033" y="2100072"/>
            <a:ext cx="91440" cy="26289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8232801" y="2100072"/>
            <a:ext cx="91440" cy="26289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1671599" y="4319016"/>
            <a:ext cx="25749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1671599" y="2100072"/>
            <a:ext cx="25749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3836568" y="2100072"/>
            <a:ext cx="91440" cy="26289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1671599" y="2100072"/>
            <a:ext cx="91440" cy="26289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4816030" y="4319016"/>
            <a:ext cx="284797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4816030" y="2100072"/>
            <a:ext cx="284797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7254049" y="2100072"/>
            <a:ext cx="91440" cy="26289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4816030" y="2100072"/>
            <a:ext cx="91440" cy="26289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Caption_19"/>
          <p:cNvSpPr txBox="1">
            <a:spLocks noChangeArrowheads="1"/>
          </p:cNvSpPr>
          <p:nvPr/>
        </p:nvSpPr>
        <p:spPr bwMode="auto">
          <a:xfrm>
            <a:off x="10253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004992"/>
                </a:solidFill>
                <a:latin typeface="Calibri Light"/>
              </a:rPr>
              <a:t>Чоловік відволікся на телефон, і тісто для піци, яке він підкинув у повітря, впало йому на голову.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покликав на допомогу, бо йому на голову приземлився прибулець.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хотів розсмішити дівчину, одягнувши кумедний капелюх.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Чоловік забув, як пекти пиріг, тому телефонує матері.</a:t>
            </a:r>
          </a:p>
        </p:txBody>
      </p:sp>
      <p:sp>
        <p:nvSpPr>
          <p:cNvPr id="80901" name="Caption_18"/>
          <p:cNvSpPr txBox="1">
            <a:spLocks noChangeArrowheads="1"/>
          </p:cNvSpPr>
          <p:nvPr/>
        </p:nvSpPr>
        <p:spPr bwMode="auto">
          <a:xfrm>
            <a:off x="7027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80902" name="Caption_17"/>
          <p:cNvSpPr txBox="1">
            <a:spLocks noChangeArrowheads="1"/>
          </p:cNvSpPr>
          <p:nvPr/>
        </p:nvSpPr>
        <p:spPr bwMode="auto">
          <a:xfrm>
            <a:off x="3611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32</a:t>
            </a:fld>
            <a:endParaRPr lang="de-DE" altLang="de-DE" b="0">
              <a:latin typeface="Calibri Light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791" y="2112264"/>
            <a:ext cx="22320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222" y="2112264"/>
            <a:ext cx="25050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 descr="pizza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993" y="2112264"/>
            <a:ext cx="23042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Shape Penutup"/>
          <p:cNvSpPr/>
          <p:nvPr/>
        </p:nvSpPr>
        <p:spPr bwMode="gray">
          <a:xfrm>
            <a:off x="8232801" y="4319016"/>
            <a:ext cx="232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8232801" y="2100072"/>
            <a:ext cx="232867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1047003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823280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4816030" y="4319016"/>
            <a:ext cx="252945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816030" y="2100072"/>
            <a:ext cx="252945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725404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481603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1671599" y="4319016"/>
            <a:ext cx="225640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671599" y="2100072"/>
            <a:ext cx="225640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8365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167159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Caption_9"/>
          <p:cNvSpPr txBox="1">
            <a:spLocks noChangeArrowheads="1"/>
          </p:cNvSpPr>
          <p:nvPr/>
        </p:nvSpPr>
        <p:spPr bwMode="auto">
          <a:xfrm>
            <a:off x="7307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Політик виступає за інтереси знедолених людей.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Комуніст закликає працівників працювати більше.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Проповідник оголошує про наближення кінця світу.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Політик закликає робітників відмовитися від зарплати, але сам живе в розкоші.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33</a:t>
            </a:fld>
            <a:endParaRPr lang="de-DE" altLang="de-DE" b="0">
              <a:latin typeface="Calibri Light"/>
            </a:endParaRPr>
          </a:p>
        </p:txBody>
      </p:sp>
      <p:pic>
        <p:nvPicPr>
          <p:cNvPr id="8" name="Picture 2" descr="1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73"/>
          <a:stretch/>
        </p:blipFill>
        <p:spPr bwMode="auto">
          <a:xfrm>
            <a:off x="4549903" y="2112264"/>
            <a:ext cx="306171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hape Penutup"/>
          <p:cNvSpPr/>
          <p:nvPr/>
        </p:nvSpPr>
        <p:spPr bwMode="gray">
          <a:xfrm>
            <a:off x="4537711" y="4319016"/>
            <a:ext cx="30860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Shape Penutup"/>
          <p:cNvSpPr/>
          <p:nvPr/>
        </p:nvSpPr>
        <p:spPr bwMode="gray">
          <a:xfrm>
            <a:off x="4537711" y="2100072"/>
            <a:ext cx="30860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Shape Penutup"/>
          <p:cNvSpPr/>
          <p:nvPr/>
        </p:nvSpPr>
        <p:spPr bwMode="gray">
          <a:xfrm>
            <a:off x="753236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Shape Penutup"/>
          <p:cNvSpPr/>
          <p:nvPr/>
        </p:nvSpPr>
        <p:spPr bwMode="gray">
          <a:xfrm>
            <a:off x="453771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Політик виступає за інтереси знедолених людей.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Комуніст закликає працівників працювати більше.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Проповідник оголошує про наближення кінця світу.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Політик закликає робітників відмовитися від зарплати, але сам живе в розкоші. </a:t>
            </a:r>
          </a:p>
        </p:txBody>
      </p:sp>
      <p:sp>
        <p:nvSpPr>
          <p:cNvPr id="84997" name="Caption_84996"/>
          <p:cNvSpPr txBox="1">
            <a:spLocks noChangeArrowheads="1"/>
          </p:cNvSpPr>
          <p:nvPr/>
        </p:nvSpPr>
        <p:spPr bwMode="auto">
          <a:xfrm>
            <a:off x="52111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84999" name="Caption_12"/>
          <p:cNvSpPr txBox="1">
            <a:spLocks noChangeArrowheads="1"/>
          </p:cNvSpPr>
          <p:nvPr/>
        </p:nvSpPr>
        <p:spPr bwMode="auto">
          <a:xfrm>
            <a:off x="9301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34</a:t>
            </a:fld>
            <a:endParaRPr lang="de-DE" altLang="de-DE" b="0">
              <a:latin typeface="Calibri Light"/>
            </a:endParaRPr>
          </a:p>
        </p:txBody>
      </p:sp>
      <p:pic>
        <p:nvPicPr>
          <p:cNvPr id="10" name="Picture 2" descr="1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73"/>
          <a:stretch/>
        </p:blipFill>
        <p:spPr bwMode="auto">
          <a:xfrm>
            <a:off x="6537960" y="2112264"/>
            <a:ext cx="306171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Gala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316" y="2112264"/>
            <a:ext cx="273824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hape Penutup"/>
          <p:cNvSpPr/>
          <p:nvPr/>
        </p:nvSpPr>
        <p:spPr bwMode="gray">
          <a:xfrm>
            <a:off x="6525768" y="4319016"/>
            <a:ext cx="30860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6525768" y="2100072"/>
            <a:ext cx="30860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952042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Shape Penutup"/>
          <p:cNvSpPr/>
          <p:nvPr/>
        </p:nvSpPr>
        <p:spPr bwMode="gray">
          <a:xfrm>
            <a:off x="2873124" y="4319016"/>
            <a:ext cx="276262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2873124" y="2100072"/>
            <a:ext cx="276262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554431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hteck 7"/>
          <p:cNvSpPr>
            <a:spLocks noChangeArrowheads="1"/>
          </p:cNvSpPr>
          <p:nvPr/>
        </p:nvSpPr>
        <p:spPr bwMode="auto">
          <a:xfrm>
            <a:off x="2860402" y="2133600"/>
            <a:ext cx="762148" cy="40538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45720" rIns="45720"/>
          <a:lstStyle>
            <a:lvl1pPr eaLnBrk="0" hangingPunct="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sz="1300" b="0" dirty="0">
                <a:latin typeface="Calibri Light"/>
              </a:rPr>
              <a:t>ГАЛА-ВЕЧІР</a:t>
            </a:r>
          </a:p>
        </p:txBody>
      </p:sp>
      <p:sp>
        <p:nvSpPr>
          <p:cNvPr id="13" name="Shape Penutup"/>
          <p:cNvSpPr/>
          <p:nvPr/>
        </p:nvSpPr>
        <p:spPr bwMode="gray">
          <a:xfrm>
            <a:off x="287312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Caption_13"/>
          <p:cNvSpPr txBox="1">
            <a:spLocks noChangeArrowheads="1"/>
          </p:cNvSpPr>
          <p:nvPr/>
        </p:nvSpPr>
        <p:spPr bwMode="auto">
          <a:xfrm>
            <a:off x="11129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87043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Політик виступає за інтереси знедолених людей.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Комуніст закликає працівників працювати більше.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Проповідник оголошує про наближення кінця світу.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Політик закликає робітників відмовитися від зарплати, але сам живе в розкоші. </a:t>
            </a:r>
          </a:p>
        </p:txBody>
      </p:sp>
      <p:sp>
        <p:nvSpPr>
          <p:cNvPr id="87045" name="Caption_87044"/>
          <p:cNvSpPr txBox="1">
            <a:spLocks noChangeArrowheads="1"/>
          </p:cNvSpPr>
          <p:nvPr/>
        </p:nvSpPr>
        <p:spPr bwMode="auto">
          <a:xfrm>
            <a:off x="70399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87047" name="Caption_87046"/>
          <p:cNvSpPr txBox="1">
            <a:spLocks noChangeArrowheads="1"/>
          </p:cNvSpPr>
          <p:nvPr/>
        </p:nvSpPr>
        <p:spPr bwMode="auto">
          <a:xfrm>
            <a:off x="3497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35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6" descr="Gala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638" y="2112264"/>
            <a:ext cx="273824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Gala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80" y="2112264"/>
            <a:ext cx="276895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1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73"/>
          <a:stretch/>
        </p:blipFill>
        <p:spPr bwMode="auto">
          <a:xfrm>
            <a:off x="8364282" y="2112264"/>
            <a:ext cx="306171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Penutup"/>
          <p:cNvSpPr/>
          <p:nvPr/>
        </p:nvSpPr>
        <p:spPr bwMode="gray">
          <a:xfrm>
            <a:off x="8352089" y="4319016"/>
            <a:ext cx="30860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8352089" y="2100072"/>
            <a:ext cx="30860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1134674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8352089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4699446" y="4319016"/>
            <a:ext cx="276262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4699446" y="2100072"/>
            <a:ext cx="276262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737063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1016088" y="4319016"/>
            <a:ext cx="279334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1016088" y="2100072"/>
            <a:ext cx="279334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371799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Rechteck 13"/>
          <p:cNvSpPr>
            <a:spLocks noChangeArrowheads="1"/>
          </p:cNvSpPr>
          <p:nvPr/>
        </p:nvSpPr>
        <p:spPr bwMode="auto">
          <a:xfrm>
            <a:off x="1057026" y="2103120"/>
            <a:ext cx="1770947" cy="28346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45720" rIns="45720"/>
          <a:lstStyle>
            <a:lvl1pPr eaLnBrk="0" hangingPunct="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sz="1300" b="0" dirty="0">
                <a:latin typeface="Calibri Light"/>
              </a:rPr>
              <a:t>БЛАГОДІЙНИЙ ГАЛА-ВЕЧІР</a:t>
            </a:r>
          </a:p>
        </p:txBody>
      </p:sp>
      <p:sp>
        <p:nvSpPr>
          <p:cNvPr id="16" name="Shape Penutup"/>
          <p:cNvSpPr/>
          <p:nvPr/>
        </p:nvSpPr>
        <p:spPr bwMode="gray">
          <a:xfrm>
            <a:off x="469944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101608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hteck 7">
            <a:extLst>
              <a:ext uri="{FF2B5EF4-FFF2-40B4-BE49-F238E27FC236}">
                <a16:creationId xmlns:a16="http://schemas.microsoft.com/office/drawing/2014/main" id="{6C609028-B23F-0B83-A25E-2FCF728CF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8891" y="2145792"/>
            <a:ext cx="762148" cy="40538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45720" rIns="45720"/>
          <a:lstStyle>
            <a:lvl1pPr eaLnBrk="0" hangingPunct="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sz="1300" b="0" dirty="0">
                <a:latin typeface="Calibri Light"/>
              </a:rPr>
              <a:t>ГАЛА-ВЕЧІР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Caption_14"/>
          <p:cNvSpPr txBox="1">
            <a:spLocks noChangeArrowheads="1"/>
          </p:cNvSpPr>
          <p:nvPr/>
        </p:nvSpPr>
        <p:spPr bwMode="auto">
          <a:xfrm>
            <a:off x="11129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89091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Політик виступає за інтереси знедолених людей.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Комуніст закликає працівників працювати більше.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Проповідник оголошує про наближення кінця світу.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Політик закликає робітників відмовитися від зарплати, але сам живе в розкоші. </a:t>
            </a:r>
          </a:p>
        </p:txBody>
      </p:sp>
      <p:sp>
        <p:nvSpPr>
          <p:cNvPr id="89092" name="Caption_12"/>
          <p:cNvSpPr txBox="1">
            <a:spLocks noChangeArrowheads="1"/>
          </p:cNvSpPr>
          <p:nvPr/>
        </p:nvSpPr>
        <p:spPr bwMode="auto">
          <a:xfrm>
            <a:off x="70399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89093" name="Caption_13"/>
          <p:cNvSpPr txBox="1">
            <a:spLocks noChangeArrowheads="1"/>
          </p:cNvSpPr>
          <p:nvPr/>
        </p:nvSpPr>
        <p:spPr bwMode="auto">
          <a:xfrm>
            <a:off x="3497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36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6" descr="Gala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638" y="2112264"/>
            <a:ext cx="273824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Gala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80" y="2112264"/>
            <a:ext cx="276895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1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73"/>
          <a:stretch/>
        </p:blipFill>
        <p:spPr bwMode="auto">
          <a:xfrm>
            <a:off x="8364282" y="2112264"/>
            <a:ext cx="306171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hape Penutup"/>
          <p:cNvSpPr/>
          <p:nvPr/>
        </p:nvSpPr>
        <p:spPr bwMode="gray">
          <a:xfrm>
            <a:off x="8352089" y="4319016"/>
            <a:ext cx="30860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8352089" y="2100072"/>
            <a:ext cx="30860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1134674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8352089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4699446" y="4319016"/>
            <a:ext cx="276262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4699446" y="2100072"/>
            <a:ext cx="276262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737063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1016088" y="4319016"/>
            <a:ext cx="279334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1016088" y="2100072"/>
            <a:ext cx="279334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371799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469944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Rechteck 13"/>
          <p:cNvSpPr>
            <a:spLocks noChangeArrowheads="1"/>
          </p:cNvSpPr>
          <p:nvPr/>
        </p:nvSpPr>
        <p:spPr bwMode="auto">
          <a:xfrm>
            <a:off x="1057027" y="2103120"/>
            <a:ext cx="1645920" cy="28346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45720" rIns="45720"/>
          <a:lstStyle>
            <a:lvl1pPr eaLnBrk="0" hangingPunct="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sz="1300" b="0" dirty="0">
                <a:latin typeface="Calibri Light"/>
              </a:rPr>
              <a:t>БЛАГОДІЙНИЙ ГАЛА-ВЕЧІР</a:t>
            </a:r>
          </a:p>
        </p:txBody>
      </p:sp>
      <p:sp>
        <p:nvSpPr>
          <p:cNvPr id="18" name="Shape Penutup"/>
          <p:cNvSpPr/>
          <p:nvPr/>
        </p:nvSpPr>
        <p:spPr bwMode="gray">
          <a:xfrm>
            <a:off x="101608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Rechteck 7">
            <a:extLst>
              <a:ext uri="{FF2B5EF4-FFF2-40B4-BE49-F238E27FC236}">
                <a16:creationId xmlns:a16="http://schemas.microsoft.com/office/drawing/2014/main" id="{EF2ADDE8-52FF-BD23-6E34-473ED5326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318" y="2100072"/>
            <a:ext cx="762148" cy="40538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45720" rIns="45720"/>
          <a:lstStyle>
            <a:lvl1pPr eaLnBrk="0" hangingPunct="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sz="1300" b="0" dirty="0">
                <a:latin typeface="Calibri Light"/>
              </a:rPr>
              <a:t>ГАЛА-ВЕЧІР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Caption_91139"/>
          <p:cNvSpPr txBox="1">
            <a:spLocks noChangeArrowheads="1"/>
          </p:cNvSpPr>
          <p:nvPr/>
        </p:nvSpPr>
        <p:spPr bwMode="auto">
          <a:xfrm>
            <a:off x="6799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37</a:t>
            </a:fld>
            <a:endParaRPr lang="de-DE" altLang="de-DE" b="0">
              <a:latin typeface="Calibri Light"/>
            </a:endParaRPr>
          </a:p>
        </p:txBody>
      </p:sp>
      <p:sp>
        <p:nvSpPr>
          <p:cNvPr id="91141" name="Text Box 1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переховується від поліції.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приміряє жіночий одяг для розваги.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 — особистий </a:t>
            </a:r>
            <a:r>
              <a:rPr lang="uk-UA" sz="2000" b="0" dirty="0" err="1">
                <a:solidFill>
                  <a:srgbClr val="333333"/>
                </a:solidFill>
                <a:latin typeface="Calibri Light"/>
              </a:rPr>
              <a:t>тілоохоронець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 жінки.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Одяг чоловіка мокрий, тому він краде жіночий одяг.</a:t>
            </a:r>
          </a:p>
        </p:txBody>
      </p:sp>
      <p:pic>
        <p:nvPicPr>
          <p:cNvPr id="12" name="Picture 4" descr="Kleidertausch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058076" y="2112264"/>
            <a:ext cx="2045368" cy="2286000"/>
          </a:xfrm>
          <a:prstGeom prst="rect">
            <a:avLst/>
          </a:prstGeom>
          <a:noFill/>
        </p:spPr>
      </p:pic>
      <p:sp>
        <p:nvSpPr>
          <p:cNvPr id="13" name="Shape Penutup"/>
          <p:cNvSpPr/>
          <p:nvPr/>
        </p:nvSpPr>
        <p:spPr bwMode="gray">
          <a:xfrm>
            <a:off x="5045884" y="4319016"/>
            <a:ext cx="206975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5045884" y="2100072"/>
            <a:ext cx="206975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6905324" y="2100072"/>
            <a:ext cx="22860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504588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Caption_93187"/>
          <p:cNvSpPr txBox="1">
            <a:spLocks noChangeArrowheads="1"/>
          </p:cNvSpPr>
          <p:nvPr/>
        </p:nvSpPr>
        <p:spPr bwMode="auto">
          <a:xfrm>
            <a:off x="8285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38</a:t>
            </a:fld>
            <a:endParaRPr lang="de-DE" altLang="de-DE" b="0">
              <a:latin typeface="Calibri Light"/>
            </a:endParaRPr>
          </a:p>
        </p:txBody>
      </p:sp>
      <p:sp>
        <p:nvSpPr>
          <p:cNvPr id="93189" name="Caption_93188"/>
          <p:cNvSpPr txBox="1">
            <a:spLocks noChangeAspect="1"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93193" name="Text Box 1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переховується від поліції.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приміряє жіночий одяг для розваги.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 — особистий тілоохоронець жінки.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Одяг чоловіка мокрий, тому він краде жіночий одяг.</a:t>
            </a:r>
          </a:p>
        </p:txBody>
      </p:sp>
      <p:pic>
        <p:nvPicPr>
          <p:cNvPr id="18" name="Picture 6" descr="Kleidertausch_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560" y="2112264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Kleidertausch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537960" y="2112264"/>
            <a:ext cx="2045368" cy="2286000"/>
          </a:xfrm>
          <a:prstGeom prst="rect">
            <a:avLst/>
          </a:prstGeom>
          <a:noFill/>
        </p:spPr>
      </p:pic>
      <p:sp>
        <p:nvSpPr>
          <p:cNvPr id="20" name="Shape Penutup"/>
          <p:cNvSpPr/>
          <p:nvPr/>
        </p:nvSpPr>
        <p:spPr bwMode="gray">
          <a:xfrm>
            <a:off x="6525768" y="4319016"/>
            <a:ext cx="206975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6525768" y="2100072"/>
            <a:ext cx="206975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8385208" y="2100072"/>
            <a:ext cx="22860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3325368" y="4319016"/>
            <a:ext cx="23103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3325368" y="2100072"/>
            <a:ext cx="23103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5425440" y="2100072"/>
            <a:ext cx="22860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33253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переховується від поліції.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приміряє жіночий одяг для розваги.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 — особистий тілоохоронець жінки.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Одяг чоловіка мокрий, тому він краде жіночий одяг.</a:t>
            </a:r>
          </a:p>
        </p:txBody>
      </p:sp>
      <p:sp>
        <p:nvSpPr>
          <p:cNvPr id="95236" name="Caption_95237"/>
          <p:cNvSpPr txBox="1">
            <a:spLocks noChangeArrowheads="1"/>
          </p:cNvSpPr>
          <p:nvPr/>
        </p:nvSpPr>
        <p:spPr bwMode="auto">
          <a:xfrm>
            <a:off x="9885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39</a:t>
            </a:fld>
            <a:endParaRPr lang="de-DE" altLang="de-DE" b="0">
              <a:latin typeface="Calibri Light"/>
            </a:endParaRPr>
          </a:p>
        </p:txBody>
      </p:sp>
      <p:sp>
        <p:nvSpPr>
          <p:cNvPr id="95238" name="Caption_95234"/>
          <p:cNvSpPr txBox="1">
            <a:spLocks noChangeArrowheads="1"/>
          </p:cNvSpPr>
          <p:nvPr/>
        </p:nvSpPr>
        <p:spPr bwMode="auto">
          <a:xfrm>
            <a:off x="3725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95243" name="Caption_95242"/>
          <p:cNvSpPr txBox="1">
            <a:spLocks noChangeArrowheads="1"/>
          </p:cNvSpPr>
          <p:nvPr/>
        </p:nvSpPr>
        <p:spPr bwMode="auto">
          <a:xfrm>
            <a:off x="6926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pic>
        <p:nvPicPr>
          <p:cNvPr id="24" name="Picture 4" descr="Kleidertausch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136990" y="2112264"/>
            <a:ext cx="2045846" cy="2286000"/>
          </a:xfrm>
          <a:prstGeom prst="rect">
            <a:avLst/>
          </a:prstGeom>
          <a:noFill/>
        </p:spPr>
      </p:pic>
      <p:pic>
        <p:nvPicPr>
          <p:cNvPr id="25" name="Picture 9" descr="Kleidertausch_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184" y="2112264"/>
            <a:ext cx="197334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 descr="Kleidertausch_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930" y="2112264"/>
            <a:ext cx="228366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Shape Penutup"/>
          <p:cNvSpPr/>
          <p:nvPr/>
        </p:nvSpPr>
        <p:spPr bwMode="gray">
          <a:xfrm>
            <a:off x="8124798" y="4319016"/>
            <a:ext cx="207023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8124798" y="2100072"/>
            <a:ext cx="207023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9984716" y="2100072"/>
            <a:ext cx="22860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812479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926738" y="4319016"/>
            <a:ext cx="230804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4926738" y="2100072"/>
            <a:ext cx="230804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7024470" y="2100072"/>
            <a:ext cx="22860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492673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2038992" y="4319016"/>
            <a:ext cx="199773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2038992" y="2100072"/>
            <a:ext cx="199773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3826410" y="2100072"/>
            <a:ext cx="22860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203899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Caption_16"/>
          <p:cNvSpPr txBox="1">
            <a:spLocks noChangeArrowheads="1"/>
          </p:cNvSpPr>
          <p:nvPr/>
        </p:nvSpPr>
        <p:spPr bwMode="auto">
          <a:xfrm>
            <a:off x="9885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97286" name="Caption_17"/>
          <p:cNvSpPr txBox="1">
            <a:spLocks noChangeArrowheads="1"/>
          </p:cNvSpPr>
          <p:nvPr/>
        </p:nvSpPr>
        <p:spPr bwMode="auto">
          <a:xfrm>
            <a:off x="6926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97287" name="Caption_15"/>
          <p:cNvSpPr txBox="1">
            <a:spLocks noChangeArrowheads="1"/>
          </p:cNvSpPr>
          <p:nvPr/>
        </p:nvSpPr>
        <p:spPr bwMode="auto">
          <a:xfrm>
            <a:off x="3725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97291" name="Text Box 1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Чоловік переховується від поліції.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приміряє жіночий одяг для розваги.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 — особистий </a:t>
            </a:r>
            <a:r>
              <a:rPr lang="uk-UA" sz="2000" b="0" dirty="0" err="1">
                <a:solidFill>
                  <a:srgbClr val="333333"/>
                </a:solidFill>
                <a:latin typeface="Calibri Light"/>
              </a:rPr>
              <a:t>тілоохоронець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 жінки.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Одяг чоловіка мокрий, тому він краде жіночий одяг.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40</a:t>
            </a:fld>
            <a:endParaRPr lang="de-DE" altLang="de-DE" b="0">
              <a:latin typeface="Calibri Light"/>
            </a:endParaRPr>
          </a:p>
        </p:txBody>
      </p:sp>
      <p:pic>
        <p:nvPicPr>
          <p:cNvPr id="23" name="Picture 9" descr="Kleidertausch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184" y="2112264"/>
            <a:ext cx="197334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Kleidertausch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136990" y="2112264"/>
            <a:ext cx="2045846" cy="2286000"/>
          </a:xfrm>
          <a:prstGeom prst="rect">
            <a:avLst/>
          </a:prstGeom>
          <a:noFill/>
        </p:spPr>
      </p:pic>
      <p:pic>
        <p:nvPicPr>
          <p:cNvPr id="25" name="Picture 7" descr="Kleidertausch_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930" y="2112264"/>
            <a:ext cx="228366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Shape Penutup"/>
          <p:cNvSpPr/>
          <p:nvPr/>
        </p:nvSpPr>
        <p:spPr bwMode="gray">
          <a:xfrm>
            <a:off x="8124798" y="4319016"/>
            <a:ext cx="207023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8124798" y="2100072"/>
            <a:ext cx="207023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9984716" y="2100072"/>
            <a:ext cx="22860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812479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4926738" y="4319016"/>
            <a:ext cx="230804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926738" y="2100072"/>
            <a:ext cx="230804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7024470" y="2100072"/>
            <a:ext cx="22860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492673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2038992" y="4319016"/>
            <a:ext cx="199773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2038992" y="2100072"/>
            <a:ext cx="199773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826410" y="2100072"/>
            <a:ext cx="22860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203899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Caption_101379"/>
          <p:cNvSpPr txBox="1">
            <a:spLocks noChangeArrowheads="1"/>
          </p:cNvSpPr>
          <p:nvPr/>
        </p:nvSpPr>
        <p:spPr bwMode="auto">
          <a:xfrm>
            <a:off x="6989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01381" name="Text Box 9"/>
          <p:cNvSpPr txBox="1">
            <a:spLocks noChangeArrowheads="1"/>
          </p:cNvSpPr>
          <p:nvPr/>
        </p:nvSpPr>
        <p:spPr bwMode="auto">
          <a:xfrm>
            <a:off x="411480" y="4879339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чудово проводить день.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Замість поратись на городі, хлопчик пішов ловити рибу.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хоче потішити свою матір, впіймавши для неї рибу.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вкрав хробаків для риболовлі.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41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5" descr="angeln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728" y="2112264"/>
            <a:ext cx="24240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hape Penutup"/>
          <p:cNvSpPr/>
          <p:nvPr/>
        </p:nvSpPr>
        <p:spPr bwMode="gray">
          <a:xfrm>
            <a:off x="4856536" y="4319016"/>
            <a:ext cx="244844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4856536" y="2100072"/>
            <a:ext cx="244844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7213543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485653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411480" y="4879339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чудово проводить день.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Замість поратись на городі, хлопчик пішов ловити рибу.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хоче потішити свою матір, впіймавши для неї рибу.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вкрав хробаків для риболовлі.</a:t>
            </a:r>
          </a:p>
        </p:txBody>
      </p:sp>
      <p:sp>
        <p:nvSpPr>
          <p:cNvPr id="103427" name="Caption_103428"/>
          <p:cNvSpPr txBox="1">
            <a:spLocks noChangeArrowheads="1"/>
          </p:cNvSpPr>
          <p:nvPr/>
        </p:nvSpPr>
        <p:spPr bwMode="auto">
          <a:xfrm>
            <a:off x="8666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03429" name="Caption_103430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42</a:t>
            </a:fld>
            <a:endParaRPr lang="de-DE" altLang="de-DE" b="0">
              <a:latin typeface="Calibri Light"/>
            </a:endParaRPr>
          </a:p>
        </p:txBody>
      </p:sp>
      <p:pic>
        <p:nvPicPr>
          <p:cNvPr id="21" name="Picture 5" descr="angeln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4240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" descr="angeln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307" y="2112264"/>
            <a:ext cx="228325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hape Penutup"/>
          <p:cNvSpPr/>
          <p:nvPr/>
        </p:nvSpPr>
        <p:spPr bwMode="gray">
          <a:xfrm>
            <a:off x="6525768" y="4319016"/>
            <a:ext cx="24484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6525768" y="2100072"/>
            <a:ext cx="24484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888277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3328115" y="4319016"/>
            <a:ext cx="230763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3328115" y="2100072"/>
            <a:ext cx="230763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554431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332811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Caption_105475"/>
          <p:cNvSpPr txBox="1">
            <a:spLocks noChangeArrowheads="1"/>
          </p:cNvSpPr>
          <p:nvPr/>
        </p:nvSpPr>
        <p:spPr bwMode="auto">
          <a:xfrm>
            <a:off x="10266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05476" name="Caption_105477"/>
          <p:cNvSpPr txBox="1">
            <a:spLocks noChangeArrowheads="1"/>
          </p:cNvSpPr>
          <p:nvPr/>
        </p:nvSpPr>
        <p:spPr bwMode="auto">
          <a:xfrm>
            <a:off x="6926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05479" name="Caption_105478"/>
          <p:cNvSpPr txBox="1">
            <a:spLocks noChangeArrowheads="1"/>
          </p:cNvSpPr>
          <p:nvPr/>
        </p:nvSpPr>
        <p:spPr bwMode="auto">
          <a:xfrm>
            <a:off x="3725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105484" name="Text Box 18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чудово проводить день.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Замість поратись на городі, хлопчик пішов ловити рибу.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хоче потішити свою матір, впіймавши для неї рибу.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вкрав хробаків для риболовлі.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43</a:t>
            </a:fld>
            <a:endParaRPr lang="de-DE" altLang="de-DE" b="0">
              <a:latin typeface="Calibri Light"/>
            </a:endParaRPr>
          </a:p>
        </p:txBody>
      </p:sp>
      <p:pic>
        <p:nvPicPr>
          <p:cNvPr id="29" name="Picture 5" descr="angeln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786" y="2112264"/>
            <a:ext cx="24240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9" descr="angeln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133" y="2112264"/>
            <a:ext cx="228325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1" descr="angeln_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734" y="2112264"/>
            <a:ext cx="23109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hape Penutup"/>
          <p:cNvSpPr/>
          <p:nvPr/>
        </p:nvSpPr>
        <p:spPr bwMode="gray">
          <a:xfrm>
            <a:off x="8124594" y="4319016"/>
            <a:ext cx="24484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8124594" y="2100072"/>
            <a:ext cx="24484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1048160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812459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4926941" y="4319016"/>
            <a:ext cx="230763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4926941" y="2100072"/>
            <a:ext cx="230763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7143138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492694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1701542" y="4319016"/>
            <a:ext cx="233538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1701542" y="2100072"/>
            <a:ext cx="233538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394548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170154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Caption_107523"/>
          <p:cNvSpPr txBox="1">
            <a:spLocks noChangeArrowheads="1"/>
          </p:cNvSpPr>
          <p:nvPr/>
        </p:nvSpPr>
        <p:spPr bwMode="auto">
          <a:xfrm>
            <a:off x="10266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07524" name="Caption_107525"/>
          <p:cNvSpPr txBox="1">
            <a:spLocks noChangeArrowheads="1"/>
          </p:cNvSpPr>
          <p:nvPr/>
        </p:nvSpPr>
        <p:spPr bwMode="auto">
          <a:xfrm>
            <a:off x="6926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07526" name="Caption_107532"/>
          <p:cNvSpPr txBox="1">
            <a:spLocks noChangeArrowheads="1"/>
          </p:cNvSpPr>
          <p:nvPr/>
        </p:nvSpPr>
        <p:spPr bwMode="auto">
          <a:xfrm>
            <a:off x="3725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107531" name="Text Box 18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чудово проводить день.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ru-RU" sz="2000" b="0" dirty="0" err="1">
                <a:solidFill>
                  <a:srgbClr val="004992"/>
                </a:solidFill>
                <a:latin typeface="Calibri Light"/>
              </a:rPr>
              <a:t>Замість</a:t>
            </a:r>
            <a:r>
              <a:rPr lang="ru-RU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ru-RU" sz="2000" b="0" dirty="0" err="1">
                <a:solidFill>
                  <a:srgbClr val="004992"/>
                </a:solidFill>
                <a:latin typeface="Calibri Light"/>
              </a:rPr>
              <a:t>поратись</a:t>
            </a:r>
            <a:r>
              <a:rPr lang="ru-RU" sz="2000" b="0" dirty="0">
                <a:solidFill>
                  <a:srgbClr val="004992"/>
                </a:solidFill>
                <a:latin typeface="Calibri Light"/>
              </a:rPr>
              <a:t> на </a:t>
            </a:r>
            <a:r>
              <a:rPr lang="ru-RU" sz="2000" b="0" dirty="0" err="1">
                <a:solidFill>
                  <a:srgbClr val="004992"/>
                </a:solidFill>
                <a:latin typeface="Calibri Light"/>
              </a:rPr>
              <a:t>городі</a:t>
            </a:r>
            <a:r>
              <a:rPr lang="ru-RU" sz="2000" b="0" dirty="0">
                <a:solidFill>
                  <a:srgbClr val="004992"/>
                </a:solidFill>
                <a:latin typeface="Calibri Light"/>
              </a:rPr>
              <a:t>, хлопчик </a:t>
            </a:r>
            <a:r>
              <a:rPr lang="ru-RU" sz="2000" b="0" dirty="0" err="1">
                <a:solidFill>
                  <a:srgbClr val="004992"/>
                </a:solidFill>
                <a:latin typeface="Calibri Light"/>
              </a:rPr>
              <a:t>пішов</a:t>
            </a:r>
            <a:r>
              <a:rPr lang="ru-RU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ru-RU" sz="2000" b="0" dirty="0" err="1">
                <a:solidFill>
                  <a:srgbClr val="004992"/>
                </a:solidFill>
                <a:latin typeface="Calibri Light"/>
              </a:rPr>
              <a:t>ловити</a:t>
            </a:r>
            <a:r>
              <a:rPr lang="ru-RU" sz="2000" b="0" dirty="0">
                <a:solidFill>
                  <a:srgbClr val="004992"/>
                </a:solidFill>
                <a:latin typeface="Calibri Light"/>
              </a:rPr>
              <a:t> рибу</a:t>
            </a: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хоче потішити свою матір, впіймавши для неї рибу.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вкрав хробаків для риболовлі.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44</a:t>
            </a:fld>
            <a:endParaRPr lang="de-DE" altLang="de-DE" b="0">
              <a:latin typeface="Calibri Light"/>
            </a:endParaRPr>
          </a:p>
        </p:txBody>
      </p:sp>
      <p:pic>
        <p:nvPicPr>
          <p:cNvPr id="23" name="Picture 5" descr="angeln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786" y="2112264"/>
            <a:ext cx="24240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angeln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133" y="2112264"/>
            <a:ext cx="228325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1" descr="angeln_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734" y="2112264"/>
            <a:ext cx="23109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Shape Penutup"/>
          <p:cNvSpPr/>
          <p:nvPr/>
        </p:nvSpPr>
        <p:spPr bwMode="gray">
          <a:xfrm>
            <a:off x="8124594" y="4319016"/>
            <a:ext cx="24484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8124594" y="2100072"/>
            <a:ext cx="24484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1048160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812459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4926941" y="4319016"/>
            <a:ext cx="230763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926941" y="2100072"/>
            <a:ext cx="230763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7143138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492694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1701542" y="4319016"/>
            <a:ext cx="233538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701542" y="2100072"/>
            <a:ext cx="233538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94548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170154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Caption_109570"/>
          <p:cNvSpPr txBox="1">
            <a:spLocks noChangeArrowheads="1"/>
          </p:cNvSpPr>
          <p:nvPr/>
        </p:nvSpPr>
        <p:spPr bwMode="auto">
          <a:xfrm>
            <a:off x="7231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109573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Два чоловіки спілкуються </a:t>
            </a:r>
            <a:r>
              <a:rPr lang="uk-UA" sz="2000" b="0" dirty="0" err="1">
                <a:solidFill>
                  <a:srgbClr val="333333"/>
                </a:solidFill>
                <a:latin typeface="Calibri Light"/>
              </a:rPr>
              <a:t>телепатично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здивувався, коли побачив, що інший чоловік відчиняє двері.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обертається, тому що інший чоловік здається йому знайомим.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з подивом обертається, тому що інший чоловік зробив обурливе зауваження.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45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623" y="2112263"/>
            <a:ext cx="288827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hape Penutup"/>
          <p:cNvSpPr/>
          <p:nvPr/>
        </p:nvSpPr>
        <p:spPr bwMode="gray">
          <a:xfrm>
            <a:off x="4624431" y="4319015"/>
            <a:ext cx="291265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4624431" y="2100071"/>
            <a:ext cx="291265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7445649" y="2100071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4624431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Caption_111618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111621" name="Caption_111619"/>
          <p:cNvSpPr txBox="1">
            <a:spLocks noChangeArrowheads="1"/>
          </p:cNvSpPr>
          <p:nvPr/>
        </p:nvSpPr>
        <p:spPr bwMode="auto">
          <a:xfrm>
            <a:off x="9123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111623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Два чоловіки спілкуються телепатично.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здивувався, коли побачив, що інший чоловік відчиняє двері.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обертається, тому що інший чоловік здається йому знайомим.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з подивом обертається, тому що інший чоловік зробив обурливе зауваження.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46</a:t>
            </a:fld>
            <a:endParaRPr lang="de-DE" altLang="de-DE" b="0">
              <a:latin typeface="Calibri Light"/>
            </a:endParaRPr>
          </a:p>
        </p:txBody>
      </p:sp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991" y="2112263"/>
            <a:ext cx="32355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3"/>
            <a:ext cx="288827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hape Penutup"/>
          <p:cNvSpPr/>
          <p:nvPr/>
        </p:nvSpPr>
        <p:spPr bwMode="gray">
          <a:xfrm>
            <a:off x="6525768" y="4319015"/>
            <a:ext cx="291265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6525768" y="2100071"/>
            <a:ext cx="291265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9346986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6525768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2375799" y="4319015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2375799" y="2100071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5544312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2375799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Caption_113666"/>
          <p:cNvSpPr txBox="1">
            <a:spLocks noChangeArrowheads="1"/>
          </p:cNvSpPr>
          <p:nvPr/>
        </p:nvSpPr>
        <p:spPr bwMode="auto">
          <a:xfrm>
            <a:off x="3243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113670" name="Caption_113667"/>
          <p:cNvSpPr txBox="1">
            <a:spLocks noChangeArrowheads="1"/>
          </p:cNvSpPr>
          <p:nvPr/>
        </p:nvSpPr>
        <p:spPr bwMode="auto">
          <a:xfrm>
            <a:off x="7396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113671" name="Caption_113668"/>
          <p:cNvSpPr txBox="1">
            <a:spLocks noChangeArrowheads="1"/>
          </p:cNvSpPr>
          <p:nvPr/>
        </p:nvSpPr>
        <p:spPr bwMode="auto">
          <a:xfrm>
            <a:off x="11206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113673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Два чоловіки спілкуються телепатично.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здивувався, коли побачив, що інший чоловік відчиняє двері.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обертається, тому що інший чоловік здається йому знайомим.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з подивом обертається, тому що інший чоловік зробив обурливе зауваження.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47</a:t>
            </a:fld>
            <a:endParaRPr lang="de-DE" altLang="de-DE" b="0">
              <a:latin typeface="Calibri Light"/>
            </a:endParaRPr>
          </a:p>
        </p:txBody>
      </p:sp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06" y="2112263"/>
            <a:ext cx="32355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975" y="2112263"/>
            <a:ext cx="32355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944" y="2112263"/>
            <a:ext cx="288827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Shape Penutup"/>
          <p:cNvSpPr/>
          <p:nvPr/>
        </p:nvSpPr>
        <p:spPr bwMode="gray">
          <a:xfrm>
            <a:off x="8600752" y="4319015"/>
            <a:ext cx="291265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8600752" y="2100071"/>
            <a:ext cx="291265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11421970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8600752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450783" y="4319015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4450783" y="2100071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7619296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4450783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300814" y="4319015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00814" y="2100071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3469327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300814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Caption_115714"/>
          <p:cNvSpPr txBox="1">
            <a:spLocks noChangeArrowheads="1"/>
          </p:cNvSpPr>
          <p:nvPr/>
        </p:nvSpPr>
        <p:spPr bwMode="auto">
          <a:xfrm>
            <a:off x="3243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115718" name="Caption_115715"/>
          <p:cNvSpPr txBox="1">
            <a:spLocks noChangeArrowheads="1"/>
          </p:cNvSpPr>
          <p:nvPr/>
        </p:nvSpPr>
        <p:spPr bwMode="auto">
          <a:xfrm>
            <a:off x="7396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115719" name="Caption_115716"/>
          <p:cNvSpPr txBox="1">
            <a:spLocks noChangeArrowheads="1"/>
          </p:cNvSpPr>
          <p:nvPr/>
        </p:nvSpPr>
        <p:spPr bwMode="auto">
          <a:xfrm>
            <a:off x="11206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115720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Два чоловіки спілкуються </a:t>
            </a:r>
            <a:r>
              <a:rPr lang="uk-UA" sz="2000" b="0" dirty="0" err="1">
                <a:solidFill>
                  <a:srgbClr val="333333"/>
                </a:solidFill>
                <a:latin typeface="Calibri Light"/>
              </a:rPr>
              <a:t>телепатично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Чоловік здивувався, коли побачив, що інший чоловік відчиняє двері.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обертається, тому що інший чоловік здається йому знайомим.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з подивом обертається, тому що інший чоловік зробив обурливе зауваження.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48</a:t>
            </a:fld>
            <a:endParaRPr lang="de-DE" altLang="de-DE" b="0">
              <a:latin typeface="Calibri Light"/>
            </a:endParaRPr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06" y="2112263"/>
            <a:ext cx="32355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975" y="2112263"/>
            <a:ext cx="32355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944" y="2112263"/>
            <a:ext cx="288827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Shape Penutup"/>
          <p:cNvSpPr/>
          <p:nvPr/>
        </p:nvSpPr>
        <p:spPr bwMode="gray">
          <a:xfrm>
            <a:off x="8600752" y="4319015"/>
            <a:ext cx="291265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8600752" y="2100071"/>
            <a:ext cx="291265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11421970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8600752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4450783" y="4319015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450783" y="2100071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7619296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4450783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300814" y="4319015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300814" y="2100071"/>
            <a:ext cx="325995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469327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300814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5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Двоє чоловіків перебувають у </a:t>
            </a:r>
            <a:r>
              <a:rPr lang="uk-UA" sz="2000" b="0" dirty="0" err="1">
                <a:solidFill>
                  <a:srgbClr val="333333"/>
                </a:solidFill>
                <a:latin typeface="Calibri Light"/>
              </a:rPr>
              <a:t>БДСМ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-клубі.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Ковбой хоче купити мотузку.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Злодій зв’язав продавця мотузкою.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хоче купити новий капелюх.</a:t>
            </a:r>
          </a:p>
        </p:txBody>
      </p:sp>
      <p:sp>
        <p:nvSpPr>
          <p:cNvPr id="117764" name="Caption_117763"/>
          <p:cNvSpPr txBox="1">
            <a:spLocks noChangeArrowheads="1"/>
          </p:cNvSpPr>
          <p:nvPr/>
        </p:nvSpPr>
        <p:spPr bwMode="auto">
          <a:xfrm>
            <a:off x="7218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49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11" descr="Cowboy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454" y="2112264"/>
            <a:ext cx="28666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hape Penutup"/>
          <p:cNvSpPr/>
          <p:nvPr/>
        </p:nvSpPr>
        <p:spPr bwMode="gray">
          <a:xfrm>
            <a:off x="4635262" y="4319016"/>
            <a:ext cx="28909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4635262" y="2100072"/>
            <a:ext cx="28909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743481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463526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Caption_119810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19812" name="Text Box 5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Двоє чоловіків перебувають у БДСМ-клубі.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Ковбой хоче купити мотузку.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Злодій зв’язав продавця мотузкою.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хоче купити новий капелюх.</a:t>
            </a:r>
          </a:p>
        </p:txBody>
      </p:sp>
      <p:sp>
        <p:nvSpPr>
          <p:cNvPr id="119813" name="Caption_119814"/>
          <p:cNvSpPr txBox="1">
            <a:spLocks noChangeArrowheads="1"/>
          </p:cNvSpPr>
          <p:nvPr/>
        </p:nvSpPr>
        <p:spPr bwMode="auto">
          <a:xfrm>
            <a:off x="9110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50</a:t>
            </a:fld>
            <a:endParaRPr lang="de-DE" altLang="de-DE" b="0">
              <a:latin typeface="Calibri Light"/>
            </a:endParaRPr>
          </a:p>
        </p:txBody>
      </p:sp>
      <p:pic>
        <p:nvPicPr>
          <p:cNvPr id="18" name="Picture 11" descr="Cowboy_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949" y="2112264"/>
            <a:ext cx="235861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Cowboy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8666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hape Penutup"/>
          <p:cNvSpPr/>
          <p:nvPr/>
        </p:nvSpPr>
        <p:spPr bwMode="gray">
          <a:xfrm>
            <a:off x="6525768" y="4319016"/>
            <a:ext cx="28909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6525768" y="2100072"/>
            <a:ext cx="28909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9325325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3252757" y="4319016"/>
            <a:ext cx="23829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3252757" y="2100072"/>
            <a:ext cx="23829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5544312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325275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Caption_121858"/>
          <p:cNvSpPr txBox="1">
            <a:spLocks noChangeArrowheads="1"/>
          </p:cNvSpPr>
          <p:nvPr/>
        </p:nvSpPr>
        <p:spPr bwMode="auto">
          <a:xfrm>
            <a:off x="6964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21860" name="Text Box 9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Двоє чоловіків перебувають у БДСМ-клубі.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Ковбой хоче купити мотузку.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Злодій зв’язав продавця мотузкою.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хоче купити новий капелюх.</a:t>
            </a:r>
          </a:p>
        </p:txBody>
      </p:sp>
      <p:sp>
        <p:nvSpPr>
          <p:cNvPr id="121861" name="Caption_121862"/>
          <p:cNvSpPr txBox="1">
            <a:spLocks noChangeArrowheads="1"/>
          </p:cNvSpPr>
          <p:nvPr/>
        </p:nvSpPr>
        <p:spPr bwMode="auto">
          <a:xfrm>
            <a:off x="10736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21864" name="Caption_121863"/>
          <p:cNvSpPr txBox="1">
            <a:spLocks noChangeArrowheads="1"/>
          </p:cNvSpPr>
          <p:nvPr/>
        </p:nvSpPr>
        <p:spPr bwMode="auto">
          <a:xfrm>
            <a:off x="3687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51</a:t>
            </a:fld>
            <a:endParaRPr lang="de-DE" altLang="de-DE" b="0">
              <a:latin typeface="Calibri Light"/>
            </a:endParaRPr>
          </a:p>
        </p:txBody>
      </p:sp>
      <p:pic>
        <p:nvPicPr>
          <p:cNvPr id="24" name="Picture 10" descr="Cowboy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465" y="2112264"/>
            <a:ext cx="28666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1" descr="Cowboy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454" y="2112264"/>
            <a:ext cx="235861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owboy_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5" y="2112264"/>
            <a:ext cx="25138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Shape Penutup"/>
          <p:cNvSpPr/>
          <p:nvPr/>
        </p:nvSpPr>
        <p:spPr bwMode="gray">
          <a:xfrm>
            <a:off x="8162273" y="4319016"/>
            <a:ext cx="28909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8162273" y="2100072"/>
            <a:ext cx="28909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1096183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816227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889262" y="4319016"/>
            <a:ext cx="23829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4889262" y="2100072"/>
            <a:ext cx="23829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71808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488926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461013" y="4319016"/>
            <a:ext cx="25382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1461013" y="2100072"/>
            <a:ext cx="25382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3907806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146101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Caption_123906"/>
          <p:cNvSpPr txBox="1">
            <a:spLocks noChangeArrowheads="1"/>
          </p:cNvSpPr>
          <p:nvPr/>
        </p:nvSpPr>
        <p:spPr bwMode="auto">
          <a:xfrm>
            <a:off x="6964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23908" name="Text Box 5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Двоє чоловіків перебувають у БДСМ-клубі.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Ковбой хоче купити мотузку.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Злодій зв’язав продавця мотузкою.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хоче купити новий капелюх.</a:t>
            </a:r>
          </a:p>
        </p:txBody>
      </p:sp>
      <p:sp>
        <p:nvSpPr>
          <p:cNvPr id="123909" name="Caption_123910"/>
          <p:cNvSpPr txBox="1">
            <a:spLocks noChangeArrowheads="1"/>
          </p:cNvSpPr>
          <p:nvPr/>
        </p:nvSpPr>
        <p:spPr bwMode="auto">
          <a:xfrm>
            <a:off x="10736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23912" name="Caption_123911"/>
          <p:cNvSpPr txBox="1">
            <a:spLocks noChangeArrowheads="1"/>
          </p:cNvSpPr>
          <p:nvPr/>
        </p:nvSpPr>
        <p:spPr bwMode="auto">
          <a:xfrm>
            <a:off x="3687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  <p:pic>
        <p:nvPicPr>
          <p:cNvPr id="23" name="Picture 3" descr="Cowboy_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454" y="2112264"/>
            <a:ext cx="235861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 descr="Cowboy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465" y="2112264"/>
            <a:ext cx="28666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1" descr="Cowboy_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5" y="2112264"/>
            <a:ext cx="25138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Shape Penutup"/>
          <p:cNvSpPr/>
          <p:nvPr/>
        </p:nvSpPr>
        <p:spPr bwMode="gray">
          <a:xfrm>
            <a:off x="8162273" y="4319016"/>
            <a:ext cx="28909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8162273" y="2100072"/>
            <a:ext cx="28909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1096183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816227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4889262" y="4319016"/>
            <a:ext cx="23829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4889262" y="2100072"/>
            <a:ext cx="23829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71808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488926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1461013" y="4319016"/>
            <a:ext cx="25382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461013" y="2100072"/>
            <a:ext cx="25382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907806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146101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Поліцейські собаки запобігли крадіжці човна.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Дівчина впала у воду, бо собаки мчали за кішкою.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Дівчинка хоче врятувати кішку, яка пливе на човні.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Дівчинка втікає від собак і стрибає у воду.</a:t>
            </a:r>
          </a:p>
        </p:txBody>
      </p:sp>
      <p:sp>
        <p:nvSpPr>
          <p:cNvPr id="125955" name="Caption_125956"/>
          <p:cNvSpPr txBox="1">
            <a:spLocks noChangeArrowheads="1"/>
          </p:cNvSpPr>
          <p:nvPr/>
        </p:nvSpPr>
        <p:spPr bwMode="auto">
          <a:xfrm>
            <a:off x="7129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Shape Penutup"/>
          <p:cNvSpPr/>
          <p:nvPr/>
        </p:nvSpPr>
        <p:spPr bwMode="gray">
          <a:xfrm>
            <a:off x="471862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Shape Penutup"/>
          <p:cNvSpPr/>
          <p:nvPr/>
        </p:nvSpPr>
        <p:spPr bwMode="gray">
          <a:xfrm>
            <a:off x="735145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Shape Penutup"/>
          <p:cNvSpPr/>
          <p:nvPr/>
        </p:nvSpPr>
        <p:spPr bwMode="gray">
          <a:xfrm>
            <a:off x="4718623" y="2100072"/>
            <a:ext cx="2724276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4718623" y="4319016"/>
            <a:ext cx="2724276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3" name="Picture 20" descr="Boot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815" y="2112264"/>
            <a:ext cx="269989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hape Penutup"/>
          <p:cNvSpPr/>
          <p:nvPr/>
        </p:nvSpPr>
        <p:spPr bwMode="gray">
          <a:xfrm>
            <a:off x="471862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735145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4718623" y="2100072"/>
            <a:ext cx="2724276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4718623" y="4319016"/>
            <a:ext cx="2724276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Поліцейські собаки запобігли крадіжці човна.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Дівчина впала у воду, бо собаки мчали за кішкою.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Дівчинка хоче врятувати кішку, яка пливе на човні.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Дівчинка втікає від собак і стрибає у воду.</a:t>
            </a:r>
          </a:p>
        </p:txBody>
      </p:sp>
      <p:sp>
        <p:nvSpPr>
          <p:cNvPr id="128004" name="Caption_128003"/>
          <p:cNvSpPr txBox="1">
            <a:spLocks noChangeArrowheads="1"/>
          </p:cNvSpPr>
          <p:nvPr/>
        </p:nvSpPr>
        <p:spPr bwMode="auto">
          <a:xfrm>
            <a:off x="8894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28005" name="Caption_128006"/>
          <p:cNvSpPr txBox="1">
            <a:spLocks noChangeArrowheads="1"/>
          </p:cNvSpPr>
          <p:nvPr/>
        </p:nvSpPr>
        <p:spPr bwMode="auto">
          <a:xfrm>
            <a:off x="52111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54</a:t>
            </a:fld>
            <a:endParaRPr lang="de-DE" altLang="de-DE" b="0">
              <a:latin typeface="Calibri Ligh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387" y="2112264"/>
            <a:ext cx="312836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0" descr="Boot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196" y="2112264"/>
            <a:ext cx="269989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hape Penutup"/>
          <p:cNvSpPr/>
          <p:nvPr/>
        </p:nvSpPr>
        <p:spPr bwMode="gray">
          <a:xfrm>
            <a:off x="650700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913984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6507004" y="2100072"/>
            <a:ext cx="2724276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6507004" y="4319016"/>
            <a:ext cx="2724276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252219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558350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2522195" y="2100072"/>
            <a:ext cx="315274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2522195" y="4319016"/>
            <a:ext cx="315274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Caption_130051"/>
          <p:cNvSpPr txBox="1">
            <a:spLocks noChangeArrowheads="1"/>
          </p:cNvSpPr>
          <p:nvPr/>
        </p:nvSpPr>
        <p:spPr bwMode="auto">
          <a:xfrm>
            <a:off x="10914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30054" name="Caption_130098"/>
          <p:cNvSpPr txBox="1">
            <a:spLocks noChangeArrowheads="1"/>
          </p:cNvSpPr>
          <p:nvPr/>
        </p:nvSpPr>
        <p:spPr bwMode="auto">
          <a:xfrm>
            <a:off x="3344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130056" name="Caption_130053"/>
          <p:cNvSpPr txBox="1">
            <a:spLocks noChangeArrowheads="1"/>
          </p:cNvSpPr>
          <p:nvPr/>
        </p:nvSpPr>
        <p:spPr bwMode="auto">
          <a:xfrm>
            <a:off x="71923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30061" name="Text Box 18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Поліцейські собаки запобігли крадіжці човна.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Дівчина впала у воду, бо собаки мчали за кішкою.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Дівчинка хоче врятувати кішку, яка пливе на човні.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Дівчинка втікає від собак і стрибає у воду.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55</a:t>
            </a:fld>
            <a:endParaRPr lang="de-DE" altLang="de-DE" b="0">
              <a:latin typeface="Calibri Light"/>
            </a:endParaRP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763" y="2112263"/>
            <a:ext cx="229171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0" descr="Boot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150" y="2112264"/>
            <a:ext cx="269989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577" y="2112264"/>
            <a:ext cx="312836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Shape Penutup"/>
          <p:cNvSpPr/>
          <p:nvPr/>
        </p:nvSpPr>
        <p:spPr bwMode="gray">
          <a:xfrm>
            <a:off x="1375571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Shape Penutup"/>
          <p:cNvSpPr/>
          <p:nvPr/>
        </p:nvSpPr>
        <p:spPr bwMode="gray">
          <a:xfrm>
            <a:off x="3600226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1375571" y="2100071"/>
            <a:ext cx="23160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1375571" y="4319015"/>
            <a:ext cx="23160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8507957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1114079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8507957" y="2100072"/>
            <a:ext cx="272427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8507957" y="4319016"/>
            <a:ext cx="272427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450438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756569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4504385" y="2100072"/>
            <a:ext cx="315274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4504385" y="4319016"/>
            <a:ext cx="315274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763" y="2112263"/>
            <a:ext cx="229171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2098" name="Caption_132099"/>
          <p:cNvSpPr txBox="1">
            <a:spLocks noChangeArrowheads="1"/>
          </p:cNvSpPr>
          <p:nvPr/>
        </p:nvSpPr>
        <p:spPr bwMode="auto">
          <a:xfrm>
            <a:off x="10914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32102" name="Caption_132145"/>
          <p:cNvSpPr txBox="1">
            <a:spLocks noChangeArrowheads="1"/>
          </p:cNvSpPr>
          <p:nvPr/>
        </p:nvSpPr>
        <p:spPr bwMode="auto">
          <a:xfrm>
            <a:off x="3344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132104" name="Caption_132101"/>
          <p:cNvSpPr txBox="1">
            <a:spLocks noChangeArrowheads="1"/>
          </p:cNvSpPr>
          <p:nvPr/>
        </p:nvSpPr>
        <p:spPr bwMode="auto">
          <a:xfrm>
            <a:off x="71923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32109" name="Text Box 31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Поліцейські собаки запобігли крадіжці човна.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Дівчина впала у воду, бо собаки мчали за кішкою.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Дівчинка хоче врятувати кішку, яка пливе на човні.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Дівчинка втікає від собак і стрибає у воду.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56</a:t>
            </a:fld>
            <a:endParaRPr lang="de-DE" altLang="de-DE" b="0">
              <a:latin typeface="Calibri Light"/>
            </a:endParaRPr>
          </a:p>
        </p:txBody>
      </p:sp>
      <p:pic>
        <p:nvPicPr>
          <p:cNvPr id="41" name="Picture 20" descr="Boot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150" y="2112264"/>
            <a:ext cx="269989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577" y="2112264"/>
            <a:ext cx="312836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Shape Penutup"/>
          <p:cNvSpPr/>
          <p:nvPr/>
        </p:nvSpPr>
        <p:spPr bwMode="gray">
          <a:xfrm>
            <a:off x="1375571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3600226" y="2100071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Shape Penutup"/>
          <p:cNvSpPr/>
          <p:nvPr/>
        </p:nvSpPr>
        <p:spPr bwMode="gray">
          <a:xfrm>
            <a:off x="1375571" y="2100071"/>
            <a:ext cx="23160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1375571" y="4319015"/>
            <a:ext cx="231609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450438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756569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4504385" y="2100072"/>
            <a:ext cx="315274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4504385" y="4319016"/>
            <a:ext cx="315274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8507957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1114079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8507957" y="2100072"/>
            <a:ext cx="272427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8507957" y="4319016"/>
            <a:ext cx="272427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Хлопчик кинувся на допомогу чоловікові, якого щойно пограбували.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Хлопчик допомагає чоловікові, який перебуває у стані сп’яніння.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Хлопчик випадково вдарив чоловіка по голові столом.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Двоє старих знайомих зустрічаються на вулиці.</a:t>
            </a:r>
          </a:p>
        </p:txBody>
      </p:sp>
      <p:sp>
        <p:nvSpPr>
          <p:cNvPr id="134147" name="Caption_134148"/>
          <p:cNvSpPr txBox="1">
            <a:spLocks noChangeArrowheads="1"/>
          </p:cNvSpPr>
          <p:nvPr/>
        </p:nvSpPr>
        <p:spPr bwMode="auto">
          <a:xfrm>
            <a:off x="7078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57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11" descr="Tisch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968" y="2112264"/>
            <a:ext cx="258758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hape Penutup"/>
          <p:cNvSpPr/>
          <p:nvPr/>
        </p:nvSpPr>
        <p:spPr bwMode="gray">
          <a:xfrm>
            <a:off x="4774776" y="4319016"/>
            <a:ext cx="261196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4774776" y="2100072"/>
            <a:ext cx="261196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729530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Penutup"/>
          <p:cNvSpPr/>
          <p:nvPr/>
        </p:nvSpPr>
        <p:spPr bwMode="gray">
          <a:xfrm>
            <a:off x="477477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Хлопчик кинувся на допомогу чоловікові, якого щойно пограбували.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Хлопчик допомагає чоловікові, який перебуває у стані сп’яніння.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Хлопчик випадково вдарив чоловіка по голові столом.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Двоє старих знайомих зустрічаються на вулиці.</a:t>
            </a:r>
          </a:p>
        </p:txBody>
      </p:sp>
      <p:sp>
        <p:nvSpPr>
          <p:cNvPr id="136195" name="Caption_136196"/>
          <p:cNvSpPr txBox="1">
            <a:spLocks noChangeArrowheads="1"/>
          </p:cNvSpPr>
          <p:nvPr/>
        </p:nvSpPr>
        <p:spPr bwMode="auto">
          <a:xfrm>
            <a:off x="8831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36198" name="Caption_136197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58</a:t>
            </a:fld>
            <a:endParaRPr lang="de-DE" altLang="de-DE" b="0">
              <a:latin typeface="Calibri Light"/>
            </a:endParaRPr>
          </a:p>
        </p:txBody>
      </p:sp>
      <p:pic>
        <p:nvPicPr>
          <p:cNvPr id="18" name="Picture 5" descr="Tisch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58758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Tisch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461" y="2112264"/>
            <a:ext cx="27500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hape Penutup"/>
          <p:cNvSpPr/>
          <p:nvPr/>
        </p:nvSpPr>
        <p:spPr bwMode="gray">
          <a:xfrm>
            <a:off x="6525768" y="4319016"/>
            <a:ext cx="2611966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6525768" y="2100072"/>
            <a:ext cx="2611966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904629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2861269" y="4319016"/>
            <a:ext cx="277448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2861269" y="2100072"/>
            <a:ext cx="277448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554431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286126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Хлопчик кинувся на допомогу чоловікові, якого щойно пограбували.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Хлопчик допомагає чоловікові, який перебуває у стані сп’яніння.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Хлопчик випадково вдарив чоловіка по голові столом.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Двоє старих знайомих зустрічаються на вулиці.</a:t>
            </a:r>
          </a:p>
        </p:txBody>
      </p:sp>
      <p:sp>
        <p:nvSpPr>
          <p:cNvPr id="138243" name="Caption_138244"/>
          <p:cNvSpPr txBox="1">
            <a:spLocks noChangeArrowheads="1"/>
          </p:cNvSpPr>
          <p:nvPr/>
        </p:nvSpPr>
        <p:spPr bwMode="auto">
          <a:xfrm>
            <a:off x="10660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38246" name="Caption_138245"/>
          <p:cNvSpPr txBox="1">
            <a:spLocks noChangeArrowheads="1"/>
          </p:cNvSpPr>
          <p:nvPr/>
        </p:nvSpPr>
        <p:spPr bwMode="auto">
          <a:xfrm>
            <a:off x="7154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38248" name="Caption_138247"/>
          <p:cNvSpPr txBox="1">
            <a:spLocks noChangeArrowheads="1"/>
          </p:cNvSpPr>
          <p:nvPr/>
        </p:nvSpPr>
        <p:spPr bwMode="auto">
          <a:xfrm>
            <a:off x="3497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59</a:t>
            </a:fld>
            <a:endParaRPr lang="de-DE" altLang="de-DE" b="0">
              <a:latin typeface="Calibri Light"/>
            </a:endParaRPr>
          </a:p>
        </p:txBody>
      </p:sp>
      <p:pic>
        <p:nvPicPr>
          <p:cNvPr id="29" name="Picture 5" descr="Tisch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209" y="2112264"/>
            <a:ext cx="258758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0" descr="Tisch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710" y="2112264"/>
            <a:ext cx="27500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3" descr="Tisch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477" y="2112264"/>
            <a:ext cx="282583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hape Penutup"/>
          <p:cNvSpPr/>
          <p:nvPr/>
        </p:nvSpPr>
        <p:spPr bwMode="gray">
          <a:xfrm>
            <a:off x="8358017" y="4319016"/>
            <a:ext cx="261196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8358017" y="2100072"/>
            <a:ext cx="261196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1087854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835801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4693518" y="4319016"/>
            <a:ext cx="2774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4693518" y="2100072"/>
            <a:ext cx="2774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7376561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46935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953285" y="4319016"/>
            <a:ext cx="285021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953285" y="2100072"/>
            <a:ext cx="285021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371206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953285" y="2100072"/>
            <a:ext cx="118872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кинувся на допомогу чоловікові, якого щойно пограбували.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Хлопчик допомагає чоловікові, який перебуває у стані сп’яніння.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Хлопчик випадково вдарив чоловіка по голові столом.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Двоє старих знайомих зустрічаються на вулиці.</a:t>
            </a:r>
          </a:p>
        </p:txBody>
      </p:sp>
      <p:sp>
        <p:nvSpPr>
          <p:cNvPr id="140291" name="Caption_140292"/>
          <p:cNvSpPr txBox="1">
            <a:spLocks noChangeArrowheads="1"/>
          </p:cNvSpPr>
          <p:nvPr/>
        </p:nvSpPr>
        <p:spPr bwMode="auto">
          <a:xfrm>
            <a:off x="10660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40294" name="Caption_140293"/>
          <p:cNvSpPr txBox="1">
            <a:spLocks noChangeArrowheads="1"/>
          </p:cNvSpPr>
          <p:nvPr/>
        </p:nvSpPr>
        <p:spPr bwMode="auto">
          <a:xfrm>
            <a:off x="7154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40296" name="Caption_140295"/>
          <p:cNvSpPr txBox="1">
            <a:spLocks noChangeArrowheads="1"/>
          </p:cNvSpPr>
          <p:nvPr/>
        </p:nvSpPr>
        <p:spPr bwMode="auto">
          <a:xfrm>
            <a:off x="3497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60</a:t>
            </a:fld>
            <a:endParaRPr lang="de-DE" altLang="de-DE" b="0">
              <a:latin typeface="Calibri Light"/>
            </a:endParaRPr>
          </a:p>
        </p:txBody>
      </p:sp>
      <p:pic>
        <p:nvPicPr>
          <p:cNvPr id="28" name="Picture 5" descr="Tisch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209" y="2112264"/>
            <a:ext cx="258758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8" descr="Tisch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710" y="2112264"/>
            <a:ext cx="27500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1" descr="Tisch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477" y="2112264"/>
            <a:ext cx="282583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Shape Penutup"/>
          <p:cNvSpPr/>
          <p:nvPr/>
        </p:nvSpPr>
        <p:spPr bwMode="gray">
          <a:xfrm>
            <a:off x="8358017" y="4319016"/>
            <a:ext cx="261196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8358017" y="2100072"/>
            <a:ext cx="261196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1087854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835801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4693518" y="4319016"/>
            <a:ext cx="2774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4693518" y="2100072"/>
            <a:ext cx="2774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7376561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46935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953285" y="4319016"/>
            <a:ext cx="285021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953285" y="2100072"/>
            <a:ext cx="285021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371206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953285" y="2100072"/>
            <a:ext cx="118872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Caption_142339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61</a:t>
            </a:fld>
            <a:endParaRPr lang="de-DE" altLang="de-DE" b="0">
              <a:latin typeface="Calibri Light"/>
            </a:endParaRPr>
          </a:p>
        </p:txBody>
      </p:sp>
      <p:sp>
        <p:nvSpPr>
          <p:cNvPr id="142342" name="Text Box 10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і жінка викрадають автомобіль.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перебуває у машині зі своєю коханкою, сподіваючись, що його ніхто не побачить.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їде зі своєю партнеркою в кіно.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везе манекен до свого магазину.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178" y="2112264"/>
            <a:ext cx="21891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Shape Penutup"/>
          <p:cNvSpPr/>
          <p:nvPr/>
        </p:nvSpPr>
        <p:spPr bwMode="gray">
          <a:xfrm>
            <a:off x="4973986" y="4319016"/>
            <a:ext cx="22135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4973986" y="2100072"/>
            <a:ext cx="22135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Penutup"/>
          <p:cNvSpPr/>
          <p:nvPr/>
        </p:nvSpPr>
        <p:spPr bwMode="gray">
          <a:xfrm>
            <a:off x="709609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Penutup"/>
          <p:cNvSpPr/>
          <p:nvPr/>
        </p:nvSpPr>
        <p:spPr bwMode="gray">
          <a:xfrm>
            <a:off x="497398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і жінка викрадають автомобіль.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перебуває у машині зі своєю коханкою, сподіваючись, що його ніхто не побачить.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їде зі своєю партнеркою в кіно.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везе манекен до свого магазину.</a:t>
            </a:r>
          </a:p>
        </p:txBody>
      </p:sp>
      <p:sp>
        <p:nvSpPr>
          <p:cNvPr id="144387" name="Caption_144388"/>
          <p:cNvSpPr txBox="1">
            <a:spLocks noChangeArrowheads="1"/>
          </p:cNvSpPr>
          <p:nvPr/>
        </p:nvSpPr>
        <p:spPr bwMode="auto">
          <a:xfrm>
            <a:off x="8424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Чи змінилося щось у вашій оцінці з появою нової картинки?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62</a:t>
            </a:fld>
            <a:endParaRPr lang="de-DE" altLang="de-DE" b="0">
              <a:latin typeface="Calibri Light"/>
            </a:endParaRPr>
          </a:p>
        </p:txBody>
      </p:sp>
      <p:sp>
        <p:nvSpPr>
          <p:cNvPr id="144389" name="Caption_144390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082" y="2112264"/>
            <a:ext cx="21891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660" y="2112264"/>
            <a:ext cx="211613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Shape Penutup"/>
          <p:cNvSpPr/>
          <p:nvPr/>
        </p:nvSpPr>
        <p:spPr bwMode="gray">
          <a:xfrm>
            <a:off x="6526890" y="4319016"/>
            <a:ext cx="22135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6526890" y="2100072"/>
            <a:ext cx="22135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864899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652689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3496468" y="4319016"/>
            <a:ext cx="214052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3496468" y="2100072"/>
            <a:ext cx="214052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554554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34964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і жінка викрадають автомобіль.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перебуває у машині зі своєю коханкою, сподіваючись, що його ніхто не побачить.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їде зі своєю партнеркою в кіно.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везе манекен до свого магазину.</a:t>
            </a:r>
          </a:p>
        </p:txBody>
      </p:sp>
      <p:sp>
        <p:nvSpPr>
          <p:cNvPr id="146435" name="Caption_146436"/>
          <p:cNvSpPr txBox="1">
            <a:spLocks noChangeArrowheads="1"/>
          </p:cNvSpPr>
          <p:nvPr/>
        </p:nvSpPr>
        <p:spPr bwMode="auto">
          <a:xfrm>
            <a:off x="9948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Повторно 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63</a:t>
            </a:fld>
            <a:endParaRPr lang="de-DE" altLang="de-DE" b="0">
              <a:latin typeface="Calibri Light"/>
            </a:endParaRPr>
          </a:p>
        </p:txBody>
      </p:sp>
      <p:sp>
        <p:nvSpPr>
          <p:cNvPr id="146437" name="Caption_146438"/>
          <p:cNvSpPr txBox="1">
            <a:spLocks noChangeArrowheads="1"/>
          </p:cNvSpPr>
          <p:nvPr/>
        </p:nvSpPr>
        <p:spPr bwMode="auto">
          <a:xfrm>
            <a:off x="6837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46439" name="Caption_146440"/>
          <p:cNvSpPr txBox="1">
            <a:spLocks noChangeAspect="1" noChangeArrowheads="1"/>
          </p:cNvSpPr>
          <p:nvPr/>
        </p:nvSpPr>
        <p:spPr bwMode="auto">
          <a:xfrm>
            <a:off x="3814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113" y="2112264"/>
            <a:ext cx="21891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691" y="2112264"/>
            <a:ext cx="211613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012" y="2112264"/>
            <a:ext cx="23590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Shape Penutup"/>
          <p:cNvSpPr/>
          <p:nvPr/>
        </p:nvSpPr>
        <p:spPr bwMode="gray">
          <a:xfrm>
            <a:off x="8040921" y="4319016"/>
            <a:ext cx="22135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8040921" y="2100072"/>
            <a:ext cx="22135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10163028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804092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5010499" y="4319016"/>
            <a:ext cx="214052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5010499" y="2100072"/>
            <a:ext cx="214052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705958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501049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1737820" y="4319016"/>
            <a:ext cx="238340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1737820" y="2100072"/>
            <a:ext cx="238340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402978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173782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і жінка викрадають автомобіль.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перебуває у машині зі своєю коханкою, сподіваючись, що його ніхто не побачить.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їде зі своєю партнеркою в кіно.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>
                <a:solidFill>
                  <a:srgbClr val="004992"/>
                </a:solidFill>
                <a:latin typeface="Calibri Light"/>
              </a:rPr>
              <a:t>Чоловік везе манекен до свого магазину.</a:t>
            </a:r>
          </a:p>
        </p:txBody>
      </p:sp>
      <p:sp>
        <p:nvSpPr>
          <p:cNvPr id="148483" name="Caption_148484"/>
          <p:cNvSpPr txBox="1">
            <a:spLocks noChangeArrowheads="1"/>
          </p:cNvSpPr>
          <p:nvPr/>
        </p:nvSpPr>
        <p:spPr bwMode="auto">
          <a:xfrm>
            <a:off x="9948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64</a:t>
            </a:fld>
            <a:endParaRPr lang="de-DE" altLang="de-DE" b="0">
              <a:latin typeface="Calibri Light"/>
            </a:endParaRPr>
          </a:p>
        </p:txBody>
      </p:sp>
      <p:sp>
        <p:nvSpPr>
          <p:cNvPr id="148485" name="Caption_148486"/>
          <p:cNvSpPr txBox="1">
            <a:spLocks noChangeArrowheads="1"/>
          </p:cNvSpPr>
          <p:nvPr/>
        </p:nvSpPr>
        <p:spPr bwMode="auto">
          <a:xfrm>
            <a:off x="6837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48487" name="Caption_148488"/>
          <p:cNvSpPr txBox="1">
            <a:spLocks noChangeArrowheads="1"/>
          </p:cNvSpPr>
          <p:nvPr/>
        </p:nvSpPr>
        <p:spPr bwMode="auto">
          <a:xfrm>
            <a:off x="3814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113" y="2112264"/>
            <a:ext cx="21891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691" y="2112264"/>
            <a:ext cx="211613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012" y="2112264"/>
            <a:ext cx="23590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Shape Penutup"/>
          <p:cNvSpPr/>
          <p:nvPr/>
        </p:nvSpPr>
        <p:spPr bwMode="gray">
          <a:xfrm>
            <a:off x="8040921" y="4319016"/>
            <a:ext cx="22135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8040921" y="2100072"/>
            <a:ext cx="22135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Shape Penutup"/>
          <p:cNvSpPr/>
          <p:nvPr/>
        </p:nvSpPr>
        <p:spPr bwMode="gray">
          <a:xfrm>
            <a:off x="10163028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Shape Penutup"/>
          <p:cNvSpPr/>
          <p:nvPr/>
        </p:nvSpPr>
        <p:spPr bwMode="gray">
          <a:xfrm>
            <a:off x="804092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hape Penutup"/>
          <p:cNvSpPr/>
          <p:nvPr/>
        </p:nvSpPr>
        <p:spPr bwMode="gray">
          <a:xfrm>
            <a:off x="5010499" y="4319016"/>
            <a:ext cx="214052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5010499" y="2100072"/>
            <a:ext cx="214052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705958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501049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1737820" y="4319016"/>
            <a:ext cx="238340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737820" y="2100072"/>
            <a:ext cx="2383409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402978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173782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Часто ситуації закінчуються не так, як ви очікували: передчасні рішення часто призводять до помилок!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Часто ситуації закінчуються не так, як ви очікували: передчасні рішення часто призводять до помилок!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Тому завжди слід брати до уваги інші тлумачення / точки зору та бути відкритими до зміни точки зору, якщо вона виявиться необґрунтованою.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172117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Часто ситуації закінчуються не так, як ви очікували: Передчасні рішення часто призводять до помилок!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Тому завжди слід брати до уваги інші тлумачення / точки зору та бути відкритими до корекції переконань, якщо вони виявляться непідтвердженими.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 повинні отримати якомога більше інформації, перш ніж висловлювати свою думку.</a:t>
            </a:r>
          </a:p>
          <a:p>
            <a:endParaRPr lang="en-US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6253423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2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Багато (але не всі!) людей, які страждають на психоз, схильні відстоювати хибні судження, незважаючи на вагомі контраргументи. В окремих випадках це може призвести до драматичних наслідків.</a:t>
            </a:r>
          </a:p>
          <a:p>
            <a:pPr lvl="0" defTabSz="914400" fontAlgn="base"/>
            <a:endParaRPr lang="de-DE" altLang="de-DE" sz="2200" dirty="0">
              <a:solidFill>
                <a:srgbClr val="00FFFF"/>
              </a:solidFill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en-US" sz="22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2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Багато (але не всі!) людей, які страждають на психоз, схильні відстоювати хибні судження, незважаючи на вагомі контраргументи. В окремих випадках це може призвести до драматичних наслідків.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Тарас намагається поранити батька, щоб довести, що той давно помер, а його тілом заволоділи роботи. Всупереч його припущенню, з батькової рани йде кров. Однак Тарас все одно має підозри. 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Передумови: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Останнім часом батько поводився трохи дивно і більше не був таким розуміючим, як раніше.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 віком люди змінюються. Можливо, у батька були власні проблеми або він втомився від спілкування з сином. Він ігнорував найближчих родичів, які кілька разів запевняли його, що з батьком все гаразд.</a:t>
            </a:r>
          </a:p>
          <a:p>
            <a:pPr lvl="0" defTabSz="914400" fontAlgn="base"/>
            <a:endParaRPr lang="de-DE" altLang="de-DE" sz="2400" dirty="0">
              <a:solidFill>
                <a:srgbClr val="00FFFF"/>
              </a:solidFill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69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2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Багато (але не всі!) людей, які страждають на психоз, схильні відстоювати хибні судження, незважаючи на вагомі контраргументи. </a:t>
            </a:r>
            <a:r>
              <a:rPr lang="uk-UA" sz="22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 окремих випадках це може призвести до драматичних наслідків.</a:t>
            </a:r>
          </a:p>
          <a:p>
            <a:pPr lvl="0" defTabSz="914400" fontAlgn="base"/>
            <a:r>
              <a:rPr lang="uk-UA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Приклад</a:t>
            </a: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Тарас намагається поранити батька, щоб довести, що той давно помер, а його тілом заволоділи роботи. Всупереч його припущенню, з батькової рани йде кров. Однак Тарас все одно має підозри. 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Передумови: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Останнім часом батько поводився трохи дивно і більше не був таким розуміючим, як раніше.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 віком люди змінюються. Можливо, у батька були власні проблеми або він втомився від спілкування з сином. Він ігнорував найближчих родичів, які кілька разів запевняли його, що з батьком все гаразд.</a:t>
            </a:r>
          </a:p>
          <a:p>
            <a:pPr lvl="0" defTabSz="914400" fontAlgn="base"/>
            <a:r>
              <a:rPr lang="uk-UA" sz="22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Важко «зберігати голову холодною», коли ви відчуваєте загрозу. Тому будьте обережні у своїх судженнях і звертайтеся за порадою до людей, яким довіряєте.</a:t>
            </a:r>
          </a:p>
          <a:p>
            <a:pPr lvl="0" defTabSz="914400" fontAlgn="base"/>
            <a:endParaRPr lang="de-DE" altLang="de-DE" sz="1500" dirty="0">
              <a:solidFill>
                <a:srgbClr val="00FFFF"/>
              </a:solidFill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en-US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Здатність змінювати точку зору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latin typeface="Calibri Light"/>
              </a:rPr>
              <a:pPr>
                <a:defRPr/>
              </a:pPr>
              <a:t>70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  <a:hlinkClick r:id="rId3"/>
              </a:rPr>
              <a:t>https://qeurope.eu.qualtrics.com/jfe/form/SV_8HcoNUfhq9WpWg6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b="0" dirty="0" err="1"/>
              <a:t>Метакогнітивний</a:t>
            </a:r>
            <a:r>
              <a:rPr lang="uk-UA" b="0" dirty="0"/>
              <a:t> тренінг 3. Здатність змінювати точку зору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solidFill>
                  <a:srgbClr val="333333"/>
                </a:solidFill>
              </a:rPr>
              <a:t>Метакогнітивний</a:t>
            </a:r>
            <a:r>
              <a:rPr lang="uk-UA" b="0" dirty="0">
                <a:solidFill>
                  <a:srgbClr val="333333"/>
                </a:solidFill>
              </a:rPr>
              <a:t> тренінг 3. Здатність змінювати точку зору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72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4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B4DABB3-2553-3A73-CA28-7CD1695FA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430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endParaRPr lang="de-DE" altLang="de-DE" sz="1800" b="0">
              <a:solidFill>
                <a:srgbClr val="333333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Pictures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used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in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this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module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are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reproduced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with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indirect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(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creative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commons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license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)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or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direct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permission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of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the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artists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listed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below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,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for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which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we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would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like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to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express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our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gratitude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! A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full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list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can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be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obtained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via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u="sng" dirty="0">
                <a:solidFill>
                  <a:srgbClr val="333333"/>
                </a:solidFill>
                <a:latin typeface="Calibri Light"/>
                <a:ea typeface="+mn-ea"/>
              </a:rPr>
              <a:t>www.uke.de/mct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.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If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we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have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involuntarily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breached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copyright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,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please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accept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our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apologies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.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In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this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case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,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we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kindly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ask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creators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for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their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permission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to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use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their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work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under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the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"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fair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use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"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policy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.</a:t>
            </a:r>
            <a:b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</a:b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Зображення, які використано в цьому модулі, відтворено з опосередкованого (ліцензією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Creative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Commons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) або безпосереднього дозволу перелічених нижче митців, за що ми їм щиро дякуємо! Повний перелік доступний на </a:t>
            </a:r>
            <a:r>
              <a:rPr lang="uk-UA" sz="1200" b="0" dirty="0" err="1">
                <a:solidFill>
                  <a:srgbClr val="333333"/>
                </a:solidFill>
                <a:latin typeface="Calibri Light"/>
                <a:ea typeface="+mn-ea"/>
              </a:rPr>
              <a:t>вебсайті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: </a:t>
            </a:r>
            <a:r>
              <a:rPr lang="uk-UA" sz="1200" b="0" u="sng" dirty="0">
                <a:solidFill>
                  <a:srgbClr val="333333"/>
                </a:solidFill>
                <a:latin typeface="Calibri Light"/>
                <a:ea typeface="+mn-ea"/>
              </a:rPr>
              <a:t>www.uke.de/</a:t>
            </a:r>
            <a:r>
              <a:rPr lang="en-US" sz="1200" b="0" u="sng" dirty="0" err="1">
                <a:solidFill>
                  <a:srgbClr val="333333"/>
                </a:solidFill>
                <a:latin typeface="Calibri Light"/>
                <a:ea typeface="+mn-ea"/>
              </a:rPr>
              <a:t>MCT</a:t>
            </a:r>
            <a:r>
              <a:rPr lang="uk-UA" sz="1200" b="0" dirty="0">
                <a:solidFill>
                  <a:srgbClr val="333333"/>
                </a:solidFill>
                <a:latin typeface="Calibri Light"/>
                <a:ea typeface="+mn-ea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105838"/>
              </p:ext>
            </p:extLst>
          </p:nvPr>
        </p:nvGraphicFramePr>
        <p:xfrm>
          <a:off x="408954" y="2011680"/>
          <a:ext cx="11375999" cy="44805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Jule Berlin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Sunset at the end of the world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Sunset/Захід сонця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fmc.nikon.d40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Flower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Yellow blossom/Жовта квітка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Aussiegall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Pentas Flowers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Pink flowers/Рожеві квіти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Swami Stream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Mumbai Flowers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Yellow and pink gerbara/Жовта та рожева гербера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e3000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 wanna be your dog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Pug/Мопс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moore fun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Jellyfish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Jelly fish/Медуза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Wesley Oostvogels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High Key Baby Portrait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Baby/Дитина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Benny-Kristin Fischer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Various picture sequences fire, chef, charity gala, criminal, boy, door, cowboy´s robbery, dogs, table, taxi, some motives are adapted from the Wechsler Intelligence Scale/Різні послідовності зображень: вогонь, шеф-кухар, благодійний гала-вечір, злочинець, хлопчик, двері, пограбування ковбоя, собаки, стіл, таксі, деякі мотиви адаптовано з завдань тесту на інтелект Векслера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Janne Hottenrott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8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Picrture sequence parking space is adapted from the Wechser Intelligence Scale/Послідовність зображень: паркувальне місце, мотив адаптовано з завдань тесту на інтелект Векслера</a:t>
                      </a:r>
                    </a:p>
                  </a:txBody>
                  <a:tcPr marL="121952" marR="121952" marT="45712" marB="4571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b="0" dirty="0" err="1">
                <a:solidFill>
                  <a:srgbClr val="333333"/>
                </a:solidFill>
              </a:rPr>
              <a:t>Метакогнітивний</a:t>
            </a:r>
            <a:r>
              <a:rPr lang="uk-UA" b="0" dirty="0">
                <a:solidFill>
                  <a:srgbClr val="333333"/>
                </a:solidFill>
              </a:rPr>
              <a:t> тренінг 3. Здатність змінювати точку зору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b="0" smtClean="0">
                <a:solidFill>
                  <a:srgbClr val="333333"/>
                </a:solidFill>
              </a:rPr>
              <a:pPr/>
              <a:t>73</a:t>
            </a:fld>
            <a:endParaRPr 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863560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3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5069</Words>
  <Application>Microsoft Macintosh PowerPoint</Application>
  <PresentationFormat>Benutzerdefiniert</PresentationFormat>
  <Paragraphs>732</Paragraphs>
  <Slides>73</Slides>
  <Notes>70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73</vt:i4>
      </vt:variant>
    </vt:vector>
  </HeadingPairs>
  <TitlesOfParts>
    <vt:vector size="84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UKE_PPT-Vorlage_16zu9</vt:lpstr>
      <vt:lpstr>1_UKE_PPT-Vorlage_16zu9</vt:lpstr>
      <vt:lpstr>3_UKE_PPT-Vorlage_16zu9</vt:lpstr>
      <vt:lpstr>2_UKE_PPT-Vorlage_16zu9</vt:lpstr>
      <vt:lpstr>MCT 3 A. Здатність змінювати точку зору</vt:lpstr>
      <vt:lpstr>Зміна власної точки зору</vt:lpstr>
      <vt:lpstr>Зміна власної точки зору</vt:lpstr>
      <vt:lpstr>Зміна власної точки зору</vt:lpstr>
      <vt:lpstr>Зміна власної точки зору</vt:lpstr>
      <vt:lpstr>Якщо прогнози не справджуються!</vt:lpstr>
      <vt:lpstr>Якщо прогнози не справджуються!</vt:lpstr>
      <vt:lpstr>Приклад підтверджувального упередження (одностороннє мислення)</vt:lpstr>
      <vt:lpstr>Приклад підтверджувального упередження (одностороннє мислення)</vt:lpstr>
      <vt:lpstr>Приклад підтверджувального упередження (одностороннє мислення)</vt:lpstr>
      <vt:lpstr>Приклад підтверджувального упередження (одностороннє мислення)</vt:lpstr>
      <vt:lpstr>Що це все означає?</vt:lpstr>
      <vt:lpstr>Як нездатність змінювати точку зору сприяє хибній оцінці під час психозу (приклади)</vt:lpstr>
      <vt:lpstr>Три наведені нижче ілюстрації належать до однієї загальної категорії. До якої саме?</vt:lpstr>
      <vt:lpstr>Загальна категорія: живі істоти!</vt:lpstr>
      <vt:lpstr>Завдання</vt:lpstr>
      <vt:lpstr>Завдання</vt:lpstr>
      <vt:lpstr>Завдання</vt:lpstr>
      <vt:lpstr>Завдання</vt:lpstr>
      <vt:lpstr>Що могло трапитися?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появою нової картинки?</vt:lpstr>
      <vt:lpstr>Повторно оцініть ймовірність!</vt:lpstr>
      <vt:lpstr>PowerPoint-Präsentation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411</cp:revision>
  <dcterms:created xsi:type="dcterms:W3CDTF">2004-06-30T16:15:23Z</dcterms:created>
  <dcterms:modified xsi:type="dcterms:W3CDTF">2025-10-07T14:00:07Z</dcterms:modified>
</cp:coreProperties>
</file>