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1" r:id="rId2"/>
    <p:sldMasterId id="2147483694" r:id="rId3"/>
    <p:sldMasterId id="2147483707" r:id="rId4"/>
  </p:sldMasterIdLst>
  <p:notesMasterIdLst>
    <p:notesMasterId r:id="rId45"/>
  </p:notesMasterIdLst>
  <p:sldIdLst>
    <p:sldId id="406" r:id="rId5"/>
    <p:sldId id="381" r:id="rId6"/>
    <p:sldId id="392" r:id="rId7"/>
    <p:sldId id="394" r:id="rId8"/>
    <p:sldId id="393" r:id="rId9"/>
    <p:sldId id="288" r:id="rId10"/>
    <p:sldId id="384" r:id="rId11"/>
    <p:sldId id="378" r:id="rId12"/>
    <p:sldId id="397" r:id="rId13"/>
    <p:sldId id="262" r:id="rId14"/>
    <p:sldId id="372" r:id="rId15"/>
    <p:sldId id="263" r:id="rId16"/>
    <p:sldId id="332" r:id="rId17"/>
    <p:sldId id="373" r:id="rId18"/>
    <p:sldId id="374" r:id="rId19"/>
    <p:sldId id="376" r:id="rId20"/>
    <p:sldId id="339" r:id="rId21"/>
    <p:sldId id="340" r:id="rId22"/>
    <p:sldId id="341" r:id="rId23"/>
    <p:sldId id="342" r:id="rId24"/>
    <p:sldId id="395" r:id="rId25"/>
    <p:sldId id="396" r:id="rId26"/>
    <p:sldId id="345" r:id="rId27"/>
    <p:sldId id="365" r:id="rId28"/>
    <p:sldId id="364" r:id="rId29"/>
    <p:sldId id="386" r:id="rId30"/>
    <p:sldId id="349" r:id="rId31"/>
    <p:sldId id="350" r:id="rId32"/>
    <p:sldId id="351" r:id="rId33"/>
    <p:sldId id="352" r:id="rId34"/>
    <p:sldId id="354" r:id="rId35"/>
    <p:sldId id="380" r:id="rId36"/>
    <p:sldId id="385" r:id="rId37"/>
    <p:sldId id="389" r:id="rId38"/>
    <p:sldId id="403" r:id="rId39"/>
    <p:sldId id="404" r:id="rId40"/>
    <p:sldId id="976" r:id="rId41"/>
    <p:sldId id="407" r:id="rId42"/>
    <p:sldId id="408" r:id="rId43"/>
    <p:sldId id="409" r:id="rId44"/>
  </p:sldIdLst>
  <p:sldSz cx="12195175"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120" userDrawn="1">
          <p15:clr>
            <a:srgbClr val="A4A3A4"/>
          </p15:clr>
        </p15:guide>
        <p15:guide id="4" pos="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 id="4" name="Steffenmoritz" initials="S" lastIdx="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000000"/>
    <a:srgbClr val="336600"/>
    <a:srgbClr val="0066CC"/>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75" autoAdjust="0"/>
    <p:restoredTop sz="93283" autoAdjust="0"/>
  </p:normalViewPr>
  <p:slideViewPr>
    <p:cSldViewPr snapToGrid="0">
      <p:cViewPr varScale="1">
        <p:scale>
          <a:sx n="117" d="100"/>
          <a:sy n="117" d="100"/>
        </p:scale>
        <p:origin x="360" y="168"/>
      </p:cViewPr>
      <p:guideLst>
        <p:guide orient="horz" pos="4319"/>
        <p:guide/>
        <p:guide pos="120"/>
        <p:guide pos="160"/>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07.10.25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‹Nr.›</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2552333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3491762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2931334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347139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2680784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8</a:t>
            </a:fld>
            <a:endParaRPr lang="de-DE"/>
          </a:p>
        </p:txBody>
      </p:sp>
    </p:spTree>
    <p:extLst>
      <p:ext uri="{BB962C8B-B14F-4D97-AF65-F5344CB8AC3E}">
        <p14:creationId xmlns:p14="http://schemas.microsoft.com/office/powerpoint/2010/main" val="1468574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870692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i="0" baseline="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10</a:t>
            </a:fld>
            <a:endParaRPr lang="de-DE"/>
          </a:p>
        </p:txBody>
      </p:sp>
    </p:spTree>
    <p:extLst>
      <p:ext uri="{BB962C8B-B14F-4D97-AF65-F5344CB8AC3E}">
        <p14:creationId xmlns:p14="http://schemas.microsoft.com/office/powerpoint/2010/main" val="1587654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indent="0">
              <a:buFont typeface="Wingdings" panose="05000000000000000000" pitchFamily="2" charset="2"/>
              <a:buNone/>
            </a:pPr>
            <a:endParaRPr lang="de-DE" b="0" i="0" baseline="0" dirty="0">
              <a:sym typeface="Wingdings" panose="05000000000000000000" pitchFamily="2" charset="2"/>
            </a:endParaRPr>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2325338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12</a:t>
            </a:fld>
            <a:endParaRPr lang="de-DE">
              <a:solidFill>
                <a:srgbClr val="000000"/>
              </a:solidFill>
            </a:endParaRPr>
          </a:p>
        </p:txBody>
      </p:sp>
    </p:spTree>
    <p:extLst>
      <p:ext uri="{BB962C8B-B14F-4D97-AF65-F5344CB8AC3E}">
        <p14:creationId xmlns:p14="http://schemas.microsoft.com/office/powerpoint/2010/main" val="1877347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330001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15</a:t>
            </a:fld>
            <a:endParaRPr lang="de-DE"/>
          </a:p>
        </p:txBody>
      </p:sp>
    </p:spTree>
    <p:extLst>
      <p:ext uri="{BB962C8B-B14F-4D97-AF65-F5344CB8AC3E}">
        <p14:creationId xmlns:p14="http://schemas.microsoft.com/office/powerpoint/2010/main" val="1683676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16</a:t>
            </a:fld>
            <a:endParaRPr lang="de-DE"/>
          </a:p>
        </p:txBody>
      </p:sp>
    </p:spTree>
    <p:extLst>
      <p:ext uri="{BB962C8B-B14F-4D97-AF65-F5344CB8AC3E}">
        <p14:creationId xmlns:p14="http://schemas.microsoft.com/office/powerpoint/2010/main" val="1640406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636017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1184358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20</a:t>
            </a:fld>
            <a:endParaRPr lang="de-DE"/>
          </a:p>
        </p:txBody>
      </p:sp>
    </p:spTree>
    <p:extLst>
      <p:ext uri="{BB962C8B-B14F-4D97-AF65-F5344CB8AC3E}">
        <p14:creationId xmlns:p14="http://schemas.microsoft.com/office/powerpoint/2010/main" val="2626186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22</a:t>
            </a:fld>
            <a:endParaRPr lang="de-DE"/>
          </a:p>
        </p:txBody>
      </p:sp>
    </p:spTree>
    <p:extLst>
      <p:ext uri="{BB962C8B-B14F-4D97-AF65-F5344CB8AC3E}">
        <p14:creationId xmlns:p14="http://schemas.microsoft.com/office/powerpoint/2010/main" val="4169227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23</a:t>
            </a:fld>
            <a:endParaRPr lang="de-DE"/>
          </a:p>
        </p:txBody>
      </p:sp>
    </p:spTree>
    <p:extLst>
      <p:ext uri="{BB962C8B-B14F-4D97-AF65-F5344CB8AC3E}">
        <p14:creationId xmlns:p14="http://schemas.microsoft.com/office/powerpoint/2010/main" val="11197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24</a:t>
            </a:fld>
            <a:endParaRPr lang="de-DE"/>
          </a:p>
        </p:txBody>
      </p:sp>
    </p:spTree>
    <p:extLst>
      <p:ext uri="{BB962C8B-B14F-4D97-AF65-F5344CB8AC3E}">
        <p14:creationId xmlns:p14="http://schemas.microsoft.com/office/powerpoint/2010/main" val="3194459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26</a:t>
            </a:fld>
            <a:endParaRPr lang="de-DE"/>
          </a:p>
        </p:txBody>
      </p:sp>
    </p:spTree>
    <p:extLst>
      <p:ext uri="{BB962C8B-B14F-4D97-AF65-F5344CB8AC3E}">
        <p14:creationId xmlns:p14="http://schemas.microsoft.com/office/powerpoint/2010/main" val="4108529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27</a:t>
            </a:fld>
            <a:endParaRPr lang="de-DE"/>
          </a:p>
        </p:txBody>
      </p:sp>
    </p:spTree>
    <p:extLst>
      <p:ext uri="{BB962C8B-B14F-4D97-AF65-F5344CB8AC3E}">
        <p14:creationId xmlns:p14="http://schemas.microsoft.com/office/powerpoint/2010/main" val="1921801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28</a:t>
            </a:fld>
            <a:endParaRPr lang="de-DE"/>
          </a:p>
        </p:txBody>
      </p:sp>
    </p:spTree>
    <p:extLst>
      <p:ext uri="{BB962C8B-B14F-4D97-AF65-F5344CB8AC3E}">
        <p14:creationId xmlns:p14="http://schemas.microsoft.com/office/powerpoint/2010/main" val="1411163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29</a:t>
            </a:fld>
            <a:endParaRPr lang="de-DE"/>
          </a:p>
        </p:txBody>
      </p:sp>
    </p:spTree>
    <p:extLst>
      <p:ext uri="{BB962C8B-B14F-4D97-AF65-F5344CB8AC3E}">
        <p14:creationId xmlns:p14="http://schemas.microsoft.com/office/powerpoint/2010/main" val="3383010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30</a:t>
            </a:fld>
            <a:endParaRPr lang="de-DE"/>
          </a:p>
        </p:txBody>
      </p:sp>
    </p:spTree>
    <p:extLst>
      <p:ext uri="{BB962C8B-B14F-4D97-AF65-F5344CB8AC3E}">
        <p14:creationId xmlns:p14="http://schemas.microsoft.com/office/powerpoint/2010/main" val="2338079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32</a:t>
            </a:fld>
            <a:endParaRPr lang="de-DE"/>
          </a:p>
        </p:txBody>
      </p:sp>
    </p:spTree>
    <p:extLst>
      <p:ext uri="{BB962C8B-B14F-4D97-AF65-F5344CB8AC3E}">
        <p14:creationId xmlns:p14="http://schemas.microsoft.com/office/powerpoint/2010/main" val="1746176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33</a:t>
            </a:fld>
            <a:endParaRPr lang="de-DE"/>
          </a:p>
        </p:txBody>
      </p:sp>
    </p:spTree>
    <p:extLst>
      <p:ext uri="{BB962C8B-B14F-4D97-AF65-F5344CB8AC3E}">
        <p14:creationId xmlns:p14="http://schemas.microsoft.com/office/powerpoint/2010/main" val="2312956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34</a:t>
            </a:fld>
            <a:endParaRPr lang="de-DE"/>
          </a:p>
        </p:txBody>
      </p:sp>
    </p:spTree>
    <p:extLst>
      <p:ext uri="{BB962C8B-B14F-4D97-AF65-F5344CB8AC3E}">
        <p14:creationId xmlns:p14="http://schemas.microsoft.com/office/powerpoint/2010/main" val="153467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35</a:t>
            </a:fld>
            <a:endParaRPr lang="de-DE"/>
          </a:p>
        </p:txBody>
      </p:sp>
    </p:spTree>
    <p:extLst>
      <p:ext uri="{BB962C8B-B14F-4D97-AF65-F5344CB8AC3E}">
        <p14:creationId xmlns:p14="http://schemas.microsoft.com/office/powerpoint/2010/main" val="204165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36</a:t>
            </a:fld>
            <a:endParaRPr lang="de-DE"/>
          </a:p>
        </p:txBody>
      </p:sp>
    </p:spTree>
    <p:extLst>
      <p:ext uri="{BB962C8B-B14F-4D97-AF65-F5344CB8AC3E}">
        <p14:creationId xmlns:p14="http://schemas.microsoft.com/office/powerpoint/2010/main" val="8057149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a:solidFill>
                  <a:srgbClr val="004992"/>
                </a:solidFill>
              </a:rPr>
              <a:t>(M</a:t>
            </a:r>
            <a:r>
              <a:rPr lang="en-US" dirty="0">
                <a:solidFill>
                  <a:srgbClr val="004992"/>
                </a:solidFill>
              </a:rPr>
              <a:t>C</a:t>
            </a:r>
            <a:r>
              <a:rPr lang="de-DE" dirty="0">
                <a:solidFill>
                  <a:srgbClr val="004992"/>
                </a:solidFill>
              </a:rPr>
              <a:t>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000" dirty="0" err="1">
                <a:latin typeface="+mj-lt"/>
              </a:rPr>
              <a:t>Дозвіл</a:t>
            </a:r>
            <a:r>
              <a:rPr lang="ru-RU" altLang="de-DE" sz="1000" dirty="0">
                <a:latin typeface="+mj-lt"/>
              </a:rPr>
              <a:t> на </a:t>
            </a:r>
            <a:r>
              <a:rPr lang="ru-RU" altLang="de-DE" sz="1000" dirty="0" err="1">
                <a:latin typeface="+mj-lt"/>
              </a:rPr>
              <a:t>використання</a:t>
            </a:r>
            <a:r>
              <a:rPr lang="ru-RU" altLang="de-DE" sz="1000" dirty="0">
                <a:latin typeface="+mj-lt"/>
              </a:rPr>
              <a:t> </a:t>
            </a:r>
            <a:r>
              <a:rPr lang="ru-RU" altLang="de-DE" sz="1000" dirty="0" err="1">
                <a:latin typeface="+mj-lt"/>
              </a:rPr>
              <a:t>зображень</a:t>
            </a:r>
            <a:r>
              <a:rPr lang="ru-RU" altLang="de-DE" sz="1000" dirty="0">
                <a:latin typeface="+mj-lt"/>
              </a:rPr>
              <a:t> </a:t>
            </a:r>
            <a:r>
              <a:rPr lang="ru-RU" altLang="de-DE" sz="1000" dirty="0" err="1">
                <a:latin typeface="+mj-lt"/>
              </a:rPr>
              <a:t>люб'язно</a:t>
            </a:r>
            <a:r>
              <a:rPr lang="ru-RU" altLang="de-DE" sz="1000" dirty="0">
                <a:latin typeface="+mj-lt"/>
              </a:rPr>
              <a:t> </a:t>
            </a:r>
            <a:r>
              <a:rPr lang="ru-RU" altLang="de-DE" sz="1000" dirty="0" err="1">
                <a:latin typeface="+mj-lt"/>
              </a:rPr>
              <a:t>надали</a:t>
            </a:r>
            <a:r>
              <a:rPr lang="ru-RU" altLang="de-DE" sz="1000" dirty="0">
                <a:latin typeface="+mj-lt"/>
              </a:rPr>
              <a:t> </a:t>
            </a:r>
            <a:r>
              <a:rPr lang="ru-RU" altLang="de-DE" sz="1000" dirty="0" err="1">
                <a:latin typeface="+mj-lt"/>
              </a:rPr>
              <a:t>митці</a:t>
            </a:r>
            <a:r>
              <a:rPr lang="ru-RU" altLang="de-DE" sz="1000" dirty="0">
                <a:latin typeface="+mj-lt"/>
              </a:rPr>
              <a:t> </a:t>
            </a:r>
            <a:r>
              <a:rPr lang="ru-RU" altLang="de-DE" sz="1000" dirty="0" err="1">
                <a:latin typeface="+mj-lt"/>
              </a:rPr>
              <a:t>або</a:t>
            </a:r>
            <a:r>
              <a:rPr lang="ru-RU" altLang="de-DE" sz="1000" dirty="0">
                <a:latin typeface="+mj-lt"/>
              </a:rPr>
              <a:t> </a:t>
            </a:r>
            <a:r>
              <a:rPr lang="ru-RU" altLang="de-DE" sz="1000" dirty="0" err="1">
                <a:latin typeface="+mj-lt"/>
              </a:rPr>
              <a:t>власники</a:t>
            </a:r>
            <a:r>
              <a:rPr lang="ru-RU" altLang="de-DE" sz="1000" dirty="0">
                <a:latin typeface="+mj-lt"/>
              </a:rPr>
              <a:t> </a:t>
            </a:r>
            <a:r>
              <a:rPr lang="ru-RU" altLang="de-DE" sz="1000" dirty="0" err="1">
                <a:latin typeface="+mj-lt"/>
              </a:rPr>
              <a:t>авторських</a:t>
            </a:r>
            <a:r>
              <a:rPr lang="ru-RU" altLang="de-DE" sz="1000" dirty="0">
                <a:latin typeface="+mj-lt"/>
              </a:rPr>
              <a:t> прав. </a:t>
            </a:r>
            <a:r>
              <a:rPr lang="ru-RU" altLang="de-DE" sz="1000" dirty="0" err="1">
                <a:latin typeface="+mj-lt"/>
              </a:rPr>
              <a:t>Подробиці</a:t>
            </a:r>
            <a:r>
              <a:rPr lang="ru-RU" altLang="de-DE" sz="1000" dirty="0">
                <a:latin typeface="+mj-lt"/>
              </a:rPr>
              <a:t> (</a:t>
            </a:r>
            <a:r>
              <a:rPr lang="ru-RU" altLang="de-DE" sz="1000" dirty="0" err="1">
                <a:latin typeface="+mj-lt"/>
              </a:rPr>
              <a:t>ім</a:t>
            </a:r>
            <a:r>
              <a:rPr lang="uk-UA" altLang="de-DE" sz="1000" dirty="0">
                <a:latin typeface="+mj-lt"/>
              </a:rPr>
              <a:t>’я митця</a:t>
            </a:r>
            <a:r>
              <a:rPr lang="ru-RU" altLang="de-DE" sz="1000" dirty="0">
                <a:latin typeface="+mj-lt"/>
              </a:rPr>
              <a:t>, </a:t>
            </a:r>
            <a:r>
              <a:rPr lang="ru-RU" altLang="de-DE" sz="1000" dirty="0" err="1">
                <a:latin typeface="+mj-lt"/>
              </a:rPr>
              <a:t>назва</a:t>
            </a:r>
            <a:r>
              <a:rPr lang="ru-RU" altLang="de-DE" sz="1000" dirty="0">
                <a:latin typeface="+mj-lt"/>
              </a:rPr>
              <a:t> </a:t>
            </a:r>
            <a:r>
              <a:rPr lang="ru-RU" altLang="de-DE" sz="1000" dirty="0" err="1">
                <a:latin typeface="+mj-lt"/>
              </a:rPr>
              <a:t>зображення</a:t>
            </a:r>
            <a:r>
              <a:rPr lang="ru-RU" altLang="de-DE" sz="1000" dirty="0">
                <a:latin typeface="+mj-lt"/>
              </a:rPr>
              <a:t>) наведено в </a:t>
            </a:r>
            <a:r>
              <a:rPr lang="ru-RU" altLang="de-DE" sz="1000" dirty="0" err="1">
                <a:latin typeface="+mj-lt"/>
              </a:rPr>
              <a:t>кінці</a:t>
            </a:r>
            <a:r>
              <a:rPr lang="ru-RU" altLang="de-DE" sz="1000" dirty="0">
                <a:latin typeface="+mj-lt"/>
              </a:rPr>
              <a:t> </a:t>
            </a:r>
            <a:r>
              <a:rPr lang="ru-RU" altLang="de-DE" sz="1000" dirty="0" err="1">
                <a:latin typeface="+mj-lt"/>
              </a:rPr>
              <a:t>презентації</a:t>
            </a:r>
            <a:r>
              <a:rPr lang="ru-RU" altLang="de-DE" sz="1000" dirty="0">
                <a:latin typeface="+mj-lt"/>
              </a:rPr>
              <a:t>.</a:t>
            </a:r>
            <a:endParaRPr lang="de-DE" altLang="de-DE" sz="1000" dirty="0">
              <a:latin typeface="+mj-lt"/>
            </a:endParaRPr>
          </a:p>
        </p:txBody>
      </p:sp>
      <p:pic>
        <p:nvPicPr>
          <p:cNvPr id="2" name="Grafik 7">
            <a:extLst>
              <a:ext uri="{FF2B5EF4-FFF2-40B4-BE49-F238E27FC236}">
                <a16:creationId xmlns:a16="http://schemas.microsoft.com/office/drawing/2014/main" id="{2955C5C2-F2E7-9C7D-9BFB-9C75A8977F08}"/>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000000"/>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49446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20880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err="1">
                <a:solidFill>
                  <a:srgbClr val="004992"/>
                </a:solidFill>
              </a:rPr>
              <a:t>MCT</a:t>
            </a:r>
            <a:r>
              <a:rPr lang="de-DE" dirty="0">
                <a:solidFill>
                  <a:srgbClr val="004992"/>
                </a:solidFill>
              </a:rPr>
              <a: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000" b="0" dirty="0" err="1">
                <a:latin typeface="+mj-lt"/>
              </a:rPr>
              <a:t>Дозвіл</a:t>
            </a:r>
            <a:r>
              <a:rPr lang="ru-RU" altLang="de-DE" sz="1000" b="0" dirty="0">
                <a:latin typeface="+mj-lt"/>
              </a:rPr>
              <a:t> на </a:t>
            </a:r>
            <a:r>
              <a:rPr lang="ru-RU" altLang="de-DE" sz="1000" b="0" dirty="0" err="1">
                <a:latin typeface="+mj-lt"/>
              </a:rPr>
              <a:t>використання</a:t>
            </a:r>
            <a:r>
              <a:rPr lang="ru-RU" altLang="de-DE" sz="1000" b="0" dirty="0">
                <a:latin typeface="+mj-lt"/>
              </a:rPr>
              <a:t> </a:t>
            </a:r>
            <a:r>
              <a:rPr lang="ru-RU" altLang="de-DE" sz="1000" b="0" dirty="0" err="1">
                <a:latin typeface="+mj-lt"/>
              </a:rPr>
              <a:t>зображень</a:t>
            </a:r>
            <a:r>
              <a:rPr lang="ru-RU" altLang="de-DE" sz="1000" b="0" dirty="0">
                <a:latin typeface="+mj-lt"/>
              </a:rPr>
              <a:t> </a:t>
            </a:r>
            <a:r>
              <a:rPr lang="ru-RU" altLang="de-DE" sz="1000" b="0" dirty="0" err="1">
                <a:latin typeface="+mj-lt"/>
              </a:rPr>
              <a:t>люб'язно</a:t>
            </a:r>
            <a:r>
              <a:rPr lang="ru-RU" altLang="de-DE" sz="1000" b="0" dirty="0">
                <a:latin typeface="+mj-lt"/>
              </a:rPr>
              <a:t> </a:t>
            </a:r>
            <a:r>
              <a:rPr lang="ru-RU" altLang="de-DE" sz="1000" b="0" dirty="0" err="1">
                <a:latin typeface="+mj-lt"/>
              </a:rPr>
              <a:t>надали</a:t>
            </a:r>
            <a:r>
              <a:rPr lang="ru-RU" altLang="de-DE" sz="1000" b="0" dirty="0">
                <a:latin typeface="+mj-lt"/>
              </a:rPr>
              <a:t> </a:t>
            </a:r>
            <a:r>
              <a:rPr lang="ru-RU" altLang="de-DE" sz="1000" b="0" dirty="0" err="1">
                <a:latin typeface="+mj-lt"/>
              </a:rPr>
              <a:t>митці</a:t>
            </a:r>
            <a:r>
              <a:rPr lang="ru-RU" altLang="de-DE" sz="1000" b="0" dirty="0">
                <a:latin typeface="+mj-lt"/>
              </a:rPr>
              <a:t> </a:t>
            </a:r>
            <a:r>
              <a:rPr lang="ru-RU" altLang="de-DE" sz="1000" b="0" dirty="0" err="1">
                <a:latin typeface="+mj-lt"/>
              </a:rPr>
              <a:t>або</a:t>
            </a:r>
            <a:r>
              <a:rPr lang="ru-RU" altLang="de-DE" sz="1000" b="0" dirty="0">
                <a:latin typeface="+mj-lt"/>
              </a:rPr>
              <a:t> </a:t>
            </a:r>
            <a:r>
              <a:rPr lang="ru-RU" altLang="de-DE" sz="1000" b="0" dirty="0" err="1">
                <a:latin typeface="+mj-lt"/>
              </a:rPr>
              <a:t>власники</a:t>
            </a:r>
            <a:r>
              <a:rPr lang="ru-RU" altLang="de-DE" sz="1000" b="0" dirty="0">
                <a:latin typeface="+mj-lt"/>
              </a:rPr>
              <a:t> </a:t>
            </a:r>
            <a:r>
              <a:rPr lang="ru-RU" altLang="de-DE" sz="1000" b="0" dirty="0" err="1">
                <a:latin typeface="+mj-lt"/>
              </a:rPr>
              <a:t>авторських</a:t>
            </a:r>
            <a:r>
              <a:rPr lang="ru-RU" altLang="de-DE" sz="1000" b="0" dirty="0">
                <a:latin typeface="+mj-lt"/>
              </a:rPr>
              <a:t> прав. </a:t>
            </a:r>
            <a:r>
              <a:rPr lang="ru-RU" altLang="de-DE" sz="1000" b="0" dirty="0" err="1">
                <a:latin typeface="+mj-lt"/>
              </a:rPr>
              <a:t>Подробиці</a:t>
            </a:r>
            <a:r>
              <a:rPr lang="ru-RU" altLang="de-DE" sz="1000" b="0" dirty="0">
                <a:latin typeface="+mj-lt"/>
              </a:rPr>
              <a:t> (</a:t>
            </a:r>
            <a:r>
              <a:rPr lang="ru-RU" altLang="de-DE" sz="1000" b="0" dirty="0" err="1">
                <a:latin typeface="+mj-lt"/>
              </a:rPr>
              <a:t>ім’я</a:t>
            </a:r>
            <a:r>
              <a:rPr lang="ru-RU" altLang="de-DE" sz="1000" b="0" dirty="0">
                <a:latin typeface="+mj-lt"/>
              </a:rPr>
              <a:t> </a:t>
            </a:r>
            <a:r>
              <a:rPr lang="ru-RU" altLang="de-DE" sz="1000" b="0" dirty="0" err="1">
                <a:latin typeface="+mj-lt"/>
              </a:rPr>
              <a:t>митця</a:t>
            </a:r>
            <a:r>
              <a:rPr lang="ru-RU" altLang="de-DE" sz="1000" b="0" dirty="0">
                <a:latin typeface="+mj-lt"/>
              </a:rPr>
              <a:t>, </a:t>
            </a:r>
            <a:r>
              <a:rPr lang="ru-RU" altLang="de-DE" sz="1000" b="0" dirty="0" err="1">
                <a:latin typeface="+mj-lt"/>
              </a:rPr>
              <a:t>назва</a:t>
            </a:r>
            <a:r>
              <a:rPr lang="ru-RU" altLang="de-DE" sz="1000" b="0" dirty="0">
                <a:latin typeface="+mj-lt"/>
              </a:rPr>
              <a:t> </a:t>
            </a:r>
            <a:r>
              <a:rPr lang="ru-RU" altLang="de-DE" sz="1000" b="0" dirty="0" err="1">
                <a:latin typeface="+mj-lt"/>
              </a:rPr>
              <a:t>зображення</a:t>
            </a:r>
            <a:r>
              <a:rPr lang="ru-RU" altLang="de-DE" sz="1000" b="0" dirty="0">
                <a:latin typeface="+mj-lt"/>
              </a:rPr>
              <a:t>) наведено в </a:t>
            </a:r>
            <a:r>
              <a:rPr lang="ru-RU" altLang="de-DE" sz="1000" b="0" dirty="0" err="1">
                <a:latin typeface="+mj-lt"/>
              </a:rPr>
              <a:t>кінці</a:t>
            </a:r>
            <a:r>
              <a:rPr lang="ru-RU" altLang="de-DE" sz="1000" b="0" dirty="0">
                <a:latin typeface="+mj-lt"/>
              </a:rPr>
              <a:t> </a:t>
            </a:r>
            <a:r>
              <a:rPr lang="ru-RU" altLang="de-DE" sz="1000" b="0" dirty="0" err="1">
                <a:latin typeface="+mj-lt"/>
              </a:rPr>
              <a:t>презентації</a:t>
            </a:r>
            <a:r>
              <a:rPr lang="de-DE" altLang="de-DE" sz="1000" b="0" dirty="0">
                <a:latin typeface="+mj-lt"/>
              </a:rPr>
              <a:t>.</a:t>
            </a:r>
          </a:p>
        </p:txBody>
      </p:sp>
    </p:spTree>
    <p:extLst>
      <p:ext uri="{BB962C8B-B14F-4D97-AF65-F5344CB8AC3E}">
        <p14:creationId xmlns:p14="http://schemas.microsoft.com/office/powerpoint/2010/main" val="13434217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uk-UA" dirty="0" err="1"/>
              <a:t>Метакогнітивний</a:t>
            </a:r>
            <a:r>
              <a:rPr lang="uk-UA" dirty="0"/>
              <a:t> тренінг 8. Настрій</a:t>
            </a:r>
            <a:endParaRPr lang="de-DE" dirty="0"/>
          </a:p>
        </p:txBody>
      </p:sp>
      <p:sp>
        <p:nvSpPr>
          <p:cNvPr id="4" name="Slide Number Placeholder 3"/>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7645747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uk-UA" dirty="0" err="1"/>
              <a:t>Метакогнітивний</a:t>
            </a:r>
            <a:r>
              <a:rPr lang="uk-UA" dirty="0"/>
              <a:t> тренінг 8. Настрій</a:t>
            </a:r>
            <a:endParaRPr lang="de-DE" dirty="0"/>
          </a:p>
        </p:txBody>
      </p:sp>
      <p:sp>
        <p:nvSpPr>
          <p:cNvPr id="6" name="Slide Number Placeholder 5"/>
          <p:cNvSpPr>
            <a:spLocks noGrp="1"/>
          </p:cNvSpPr>
          <p:nvPr>
            <p:ph type="sldNum" sz="quarter" idx="12"/>
          </p:nvPr>
        </p:nvSpPr>
        <p:spPr bwMode="gray"/>
        <p:txBody>
          <a:bodyPr>
            <a:noAutofit/>
          </a:bodyPr>
          <a:lstStyle/>
          <a:p>
            <a:pPr>
              <a:defRPr/>
            </a:pPr>
            <a:fld id="{31A55163-39B4-40AE-9E58-03E666178A0C}" type="slidenum">
              <a:rPr lang="de-DE" altLang="de-DE" smtClean="0"/>
              <a:pPr>
                <a:defRPr/>
              </a:pPr>
              <a:t>‹Nr.›</a:t>
            </a:fld>
            <a:endParaRPr lang="de-DE" altLang="de-DE"/>
          </a:p>
        </p:txBody>
      </p:sp>
    </p:spTree>
    <p:extLst>
      <p:ext uri="{BB962C8B-B14F-4D97-AF65-F5344CB8AC3E}">
        <p14:creationId xmlns:p14="http://schemas.microsoft.com/office/powerpoint/2010/main" val="4509669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40880499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uk-UA" dirty="0" err="1"/>
              <a:t>Метакогнітивний</a:t>
            </a:r>
            <a:r>
              <a:rPr lang="uk-UA" dirty="0"/>
              <a:t> тренінг 8. Настрій</a:t>
            </a:r>
            <a:endParaRPr lang="de-DE" dirty="0"/>
          </a:p>
        </p:txBody>
      </p:sp>
      <p:sp>
        <p:nvSpPr>
          <p:cNvPr id="7" name="Slide Number Placeholder 6"/>
          <p:cNvSpPr>
            <a:spLocks noGrp="1"/>
          </p:cNvSpPr>
          <p:nvPr>
            <p:ph type="sldNum" sz="quarter" idx="12"/>
          </p:nvPr>
        </p:nvSpPr>
        <p:spPr bwMode="gray"/>
        <p:txBody>
          <a:bodyPr/>
          <a:lstStyle/>
          <a:p>
            <a:pPr>
              <a:defRPr/>
            </a:pPr>
            <a:fld id="{DD3286F8-652B-423C-9050-D693EB7BA0E2}" type="slidenum">
              <a:rPr lang="de-DE" altLang="de-DE" smtClean="0"/>
              <a:pPr>
                <a:defRPr/>
              </a:pPr>
              <a:t>‹Nr.›</a:t>
            </a:fld>
            <a:endParaRPr lang="de-DE" altLang="de-DE"/>
          </a:p>
        </p:txBody>
      </p:sp>
    </p:spTree>
    <p:extLst>
      <p:ext uri="{BB962C8B-B14F-4D97-AF65-F5344CB8AC3E}">
        <p14:creationId xmlns:p14="http://schemas.microsoft.com/office/powerpoint/2010/main" val="2852684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uk-UA" dirty="0" err="1"/>
              <a:t>Метакогнітивний</a:t>
            </a:r>
            <a:r>
              <a:rPr lang="uk-UA" dirty="0"/>
              <a:t> тренінг 8. Настрій</a:t>
            </a:r>
            <a:endParaRPr lang="de-DE" dirty="0"/>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52031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uk-UA" dirty="0" err="1"/>
              <a:t>Метакогнітивний</a:t>
            </a:r>
            <a:r>
              <a:rPr lang="uk-UA" dirty="0"/>
              <a:t> тренінг 8. Настрій</a:t>
            </a:r>
            <a:endParaRPr lang="de-DE" dirty="0"/>
          </a:p>
        </p:txBody>
      </p:sp>
      <p:sp>
        <p:nvSpPr>
          <p:cNvPr id="7" name="Slide Number Placeholder 6"/>
          <p:cNvSpPr>
            <a:spLocks noGrp="1"/>
          </p:cNvSpPr>
          <p:nvPr>
            <p:ph type="sldNum" sz="quarter" idx="12"/>
          </p:nvPr>
        </p:nvSpPr>
        <p:spPr bwMode="gray"/>
        <p:txBody>
          <a:bodyPr/>
          <a:lstStyle/>
          <a:p>
            <a:pPr>
              <a:defRPr/>
            </a:pPr>
            <a:fld id="{BBAE64F0-375F-4562-98FB-0BDCD253693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983969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uk-UA" dirty="0" err="1"/>
              <a:t>Метакогнітивний</a:t>
            </a:r>
            <a:r>
              <a:rPr lang="uk-UA" dirty="0"/>
              <a:t> тренінг 8. Настрій</a:t>
            </a:r>
            <a:endParaRPr lang="de-DE" dirty="0"/>
          </a:p>
        </p:txBody>
      </p:sp>
      <p:sp>
        <p:nvSpPr>
          <p:cNvPr id="5" name="Slide Number Placeholder 4"/>
          <p:cNvSpPr>
            <a:spLocks noGrp="1"/>
          </p:cNvSpPr>
          <p:nvPr>
            <p:ph type="sldNum" sz="quarter" idx="12"/>
          </p:nvPr>
        </p:nvSpPr>
        <p:spPr bwMode="gray"/>
        <p:txBody>
          <a:bodyPr/>
          <a:lstStyle/>
          <a:p>
            <a:pPr>
              <a:defRPr/>
            </a:pPr>
            <a:fld id="{8999DBA7-622B-4A3F-8040-D1DDE4BF5F6E}" type="slidenum">
              <a:rPr lang="de-DE" altLang="de-DE" smtClean="0"/>
              <a:pPr>
                <a:defRPr/>
              </a:pPr>
              <a:t>‹Nr.›</a:t>
            </a:fld>
            <a:endParaRPr lang="de-DE" altLang="de-DE"/>
          </a:p>
        </p:txBody>
      </p:sp>
    </p:spTree>
    <p:extLst>
      <p:ext uri="{BB962C8B-B14F-4D97-AF65-F5344CB8AC3E}">
        <p14:creationId xmlns:p14="http://schemas.microsoft.com/office/powerpoint/2010/main" val="30816141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uk-UA" dirty="0" err="1"/>
              <a:t>Метакогнітивний</a:t>
            </a:r>
            <a:r>
              <a:rPr lang="uk-UA" dirty="0"/>
              <a:t> тренінг 8. Настрій</a:t>
            </a:r>
            <a:endParaRPr lang="de-DE" dirty="0"/>
          </a:p>
        </p:txBody>
      </p:sp>
      <p:sp>
        <p:nvSpPr>
          <p:cNvPr id="4" name="Slide Number Placeholder 3"/>
          <p:cNvSpPr>
            <a:spLocks noGrp="1"/>
          </p:cNvSpPr>
          <p:nvPr>
            <p:ph type="sldNum" sz="quarter" idx="12"/>
          </p:nvPr>
        </p:nvSpPr>
        <p:spPr bwMode="gray"/>
        <p:txBody>
          <a:bodyPr/>
          <a:lstStyle/>
          <a:p>
            <a:pPr>
              <a:defRPr/>
            </a:pPr>
            <a:fld id="{E532E350-AD81-4A55-AFBF-ACECAD27C655}" type="slidenum">
              <a:rPr lang="de-DE" altLang="de-DE" smtClean="0"/>
              <a:pPr>
                <a:defRPr/>
              </a:pPr>
              <a:t>‹Nr.›</a:t>
            </a:fld>
            <a:endParaRPr lang="de-DE" altLang="de-DE"/>
          </a:p>
        </p:txBody>
      </p:sp>
    </p:spTree>
    <p:extLst>
      <p:ext uri="{BB962C8B-B14F-4D97-AF65-F5344CB8AC3E}">
        <p14:creationId xmlns:p14="http://schemas.microsoft.com/office/powerpoint/2010/main" val="36593626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8422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defRPr/>
            </a:pPr>
            <a:r>
              <a:rPr lang="de-DE">
                <a:solidFill>
                  <a:srgbClr val="000000"/>
                </a:solidFill>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uk-UA" dirty="0" err="1"/>
              <a:t>Метакогнітивний</a:t>
            </a:r>
            <a:r>
              <a:rPr lang="uk-UA" dirty="0"/>
              <a:t> тренінг 8. Настрій</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BAE64F0-375F-4562-98FB-0BDCD253693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46537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s://qeurope.eu.qualtrics.com/jfe/form/SV_dgR8Q64ld9VwJHU" TargetMode="External"/><Relationship Id="rId2" Type="http://schemas.openxmlformats.org/officeDocument/2006/relationships/image" Target="../media/image27.png"/><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MCT 9 B. Самоцінність</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uk-UA" dirty="0">
                <a:latin typeface="+mj-lt"/>
              </a:rPr>
              <a:t>© </a:t>
            </a:r>
            <a:r>
              <a:rPr lang="uk-UA" dirty="0" err="1">
                <a:latin typeface="+mj-lt"/>
              </a:rPr>
              <a:t>Moritz</a:t>
            </a:r>
            <a:r>
              <a:rPr lang="uk-UA" dirty="0">
                <a:latin typeface="+mj-lt"/>
              </a:rPr>
              <a:t> &amp; </a:t>
            </a:r>
            <a:r>
              <a:rPr lang="uk-UA" dirty="0" err="1">
                <a:latin typeface="+mj-lt"/>
              </a:rPr>
              <a:t>Woodward</a:t>
            </a:r>
            <a:r>
              <a:rPr lang="uk-UA" dirty="0">
                <a:latin typeface="+mj-lt"/>
              </a:rPr>
              <a:t>, 0</a:t>
            </a:r>
            <a:r>
              <a:rPr lang="de-DE" dirty="0">
                <a:latin typeface="+mj-lt"/>
              </a:rPr>
              <a:t>5</a:t>
            </a:r>
            <a:r>
              <a:rPr lang="uk-UA" dirty="0">
                <a:latin typeface="+mj-lt"/>
              </a:rPr>
              <a:t>|2</a:t>
            </a:r>
            <a:r>
              <a:rPr lang="de-DE">
                <a:latin typeface="+mj-lt"/>
              </a:rPr>
              <a:t>5</a:t>
            </a:r>
            <a:endParaRPr lang="uk-UA">
              <a:latin typeface="+mj-lt"/>
            </a:endParaRPr>
          </a:p>
          <a:p>
            <a:endParaRPr lang="de-DE" dirty="0">
              <a:latin typeface="+mj-lt"/>
            </a:endParaRPr>
          </a:p>
        </p:txBody>
      </p:sp>
    </p:spTree>
    <p:extLst>
      <p:ext uri="{BB962C8B-B14F-4D97-AF65-F5344CB8AC3E}">
        <p14:creationId xmlns:p14="http://schemas.microsoft.com/office/powerpoint/2010/main" val="2871596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Що таке «самоцінність»?</a:t>
            </a:r>
          </a:p>
        </p:txBody>
      </p:sp>
      <p:sp>
        <p:nvSpPr>
          <p:cNvPr id="467971" name="Rectangle 3"/>
          <p:cNvSpPr>
            <a:spLocks noGrp="1" noChangeArrowheads="1"/>
          </p:cNvSpPr>
          <p:nvPr>
            <p:ph idx="1"/>
          </p:nvPr>
        </p:nvSpPr>
        <p:spPr>
          <a:xfrm>
            <a:off x="6080760" y="2203704"/>
            <a:ext cx="5669280" cy="4248000"/>
          </a:xfrm>
        </p:spPr>
        <p:txBody>
          <a:bodyPr/>
          <a:lstStyle/>
          <a:p>
            <a:pPr algn="ctr" eaLnBrk="1" hangingPunct="1">
              <a:lnSpc>
                <a:spcPct val="100000"/>
              </a:lnSpc>
              <a:spcBef>
                <a:spcPts val="0"/>
              </a:spcBef>
            </a:pPr>
            <a:r>
              <a:rPr lang="uk-UA" sz="2400">
                <a:solidFill>
                  <a:srgbClr val="333333"/>
                </a:solidFill>
                <a:latin typeface="Calibri Light"/>
                <a:ea typeface="Verdana" pitchFamily="34" charset="0"/>
                <a:cs typeface="Verdana" pitchFamily="34" charset="0"/>
              </a:rPr>
              <a:t>???</a:t>
            </a:r>
          </a:p>
          <a:p>
            <a:pPr marL="0" lvl="8" indent="0" algn="ctr">
              <a:lnSpc>
                <a:spcPct val="100000"/>
              </a:lnSpc>
              <a:buNone/>
            </a:pPr>
            <a:r>
              <a:rPr lang="uk-UA" sz="2400">
                <a:solidFill>
                  <a:srgbClr val="333333"/>
                </a:solidFill>
                <a:latin typeface="Calibri Light"/>
                <a:ea typeface="Verdana" pitchFamily="34" charset="0"/>
                <a:cs typeface="Verdana" pitchFamily="34" charset="0"/>
              </a:rPr>
              <a:t>	</a:t>
            </a:r>
          </a:p>
          <a:p>
            <a:pPr algn="ctr" eaLnBrk="1" hangingPunct="1">
              <a:lnSpc>
                <a:spcPct val="100000"/>
              </a:lnSpc>
              <a:spcBef>
                <a:spcPts val="0"/>
              </a:spcBef>
            </a:pPr>
            <a:endParaRPr lang="de-DE" sz="2400" dirty="0">
              <a:solidFill>
                <a:srgbClr val="333333"/>
              </a:solidFill>
              <a:latin typeface="Calibri Light"/>
              <a:ea typeface="Verdana" pitchFamily="34" charset="0"/>
              <a:cs typeface="Verdana" pitchFamily="34" charset="0"/>
            </a:endParaRPr>
          </a:p>
          <a:p>
            <a:pPr algn="ctr" eaLnBrk="1" hangingPunct="1">
              <a:lnSpc>
                <a:spcPct val="100000"/>
              </a:lnSpc>
              <a:spcBef>
                <a:spcPts val="0"/>
              </a:spcBef>
            </a:pPr>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uk-UA" sz="1000" b="0">
                <a:solidFill>
                  <a:srgbClr val="FFFFFF"/>
                </a:solidFill>
                <a:latin typeface="Calibri Light"/>
                <a:ea typeface="ＭＳ Ｐゴシック" charset="0"/>
              </a:rPr>
              <a:t>Згідно з Берном, 1982 р.</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2514638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Що таке «самоцінність»?</a:t>
            </a: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uk-UA" sz="2400">
                <a:solidFill>
                  <a:srgbClr val="333333"/>
                </a:solidFill>
                <a:latin typeface="Calibri Light"/>
                <a:ea typeface="Verdana" pitchFamily="34" charset="0"/>
                <a:cs typeface="Verdana" pitchFamily="34" charset="0"/>
              </a:rPr>
              <a:t>Наше особисте бачення себе, незалежно від оцінок інших людей.</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uk-UA" sz="1000" b="0">
                <a:solidFill>
                  <a:srgbClr val="FFFFFF"/>
                </a:solidFill>
                <a:latin typeface="Calibri Light"/>
                <a:ea typeface="ＭＳ Ｐゴシック" charset="0"/>
              </a:rPr>
              <a:t>Згідно з Берном, 1982 р.</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2660551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Що таке «самоцінність»?</a:t>
            </a: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uk-UA" sz="2400">
                <a:solidFill>
                  <a:srgbClr val="333333"/>
                </a:solidFill>
                <a:latin typeface="Calibri Light"/>
                <a:ea typeface="Verdana" pitchFamily="34" charset="0"/>
                <a:cs typeface="Verdana" pitchFamily="34" charset="0"/>
              </a:rPr>
              <a:t>Наше особисте бачення себе, незалежно від оцінок інших людей.</a:t>
            </a:r>
          </a:p>
          <a:p>
            <a:pPr marL="342900" lvl="8" indent="-342900">
              <a:spcBef>
                <a:spcPts val="1999"/>
              </a:spcBef>
              <a:buClr>
                <a:srgbClr val="333333"/>
              </a:buClr>
              <a:buFont typeface="WingDings"/>
              <a:buChar char=""/>
            </a:pPr>
            <a:r>
              <a:rPr lang="uk-UA" sz="2400">
                <a:solidFill>
                  <a:srgbClr val="333333"/>
                </a:solidFill>
                <a:latin typeface="Calibri Light"/>
                <a:ea typeface="Verdana" pitchFamily="34" charset="0"/>
                <a:cs typeface="Verdana" pitchFamily="34" charset="0"/>
              </a:rPr>
              <a:t>Хто я?</a:t>
            </a:r>
          </a:p>
          <a:p>
            <a:pPr marL="342900" lvl="8" indent="-342900">
              <a:spcBef>
                <a:spcPts val="1999"/>
              </a:spcBef>
              <a:buClr>
                <a:srgbClr val="333333"/>
              </a:buClr>
              <a:buFont typeface="WingDings"/>
              <a:buChar char=""/>
            </a:pPr>
            <a:r>
              <a:rPr lang="uk-UA" sz="2400">
                <a:solidFill>
                  <a:srgbClr val="333333"/>
                </a:solidFill>
                <a:latin typeface="Calibri Light"/>
                <a:ea typeface="Verdana" pitchFamily="34" charset="0"/>
                <a:cs typeface="Verdana" pitchFamily="34" charset="0"/>
              </a:rPr>
              <a:t>Що я можу? </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uk-UA" sz="1000" b="0">
                <a:solidFill>
                  <a:srgbClr val="FFFFFF"/>
                </a:solidFill>
                <a:latin typeface="Calibri Light"/>
                <a:ea typeface="ＭＳ Ｐゴシック" charset="0"/>
              </a:rPr>
              <a:t>Згідно з Берном, 1982 р.</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109351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Що таке «самоцінність»?</a:t>
            </a:r>
          </a:p>
        </p:txBody>
      </p:sp>
      <p:sp>
        <p:nvSpPr>
          <p:cNvPr id="467971" name="Rectangle 3"/>
          <p:cNvSpPr>
            <a:spLocks noGrp="1" noChangeArrowheads="1"/>
          </p:cNvSpPr>
          <p:nvPr>
            <p:ph idx="1"/>
          </p:nvPr>
        </p:nvSpPr>
        <p:spPr>
          <a:xfrm>
            <a:off x="6080760" y="2203704"/>
            <a:ext cx="5669280" cy="4248000"/>
          </a:xfrm>
        </p:spPr>
        <p:txBody>
          <a:bodyPr/>
          <a:lstStyle/>
          <a:p>
            <a:pPr eaLnBrk="1" hangingPunct="1"/>
            <a:r>
              <a:rPr lang="uk-UA" sz="2400" dirty="0">
                <a:solidFill>
                  <a:srgbClr val="333333"/>
                </a:solidFill>
                <a:latin typeface="Calibri Light"/>
                <a:ea typeface="Verdana" pitchFamily="34" charset="0"/>
                <a:cs typeface="Verdana" pitchFamily="34" charset="0"/>
              </a:rPr>
              <a:t>Наше особисте бачення себе, незалежно від оцінок інших людей.</a:t>
            </a:r>
          </a:p>
          <a:p>
            <a:pPr marL="342900" lvl="8" indent="-342900">
              <a:spcBef>
                <a:spcPts val="1999"/>
              </a:spcBef>
              <a:buClr>
                <a:srgbClr val="333333"/>
              </a:buClr>
              <a:buFont typeface="WingDings"/>
              <a:buChar char=""/>
            </a:pPr>
            <a:r>
              <a:rPr lang="uk-UA" sz="2400" dirty="0">
                <a:solidFill>
                  <a:srgbClr val="333333"/>
                </a:solidFill>
                <a:latin typeface="Calibri Light"/>
                <a:ea typeface="Verdana" pitchFamily="34" charset="0"/>
                <a:cs typeface="Verdana" pitchFamily="34" charset="0"/>
              </a:rPr>
              <a:t>Хто я?</a:t>
            </a:r>
          </a:p>
          <a:p>
            <a:pPr marL="342900" lvl="8" indent="-342900">
              <a:spcBef>
                <a:spcPts val="1999"/>
              </a:spcBef>
              <a:buClr>
                <a:srgbClr val="333333"/>
              </a:buClr>
              <a:buFont typeface="WingDings"/>
              <a:buChar char=""/>
            </a:pPr>
            <a:r>
              <a:rPr lang="uk-UA" sz="2400" dirty="0">
                <a:solidFill>
                  <a:srgbClr val="333333"/>
                </a:solidFill>
                <a:latin typeface="Calibri Light"/>
                <a:ea typeface="Verdana" pitchFamily="34" charset="0"/>
                <a:cs typeface="Verdana" pitchFamily="34" charset="0"/>
              </a:rPr>
              <a:t>Що я можу? 	</a:t>
            </a:r>
          </a:p>
          <a:p>
            <a:pPr marL="342900" lvl="8" indent="-342900">
              <a:spcBef>
                <a:spcPts val="1999"/>
              </a:spcBef>
              <a:buClr>
                <a:srgbClr val="333333"/>
              </a:buClr>
              <a:buFont typeface="WingDings"/>
              <a:buChar char=""/>
            </a:pPr>
            <a:r>
              <a:rPr lang="uk-UA" sz="2400" dirty="0">
                <a:solidFill>
                  <a:srgbClr val="333333"/>
                </a:solidFill>
                <a:latin typeface="Calibri Light"/>
                <a:ea typeface="Verdana" pitchFamily="34" charset="0"/>
                <a:cs typeface="Verdana" pitchFamily="34" charset="0"/>
              </a:rPr>
              <a:t>Це </a:t>
            </a:r>
            <a:r>
              <a:rPr lang="uk-UA" sz="2400" i="1" dirty="0">
                <a:solidFill>
                  <a:srgbClr val="333333"/>
                </a:solidFill>
                <a:latin typeface="Calibri Light"/>
                <a:ea typeface="Verdana" pitchFamily="34" charset="0"/>
                <a:cs typeface="Verdana" pitchFamily="34" charset="0"/>
              </a:rPr>
              <a:t>суб’єктивне</a:t>
            </a:r>
            <a:r>
              <a:rPr lang="uk-UA" sz="2400" dirty="0">
                <a:solidFill>
                  <a:srgbClr val="333333"/>
                </a:solidFill>
                <a:latin typeface="Calibri Light"/>
                <a:ea typeface="Verdana" pitchFamily="34" charset="0"/>
                <a:cs typeface="Verdana" pitchFamily="34" charset="0"/>
              </a:rPr>
              <a:t> поняття</a:t>
            </a:r>
          </a:p>
          <a:p>
            <a:pPr eaLnBrk="1" hangingPunct="1"/>
            <a:endParaRPr lang="de-DE" sz="2400" dirty="0">
              <a:solidFill>
                <a:srgbClr val="333333"/>
              </a:solidFill>
              <a:latin typeface="Calibri Light"/>
              <a:ea typeface="Verdana" pitchFamily="34" charset="0"/>
              <a:cs typeface="Verdana" pitchFamily="34" charset="0"/>
            </a:endParaRPr>
          </a:p>
          <a:p>
            <a:pPr eaLnBrk="1" hangingPunct="1"/>
            <a:endParaRPr 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5</a:t>
            </a:fld>
            <a:endParaRPr lang="de-DE">
              <a:solidFill>
                <a:srgbClr val="000000"/>
              </a:solidFill>
              <a:latin typeface="Calibri Light"/>
            </a:endParaRPr>
          </a:p>
        </p:txBody>
      </p:sp>
      <p:sp>
        <p:nvSpPr>
          <p:cNvPr id="6" name="Text Box 6"/>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uk-UA" sz="1000" b="0">
                <a:solidFill>
                  <a:srgbClr val="FFFFFF"/>
                </a:solidFill>
                <a:latin typeface="Calibri Light"/>
                <a:ea typeface="ＭＳ Ｐゴシック" charset="0"/>
              </a:rPr>
              <a:t>Згідно з Берном, 1982 р.</a:t>
            </a:r>
          </a:p>
        </p:txBody>
      </p:sp>
      <p:pic>
        <p:nvPicPr>
          <p:cNvPr id="2" name="Grafik 1"/>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854192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Що знижує відчуття самоцінності?</a:t>
            </a: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6</a:t>
            </a:fld>
            <a:endParaRPr lang="de-DE">
              <a:solidFill>
                <a:srgbClr val="000000"/>
              </a:solidFill>
              <a:latin typeface="Calibri Light"/>
            </a:endParaRPr>
          </a:p>
        </p:txBody>
      </p:sp>
      <p:sp>
        <p:nvSpPr>
          <p:cNvPr id="6" name="Content Placeholder 5"/>
          <p:cNvSpPr>
            <a:spLocks noGrp="1"/>
          </p:cNvSpPr>
          <p:nvPr>
            <p:ph idx="1"/>
          </p:nvPr>
        </p:nvSpPr>
        <p:spPr/>
        <p:txBody>
          <a:bodyPr/>
          <a:lstStyle/>
          <a:p>
            <a:r>
              <a:rPr lang="uk-UA" sz="2400">
                <a:solidFill>
                  <a:schemeClr val="tx1"/>
                </a:solidFill>
                <a:latin typeface="Calibri Light"/>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Що знижує відчуття самоцінності?</a:t>
            </a:r>
          </a:p>
        </p:txBody>
      </p:sp>
      <p:sp>
        <p:nvSpPr>
          <p:cNvPr id="3" name="Inhaltsplatzhalter 2"/>
          <p:cNvSpPr>
            <a:spLocks noGrp="1"/>
          </p:cNvSpPr>
          <p:nvPr>
            <p:ph idx="1"/>
          </p:nvPr>
        </p:nvSpPr>
        <p:spPr>
          <a:xfrm>
            <a:off x="408956" y="2204864"/>
            <a:ext cx="8245188" cy="4248000"/>
          </a:xfrm>
        </p:spPr>
        <p:txBody>
          <a:bodyPr/>
          <a:lstStyle/>
          <a:p>
            <a:pPr>
              <a:lnSpc>
                <a:spcPct val="100000"/>
              </a:lnSpc>
              <a:spcBef>
                <a:spcPts val="1200"/>
              </a:spcBef>
            </a:pPr>
            <a:r>
              <a:rPr lang="uk-UA" sz="2000" dirty="0">
                <a:solidFill>
                  <a:srgbClr val="333333"/>
                </a:solidFill>
                <a:latin typeface="Calibri Light"/>
                <a:ea typeface="Verdana" panose="020B0604030504040204" pitchFamily="34" charset="0"/>
                <a:cs typeface="Verdana" panose="020B0604030504040204" pitchFamily="34" charset="0"/>
              </a:rPr>
              <a:t>Біологічні фактори:</a:t>
            </a:r>
          </a:p>
          <a:p>
            <a:pPr marL="342900" indent="-342900">
              <a:lnSpc>
                <a:spcPct val="100000"/>
              </a:lnSpc>
              <a:spcBef>
                <a:spcPts val="1200"/>
              </a:spcBef>
              <a:buClr>
                <a:srgbClr val="333333"/>
              </a:buClr>
              <a:buFont typeface="WingDings"/>
              <a:buChar char=""/>
            </a:pPr>
            <a:r>
              <a:rPr lang="uk-UA" sz="2000" dirty="0">
                <a:solidFill>
                  <a:srgbClr val="333333"/>
                </a:solidFill>
                <a:latin typeface="Calibri Light"/>
                <a:ea typeface="Verdana" panose="020B0604030504040204" pitchFamily="34" charset="0"/>
                <a:cs typeface="Verdana" panose="020B0604030504040204" pitchFamily="34" charset="0"/>
              </a:rPr>
              <a:t>Сильна активація ділянок мозку, що відповідають за виникнення страху (мигдалеподібне тіло – </a:t>
            </a:r>
            <a:r>
              <a:rPr lang="uk-UA" sz="2000" i="1" dirty="0" err="1">
                <a:solidFill>
                  <a:srgbClr val="333333"/>
                </a:solidFill>
                <a:latin typeface="Calibri Light"/>
                <a:ea typeface="Verdana" panose="020B0604030504040204" pitchFamily="34" charset="0"/>
                <a:cs typeface="Verdana" panose="020B0604030504040204" pitchFamily="34" charset="0"/>
              </a:rPr>
              <a:t>амигдала</a:t>
            </a:r>
            <a:r>
              <a:rPr lang="uk-UA" sz="2000" dirty="0">
                <a:solidFill>
                  <a:srgbClr val="333333"/>
                </a:solidFill>
                <a:latin typeface="Calibri Light"/>
                <a:ea typeface="Verdana" panose="020B0604030504040204" pitchFamily="34" charset="0"/>
                <a:cs typeface="Verdana" panose="020B0604030504040204" pitchFamily="34" charset="0"/>
              </a:rPr>
              <a:t>).</a:t>
            </a:r>
          </a:p>
          <a:p>
            <a:pPr marL="342900" indent="-342900">
              <a:lnSpc>
                <a:spcPct val="100000"/>
              </a:lnSpc>
              <a:spcBef>
                <a:spcPts val="1200"/>
              </a:spcBef>
              <a:buClr>
                <a:srgbClr val="333333"/>
              </a:buClr>
              <a:buFont typeface="WingDings"/>
              <a:buChar char=""/>
            </a:pPr>
            <a:r>
              <a:rPr lang="uk-UA" sz="2000" dirty="0">
                <a:solidFill>
                  <a:srgbClr val="333333"/>
                </a:solidFill>
                <a:latin typeface="Calibri Light"/>
                <a:ea typeface="Verdana" panose="020B0604030504040204" pitchFamily="34" charset="0"/>
                <a:cs typeface="Verdana" panose="020B0604030504040204" pitchFamily="34" charset="0"/>
              </a:rPr>
              <a:t>Генетичні фактори; сімейна схильність — спадкові внутрішні та зовнішні риси (наприклад, певні фізичні вади або обмеження).</a:t>
            </a:r>
          </a:p>
          <a:p>
            <a:pPr>
              <a:lnSpc>
                <a:spcPct val="100000"/>
              </a:lnSpc>
              <a:spcBef>
                <a:spcPts val="1200"/>
              </a:spcBef>
            </a:pPr>
            <a:r>
              <a:rPr lang="uk-UA" sz="2000" dirty="0">
                <a:solidFill>
                  <a:srgbClr val="333333"/>
                </a:solidFill>
                <a:latin typeface="Calibri Light"/>
                <a:ea typeface="Verdana" panose="020B0604030504040204" pitchFamily="34" charset="0"/>
                <a:cs typeface="Verdana" panose="020B0604030504040204" pitchFamily="34" charset="0"/>
              </a:rPr>
              <a:t>Соціальні фактори/оточення:</a:t>
            </a:r>
          </a:p>
          <a:p>
            <a:pPr marL="342900" indent="-342900">
              <a:lnSpc>
                <a:spcPct val="100000"/>
              </a:lnSpc>
              <a:spcBef>
                <a:spcPts val="1200"/>
              </a:spcBef>
              <a:buClr>
                <a:srgbClr val="333333"/>
              </a:buClr>
              <a:buFont typeface="WingDings"/>
              <a:buChar char=""/>
            </a:pPr>
            <a:r>
              <a:rPr lang="uk-UA" sz="2000" dirty="0">
                <a:solidFill>
                  <a:srgbClr val="333333"/>
                </a:solidFill>
                <a:latin typeface="Calibri Light"/>
                <a:ea typeface="Verdana" panose="020B0604030504040204" pitchFamily="34" charset="0"/>
                <a:cs typeface="Verdana" panose="020B0604030504040204" pitchFamily="34" charset="0"/>
              </a:rPr>
              <a:t>Низька оцінка з боку соціального оточення (батьки, однокласники, колеги тощо).</a:t>
            </a:r>
          </a:p>
          <a:p>
            <a:pPr marL="342900" indent="-342900">
              <a:lnSpc>
                <a:spcPct val="100000"/>
              </a:lnSpc>
              <a:spcBef>
                <a:spcPts val="1200"/>
              </a:spcBef>
              <a:buClr>
                <a:srgbClr val="333333"/>
              </a:buClr>
              <a:buFont typeface="WingDings"/>
              <a:buChar char=""/>
            </a:pPr>
            <a:r>
              <a:rPr lang="uk-UA" sz="2000" dirty="0">
                <a:solidFill>
                  <a:srgbClr val="333333"/>
                </a:solidFill>
                <a:latin typeface="Calibri Light"/>
                <a:ea typeface="Verdana" panose="020B0604030504040204" pitchFamily="34" charset="0"/>
                <a:cs typeface="Verdana" panose="020B0604030504040204" pitchFamily="34" charset="0"/>
              </a:rPr>
              <a:t>Зовнішні фактори (наприклад, безробіття)</a:t>
            </a:r>
          </a:p>
          <a:p>
            <a:pPr>
              <a:lnSpc>
                <a:spcPct val="100000"/>
              </a:lnSpc>
              <a:spcBef>
                <a:spcPts val="1200"/>
              </a:spcBef>
            </a:pPr>
            <a:r>
              <a:rPr lang="uk-UA" sz="2000" dirty="0">
                <a:solidFill>
                  <a:srgbClr val="333333"/>
                </a:solidFill>
                <a:latin typeface="Calibri Light"/>
                <a:ea typeface="Verdana" panose="020B0604030504040204" pitchFamily="34" charset="0"/>
                <a:cs typeface="Verdana" panose="020B0604030504040204" pitchFamily="34" charset="0"/>
              </a:rPr>
              <a:t>Психічні фактори:</a:t>
            </a:r>
          </a:p>
          <a:p>
            <a:pPr marL="342900" indent="-342900">
              <a:lnSpc>
                <a:spcPct val="100000"/>
              </a:lnSpc>
              <a:spcBef>
                <a:spcPts val="1200"/>
              </a:spcBef>
              <a:buClr>
                <a:srgbClr val="333333"/>
              </a:buClr>
              <a:buFont typeface="WingDings"/>
              <a:buChar char=""/>
            </a:pPr>
            <a:r>
              <a:rPr lang="uk-UA" sz="2000" dirty="0">
                <a:solidFill>
                  <a:srgbClr val="333333"/>
                </a:solidFill>
                <a:latin typeface="Calibri Light"/>
                <a:ea typeface="Verdana" panose="020B0604030504040204" pitchFamily="34" charset="0"/>
                <a:cs typeface="Verdana" panose="020B0604030504040204" pitchFamily="34" charset="0"/>
              </a:rPr>
              <a:t>Певні риси особистості, такі як сором'язливість, тривожність</a:t>
            </a: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7</a:t>
            </a:fld>
            <a:endParaRPr lang="de-DE">
              <a:solidFill>
                <a:srgbClr val="000000"/>
              </a:solidFill>
              <a:latin typeface="Calibri Light"/>
            </a:endParaRPr>
          </a:p>
        </p:txBody>
      </p:sp>
      <p:grpSp>
        <p:nvGrpSpPr>
          <p:cNvPr id="8" name="Group 7"/>
          <p:cNvGrpSpPr/>
          <p:nvPr/>
        </p:nvGrpSpPr>
        <p:grpSpPr>
          <a:xfrm>
            <a:off x="9348153" y="4277393"/>
            <a:ext cx="2444293" cy="2175471"/>
            <a:chOff x="8291953" y="4398927"/>
            <a:chExt cx="2444293" cy="2175471"/>
          </a:xfrm>
        </p:grpSpPr>
        <p:sp>
          <p:nvSpPr>
            <p:cNvPr id="6" name="Ellipse 5"/>
            <p:cNvSpPr/>
            <p:nvPr/>
          </p:nvSpPr>
          <p:spPr bwMode="auto">
            <a:xfrm>
              <a:off x="8841151" y="4398927"/>
              <a:ext cx="1371600" cy="1371600"/>
            </a:xfrm>
            <a:prstGeom prst="ellipse">
              <a:avLst/>
            </a:prstGeom>
            <a:noFill/>
            <a:ln w="38100" cap="flat" cmpd="sng" algn="ctr">
              <a:solidFill>
                <a:srgbClr val="92D050"/>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noAutofit/>
            </a:bodyPr>
            <a:lstStyle/>
            <a:p>
              <a:pPr lvl="0" algn="ctr"/>
              <a:r>
                <a:rPr lang="uk-UA" sz="1600" dirty="0">
                  <a:solidFill>
                    <a:srgbClr val="333333"/>
                  </a:solidFill>
                  <a:latin typeface="Calibri Light"/>
                </a:rPr>
                <a:t>Біологічні фактори</a:t>
              </a:r>
            </a:p>
          </p:txBody>
        </p:sp>
        <p:sp>
          <p:nvSpPr>
            <p:cNvPr id="9" name="Ellipse 8"/>
            <p:cNvSpPr/>
            <p:nvPr/>
          </p:nvSpPr>
          <p:spPr bwMode="auto">
            <a:xfrm>
              <a:off x="8291953" y="5202798"/>
              <a:ext cx="1371600" cy="1371600"/>
            </a:xfrm>
            <a:prstGeom prst="ellipse">
              <a:avLst/>
            </a:prstGeom>
            <a:noFill/>
            <a:ln w="38100" cap="flat" cmpd="sng" algn="ctr">
              <a:solidFill>
                <a:srgbClr val="00B0F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r>
                <a:rPr lang="uk-UA" sz="1600" dirty="0">
                  <a:solidFill>
                    <a:srgbClr val="333333"/>
                  </a:solidFill>
                  <a:latin typeface="Calibri Light"/>
                </a:rPr>
                <a:t>Соціальні фактори</a:t>
              </a:r>
            </a:p>
          </p:txBody>
        </p:sp>
        <p:sp>
          <p:nvSpPr>
            <p:cNvPr id="7" name="Ellipse 6"/>
            <p:cNvSpPr/>
            <p:nvPr/>
          </p:nvSpPr>
          <p:spPr bwMode="auto">
            <a:xfrm>
              <a:off x="9364646" y="5202798"/>
              <a:ext cx="1371600" cy="1371600"/>
            </a:xfrm>
            <a:prstGeom prst="ellipse">
              <a:avLst/>
            </a:prstGeom>
            <a:noFill/>
            <a:ln w="38100" cap="flat" cmpd="sng" algn="ctr">
              <a:solidFill>
                <a:srgbClr val="FFFF0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lgn="r"/>
              <a:r>
                <a:rPr lang="uk-UA" sz="1600" dirty="0">
                  <a:solidFill>
                    <a:srgbClr val="333333"/>
                  </a:solidFill>
                  <a:latin typeface="Calibri Light"/>
                </a:rPr>
                <a:t>Психічні фактори</a:t>
              </a:r>
            </a:p>
          </p:txBody>
        </p:sp>
      </p:grpSp>
      <p:pic>
        <p:nvPicPr>
          <p:cNvPr id="1028" name="Picture 4" descr="Alter Mann, Porträt, Gehirn, Großv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0179" y="1420599"/>
            <a:ext cx="1920240" cy="267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54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Що це все означає?</a:t>
            </a:r>
          </a:p>
        </p:txBody>
      </p:sp>
      <p:sp>
        <p:nvSpPr>
          <p:cNvPr id="3" name="Inhaltsplatzhalter 2"/>
          <p:cNvSpPr>
            <a:spLocks noGrp="1"/>
          </p:cNvSpPr>
          <p:nvPr>
            <p:ph idx="1"/>
          </p:nvPr>
        </p:nvSpPr>
        <p:spPr>
          <a:xfrm>
            <a:off x="411480" y="2203704"/>
            <a:ext cx="5669280" cy="4248000"/>
          </a:xfrm>
        </p:spPr>
        <p:txBody>
          <a:bodyPr/>
          <a:lstStyle/>
          <a:p>
            <a:r>
              <a:rPr lang="uk-UA" sz="2400" dirty="0">
                <a:solidFill>
                  <a:srgbClr val="333333"/>
                </a:solidFill>
                <a:latin typeface="Calibri Light"/>
                <a:ea typeface="Verdana" pitchFamily="34" charset="0"/>
                <a:cs typeface="Verdana" pitchFamily="34" charset="0"/>
              </a:rPr>
              <a:t>Багато людей, які страждають на психоз (але не всі!), мають низьке відчуття самоцінності, часто через негативний досвід взаємостосунків. </a:t>
            </a:r>
          </a:p>
          <a:p>
            <a:r>
              <a:rPr lang="uk-UA" sz="2400" dirty="0">
                <a:solidFill>
                  <a:srgbClr val="333333"/>
                </a:solidFill>
                <a:latin typeface="Calibri Light"/>
                <a:ea typeface="Verdana" pitchFamily="34" charset="0"/>
                <a:cs typeface="Verdana" pitchFamily="34" charset="0"/>
              </a:rPr>
              <a:t>Підвищення самооцінки та покращення інших симптомів депресії сприяє психічній стабільності. </a:t>
            </a:r>
          </a:p>
          <a:p>
            <a:r>
              <a:rPr lang="uk-UA" sz="2400" dirty="0">
                <a:solidFill>
                  <a:srgbClr val="333333"/>
                </a:solidFill>
                <a:latin typeface="Calibri Light"/>
                <a:ea typeface="Verdana" pitchFamily="34" charset="0"/>
                <a:cs typeface="Verdana" pitchFamily="34" charset="0"/>
              </a:rPr>
              <a:t>І також допомагає зменшити симптоми психозу.</a:t>
            </a:r>
          </a:p>
          <a:p>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8</a:t>
            </a:fld>
            <a:endParaRPr lang="de-DE">
              <a:solidFill>
                <a:srgbClr val="000000"/>
              </a:solidFill>
              <a:latin typeface="Calibri Light"/>
            </a:endParaRPr>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Tree>
    <p:extLst>
      <p:ext uri="{BB962C8B-B14F-4D97-AF65-F5344CB8AC3E}">
        <p14:creationId xmlns:p14="http://schemas.microsoft.com/office/powerpoint/2010/main" val="2787895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30334944-939E-44B9-BF22-8FC69BDCB1F6}"/>
              </a:ext>
            </a:extLst>
          </p:cNvPr>
          <p:cNvSpPr>
            <a:spLocks noGrp="1"/>
          </p:cNvSpPr>
          <p:nvPr>
            <p:ph type="title"/>
          </p:nvPr>
        </p:nvSpPr>
        <p:spPr/>
        <p:txBody>
          <a:bodyPr vert="horz" lIns="0" tIns="0" rIns="0" bIns="0" rtlCol="0" anchor="t">
            <a:spAutoFit/>
          </a:bodyPr>
          <a:lstStyle/>
          <a:p>
            <a:pPr defTabSz="914377">
              <a:spcBef>
                <a:spcPts val="0"/>
              </a:spcBef>
            </a:pPr>
            <a:r>
              <a:rPr lang="uk-UA" sz="3600" dirty="0">
                <a:latin typeface="Calibri Light"/>
              </a:rPr>
              <a:t>Низька самоцінність може вплинути на психічне здоров'я</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uk-UA" sz="2400" dirty="0">
                <a:solidFill>
                  <a:srgbClr val="333333"/>
                </a:solidFill>
                <a:latin typeface="Calibri Light"/>
                <a:ea typeface="Verdana" pitchFamily="34" charset="0"/>
                <a:cs typeface="Verdana" pitchFamily="34" charset="0"/>
              </a:rPr>
              <a:t>У людей з психічними захворюваннями часто буває низька самоцінність</a:t>
            </a:r>
          </a:p>
          <a:p>
            <a:pPr marL="342900" indent="-342900">
              <a:buClr>
                <a:srgbClr val="333333"/>
              </a:buClr>
              <a:buFont typeface="WingDings"/>
              <a:buChar char=""/>
            </a:pPr>
            <a:r>
              <a:rPr lang="uk-UA" sz="2400" dirty="0">
                <a:solidFill>
                  <a:srgbClr val="333333"/>
                </a:solidFill>
                <a:latin typeface="Calibri Light"/>
                <a:ea typeface="Verdana" pitchFamily="34" charset="0"/>
                <a:cs typeface="Verdana" pitchFamily="34" charset="0"/>
              </a:rPr>
              <a:t>Низька самоцінність може спричинити психічні проблеми, наприклад:</a:t>
            </a:r>
          </a:p>
          <a:p>
            <a:pPr marL="558863" lvl="2" indent="-342900">
              <a:spcBef>
                <a:spcPts val="1999"/>
              </a:spcBef>
              <a:spcAft>
                <a:spcPts val="0"/>
              </a:spcAft>
              <a:buClr>
                <a:srgbClr val="333333"/>
              </a:buClr>
              <a:buFont typeface="WingDings"/>
              <a:buChar char=""/>
            </a:pPr>
            <a:r>
              <a:rPr lang="uk-UA" sz="2400" dirty="0">
                <a:solidFill>
                  <a:srgbClr val="333333"/>
                </a:solidFill>
                <a:latin typeface="Calibri Light"/>
                <a:ea typeface="Verdana" pitchFamily="34" charset="0"/>
                <a:cs typeface="Verdana" pitchFamily="34" charset="0"/>
              </a:rPr>
              <a:t>невпевненість, комплекси</a:t>
            </a:r>
          </a:p>
          <a:p>
            <a:pPr marL="558863" lvl="2" indent="-342900">
              <a:spcBef>
                <a:spcPts val="1999"/>
              </a:spcBef>
              <a:spcAft>
                <a:spcPts val="0"/>
              </a:spcAft>
              <a:buClr>
                <a:srgbClr val="333333"/>
              </a:buClr>
              <a:buFont typeface="WingDings"/>
              <a:buChar char=""/>
            </a:pPr>
            <a:r>
              <a:rPr lang="uk-UA" sz="2400" dirty="0">
                <a:solidFill>
                  <a:srgbClr val="333333"/>
                </a:solidFill>
                <a:latin typeface="Calibri Light"/>
                <a:ea typeface="Verdana" pitchFamily="34" charset="0"/>
                <a:cs typeface="Verdana" pitchFamily="34" charset="0"/>
              </a:rPr>
              <a:t>страхи</a:t>
            </a:r>
          </a:p>
          <a:p>
            <a:pPr marL="558863" lvl="2" indent="-342900">
              <a:spcBef>
                <a:spcPts val="1999"/>
              </a:spcBef>
              <a:spcAft>
                <a:spcPts val="0"/>
              </a:spcAft>
              <a:buClr>
                <a:srgbClr val="333333"/>
              </a:buClr>
              <a:buFont typeface="WingDings"/>
              <a:buChar char=""/>
            </a:pPr>
            <a:r>
              <a:rPr lang="uk-UA" sz="2400" dirty="0">
                <a:solidFill>
                  <a:srgbClr val="333333"/>
                </a:solidFill>
                <a:latin typeface="Calibri Light"/>
                <a:ea typeface="Verdana" pitchFamily="34" charset="0"/>
                <a:cs typeface="Verdana" pitchFamily="34" charset="0"/>
              </a:rPr>
              <a:t>симптоми депресії</a:t>
            </a:r>
          </a:p>
          <a:p>
            <a:pPr marL="558863" lvl="2" indent="-342900">
              <a:spcBef>
                <a:spcPts val="1999"/>
              </a:spcBef>
              <a:spcAft>
                <a:spcPts val="0"/>
              </a:spcAft>
              <a:buClr>
                <a:srgbClr val="333333"/>
              </a:buClr>
              <a:buFont typeface="WingDings"/>
              <a:buChar char=""/>
            </a:pPr>
            <a:r>
              <a:rPr lang="uk-UA" sz="2400" dirty="0">
                <a:solidFill>
                  <a:srgbClr val="333333"/>
                </a:solidFill>
                <a:latin typeface="Calibri Light"/>
                <a:ea typeface="Verdana" pitchFamily="34" charset="0"/>
                <a:cs typeface="Verdana" pitchFamily="34" charset="0"/>
              </a:rPr>
              <a:t>самотність</a:t>
            </a:r>
          </a:p>
          <a:p>
            <a:pPr lvl="1">
              <a:spcBef>
                <a:spcPts val="1999"/>
              </a:spcBef>
              <a:spcAft>
                <a:spcPts val="0"/>
              </a:spcAft>
            </a:pPr>
            <a:endParaRPr lang="de-DE" sz="2400" dirty="0">
              <a:solidFill>
                <a:srgbClr val="333333"/>
              </a:solidFill>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9</a:t>
            </a:fld>
            <a:endParaRPr lang="de-DE">
              <a:solidFill>
                <a:srgbClr val="000000"/>
              </a:solidFill>
              <a:latin typeface="Calibri Light"/>
            </a:endParaRPr>
          </a:p>
        </p:txBody>
      </p:sp>
    </p:spTree>
    <p:extLst>
      <p:ext uri="{BB962C8B-B14F-4D97-AF65-F5344CB8AC3E}">
        <p14:creationId xmlns:p14="http://schemas.microsoft.com/office/powerpoint/2010/main" val="2464478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Різниця між завищеною і заниженою самооцінкою</a:t>
            </a:r>
          </a:p>
        </p:txBody>
      </p:sp>
      <p:sp>
        <p:nvSpPr>
          <p:cNvPr id="3" name="Inhaltsplatzhalter 2"/>
          <p:cNvSpPr>
            <a:spLocks noGrp="1"/>
          </p:cNvSpPr>
          <p:nvPr>
            <p:ph idx="1"/>
          </p:nvPr>
        </p:nvSpPr>
        <p:spPr>
          <a:xfrm>
            <a:off x="411480" y="2203704"/>
            <a:ext cx="5669280" cy="4248000"/>
          </a:xfrm>
        </p:spPr>
        <p:txBody>
          <a:bodyPr/>
          <a:lstStyle/>
          <a:p>
            <a:r>
              <a:rPr lang="uk-UA" sz="2400" dirty="0">
                <a:solidFill>
                  <a:srgbClr val="333333"/>
                </a:solidFill>
                <a:latin typeface="Calibri Light"/>
                <a:ea typeface="Verdana" panose="020B0604030504040204" pitchFamily="34" charset="0"/>
                <a:cs typeface="Verdana" panose="020B0604030504040204" pitchFamily="34" charset="0"/>
              </a:rPr>
              <a:t>Багато людей, які страждають на психоз (але не всі), відчувають, що інші люди переслідують їх або впливають на них. Через це самооцінка може знизитись. </a:t>
            </a:r>
          </a:p>
          <a:p>
            <a:r>
              <a:rPr lang="uk-UA" sz="2400" dirty="0">
                <a:solidFill>
                  <a:srgbClr val="333333"/>
                </a:solidFill>
                <a:latin typeface="Calibri Light"/>
                <a:ea typeface="Verdana" panose="020B0604030504040204" pitchFamily="34" charset="0"/>
                <a:cs typeface="Verdana" panose="020B0604030504040204" pitchFamily="34" charset="0"/>
              </a:rPr>
              <a:t>Інші ж відчувають себе обраними й вважають, що у них є особлива місія, наприклад, що у них є надприродні здібності. Від цього самооцінка може неприродньо роздутися або ж може виникнути ілюзія власної «</a:t>
            </a:r>
            <a:r>
              <a:rPr lang="uk-UA" sz="2400" dirty="0" err="1">
                <a:solidFill>
                  <a:srgbClr val="333333"/>
                </a:solidFill>
                <a:latin typeface="Calibri Light"/>
                <a:ea typeface="Verdana" panose="020B0604030504040204" pitchFamily="34" charset="0"/>
                <a:cs typeface="Verdana" panose="020B0604030504040204" pitchFamily="34" charset="0"/>
              </a:rPr>
              <a:t>обраності</a:t>
            </a:r>
            <a:r>
              <a:rPr lang="uk-UA" sz="2400" dirty="0">
                <a:solidFill>
                  <a:srgbClr val="333333"/>
                </a:solidFill>
                <a:latin typeface="Calibri Light"/>
                <a:ea typeface="Verdana" panose="020B0604030504040204" pitchFamily="34" charset="0"/>
                <a:cs typeface="Verdana" panose="020B0604030504040204" pitchFamily="34" charset="0"/>
              </a:rPr>
              <a:t>».</a:t>
            </a:r>
          </a:p>
          <a:p>
            <a:endParaRPr lang="de-DE" sz="2400" b="1" dirty="0">
              <a:solidFill>
                <a:srgbClr val="333333"/>
              </a:solidFill>
              <a:latin typeface="Calibri Light"/>
              <a:ea typeface="Verdana" panose="020B0604030504040204" pitchFamily="34" charset="0"/>
              <a:cs typeface="Verdana" panose="020B0604030504040204" pitchFamily="34" charset="0"/>
            </a:endParaRP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10</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2974113"/>
          </a:xfrm>
          <a:prstGeom prst="rect">
            <a:avLst/>
          </a:prstGeom>
        </p:spPr>
      </p:pic>
    </p:spTree>
    <p:extLst>
      <p:ext uri="{BB962C8B-B14F-4D97-AF65-F5344CB8AC3E}">
        <p14:creationId xmlns:p14="http://schemas.microsoft.com/office/powerpoint/2010/main" val="701186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Здорова самооцінка?</a:t>
            </a:r>
          </a:p>
        </p:txBody>
      </p:sp>
      <p:sp>
        <p:nvSpPr>
          <p:cNvPr id="3" name="Inhaltsplatzhalter 2"/>
          <p:cNvSpPr>
            <a:spLocks noGrp="1"/>
          </p:cNvSpPr>
          <p:nvPr>
            <p:ph idx="1"/>
          </p:nvPr>
        </p:nvSpPr>
        <p:spPr>
          <a:xfrm>
            <a:off x="411480" y="2203704"/>
            <a:ext cx="5669280" cy="4248000"/>
          </a:xfrm>
        </p:spPr>
        <p:txBody>
          <a:bodyPr/>
          <a:lstStyle/>
          <a:p>
            <a:r>
              <a:rPr lang="uk-UA" sz="2400" b="1" dirty="0">
                <a:solidFill>
                  <a:srgbClr val="333333"/>
                </a:solidFill>
                <a:latin typeface="Calibri Light"/>
                <a:ea typeface="Verdana" panose="020B0604030504040204" pitchFamily="34" charset="0"/>
                <a:cs typeface="Verdana" panose="020B0604030504040204" pitchFamily="34" charset="0"/>
              </a:rPr>
              <a:t>УВАГА</a:t>
            </a:r>
            <a:r>
              <a:rPr lang="uk-UA" sz="2400" dirty="0">
                <a:solidFill>
                  <a:srgbClr val="333333"/>
                </a:solidFill>
                <a:latin typeface="Calibri Light"/>
                <a:ea typeface="Verdana" panose="020B0604030504040204" pitchFamily="34" charset="0"/>
                <a:cs typeface="Verdana" panose="020B0604030504040204" pitchFamily="34" charset="0"/>
              </a:rPr>
              <a:t>! Ідеї про велич ніяк не пов'язані зі «здоровою» самооцінкою!</a:t>
            </a:r>
          </a:p>
          <a:p>
            <a:r>
              <a:rPr lang="uk-UA" sz="2400" dirty="0">
                <a:solidFill>
                  <a:srgbClr val="333333"/>
                </a:solidFill>
                <a:latin typeface="Calibri Light"/>
                <a:ea typeface="Verdana" panose="020B0604030504040204" pitchFamily="34" charset="0"/>
                <a:cs typeface="Verdana" panose="020B0604030504040204" pitchFamily="34" charset="0"/>
              </a:rPr>
              <a:t>Такий стан є короткочасним </a:t>
            </a:r>
          </a:p>
          <a:p>
            <a:r>
              <a:rPr lang="uk-UA" sz="2400" dirty="0">
                <a:solidFill>
                  <a:srgbClr val="333333"/>
                </a:solidFill>
                <a:latin typeface="Calibri Light"/>
                <a:ea typeface="Verdana" panose="020B0604030504040204" pitchFamily="34" charset="0"/>
                <a:cs typeface="Verdana" panose="020B0604030504040204" pitchFamily="34" charset="0"/>
              </a:rPr>
              <a:t>… і далекий від реальності та реальних можливостей.</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11</a:t>
            </a:fld>
            <a:endParaRPr lang="de-DE">
              <a:solidFill>
                <a:srgbClr val="000000"/>
              </a:solidFill>
              <a:latin typeface="Calibri Light"/>
            </a:endParaRPr>
          </a:p>
        </p:txBody>
      </p:sp>
      <p:pic>
        <p:nvPicPr>
          <p:cNvPr id="5" name="Grafik 4"/>
          <p:cNvPicPr>
            <a:picLocks noChangeAspect="1"/>
          </p:cNvPicPr>
          <p:nvPr/>
        </p:nvPicPr>
        <p:blipFill>
          <a:blip r:embed="rId3"/>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79542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891D2F70-9C66-44B3-A48D-CCD6CABFB8C4}"/>
              </a:ext>
            </a:extLst>
          </p:cNvPr>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Здорова самооцінка!</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У всіх людей є </a:t>
            </a:r>
            <a:r>
              <a:rPr lang="uk-UA" sz="2400" i="1" dirty="0">
                <a:solidFill>
                  <a:srgbClr val="333333"/>
                </a:solidFill>
                <a:latin typeface="Calibri Light"/>
                <a:ea typeface="Verdana" panose="020B0604030504040204" pitchFamily="34" charset="0"/>
                <a:cs typeface="Verdana" panose="020B0604030504040204" pitchFamily="34" charset="0"/>
              </a:rPr>
              <a:t>сильні сторони</a:t>
            </a:r>
            <a:r>
              <a:rPr lang="uk-UA" sz="2400" dirty="0">
                <a:solidFill>
                  <a:srgbClr val="333333"/>
                </a:solidFill>
                <a:latin typeface="Calibri Light"/>
                <a:ea typeface="Verdana" panose="020B0604030504040204" pitchFamily="34" charset="0"/>
                <a:cs typeface="Verdana" panose="020B0604030504040204" pitchFamily="34" charset="0"/>
              </a:rPr>
              <a:t>, які часто доводиться відкривати в собі вперше.</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Ви можете (і маєте) пишатися своїми сильними сторонами!</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Усвідомлення сильних сторін лежить в основі вашої самооцінки.</a:t>
            </a:r>
          </a:p>
        </p:txBody>
      </p:sp>
      <p:sp>
        <p:nvSpPr>
          <p:cNvPr id="2" name="Footer Placeholder 1"/>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12</a:t>
            </a:fld>
            <a:endParaRPr lang="de-DE">
              <a:solidFill>
                <a:srgbClr val="000000"/>
              </a:solidFill>
              <a:latin typeface="Calibri Light"/>
            </a:endParaRPr>
          </a:p>
        </p:txBody>
      </p:sp>
    </p:spTree>
    <p:extLst>
      <p:ext uri="{BB962C8B-B14F-4D97-AF65-F5344CB8AC3E}">
        <p14:creationId xmlns:p14="http://schemas.microsoft.com/office/powerpoint/2010/main" val="168392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dirty="0">
                <a:latin typeface="Calibri Light"/>
              </a:rPr>
              <a:t>«Гілки» самооцінки</a:t>
            </a: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uk-UA" sz="2400" dirty="0">
                <a:solidFill>
                  <a:srgbClr val="333333"/>
                </a:solidFill>
                <a:latin typeface="Calibri Light"/>
              </a:rPr>
              <a:t>Самоцінність — це не фіксована величина; вона може різнитися залежно від сфери життя.</a:t>
            </a:r>
          </a:p>
        </p:txBody>
      </p:sp>
      <p:sp>
        <p:nvSpPr>
          <p:cNvPr id="5" name="Footer Placeholder 4"/>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13</a:t>
            </a:fld>
            <a:endParaRPr lang="de-DE">
              <a:solidFill>
                <a:srgbClr val="000000"/>
              </a:solidFill>
              <a:latin typeface="Calibri Light"/>
            </a:endParaRPr>
          </a:p>
        </p:txBody>
      </p:sp>
      <p:sp>
        <p:nvSpPr>
          <p:cNvPr id="23"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Стосунки</a:t>
            </a:r>
          </a:p>
        </p:txBody>
      </p:sp>
      <p:sp>
        <p:nvSpPr>
          <p:cNvPr id="25"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Зовнішній вигляд</a:t>
            </a:r>
          </a:p>
        </p:txBody>
      </p:sp>
      <p:sp>
        <p:nvSpPr>
          <p:cNvPr id="26"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Спорт</a:t>
            </a:r>
          </a:p>
        </p:txBody>
      </p:sp>
      <p:sp>
        <p:nvSpPr>
          <p:cNvPr id="27"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  Дозвілля</a:t>
            </a:r>
          </a:p>
        </p:txBody>
      </p:sp>
      <p:sp>
        <p:nvSpPr>
          <p:cNvPr id="12"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uk-UA">
                <a:solidFill>
                  <a:srgbClr val="333333"/>
                </a:solidFill>
                <a:latin typeface="Calibri Light"/>
                <a:cs typeface="Verdana"/>
              </a:rPr>
              <a:t>  Професія</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«Гілки» самооцінки</a:t>
            </a: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uk-UA" sz="2400" dirty="0">
                <a:solidFill>
                  <a:srgbClr val="333333"/>
                </a:solidFill>
                <a:latin typeface="Calibri Light"/>
                <a:ea typeface="ＭＳ Ｐゴシック"/>
                <a:cs typeface="Verdana"/>
              </a:rPr>
              <a:t>Ми зосереджуємося лише на своїх </a:t>
            </a:r>
            <a:r>
              <a:rPr lang="uk-UA" sz="2400" i="1" dirty="0">
                <a:solidFill>
                  <a:srgbClr val="333333"/>
                </a:solidFill>
                <a:latin typeface="Calibri Light"/>
                <a:ea typeface="ＭＳ Ｐゴシック"/>
                <a:cs typeface="Verdana"/>
              </a:rPr>
              <a:t>недоліках</a:t>
            </a:r>
            <a:r>
              <a:rPr lang="uk-UA" sz="2400" dirty="0">
                <a:solidFill>
                  <a:srgbClr val="333333"/>
                </a:solidFill>
                <a:latin typeface="Calibri Light"/>
                <a:ea typeface="ＭＳ Ｐゴシック"/>
                <a:cs typeface="Verdana"/>
              </a:rPr>
              <a:t> (= слабких гілках) чи також помічаємо свої </a:t>
            </a:r>
            <a:r>
              <a:rPr lang="uk-UA" sz="2400" i="1" dirty="0">
                <a:solidFill>
                  <a:srgbClr val="333333"/>
                </a:solidFill>
                <a:latin typeface="Calibri Light"/>
                <a:ea typeface="ＭＳ Ｐゴシック"/>
                <a:cs typeface="Verdana"/>
              </a:rPr>
              <a:t>сильні сторони</a:t>
            </a:r>
            <a:r>
              <a:rPr lang="uk-UA" sz="2400" dirty="0">
                <a:solidFill>
                  <a:srgbClr val="333333"/>
                </a:solidFill>
                <a:latin typeface="Calibri Light"/>
                <a:ea typeface="ＭＳ Ｐゴシック"/>
                <a:cs typeface="Verdana"/>
              </a:rPr>
              <a:t> (= міцні гілки)?</a:t>
            </a:r>
          </a:p>
        </p:txBody>
      </p:sp>
      <p:sp>
        <p:nvSpPr>
          <p:cNvPr id="5" name="Footer Placeholder 4"/>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14</a:t>
            </a:fld>
            <a:endParaRPr lang="de-DE">
              <a:solidFill>
                <a:srgbClr val="000000"/>
              </a:solidFill>
              <a:latin typeface="Calibri Light"/>
            </a:endParaRPr>
          </a:p>
        </p:txBody>
      </p:sp>
      <p:pic>
        <p:nvPicPr>
          <p:cNvPr id="12"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13"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Стосунки</a:t>
            </a:r>
          </a:p>
        </p:txBody>
      </p:sp>
      <p:sp>
        <p:nvSpPr>
          <p:cNvPr id="15"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Зовнішній вигляд</a:t>
            </a:r>
          </a:p>
        </p:txBody>
      </p:sp>
      <p:sp>
        <p:nvSpPr>
          <p:cNvPr id="16"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Спорт</a:t>
            </a:r>
          </a:p>
        </p:txBody>
      </p:sp>
      <p:sp>
        <p:nvSpPr>
          <p:cNvPr id="17"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  Дозвілля</a:t>
            </a:r>
          </a:p>
        </p:txBody>
      </p:sp>
      <p:sp>
        <p:nvSpPr>
          <p:cNvPr id="18"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uk-UA">
                <a:solidFill>
                  <a:srgbClr val="333333"/>
                </a:solidFill>
                <a:latin typeface="Calibri Light"/>
                <a:cs typeface="Verdana"/>
              </a:rPr>
              <a:t>  Професія</a:t>
            </a:r>
          </a:p>
        </p:txBody>
      </p:sp>
    </p:spTree>
    <p:extLst>
      <p:ext uri="{BB962C8B-B14F-4D97-AF65-F5344CB8AC3E}">
        <p14:creationId xmlns:p14="http://schemas.microsoft.com/office/powerpoint/2010/main" val="2592020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dirty="0">
                <a:latin typeface="Calibri Light"/>
              </a:rPr>
              <a:t>Люди з низькою самоцінністю …</a:t>
            </a: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uk-UA" sz="2400" dirty="0">
                <a:solidFill>
                  <a:srgbClr val="333333"/>
                </a:solidFill>
                <a:latin typeface="Calibri Light"/>
                <a:ea typeface="ＭＳ Ｐゴシック"/>
                <a:cs typeface="Verdana"/>
              </a:rPr>
              <a:t>… сильно зосереджуються на своїх недоліках (= слабких гілках</a:t>
            </a:r>
            <a:r>
              <a:rPr lang="uk-UA" sz="2400" i="1" dirty="0">
                <a:solidFill>
                  <a:srgbClr val="333333"/>
                </a:solidFill>
                <a:latin typeface="Calibri Light"/>
                <a:ea typeface="ＭＳ Ｐゴシック"/>
                <a:cs typeface="Verdana"/>
              </a:rPr>
              <a:t>) і схильні до </a:t>
            </a:r>
            <a:r>
              <a:rPr lang="uk-UA" sz="2400" dirty="0">
                <a:solidFill>
                  <a:srgbClr val="333333"/>
                </a:solidFill>
                <a:latin typeface="Calibri Light"/>
                <a:ea typeface="ＭＳ Ｐゴシック"/>
                <a:cs typeface="Verdana"/>
              </a:rPr>
              <a:t>негативної самооцінки («У мене нічого не вийде»). </a:t>
            </a:r>
          </a:p>
        </p:txBody>
      </p:sp>
      <p:sp>
        <p:nvSpPr>
          <p:cNvPr id="5" name="Footer Placeholder 4"/>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15</a:t>
            </a:fld>
            <a:endParaRPr lang="de-DE">
              <a:solidFill>
                <a:srgbClr val="000000"/>
              </a:solidFill>
              <a:latin typeface="Calibri Light"/>
            </a:endParaRPr>
          </a:p>
        </p:txBody>
      </p:sp>
      <p:pic>
        <p:nvPicPr>
          <p:cNvPr id="16"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17"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Стосунки</a:t>
            </a:r>
          </a:p>
        </p:txBody>
      </p:sp>
      <p:sp>
        <p:nvSpPr>
          <p:cNvPr id="18"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uk-UA">
                <a:solidFill>
                  <a:srgbClr val="333333"/>
                </a:solidFill>
                <a:latin typeface="Calibri Light"/>
                <a:cs typeface="Verdana"/>
              </a:rPr>
              <a:t>  Професія</a:t>
            </a:r>
          </a:p>
        </p:txBody>
      </p:sp>
      <p:sp>
        <p:nvSpPr>
          <p:cNvPr id="19"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Зовнішній вигляд</a:t>
            </a:r>
          </a:p>
        </p:txBody>
      </p:sp>
      <p:sp>
        <p:nvSpPr>
          <p:cNvPr id="20"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Спорт</a:t>
            </a:r>
          </a:p>
        </p:txBody>
      </p:sp>
      <p:sp>
        <p:nvSpPr>
          <p:cNvPr id="21"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  Дозвілля</a:t>
            </a:r>
          </a:p>
        </p:txBody>
      </p:sp>
      <p:sp>
        <p:nvSpPr>
          <p:cNvPr id="12" name="Wolkenförmige Legende 11"/>
          <p:cNvSpPr/>
          <p:nvPr/>
        </p:nvSpPr>
        <p:spPr bwMode="auto">
          <a:xfrm>
            <a:off x="7317209" y="2437181"/>
            <a:ext cx="1920240" cy="773043"/>
          </a:xfrm>
          <a:prstGeom prst="cloudCallout">
            <a:avLst>
              <a:gd name="adj1" fmla="val -6239"/>
              <a:gd name="adj2" fmla="val 779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uk-UA" sz="1100" dirty="0">
                <a:solidFill>
                  <a:srgbClr val="333333"/>
                </a:solidFill>
                <a:latin typeface="Calibri Light"/>
                <a:ea typeface="Verdana" panose="020B0604030504040204" pitchFamily="34" charset="0"/>
                <a:cs typeface="Verdana" panose="020B0604030504040204" pitchFamily="34" charset="0"/>
              </a:rPr>
              <a:t>Я не складу жодного іспиту. Я занадто поганий(а).</a:t>
            </a:r>
          </a:p>
        </p:txBody>
      </p:sp>
      <p:sp>
        <p:nvSpPr>
          <p:cNvPr id="9" name="Wolkenförmige Legende 8"/>
          <p:cNvSpPr/>
          <p:nvPr/>
        </p:nvSpPr>
        <p:spPr bwMode="auto">
          <a:xfrm>
            <a:off x="5491015" y="2780148"/>
            <a:ext cx="1828800" cy="515362"/>
          </a:xfrm>
          <a:prstGeom prst="cloudCallout">
            <a:avLst>
              <a:gd name="adj1" fmla="val 1748"/>
              <a:gd name="adj2" fmla="val 72993"/>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uk-UA" sz="1100" dirty="0">
                <a:solidFill>
                  <a:srgbClr val="333333"/>
                </a:solidFill>
                <a:latin typeface="Calibri Light"/>
                <a:ea typeface="Verdana" panose="020B0604030504040204" pitchFamily="34" charset="0"/>
                <a:cs typeface="Verdana" panose="020B0604030504040204" pitchFamily="34" charset="0"/>
              </a:rPr>
              <a:t>Мій бос ніколи не задоволений мною.</a:t>
            </a:r>
          </a:p>
        </p:txBody>
      </p:sp>
    </p:spTree>
    <p:extLst>
      <p:ext uri="{BB962C8B-B14F-4D97-AF65-F5344CB8AC3E}">
        <p14:creationId xmlns:p14="http://schemas.microsoft.com/office/powerpoint/2010/main" val="4154635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8" name="Textfeld 1"/>
          <p:cNvSpPr txBox="1">
            <a:spLocks noChangeArrowheads="1"/>
          </p:cNvSpPr>
          <p:nvPr/>
        </p:nvSpPr>
        <p:spPr bwMode="auto">
          <a:xfrm>
            <a:off x="10199562" y="3304058"/>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Стосунки</a:t>
            </a:r>
          </a:p>
        </p:txBody>
      </p:sp>
      <p:sp>
        <p:nvSpPr>
          <p:cNvPr id="29" name="Textfeld 23"/>
          <p:cNvSpPr txBox="1">
            <a:spLocks noChangeArrowheads="1"/>
          </p:cNvSpPr>
          <p:nvPr/>
        </p:nvSpPr>
        <p:spPr bwMode="auto">
          <a:xfrm>
            <a:off x="6108532" y="3574449"/>
            <a:ext cx="1280160" cy="369332"/>
          </a:xfrm>
          <a:prstGeom prst="rect">
            <a:avLst/>
          </a:prstGeom>
          <a:solidFill>
            <a:schemeClr val="bg1"/>
          </a:solidFill>
          <a:ln w="9525">
            <a:noFill/>
            <a:miter lim="800000"/>
            <a:headEnd/>
            <a:tailEnd/>
          </a:ln>
        </p:spPr>
        <p:txBody>
          <a:bodyPr>
            <a:spAutoFit/>
          </a:bodyPr>
          <a:lstStyle/>
          <a:p>
            <a:pPr algn="ctr"/>
            <a:r>
              <a:rPr lang="uk-UA">
                <a:solidFill>
                  <a:srgbClr val="333333"/>
                </a:solidFill>
                <a:latin typeface="Calibri Light"/>
                <a:cs typeface="Verdana"/>
              </a:rPr>
              <a:t>  Професія</a:t>
            </a:r>
          </a:p>
        </p:txBody>
      </p:sp>
      <p:sp>
        <p:nvSpPr>
          <p:cNvPr id="31"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Спорт</a:t>
            </a:r>
          </a:p>
        </p:txBody>
      </p:sp>
      <p:sp>
        <p:nvSpPr>
          <p:cNvPr id="32" name="Textfeld 10"/>
          <p:cNvSpPr txBox="1">
            <a:spLocks noChangeArrowheads="1"/>
          </p:cNvSpPr>
          <p:nvPr/>
        </p:nvSpPr>
        <p:spPr bwMode="auto">
          <a:xfrm>
            <a:off x="9007441" y="4540125"/>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  Дозвілля</a:t>
            </a:r>
          </a:p>
        </p:txBody>
      </p:sp>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Не забудьте нічого...</a:t>
            </a:r>
          </a:p>
        </p:txBody>
      </p:sp>
      <p:sp>
        <p:nvSpPr>
          <p:cNvPr id="4" name="Rectangle 15"/>
          <p:cNvSpPr>
            <a:spLocks noGrp="1" noChangeArrowheads="1"/>
          </p:cNvSpPr>
          <p:nvPr>
            <p:ph idx="1"/>
          </p:nvPr>
        </p:nvSpPr>
        <p:spPr>
          <a:xfrm>
            <a:off x="411480" y="2203704"/>
            <a:ext cx="5074920" cy="4248000"/>
          </a:xfrm>
        </p:spPr>
        <p:txBody>
          <a:bodyPr/>
          <a:lstStyle/>
          <a:p>
            <a:pPr marL="342900" indent="-342900" eaLnBrk="1" hangingPunct="1">
              <a:buClr>
                <a:srgbClr val="333333"/>
              </a:buClr>
              <a:buFont typeface="WingDings"/>
              <a:buChar char=""/>
            </a:pPr>
            <a:r>
              <a:rPr lang="uk-UA" sz="2400">
                <a:solidFill>
                  <a:srgbClr val="333333"/>
                </a:solidFill>
                <a:latin typeface="Calibri Light"/>
                <a:ea typeface="ＭＳ Ｐゴシック"/>
                <a:cs typeface="Verdana"/>
              </a:rPr>
              <a:t>Уважно розгляньте всі гілки й визначте, які з них потребують догляду.</a:t>
            </a:r>
          </a:p>
        </p:txBody>
      </p:sp>
      <p:sp>
        <p:nvSpPr>
          <p:cNvPr id="5" name="Footer Placeholder 4"/>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16</a:t>
            </a:fld>
            <a:endParaRPr lang="de-DE">
              <a:solidFill>
                <a:srgbClr val="000000"/>
              </a:solidFill>
              <a:latin typeface="Calibri Light"/>
            </a:endParaRPr>
          </a:p>
        </p:txBody>
      </p:sp>
      <p:sp>
        <p:nvSpPr>
          <p:cNvPr id="15" name="Wolkenförmige Legende 14"/>
          <p:cNvSpPr/>
          <p:nvPr/>
        </p:nvSpPr>
        <p:spPr bwMode="auto">
          <a:xfrm>
            <a:off x="7828598" y="5957161"/>
            <a:ext cx="3114705" cy="658654"/>
          </a:xfrm>
          <a:prstGeom prst="cloudCallout">
            <a:avLst>
              <a:gd name="adj1" fmla="val 12277"/>
              <a:gd name="adj2" fmla="val -6565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uk-UA" sz="1200">
                <a:solidFill>
                  <a:srgbClr val="333333"/>
                </a:solidFill>
                <a:latin typeface="Calibri Light"/>
                <a:ea typeface="Verdana" panose="020B0604030504040204" pitchFamily="34" charset="0"/>
                <a:cs typeface="Verdana" panose="020B0604030504040204" pitchFamily="34" charset="0"/>
              </a:rPr>
              <a:t>Мені не подобається мій ніс, але я все одно собі подобаюсь. </a:t>
            </a:r>
          </a:p>
        </p:txBody>
      </p:sp>
      <p:sp>
        <p:nvSpPr>
          <p:cNvPr id="17" name="Wolkenförmige Legende 16"/>
          <p:cNvSpPr/>
          <p:nvPr/>
        </p:nvSpPr>
        <p:spPr bwMode="auto">
          <a:xfrm>
            <a:off x="6027406" y="4232788"/>
            <a:ext cx="2526660" cy="1106128"/>
          </a:xfrm>
          <a:prstGeom prst="cloudCallout">
            <a:avLst>
              <a:gd name="adj1" fmla="val -1674"/>
              <a:gd name="adj2" fmla="val 705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uk-UA" sz="1200">
                <a:solidFill>
                  <a:srgbClr val="333333"/>
                </a:solidFill>
                <a:latin typeface="Calibri Light"/>
                <a:ea typeface="Verdana" panose="020B0604030504040204" pitchFamily="34" charset="0"/>
                <a:cs typeface="Verdana" panose="020B0604030504040204" pitchFamily="34" charset="0"/>
              </a:rPr>
              <a:t>Я не займаюся спортом вже давно, хоча мені це завжди подобалося.</a:t>
            </a:r>
          </a:p>
        </p:txBody>
      </p:sp>
      <p:sp>
        <p:nvSpPr>
          <p:cNvPr id="18" name="Wolkenförmige Legende 17"/>
          <p:cNvSpPr/>
          <p:nvPr/>
        </p:nvSpPr>
        <p:spPr bwMode="auto">
          <a:xfrm>
            <a:off x="8393478" y="3661365"/>
            <a:ext cx="1816781" cy="700483"/>
          </a:xfrm>
          <a:prstGeom prst="cloudCallout">
            <a:avLst>
              <a:gd name="adj1" fmla="val 14074"/>
              <a:gd name="adj2" fmla="val 85612"/>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uk-UA" sz="1200">
                <a:solidFill>
                  <a:srgbClr val="333333"/>
                </a:solidFill>
                <a:latin typeface="Calibri Light"/>
                <a:ea typeface="Verdana" panose="020B0604030504040204" pitchFamily="34" charset="0"/>
                <a:cs typeface="Verdana" panose="020B0604030504040204" pitchFamily="34" charset="0"/>
              </a:rPr>
              <a:t>Я люблю читати і готувати.  </a:t>
            </a:r>
          </a:p>
        </p:txBody>
      </p:sp>
      <p:sp>
        <p:nvSpPr>
          <p:cNvPr id="19" name="Wolkenförmige Legende 18"/>
          <p:cNvSpPr/>
          <p:nvPr/>
        </p:nvSpPr>
        <p:spPr bwMode="auto">
          <a:xfrm>
            <a:off x="6027404" y="2203704"/>
            <a:ext cx="2202195" cy="1124426"/>
          </a:xfrm>
          <a:prstGeom prst="cloudCallout">
            <a:avLst>
              <a:gd name="adj1" fmla="val -16815"/>
              <a:gd name="adj2" fmla="val 6774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uk-UA" sz="1200" dirty="0">
                <a:solidFill>
                  <a:srgbClr val="333333"/>
                </a:solidFill>
                <a:latin typeface="Calibri Light"/>
                <a:ea typeface="Verdana" panose="020B0604030504040204" pitchFamily="34" charset="0"/>
                <a:cs typeface="Verdana" panose="020B0604030504040204" pitchFamily="34" charset="0"/>
              </a:rPr>
              <a:t>Нещодавно я втратив(ла) роботу. Я провалив(ла) співбесіду. </a:t>
            </a:r>
          </a:p>
        </p:txBody>
      </p:sp>
      <p:sp>
        <p:nvSpPr>
          <p:cNvPr id="20" name="Wolkenförmige Legende 19"/>
          <p:cNvSpPr/>
          <p:nvPr/>
        </p:nvSpPr>
        <p:spPr bwMode="auto">
          <a:xfrm>
            <a:off x="8655220" y="2344257"/>
            <a:ext cx="3088683" cy="843320"/>
          </a:xfrm>
          <a:prstGeom prst="cloudCallout">
            <a:avLst>
              <a:gd name="adj1" fmla="val 12902"/>
              <a:gd name="adj2" fmla="val 58479"/>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uk-UA" sz="1200">
                <a:solidFill>
                  <a:srgbClr val="333333"/>
                </a:solidFill>
                <a:latin typeface="Calibri Light"/>
                <a:ea typeface="Verdana" panose="020B0604030504040204" pitchFamily="34" charset="0"/>
                <a:cs typeface="Verdana" panose="020B0604030504040204" pitchFamily="34" charset="0"/>
              </a:rPr>
              <a:t>Я вмію слухати і можу розсмішити інших.</a:t>
            </a:r>
          </a:p>
        </p:txBody>
      </p:sp>
      <p:sp>
        <p:nvSpPr>
          <p:cNvPr id="33" name="Textfeld 7"/>
          <p:cNvSpPr txBox="1">
            <a:spLocks noChangeArrowheads="1"/>
          </p:cNvSpPr>
          <p:nvPr/>
        </p:nvSpPr>
        <p:spPr bwMode="auto">
          <a:xfrm>
            <a:off x="9222540" y="5457860"/>
            <a:ext cx="1280160" cy="369332"/>
          </a:xfrm>
          <a:prstGeom prst="rect">
            <a:avLst/>
          </a:prstGeom>
          <a:solidFill>
            <a:schemeClr val="bg1"/>
          </a:solidFill>
          <a:ln w="9525">
            <a:noFill/>
            <a:miter lim="800000"/>
            <a:headEnd/>
            <a:tailEnd/>
          </a:ln>
        </p:spPr>
        <p:txBody>
          <a:bodyPr wrap="square">
            <a:spAutoFit/>
          </a:bodyPr>
          <a:lstStyle/>
          <a:p>
            <a:pPr algn="ctr"/>
            <a:r>
              <a:rPr lang="uk-UA">
                <a:solidFill>
                  <a:srgbClr val="333333"/>
                </a:solidFill>
                <a:latin typeface="Calibri Light"/>
                <a:cs typeface="Verdana"/>
              </a:rPr>
              <a:t>Зовнішній вигляд</a:t>
            </a:r>
          </a:p>
        </p:txBody>
      </p:sp>
    </p:spTree>
    <p:extLst>
      <p:ext uri="{BB962C8B-B14F-4D97-AF65-F5344CB8AC3E}">
        <p14:creationId xmlns:p14="http://schemas.microsoft.com/office/powerpoint/2010/main" val="3693284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Які зовнішні (видимі) ознаки здорової самооцінки?</a:t>
            </a:r>
          </a:p>
        </p:txBody>
      </p:sp>
      <p:sp>
        <p:nvSpPr>
          <p:cNvPr id="6" name="Rectangle 15">
            <a:extLst>
              <a:ext uri="{FF2B5EF4-FFF2-40B4-BE49-F238E27FC236}">
                <a16:creationId xmlns:a16="http://schemas.microsoft.com/office/drawing/2014/main" id="{4FBBAB37-8EB7-40C4-9106-7D05DC38B2AA}"/>
              </a:ext>
            </a:extLst>
          </p:cNvPr>
          <p:cNvSpPr>
            <a:spLocks noGrp="1" noChangeArrowheads="1"/>
          </p:cNvSpPr>
          <p:nvPr>
            <p:ph idx="1"/>
          </p:nvPr>
        </p:nvSpPr>
        <p:spPr>
          <a:xfrm>
            <a:off x="411480" y="2203704"/>
            <a:ext cx="5669280" cy="4248000"/>
          </a:xfrm>
        </p:spPr>
        <p:txBody>
          <a:bodyPr/>
          <a:lstStyle/>
          <a:p>
            <a:r>
              <a:rPr lang="uk-UA" sz="2400">
                <a:solidFill>
                  <a:srgbClr val="333333"/>
                </a:solidFill>
                <a:latin typeface="Calibri Light"/>
                <a:cs typeface="Verdana"/>
              </a:rPr>
              <a:t>Голос: ???</a:t>
            </a:r>
            <a:r>
              <a:rPr lang="uk-UA" sz="2400">
                <a:latin typeface="Calibri Light"/>
                <a:cs typeface="Verdana"/>
              </a:rPr>
              <a:t> </a:t>
            </a:r>
            <a:r>
              <a:rPr lang="uk-UA" sz="2400">
                <a:solidFill>
                  <a:srgbClr val="FFFFFF"/>
                </a:solidFill>
                <a:latin typeface="Calibri Light"/>
                <a:cs typeface="Verdana"/>
              </a:rPr>
              <a:t>достатньо гучний</a:t>
            </a:r>
          </a:p>
          <a:p>
            <a:r>
              <a:rPr lang="uk-UA" sz="2400">
                <a:solidFill>
                  <a:srgbClr val="333333"/>
                </a:solidFill>
                <a:latin typeface="Calibri Light"/>
                <a:cs typeface="Verdana"/>
              </a:rPr>
              <a:t>Міміка/жести: </a:t>
            </a:r>
            <a:r>
              <a:rPr lang="uk-UA" sz="2400">
                <a:latin typeface="Calibri Light"/>
                <a:cs typeface="Verdana"/>
              </a:rPr>
              <a:t>???</a:t>
            </a:r>
            <a:r>
              <a:rPr lang="uk-UA" sz="2400">
                <a:solidFill>
                  <a:srgbClr val="FFFFFF"/>
                </a:solidFill>
                <a:latin typeface="Calibri Light"/>
                <a:cs typeface="Verdana"/>
              </a:rPr>
              <a:t>впевнена поведінка</a:t>
            </a:r>
          </a:p>
          <a:p>
            <a:r>
              <a:rPr lang="uk-UA" sz="2400">
                <a:solidFill>
                  <a:srgbClr val="333333"/>
                </a:solidFill>
                <a:latin typeface="Calibri Light"/>
                <a:cs typeface="Verdana"/>
              </a:rPr>
              <a:t>Постава: </a:t>
            </a:r>
            <a:r>
              <a:rPr lang="uk-UA" sz="2400">
                <a:latin typeface="Calibri Light"/>
                <a:cs typeface="Verdana"/>
              </a:rPr>
              <a:t>???</a:t>
            </a:r>
          </a:p>
          <a:p>
            <a:pPr eaLnBrk="1" hangingPunct="1"/>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17</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Які зовнішні (видимі) ознаки здорової самооцінки?</a:t>
            </a:r>
          </a:p>
        </p:txBody>
      </p:sp>
      <p:sp>
        <p:nvSpPr>
          <p:cNvPr id="4" name="Rectangle 15"/>
          <p:cNvSpPr>
            <a:spLocks noGrp="1" noChangeArrowheads="1"/>
          </p:cNvSpPr>
          <p:nvPr>
            <p:ph idx="1"/>
          </p:nvPr>
        </p:nvSpPr>
        <p:spPr>
          <a:xfrm>
            <a:off x="411480" y="2203704"/>
            <a:ext cx="5669280" cy="4248000"/>
          </a:xfrm>
        </p:spPr>
        <p:txBody>
          <a:bodyPr/>
          <a:lstStyle/>
          <a:p>
            <a:r>
              <a:rPr lang="uk-UA" sz="2400">
                <a:solidFill>
                  <a:srgbClr val="333333"/>
                </a:solidFill>
                <a:latin typeface="Calibri Light"/>
                <a:cs typeface="Verdana"/>
              </a:rPr>
              <a:t>Голос: </a:t>
            </a:r>
            <a:r>
              <a:rPr lang="uk-UA" sz="2400">
                <a:solidFill>
                  <a:srgbClr val="004992"/>
                </a:solidFill>
                <a:latin typeface="Calibri Light"/>
                <a:cs typeface="Verdana"/>
              </a:rPr>
              <a:t>чіткий, добре поставлений, достатньо гучний</a:t>
            </a:r>
          </a:p>
          <a:p>
            <a:r>
              <a:rPr lang="uk-UA" sz="2400">
                <a:solidFill>
                  <a:srgbClr val="333333"/>
                </a:solidFill>
                <a:latin typeface="Calibri Light"/>
                <a:cs typeface="Verdana"/>
              </a:rPr>
              <a:t>Міміка/жести: </a:t>
            </a:r>
            <a:r>
              <a:rPr lang="uk-UA" sz="2400">
                <a:solidFill>
                  <a:srgbClr val="004992"/>
                </a:solidFill>
                <a:latin typeface="Calibri Light"/>
                <a:cs typeface="Verdana"/>
              </a:rPr>
              <a:t>зоровий контакт, впевнена поведінка</a:t>
            </a:r>
          </a:p>
          <a:p>
            <a:r>
              <a:rPr lang="uk-UA" sz="2400">
                <a:solidFill>
                  <a:srgbClr val="333333"/>
                </a:solidFill>
                <a:latin typeface="Calibri Light"/>
                <a:cs typeface="Verdana"/>
              </a:rPr>
              <a:t>Постава: </a:t>
            </a:r>
            <a:r>
              <a:rPr lang="uk-UA" sz="2400">
                <a:solidFill>
                  <a:srgbClr val="004992"/>
                </a:solidFill>
                <a:latin typeface="Calibri Light"/>
                <a:cs typeface="Verdana"/>
              </a:rPr>
              <a:t>пряма</a:t>
            </a:r>
          </a:p>
          <a:p>
            <a:pPr lvl="0" defTabSz="914400"/>
            <a:r>
              <a:rPr lang="uk-UA" sz="2400">
                <a:solidFill>
                  <a:srgbClr val="004992"/>
                </a:solidFill>
                <a:latin typeface="Calibri Light"/>
                <a:ea typeface="ＭＳ Ｐゴシック" charset="0"/>
              </a:rPr>
              <a:t>... як з усім: не перестарайтеся (не витріщайтеся на людей, не перебивайте інших, не виконуйте роль «вожака зграї») </a:t>
            </a:r>
          </a:p>
          <a:p>
            <a:pPr eaLnBrk="1" hangingPunct="1"/>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18</a:t>
            </a:fld>
            <a:endParaRPr lang="de-DE">
              <a:solidFill>
                <a:srgbClr val="000000"/>
              </a:solidFill>
              <a:latin typeface="Calibri Light"/>
            </a:endParaRP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Які внутрішні (невидимі) здорової самооцінки?</a:t>
            </a:r>
          </a:p>
        </p:txBody>
      </p:sp>
      <p:sp>
        <p:nvSpPr>
          <p:cNvPr id="4" name="Rectangle 15"/>
          <p:cNvSpPr>
            <a:spLocks noGrp="1" noChangeArrowheads="1"/>
          </p:cNvSpPr>
          <p:nvPr>
            <p:ph idx="1"/>
          </p:nvPr>
        </p:nvSpPr>
        <p:spPr>
          <a:xfrm>
            <a:off x="411480" y="2203704"/>
            <a:ext cx="5669280" cy="4248000"/>
          </a:xfrm>
        </p:spPr>
        <p:txBody>
          <a:bodyPr/>
          <a:lstStyle/>
          <a:p>
            <a:r>
              <a:rPr lang="uk-UA" sz="2400">
                <a:solidFill>
                  <a:schemeClr val="tx1"/>
                </a:solidFill>
                <a:latin typeface="Calibri Light"/>
                <a:ea typeface="Verdana" panose="020B0604030504040204" pitchFamily="34" charset="0"/>
                <a:cs typeface="Verdana" panose="020B0604030504040204" pitchFamily="34" charset="0"/>
              </a:rPr>
              <a:t>???</a:t>
            </a:r>
          </a:p>
          <a:p>
            <a:endParaRPr lang="de-DE" sz="2400" dirty="0">
              <a:solidFill>
                <a:srgbClr val="004992"/>
              </a:solidFill>
              <a:latin typeface="Calibri Light"/>
              <a:cs typeface="Verdana"/>
            </a:endParaRPr>
          </a:p>
          <a:p>
            <a:pPr eaLnBrk="1" hangingPunct="1"/>
            <a:endParaRPr lang="de-DE" sz="2400" dirty="0">
              <a:solidFill>
                <a:srgbClr val="004992"/>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19</a:t>
            </a:fld>
            <a:endParaRPr lang="de-DE">
              <a:solidFill>
                <a:srgbClr val="000000"/>
              </a:solidFill>
              <a:latin typeface="Calibri Light"/>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Які внутрішні (невидимі) здорової самооцінки?</a:t>
            </a:r>
          </a:p>
        </p:txBody>
      </p:sp>
      <p:sp>
        <p:nvSpPr>
          <p:cNvPr id="4"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uk-UA" sz="2400">
                <a:solidFill>
                  <a:srgbClr val="333333"/>
                </a:solidFill>
                <a:latin typeface="Calibri Light"/>
                <a:cs typeface="Verdana"/>
              </a:rPr>
              <a:t>Впевненість у своїх силах, навіть коли все не йде так добре</a:t>
            </a:r>
          </a:p>
          <a:p>
            <a:pPr marL="342900" indent="-342900">
              <a:buClr>
                <a:srgbClr val="333333"/>
              </a:buClr>
              <a:buFont typeface="WingDings"/>
              <a:buChar char=""/>
            </a:pPr>
            <a:r>
              <a:rPr lang="uk-UA" sz="2400">
                <a:solidFill>
                  <a:srgbClr val="333333"/>
                </a:solidFill>
                <a:latin typeface="Calibri Light"/>
                <a:cs typeface="Verdana"/>
              </a:rPr>
              <a:t>Прийняття своїх помилок і поразок (не знецінюючи себе у цілому)</a:t>
            </a:r>
          </a:p>
          <a:p>
            <a:pPr marL="342900" indent="-342900">
              <a:buClr>
                <a:srgbClr val="333333"/>
              </a:buClr>
              <a:buFont typeface="WingDings"/>
              <a:buChar char=""/>
            </a:pPr>
            <a:r>
              <a:rPr lang="uk-UA" sz="2400">
                <a:solidFill>
                  <a:srgbClr val="333333"/>
                </a:solidFill>
                <a:latin typeface="Calibri Light"/>
                <a:cs typeface="Verdana"/>
              </a:rPr>
              <a:t>Інтроспекція, готовність вчитися на помилках</a:t>
            </a:r>
          </a:p>
          <a:p>
            <a:pPr marL="342900" indent="-342900">
              <a:buClr>
                <a:srgbClr val="333333"/>
              </a:buClr>
              <a:buFont typeface="WingDings"/>
              <a:buChar char=""/>
            </a:pPr>
            <a:r>
              <a:rPr lang="uk-UA" sz="2400">
                <a:solidFill>
                  <a:srgbClr val="333333"/>
                </a:solidFill>
                <a:latin typeface="Calibri Light"/>
                <a:cs typeface="Verdana"/>
              </a:rPr>
              <a:t>Позитивне ставлення до себе, наприклад похвала за успіхи </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20</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Визнавайте та підтримуйте свої сильні сторони</a:t>
            </a:r>
          </a:p>
        </p:txBody>
      </p:sp>
      <p:sp>
        <p:nvSpPr>
          <p:cNvPr id="3" name="Inhaltsplatzhalter 2"/>
          <p:cNvSpPr>
            <a:spLocks noGrp="1"/>
          </p:cNvSpPr>
          <p:nvPr>
            <p:ph idx="1"/>
          </p:nvPr>
        </p:nvSpPr>
        <p:spPr>
          <a:xfrm>
            <a:off x="411480" y="2203704"/>
            <a:ext cx="5669280" cy="4248000"/>
          </a:xfrm>
        </p:spPr>
        <p:txBody>
          <a:bodyPr/>
          <a:lstStyle/>
          <a:p>
            <a:pPr>
              <a:buClr>
                <a:srgbClr val="333333"/>
              </a:buClr>
            </a:pPr>
            <a:r>
              <a:rPr lang="uk-UA" sz="2400">
                <a:solidFill>
                  <a:srgbClr val="004992"/>
                </a:solidFill>
                <a:latin typeface="Calibri Light"/>
                <a:ea typeface="Verdana" panose="020B0604030504040204" pitchFamily="34" charset="0"/>
                <a:cs typeface="Verdana" panose="020B0604030504040204" pitchFamily="34" charset="0"/>
              </a:rPr>
              <a:t>Чому нам іноді важко назвати свої сильні сторони? </a:t>
            </a:r>
          </a:p>
          <a:p>
            <a:endParaRPr 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21</a:t>
            </a:fld>
            <a:endParaRPr lang="de-DE">
              <a:solidFill>
                <a:srgbClr val="000000"/>
              </a:solidFill>
              <a:latin typeface="Calibri Light"/>
            </a:endParaRPr>
          </a:p>
        </p:txBody>
      </p:sp>
      <p:pic>
        <p:nvPicPr>
          <p:cNvPr id="4" name="Grafik 3"/>
          <p:cNvPicPr>
            <a:picLocks noChangeAspect="1"/>
          </p:cNvPicPr>
          <p:nvPr/>
        </p:nvPicPr>
        <p:blipFill>
          <a:blip r:embed="rId2"/>
          <a:stretch>
            <a:fillRect/>
          </a:stretch>
        </p:blipFill>
        <p:spPr>
          <a:xfrm>
            <a:off x="6263640" y="2203704"/>
            <a:ext cx="5303520" cy="3454400"/>
          </a:xfrm>
          <a:prstGeom prst="rect">
            <a:avLst/>
          </a:prstGeom>
        </p:spPr>
      </p:pic>
    </p:spTree>
    <p:extLst>
      <p:ext uri="{BB962C8B-B14F-4D97-AF65-F5344CB8AC3E}">
        <p14:creationId xmlns:p14="http://schemas.microsoft.com/office/powerpoint/2010/main" val="1946802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Визнавайте та підтримуйте свої сильні сторони</a:t>
            </a:r>
          </a:p>
        </p:txBody>
      </p:sp>
      <p:sp>
        <p:nvSpPr>
          <p:cNvPr id="3" name="Inhaltsplatzhalter 2"/>
          <p:cNvSpPr>
            <a:spLocks noGrp="1"/>
          </p:cNvSpPr>
          <p:nvPr>
            <p:ph idx="1"/>
          </p:nvPr>
        </p:nvSpPr>
        <p:spPr/>
        <p:txBody>
          <a:bodyPr/>
          <a:lstStyle/>
          <a:p>
            <a:pPr>
              <a:buClr>
                <a:srgbClr val="333333"/>
              </a:buClr>
            </a:pPr>
            <a:r>
              <a:rPr lang="uk-UA" sz="2400">
                <a:solidFill>
                  <a:srgbClr val="004992"/>
                </a:solidFill>
                <a:latin typeface="Calibri Light"/>
                <a:ea typeface="Verdana" panose="020B0604030504040204" pitchFamily="34" charset="0"/>
                <a:cs typeface="Verdana" panose="020B0604030504040204" pitchFamily="34" charset="0"/>
              </a:rPr>
              <a:t>Чому нам іноді важко назвати свої сильні сторони?</a:t>
            </a:r>
          </a:p>
          <a:p>
            <a:pPr marL="342900" indent="-342900">
              <a:buClr>
                <a:srgbClr val="333333"/>
              </a:buClr>
              <a:buFont typeface="WingDings"/>
              <a:buChar char=""/>
            </a:pPr>
            <a:r>
              <a:rPr lang="uk-UA" sz="2400">
                <a:solidFill>
                  <a:srgbClr val="333333"/>
                </a:solidFill>
                <a:latin typeface="Calibri Light"/>
                <a:ea typeface="Verdana" panose="020B0604030504040204" pitchFamily="34" charset="0"/>
                <a:cs typeface="Verdana" panose="020B0604030504040204" pitchFamily="34" charset="0"/>
              </a:rPr>
              <a:t>На заваді може стати думка: «Не хвали сам себе — нехай тебе люди похвалять!»</a:t>
            </a:r>
          </a:p>
          <a:p>
            <a:pPr marL="342900" indent="-342900">
              <a:buClr>
                <a:srgbClr val="333333"/>
              </a:buClr>
              <a:buFont typeface="WingDings"/>
              <a:buChar char=""/>
            </a:pPr>
            <a:r>
              <a:rPr lang="uk-UA" sz="2400">
                <a:solidFill>
                  <a:srgbClr val="333333"/>
                </a:solidFill>
                <a:latin typeface="Calibri Light"/>
                <a:ea typeface="Verdana" panose="020B0604030504040204" pitchFamily="34" charset="0"/>
                <a:cs typeface="Verdana" panose="020B0604030504040204" pitchFamily="34" charset="0"/>
              </a:rPr>
              <a:t>Через сором або страх здатися самовпевненими люди часто не хочуть відкривати свої сильні сторони.</a:t>
            </a:r>
          </a:p>
          <a:p>
            <a:pPr marL="342900" indent="-342900">
              <a:buClr>
                <a:srgbClr val="004992"/>
              </a:buClr>
              <a:buFont typeface="WingDings"/>
              <a:buChar char=""/>
            </a:pPr>
            <a:r>
              <a:rPr lang="uk-UA" sz="2400">
                <a:solidFill>
                  <a:srgbClr val="004992"/>
                </a:solidFill>
                <a:latin typeface="Calibri Light"/>
                <a:ea typeface="Verdana" panose="020B0604030504040204" pitchFamily="34" charset="0"/>
                <a:cs typeface="Verdana" panose="020B0604030504040204" pitchFamily="34" charset="0"/>
              </a:rPr>
              <a:t>Важливо! Намагайтеся знайти «золоту середину»! Розповідайте іншим про свої сильні сторони, водночас визнаючи й цінуючи їхні сильні сторони.</a:t>
            </a: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22</a:t>
            </a:fld>
            <a:endParaRPr lang="de-DE">
              <a:solidFill>
                <a:srgbClr val="000000"/>
              </a:solidFill>
              <a:latin typeface="Calibri Light"/>
            </a:endParaRPr>
          </a:p>
        </p:txBody>
      </p:sp>
    </p:spTree>
    <p:extLst>
      <p:ext uri="{BB962C8B-B14F-4D97-AF65-F5344CB8AC3E}">
        <p14:creationId xmlns:p14="http://schemas.microsoft.com/office/powerpoint/2010/main" val="987156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Вправа</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uk-UA" sz="2400">
                <a:solidFill>
                  <a:srgbClr val="333333"/>
                </a:solidFill>
                <a:latin typeface="Calibri Light"/>
                <a:ea typeface="Verdana" pitchFamily="34" charset="0"/>
                <a:cs typeface="Verdana" pitchFamily="34" charset="0"/>
              </a:rPr>
              <a:t>Встаньте </a:t>
            </a:r>
          </a:p>
          <a:p>
            <a:pPr marL="342900" indent="-342900">
              <a:buClr>
                <a:srgbClr val="333333"/>
              </a:buClr>
              <a:buFont typeface="WingDings"/>
              <a:buChar char=""/>
            </a:pPr>
            <a:r>
              <a:rPr lang="uk-UA" sz="2400">
                <a:solidFill>
                  <a:srgbClr val="333333"/>
                </a:solidFill>
                <a:latin typeface="Calibri Light"/>
                <a:ea typeface="Verdana" pitchFamily="34" charset="0"/>
                <a:cs typeface="Verdana" pitchFamily="34" charset="0"/>
              </a:rPr>
              <a:t>Нехай ваші плечі і руки звисають (округліть спину)</a:t>
            </a:r>
          </a:p>
          <a:p>
            <a:pPr marL="342900" indent="-342900">
              <a:buClr>
                <a:srgbClr val="333333"/>
              </a:buClr>
              <a:buFont typeface="WingDings"/>
              <a:buChar char=""/>
            </a:pPr>
            <a:r>
              <a:rPr lang="uk-UA" sz="2400">
                <a:solidFill>
                  <a:srgbClr val="333333"/>
                </a:solidFill>
                <a:latin typeface="Calibri Light"/>
                <a:ea typeface="Verdana" pitchFamily="34" charset="0"/>
                <a:cs typeface="Verdana" pitchFamily="34" charset="0"/>
              </a:rPr>
              <a:t>Тепер нахиліть голову вниз</a:t>
            </a:r>
          </a:p>
          <a:p>
            <a:pPr marL="342900" indent="-342900">
              <a:buClr>
                <a:srgbClr val="333333"/>
              </a:buClr>
              <a:buFont typeface="WingDings"/>
              <a:buChar char=""/>
            </a:pPr>
            <a:endParaRPr lang="de-DE" sz="2400" dirty="0">
              <a:solidFill>
                <a:srgbClr val="333333"/>
              </a:solidFill>
              <a:latin typeface="Calibri Light"/>
              <a:ea typeface="Verdana" pitchFamily="34" charset="0"/>
              <a:cs typeface="Verdana" pitchFamily="34" charset="0"/>
            </a:endParaRP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23</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Вправа</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uk-UA" sz="2000">
                <a:solidFill>
                  <a:srgbClr val="333333"/>
                </a:solidFill>
                <a:latin typeface="Calibri Light"/>
                <a:ea typeface="Verdana" pitchFamily="34" charset="0"/>
                <a:cs typeface="Verdana" pitchFamily="34" charset="0"/>
              </a:rPr>
              <a:t>Повільно випряміть хребет і станьте прямо</a:t>
            </a:r>
          </a:p>
          <a:p>
            <a:pPr marL="342900" indent="-342900">
              <a:buClr>
                <a:srgbClr val="333333"/>
              </a:buClr>
              <a:buFont typeface="WingDings"/>
              <a:buChar char=""/>
            </a:pPr>
            <a:r>
              <a:rPr lang="uk-UA" sz="2000">
                <a:solidFill>
                  <a:srgbClr val="333333"/>
                </a:solidFill>
                <a:latin typeface="Calibri Light"/>
                <a:ea typeface="Verdana" pitchFamily="34" charset="0"/>
                <a:cs typeface="Verdana" pitchFamily="34" charset="0"/>
              </a:rPr>
              <a:t>Поставте ноги на ширині плечей, щоб у вас була надійна опора</a:t>
            </a:r>
          </a:p>
          <a:p>
            <a:pPr marL="342900" indent="-342900">
              <a:buClr>
                <a:srgbClr val="333333"/>
              </a:buClr>
              <a:buFont typeface="WingDings"/>
              <a:buChar char=""/>
            </a:pPr>
            <a:r>
              <a:rPr lang="uk-UA" sz="2000">
                <a:solidFill>
                  <a:srgbClr val="333333"/>
                </a:solidFill>
                <a:latin typeface="Calibri Light"/>
                <a:ea typeface="Verdana" pitchFamily="34" charset="0"/>
                <a:cs typeface="Verdana" pitchFamily="34" charset="0"/>
              </a:rPr>
              <a:t>Нехай ваші руки вільно звисають біля тулуба</a:t>
            </a:r>
          </a:p>
          <a:p>
            <a:pPr marL="342900" indent="-342900">
              <a:buClr>
                <a:srgbClr val="333333"/>
              </a:buClr>
              <a:buFont typeface="WingDings"/>
              <a:buChar char=""/>
            </a:pPr>
            <a:r>
              <a:rPr lang="uk-UA" sz="2000">
                <a:solidFill>
                  <a:srgbClr val="333333"/>
                </a:solidFill>
                <a:latin typeface="Calibri Light"/>
                <a:ea typeface="Verdana" pitchFamily="34" charset="0"/>
                <a:cs typeface="Verdana" pitchFamily="34" charset="0"/>
              </a:rPr>
              <a:t>Створіть напруження в тілі, наче хтось тягне вас за нитку</a:t>
            </a:r>
          </a:p>
          <a:p>
            <a:pPr marL="342900" indent="-342900">
              <a:buClr>
                <a:srgbClr val="333333"/>
              </a:buClr>
              <a:buFont typeface="WingDings"/>
              <a:buChar char=""/>
            </a:pPr>
            <a:r>
              <a:rPr lang="uk-UA" sz="2000">
                <a:solidFill>
                  <a:srgbClr val="333333"/>
                </a:solidFill>
                <a:latin typeface="Calibri Light"/>
                <a:ea typeface="Verdana" pitchFamily="34" charset="0"/>
                <a:cs typeface="Verdana" pitchFamily="34" charset="0"/>
              </a:rPr>
              <a:t>Спрямуйте свій погляд вперед</a:t>
            </a:r>
          </a:p>
          <a:p>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24</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494054" y="2203704"/>
            <a:ext cx="2842692" cy="4251960"/>
          </a:xfrm>
          <a:prstGeom prst="rect">
            <a:avLst/>
          </a:prstGeom>
        </p:spPr>
      </p:pic>
    </p:spTree>
    <p:extLst>
      <p:ext uri="{BB962C8B-B14F-4D97-AF65-F5344CB8AC3E}">
        <p14:creationId xmlns:p14="http://schemas.microsoft.com/office/powerpoint/2010/main" val="4235750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Вправа</a:t>
            </a:r>
          </a:p>
        </p:txBody>
      </p:sp>
      <p:sp>
        <p:nvSpPr>
          <p:cNvPr id="3" name="Inhaltsplatzhalter 2"/>
          <p:cNvSpPr>
            <a:spLocks noGrp="1"/>
          </p:cNvSpPr>
          <p:nvPr>
            <p:ph idx="1"/>
          </p:nvPr>
        </p:nvSpPr>
        <p:spPr/>
        <p:txBody>
          <a:bodyPr/>
          <a:lstStyle/>
          <a:p>
            <a:pPr algn="ctr">
              <a:buClr>
                <a:srgbClr val="333333"/>
              </a:buClr>
            </a:pPr>
            <a:r>
              <a:rPr lang="uk-UA" sz="2400">
                <a:solidFill>
                  <a:srgbClr val="004992"/>
                </a:solidFill>
                <a:latin typeface="Calibri Light"/>
                <a:ea typeface="Verdana" pitchFamily="34" charset="0"/>
                <a:cs typeface="Verdana" pitchFamily="34" charset="0"/>
              </a:rPr>
              <a:t>Які у вас відчуття?</a:t>
            </a:r>
          </a:p>
          <a:p>
            <a:pPr algn="ctr">
              <a:buClr>
                <a:srgbClr val="333333"/>
              </a:buClr>
            </a:pPr>
            <a:r>
              <a:rPr lang="uk-UA" sz="2400">
                <a:solidFill>
                  <a:srgbClr val="004992"/>
                </a:solidFill>
                <a:latin typeface="Calibri Light"/>
                <a:ea typeface="Verdana" pitchFamily="34" charset="0"/>
                <a:cs typeface="Verdana" pitchFamily="34" charset="0"/>
              </a:rPr>
              <a:t>В якій позі ви відчуваєте себе сильніше?</a:t>
            </a:r>
          </a:p>
          <a:p>
            <a:pPr algn="ctr"/>
            <a:endParaRPr lang="de-DE" sz="2400" dirty="0">
              <a:solidFill>
                <a:srgbClr val="004992"/>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25</a:t>
            </a:fld>
            <a:endParaRPr lang="de-DE">
              <a:solidFill>
                <a:srgbClr val="000000"/>
              </a:solidFill>
              <a:latin typeface="Calibri Light"/>
            </a:endParaRPr>
          </a:p>
        </p:txBody>
      </p:sp>
    </p:spTree>
    <p:extLst>
      <p:ext uri="{BB962C8B-B14F-4D97-AF65-F5344CB8AC3E}">
        <p14:creationId xmlns:p14="http://schemas.microsoft.com/office/powerpoint/2010/main" val="618758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Вправа</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Ви, ймовірно, відчуваєте себе сильніше, коли ваша постава пряма.</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Згідно з дослідженнями, пряма, стійка постава (так звана </a:t>
            </a:r>
            <a:r>
              <a:rPr lang="uk-UA" sz="2400" i="1" dirty="0">
                <a:solidFill>
                  <a:srgbClr val="333333"/>
                </a:solidFill>
                <a:latin typeface="Calibri Light"/>
                <a:ea typeface="Verdana" panose="020B0604030504040204" pitchFamily="34" charset="0"/>
                <a:cs typeface="Verdana" panose="020B0604030504040204" pitchFamily="34" charset="0"/>
              </a:rPr>
              <a:t>поза сили</a:t>
            </a:r>
            <a:r>
              <a:rPr lang="uk-UA" sz="2400" dirty="0">
                <a:solidFill>
                  <a:srgbClr val="333333"/>
                </a:solidFill>
                <a:latin typeface="Calibri Light"/>
                <a:ea typeface="Verdana" panose="020B0604030504040204" pitchFamily="34" charset="0"/>
                <a:cs typeface="Verdana" panose="020B0604030504040204" pitchFamily="34" charset="0"/>
              </a:rPr>
              <a:t>) справді допомагає почуватися впевненіше й сильніше! (</a:t>
            </a:r>
            <a:r>
              <a:rPr lang="uk-UA" sz="2400" dirty="0" err="1">
                <a:solidFill>
                  <a:srgbClr val="333333"/>
                </a:solidFill>
                <a:latin typeface="Calibri Light"/>
                <a:ea typeface="Verdana" panose="020B0604030504040204" pitchFamily="34" charset="0"/>
                <a:cs typeface="Verdana" panose="020B0604030504040204" pitchFamily="34" charset="0"/>
              </a:rPr>
              <a:t>Carney</a:t>
            </a:r>
            <a:r>
              <a:rPr lang="uk-UA" sz="2400" dirty="0">
                <a:solidFill>
                  <a:srgbClr val="333333"/>
                </a:solidFill>
                <a:latin typeface="Calibri Light"/>
                <a:ea typeface="Verdana" panose="020B0604030504040204" pitchFamily="34" charset="0"/>
                <a:cs typeface="Verdana" panose="020B0604030504040204" pitchFamily="34" charset="0"/>
              </a:rPr>
              <a:t> </a:t>
            </a:r>
            <a:r>
              <a:rPr lang="uk-UA" sz="2400" dirty="0" err="1">
                <a:solidFill>
                  <a:srgbClr val="333333"/>
                </a:solidFill>
                <a:latin typeface="Calibri Light"/>
                <a:ea typeface="Verdana" panose="020B0604030504040204" pitchFamily="34" charset="0"/>
                <a:cs typeface="Verdana" panose="020B0604030504040204" pitchFamily="34" charset="0"/>
              </a:rPr>
              <a:t>et</a:t>
            </a:r>
            <a:r>
              <a:rPr lang="uk-UA" sz="2400" dirty="0">
                <a:solidFill>
                  <a:srgbClr val="333333"/>
                </a:solidFill>
                <a:latin typeface="Calibri Light"/>
                <a:ea typeface="Verdana" panose="020B0604030504040204" pitchFamily="34" charset="0"/>
                <a:cs typeface="Verdana" panose="020B0604030504040204" pitchFamily="34" charset="0"/>
              </a:rPr>
              <a:t> </a:t>
            </a:r>
            <a:r>
              <a:rPr lang="uk-UA" sz="2400" dirty="0" err="1">
                <a:solidFill>
                  <a:srgbClr val="333333"/>
                </a:solidFill>
                <a:latin typeface="Calibri Light"/>
                <a:ea typeface="Verdana" panose="020B0604030504040204" pitchFamily="34" charset="0"/>
                <a:cs typeface="Verdana" panose="020B0604030504040204" pitchFamily="34" charset="0"/>
              </a:rPr>
              <a:t>al</a:t>
            </a:r>
            <a:r>
              <a:rPr lang="uk-UA" sz="2400" dirty="0">
                <a:solidFill>
                  <a:srgbClr val="333333"/>
                </a:solidFill>
                <a:latin typeface="Calibri Light"/>
                <a:ea typeface="Verdana" panose="020B0604030504040204" pitchFamily="34" charset="0"/>
                <a:cs typeface="Verdana" panose="020B0604030504040204" pitchFamily="34" charset="0"/>
              </a:rPr>
              <a:t>., 2010; </a:t>
            </a:r>
            <a:r>
              <a:rPr lang="uk-UA" sz="2400" dirty="0" err="1">
                <a:solidFill>
                  <a:srgbClr val="333333"/>
                </a:solidFill>
                <a:latin typeface="Calibri Light"/>
                <a:ea typeface="Verdana" panose="020B0604030504040204" pitchFamily="34" charset="0"/>
                <a:cs typeface="Verdana" panose="020B0604030504040204" pitchFamily="34" charset="0"/>
              </a:rPr>
              <a:t>Ranehill</a:t>
            </a:r>
            <a:r>
              <a:rPr lang="uk-UA" sz="2400" dirty="0">
                <a:solidFill>
                  <a:srgbClr val="333333"/>
                </a:solidFill>
                <a:latin typeface="Calibri Light"/>
                <a:ea typeface="Verdana" panose="020B0604030504040204" pitchFamily="34" charset="0"/>
                <a:cs typeface="Verdana" panose="020B0604030504040204" pitchFamily="34" charset="0"/>
              </a:rPr>
              <a:t> </a:t>
            </a:r>
            <a:r>
              <a:rPr lang="uk-UA" sz="2400" dirty="0" err="1">
                <a:solidFill>
                  <a:srgbClr val="333333"/>
                </a:solidFill>
                <a:latin typeface="Calibri Light"/>
                <a:ea typeface="Verdana" panose="020B0604030504040204" pitchFamily="34" charset="0"/>
                <a:cs typeface="Verdana" panose="020B0604030504040204" pitchFamily="34" charset="0"/>
              </a:rPr>
              <a:t>et</a:t>
            </a:r>
            <a:r>
              <a:rPr lang="uk-UA" sz="2400" dirty="0">
                <a:solidFill>
                  <a:srgbClr val="333333"/>
                </a:solidFill>
                <a:latin typeface="Calibri Light"/>
                <a:ea typeface="Verdana" panose="020B0604030504040204" pitchFamily="34" charset="0"/>
                <a:cs typeface="Verdana" panose="020B0604030504040204" pitchFamily="34" charset="0"/>
              </a:rPr>
              <a:t> </a:t>
            </a:r>
            <a:r>
              <a:rPr lang="uk-UA" sz="2400" dirty="0" err="1">
                <a:solidFill>
                  <a:srgbClr val="333333"/>
                </a:solidFill>
                <a:latin typeface="Calibri Light"/>
                <a:ea typeface="Verdana" panose="020B0604030504040204" pitchFamily="34" charset="0"/>
                <a:cs typeface="Verdana" panose="020B0604030504040204" pitchFamily="34" charset="0"/>
              </a:rPr>
              <a:t>al</a:t>
            </a:r>
            <a:r>
              <a:rPr lang="uk-UA" sz="2400" dirty="0">
                <a:solidFill>
                  <a:srgbClr val="333333"/>
                </a:solidFill>
                <a:latin typeface="Calibri Light"/>
                <a:ea typeface="Verdana" panose="020B0604030504040204" pitchFamily="34" charset="0"/>
                <a:cs typeface="Verdana" panose="020B0604030504040204" pitchFamily="34" charset="0"/>
              </a:rPr>
              <a:t>., 2015)</a:t>
            </a:r>
          </a:p>
        </p:txBody>
      </p:sp>
      <p:sp>
        <p:nvSpPr>
          <p:cNvPr id="6" name="Footer Placeholder 5"/>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7" name="Slide Number Placeholder 6"/>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26</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3"/>
            <a:ext cx="5303520" cy="3525966"/>
          </a:xfrm>
          <a:prstGeom prst="rect">
            <a:avLst/>
          </a:prstGeom>
        </p:spPr>
      </p:pic>
      <p:sp>
        <p:nvSpPr>
          <p:cNvPr id="5" name="Textfeld 4"/>
          <p:cNvSpPr txBox="1"/>
          <p:nvPr/>
        </p:nvSpPr>
        <p:spPr>
          <a:xfrm>
            <a:off x="408955" y="6410325"/>
            <a:ext cx="11376000" cy="446276"/>
          </a:xfrm>
          <a:prstGeom prst="rect">
            <a:avLst/>
          </a:prstGeom>
          <a:noFill/>
        </p:spPr>
        <p:txBody>
          <a:bodyPr wrap="square" rtlCol="0">
            <a:spAutoFit/>
          </a:bodyPr>
          <a:lstStyle/>
          <a:p>
            <a:pPr>
              <a:spcBef>
                <a:spcPts val="600"/>
              </a:spcBef>
            </a:pPr>
            <a:r>
              <a:rPr lang="uk-UA" sz="900">
                <a:solidFill>
                  <a:srgbClr val="333333"/>
                </a:solidFill>
                <a:latin typeface="Calibri Light"/>
                <a:ea typeface="Verdana" panose="020B0604030504040204" pitchFamily="34" charset="0"/>
                <a:cs typeface="Verdana" panose="020B0604030504040204" pitchFamily="34" charset="0"/>
              </a:rPr>
              <a:t>Carney D. R., Cuddy A. J. C., Yap A. J. (2010). Power posing: Brief nonverbal displays affect neuroendocrine levels and risk tolerance. Psychological Science, 21, 1363–1368. </a:t>
            </a:r>
          </a:p>
          <a:p>
            <a:pPr>
              <a:spcBef>
                <a:spcPts val="600"/>
              </a:spcBef>
            </a:pPr>
            <a:r>
              <a:rPr lang="uk-UA" sz="900">
                <a:solidFill>
                  <a:srgbClr val="333333"/>
                </a:solidFill>
                <a:latin typeface="Calibri Light"/>
                <a:ea typeface="Verdana" panose="020B0604030504040204" pitchFamily="34" charset="0"/>
                <a:cs typeface="Verdana" panose="020B0604030504040204" pitchFamily="34" charset="0"/>
              </a:rPr>
              <a:t>Ranehill et al. (2015). Assessing the Robustness of Power Posing. No Effect on Hormones and Risk Tolerance in a Large Sample of Men and Women. Psychological Science, 26 (5), 653-656.</a:t>
            </a:r>
          </a:p>
        </p:txBody>
      </p:sp>
    </p:spTree>
    <p:extLst>
      <p:ext uri="{BB962C8B-B14F-4D97-AF65-F5344CB8AC3E}">
        <p14:creationId xmlns:p14="http://schemas.microsoft.com/office/powerpoint/2010/main" val="3271993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dirty="0">
                <a:latin typeface="Calibri Light"/>
              </a:rPr>
              <a:t>Нав'язливі думки: ходіння колами замість руху вперед</a:t>
            </a:r>
          </a:p>
        </p:txBody>
      </p:sp>
      <p:sp>
        <p:nvSpPr>
          <p:cNvPr id="20"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uk-UA" sz="2400" dirty="0">
                <a:solidFill>
                  <a:srgbClr val="333333"/>
                </a:solidFill>
                <a:latin typeface="Calibri Light"/>
              </a:rPr>
              <a:t>Багато людей з симптомами психічних захворювань скаржаться на нескінченні нав'язливі думки й роздуми. </a:t>
            </a:r>
          </a:p>
          <a:p>
            <a:pPr marL="342900" indent="-342900">
              <a:buClr>
                <a:srgbClr val="333333"/>
              </a:buClr>
              <a:buFont typeface="WingDings"/>
              <a:buChar char=""/>
            </a:pPr>
            <a:r>
              <a:rPr lang="uk-UA" sz="2400" dirty="0">
                <a:solidFill>
                  <a:srgbClr val="004992"/>
                </a:solidFill>
                <a:latin typeface="Calibri Light"/>
              </a:rPr>
              <a:t>Ви стикалися з нав'язливими думками?</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27</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Проблеми</a:t>
            </a:r>
          </a:p>
        </p:txBody>
      </p:sp>
      <p:sp>
        <p:nvSpPr>
          <p:cNvPr id="20" name="Rectangle 15"/>
          <p:cNvSpPr>
            <a:spLocks noGrp="1" noChangeArrowheads="1"/>
          </p:cNvSpPr>
          <p:nvPr>
            <p:ph idx="1"/>
          </p:nvPr>
        </p:nvSpPr>
        <p:spPr>
          <a:xfrm>
            <a:off x="411480" y="2203704"/>
            <a:ext cx="5669280" cy="4248000"/>
          </a:xfrm>
        </p:spPr>
        <p:txBody>
          <a:bodyPr/>
          <a:lstStyle/>
          <a:p>
            <a:pPr>
              <a:buClr>
                <a:srgbClr val="333333"/>
              </a:buClr>
            </a:pPr>
            <a:r>
              <a:rPr lang="uk-UA" sz="2000" dirty="0">
                <a:solidFill>
                  <a:srgbClr val="004992"/>
                </a:solidFill>
                <a:latin typeface="Calibri Light"/>
                <a:cs typeface="Verdana"/>
              </a:rPr>
              <a:t>Нав’язливі думки є проблематичними з кількох точок зору:</a:t>
            </a:r>
          </a:p>
          <a:p>
            <a:pPr marL="342900" indent="-342900">
              <a:buClr>
                <a:srgbClr val="333333"/>
              </a:buClr>
              <a:buFont typeface="WingDings"/>
              <a:buChar char=""/>
            </a:pPr>
            <a:r>
              <a:rPr lang="uk-UA" sz="2000" dirty="0">
                <a:solidFill>
                  <a:srgbClr val="333333"/>
                </a:solidFill>
                <a:latin typeface="Calibri Light"/>
              </a:rPr>
              <a:t>Думки ходять колами: проблеми стають більш помітними, але залишаються нерозв’язаними.</a:t>
            </a:r>
          </a:p>
          <a:p>
            <a:pPr marL="342900" indent="-342900">
              <a:buClr>
                <a:srgbClr val="333333"/>
              </a:buClr>
              <a:buFont typeface="WingDings"/>
              <a:buChar char=""/>
            </a:pPr>
            <a:r>
              <a:rPr lang="uk-UA" sz="2000" dirty="0">
                <a:solidFill>
                  <a:srgbClr val="333333"/>
                </a:solidFill>
                <a:latin typeface="Calibri Light"/>
              </a:rPr>
              <a:t>Відчуття самоцінності ще більше знижується, бо корисні та позитивні думки залишаються непоміченими.</a:t>
            </a:r>
          </a:p>
          <a:p>
            <a:pPr marL="342900" indent="-342900">
              <a:buClr>
                <a:srgbClr val="333333"/>
              </a:buClr>
              <a:buFont typeface="WingDings"/>
              <a:buChar char=""/>
            </a:pPr>
            <a:r>
              <a:rPr lang="uk-UA" sz="2000" dirty="0">
                <a:solidFill>
                  <a:srgbClr val="333333"/>
                </a:solidFill>
                <a:latin typeface="Calibri Light"/>
              </a:rPr>
              <a:t>На відміну від цілеспрямованого мислення, характерною рисою нав'язливих думок є те, що у голові завжди блукають ті самі безплідні думки та самозвинувачення. </a:t>
            </a:r>
          </a:p>
          <a:p>
            <a:pPr>
              <a:buClr>
                <a:srgbClr val="333333"/>
              </a:buClr>
            </a:pPr>
            <a:endParaRPr lang="de-DE" sz="2000" dirty="0">
              <a:solidFill>
                <a:srgbClr val="333333"/>
              </a:solidFill>
              <a:latin typeface="Calibri Light"/>
              <a:cs typeface="Verdana"/>
            </a:endParaRPr>
          </a:p>
          <a:p>
            <a:pPr eaLnBrk="1" hangingPunct="1"/>
            <a:endParaRPr lang="de-DE" sz="2000" dirty="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28</a:t>
            </a:fld>
            <a:endParaRPr lang="de-DE">
              <a:solidFill>
                <a:srgbClr val="000000"/>
              </a:solidFill>
              <a:latin typeface="Calibri Light"/>
            </a:endParaRPr>
          </a:p>
        </p:txBody>
      </p:sp>
      <p:pic>
        <p:nvPicPr>
          <p:cNvPr id="4" name="Grafik 3"/>
          <p:cNvPicPr>
            <a:picLocks noChangeAspect="1"/>
          </p:cNvPicPr>
          <p:nvPr/>
        </p:nvPicPr>
        <p:blipFill>
          <a:blip r:embed="rId3"/>
          <a:stretch>
            <a:fillRect/>
          </a:stretch>
        </p:blipFill>
        <p:spPr>
          <a:xfrm>
            <a:off x="6263640" y="2203704"/>
            <a:ext cx="5303520" cy="204958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Що робити?</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uk-UA" sz="2400" dirty="0">
                <a:solidFill>
                  <a:srgbClr val="333333"/>
                </a:solidFill>
                <a:latin typeface="Calibri Light"/>
              </a:rPr>
              <a:t>Тому перший та найважливіший крок — визнати, що нав’язливі думки — це проблема, а не спосіб розв’язання проблем. Доведено, що нав’язливі думки створюють більше проблем, ніж варіантів їх розв’язання.  </a:t>
            </a:r>
          </a:p>
          <a:p>
            <a:pPr marL="342900" indent="-342900">
              <a:buClr>
                <a:srgbClr val="333333"/>
              </a:buClr>
              <a:buFont typeface="WingDings"/>
              <a:buChar char=""/>
            </a:pPr>
            <a:r>
              <a:rPr lang="uk-UA" sz="2400" dirty="0">
                <a:solidFill>
                  <a:srgbClr val="004992"/>
                </a:solidFill>
                <a:latin typeface="Calibri Light"/>
              </a:rPr>
              <a:t>Нав’язлива думка — це просто думка! </a:t>
            </a:r>
            <a:r>
              <a:rPr lang="uk-UA" sz="2400" dirty="0">
                <a:solidFill>
                  <a:srgbClr val="333333"/>
                </a:solidFill>
                <a:latin typeface="Calibri Light"/>
              </a:rPr>
              <a:t>А не реальність! </a:t>
            </a:r>
          </a:p>
          <a:p>
            <a:pPr marL="342900" indent="-342900">
              <a:buClr>
                <a:srgbClr val="333333"/>
              </a:buClr>
              <a:buFont typeface="WingDings"/>
              <a:buChar char=""/>
            </a:pPr>
            <a:r>
              <a:rPr lang="uk-UA" sz="2400" dirty="0">
                <a:solidFill>
                  <a:srgbClr val="333333"/>
                </a:solidFill>
                <a:latin typeface="Calibri Light"/>
              </a:rPr>
              <a:t>Спробуйте фіксувати думки, але не оцінювати їх! </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29</a:t>
            </a:fld>
            <a:endParaRPr lang="de-DE">
              <a:solidFill>
                <a:srgbClr val="000000"/>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uk-UA" sz="3600" dirty="0">
                <a:latin typeface="Calibri Light"/>
              </a:rPr>
              <a:t>Вправа 1 проти нав’язливих думок.</a:t>
            </a:r>
            <a:br>
              <a:rPr lang="uk-UA" sz="3600" dirty="0">
                <a:latin typeface="Calibri Light"/>
              </a:rPr>
            </a:br>
            <a:r>
              <a:rPr lang="uk-UA" sz="3600" dirty="0">
                <a:latin typeface="Calibri Light"/>
              </a:rPr>
              <a:t>Змістіть фокус уваги…</a:t>
            </a:r>
          </a:p>
        </p:txBody>
      </p:sp>
      <p:sp>
        <p:nvSpPr>
          <p:cNvPr id="9"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Зосередьтеся на своєму оточенні, а не на собі</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Зосередьтеся на звуках, запахах або кольорах.</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Ця вправа особливо підходить під час прогулянки, коли ви </a:t>
            </a:r>
            <a:r>
              <a:rPr lang="uk-UA" sz="2400" u="sng" dirty="0" err="1">
                <a:solidFill>
                  <a:srgbClr val="333333"/>
                </a:solidFill>
                <a:latin typeface="Calibri Light"/>
                <a:ea typeface="Verdana" panose="020B0604030504040204" pitchFamily="34" charset="0"/>
                <a:cs typeface="Verdana" panose="020B0604030504040204" pitchFamily="34" charset="0"/>
              </a:rPr>
              <a:t>безоціночно</a:t>
            </a:r>
            <a:r>
              <a:rPr lang="uk-UA" sz="2400" dirty="0">
                <a:solidFill>
                  <a:srgbClr val="333333"/>
                </a:solidFill>
                <a:latin typeface="Calibri Light"/>
                <a:ea typeface="Verdana" panose="020B0604030504040204" pitchFamily="34" charset="0"/>
                <a:cs typeface="Verdana" panose="020B0604030504040204" pitchFamily="34" charset="0"/>
              </a:rPr>
              <a:t> звертаєте увагу на якомога більшу кількість деталей.</a:t>
            </a:r>
          </a:p>
          <a:p>
            <a:pPr marL="342900" indent="-342900">
              <a:buClr>
                <a:srgbClr val="333333"/>
              </a:buClr>
              <a:buFont typeface="WingDings"/>
              <a:buChar char=""/>
            </a:pPr>
            <a:endParaRPr lang="de-DE" sz="2400" dirty="0">
              <a:solidFill>
                <a:srgbClr val="333333"/>
              </a:solidFill>
              <a:latin typeface="Calibri Light"/>
              <a:cs typeface="Verdana"/>
            </a:endParaRPr>
          </a:p>
          <a:p>
            <a:pPr eaLnBrk="1" hangingPunct="1"/>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30</a:t>
            </a:fld>
            <a:endParaRPr lang="de-DE">
              <a:solidFill>
                <a:srgbClr val="000000"/>
              </a:solidFill>
              <a:latin typeface="Calibri Light"/>
            </a:endParaRPr>
          </a:p>
        </p:txBody>
      </p:sp>
      <p:sp>
        <p:nvSpPr>
          <p:cNvPr id="5" name="Textfeld 4"/>
          <p:cNvSpPr txBox="1"/>
          <p:nvPr/>
        </p:nvSpPr>
        <p:spPr>
          <a:xfrm>
            <a:off x="411480" y="5732481"/>
            <a:ext cx="11154712" cy="769441"/>
          </a:xfrm>
          <a:prstGeom prst="rect">
            <a:avLst/>
          </a:prstGeom>
          <a:noFill/>
        </p:spPr>
        <p:txBody>
          <a:bodyPr wrap="square" rtlCol="0">
            <a:spAutoFit/>
          </a:bodyPr>
          <a:lstStyle/>
          <a:p>
            <a:pPr>
              <a:buNone/>
            </a:pPr>
            <a:r>
              <a:rPr lang="uk-UA" sz="2200" dirty="0">
                <a:solidFill>
                  <a:srgbClr val="004992"/>
                </a:solidFill>
                <a:latin typeface="Calibri Light"/>
              </a:rPr>
              <a:t>Ці думки нав’язливі не тому, що вони правдиві, а тому, що вони постійно у вас з’являються, і ви їх боїтесь. </a:t>
            </a:r>
          </a:p>
        </p:txBody>
      </p:sp>
      <p:pic>
        <p:nvPicPr>
          <p:cNvPr id="4" name="Grafik 3"/>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dirty="0">
                <a:latin typeface="Calibri Light"/>
              </a:rPr>
              <a:t>Вправа 2 проти нав’язливих думок. </a:t>
            </a:r>
            <a:br>
              <a:rPr lang="uk-UA" sz="3600" dirty="0">
                <a:latin typeface="Calibri Light"/>
              </a:rPr>
            </a:br>
            <a:r>
              <a:rPr lang="uk-UA" sz="3600" dirty="0">
                <a:latin typeface="Calibri Light"/>
              </a:rPr>
              <a:t>Відпускання думок, наче вони пропливають повз</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uk-UA" sz="2400" dirty="0">
                <a:solidFill>
                  <a:srgbClr val="333333"/>
                </a:solidFill>
                <a:latin typeface="Calibri Light"/>
                <a:ea typeface="Verdana" pitchFamily="34" charset="0"/>
                <a:cs typeface="Verdana" pitchFamily="34" charset="0"/>
              </a:rPr>
              <a:t>Заплющте очі.</a:t>
            </a:r>
          </a:p>
          <a:p>
            <a:pPr marL="342900" indent="-342900">
              <a:buClr>
                <a:srgbClr val="333333"/>
              </a:buClr>
              <a:buFont typeface="WingDings"/>
              <a:buChar char=""/>
            </a:pPr>
            <a:r>
              <a:rPr lang="uk-UA" sz="2400" dirty="0">
                <a:solidFill>
                  <a:srgbClr val="333333"/>
                </a:solidFill>
                <a:latin typeface="Calibri Light"/>
                <a:ea typeface="Verdana" pitchFamily="34" charset="0"/>
                <a:cs typeface="Verdana" pitchFamily="34" charset="0"/>
              </a:rPr>
              <a:t>Яка неприємна думка зараз є найбільш нав'язливою?</a:t>
            </a:r>
          </a:p>
          <a:p>
            <a:pPr marL="342900" indent="-342900">
              <a:buClr>
                <a:srgbClr val="333333"/>
              </a:buClr>
              <a:buFont typeface="WingDings"/>
              <a:buChar char=""/>
            </a:pPr>
            <a:r>
              <a:rPr lang="uk-UA" sz="2400" dirty="0">
                <a:solidFill>
                  <a:srgbClr val="333333"/>
                </a:solidFill>
                <a:latin typeface="Calibri Light"/>
                <a:ea typeface="Verdana" pitchFamily="34" charset="0"/>
                <a:cs typeface="Verdana" pitchFamily="34" charset="0"/>
              </a:rPr>
              <a:t>Відпустіть цю думку без жодного осуду — нехай вона просто пливе геть, мов хмаринка.</a:t>
            </a:r>
          </a:p>
          <a:p>
            <a:endParaRPr 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31</a:t>
            </a:fld>
            <a:endParaRPr lang="de-DE">
              <a:solidFill>
                <a:srgbClr val="000000"/>
              </a:solidFill>
              <a:latin typeface="Calibri Light"/>
            </a:endParaRPr>
          </a:p>
        </p:txBody>
      </p:sp>
      <p:pic>
        <p:nvPicPr>
          <p:cNvPr id="2050" name="Picture 2" descr="Feld, Wolken, Himmel, Erde, Horizont, Pflügen, Bewölk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3640" y="2203705"/>
            <a:ext cx="5303520" cy="35467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Домашнє завдання</a:t>
            </a:r>
          </a:p>
        </p:txBody>
      </p:sp>
      <p:sp>
        <p:nvSpPr>
          <p:cNvPr id="8" name="Inhaltsplatzhalter 2">
            <a:extLst>
              <a:ext uri="{FF2B5EF4-FFF2-40B4-BE49-F238E27FC236}">
                <a16:creationId xmlns:a16="http://schemas.microsoft.com/office/drawing/2014/main" id="{B0A75AD3-E7E0-4400-97B4-449759379EF9}"/>
              </a:ext>
            </a:extLst>
          </p:cNvPr>
          <p:cNvSpPr>
            <a:spLocks noGrp="1"/>
          </p:cNvSpPr>
          <p:nvPr>
            <p:ph idx="1"/>
          </p:nvPr>
        </p:nvSpPr>
        <p:spPr>
          <a:xfrm>
            <a:off x="411480" y="1931850"/>
            <a:ext cx="5669280" cy="4248000"/>
          </a:xfrm>
        </p:spPr>
        <p:txBody>
          <a:bodyPr/>
          <a:lstStyle/>
          <a:p>
            <a:pPr>
              <a:buClr>
                <a:srgbClr val="333333"/>
              </a:buClr>
            </a:pPr>
            <a:r>
              <a:rPr lang="uk-UA" sz="2400" dirty="0">
                <a:solidFill>
                  <a:srgbClr val="333333"/>
                </a:solidFill>
                <a:latin typeface="Calibri Light"/>
                <a:ea typeface="Verdana" panose="020B0604030504040204" pitchFamily="34" charset="0"/>
                <a:cs typeface="Verdana" panose="020B0604030504040204" pitchFamily="34" charset="0"/>
              </a:rPr>
              <a:t>Сміх робить нас щасливими! Спробуйте подарувати посмішку іншим людям (на вулиці, на роботі ...) — навіть якщо вам зовсім не до сміху. </a:t>
            </a:r>
            <a:br>
              <a:rPr lang="uk-UA" sz="2400" dirty="0">
                <a:solidFill>
                  <a:srgbClr val="333333"/>
                </a:solidFill>
                <a:latin typeface="Calibri Light"/>
                <a:ea typeface="Verdana" panose="020B0604030504040204" pitchFamily="34" charset="0"/>
                <a:cs typeface="Verdana" panose="020B0604030504040204" pitchFamily="34" charset="0"/>
              </a:rPr>
            </a:br>
            <a:br>
              <a:rPr lang="uk-UA" sz="2400" dirty="0">
                <a:solidFill>
                  <a:srgbClr val="333333"/>
                </a:solidFill>
                <a:latin typeface="Calibri Light"/>
                <a:ea typeface="Verdana" panose="020B0604030504040204" pitchFamily="34" charset="0"/>
                <a:cs typeface="Verdana" panose="020B0604030504040204" pitchFamily="34" charset="0"/>
              </a:rPr>
            </a:br>
            <a:r>
              <a:rPr lang="uk-UA" sz="2400" dirty="0">
                <a:solidFill>
                  <a:srgbClr val="333333"/>
                </a:solidFill>
                <a:latin typeface="Calibri Light"/>
                <a:ea typeface="Verdana" panose="020B0604030504040204" pitchFamily="34" charset="0"/>
                <a:cs typeface="Verdana" panose="020B0604030504040204" pitchFamily="34" charset="0"/>
              </a:rPr>
              <a:t>Ви помітите, що деякі люди усміхаються у відповідь. Сміх може бути заразним через так звані </a:t>
            </a:r>
            <a:r>
              <a:rPr lang="uk-UA" sz="2400" i="1" dirty="0">
                <a:solidFill>
                  <a:srgbClr val="333333"/>
                </a:solidFill>
                <a:latin typeface="Calibri Light"/>
                <a:ea typeface="Verdana" panose="020B0604030504040204" pitchFamily="34" charset="0"/>
                <a:cs typeface="Verdana" panose="020B0604030504040204" pitchFamily="34" charset="0"/>
              </a:rPr>
              <a:t>дзеркальні нейрони у вашому мозку</a:t>
            </a:r>
            <a:r>
              <a:rPr lang="uk-UA" sz="2400" dirty="0">
                <a:solidFill>
                  <a:srgbClr val="333333"/>
                </a:solidFill>
                <a:latin typeface="Calibri Light"/>
                <a:ea typeface="Verdana" panose="020B0604030504040204" pitchFamily="34" charset="0"/>
                <a:cs typeface="Verdana" panose="020B0604030504040204" pitchFamily="34" charset="0"/>
              </a:rPr>
              <a:t>! Не кожна людина усміхається у відповідь. Це нормально. </a:t>
            </a:r>
          </a:p>
        </p:txBody>
      </p:sp>
      <p:sp>
        <p:nvSpPr>
          <p:cNvPr id="3" name="Footer Placeholder 2"/>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32</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1931850"/>
            <a:ext cx="5303520" cy="3535680"/>
          </a:xfrm>
          <a:prstGeom prst="rect">
            <a:avLst/>
          </a:prstGeom>
        </p:spPr>
      </p:pic>
    </p:spTree>
    <p:extLst>
      <p:ext uri="{BB962C8B-B14F-4D97-AF65-F5344CB8AC3E}">
        <p14:creationId xmlns:p14="http://schemas.microsoft.com/office/powerpoint/2010/main" val="3133771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dirty="0">
                <a:latin typeface="Calibri Light"/>
              </a:rPr>
              <a:t>Сміх «заразний» — як працюють дзеркальні нейрони</a:t>
            </a:r>
          </a:p>
        </p:txBody>
      </p:sp>
      <p:sp>
        <p:nvSpPr>
          <p:cNvPr id="9" name="Content Placeholder 8"/>
          <p:cNvSpPr>
            <a:spLocks noGrp="1"/>
          </p:cNvSpPr>
          <p:nvPr>
            <p:ph idx="1"/>
          </p:nvPr>
        </p:nvSpPr>
        <p:spPr/>
        <p:txBody>
          <a:bodyPr/>
          <a:lstStyle/>
          <a:p>
            <a:pPr lvl="0" defTabSz="914400"/>
            <a:r>
              <a:rPr lang="uk-UA" sz="2400" dirty="0">
                <a:solidFill>
                  <a:srgbClr val="004992"/>
                </a:solidFill>
                <a:latin typeface="Calibri Light"/>
                <a:ea typeface="Verdana" panose="020B0604030504040204" pitchFamily="34" charset="0"/>
                <a:cs typeface="Verdana" panose="020B0604030504040204" pitchFamily="34" charset="0"/>
              </a:rPr>
              <a:t>Як працюють дзеркальні нейрони? (</a:t>
            </a:r>
            <a:r>
              <a:rPr lang="uk-UA" sz="2400" dirty="0" err="1">
                <a:solidFill>
                  <a:srgbClr val="004992"/>
                </a:solidFill>
                <a:latin typeface="Calibri Light"/>
                <a:ea typeface="Verdana" panose="020B0604030504040204" pitchFamily="34" charset="0"/>
                <a:cs typeface="Verdana" panose="020B0604030504040204" pitchFamily="34" charset="0"/>
              </a:rPr>
              <a:t>Rizzolatti</a:t>
            </a:r>
            <a:r>
              <a:rPr lang="uk-UA" sz="2400" dirty="0">
                <a:solidFill>
                  <a:srgbClr val="004992"/>
                </a:solidFill>
                <a:latin typeface="Calibri Light"/>
                <a:ea typeface="Verdana" panose="020B0604030504040204" pitchFamily="34" charset="0"/>
                <a:cs typeface="Verdana" panose="020B0604030504040204" pitchFamily="34" charset="0"/>
              </a:rPr>
              <a:t> &amp; </a:t>
            </a:r>
            <a:r>
              <a:rPr lang="uk-UA" sz="2400" dirty="0" err="1">
                <a:solidFill>
                  <a:srgbClr val="004992"/>
                </a:solidFill>
                <a:latin typeface="Calibri Light"/>
                <a:ea typeface="Verdana" panose="020B0604030504040204" pitchFamily="34" charset="0"/>
                <a:cs typeface="Verdana" panose="020B0604030504040204" pitchFamily="34" charset="0"/>
              </a:rPr>
              <a:t>Sinigaglia</a:t>
            </a:r>
            <a:r>
              <a:rPr lang="uk-UA" sz="2400" dirty="0">
                <a:solidFill>
                  <a:srgbClr val="004992"/>
                </a:solidFill>
                <a:latin typeface="Calibri Light"/>
                <a:ea typeface="Verdana" panose="020B0604030504040204" pitchFamily="34" charset="0"/>
                <a:cs typeface="Verdana" panose="020B0604030504040204" pitchFamily="34" charset="0"/>
              </a:rPr>
              <a:t>, 2007)</a:t>
            </a:r>
          </a:p>
          <a:p>
            <a:pPr marL="342900" lvl="0" indent="-342900" defTabSz="9144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Дзеркальні нейрони — це особливі нервові клітини мозку, які активуються навіть тоді, коли ми лише спостерігаємо за емоціями чи діями інших людей (наприклад, втомою, радістю, позіханням чи сміхом …). Вони надсилають сигнали, що змушують нас переживати ті самі емоції або навіть повторювати їх.</a:t>
            </a:r>
          </a:p>
          <a:p>
            <a:pPr marL="342900" lvl="0" indent="-342900" defTabSz="9144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Отже, якщо ви спостерігаєте за веселою, усміхненою людиною, дуже ймовірно, що й самі почнете сміятися і відчуєте радість — і навпаки! Ці ефекти «зараження» особливо добре спрацьовують, коли хтось позіхає.</a:t>
            </a:r>
          </a:p>
          <a:p>
            <a:pPr marL="342900" lvl="0" indent="-342900" defTabSz="914400">
              <a:buClr>
                <a:srgbClr val="333333"/>
              </a:buClr>
              <a:buFont typeface="WingDings"/>
              <a:buChar char=""/>
            </a:pPr>
            <a:endParaRPr lang="de-DE" sz="2400" dirty="0">
              <a:solidFill>
                <a:srgbClr val="333333"/>
              </a:solidFill>
              <a:latin typeface="Calibri Light"/>
              <a:ea typeface="Verdana" panose="020B0604030504040204" pitchFamily="34" charset="0"/>
              <a:cs typeface="Verdana" panose="020B0604030504040204" pitchFamily="34" charset="0"/>
            </a:endParaRPr>
          </a:p>
          <a:p>
            <a:pPr lvl="0" defTabSz="914400"/>
            <a:endParaRPr 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33</a:t>
            </a:fld>
            <a:endParaRPr lang="de-DE">
              <a:solidFill>
                <a:srgbClr val="000000"/>
              </a:solidFill>
              <a:latin typeface="Calibri Light"/>
            </a:endParaRPr>
          </a:p>
        </p:txBody>
      </p:sp>
      <p:sp>
        <p:nvSpPr>
          <p:cNvPr id="4" name="Textfeld 3"/>
          <p:cNvSpPr txBox="1"/>
          <p:nvPr/>
        </p:nvSpPr>
        <p:spPr>
          <a:xfrm>
            <a:off x="408955" y="6543675"/>
            <a:ext cx="11376000" cy="246221"/>
          </a:xfrm>
          <a:prstGeom prst="rect">
            <a:avLst/>
          </a:prstGeom>
          <a:noFill/>
        </p:spPr>
        <p:txBody>
          <a:bodyPr wrap="square" rtlCol="0">
            <a:spAutoFit/>
          </a:bodyPr>
          <a:lstStyle/>
          <a:p>
            <a:r>
              <a:rPr lang="uk-UA" sz="1000">
                <a:latin typeface="Calibri Light"/>
                <a:ea typeface="Verdana" panose="020B0604030504040204" pitchFamily="34" charset="0"/>
                <a:cs typeface="Verdana" panose="020B0604030504040204" pitchFamily="34" charset="0"/>
              </a:rPr>
              <a:t>Rizzolatti, G. &amp; Sinigaglia, C. (2007). Mirror neurons and motor intentionality. Functional Neurology, 22 (4), 205-210.</a:t>
            </a:r>
          </a:p>
        </p:txBody>
      </p:sp>
    </p:spTree>
    <p:extLst>
      <p:ext uri="{BB962C8B-B14F-4D97-AF65-F5344CB8AC3E}">
        <p14:creationId xmlns:p14="http://schemas.microsoft.com/office/powerpoint/2010/main" val="2890248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Inhaltsplatzhalter 2"/>
          <p:cNvSpPr>
            <a:spLocks noGrp="1"/>
          </p:cNvSpPr>
          <p:nvPr>
            <p:ph idx="1"/>
          </p:nvPr>
        </p:nvSpPr>
        <p:spPr/>
        <p:txBody>
          <a:bodyPr/>
          <a:lstStyle/>
          <a:p>
            <a:r>
              <a:rPr lang="uk-UA" sz="2400" b="1" dirty="0">
                <a:solidFill>
                  <a:srgbClr val="333333"/>
                </a:solidFill>
                <a:latin typeface="Calibri Light"/>
                <a:ea typeface="Verdana" panose="020B0604030504040204" pitchFamily="34" charset="0"/>
                <a:cs typeface="Verdana" panose="020B0604030504040204" pitchFamily="34" charset="0"/>
              </a:rPr>
              <a:t>Висновки з навчання:</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Самоцінність — це цінність, яку ми собі приписуємо.</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Намагайтеся усвідомлено помічати свої сильні сторони в різних сферах життя та зміцнювати самооцінку за допомогою щойно обговорених стратегій — як видимих, так і прихованих.</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Шукайте свої приховані сильні сторони, наприклад запитайте друзів або ведіть «щоденник успіхів».</a:t>
            </a:r>
          </a:p>
          <a:p>
            <a:pPr marL="342900" indent="-342900">
              <a:buClr>
                <a:srgbClr val="333333"/>
              </a:buClr>
              <a:buFont typeface="WingDings"/>
              <a:buChar char=""/>
            </a:pPr>
            <a:r>
              <a:rPr lang="uk-UA" sz="2400" dirty="0">
                <a:solidFill>
                  <a:srgbClr val="333333"/>
                </a:solidFill>
                <a:latin typeface="Calibri Light"/>
                <a:ea typeface="Verdana" panose="020B0604030504040204" pitchFamily="34" charset="0"/>
                <a:cs typeface="Verdana" panose="020B0604030504040204" pitchFamily="34" charset="0"/>
              </a:rPr>
              <a:t>Подумайте про приємні миті, які ви провели у цей день!</a:t>
            </a:r>
          </a:p>
          <a:p>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34</a:t>
            </a:fld>
            <a:endParaRPr lang="de-DE">
              <a:solidFill>
                <a:srgbClr val="000000"/>
              </a:solidFill>
              <a:latin typeface="Calibri Light"/>
            </a:endParaRPr>
          </a:p>
        </p:txBody>
      </p:sp>
    </p:spTree>
    <p:extLst>
      <p:ext uri="{BB962C8B-B14F-4D97-AF65-F5344CB8AC3E}">
        <p14:creationId xmlns:p14="http://schemas.microsoft.com/office/powerpoint/2010/main" val="1169811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це стосується психозу?</a:t>
            </a:r>
          </a:p>
        </p:txBody>
      </p:sp>
      <p:sp>
        <p:nvSpPr>
          <p:cNvPr id="9" name="Inhaltsplatzhalter 2">
            <a:extLst>
              <a:ext uri="{FF2B5EF4-FFF2-40B4-BE49-F238E27FC236}">
                <a16:creationId xmlns:a16="http://schemas.microsoft.com/office/drawing/2014/main" id="{EB17E8B4-8F94-4D3E-BFA6-F70326E169B5}"/>
              </a:ext>
            </a:extLst>
          </p:cNvPr>
          <p:cNvSpPr>
            <a:spLocks noGrp="1"/>
          </p:cNvSpPr>
          <p:nvPr>
            <p:ph idx="1"/>
          </p:nvPr>
        </p:nvSpPr>
        <p:spPr/>
        <p:txBody>
          <a:bodyPr/>
          <a:lstStyle/>
          <a:p>
            <a:pPr marL="0" indent="0">
              <a:lnSpc>
                <a:spcPct val="100000"/>
              </a:lnSpc>
              <a:spcBef>
                <a:spcPts val="1200"/>
              </a:spcBef>
              <a:buNone/>
            </a:pPr>
            <a:r>
              <a:rPr lang="uk-UA" sz="2000" dirty="0">
                <a:solidFill>
                  <a:srgbClr val="333333"/>
                </a:solidFill>
                <a:latin typeface="Calibri Light"/>
                <a:ea typeface="Verdana" panose="020B0604030504040204" pitchFamily="34" charset="0"/>
              </a:rPr>
              <a:t>Багато людей, які страждають на психоз (але не всі!), мають низьке відчуття самоцінності й в них переважає негативне мислення (наприклад, схильність до нав’язливих думок), через що самооцінка знижується ще більше.</a:t>
            </a:r>
          </a:p>
          <a:p>
            <a:pPr lvl="0">
              <a:lnSpc>
                <a:spcPct val="100000"/>
              </a:lnSpc>
              <a:spcBef>
                <a:spcPts val="1200"/>
              </a:spcBef>
              <a:buNone/>
            </a:pPr>
            <a:r>
              <a:rPr lang="uk-UA" sz="2000" dirty="0">
                <a:solidFill>
                  <a:srgbClr val="333333"/>
                </a:solidFill>
                <a:latin typeface="Calibri Light"/>
                <a:ea typeface="Verdana" pitchFamily="34" charset="0"/>
                <a:cs typeface="Verdana" pitchFamily="34" charset="0"/>
              </a:rPr>
              <a:t> </a:t>
            </a:r>
          </a:p>
          <a:p>
            <a:pPr>
              <a:lnSpc>
                <a:spcPct val="100000"/>
              </a:lnSpc>
              <a:spcBef>
                <a:spcPts val="1200"/>
              </a:spcBef>
            </a:pPr>
            <a:endParaRPr 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35</a:t>
            </a:fld>
            <a:endParaRPr lang="de-DE">
              <a:solidFill>
                <a:srgbClr val="000000"/>
              </a:solidFill>
              <a:latin typeface="Calibri Light"/>
            </a:endParaRPr>
          </a:p>
        </p:txBody>
      </p:sp>
    </p:spTree>
    <p:extLst>
      <p:ext uri="{BB962C8B-B14F-4D97-AF65-F5344CB8AC3E}">
        <p14:creationId xmlns:p14="http://schemas.microsoft.com/office/powerpoint/2010/main" val="3890486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Як це стосується психозу?</a:t>
            </a:r>
          </a:p>
        </p:txBody>
      </p:sp>
      <p:sp>
        <p:nvSpPr>
          <p:cNvPr id="3" name="Inhaltsplatzhalter 2"/>
          <p:cNvSpPr>
            <a:spLocks noGrp="1"/>
          </p:cNvSpPr>
          <p:nvPr>
            <p:ph idx="1"/>
          </p:nvPr>
        </p:nvSpPr>
        <p:spPr/>
        <p:txBody>
          <a:bodyPr/>
          <a:lstStyle/>
          <a:p>
            <a:pPr>
              <a:lnSpc>
                <a:spcPct val="100000"/>
              </a:lnSpc>
              <a:spcBef>
                <a:spcPts val="1200"/>
              </a:spcBef>
            </a:pPr>
            <a:r>
              <a:rPr lang="uk-UA" sz="2000" dirty="0">
                <a:solidFill>
                  <a:srgbClr val="333333"/>
                </a:solidFill>
                <a:latin typeface="Calibri Light"/>
                <a:ea typeface="Verdana" panose="020B0604030504040204" pitchFamily="34" charset="0"/>
              </a:rPr>
              <a:t>Багато людей, які страждають на психоз (але не всі!), мають низьке відчуття самоцінності й в них переважає негативне мислення (наприклад, схильність до нав’язливих думок), через що самооцінка знижується ще більше.</a:t>
            </a:r>
          </a:p>
          <a:p>
            <a:pPr>
              <a:lnSpc>
                <a:spcPct val="100000"/>
              </a:lnSpc>
              <a:spcBef>
                <a:spcPts val="1200"/>
              </a:spcBef>
            </a:pPr>
            <a:r>
              <a:rPr lang="uk-UA" dirty="0">
                <a:solidFill>
                  <a:srgbClr val="004992"/>
                </a:solidFill>
                <a:latin typeface="Calibri Light"/>
                <a:ea typeface="Verdana" panose="020B0604030504040204" pitchFamily="34" charset="0"/>
                <a:cs typeface="Verdana" panose="020B0604030504040204" pitchFamily="34" charset="0"/>
              </a:rPr>
              <a:t>Приклад. </a:t>
            </a:r>
            <a:r>
              <a:rPr lang="uk-UA" dirty="0">
                <a:solidFill>
                  <a:srgbClr val="333333"/>
                </a:solidFill>
                <a:latin typeface="Calibri Light"/>
                <a:ea typeface="Verdana" panose="020B0604030504040204" pitchFamily="34" charset="0"/>
                <a:cs typeface="Verdana" panose="020B0604030504040204" pitchFamily="34" charset="0"/>
              </a:rPr>
              <a:t>Людмила не склала практичний іспит з водіння. </a:t>
            </a:r>
          </a:p>
          <a:p>
            <a:pPr lvl="0">
              <a:lnSpc>
                <a:spcPct val="100000"/>
              </a:lnSpc>
              <a:spcBef>
                <a:spcPts val="1200"/>
              </a:spcBef>
            </a:pPr>
            <a:r>
              <a:rPr lang="uk-UA" dirty="0">
                <a:solidFill>
                  <a:srgbClr val="004992"/>
                </a:solidFill>
                <a:latin typeface="Calibri Light"/>
                <a:ea typeface="Verdana" panose="020B0604030504040204" pitchFamily="34" charset="0"/>
                <a:cs typeface="Verdana" panose="020B0604030504040204" pitchFamily="34" charset="0"/>
              </a:rPr>
              <a:t>Оцінка: </a:t>
            </a:r>
            <a:r>
              <a:rPr lang="uk-UA" dirty="0">
                <a:solidFill>
                  <a:srgbClr val="333333"/>
                </a:solidFill>
                <a:latin typeface="Calibri Light"/>
                <a:ea typeface="Verdana" panose="020B0604030504040204" pitchFamily="34" charset="0"/>
                <a:cs typeface="Verdana" panose="020B0604030504040204" pitchFamily="34" charset="0"/>
              </a:rPr>
              <a:t>вона розчарувалась в собі й почала взагалі сумніватися, що колись зможе скласти іспит з водіння. Зрештою вона знецінює себе як особистість загалом і почувається «маленькою й нікчемною». Вона замислюється, чи зможе коли-небудь скласти іспит або ж усе її життя мине нижче за її можливості. </a:t>
            </a:r>
          </a:p>
          <a:p>
            <a:pPr lvl="0">
              <a:lnSpc>
                <a:spcPct val="100000"/>
              </a:lnSpc>
              <a:spcBef>
                <a:spcPts val="1200"/>
              </a:spcBef>
            </a:pPr>
            <a:r>
              <a:rPr lang="uk-UA" dirty="0">
                <a:solidFill>
                  <a:srgbClr val="004992"/>
                </a:solidFill>
                <a:latin typeface="Calibri Light"/>
                <a:ea typeface="Verdana" panose="020B0604030504040204" pitchFamily="34" charset="0"/>
                <a:cs typeface="Verdana" panose="020B0604030504040204" pitchFamily="34" charset="0"/>
              </a:rPr>
              <a:t>Проте: </a:t>
            </a:r>
            <a:r>
              <a:rPr lang="uk-UA" dirty="0">
                <a:solidFill>
                  <a:srgbClr val="333333"/>
                </a:solidFill>
                <a:latin typeface="Calibri Light"/>
                <a:ea typeface="Verdana" panose="020B0604030504040204" pitchFamily="34" charset="0"/>
                <a:cs typeface="Verdana" panose="020B0604030504040204" pitchFamily="34" charset="0"/>
              </a:rPr>
              <a:t>її найкраща подруга підтримує її протягом наступних днів, нагадуючи, що інструктор з водіння часто хвалив її. Крім того, перед іспитом вона дуже хвилювалася, а відсоток тих, хто не складає іспит із першого разу, завжди досить високий. Вони разом міркують, як Людмилі краще впоратися з хвилюванням. Однак їй також важливо усвідомлювати свої попередні успіхи у водінні та пам’ятати про інші сильні сторони — наприклад, професійні кваліфікації. Іспит з водіння важливий, але він нічого не говорить про Людмилу як особистість загалом. </a:t>
            </a:r>
          </a:p>
          <a:p>
            <a:pPr>
              <a:lnSpc>
                <a:spcPct val="100000"/>
              </a:lnSpc>
              <a:spcBef>
                <a:spcPts val="1200"/>
              </a:spcBef>
            </a:pPr>
            <a:r>
              <a:rPr lang="uk-UA" sz="2000" dirty="0">
                <a:solidFill>
                  <a:srgbClr val="004992"/>
                </a:solidFill>
                <a:latin typeface="Calibri Light"/>
                <a:ea typeface="Verdana" panose="020B0604030504040204" pitchFamily="34" charset="0"/>
                <a:cs typeface="Verdana" panose="020B0604030504040204" pitchFamily="34" charset="0"/>
              </a:rPr>
              <a:t>Важливо! Навіть у разі невдачі не варто втрачати з уваги свої сильні сторони і речі, які йдуть добре.</a:t>
            </a:r>
          </a:p>
          <a:p>
            <a:pPr lvl="0">
              <a:lnSpc>
                <a:spcPct val="100000"/>
              </a:lnSpc>
              <a:spcBef>
                <a:spcPts val="1200"/>
              </a:spcBef>
            </a:pPr>
            <a:r>
              <a:rPr lang="uk-UA" sz="2000" dirty="0">
                <a:solidFill>
                  <a:srgbClr val="333333"/>
                </a:solidFill>
                <a:latin typeface="Calibri Light"/>
                <a:ea typeface="Verdana" pitchFamily="34" charset="0"/>
                <a:cs typeface="Verdana" pitchFamily="34" charset="0"/>
              </a:rPr>
              <a:t> </a:t>
            </a:r>
          </a:p>
          <a:p>
            <a:pPr>
              <a:lnSpc>
                <a:spcPct val="100000"/>
              </a:lnSpc>
              <a:spcBef>
                <a:spcPts val="1200"/>
              </a:spcBef>
            </a:pPr>
            <a:endParaRPr 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uk-UA">
                <a:solidFill>
                  <a:srgbClr val="000000"/>
                </a:solidFill>
                <a:latin typeface="Calibri Light"/>
              </a:rPr>
              <a:t>Метакогнітивний тренінг 9. Самоцінність</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36</a:t>
            </a:fld>
            <a:endParaRPr lang="de-DE">
              <a:solidFill>
                <a:srgbClr val="000000"/>
              </a:solidFill>
              <a:latin typeface="Calibri Light"/>
            </a:endParaRPr>
          </a:p>
        </p:txBody>
      </p:sp>
    </p:spTree>
    <p:extLst>
      <p:ext uri="{BB962C8B-B14F-4D97-AF65-F5344CB8AC3E}">
        <p14:creationId xmlns:p14="http://schemas.microsoft.com/office/powerpoint/2010/main" val="2837879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538A26-8091-9984-BDC3-1FCFC1E088EB}"/>
              </a:ext>
            </a:extLst>
          </p:cNvPr>
          <p:cNvSpPr>
            <a:spLocks noGrp="1"/>
          </p:cNvSpPr>
          <p:nvPr>
            <p:ph type="title"/>
          </p:nvPr>
        </p:nvSpPr>
        <p:spPr/>
        <p:txBody>
          <a:bodyPr/>
          <a:lstStyle/>
          <a:p>
            <a:pPr algn="l" rtl="0"/>
            <a:r>
              <a:rPr lang="uk" sz="3600" b="0" i="0" u="none" baseline="0" dirty="0"/>
              <a:t>Оцінювання</a:t>
            </a:r>
          </a:p>
        </p:txBody>
      </p:sp>
      <p:pic>
        <p:nvPicPr>
          <p:cNvPr id="4" name="Inhaltsplatzhalter 4">
            <a:extLst>
              <a:ext uri="{FF2B5EF4-FFF2-40B4-BE49-F238E27FC236}">
                <a16:creationId xmlns:a16="http://schemas.microsoft.com/office/drawing/2014/main" id="{14C97C26-5DE0-02E5-24E9-FDA00F2FB90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9265939" y="3933056"/>
            <a:ext cx="2808312" cy="2808312"/>
          </a:xfrm>
        </p:spPr>
      </p:pic>
      <p:sp>
        <p:nvSpPr>
          <p:cNvPr id="5" name="Textfeld 4">
            <a:extLst>
              <a:ext uri="{FF2B5EF4-FFF2-40B4-BE49-F238E27FC236}">
                <a16:creationId xmlns:a16="http://schemas.microsoft.com/office/drawing/2014/main" id="{1D8CA0C7-014F-A9BB-4CDC-EE1ECE0E05AB}"/>
              </a:ext>
            </a:extLst>
          </p:cNvPr>
          <p:cNvSpPr txBox="1"/>
          <p:nvPr/>
        </p:nvSpPr>
        <p:spPr bwMode="gray">
          <a:xfrm>
            <a:off x="2807368" y="2277979"/>
            <a:ext cx="0" cy="0"/>
          </a:xfrm>
          <a:prstGeom prst="rect">
            <a:avLst/>
          </a:prstGeom>
          <a:noFill/>
        </p:spPr>
        <p:txBody>
          <a:bodyPr wrap="none" lIns="0" tIns="0" rIns="0" bIns="0" rtlCol="0">
            <a:noAutofit/>
          </a:bodyPr>
          <a:lstStyle/>
          <a:p>
            <a:pPr marL="216000" marR="0" lvl="0" indent="-216000" algn="l" defTabSz="914400" rtl="0" eaLnBrk="0" fontAlgn="base" latinLnBrk="0" hangingPunct="0">
              <a:lnSpc>
                <a:spcPct val="105000"/>
              </a:lnSpc>
              <a:spcBef>
                <a:spcPct val="0"/>
              </a:spcBef>
              <a:spcAft>
                <a:spcPct val="0"/>
              </a:spcAft>
              <a:buClrTx/>
              <a:buSzTx/>
              <a:buFont typeface="Arial" panose="020B0604020202020204" pitchFamily="34" charset="0"/>
              <a:buChar char="•"/>
              <a:tabLst/>
              <a:defRPr/>
            </a:pPr>
            <a:endParaRPr kumimoji="0" lang="uk" sz="1800" b="0" i="0" u="none" strike="noStrike" kern="1200" cap="none" spc="0" normalizeH="0" baseline="0" noProof="0" dirty="0" err="1">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
        <p:nvSpPr>
          <p:cNvPr id="6" name="Textfeld 5">
            <a:extLst>
              <a:ext uri="{FF2B5EF4-FFF2-40B4-BE49-F238E27FC236}">
                <a16:creationId xmlns:a16="http://schemas.microsoft.com/office/drawing/2014/main" id="{F8F47EFB-F461-521C-B827-BEA19B9CFC4E}"/>
              </a:ext>
            </a:extLst>
          </p:cNvPr>
          <p:cNvSpPr txBox="1"/>
          <p:nvPr/>
        </p:nvSpPr>
        <p:spPr bwMode="gray">
          <a:xfrm>
            <a:off x="818147" y="2598821"/>
            <a:ext cx="0" cy="0"/>
          </a:xfrm>
          <a:prstGeom prst="rect">
            <a:avLst/>
          </a:prstGeom>
          <a:noFill/>
        </p:spPr>
        <p:txBody>
          <a:bodyPr wrap="none" lIns="0" tIns="0" rIns="0" bIns="0" rtlCol="0">
            <a:noAutofit/>
          </a:bodyPr>
          <a:lstStyle/>
          <a:p>
            <a:pPr marL="3873600" marR="0" lvl="8" indent="-216000" algn="l" defTabSz="914400" rtl="0" eaLnBrk="1" fontAlgn="auto" latinLnBrk="0" hangingPunct="1">
              <a:lnSpc>
                <a:spcPct val="105000"/>
              </a:lnSpc>
              <a:spcBef>
                <a:spcPts val="0"/>
              </a:spcBef>
              <a:spcAft>
                <a:spcPts val="0"/>
              </a:spcAft>
              <a:buClrTx/>
              <a:buSzTx/>
              <a:buFont typeface="Arial" panose="020B0604020202020204" pitchFamily="34" charset="0"/>
              <a:buChar char="•"/>
              <a:tabLst/>
              <a:defRPr/>
            </a:pPr>
            <a:endParaRPr kumimoji="0" lang="uk"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
        <p:nvSpPr>
          <p:cNvPr id="7" name="Content Placeholder 4">
            <a:extLst>
              <a:ext uri="{FF2B5EF4-FFF2-40B4-BE49-F238E27FC236}">
                <a16:creationId xmlns:a16="http://schemas.microsoft.com/office/drawing/2014/main" id="{6E6C30C6-3DEF-BDE2-912C-A54A5875EF51}"/>
              </a:ext>
            </a:extLst>
          </p:cNvPr>
          <p:cNvSpPr txBox="1">
            <a:spLocks/>
          </p:cNvSpPr>
          <p:nvPr/>
        </p:nvSpPr>
        <p:spPr bwMode="gray">
          <a:xfrm>
            <a:off x="409331" y="2060848"/>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Просимо вас виділити трохи часу, щоб оцінити тренінг!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Ваша думка важлива для постійної оптимізації контенту.</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Опитування анонімне.  </a:t>
            </a:r>
          </a:p>
          <a:p>
            <a:pPr marL="0" marR="0" lvl="0" indent="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None/>
              <a:tabLst/>
              <a:defRPr/>
            </a:pPr>
            <a:endPar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pitchFamily="2" charset="2"/>
              <a:buChar char="à"/>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t>Щоб пройти опитування, </a:t>
            </a:r>
            <a:b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b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t>відскануйте QR-код або перейдіть за посиланням. ДЯКУЄМО!</a:t>
            </a:r>
            <a:endParaRPr kumimoji="0" lang="uk" sz="2400" b="0" i="0" u="none" strike="noStrike" kern="1200" cap="none" spc="0" normalizeH="0" baseline="0" noProof="0" dirty="0">
              <a:ln>
                <a:noFill/>
              </a:ln>
              <a:solidFill>
                <a:srgbClr val="004992"/>
              </a:solidFill>
              <a:effectLst/>
              <a:uLnTx/>
              <a:uFillTx/>
              <a:latin typeface="Calibri Light"/>
              <a:ea typeface="+mn-ea"/>
              <a:cs typeface="Calibri" panose="020F0502020204030204" pitchFamily="34" charset="0"/>
            </a:endParaRPr>
          </a:p>
        </p:txBody>
      </p:sp>
      <p:sp>
        <p:nvSpPr>
          <p:cNvPr id="11" name="Textfeld 10">
            <a:extLst>
              <a:ext uri="{FF2B5EF4-FFF2-40B4-BE49-F238E27FC236}">
                <a16:creationId xmlns:a16="http://schemas.microsoft.com/office/drawing/2014/main" id="{B7A2EC67-FE8D-A3A4-E387-A8475F993501}"/>
              </a:ext>
            </a:extLst>
          </p:cNvPr>
          <p:cNvSpPr txBox="1"/>
          <p:nvPr/>
        </p:nvSpPr>
        <p:spPr bwMode="gray">
          <a:xfrm>
            <a:off x="696987" y="5136003"/>
            <a:ext cx="7169985" cy="711028"/>
          </a:xfrm>
          <a:prstGeom prst="rect">
            <a:avLst/>
          </a:prstGeom>
          <a:noFill/>
        </p:spPr>
        <p:txBody>
          <a:bodyPr wrap="square">
            <a:spAutoFit/>
          </a:bodyPr>
          <a:lstStyle/>
          <a:p>
            <a:pPr marL="0" marR="0" lvl="0" indent="0" algn="l" defTabSz="914400" rtl="0" eaLnBrk="0" fontAlgn="base" latinLnBrk="0" hangingPunct="0">
              <a:lnSpc>
                <a:spcPct val="105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333333"/>
                </a:solidFill>
                <a:effectLst/>
                <a:uLnTx/>
                <a:uFillTx/>
                <a:latin typeface="Verdana" panose="020B0604030504040204" pitchFamily="34" charset="0"/>
                <a:ea typeface="ＭＳ Ｐゴシック" panose="020B0600070205080204" pitchFamily="34" charset="-128"/>
                <a:cs typeface="Times New Roman" panose="02020603050405020304" pitchFamily="18" charset="0"/>
                <a:hlinkClick r:id="rId3"/>
              </a:rPr>
              <a:t>https://qeurope.eu.qualtrics.com/jfe/form/SV_dgR8Q64ld9VwJHU</a:t>
            </a:r>
            <a:endParaRPr kumimoji="0" lang="uk" sz="2000" b="0" i="0" u="none" strike="noStrike" kern="1200" cap="none" spc="0" normalizeH="0" baseline="0" noProof="0" dirty="0">
              <a:ln>
                <a:noFill/>
              </a:ln>
              <a:solidFill>
                <a:srgbClr val="333333"/>
              </a:solidFill>
              <a:effectLst/>
              <a:uLnTx/>
              <a:uFillTx/>
              <a:latin typeface="Verdana" panose="020B0604030504040204" pitchFamily="34" charset="0"/>
              <a:ea typeface="ＭＳ Ｐゴシック" panose="020B0600070205080204" pitchFamily="34" charset="-128"/>
              <a:cs typeface="Times New Roman" panose="02020603050405020304" pitchFamily="18" charset="0"/>
            </a:endParaRPr>
          </a:p>
        </p:txBody>
      </p:sp>
      <p:sp>
        <p:nvSpPr>
          <p:cNvPr id="3" name="Footer Placeholder 5">
            <a:extLst>
              <a:ext uri="{FF2B5EF4-FFF2-40B4-BE49-F238E27FC236}">
                <a16:creationId xmlns:a16="http://schemas.microsoft.com/office/drawing/2014/main" id="{3040E697-B490-8C75-CB8E-6EDA9CA52AA8}"/>
              </a:ext>
            </a:extLst>
          </p:cNvPr>
          <p:cNvSpPr>
            <a:spLocks noGrp="1"/>
          </p:cNvSpPr>
          <p:nvPr>
            <p:ph type="ftr" sz="quarter" idx="11"/>
          </p:nvPr>
        </p:nvSpPr>
        <p:spPr>
          <a:xfrm>
            <a:off x="5429771" y="332656"/>
            <a:ext cx="5184000" cy="216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uk-UA" sz="1000" b="0" i="0" u="none" strike="noStrike" kern="1200" cap="none" spc="0" normalizeH="0" baseline="0" noProof="0" dirty="0" err="1">
                <a:ln>
                  <a:noFill/>
                </a:ln>
                <a:solidFill>
                  <a:srgbClr val="000000"/>
                </a:solidFill>
                <a:effectLst/>
                <a:uLnTx/>
                <a:uFillTx/>
                <a:latin typeface="Calibri Light"/>
                <a:ea typeface="+mn-ea"/>
                <a:cs typeface="+mn-cs"/>
              </a:rPr>
              <a:t>Метакогнітивний</a:t>
            </a:r>
            <a:r>
              <a:rPr kumimoji="0" lang="uk-UA" sz="1000" b="0" i="0" u="none" strike="noStrike" kern="1200" cap="none" spc="0" normalizeH="0" baseline="0" noProof="0" dirty="0">
                <a:ln>
                  <a:noFill/>
                </a:ln>
                <a:solidFill>
                  <a:srgbClr val="000000"/>
                </a:solidFill>
                <a:effectLst/>
                <a:uLnTx/>
                <a:uFillTx/>
                <a:latin typeface="Calibri Light"/>
                <a:ea typeface="+mn-ea"/>
                <a:cs typeface="+mn-cs"/>
              </a:rPr>
              <a:t> тренінг 9. Самоцінність</a:t>
            </a:r>
          </a:p>
        </p:txBody>
      </p:sp>
      <p:sp>
        <p:nvSpPr>
          <p:cNvPr id="8" name="Slide Number Placeholder 6">
            <a:extLst>
              <a:ext uri="{FF2B5EF4-FFF2-40B4-BE49-F238E27FC236}">
                <a16:creationId xmlns:a16="http://schemas.microsoft.com/office/drawing/2014/main" id="{04D4E80E-F90D-6102-8DF8-FC441653F0A0}"/>
              </a:ext>
            </a:extLst>
          </p:cNvPr>
          <p:cNvSpPr>
            <a:spLocks noGrp="1"/>
          </p:cNvSpPr>
          <p:nvPr>
            <p:ph type="sldNum" sz="quarter" idx="12"/>
          </p:nvPr>
        </p:nvSpPr>
        <p:spPr>
          <a:xfrm>
            <a:off x="10614388" y="332656"/>
            <a:ext cx="360000" cy="2160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B00EF49-7894-4F53-A8DD-F7DB3BFC5032}" type="slidenum">
              <a:rPr kumimoji="0" lang="de-DE" sz="1000" b="0" i="0" u="none" strike="noStrike" kern="1200" cap="none" spc="0" normalizeH="0" baseline="0" noProof="0" smtClean="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de-DE" sz="10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4025894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uk-UA" sz="3600"/>
              <a:t>Дякуємо за увагу!</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uk-UA" i="1" dirty="0">
                <a:solidFill>
                  <a:srgbClr val="004992"/>
                </a:solidFill>
                <a:latin typeface="Calibri Light"/>
                <a:cs typeface="Verdana"/>
              </a:rPr>
              <a:t>Тренерам</a:t>
            </a:r>
            <a:r>
              <a:rPr lang="uk-UA" dirty="0">
                <a:solidFill>
                  <a:srgbClr val="004992"/>
                </a:solidFill>
                <a:latin typeface="Calibri Light"/>
                <a:cs typeface="Verdana"/>
              </a:rPr>
              <a:t>:</a:t>
            </a:r>
          </a:p>
          <a:p>
            <a:pPr marL="114935" marR="333375" lvl="0" defTabSz="914400">
              <a:lnSpc>
                <a:spcPct val="100000"/>
              </a:lnSpc>
              <a:spcBef>
                <a:spcPts val="800"/>
              </a:spcBef>
            </a:pPr>
            <a:r>
              <a:rPr lang="uk-UA">
                <a:solidFill>
                  <a:srgbClr val="004992"/>
                </a:solidFill>
                <a:latin typeface="Calibri Light"/>
                <a:cs typeface="Verdana"/>
              </a:rPr>
              <a:t>Роздайте робочі аркуші та надайте посилання на наш безкоштовний додаток COGITO.</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uk-UA">
                <a:solidFill>
                  <a:srgbClr val="333333"/>
                </a:solidFill>
              </a:rPr>
              <a:t>Метакогнітивний тренінг 9. Самоцінність</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38</a:t>
            </a:fld>
            <a:endParaRPr lang="de-DE" altLang="de-DE">
              <a:solidFill>
                <a:srgbClr val="333333"/>
              </a:solidFill>
            </a:endParaRPr>
          </a:p>
        </p:txBody>
      </p:sp>
      <p:sp>
        <p:nvSpPr>
          <p:cNvPr id="6" name="Rechteck 5"/>
          <p:cNvSpPr/>
          <p:nvPr/>
        </p:nvSpPr>
        <p:spPr>
          <a:xfrm>
            <a:off x="4810043" y="4497362"/>
            <a:ext cx="2775248" cy="369332"/>
          </a:xfrm>
          <a:prstGeom prst="rect">
            <a:avLst/>
          </a:prstGeom>
        </p:spPr>
        <p:txBody>
          <a:bodyPr wrap="none">
            <a:spAutoFit/>
          </a:bodyPr>
          <a:lstStyle/>
          <a:p>
            <a:pPr marL="114935" marR="333375" algn="ctr" defTabSz="914400" eaLnBrk="0" fontAlgn="base" hangingPunct="0">
              <a:spcBef>
                <a:spcPts val="800"/>
              </a:spcBef>
              <a:spcAft>
                <a:spcPct val="0"/>
              </a:spcAft>
            </a:pPr>
            <a:r>
              <a:rPr lang="uk-UA" dirty="0" err="1">
                <a:solidFill>
                  <a:srgbClr val="333333"/>
                </a:solidFill>
                <a:latin typeface="Calibri Light"/>
                <a:ea typeface="ＭＳ Ｐゴシック" panose="020B0600070205080204" pitchFamily="34" charset="-128"/>
                <a:cs typeface="Verdana"/>
              </a:rPr>
              <a:t>www.uke.de</a:t>
            </a:r>
            <a:r>
              <a:rPr lang="uk-UA" dirty="0">
                <a:solidFill>
                  <a:srgbClr val="333333"/>
                </a:solidFill>
                <a:latin typeface="Calibri Light"/>
                <a:ea typeface="ＭＳ Ｐゴシック" panose="020B0600070205080204" pitchFamily="34" charset="-128"/>
                <a:cs typeface="Verdana"/>
              </a:rPr>
              <a:t>/</a:t>
            </a:r>
            <a:r>
              <a:rPr lang="de-DE" dirty="0" err="1">
                <a:solidFill>
                  <a:srgbClr val="333333"/>
                </a:solidFill>
                <a:latin typeface="Calibri Light"/>
                <a:ea typeface="ＭＳ Ｐゴシック" panose="020B0600070205080204" pitchFamily="34" charset="-128"/>
                <a:cs typeface="Verdana"/>
              </a:rPr>
              <a:t>cogito_ua</a:t>
            </a:r>
            <a:endParaRPr lang="uk-UA"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2" name="Grafik 1">
            <a:extLst>
              <a:ext uri="{FF2B5EF4-FFF2-40B4-BE49-F238E27FC236}">
                <a16:creationId xmlns:a16="http://schemas.microsoft.com/office/drawing/2014/main" id="{B1C97685-1F26-DFBC-7C52-3F742DFD9057}"/>
              </a:ext>
            </a:extLst>
          </p:cNvPr>
          <p:cNvPicPr>
            <a:picLocks noChangeAspect="1"/>
          </p:cNvPicPr>
          <p:nvPr/>
        </p:nvPicPr>
        <p:blipFill>
          <a:blip r:embed="rId4"/>
          <a:stretch>
            <a:fillRect/>
          </a:stretch>
        </p:blipFill>
        <p:spPr>
          <a:xfrm>
            <a:off x="8085598" y="3312000"/>
            <a:ext cx="1359362" cy="2743200"/>
          </a:xfrm>
          <a:prstGeom prst="rect">
            <a:avLst/>
          </a:prstGeom>
        </p:spPr>
      </p:pic>
    </p:spTree>
    <p:extLst>
      <p:ext uri="{BB962C8B-B14F-4D97-AF65-F5344CB8AC3E}">
        <p14:creationId xmlns:p14="http://schemas.microsoft.com/office/powerpoint/2010/main" val="2145623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uk-UA" sz="1200">
                <a:solidFill>
                  <a:srgbClr val="333333"/>
                </a:solidFill>
                <a:latin typeface="+mj-l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mj-lt"/>
              </a:rPr>
              <a:t>www.uke.de/mct</a:t>
            </a:r>
            <a:r>
              <a:rPr lang="uk-UA" sz="1200">
                <a:solidFill>
                  <a:srgbClr val="333333"/>
                </a:solidFill>
                <a:latin typeface="+mj-lt"/>
              </a:rPr>
              <a:t>. If we have involuntarily breached copyright, please accept our apologies. In this case, we kindly ask creators for their permission to use their work under the "fair use" policy.</a:t>
            </a:r>
            <a:br>
              <a:rPr lang="uk-UA" sz="1200">
                <a:solidFill>
                  <a:srgbClr val="333333"/>
                </a:solidFill>
                <a:latin typeface="+mj-lt"/>
              </a:rPr>
            </a:br>
            <a:r>
              <a:rPr lang="uk-UA" sz="1200">
                <a:solidFill>
                  <a:srgbClr val="333333"/>
                </a:solidFill>
                <a:latin typeface="+mj-l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mj-lt"/>
              </a:rPr>
              <a:t>www.uke.de/mkt</a:t>
            </a:r>
            <a:r>
              <a:rPr lang="uk-UA" sz="1200">
                <a:solidFill>
                  <a:srgbClr val="333333"/>
                </a:solidFill>
                <a:latin typeface="+mj-l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3608469104"/>
              </p:ext>
            </p:extLst>
          </p:nvPr>
        </p:nvGraphicFramePr>
        <p:xfrm>
          <a:off x="408954" y="2011680"/>
          <a:ext cx="11375999" cy="44438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Werner22Brigitte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Wolf Raubtier Canidae Canis Lupus Jäger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wolf and dog/Вовк і собака</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DonkeyHotey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Stop Sign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stop</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sign</a:t>
                      </a:r>
                      <a:r>
                        <a:rPr kumimoji="0" lang="uk-UA" sz="1000" b="0" i="0" u="none" strike="noStrike" cap="none" normalizeH="0" baseline="0" dirty="0">
                          <a:ln>
                            <a:noFill/>
                          </a:ln>
                          <a:solidFill>
                            <a:srgbClr val="333333"/>
                          </a:solidFill>
                          <a:effectLst/>
                          <a:latin typeface="Calibri Light"/>
                          <a:cs typeface="Times New Roman" pitchFamily="18" charset="0"/>
                        </a:rPr>
                        <a:t>/Знак «Стоп»</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Pramit_marattha</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Alter Mann Porträt Gehirn Großvater Bunter Mann Mann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Man</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with</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coloured</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brain</a:t>
                      </a:r>
                      <a:r>
                        <a:rPr kumimoji="0" lang="uk-UA" sz="1000" b="0" i="0" u="none" strike="noStrike" cap="none" normalizeH="0" baseline="0" dirty="0">
                          <a:ln>
                            <a:noFill/>
                          </a:ln>
                          <a:solidFill>
                            <a:srgbClr val="333333"/>
                          </a:solidFill>
                          <a:effectLst/>
                          <a:latin typeface="Calibri Light"/>
                          <a:cs typeface="Times New Roman" pitchFamily="18" charset="0"/>
                        </a:rPr>
                        <a:t>/Чоловік з кольоровим мозком</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Metapher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Girl</a:t>
                      </a:r>
                      <a:r>
                        <a:rPr kumimoji="0" lang="uk-UA" sz="1000" b="0" i="0" u="none" strike="noStrike" cap="none" normalizeH="0" baseline="0" dirty="0">
                          <a:ln>
                            <a:noFill/>
                          </a:ln>
                          <a:solidFill>
                            <a:srgbClr val="333333"/>
                          </a:solidFill>
                          <a:effectLst/>
                          <a:latin typeface="Calibri Light"/>
                          <a:cs typeface="Times New Roman" pitchFamily="18" charset="0"/>
                        </a:rPr>
                        <a:t> </a:t>
                      </a:r>
                      <a:r>
                        <a:rPr kumimoji="0" lang="uk-UA" sz="1000" b="0" i="0" u="none" strike="noStrike" cap="none" normalizeH="0" baseline="0" dirty="0" err="1">
                          <a:ln>
                            <a:noFill/>
                          </a:ln>
                          <a:solidFill>
                            <a:srgbClr val="333333"/>
                          </a:solidFill>
                          <a:effectLst/>
                          <a:latin typeface="Calibri Light"/>
                          <a:cs typeface="Times New Roman" pitchFamily="18" charset="0"/>
                        </a:rPr>
                        <a:t>on</a:t>
                      </a:r>
                      <a:r>
                        <a:rPr kumimoji="0" lang="uk-UA" sz="1000" b="0" i="0" u="none" strike="noStrike" cap="none" normalizeH="0" baseline="0" dirty="0">
                          <a:ln>
                            <a:noFill/>
                          </a:ln>
                          <a:solidFill>
                            <a:srgbClr val="333333"/>
                          </a:solidFill>
                          <a:effectLst/>
                          <a:latin typeface="Calibri Light"/>
                          <a:cs typeface="Times New Roman" pitchFamily="18" charset="0"/>
                        </a:rPr>
                        <a:t> the </a:t>
                      </a:r>
                      <a:r>
                        <a:rPr kumimoji="0" lang="uk-UA" sz="1000" b="0" i="0" u="none" strike="noStrike" cap="none" normalizeH="0" baseline="0" dirty="0" err="1">
                          <a:ln>
                            <a:noFill/>
                          </a:ln>
                          <a:solidFill>
                            <a:srgbClr val="333333"/>
                          </a:solidFill>
                          <a:effectLst/>
                          <a:latin typeface="Calibri Light"/>
                          <a:cs typeface="Times New Roman" pitchFamily="18" charset="0"/>
                        </a:rPr>
                        <a:t>ground</a:t>
                      </a:r>
                      <a:r>
                        <a:rPr kumimoji="0" lang="uk-UA" sz="1000" b="0" i="0" u="none" strike="noStrike" cap="none" normalizeH="0" baseline="0" dirty="0">
                          <a:ln>
                            <a:noFill/>
                          </a:ln>
                          <a:solidFill>
                            <a:srgbClr val="333333"/>
                          </a:solidFill>
                          <a:effectLst/>
                          <a:latin typeface="Calibri Light"/>
                          <a:cs typeface="Times New Roman" pitchFamily="18" charset="0"/>
                        </a:rPr>
                        <a:t>/Дівчина на землі</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Geralt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1000">
                          <a:solidFill>
                            <a:srgbClr val="333333"/>
                          </a:solidFill>
                          <a:effectLst/>
                          <a:latin typeface="Calibri Light"/>
                          <a:ea typeface="Verdana" panose="020B0604030504040204" pitchFamily="34" charset="0"/>
                          <a:cs typeface="Verdana" panose="020B0604030504040204" pitchFamily="34" charset="0"/>
                        </a:rPr>
                        <a:t>Hände Anzug Euro Münze Schein Armut Reichtum</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uk-UA"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hands</a:t>
                      </a:r>
                      <a:r>
                        <a:rPr kumimoji="0" lang="uk-UA"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with </a:t>
                      </a:r>
                      <a:r>
                        <a:rPr kumimoji="0" lang="uk-UA"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money</a:t>
                      </a:r>
                      <a:r>
                        <a:rPr kumimoji="0" lang="uk-UA"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/Руки і гроші</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uk-UA" sz="1000" b="0" i="0" u="none" strike="noStrike" cap="none" normalizeH="0" baseline="0">
                          <a:ln>
                            <a:noFill/>
                          </a:ln>
                          <a:solidFill>
                            <a:srgbClr val="333333"/>
                          </a:solidFill>
                          <a:effectLst/>
                          <a:latin typeface="Calibri Light"/>
                        </a:rPr>
                        <a:t>Unsplash</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1000">
                          <a:solidFill>
                            <a:srgbClr val="333333"/>
                          </a:solidFill>
                          <a:effectLst/>
                          <a:latin typeface="Calibri Light"/>
                          <a:ea typeface="Verdana" panose="020B0604030504040204" pitchFamily="34" charset="0"/>
                          <a:cs typeface="Verdana" panose="020B0604030504040204" pitchFamily="34" charset="0"/>
                        </a:rPr>
                        <a:t>Wunderkerze Feuerwerk Hand Person Menschliche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cs typeface="Times New Roman" pitchFamily="18" charset="0"/>
                        </a:rPr>
                        <a:t>sparkler</a:t>
                      </a:r>
                      <a:r>
                        <a:rPr kumimoji="0" lang="uk-UA" sz="1000" b="0" i="0" u="none" strike="noStrike" cap="none" normalizeH="0" baseline="0" dirty="0">
                          <a:ln>
                            <a:noFill/>
                          </a:ln>
                          <a:solidFill>
                            <a:srgbClr val="333333"/>
                          </a:solidFill>
                          <a:effectLst/>
                          <a:latin typeface="Calibri Light"/>
                          <a:cs typeface="Times New Roman" pitchFamily="18" charset="0"/>
                        </a:rPr>
                        <a:t>/Іскри</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1000">
                          <a:solidFill>
                            <a:srgbClr val="333333"/>
                          </a:solidFill>
                          <a:effectLst/>
                          <a:latin typeface="Calibri Light"/>
                          <a:ea typeface="Verdana" panose="020B0604030504040204" pitchFamily="34" charset="0"/>
                          <a:cs typeface="Verdana" panose="020B0604030504040204" pitchFamily="34" charset="0"/>
                        </a:rPr>
                        <a:t>Logga/Wiggler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uk-UA" sz="1000">
                          <a:solidFill>
                            <a:srgbClr val="333333"/>
                          </a:solidFill>
                          <a:effectLst/>
                          <a:latin typeface="Calibri Light"/>
                          <a:ea typeface="Verdana" panose="020B0604030504040204" pitchFamily="34" charset="0"/>
                          <a:cs typeface="Verdana" panose="020B0604030504040204" pitchFamily="34" charset="0"/>
                        </a:rPr>
                        <a:t>Baum Äste Geäst Gegenlicht Sonne Weide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uk-UA" sz="1000" dirty="0">
                          <a:solidFill>
                            <a:srgbClr val="333333"/>
                          </a:solidFill>
                          <a:effectLst/>
                          <a:latin typeface="Calibri Light"/>
                          <a:ea typeface="Verdana" panose="020B0604030504040204" pitchFamily="34" charset="0"/>
                          <a:cs typeface="Verdana" panose="020B0604030504040204" pitchFamily="34" charset="0"/>
                        </a:rPr>
                        <a:t>Дерево</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1000">
                          <a:solidFill>
                            <a:srgbClr val="333333"/>
                          </a:solidFill>
                          <a:effectLst/>
                          <a:latin typeface="Calibri Light"/>
                          <a:ea typeface="Verdana" panose="020B0604030504040204" pitchFamily="34" charset="0"/>
                          <a:cs typeface="Verdana" panose="020B0604030504040204" pitchFamily="34" charset="0"/>
                        </a:rPr>
                        <a:t>PublicDomainPictures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uk-UA" sz="1000">
                          <a:solidFill>
                            <a:srgbClr val="333333"/>
                          </a:solidFill>
                          <a:effectLst/>
                          <a:latin typeface="Calibri Light"/>
                          <a:ea typeface="Verdana" panose="020B0604030504040204" pitchFamily="34" charset="0"/>
                          <a:cs typeface="Verdana" panose="020B0604030504040204" pitchFamily="34" charset="0"/>
                        </a:rPr>
                        <a:t>Brünette Niedlich Mode Weiblich Mädchen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dirty="0">
                          <a:ln>
                            <a:noFill/>
                          </a:ln>
                          <a:solidFill>
                            <a:srgbClr val="333333"/>
                          </a:solidFill>
                          <a:effectLst/>
                          <a:latin typeface="Calibri Light"/>
                        </a:rPr>
                        <a:t>Жінка, яка усміхається</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1000">
                          <a:solidFill>
                            <a:srgbClr val="333333"/>
                          </a:solidFill>
                          <a:effectLst/>
                          <a:latin typeface="Calibri Light"/>
                          <a:ea typeface="Verdana" panose="020B0604030504040204" pitchFamily="34" charset="0"/>
                          <a:cs typeface="Verdana" panose="020B0604030504040204" pitchFamily="34" charset="0"/>
                        </a:rPr>
                        <a:t>Pexels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uk-UA" sz="1000">
                          <a:solidFill>
                            <a:srgbClr val="333333"/>
                          </a:solidFill>
                          <a:effectLst/>
                          <a:latin typeface="Calibri Light"/>
                          <a:ea typeface="Verdana" panose="020B0604030504040204" pitchFamily="34" charset="0"/>
                          <a:cs typeface="Verdana" panose="020B0604030504040204" pitchFamily="34" charset="0"/>
                        </a:rPr>
                        <a:t>Alter Mann Ältere Menschen Mann Person Lächelnd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1000" b="0" i="0" u="none" strike="noStrike" cap="none" normalizeH="0" baseline="0" dirty="0">
                          <a:ln>
                            <a:noFill/>
                          </a:ln>
                          <a:solidFill>
                            <a:srgbClr val="333333"/>
                          </a:solidFill>
                          <a:effectLst/>
                          <a:latin typeface="Calibri Light"/>
                        </a:rPr>
                        <a:t>Чоловік в окулярах</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uk-UA"/>
              <a:t>Метакогнітивний тренінг 9. Самоцінність</a:t>
            </a:r>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a:p>
        </p:txBody>
      </p:sp>
    </p:spTree>
    <p:extLst>
      <p:ext uri="{BB962C8B-B14F-4D97-AF65-F5344CB8AC3E}">
        <p14:creationId xmlns:p14="http://schemas.microsoft.com/office/powerpoint/2010/main" val="4190580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uk-UA" sz="1200">
                <a:solidFill>
                  <a:srgbClr val="333333"/>
                </a:solidFill>
                <a:latin typeface="+mj-l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mj-lt"/>
              </a:rPr>
              <a:t>www.uke.de/mct</a:t>
            </a:r>
            <a:r>
              <a:rPr lang="uk-UA" sz="1200">
                <a:solidFill>
                  <a:srgbClr val="333333"/>
                </a:solidFill>
                <a:latin typeface="+mj-lt"/>
              </a:rPr>
              <a:t>. If we have involuntarily breached copyright, please accept our apologies. In this case, we kindly ask creators for their permission to use their work under the "fair use" policy.</a:t>
            </a:r>
            <a:br>
              <a:rPr lang="uk-UA" sz="1200">
                <a:solidFill>
                  <a:srgbClr val="333333"/>
                </a:solidFill>
                <a:latin typeface="+mj-lt"/>
              </a:rPr>
            </a:br>
            <a:r>
              <a:rPr lang="uk-UA" sz="1200">
                <a:solidFill>
                  <a:srgbClr val="333333"/>
                </a:solidFill>
                <a:latin typeface="+mj-l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mj-lt"/>
              </a:rPr>
              <a:t>www.uke.de/mkt</a:t>
            </a:r>
            <a:r>
              <a:rPr lang="uk-UA" sz="1200">
                <a:solidFill>
                  <a:srgbClr val="333333"/>
                </a:solidFill>
                <a:latin typeface="+mj-l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798820356"/>
              </p:ext>
            </p:extLst>
          </p:nvPr>
        </p:nvGraphicFramePr>
        <p:xfrm>
          <a:off x="408954" y="2011680"/>
          <a:ext cx="11375999" cy="42702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800">
                          <a:solidFill>
                            <a:srgbClr val="333333"/>
                          </a:solidFill>
                          <a:effectLst/>
                          <a:latin typeface="Calibri Light"/>
                          <a:ea typeface="Verdana" panose="020B0604030504040204" pitchFamily="34" charset="0"/>
                          <a:cs typeface="Verdana" panose="020B0604030504040204" pitchFamily="34" charset="0"/>
                        </a:rPr>
                        <a:t>Bessi</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800">
                          <a:solidFill>
                            <a:srgbClr val="333333"/>
                          </a:solidFill>
                          <a:effectLst/>
                          <a:latin typeface="Calibri Light"/>
                          <a:ea typeface="Verdana" panose="020B0604030504040204" pitchFamily="34" charset="0"/>
                          <a:cs typeface="Verdana" panose="020B0604030504040204" pitchFamily="34" charset="0"/>
                        </a:rPr>
                        <a:t>Margerite Gänseblümchen Schöne Schönheit Blüte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dirty="0">
                          <a:ln>
                            <a:noFill/>
                          </a:ln>
                          <a:solidFill>
                            <a:srgbClr val="333333"/>
                          </a:solidFill>
                          <a:effectLst/>
                          <a:latin typeface="Calibri Light"/>
                        </a:rPr>
                        <a:t>Ромашки</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800">
                          <a:solidFill>
                            <a:srgbClr val="333333"/>
                          </a:solidFill>
                          <a:effectLst/>
                          <a:latin typeface="Calibri Light"/>
                          <a:ea typeface="Verdana" panose="020B0604030504040204" pitchFamily="34" charset="0"/>
                          <a:cs typeface="Verdana" panose="020B0604030504040204" pitchFamily="34" charset="0"/>
                        </a:rPr>
                        <a:t>Godsgirl_Madi</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800">
                          <a:solidFill>
                            <a:srgbClr val="333333"/>
                          </a:solidFill>
                          <a:effectLst/>
                          <a:latin typeface="Calibri Light"/>
                          <a:ea typeface="Verdana" panose="020B0604030504040204" pitchFamily="34" charset="0"/>
                          <a:cs typeface="Verdana" panose="020B0604030504040204" pitchFamily="34" charset="0"/>
                        </a:rPr>
                        <a:t>Eichhörnchen Gebeugt Sitzen Niedlich Buschig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dirty="0">
                          <a:ln>
                            <a:noFill/>
                          </a:ln>
                          <a:solidFill>
                            <a:srgbClr val="333333"/>
                          </a:solidFill>
                          <a:effectLst/>
                          <a:latin typeface="Calibri Light"/>
                          <a:cs typeface="Times New Roman" pitchFamily="18" charset="0"/>
                        </a:rPr>
                        <a:t>Білки</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Lucky2013</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Erdmännchen Tier Zoo Foto Erdmaennchen Natur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dirty="0" err="1">
                          <a:ln>
                            <a:noFill/>
                          </a:ln>
                          <a:solidFill>
                            <a:srgbClr val="333333"/>
                          </a:solidFill>
                          <a:effectLst/>
                          <a:latin typeface="Calibri Light"/>
                          <a:cs typeface="Times New Roman" pitchFamily="18" charset="0"/>
                        </a:rPr>
                        <a:t>Сурикат</a:t>
                      </a:r>
                      <a:endParaRPr kumimoji="0" lang="uk-UA"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800">
                          <a:solidFill>
                            <a:srgbClr val="333333"/>
                          </a:solidFill>
                          <a:effectLst/>
                          <a:latin typeface="Calibri Light"/>
                          <a:ea typeface="Verdana" panose="020B0604030504040204" pitchFamily="34" charset="0"/>
                          <a:cs typeface="Verdana" panose="020B0604030504040204" pitchFamily="34" charset="0"/>
                        </a:rPr>
                        <a:t>ErikaWittlieb</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800">
                          <a:solidFill>
                            <a:srgbClr val="333333"/>
                          </a:solidFill>
                          <a:effectLst/>
                          <a:latin typeface="Calibri Light"/>
                          <a:ea typeface="Verdana" panose="020B0604030504040204" pitchFamily="34" charset="0"/>
                          <a:cs typeface="Verdana" panose="020B0604030504040204" pitchFamily="34" charset="0"/>
                        </a:rPr>
                        <a:t>Wonder Woman Superhelden Starke Stärke Kostüm</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dirty="0" err="1">
                          <a:ln>
                            <a:noFill/>
                          </a:ln>
                          <a:solidFill>
                            <a:srgbClr val="333333"/>
                          </a:solidFill>
                          <a:effectLst/>
                          <a:latin typeface="Calibri Light"/>
                          <a:cs typeface="Times New Roman" pitchFamily="18" charset="0"/>
                        </a:rPr>
                        <a:t>Чудожінка</a:t>
                      </a:r>
                      <a:endParaRPr kumimoji="0" lang="uk-UA"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uk-UA" sz="800">
                          <a:solidFill>
                            <a:srgbClr val="333333"/>
                          </a:solidFill>
                          <a:effectLst/>
                          <a:latin typeface="Calibri Light"/>
                          <a:ea typeface="Verdana" panose="020B0604030504040204" pitchFamily="34" charset="0"/>
                          <a:cs typeface="Verdana" panose="020B0604030504040204" pitchFamily="34" charset="0"/>
                        </a:rPr>
                        <a:t>WenPhotos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uk-UA" sz="800">
                          <a:solidFill>
                            <a:srgbClr val="333333"/>
                          </a:solidFill>
                          <a:effectLst/>
                          <a:latin typeface="Calibri Light"/>
                          <a:ea typeface="Verdana" panose="020B0604030504040204" pitchFamily="34" charset="0"/>
                          <a:cs typeface="Verdana" panose="020B0604030504040204" pitchFamily="34" charset="0"/>
                        </a:rPr>
                        <a:t>Vatikan Treppe Grafiken Rom Geometrie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8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800" dirty="0">
                          <a:solidFill>
                            <a:srgbClr val="333333"/>
                          </a:solidFill>
                          <a:effectLst/>
                          <a:latin typeface="Calibri Light"/>
                          <a:ea typeface="Verdana" panose="020B0604030504040204" pitchFamily="34" charset="0"/>
                          <a:cs typeface="Verdana" panose="020B0604030504040204" pitchFamily="34" charset="0"/>
                        </a:rPr>
                        <a:t>Сходи</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uk-UA" sz="800" b="0" i="0" u="none" strike="noStrike" cap="none" normalizeH="0" baseline="0">
                          <a:ln>
                            <a:noFill/>
                          </a:ln>
                          <a:solidFill>
                            <a:srgbClr val="333333"/>
                          </a:solidFill>
                          <a:effectLst/>
                          <a:latin typeface="Calibri Light"/>
                        </a:rPr>
                        <a:t>Alexas_Fotos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800">
                          <a:solidFill>
                            <a:srgbClr val="333333"/>
                          </a:solidFill>
                          <a:effectLst/>
                          <a:latin typeface="Calibri Light"/>
                          <a:ea typeface="Verdana" panose="020B0604030504040204" pitchFamily="34" charset="0"/>
                          <a:cs typeface="Verdana" panose="020B0604030504040204" pitchFamily="34" charset="0"/>
                        </a:rPr>
                        <a:t>Nicht Hören Nicht Sehen Nicht Sprechen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dirty="0" err="1">
                          <a:ln>
                            <a:noFill/>
                          </a:ln>
                          <a:solidFill>
                            <a:srgbClr val="333333"/>
                          </a:solidFill>
                          <a:effectLst/>
                          <a:latin typeface="Calibri Light"/>
                          <a:cs typeface="Times New Roman" pitchFamily="18" charset="0"/>
                        </a:rPr>
                        <a:t>Frösche</a:t>
                      </a:r>
                      <a:r>
                        <a:rPr kumimoji="0" lang="uk-UA" sz="800" b="0" i="0" u="none" strike="noStrike" cap="none" normalizeH="0" baseline="0" dirty="0">
                          <a:ln>
                            <a:noFill/>
                          </a:ln>
                          <a:solidFill>
                            <a:srgbClr val="333333"/>
                          </a:solidFill>
                          <a:effectLst/>
                          <a:latin typeface="Calibri Light"/>
                          <a:cs typeface="Times New Roman" pitchFamily="18" charset="0"/>
                        </a:rPr>
                        <a:t>/</a:t>
                      </a:r>
                      <a:r>
                        <a:rPr kumimoji="0" lang="uk-UA" sz="800" b="0" i="0" u="none" strike="noStrike" cap="none" normalizeH="0" baseline="0" dirty="0" err="1">
                          <a:ln>
                            <a:noFill/>
                          </a:ln>
                          <a:solidFill>
                            <a:srgbClr val="333333"/>
                          </a:solidFill>
                          <a:effectLst/>
                          <a:latin typeface="Calibri Light"/>
                          <a:cs typeface="Times New Roman" pitchFamily="18" charset="0"/>
                        </a:rPr>
                        <a:t>Сурикат</a:t>
                      </a:r>
                      <a:endParaRPr kumimoji="0" lang="uk-UA"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800">
                          <a:solidFill>
                            <a:srgbClr val="333333"/>
                          </a:solidFill>
                          <a:effectLst/>
                          <a:latin typeface="Calibri Light"/>
                          <a:ea typeface="Verdana" panose="020B0604030504040204" pitchFamily="34" charset="0"/>
                          <a:cs typeface="Verdana" panose="020B0604030504040204" pitchFamily="34" charset="0"/>
                        </a:rPr>
                        <a:t>Pluteser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uk-UA" sz="800">
                          <a:solidFill>
                            <a:srgbClr val="333333"/>
                          </a:solidFill>
                          <a:effectLst/>
                          <a:latin typeface="Calibri Light"/>
                          <a:ea typeface="Verdana" panose="020B0604030504040204" pitchFamily="34" charset="0"/>
                          <a:cs typeface="Verdana" panose="020B0604030504040204" pitchFamily="34" charset="0"/>
                        </a:rPr>
                        <a:t>Natur Park Gasse Stadtpark Belebten Natur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uk-UA" sz="800">
                          <a:solidFill>
                            <a:srgbClr val="333333"/>
                          </a:solidFill>
                          <a:effectLst/>
                          <a:latin typeface="Calibri Light"/>
                          <a:ea typeface="Verdana" panose="020B0604030504040204" pitchFamily="34" charset="0"/>
                          <a:cs typeface="Verdana" panose="020B0604030504040204" pitchFamily="34" charset="0"/>
                        </a:rPr>
                        <a:t>Лісова стежка</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800">
                          <a:solidFill>
                            <a:srgbClr val="333333"/>
                          </a:solidFill>
                          <a:effectLst/>
                          <a:latin typeface="Calibri Light"/>
                          <a:ea typeface="Verdana" panose="020B0604030504040204" pitchFamily="34" charset="0"/>
                          <a:cs typeface="Verdana" panose="020B0604030504040204" pitchFamily="34" charset="0"/>
                        </a:rPr>
                        <a:t>Pcdazero</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uk-UA" sz="800">
                          <a:solidFill>
                            <a:srgbClr val="333333"/>
                          </a:solidFill>
                          <a:effectLst/>
                          <a:latin typeface="Calibri Light"/>
                          <a:ea typeface="Verdana" panose="020B0604030504040204" pitchFamily="34" charset="0"/>
                          <a:cs typeface="Verdana" panose="020B0604030504040204" pitchFamily="34" charset="0"/>
                        </a:rPr>
                        <a:t>Feld Wolken Himmel Erde Horizont Pflügen Bewölkt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8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800" b="0" i="0" u="none" strike="noStrike" cap="none" normalizeH="0" baseline="0" dirty="0">
                          <a:ln>
                            <a:noFill/>
                          </a:ln>
                          <a:solidFill>
                            <a:srgbClr val="333333"/>
                          </a:solidFill>
                          <a:effectLst/>
                          <a:latin typeface="Calibri Light"/>
                        </a:rPr>
                        <a:t>Небо і поле</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uk-UA" sz="800">
                          <a:solidFill>
                            <a:srgbClr val="333333"/>
                          </a:solidFill>
                          <a:effectLst/>
                          <a:latin typeface="Calibri Light"/>
                          <a:ea typeface="Verdana" panose="020B0604030504040204" pitchFamily="34" charset="0"/>
                          <a:cs typeface="Verdana" panose="020B0604030504040204" pitchFamily="34" charset="0"/>
                        </a:rPr>
                        <a:t>Alexas_Fotos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800" b="0" i="0" u="none" strike="noStrike" cap="none" normalizeH="0" baseline="0">
                          <a:ln>
                            <a:noFill/>
                          </a:ln>
                          <a:solidFill>
                            <a:srgbClr val="333333"/>
                          </a:solidFill>
                          <a:effectLst/>
                          <a:latin typeface="Calibri Light"/>
                          <a:cs typeface="Times New Roman" pitchFamily="18" charset="0"/>
                        </a:rPr>
                        <a:t>Pixabay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uk-UA" sz="800">
                          <a:solidFill>
                            <a:srgbClr val="333333"/>
                          </a:solidFill>
                          <a:effectLst/>
                          <a:latin typeface="Calibri Light"/>
                          <a:ea typeface="Verdana" panose="020B0604030504040204" pitchFamily="34" charset="0"/>
                          <a:cs typeface="Verdana" panose="020B0604030504040204" pitchFamily="34" charset="0"/>
                        </a:rPr>
                        <a:t>Frosch Froschkönig Krone Figur Niedlich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800" b="0" i="0" u="none" strike="noStrike" cap="none" normalizeH="0" baseline="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uk-UA" sz="800" b="0" i="0" u="none" strike="noStrike" cap="none" normalizeH="0" baseline="0" dirty="0">
                          <a:ln>
                            <a:noFill/>
                          </a:ln>
                          <a:solidFill>
                            <a:srgbClr val="333333"/>
                          </a:solidFill>
                          <a:effectLst/>
                          <a:latin typeface="Calibri Light"/>
                        </a:rPr>
                        <a:t>Король жаб</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uk-UA"/>
              <a:t>Метакогнітивний тренінг 9. Самоцінність</a:t>
            </a:r>
          </a:p>
        </p:txBody>
      </p:sp>
      <p:sp>
        <p:nvSpPr>
          <p:cNvPr id="3" name="Slide Number Placeholder 2"/>
          <p:cNvSpPr>
            <a:spLocks noGrp="1"/>
          </p:cNvSpPr>
          <p:nvPr>
            <p:ph type="sldNum" sz="quarter" idx="12"/>
          </p:nvPr>
        </p:nvSpPr>
        <p:spPr/>
        <p:txBody>
          <a:bodyPr/>
          <a:lstStyle/>
          <a:p>
            <a:fld id="{9B00EF49-7894-4F53-A8DD-F7DB3BFC5032}" type="slidenum">
              <a:rPr lang="de-DE" smtClean="0"/>
              <a:pPr/>
              <a:t>40</a:t>
            </a:fld>
            <a:endParaRPr lang="de-DE"/>
          </a:p>
        </p:txBody>
      </p:sp>
    </p:spTree>
    <p:extLst>
      <p:ext uri="{BB962C8B-B14F-4D97-AF65-F5344CB8AC3E}">
        <p14:creationId xmlns:p14="http://schemas.microsoft.com/office/powerpoint/2010/main" val="419058045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2810</Words>
  <Application>Microsoft Macintosh PowerPoint</Application>
  <PresentationFormat>Benutzerdefiniert</PresentationFormat>
  <Paragraphs>411</Paragraphs>
  <Slides>40</Slides>
  <Notes>33</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40</vt:i4>
      </vt:variant>
    </vt:vector>
  </HeadingPairs>
  <TitlesOfParts>
    <vt:vector size="52" baseType="lpstr">
      <vt:lpstr>ＭＳ Ｐゴシック</vt: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1_UKE_PPT-Vorlage_16zu9</vt:lpstr>
      <vt:lpstr>MCT 9 B. Самоцінність</vt:lpstr>
      <vt:lpstr>Що таке «самоцінність»?</vt:lpstr>
      <vt:lpstr>Що таке «самоцінність»?</vt:lpstr>
      <vt:lpstr>Що таке «самоцінність»?</vt:lpstr>
      <vt:lpstr>Що таке «самоцінність»?</vt:lpstr>
      <vt:lpstr>Що знижує відчуття самоцінності?</vt:lpstr>
      <vt:lpstr>Що знижує відчуття самоцінності?</vt:lpstr>
      <vt:lpstr>Що це все означає?</vt:lpstr>
      <vt:lpstr>Низька самоцінність може вплинути на психічне здоров'я</vt:lpstr>
      <vt:lpstr>Різниця між завищеною і заниженою самооцінкою</vt:lpstr>
      <vt:lpstr>Здорова самооцінка?</vt:lpstr>
      <vt:lpstr>Здорова самооцінка!</vt:lpstr>
      <vt:lpstr>«Гілки» самооцінки</vt:lpstr>
      <vt:lpstr>«Гілки» самооцінки</vt:lpstr>
      <vt:lpstr>Люди з низькою самоцінністю …</vt:lpstr>
      <vt:lpstr>Не забудьте нічого...</vt:lpstr>
      <vt:lpstr>Які зовнішні (видимі) ознаки здорової самооцінки?</vt:lpstr>
      <vt:lpstr>Які зовнішні (видимі) ознаки здорової самооцінки?</vt:lpstr>
      <vt:lpstr>Які внутрішні (невидимі) здорової самооцінки?</vt:lpstr>
      <vt:lpstr>Які внутрішні (невидимі) здорової самооцінки?</vt:lpstr>
      <vt:lpstr>Визнавайте та підтримуйте свої сильні сторони</vt:lpstr>
      <vt:lpstr>Визнавайте та підтримуйте свої сильні сторони</vt:lpstr>
      <vt:lpstr>Вправа</vt:lpstr>
      <vt:lpstr>Вправа</vt:lpstr>
      <vt:lpstr>Вправа</vt:lpstr>
      <vt:lpstr>Вправа</vt:lpstr>
      <vt:lpstr>Нав'язливі думки: ходіння колами замість руху вперед</vt:lpstr>
      <vt:lpstr>Проблеми</vt:lpstr>
      <vt:lpstr>Що робити?</vt:lpstr>
      <vt:lpstr>Вправа 1 проти нав’язливих думок. Змістіть фокус уваги…</vt:lpstr>
      <vt:lpstr>Вправа 2 проти нав’язливих думок.  Відпускання думок, наче вони пропливають повз</vt:lpstr>
      <vt:lpstr>Домашнє завдання</vt:lpstr>
      <vt:lpstr>Сміх «заразний» — як працюють дзеркальні нейрони</vt:lpstr>
      <vt:lpstr>Перенесення на повсякденне життя</vt:lpstr>
      <vt:lpstr>Як це стосується психозу?</vt:lpstr>
      <vt:lpstr>Як це стосується психозу?</vt:lpstr>
      <vt:lpstr>Оцінювання</vt:lpstr>
      <vt:lpstr>Дякуємо за увагу!</vt:lpstr>
      <vt:lpstr>PowerPoint-Präsentation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Arne Sibilis</cp:lastModifiedBy>
  <cp:revision>374</cp:revision>
  <dcterms:created xsi:type="dcterms:W3CDTF">2015-06-01T16:15:05Z</dcterms:created>
  <dcterms:modified xsi:type="dcterms:W3CDTF">2025-10-07T14:32:53Z</dcterms:modified>
</cp:coreProperties>
</file>