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247" r:id="rId1"/>
    <p:sldMasterId id="2147484265" r:id="rId2"/>
    <p:sldMasterId id="2147484278" r:id="rId3"/>
    <p:sldMasterId id="2147484291" r:id="rId4"/>
    <p:sldMasterId id="2147484304" r:id="rId5"/>
    <p:sldMasterId id="2147484317" r:id="rId6"/>
    <p:sldMasterId id="2147484330" r:id="rId7"/>
    <p:sldMasterId id="2147484343" r:id="rId8"/>
  </p:sldMasterIdLst>
  <p:notesMasterIdLst>
    <p:notesMasterId r:id="rId97"/>
  </p:notesMasterIdLst>
  <p:handoutMasterIdLst>
    <p:handoutMasterId r:id="rId98"/>
  </p:handoutMasterIdLst>
  <p:sldIdLst>
    <p:sldId id="829" r:id="rId9"/>
    <p:sldId id="831" r:id="rId10"/>
    <p:sldId id="832" r:id="rId11"/>
    <p:sldId id="833" r:id="rId12"/>
    <p:sldId id="834" r:id="rId13"/>
    <p:sldId id="830" r:id="rId14"/>
    <p:sldId id="764" r:id="rId15"/>
    <p:sldId id="759" r:id="rId16"/>
    <p:sldId id="835" r:id="rId17"/>
    <p:sldId id="836" r:id="rId18"/>
    <p:sldId id="837" r:id="rId19"/>
    <p:sldId id="838" r:id="rId20"/>
    <p:sldId id="802" r:id="rId21"/>
    <p:sldId id="803" r:id="rId22"/>
    <p:sldId id="804" r:id="rId23"/>
    <p:sldId id="805" r:id="rId24"/>
    <p:sldId id="806" r:id="rId25"/>
    <p:sldId id="696" r:id="rId26"/>
    <p:sldId id="839" r:id="rId27"/>
    <p:sldId id="840" r:id="rId28"/>
    <p:sldId id="570" r:id="rId29"/>
    <p:sldId id="571" r:id="rId30"/>
    <p:sldId id="572" r:id="rId31"/>
    <p:sldId id="653" r:id="rId32"/>
    <p:sldId id="654" r:id="rId33"/>
    <p:sldId id="655" r:id="rId34"/>
    <p:sldId id="699" r:id="rId35"/>
    <p:sldId id="841" r:id="rId36"/>
    <p:sldId id="842" r:id="rId37"/>
    <p:sldId id="767" r:id="rId38"/>
    <p:sldId id="809" r:id="rId39"/>
    <p:sldId id="843" r:id="rId40"/>
    <p:sldId id="844" r:id="rId41"/>
    <p:sldId id="848" r:id="rId42"/>
    <p:sldId id="866" r:id="rId43"/>
    <p:sldId id="867" r:id="rId44"/>
    <p:sldId id="868" r:id="rId45"/>
    <p:sldId id="777" r:id="rId46"/>
    <p:sldId id="849" r:id="rId47"/>
    <p:sldId id="850" r:id="rId48"/>
    <p:sldId id="851" r:id="rId49"/>
    <p:sldId id="766" r:id="rId50"/>
    <p:sldId id="852" r:id="rId51"/>
    <p:sldId id="671" r:id="rId52"/>
    <p:sldId id="672" r:id="rId53"/>
    <p:sldId id="673" r:id="rId54"/>
    <p:sldId id="735" r:id="rId55"/>
    <p:sldId id="736" r:id="rId56"/>
    <p:sldId id="737" r:id="rId57"/>
    <p:sldId id="738" r:id="rId58"/>
    <p:sldId id="739" r:id="rId59"/>
    <p:sldId id="740" r:id="rId60"/>
    <p:sldId id="745" r:id="rId61"/>
    <p:sldId id="746" r:id="rId62"/>
    <p:sldId id="747" r:id="rId63"/>
    <p:sldId id="748" r:id="rId64"/>
    <p:sldId id="749" r:id="rId65"/>
    <p:sldId id="750" r:id="rId66"/>
    <p:sldId id="751" r:id="rId67"/>
    <p:sldId id="752" r:id="rId68"/>
    <p:sldId id="674" r:id="rId69"/>
    <p:sldId id="675" r:id="rId70"/>
    <p:sldId id="676" r:id="rId71"/>
    <p:sldId id="677" r:id="rId72"/>
    <p:sldId id="678" r:id="rId73"/>
    <p:sldId id="679" r:id="rId74"/>
    <p:sldId id="731" r:id="rId75"/>
    <p:sldId id="734" r:id="rId76"/>
    <p:sldId id="732" r:id="rId77"/>
    <p:sldId id="733" r:id="rId78"/>
    <p:sldId id="741" r:id="rId79"/>
    <p:sldId id="744" r:id="rId80"/>
    <p:sldId id="742" r:id="rId81"/>
    <p:sldId id="743" r:id="rId82"/>
    <p:sldId id="704" r:id="rId83"/>
    <p:sldId id="854" r:id="rId84"/>
    <p:sldId id="860" r:id="rId85"/>
    <p:sldId id="708" r:id="rId86"/>
    <p:sldId id="857" r:id="rId87"/>
    <p:sldId id="859" r:id="rId88"/>
    <p:sldId id="976" r:id="rId89"/>
    <p:sldId id="869" r:id="rId90"/>
    <p:sldId id="862" r:id="rId91"/>
    <p:sldId id="821" r:id="rId92"/>
    <p:sldId id="822" r:id="rId93"/>
    <p:sldId id="863" r:id="rId94"/>
    <p:sldId id="864" r:id="rId95"/>
    <p:sldId id="865" r:id="rId96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9">
          <p15:clr>
            <a:srgbClr val="A4A3A4"/>
          </p15:clr>
        </p15:guide>
        <p15:guide id="2" pos="5759">
          <p15:clr>
            <a:srgbClr val="A4A3A4"/>
          </p15:clr>
        </p15:guide>
        <p15:guide id="3" pos="76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92"/>
    <a:srgbClr val="006699"/>
    <a:srgbClr val="FF0066"/>
    <a:srgbClr val="66FF33"/>
    <a:srgbClr val="FFFF00"/>
    <a:srgbClr val="FF0000"/>
    <a:srgbClr val="ADC0CB"/>
    <a:srgbClr val="FFCC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88435" autoAdjust="0"/>
  </p:normalViewPr>
  <p:slideViewPr>
    <p:cSldViewPr>
      <p:cViewPr varScale="1">
        <p:scale>
          <a:sx n="110" d="100"/>
          <a:sy n="110" d="100"/>
        </p:scale>
        <p:origin x="1208" y="184"/>
      </p:cViewPr>
      <p:guideLst>
        <p:guide orient="horz" pos="3249"/>
        <p:guide pos="5759"/>
        <p:guide pos="768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1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slide" Target="slides/slide86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slide" Target="slides/slide85.xml"/><Relationship Id="rId9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60.xml"/><Relationship Id="rId13" Type="http://schemas.openxmlformats.org/officeDocument/2006/relationships/slide" Target="slides/slide72.xml"/><Relationship Id="rId3" Type="http://schemas.openxmlformats.org/officeDocument/2006/relationships/slide" Target="slides/slide29.xml"/><Relationship Id="rId7" Type="http://schemas.openxmlformats.org/officeDocument/2006/relationships/slide" Target="slides/slide58.xml"/><Relationship Id="rId12" Type="http://schemas.openxmlformats.org/officeDocument/2006/relationships/slide" Target="slides/slide69.xml"/><Relationship Id="rId2" Type="http://schemas.openxmlformats.org/officeDocument/2006/relationships/slide" Target="slides/slide28.xml"/><Relationship Id="rId1" Type="http://schemas.openxmlformats.org/officeDocument/2006/relationships/slide" Target="slides/slide27.xml"/><Relationship Id="rId6" Type="http://schemas.openxmlformats.org/officeDocument/2006/relationships/slide" Target="slides/slide54.xml"/><Relationship Id="rId11" Type="http://schemas.openxmlformats.org/officeDocument/2006/relationships/slide" Target="slides/slide68.xml"/><Relationship Id="rId5" Type="http://schemas.openxmlformats.org/officeDocument/2006/relationships/slide" Target="slides/slide51.xml"/><Relationship Id="rId10" Type="http://schemas.openxmlformats.org/officeDocument/2006/relationships/slide" Target="slides/slide65.xml"/><Relationship Id="rId4" Type="http://schemas.openxmlformats.org/officeDocument/2006/relationships/slide" Target="slides/slide45.xml"/><Relationship Id="rId9" Type="http://schemas.openxmlformats.org/officeDocument/2006/relationships/slide" Target="slides/slide62.xml"/><Relationship Id="rId14" Type="http://schemas.openxmlformats.org/officeDocument/2006/relationships/slide" Target="slides/slide7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276F3710-3284-4276-A131-6303EB96A834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494343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198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DEC7AEC1-CDF5-447D-9C63-076131C2517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635731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553F1-88E2-4895-8F3F-CD3CACFA9CE5}" type="slidenum">
              <a:rPr lang="en-US" altLang="de-DE" sz="1300" smtClean="0"/>
              <a:pPr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43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553F1-88E2-4895-8F3F-CD3CACFA9CE5}" type="slidenum">
              <a:rPr lang="en-US" altLang="de-DE" sz="1300" smtClean="0"/>
              <a:pPr>
                <a:spcBef>
                  <a:spcPct val="0"/>
                </a:spcBef>
              </a:pPr>
              <a:t>3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43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553F1-88E2-4895-8F3F-CD3CACFA9CE5}" type="slidenum">
              <a:rPr lang="en-US" altLang="de-DE" sz="1300" smtClean="0"/>
              <a:pPr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43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553F1-88E2-4895-8F3F-CD3CACFA9CE5}" type="slidenum">
              <a:rPr lang="en-US" altLang="de-DE" sz="1300" smtClean="0"/>
              <a:pPr>
                <a:spcBef>
                  <a:spcPct val="0"/>
                </a:spcBef>
              </a:pPr>
              <a:t>5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43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553F1-88E2-4895-8F3F-CD3CACFA9CE5}" type="slidenum">
              <a:rPr lang="en-US" altLang="de-DE" sz="1300" smtClean="0"/>
              <a:pPr>
                <a:spcBef>
                  <a:spcPct val="0"/>
                </a:spcBef>
              </a:pPr>
              <a:t>6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43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D0E49DC-8A37-450C-B91D-FE35F8219979}" type="slidenum">
              <a:rPr lang="en-US" altLang="de-DE" sz="1300" smtClean="0"/>
              <a:pPr>
                <a:spcBef>
                  <a:spcPct val="0"/>
                </a:spcBef>
              </a:pPr>
              <a:t>7</a:t>
            </a:fld>
            <a:endParaRPr lang="en-US" altLang="de-DE" sz="13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5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4573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4759DE1-020D-429C-80A0-CFF3BEE7E24D}" type="slidenum">
              <a:rPr lang="en-US" altLang="de-DE" sz="1300" smtClean="0"/>
              <a:pPr>
                <a:spcBef>
                  <a:spcPct val="0"/>
                </a:spcBef>
              </a:pPr>
              <a:t>8</a:t>
            </a:fld>
            <a:endParaRPr lang="en-US" altLang="de-DE" sz="13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2389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4759DE1-020D-429C-80A0-CFF3BEE7E24D}" type="slidenum">
              <a:rPr lang="en-US" altLang="de-DE" sz="1300" smtClean="0"/>
              <a:pPr>
                <a:spcBef>
                  <a:spcPct val="0"/>
                </a:spcBef>
              </a:pPr>
              <a:t>9</a:t>
            </a:fld>
            <a:endParaRPr lang="en-US" altLang="de-DE" sz="13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238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4759DE1-020D-429C-80A0-CFF3BEE7E24D}" type="slidenum">
              <a:rPr lang="en-US" altLang="de-DE" sz="1300" smtClean="0"/>
              <a:pPr>
                <a:spcBef>
                  <a:spcPct val="0"/>
                </a:spcBef>
              </a:pPr>
              <a:t>10</a:t>
            </a:fld>
            <a:endParaRPr lang="en-US" altLang="de-DE" sz="13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238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4759DE1-020D-429C-80A0-CFF3BEE7E24D}" type="slidenum">
              <a:rPr lang="en-US" altLang="de-DE" sz="1300" smtClean="0"/>
              <a:pPr>
                <a:spcBef>
                  <a:spcPct val="0"/>
                </a:spcBef>
              </a:pPr>
              <a:t>11</a:t>
            </a:fld>
            <a:endParaRPr lang="en-US" altLang="de-DE" sz="13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8238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01141F-7FC2-480F-8577-67F84FA60048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12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47107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108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922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42226F5-B0B4-40DC-9F8B-7F1C83F0AB3D}" type="slidenum">
              <a:rPr lang="en-US" altLang="de-DE" sz="1300" smtClean="0"/>
              <a:pPr>
                <a:spcBef>
                  <a:spcPct val="0"/>
                </a:spcBef>
              </a:pPr>
              <a:t>13</a:t>
            </a:fld>
            <a:endParaRPr lang="en-US" altLang="de-DE" sz="13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569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9AC2995-F6FB-48FE-8FB6-3BFC4DE243CE}" type="slidenum">
              <a:rPr lang="en-US" altLang="de-DE" sz="1300" smtClean="0"/>
              <a:pPr>
                <a:spcBef>
                  <a:spcPct val="0"/>
                </a:spcBef>
              </a:pPr>
              <a:t>14</a:t>
            </a:fld>
            <a:endParaRPr lang="en-US" altLang="de-DE" sz="13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156304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06093D6-5165-471A-9A6E-1B88E0DE6FBE}" type="slidenum">
              <a:rPr lang="en-US" altLang="de-DE" sz="1300" smtClean="0"/>
              <a:pPr>
                <a:spcBef>
                  <a:spcPct val="0"/>
                </a:spcBef>
              </a:pPr>
              <a:t>15</a:t>
            </a:fld>
            <a:endParaRPr lang="en-US" altLang="de-DE" sz="13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813187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BE9BC8D-C765-440E-9E01-39003152AD98}" type="slidenum">
              <a:rPr lang="en-US" altLang="de-DE" sz="1300" smtClean="0"/>
              <a:pPr>
                <a:spcBef>
                  <a:spcPct val="0"/>
                </a:spcBef>
              </a:pPr>
              <a:t>16</a:t>
            </a:fld>
            <a:endParaRPr lang="en-US" altLang="de-DE" sz="13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2186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419CA32-F696-45FC-ADF5-3D8A85E5FB35}" type="slidenum">
              <a:rPr lang="en-US" altLang="de-DE" sz="1300" smtClean="0"/>
              <a:pPr>
                <a:spcBef>
                  <a:spcPct val="0"/>
                </a:spcBef>
              </a:pPr>
              <a:t>17</a:t>
            </a:fld>
            <a:endParaRPr lang="en-US" altLang="de-DE" sz="13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2188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C729B7A-A62C-4579-9DCC-80253D95B146}" type="slidenum">
              <a:rPr lang="en-US" altLang="de-DE" sz="1300" smtClean="0"/>
              <a:pPr>
                <a:spcBef>
                  <a:spcPct val="0"/>
                </a:spcBef>
              </a:pPr>
              <a:t>18</a:t>
            </a:fld>
            <a:endParaRPr lang="en-US" altLang="de-DE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309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C729B7A-A62C-4579-9DCC-80253D95B146}" type="slidenum">
              <a:rPr lang="en-US" altLang="de-DE" sz="1300" smtClean="0"/>
              <a:pPr>
                <a:spcBef>
                  <a:spcPct val="0"/>
                </a:spcBef>
              </a:pPr>
              <a:t>19</a:t>
            </a:fld>
            <a:endParaRPr lang="en-US" altLang="de-DE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309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C729B7A-A62C-4579-9DCC-80253D95B146}" type="slidenum">
              <a:rPr lang="en-US" altLang="de-DE" sz="1300" smtClean="0"/>
              <a:pPr>
                <a:spcBef>
                  <a:spcPct val="0"/>
                </a:spcBef>
              </a:pPr>
              <a:t>20</a:t>
            </a:fld>
            <a:endParaRPr lang="en-US" altLang="de-DE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3096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0F7E0A1-34DE-401D-B513-667F51F9D791}" type="slidenum">
              <a:rPr lang="en-US" altLang="de-DE" sz="1300" smtClean="0"/>
              <a:pPr>
                <a:spcBef>
                  <a:spcPct val="0"/>
                </a:spcBef>
              </a:pPr>
              <a:t>21</a:t>
            </a:fld>
            <a:endParaRPr lang="en-US" altLang="de-DE" sz="13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9081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D06147B-BF3C-440A-841E-7BEE9140F22A}" type="slidenum">
              <a:rPr lang="en-US" altLang="de-DE" sz="1300" smtClean="0"/>
              <a:pPr>
                <a:spcBef>
                  <a:spcPct val="0"/>
                </a:spcBef>
              </a:pPr>
              <a:t>22</a:t>
            </a:fld>
            <a:endParaRPr lang="en-US" altLang="de-DE" sz="13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9383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26A9981-73BC-4909-A359-06CD7FA2DD18}" type="slidenum">
              <a:rPr lang="en-US" altLang="de-DE" sz="1300" smtClean="0"/>
              <a:pPr>
                <a:spcBef>
                  <a:spcPct val="0"/>
                </a:spcBef>
              </a:pPr>
              <a:t>23</a:t>
            </a:fld>
            <a:endParaRPr lang="en-US" altLang="de-DE" sz="13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4917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0DA77A7-692D-44C9-B59C-967FFB8BE4D9}" type="slidenum">
              <a:rPr lang="en-US" altLang="de-DE" sz="1300" smtClean="0"/>
              <a:pPr>
                <a:spcBef>
                  <a:spcPct val="0"/>
                </a:spcBef>
              </a:pPr>
              <a:t>24</a:t>
            </a:fld>
            <a:endParaRPr lang="en-US" altLang="de-DE" sz="13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4466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F32A16F-5524-40B8-9C94-5E353EEAFA55}" type="slidenum">
              <a:rPr lang="en-US" altLang="de-DE" sz="1300" smtClean="0"/>
              <a:pPr>
                <a:spcBef>
                  <a:spcPct val="0"/>
                </a:spcBef>
              </a:pPr>
              <a:t>25</a:t>
            </a:fld>
            <a:endParaRPr lang="en-US" altLang="de-DE" sz="1300"/>
          </a:p>
        </p:txBody>
      </p:sp>
      <p:sp>
        <p:nvSpPr>
          <p:cNvPr id="67587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5603" name="Rectangle 307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8379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70B93B2-3982-4B8E-9E04-B6E47651AB1E}" type="slidenum">
              <a:rPr lang="en-US" altLang="de-DE" sz="1300" smtClean="0"/>
              <a:pPr>
                <a:spcBef>
                  <a:spcPct val="0"/>
                </a:spcBef>
              </a:pPr>
              <a:t>26</a:t>
            </a:fld>
            <a:endParaRPr lang="en-US" altLang="de-DE" sz="13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7978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C6C857F-20DE-468D-9F34-4279471AAAA3}" type="slidenum">
              <a:rPr lang="en-US" altLang="de-DE" sz="1300" smtClean="0"/>
              <a:pPr>
                <a:spcBef>
                  <a:spcPct val="0"/>
                </a:spcBef>
              </a:pPr>
              <a:t>27</a:t>
            </a:fld>
            <a:endParaRPr lang="en-US" altLang="de-DE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6382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C6C857F-20DE-468D-9F34-4279471AAAA3}" type="slidenum">
              <a:rPr lang="en-US" altLang="de-DE" sz="1300" smtClean="0"/>
              <a:pPr>
                <a:spcBef>
                  <a:spcPct val="0"/>
                </a:spcBef>
              </a:pPr>
              <a:t>28</a:t>
            </a:fld>
            <a:endParaRPr lang="en-US" altLang="de-DE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6382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C6C857F-20DE-468D-9F34-4279471AAAA3}" type="slidenum">
              <a:rPr lang="en-US" altLang="de-DE" sz="1300" smtClean="0"/>
              <a:pPr>
                <a:spcBef>
                  <a:spcPct val="0"/>
                </a:spcBef>
              </a:pPr>
              <a:t>29</a:t>
            </a:fld>
            <a:endParaRPr lang="en-US" altLang="de-DE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6382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8C3894C-7E2E-4196-A1CF-3B99DAEE5618}" type="slidenum">
              <a:rPr lang="en-US" altLang="de-DE" sz="1300" smtClean="0"/>
              <a:pPr>
                <a:spcBef>
                  <a:spcPct val="0"/>
                </a:spcBef>
              </a:pPr>
              <a:t>30</a:t>
            </a:fld>
            <a:endParaRPr lang="en-US" altLang="de-DE" sz="13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0571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634BF49-0D12-40AC-B46D-60A392188A6D}" type="slidenum">
              <a:rPr lang="en-US" altLang="de-DE" sz="1300" smtClean="0"/>
              <a:pPr>
                <a:spcBef>
                  <a:spcPct val="0"/>
                </a:spcBef>
              </a:pPr>
              <a:t>31</a:t>
            </a:fld>
            <a:endParaRPr lang="en-US" altLang="de-DE" sz="13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2882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634BF49-0D12-40AC-B46D-60A392188A6D}" type="slidenum">
              <a:rPr lang="en-US" altLang="de-DE" sz="1300" smtClean="0"/>
              <a:pPr>
                <a:spcBef>
                  <a:spcPct val="0"/>
                </a:spcBef>
              </a:pPr>
              <a:t>32</a:t>
            </a:fld>
            <a:endParaRPr lang="en-US" altLang="de-DE" sz="13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2882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634BF49-0D12-40AC-B46D-60A392188A6D}" type="slidenum">
              <a:rPr lang="en-US" altLang="de-DE" sz="1300" smtClean="0"/>
              <a:pPr>
                <a:spcBef>
                  <a:spcPct val="0"/>
                </a:spcBef>
              </a:pPr>
              <a:t>33</a:t>
            </a:fld>
            <a:endParaRPr lang="en-US" altLang="de-DE" sz="13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2882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2E7C02-C58C-48BD-B985-C05847DF774B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34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2217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2E7C02-C58C-48BD-B985-C05847DF774B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35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2217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2E7C02-C58C-48BD-B985-C05847DF774B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36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2217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2E7C02-C58C-48BD-B985-C05847DF774B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37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2217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90457AF-8DA0-4CAA-9708-8482B8EBFB56}" type="slidenum">
              <a:rPr lang="en-US" altLang="de-DE" sz="1300" smtClean="0"/>
              <a:pPr>
                <a:spcBef>
                  <a:spcPct val="0"/>
                </a:spcBef>
              </a:pPr>
              <a:t>38</a:t>
            </a:fld>
            <a:endParaRPr lang="en-US" altLang="de-DE" sz="13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978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90457AF-8DA0-4CAA-9708-8482B8EBFB56}" type="slidenum">
              <a:rPr lang="en-US" altLang="de-DE" sz="1300" smtClean="0"/>
              <a:pPr>
                <a:spcBef>
                  <a:spcPct val="0"/>
                </a:spcBef>
              </a:pPr>
              <a:t>39</a:t>
            </a:fld>
            <a:endParaRPr lang="en-US" altLang="de-DE" sz="13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978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90457AF-8DA0-4CAA-9708-8482B8EBFB56}" type="slidenum">
              <a:rPr lang="en-US" altLang="de-DE" sz="1300" smtClean="0"/>
              <a:pPr>
                <a:spcBef>
                  <a:spcPct val="0"/>
                </a:spcBef>
              </a:pPr>
              <a:t>40</a:t>
            </a:fld>
            <a:endParaRPr lang="en-US" altLang="de-DE" sz="13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978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F84207-64F9-4075-A838-B9F1959E97A4}" type="slidenum">
              <a:rPr lang="en-US" altLang="de-DE" sz="1300" smtClean="0"/>
              <a:pPr>
                <a:spcBef>
                  <a:spcPct val="0"/>
                </a:spcBef>
              </a:pPr>
              <a:t>41</a:t>
            </a:fld>
            <a:endParaRPr lang="en-US" altLang="de-DE" sz="13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7475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C54FA71-5D8F-420F-830C-705923F2D26B}" type="slidenum">
              <a:rPr lang="en-US" altLang="de-DE" sz="1300" smtClean="0"/>
              <a:pPr>
                <a:spcBef>
                  <a:spcPct val="0"/>
                </a:spcBef>
              </a:pPr>
              <a:t>42</a:t>
            </a:fld>
            <a:endParaRPr lang="en-US" altLang="de-DE" sz="13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5726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C54FA71-5D8F-420F-830C-705923F2D26B}" type="slidenum">
              <a:rPr lang="en-US" altLang="de-DE" sz="1300" smtClean="0"/>
              <a:pPr>
                <a:spcBef>
                  <a:spcPct val="0"/>
                </a:spcBef>
              </a:pPr>
              <a:t>43</a:t>
            </a:fld>
            <a:endParaRPr lang="en-US" altLang="de-DE" sz="13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57261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C69A701-A22E-4EAD-870E-B12BDEA0F41F}" type="slidenum">
              <a:rPr lang="en-US" altLang="de-DE" sz="1300" smtClean="0"/>
              <a:pPr>
                <a:spcBef>
                  <a:spcPct val="0"/>
                </a:spcBef>
              </a:pPr>
              <a:t>44</a:t>
            </a:fld>
            <a:endParaRPr lang="en-US" altLang="de-DE" sz="13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236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A817FE7-1452-460A-A2C2-2484B012F6F6}" type="slidenum">
              <a:rPr lang="en-US" altLang="de-DE" sz="1300" smtClean="0"/>
              <a:pPr>
                <a:spcBef>
                  <a:spcPct val="0"/>
                </a:spcBef>
              </a:pPr>
              <a:t>45</a:t>
            </a:fld>
            <a:endParaRPr lang="en-US" altLang="de-DE" sz="13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527943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1BD1A3F-A979-48B4-ABCD-3693DCEF3C6A}" type="slidenum">
              <a:rPr lang="en-US" altLang="de-DE" sz="1300" smtClean="0"/>
              <a:pPr>
                <a:spcBef>
                  <a:spcPct val="0"/>
                </a:spcBef>
              </a:pPr>
              <a:t>46</a:t>
            </a:fld>
            <a:endParaRPr lang="en-US" altLang="de-DE" sz="13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12404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E8EF36A-4F09-4A91-9191-164E1F594BC6}" type="slidenum">
              <a:rPr lang="en-US" altLang="de-DE" sz="1300" smtClean="0"/>
              <a:pPr>
                <a:spcBef>
                  <a:spcPct val="0"/>
                </a:spcBef>
              </a:pPr>
              <a:t>47</a:t>
            </a:fld>
            <a:endParaRPr lang="en-US" altLang="de-DE" sz="13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0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8078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1582E3-C298-4363-B8C0-E449E2226ABE}" type="slidenum">
              <a:rPr lang="en-US" altLang="de-DE" sz="1300" smtClean="0"/>
              <a:pPr>
                <a:spcBef>
                  <a:spcPct val="0"/>
                </a:spcBef>
              </a:pPr>
              <a:t>48</a:t>
            </a:fld>
            <a:endParaRPr lang="en-US" altLang="de-DE" sz="13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0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70544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652DC88-A41A-4506-BE4F-EBB7F01CDEF1}" type="slidenum">
              <a:rPr lang="en-US" altLang="de-DE" sz="1300" smtClean="0"/>
              <a:pPr>
                <a:spcBef>
                  <a:spcPct val="0"/>
                </a:spcBef>
              </a:pPr>
              <a:t>49</a:t>
            </a:fld>
            <a:endParaRPr lang="en-US" altLang="de-DE" sz="13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0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55838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EB38314-4620-4B66-90F6-C12382725111}" type="slidenum">
              <a:rPr lang="en-US" altLang="de-DE" sz="1300" smtClean="0"/>
              <a:pPr>
                <a:spcBef>
                  <a:spcPct val="0"/>
                </a:spcBef>
              </a:pPr>
              <a:t>50</a:t>
            </a:fld>
            <a:endParaRPr lang="en-US" altLang="de-DE" sz="130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0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82111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EBC42DB-6D2B-4E2A-8F98-0DCECBF106C5}" type="slidenum">
              <a:rPr lang="en-US" altLang="de-DE" sz="1300" smtClean="0"/>
              <a:pPr>
                <a:spcBef>
                  <a:spcPct val="0"/>
                </a:spcBef>
              </a:pPr>
              <a:t>51</a:t>
            </a:fld>
            <a:endParaRPr lang="en-US" altLang="de-DE" sz="130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29644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106AA10-F781-4828-8E13-D03E5BD70A2F}" type="slidenum">
              <a:rPr lang="en-US" altLang="de-DE" sz="1300" smtClean="0"/>
              <a:pPr>
                <a:spcBef>
                  <a:spcPct val="0"/>
                </a:spcBef>
              </a:pPr>
              <a:t>52</a:t>
            </a:fld>
            <a:endParaRPr lang="en-US" altLang="de-DE" sz="13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0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15267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79DA84C-B17E-4B46-A88F-D69499295698}" type="slidenum">
              <a:rPr lang="en-US" altLang="de-DE" sz="1300" smtClean="0"/>
              <a:pPr>
                <a:spcBef>
                  <a:spcPct val="0"/>
                </a:spcBef>
              </a:pPr>
              <a:t>53</a:t>
            </a:fld>
            <a:endParaRPr lang="en-US" altLang="de-DE" sz="130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8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799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A49A80D-B8A4-4A31-9744-A1F19A48A4BC}" type="slidenum">
              <a:rPr lang="en-US" altLang="de-DE" sz="1300" smtClean="0"/>
              <a:pPr>
                <a:spcBef>
                  <a:spcPct val="0"/>
                </a:spcBef>
              </a:pPr>
              <a:t>54</a:t>
            </a:fld>
            <a:endParaRPr lang="en-US" altLang="de-DE" sz="130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53717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B05B20-D2D0-4D60-B547-2D7A42E5EECC}" type="slidenum">
              <a:rPr lang="en-US" altLang="de-DE" sz="1300" smtClean="0"/>
              <a:pPr>
                <a:spcBef>
                  <a:spcPct val="0"/>
                </a:spcBef>
              </a:pPr>
              <a:t>55</a:t>
            </a:fld>
            <a:endParaRPr lang="en-US" altLang="de-DE" sz="13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8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5045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C0316BE-3285-4AF9-819F-9C083CFFBACC}" type="slidenum">
              <a:rPr lang="en-US" altLang="de-DE" sz="1300" smtClean="0"/>
              <a:pPr>
                <a:spcBef>
                  <a:spcPct val="0"/>
                </a:spcBef>
              </a:pPr>
              <a:t>56</a:t>
            </a:fld>
            <a:endParaRPr lang="en-US" altLang="de-DE" sz="130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8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33339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698468D-0BAC-47DB-8FF3-3A9366B7AB4D}" type="slidenum">
              <a:rPr lang="en-US" altLang="de-DE" sz="1300" smtClean="0"/>
              <a:pPr>
                <a:spcBef>
                  <a:spcPct val="0"/>
                </a:spcBef>
              </a:pPr>
              <a:t>57</a:t>
            </a:fld>
            <a:endParaRPr lang="en-US" altLang="de-DE" sz="130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8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44322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5950DF-A272-40CF-B3DB-F6EE4BE70660}" type="slidenum">
              <a:rPr lang="en-US" altLang="de-DE" sz="1300" smtClean="0"/>
              <a:pPr>
                <a:spcBef>
                  <a:spcPct val="0"/>
                </a:spcBef>
              </a:pPr>
              <a:t>58</a:t>
            </a:fld>
            <a:endParaRPr lang="en-US" altLang="de-DE" sz="130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8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76474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A524A83-06CA-47D3-B306-613991CAB9C9}" type="slidenum">
              <a:rPr lang="en-US" altLang="de-DE" sz="1300" smtClean="0"/>
              <a:pPr>
                <a:spcBef>
                  <a:spcPct val="0"/>
                </a:spcBef>
              </a:pPr>
              <a:t>59</a:t>
            </a:fld>
            <a:endParaRPr lang="en-US" altLang="de-DE" sz="130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9481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703F589-F43E-4163-AB21-6D7614EB1F72}" type="slidenum">
              <a:rPr lang="en-US" altLang="de-DE" sz="1300" smtClean="0"/>
              <a:pPr>
                <a:spcBef>
                  <a:spcPct val="0"/>
                </a:spcBef>
              </a:pPr>
              <a:t>60</a:t>
            </a:fld>
            <a:endParaRPr lang="en-US" altLang="de-DE" sz="130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84852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D48719C-DE37-40EF-8E51-B7E0FCD5235B}" type="slidenum">
              <a:rPr lang="en-US" altLang="de-DE" sz="1300" smtClean="0"/>
              <a:pPr>
                <a:spcBef>
                  <a:spcPct val="0"/>
                </a:spcBef>
              </a:pPr>
              <a:t>61</a:t>
            </a:fld>
            <a:endParaRPr lang="en-US" altLang="de-DE" sz="130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5852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FDF8056-E240-4670-9C16-EC21B8E9001C}" type="slidenum">
              <a:rPr lang="en-US" altLang="de-DE" sz="1300" smtClean="0"/>
              <a:pPr>
                <a:spcBef>
                  <a:spcPct val="0"/>
                </a:spcBef>
              </a:pPr>
              <a:t>62</a:t>
            </a:fld>
            <a:endParaRPr lang="en-US" altLang="de-DE" sz="130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15144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9775F53-36CE-49C1-8ABA-0AC370FA6B3F}" type="slidenum">
              <a:rPr lang="en-US" altLang="de-DE" sz="1300" smtClean="0"/>
              <a:pPr>
                <a:spcBef>
                  <a:spcPct val="0"/>
                </a:spcBef>
              </a:pPr>
              <a:t>63</a:t>
            </a:fld>
            <a:endParaRPr lang="en-US" altLang="de-DE" sz="13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66909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BAFC623-3122-4F8D-B79F-C03BCF0D4FDD}" type="slidenum">
              <a:rPr lang="en-US" altLang="de-DE" sz="1300" smtClean="0"/>
              <a:pPr>
                <a:spcBef>
                  <a:spcPct val="0"/>
                </a:spcBef>
              </a:pPr>
              <a:t>64</a:t>
            </a:fld>
            <a:endParaRPr lang="en-US" altLang="de-DE" sz="130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0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55742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86722AD-102F-4028-B563-DC12BB1B5340}" type="slidenum">
              <a:rPr lang="en-US" altLang="de-DE" sz="1300" smtClean="0"/>
              <a:pPr>
                <a:spcBef>
                  <a:spcPct val="0"/>
                </a:spcBef>
              </a:pPr>
              <a:t>65</a:t>
            </a:fld>
            <a:endParaRPr lang="en-US" altLang="de-DE" sz="130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0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04032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90D46B5-1013-4ABB-AEB7-EA6390478D1D}" type="slidenum">
              <a:rPr lang="en-US" altLang="de-DE" sz="1300" smtClean="0"/>
              <a:pPr>
                <a:spcBef>
                  <a:spcPct val="0"/>
                </a:spcBef>
              </a:pPr>
              <a:t>66</a:t>
            </a:fld>
            <a:endParaRPr lang="en-US" altLang="de-DE" sz="1300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0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740712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A6F67DF-3029-4A48-BD09-8490C79D84F1}" type="slidenum">
              <a:rPr lang="en-US" altLang="de-DE" sz="1300" smtClean="0"/>
              <a:pPr>
                <a:spcBef>
                  <a:spcPct val="0"/>
                </a:spcBef>
              </a:pPr>
              <a:t>67</a:t>
            </a:fld>
            <a:endParaRPr lang="en-US" altLang="de-DE" sz="13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62233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3ECA5EB-5C55-4583-8229-662493A6F4BA}" type="slidenum">
              <a:rPr lang="en-US" altLang="de-DE" sz="1300" smtClean="0"/>
              <a:pPr>
                <a:spcBef>
                  <a:spcPct val="0"/>
                </a:spcBef>
              </a:pPr>
              <a:t>68</a:t>
            </a:fld>
            <a:endParaRPr lang="en-US" altLang="de-DE" sz="130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76338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16ED139-512B-472A-8437-4D0360970CFA}" type="slidenum">
              <a:rPr lang="en-US" altLang="de-DE" sz="1300" smtClean="0"/>
              <a:pPr>
                <a:spcBef>
                  <a:spcPct val="0"/>
                </a:spcBef>
              </a:pPr>
              <a:t>69</a:t>
            </a:fld>
            <a:endParaRPr lang="en-US" altLang="de-DE" sz="130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57095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E37360F-1DC2-437D-A722-D0CE50D68CD1}" type="slidenum">
              <a:rPr lang="en-US" altLang="de-DE" sz="1300" smtClean="0"/>
              <a:pPr>
                <a:spcBef>
                  <a:spcPct val="0"/>
                </a:spcBef>
              </a:pPr>
              <a:t>70</a:t>
            </a:fld>
            <a:endParaRPr lang="en-US" altLang="de-DE" sz="130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09840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9100818-AD79-463E-B15F-182C78D65E1F}" type="slidenum">
              <a:rPr lang="en-US" altLang="de-DE" sz="1300" smtClean="0"/>
              <a:pPr>
                <a:spcBef>
                  <a:spcPct val="0"/>
                </a:spcBef>
              </a:pPr>
              <a:t>71</a:t>
            </a:fld>
            <a:endParaRPr lang="en-US" altLang="de-DE" sz="130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566498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61BA67C-422C-4159-8CB4-F2E435DAE47B}" type="slidenum">
              <a:rPr lang="en-US" altLang="de-DE" sz="1300" smtClean="0"/>
              <a:pPr>
                <a:spcBef>
                  <a:spcPct val="0"/>
                </a:spcBef>
              </a:pPr>
              <a:t>72</a:t>
            </a:fld>
            <a:endParaRPr lang="en-US" altLang="de-DE" sz="130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71520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6E5F099-579A-4DC0-8D86-A30B45316894}" type="slidenum">
              <a:rPr lang="en-US" altLang="de-DE" sz="1300" smtClean="0"/>
              <a:pPr>
                <a:spcBef>
                  <a:spcPct val="0"/>
                </a:spcBef>
              </a:pPr>
              <a:t>73</a:t>
            </a:fld>
            <a:endParaRPr lang="en-US" altLang="de-DE" sz="1300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65217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0C0E085-0DF5-4169-938B-3CA25F004DCF}" type="slidenum">
              <a:rPr lang="en-US" altLang="de-DE" sz="1300" smtClean="0"/>
              <a:pPr>
                <a:spcBef>
                  <a:spcPct val="0"/>
                </a:spcBef>
              </a:pPr>
              <a:t>74</a:t>
            </a:fld>
            <a:endParaRPr lang="en-US" altLang="de-DE" sz="1300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50447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A32B70B-B8C7-4C78-865C-C6223DF6238B}" type="slidenum">
              <a:rPr lang="en-US" altLang="de-DE" sz="1300" smtClean="0"/>
              <a:pPr>
                <a:spcBef>
                  <a:spcPct val="0"/>
                </a:spcBef>
              </a:pPr>
              <a:t>75</a:t>
            </a:fld>
            <a:endParaRPr lang="en-US" altLang="de-DE" sz="130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1654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A32B70B-B8C7-4C78-865C-C6223DF6238B}" type="slidenum">
              <a:rPr lang="en-US" altLang="de-DE" sz="1300" smtClean="0"/>
              <a:pPr>
                <a:spcBef>
                  <a:spcPct val="0"/>
                </a:spcBef>
              </a:pPr>
              <a:t>76</a:t>
            </a:fld>
            <a:endParaRPr lang="en-US" altLang="de-DE" sz="130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1654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A32B70B-B8C7-4C78-865C-C6223DF6238B}" type="slidenum">
              <a:rPr lang="en-US" altLang="de-DE" sz="1300" smtClean="0"/>
              <a:pPr>
                <a:spcBef>
                  <a:spcPct val="0"/>
                </a:spcBef>
              </a:pPr>
              <a:t>77</a:t>
            </a:fld>
            <a:endParaRPr lang="en-US" altLang="de-DE" sz="130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1654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DDE28EC-6BDB-4920-977F-38F45B3C8C30}" type="slidenum">
              <a:rPr lang="en-US" altLang="de-DE" sz="1300" smtClean="0"/>
              <a:pPr>
                <a:spcBef>
                  <a:spcPct val="0"/>
                </a:spcBef>
              </a:pPr>
              <a:t>78</a:t>
            </a:fld>
            <a:endParaRPr lang="en-US" altLang="de-DE" sz="130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2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15813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DDE28EC-6BDB-4920-977F-38F45B3C8C30}" type="slidenum">
              <a:rPr lang="en-US" altLang="de-DE" sz="1300" smtClean="0"/>
              <a:pPr>
                <a:spcBef>
                  <a:spcPct val="0"/>
                </a:spcBef>
              </a:pPr>
              <a:t>79</a:t>
            </a:fld>
            <a:endParaRPr lang="en-US" altLang="de-DE" sz="130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2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15813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DDE28EC-6BDB-4920-977F-38F45B3C8C30}" type="slidenum">
              <a:rPr lang="en-US" altLang="de-DE" sz="1300" smtClean="0"/>
              <a:pPr>
                <a:spcBef>
                  <a:spcPct val="0"/>
                </a:spcBef>
              </a:pPr>
              <a:t>80</a:t>
            </a:fld>
            <a:endParaRPr lang="en-US" altLang="de-DE" sz="130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2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15813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solidFill>
                  <a:prstClr val="black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83</a:t>
            </a:fld>
            <a:endParaRPr lang="en-US" altLang="de-DE" sz="14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61F726F-E93F-48D4-9277-3448B3EB0BBE}" type="slidenum">
              <a:rPr lang="en-US" altLang="de-DE" sz="1300" smtClean="0"/>
              <a:pPr>
                <a:spcBef>
                  <a:spcPct val="0"/>
                </a:spcBef>
              </a:pPr>
              <a:t>84</a:t>
            </a:fld>
            <a:endParaRPr lang="en-US" altLang="de-DE" sz="1300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2648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907B0D4-B816-4515-8211-EE968D1B76CF}" type="slidenum">
              <a:rPr lang="en-US" altLang="de-DE" sz="1300" smtClean="0"/>
              <a:pPr>
                <a:spcBef>
                  <a:spcPct val="0"/>
                </a:spcBef>
              </a:pPr>
              <a:t>85</a:t>
            </a:fld>
            <a:endParaRPr lang="en-US" altLang="de-DE" sz="1300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9085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907B0D4-B816-4515-8211-EE968D1B76CF}" type="slidenum">
              <a:rPr lang="en-US" altLang="de-DE" sz="1300" smtClean="0"/>
              <a:pPr>
                <a:spcBef>
                  <a:spcPct val="0"/>
                </a:spcBef>
              </a:pPr>
              <a:t>86</a:t>
            </a:fld>
            <a:endParaRPr lang="en-US" altLang="de-DE" sz="1300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9085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solidFill>
                  <a:prstClr val="black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88</a:t>
            </a:fld>
            <a:endParaRPr lang="en-US" altLang="de-DE" sz="14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1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4.emf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png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(M</a:t>
            </a:r>
            <a:r>
              <a:rPr lang="en-US" dirty="0">
                <a:solidFill>
                  <a:srgbClr val="004992"/>
                </a:solidFill>
              </a:rPr>
              <a:t>C</a:t>
            </a:r>
            <a:r>
              <a:rPr lang="de-DE" dirty="0">
                <a:solidFill>
                  <a:srgbClr val="004992"/>
                </a:solidFill>
              </a:rPr>
              <a:t>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Дозвіл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використання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зображень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люб'язно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надали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митці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або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власники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авторських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прав.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Подробиці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ім</a:t>
            </a:r>
            <a:r>
              <a:rPr kumimoji="0" lang="uk-UA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’я митця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назва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зображення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) наведено в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кінці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презентації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.</a:t>
            </a:r>
            <a:endParaRPr kumimoji="0" lang="de-DE" alt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6C6847A6-BA23-6D76-EEE4-AF531D4D9E8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5 - Gedächtnis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29BD79F-EF8A-4DC0-A8DF-151BE6C4B82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/>
              <a:t>Metakognitives Training 5 - Gedächtnis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5671F2B7-129F-40C2-9FD7-8DBB0F6E327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FCB3394-717C-4CEA-A98E-5C5B2F699A2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29BD79F-EF8A-4DC0-A8DF-151BE6C4B82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29BD79F-EF8A-4DC0-A8DF-151BE6C4B82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5 - Gedächtnis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5 - Gedächtnis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251A83A-7725-426A-AA8A-82172382576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8805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391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4138810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7605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483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307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60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832396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067809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639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0385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310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68531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2106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000" b="0" dirty="0">
                <a:solidFill>
                  <a:srgbClr val="333333"/>
                </a:solidFill>
                <a:latin typeface="Calibri Light"/>
                <a:ea typeface="+mn-ea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16857153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2DAD06C-4B78-492C-94CB-94A2A5F2A9B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62803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65F94A08-0EB8-4D42-9C9A-E0F2C506AA9B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939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6561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1DA1428-26A9-4A44-9538-A486632C02EE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2855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2DAD06C-4B78-492C-94CB-94A2A5F2A9B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8748770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2DAD06C-4B78-492C-94CB-94A2A5F2A9B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9583176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8665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9BB5983-1BF8-4939-9C2B-DC95FD15702E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6228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13109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61546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5715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000" b="0" dirty="0">
                <a:solidFill>
                  <a:srgbClr val="333333"/>
                </a:solidFill>
                <a:latin typeface="Calibri Light"/>
                <a:ea typeface="+mn-ea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20467889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2DAD06C-4B78-492C-94CB-94A2A5F2A9B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30652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65F94A08-0EB8-4D42-9C9A-E0F2C506AA9B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9229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3321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1DA1428-26A9-4A44-9538-A486632C02EE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4076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2DAD06C-4B78-492C-94CB-94A2A5F2A9B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18576029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2DAD06C-4B78-492C-94CB-94A2A5F2A9B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662187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8907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9BB5983-1BF8-4939-9C2B-DC95FD15702E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0164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5697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21806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69560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4000" b="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000" b="0" dirty="0">
                <a:solidFill>
                  <a:srgbClr val="333333"/>
                </a:solidFill>
                <a:latin typeface="Calibri Light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32338340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66921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4253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8033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414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5277024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8775584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9346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0742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63322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0"/>
            <a:ext cx="9144000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5" y="5373216"/>
            <a:ext cx="5544000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7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404664"/>
            <a:ext cx="880878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19" y="6095825"/>
            <a:ext cx="1944000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69066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2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5" y="5373216"/>
            <a:ext cx="5544000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19" y="6095825"/>
            <a:ext cx="1944000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7279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 userDrawn="1"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8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de-DE" altLang="de-DE" sz="1000" b="0" dirty="0">
                <a:solidFill>
                  <a:srgbClr val="333333"/>
                </a:solidFill>
                <a:latin typeface="Calibri Light"/>
                <a:ea typeface="+mn-ea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167042067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75511099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00016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 userDrawn="1"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2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 userDrawn="1"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2399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5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3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930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5544000" cy="72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5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3" y="836712"/>
            <a:ext cx="5953572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152408719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41466" y="5157220"/>
            <a:ext cx="4853710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1749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26397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0302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 userDrawn="1"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5" y="3717032"/>
            <a:ext cx="5544000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3" y="3717032"/>
            <a:ext cx="5544000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404664"/>
            <a:ext cx="880878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98220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0"/>
            <a:ext cx="9144000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5" y="5373216"/>
            <a:ext cx="5544000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7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404664"/>
            <a:ext cx="880878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19" y="6095825"/>
            <a:ext cx="1944000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7815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2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5" y="5373216"/>
            <a:ext cx="5544000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19" y="6095825"/>
            <a:ext cx="1944000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132558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 userDrawn="1"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8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de-DE" altLang="de-DE" sz="1000" b="0" dirty="0">
                <a:solidFill>
                  <a:srgbClr val="333333"/>
                </a:solidFill>
                <a:latin typeface="Calibri Light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11888335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9386139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923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 userDrawn="1"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2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 userDrawn="1"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10090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5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3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72390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5544000" cy="72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5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3" y="836712"/>
            <a:ext cx="5953572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19298686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41466" y="5157220"/>
            <a:ext cx="4853710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567803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3388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5 - Gedächtnis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6734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 userDrawn="1"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5" y="3717032"/>
            <a:ext cx="5544000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3" y="3717032"/>
            <a:ext cx="5544000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404664"/>
            <a:ext cx="880878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86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emf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1.emf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/>
              <a:t>Metakognitives Training 5 - Gedächtnis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629BD79F-EF8A-4DC0-A8DF-151BE6C4B82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  <p:sldLayoutId id="2147484259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Metakognitives Training 5 - Gedächtnis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3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  <p:sldLayoutId id="2147484277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Metakognitives Training 5 - Gedächtnis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9" r:id="rId1"/>
    <p:sldLayoutId id="2147484280" r:id="rId2"/>
    <p:sldLayoutId id="2147484281" r:id="rId3"/>
    <p:sldLayoutId id="2147484282" r:id="rId4"/>
    <p:sldLayoutId id="2147484283" r:id="rId5"/>
    <p:sldLayoutId id="2147484284" r:id="rId6"/>
    <p:sldLayoutId id="2147484285" r:id="rId7"/>
    <p:sldLayoutId id="2147484286" r:id="rId8"/>
    <p:sldLayoutId id="2147484287" r:id="rId9"/>
    <p:sldLayoutId id="2147484288" r:id="rId10"/>
    <p:sldLayoutId id="2147484289" r:id="rId11"/>
    <p:sldLayoutId id="2147484290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>
                <a:solidFill>
                  <a:srgbClr val="333333"/>
                </a:solidFill>
                <a:ea typeface="+mn-ea"/>
              </a:rPr>
              <a:t>Metakognitives Training 5 - Gedächtnis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C2DAD06C-4B78-492C-94CB-94A2A5F2A9B6}" type="slidenum">
              <a:rPr lang="de-DE" altLang="de-DE" smtClean="0">
                <a:solidFill>
                  <a:srgbClr val="333333"/>
                </a:solidFill>
                <a:ea typeface="+mn-ea"/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+mn-ea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97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  <p:sldLayoutId id="2147484303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>
                <a:solidFill>
                  <a:srgbClr val="333333"/>
                </a:solidFill>
                <a:ea typeface="+mn-ea"/>
              </a:rPr>
              <a:t>Metakognitives Training 5 - Gedächtnis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C2DAD06C-4B78-492C-94CB-94A2A5F2A9B6}" type="slidenum">
              <a:rPr lang="de-DE" altLang="de-DE" smtClean="0">
                <a:solidFill>
                  <a:srgbClr val="333333"/>
                </a:solidFill>
                <a:ea typeface="+mn-ea"/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+mn-ea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1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5" r:id="rId1"/>
    <p:sldLayoutId id="2147484306" r:id="rId2"/>
    <p:sldLayoutId id="2147484307" r:id="rId3"/>
    <p:sldLayoutId id="2147484308" r:id="rId4"/>
    <p:sldLayoutId id="2147484309" r:id="rId5"/>
    <p:sldLayoutId id="2147484310" r:id="rId6"/>
    <p:sldLayoutId id="2147484311" r:id="rId7"/>
    <p:sldLayoutId id="2147484312" r:id="rId8"/>
    <p:sldLayoutId id="2147484313" r:id="rId9"/>
    <p:sldLayoutId id="2147484314" r:id="rId10"/>
    <p:sldLayoutId id="2147484315" r:id="rId11"/>
    <p:sldLayoutId id="2147484316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 b="0">
                <a:solidFill>
                  <a:srgbClr val="333333"/>
                </a:solidFill>
              </a:rPr>
              <a:t>Metakognitives Training 5 - Gedächtnis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C71D7B0-72CC-43FA-9C95-59D12C3FBF7C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 b="0">
              <a:solidFill>
                <a:srgbClr val="333333"/>
              </a:solidFill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3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7" r:id="rId10"/>
    <p:sldLayoutId id="2147484328" r:id="rId11"/>
    <p:sldLayoutId id="2147484329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45712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DE" b="0">
                <a:solidFill>
                  <a:srgbClr val="333333"/>
                </a:solidFill>
                <a:ea typeface="+mn-ea"/>
              </a:rPr>
              <a:t>Metakognitives Training 5 - Gedächtnis</a:t>
            </a:r>
            <a:endParaRPr lang="de-DE" b="0" dirty="0">
              <a:solidFill>
                <a:srgbClr val="33333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7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457123" eaLnBrk="1" fontAlgn="auto" hangingPunct="1">
              <a:spcBef>
                <a:spcPts val="0"/>
              </a:spcBef>
              <a:spcAft>
                <a:spcPts val="0"/>
              </a:spcAft>
            </a:pPr>
            <a:fld id="{9B00EF49-7894-4F53-A8DD-F7DB3BFC5032}" type="slidenum">
              <a:rPr lang="de-DE" b="0" smtClean="0">
                <a:solidFill>
                  <a:srgbClr val="333333"/>
                </a:solidFill>
                <a:ea typeface="+mn-ea"/>
              </a:rPr>
              <a:pPr defTabSz="457123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 b="0" dirty="0">
              <a:solidFill>
                <a:srgbClr val="333333"/>
              </a:solidFill>
              <a:ea typeface="+mn-ea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5" y="-171392"/>
            <a:ext cx="11377264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2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5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32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1" r:id="rId1"/>
    <p:sldLayoutId id="2147484332" r:id="rId2"/>
    <p:sldLayoutId id="2147484333" r:id="rId3"/>
    <p:sldLayoutId id="2147484334" r:id="rId4"/>
    <p:sldLayoutId id="2147484335" r:id="rId5"/>
    <p:sldLayoutId id="2147484336" r:id="rId6"/>
    <p:sldLayoutId id="2147484337" r:id="rId7"/>
    <p:sldLayoutId id="2147484338" r:id="rId8"/>
    <p:sldLayoutId id="2147484339" r:id="rId9"/>
    <p:sldLayoutId id="2147484340" r:id="rId10"/>
    <p:sldLayoutId id="2147484341" r:id="rId11"/>
    <p:sldLayoutId id="2147484342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45712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DE" b="0">
                <a:solidFill>
                  <a:srgbClr val="333333"/>
                </a:solidFill>
              </a:rPr>
              <a:t>Metakognitives Training 5 - Gedächtnis</a:t>
            </a:r>
            <a:endParaRPr lang="de-DE" b="0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7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457123" eaLnBrk="1" fontAlgn="auto" hangingPunct="1">
              <a:spcBef>
                <a:spcPts val="0"/>
              </a:spcBef>
              <a:spcAft>
                <a:spcPts val="0"/>
              </a:spcAft>
            </a:pPr>
            <a:fld id="{9B00EF49-7894-4F53-A8DD-F7DB3BFC5032}" type="slidenum">
              <a:rPr lang="de-DE" b="0" smtClean="0">
                <a:solidFill>
                  <a:srgbClr val="333333"/>
                </a:solidFill>
              </a:rPr>
              <a:pPr defTabSz="457123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 b="0" dirty="0">
              <a:solidFill>
                <a:srgbClr val="333333"/>
              </a:solidFill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5" y="-171392"/>
            <a:ext cx="11377264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2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5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2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4" r:id="rId1"/>
    <p:sldLayoutId id="2147484345" r:id="rId2"/>
    <p:sldLayoutId id="2147484346" r:id="rId3"/>
    <p:sldLayoutId id="2147484347" r:id="rId4"/>
    <p:sldLayoutId id="2147484348" r:id="rId5"/>
    <p:sldLayoutId id="2147484349" r:id="rId6"/>
    <p:sldLayoutId id="2147484350" r:id="rId7"/>
    <p:sldLayoutId id="2147484351" r:id="rId8"/>
    <p:sldLayoutId id="2147484352" r:id="rId9"/>
    <p:sldLayoutId id="2147484353" r:id="rId10"/>
    <p:sldLayoutId id="2147484354" r:id="rId11"/>
    <p:sldLayoutId id="2147484355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17.jpeg"/><Relationship Id="rId4" Type="http://schemas.openxmlformats.org/officeDocument/2006/relationships/image" Target="../media/image1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17.jpeg"/><Relationship Id="rId5" Type="http://schemas.openxmlformats.org/officeDocument/2006/relationships/image" Target="../media/image18.jpeg"/><Relationship Id="rId4" Type="http://schemas.openxmlformats.org/officeDocument/2006/relationships/image" Target="../media/image20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e9b3EcIYlpatM3Q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33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8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MCT 5 B. Пам’ять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05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011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Пам’ять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Здатність нашої пам’яті зберігати інформацію обмежена.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2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91268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Пам’ять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Здатність нашої пам’яті зберігати інформацію обмежена.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u="sng" dirty="0">
                <a:solidFill>
                  <a:srgbClr val="333333"/>
                </a:solidFill>
                <a:latin typeface="Calibri Light"/>
              </a:rPr>
              <a:t>Приклад.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Ми не зможемо активно відтворити приблизно 40% інформації з історії, яку ми почули пів години тому.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63264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Пам’ять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Здатність нашої пам’яті зберігати інформацію обмежена.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u="sng" dirty="0">
                <a:solidFill>
                  <a:srgbClr val="333333"/>
                </a:solidFill>
                <a:latin typeface="Calibri Light"/>
              </a:rPr>
              <a:t>Приклад.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Ми не зможемо активно відтворити приблизно 40% інформації з історії, яку ми почули пів години тому.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Перевага: </a:t>
            </a:r>
            <a:r>
              <a:rPr lang="uk-UA" sz="2400" dirty="0">
                <a:solidFill>
                  <a:schemeClr val="tx1"/>
                </a:solidFill>
                <a:latin typeface="Calibri Light"/>
              </a:rPr>
              <a:t>???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Недолік: </a:t>
            </a:r>
            <a:r>
              <a:rPr lang="uk-UA" sz="2400" dirty="0">
                <a:solidFill>
                  <a:schemeClr val="tx1"/>
                </a:solidFill>
                <a:latin typeface="Calibri Light"/>
              </a:rPr>
              <a:t>???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4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8515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Пам’ять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Здатність нашої пам’яті зберігати інформацію обмежена.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u="sng" dirty="0">
                <a:solidFill>
                  <a:srgbClr val="333333"/>
                </a:solidFill>
                <a:latin typeface="Calibri Light"/>
              </a:rPr>
              <a:t>Приклад.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Ми не зможемо активно відтворити приблизно 40% інформації з історії, яку ми почули пів години тому.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Перевага: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наш мозок не перевантажений неактуальною інформацією</a:t>
            </a:r>
            <a:r>
              <a:rPr lang="uk-UA" sz="2400" dirty="0">
                <a:solidFill>
                  <a:srgbClr val="004992"/>
                </a:solidFill>
                <a:latin typeface="Calibri Light"/>
              </a:rPr>
              <a:t>, але ...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Недолік:</a:t>
            </a:r>
            <a:r>
              <a:rPr lang="uk-UA" sz="2400" dirty="0">
                <a:solidFill>
                  <a:schemeClr val="tx1"/>
                </a:solidFill>
                <a:latin typeface="Calibri Light"/>
              </a:rPr>
              <a:t> ???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5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752553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Пам’ять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Здатність нашої пам’яті зберігати інформацію обмежена.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u="sng" dirty="0">
                <a:solidFill>
                  <a:srgbClr val="333333"/>
                </a:solidFill>
                <a:latin typeface="Calibri Light"/>
              </a:rPr>
              <a:t>Приклад.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Ми не зможемо активно відтворити приблизно 40% інформації з історії, яку ми почули пів години тому.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Перевага: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наш мозок не перевантажений неактуальною інформацією</a:t>
            </a:r>
            <a:r>
              <a:rPr lang="uk-UA" sz="2400" dirty="0">
                <a:solidFill>
                  <a:srgbClr val="004992"/>
                </a:solidFill>
                <a:latin typeface="Calibri Light"/>
              </a:rPr>
              <a:t>, але ...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Недолік: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... ми також забуваємо багато важливої інформації (зустрічі, спогади про відпустку, інформацію, яку вивчали в школі ...)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6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46233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???</a:t>
            </a:r>
          </a:p>
          <a:p>
            <a:endParaRPr lang="en-US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перешкоджає запам'ятовуванню?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перешкоджає запам'ятовуванню?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Відволікання 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під час навчання (наприклад, радіо, люди в кімнаті, яскраве світло)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перешкоджає запам'ятовуванню?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Відволікання 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під час навчання (наприклад, радіо, люди в кімнаті, яскраве світло)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Стрес і тиск очікувань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9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87112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перешкоджає запам'ятовуванню?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Відволікання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під час навчання (наприклад, радіо, люди в кімнаті, яскраве світло)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Стрес і тиск очікувань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Зловживання алкоголем!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10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76420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перешкоджає запам'ятовуванню?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Відволікання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під час навчання (наприклад, радіо, люди в кімнаті, яскраве світло)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Стрес і тиск очікувань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Зловживання алкоголем! 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Відволікаючі дії після навчання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(наприклад, телевізор, тому намагайтеся навчатись перед сном, якщо це можливо)</a:t>
            </a:r>
          </a:p>
          <a:p>
            <a:endParaRPr lang="en-US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11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42960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4" descr="img0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698" y="2203704"/>
            <a:ext cx="558140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Text Box 5"/>
          <p:cNvSpPr txBox="1">
            <a:spLocks noChangeArrowheads="1"/>
          </p:cNvSpPr>
          <p:nvPr/>
        </p:nvSpPr>
        <p:spPr bwMode="auto">
          <a:xfrm>
            <a:off x="6979845" y="2924944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Arial" panose="020B0604020202020204" pitchFamily="34" charset="0"/>
                <a:ea typeface="+mn-ea"/>
              </a:rPr>
              <a:t>Слух</a:t>
            </a:r>
          </a:p>
        </p:txBody>
      </p:sp>
      <p:sp>
        <p:nvSpPr>
          <p:cNvPr id="46087" name="Text Box 6"/>
          <p:cNvSpPr txBox="1">
            <a:spLocks noChangeArrowheads="1"/>
          </p:cNvSpPr>
          <p:nvPr/>
        </p:nvSpPr>
        <p:spPr bwMode="auto">
          <a:xfrm>
            <a:off x="697984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Arial" panose="020B0604020202020204" pitchFamily="34" charset="0"/>
                <a:ea typeface="+mn-ea"/>
              </a:rPr>
              <a:t>Слух</a:t>
            </a:r>
          </a:p>
        </p:txBody>
      </p:sp>
      <p:sp>
        <p:nvSpPr>
          <p:cNvPr id="46088" name="Text Box 7"/>
          <p:cNvSpPr txBox="1">
            <a:spLocks noChangeArrowheads="1"/>
          </p:cNvSpPr>
          <p:nvPr/>
        </p:nvSpPr>
        <p:spPr bwMode="auto">
          <a:xfrm>
            <a:off x="6979845" y="450912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Arial" panose="020B0604020202020204" pitchFamily="34" charset="0"/>
                <a:ea typeface="+mn-ea"/>
              </a:rPr>
              <a:t>Слух</a:t>
            </a:r>
          </a:p>
        </p:txBody>
      </p:sp>
      <p:sp>
        <p:nvSpPr>
          <p:cNvPr id="46089" name="Text Box 8"/>
          <p:cNvSpPr txBox="1">
            <a:spLocks noChangeArrowheads="1"/>
          </p:cNvSpPr>
          <p:nvPr/>
        </p:nvSpPr>
        <p:spPr bwMode="auto">
          <a:xfrm>
            <a:off x="697984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Arial" panose="020B0604020202020204" pitchFamily="34" charset="0"/>
                <a:ea typeface="+mn-ea"/>
              </a:rPr>
              <a:t>Слух</a:t>
            </a:r>
          </a:p>
        </p:txBody>
      </p:sp>
      <p:sp>
        <p:nvSpPr>
          <p:cNvPr id="46090" name="Text Box 9"/>
          <p:cNvSpPr txBox="1">
            <a:spLocks noChangeArrowheads="1"/>
          </p:cNvSpPr>
          <p:nvPr/>
        </p:nvSpPr>
        <p:spPr bwMode="auto">
          <a:xfrm>
            <a:off x="6979845" y="372856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Arial" panose="020B0604020202020204" pitchFamily="34" charset="0"/>
                <a:ea typeface="+mn-ea"/>
              </a:rPr>
              <a:t>Зір</a:t>
            </a:r>
          </a:p>
        </p:txBody>
      </p:sp>
      <p:sp>
        <p:nvSpPr>
          <p:cNvPr id="46091" name="Text Box 10"/>
          <p:cNvSpPr txBox="1">
            <a:spLocks noChangeArrowheads="1"/>
          </p:cNvSpPr>
          <p:nvPr/>
        </p:nvSpPr>
        <p:spPr bwMode="auto">
          <a:xfrm>
            <a:off x="7969795" y="450912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Arial" panose="020B0604020202020204" pitchFamily="34" charset="0"/>
                <a:ea typeface="+mn-ea"/>
              </a:rPr>
              <a:t>Зір</a:t>
            </a:r>
          </a:p>
        </p:txBody>
      </p:sp>
      <p:sp>
        <p:nvSpPr>
          <p:cNvPr id="46092" name="Text Box 11"/>
          <p:cNvSpPr txBox="1">
            <a:spLocks noChangeArrowheads="1"/>
          </p:cNvSpPr>
          <p:nvPr/>
        </p:nvSpPr>
        <p:spPr bwMode="auto">
          <a:xfrm>
            <a:off x="796979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Arial" panose="020B0604020202020204" pitchFamily="34" charset="0"/>
                <a:ea typeface="+mn-ea"/>
              </a:rPr>
              <a:t>Зір</a:t>
            </a:r>
          </a:p>
        </p:txBody>
      </p:sp>
      <p:sp>
        <p:nvSpPr>
          <p:cNvPr id="46093" name="Text Box 12"/>
          <p:cNvSpPr txBox="1">
            <a:spLocks noChangeArrowheads="1"/>
          </p:cNvSpPr>
          <p:nvPr/>
        </p:nvSpPr>
        <p:spPr bwMode="auto">
          <a:xfrm>
            <a:off x="796979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Arial" panose="020B0604020202020204" pitchFamily="34" charset="0"/>
                <a:ea typeface="+mn-ea"/>
              </a:rPr>
              <a:t>Зір</a:t>
            </a:r>
          </a:p>
        </p:txBody>
      </p:sp>
      <p:sp>
        <p:nvSpPr>
          <p:cNvPr id="46094" name="Text Box 13"/>
          <p:cNvSpPr txBox="1">
            <a:spLocks noChangeArrowheads="1"/>
          </p:cNvSpPr>
          <p:nvPr/>
        </p:nvSpPr>
        <p:spPr bwMode="auto">
          <a:xfrm>
            <a:off x="868987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dirty="0">
                <a:solidFill>
                  <a:srgbClr val="333333"/>
                </a:solidFill>
                <a:latin typeface="Arial" panose="020B0604020202020204" pitchFamily="34" charset="0"/>
                <a:ea typeface="+mn-ea"/>
              </a:rPr>
              <a:t>Мовлення</a:t>
            </a:r>
          </a:p>
        </p:txBody>
      </p:sp>
      <p:sp>
        <p:nvSpPr>
          <p:cNvPr id="46095" name="Text Box 14"/>
          <p:cNvSpPr txBox="1">
            <a:spLocks noChangeArrowheads="1"/>
          </p:cNvSpPr>
          <p:nvPr/>
        </p:nvSpPr>
        <p:spPr bwMode="auto">
          <a:xfrm>
            <a:off x="868987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dirty="0">
                <a:solidFill>
                  <a:srgbClr val="333333"/>
                </a:solidFill>
                <a:latin typeface="Arial" panose="020B0604020202020204" pitchFamily="34" charset="0"/>
                <a:ea typeface="+mn-ea"/>
              </a:rPr>
              <a:t>Мовлення</a:t>
            </a:r>
          </a:p>
        </p:txBody>
      </p:sp>
      <p:sp>
        <p:nvSpPr>
          <p:cNvPr id="46096" name="Text Box 15"/>
          <p:cNvSpPr txBox="1">
            <a:spLocks noChangeArrowheads="1"/>
          </p:cNvSpPr>
          <p:nvPr/>
        </p:nvSpPr>
        <p:spPr bwMode="auto">
          <a:xfrm>
            <a:off x="1013003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dirty="0">
                <a:solidFill>
                  <a:srgbClr val="333333"/>
                </a:solidFill>
                <a:latin typeface="Arial" panose="020B0604020202020204" pitchFamily="34" charset="0"/>
                <a:ea typeface="+mn-ea"/>
              </a:rPr>
              <a:t>Дотик</a:t>
            </a:r>
          </a:p>
        </p:txBody>
      </p:sp>
      <p:sp>
        <p:nvSpPr>
          <p:cNvPr id="46098" name="Caption_46085"/>
          <p:cNvSpPr txBox="1">
            <a:spLocks noChangeArrowheads="1"/>
          </p:cNvSpPr>
          <p:nvPr/>
        </p:nvSpPr>
        <p:spPr bwMode="auto">
          <a:xfrm>
            <a:off x="6124699" y="1896306"/>
            <a:ext cx="5581403" cy="307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400">
                <a:solidFill>
                  <a:srgbClr val="333333"/>
                </a:solidFill>
                <a:latin typeface="Arial" panose="020B0604020202020204" pitchFamily="34" charset="0"/>
                <a:ea typeface="+mn-ea"/>
              </a:rPr>
              <a:t>Здатність запам’ятовування в %</a:t>
            </a: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411480" y="2203704"/>
            <a:ext cx="5669280" cy="1240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Font typeface="Wingdings" panose="05000000000000000000" pitchFamily="2" charset="2"/>
              <a:buNone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Що більше органів чуття і процесів задіяно під час навчання, то вища ефективність запам’ятовування!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мені краще запам’ятовувати речі?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12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386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працює наша пам'ять як відеореєстратор?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Альтернативну вправу можна знайти в кінці презентації.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13</a:t>
            </a:fld>
            <a:endParaRPr lang="de-DE" altLang="de-DE" b="0">
              <a:latin typeface="Calibri Light"/>
            </a:endParaRP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408955" y="5212845"/>
            <a:ext cx="11376000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uk-UA" sz="2400" b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ході експерименту американська психологиня Елізабет Лофтус показала учасникам серію зображень. На одній з цих фотографій видно червоний автомобіль, що стоїть перед знаком «Проїзд без переваги». </a:t>
            </a:r>
          </a:p>
        </p:txBody>
      </p:sp>
      <p:pic>
        <p:nvPicPr>
          <p:cNvPr id="41988" name="Picture 4" descr="T990896A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975" y="2203704"/>
            <a:ext cx="4251960" cy="283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571" y="6027739"/>
            <a:ext cx="578000" cy="366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працює наша пам'ять як відеореєстратор?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Після показу зображень психологиня намагалася пробудити хибні спогади у деяких учасників за допомогою оманливого запитання:</a:t>
            </a:r>
          </a:p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Чи наздогнав червоний автомобіль інший автомобіль, коли </a:t>
            </a:r>
            <a:r>
              <a:rPr lang="uk-UA" sz="2400">
                <a:solidFill>
                  <a:srgbClr val="FF0000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стояв перед </a:t>
            </a:r>
            <a:r>
              <a:rPr lang="uk-UA" sz="2400" u="sng">
                <a:solidFill>
                  <a:srgbClr val="FF0000"/>
                </a:solidFill>
                <a:latin typeface="Calibri Light"/>
                <a:ea typeface="ＭＳ Ｐゴシック" panose="020B0600070205080204" pitchFamily="34" charset="-128"/>
              </a:rPr>
              <a:t>знаком «Стоп»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?</a:t>
            </a:r>
          </a:p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(Насправді автомобіль стояв перед </a:t>
            </a:r>
            <a:r>
              <a:rPr lang="uk-UA" sz="2400">
                <a:solidFill>
                  <a:srgbClr val="FF0000"/>
                </a:solidFill>
                <a:latin typeface="Calibri Light"/>
                <a:ea typeface="ＭＳ Ｐゴシック" panose="020B0600070205080204" pitchFamily="34" charset="-128"/>
              </a:rPr>
              <a:t>знаком «Проїзд без переваги»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!)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14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>
                <a:latin typeface="Calibri Light"/>
              </a:rPr>
              <a:t>Пізніше всім учасникам показали два зображення. Учасників попросили визначити, яке зображення вони бачили першим. Як ви думаєте, чи вплинуло на спогади оманливе запитання?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15</a:t>
            </a:fld>
            <a:endParaRPr lang="de-DE" altLang="de-DE" b="0">
              <a:latin typeface="Calibri Light"/>
            </a:endParaRPr>
          </a:p>
        </p:txBody>
      </p:sp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4524475" y="2931797"/>
            <a:ext cx="3108960" cy="10772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600" b="0" i="1" dirty="0">
                <a:latin typeface="Calibri Light"/>
              </a:rPr>
              <a:t>Чи наздогнав червоний автомобіль інший автомобіль, коли </a:t>
            </a:r>
            <a:r>
              <a:rPr lang="uk-UA" sz="1600" b="0" i="1" dirty="0">
                <a:solidFill>
                  <a:srgbClr val="FF0000"/>
                </a:solidFill>
                <a:latin typeface="Calibri Light"/>
              </a:rPr>
              <a:t> </a:t>
            </a:r>
            <a:r>
              <a:rPr lang="uk-UA" sz="1600" b="0" i="1" dirty="0">
                <a:latin typeface="Calibri Light"/>
              </a:rPr>
              <a:t>стояв перед </a:t>
            </a:r>
            <a:r>
              <a:rPr lang="uk-UA" sz="1600" b="0" i="1" u="sng" dirty="0">
                <a:solidFill>
                  <a:srgbClr val="FF0000"/>
                </a:solidFill>
                <a:latin typeface="Calibri Light"/>
              </a:rPr>
              <a:t>знаком «Стоп»</a:t>
            </a:r>
            <a:r>
              <a:rPr lang="uk-UA" sz="1600" b="0" i="1" dirty="0">
                <a:latin typeface="Calibri Light"/>
              </a:rPr>
              <a:t>?</a:t>
            </a:r>
          </a:p>
        </p:txBody>
      </p:sp>
      <p:pic>
        <p:nvPicPr>
          <p:cNvPr id="46083" name="Picture 3" descr="T990896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859" y="2954604"/>
            <a:ext cx="2720340" cy="362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 descr="T990896A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59" y="2931797"/>
            <a:ext cx="2720340" cy="181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Caption_46084"/>
          <p:cNvSpPr txBox="1">
            <a:spLocks noChangeArrowheads="1"/>
          </p:cNvSpPr>
          <p:nvPr/>
        </p:nvSpPr>
        <p:spPr bwMode="auto">
          <a:xfrm>
            <a:off x="784959" y="2335465"/>
            <a:ext cx="27203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1800" b="0">
                <a:latin typeface="Calibri Light"/>
                <a:cs typeface="Times New Roman" panose="02020603050405020304" pitchFamily="18" charset="0"/>
              </a:rPr>
              <a:t>Показано!</a:t>
            </a:r>
          </a:p>
        </p:txBody>
      </p:sp>
      <p:sp>
        <p:nvSpPr>
          <p:cNvPr id="46086" name="Caption_46083"/>
          <p:cNvSpPr txBox="1">
            <a:spLocks noChangeArrowheads="1"/>
          </p:cNvSpPr>
          <p:nvPr/>
        </p:nvSpPr>
        <p:spPr bwMode="auto">
          <a:xfrm>
            <a:off x="8545859" y="2335465"/>
            <a:ext cx="27203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1800" b="0">
                <a:latin typeface="Calibri Light"/>
              </a:rPr>
              <a:t>Яке зображення показали спочатку?</a:t>
            </a:r>
          </a:p>
        </p:txBody>
      </p:sp>
      <p:sp>
        <p:nvSpPr>
          <p:cNvPr id="46088" name="Caption_46082"/>
          <p:cNvSpPr txBox="1">
            <a:spLocks noChangeArrowheads="1"/>
          </p:cNvSpPr>
          <p:nvPr/>
        </p:nvSpPr>
        <p:spPr bwMode="auto">
          <a:xfrm>
            <a:off x="4524475" y="2335465"/>
            <a:ext cx="3108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1800" b="0">
                <a:latin typeface="Calibri Light"/>
              </a:rPr>
              <a:t>Оманливе запитання</a:t>
            </a: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4177272" y="2931798"/>
            <a:ext cx="0" cy="3737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>
            <a:off x="7969795" y="2931798"/>
            <a:ext cx="0" cy="3737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>
            <a:off x="527188" y="6653485"/>
            <a:ext cx="1116197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527188" y="6284872"/>
            <a:ext cx="2208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 i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Хід вправи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Наша пам'ять не є ідеальним відображенням реальності!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16</a:t>
            </a:fld>
            <a:endParaRPr lang="de-DE" altLang="de-DE" b="0">
              <a:latin typeface="Calibri Light"/>
            </a:endParaRPr>
          </a:p>
        </p:txBody>
      </p:sp>
      <p:pic>
        <p:nvPicPr>
          <p:cNvPr id="48130" name="Picture 2" descr="T990896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108" y="2203704"/>
            <a:ext cx="2057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3" descr="T990896A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2203704"/>
            <a:ext cx="2057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Caption_48131"/>
          <p:cNvSpPr txBox="1">
            <a:spLocks noChangeArrowheads="1"/>
          </p:cNvSpPr>
          <p:nvPr/>
        </p:nvSpPr>
        <p:spPr bwMode="auto">
          <a:xfrm>
            <a:off x="411480" y="1834372"/>
            <a:ext cx="2057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 i="1">
                <a:latin typeface="Calibri Light"/>
                <a:cs typeface="Times New Roman" panose="02020603050405020304" pitchFamily="18" charset="0"/>
              </a:rPr>
              <a:t>1. Показано!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6817667" y="2203704"/>
            <a:ext cx="4932373" cy="3823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Серед учасників, яким </a:t>
            </a:r>
            <a:r>
              <a:rPr lang="uk-UA" sz="2400" b="0" u="sng">
                <a:solidFill>
                  <a:srgbClr val="333333"/>
                </a:solidFill>
                <a:latin typeface="Calibri Light"/>
              </a:rPr>
              <a:t>не</a:t>
            </a:r>
            <a:r>
              <a:rPr lang="uk-UA" sz="2400" b="0">
                <a:solidFill>
                  <a:srgbClr val="333333"/>
                </a:solidFill>
                <a:latin typeface="Calibri Light"/>
              </a:rPr>
              <a:t> поставили оманливе запитання, лише 25% (помилково) згадали знак «Стоп».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Серед людей, яким поставили оманливе запитання, 59% (помилково) згадали, що червоний автомобіль стояв перед знаком «Стоп»!</a:t>
            </a:r>
          </a:p>
        </p:txBody>
      </p:sp>
      <p:sp>
        <p:nvSpPr>
          <p:cNvPr id="48135" name="Caption_48130"/>
          <p:cNvSpPr txBox="1">
            <a:spLocks noChangeArrowheads="1"/>
          </p:cNvSpPr>
          <p:nvPr/>
        </p:nvSpPr>
        <p:spPr bwMode="auto">
          <a:xfrm>
            <a:off x="3217267" y="1834372"/>
            <a:ext cx="3200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 i="1">
                <a:latin typeface="Calibri Light"/>
              </a:rPr>
              <a:t>2. … але яке запам’яталось?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Наша пам'ять не є ідеальним відображенням реальності!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Tx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Ці та багато інших досліджень показують, що людська пам'ять працює добре, але не ідеально.  </a:t>
            </a:r>
          </a:p>
          <a:p>
            <a:pPr eaLnBrk="1" hangingPunct="1">
              <a:buClrTx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Іноді ми додаємо пізніше отриману інформацію до нашої пам'яті або переосмислюємо наші враження!</a:t>
            </a:r>
          </a:p>
          <a:p>
            <a:pPr eaLnBrk="1" hangingPunct="1"/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17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Тепер вам покажуть дуже складні сцени (наприклад, пляж, вокзал).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18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Тепер вам покажуть дуже складні сцени (наприклад, пляж, вокзал).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Після цього вас запитають, що зображено, і наскільки ви впевнені у своєму припущенні.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19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965012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Тепер вам покажуть дуже складні сцени (наприклад, пляж, вокзал).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Після цього вас запитають, що зображено, і наскільки ви впевнені у своєму припущенні.</a:t>
            </a:r>
            <a:b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b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Ваше завдання — запам’ятати якомога більше деталей!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20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951187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949" y="1078992"/>
            <a:ext cx="5805622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21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Коваль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було показано? Наскільки ви впевнені?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Плоскогубці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Вікно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Ковадло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Шкіряний фартух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Глядач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Інструмент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Молоток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22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Коваль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Плоскогубці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Вікно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Ковадло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Шкіряний фартух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Глядач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Інструмент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Молоток</a:t>
            </a:r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170" y="2203704"/>
            <a:ext cx="459118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23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latin typeface="Calibri Light"/>
              </a:rPr>
              <a:t>= не зображено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 descr="Piraten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2"/>
          <a:stretch/>
        </p:blipFill>
        <p:spPr bwMode="auto">
          <a:xfrm>
            <a:off x="2333842" y="1078992"/>
            <a:ext cx="7493836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Caption_64515"/>
          <p:cNvSpPr>
            <a:spLocks noChangeArrowheads="1"/>
          </p:cNvSpPr>
          <p:nvPr/>
        </p:nvSpPr>
        <p:spPr bwMode="auto">
          <a:xfrm>
            <a:off x="2333841" y="6455664"/>
            <a:ext cx="7493836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 b="0">
                <a:latin typeface="Calibri Light"/>
              </a:rPr>
              <a:t>© geobra Brandstätter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24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Піратський корабель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51814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Вітрило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Піратський прапор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Спостережний пункт на щоглі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Якір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Мавпа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Сходи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Вікно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25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Піратський корабель</a:t>
            </a:r>
          </a:p>
        </p:txBody>
      </p:sp>
      <p:sp>
        <p:nvSpPr>
          <p:cNvPr id="519172" name="Rectangle 1028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Вітрило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+mn-ea"/>
                <a:cs typeface="+mn-cs"/>
              </a:rPr>
              <a:t> Піратський прапор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Спостережний пункт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на щоглі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+mn-ea"/>
                <a:cs typeface="+mn-cs"/>
              </a:rPr>
              <a:t> Якір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Мавпа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Сходи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Вікно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endParaRPr lang="de-DE" sz="2400" dirty="0">
              <a:solidFill>
                <a:srgbClr val="333333"/>
              </a:solidFill>
              <a:latin typeface="Calibri Light"/>
              <a:ea typeface="+mn-ea"/>
              <a:cs typeface="+mn-cs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defRPr/>
            </a:pPr>
            <a:endParaRPr lang="de-DE" sz="2400" dirty="0">
              <a:solidFill>
                <a:srgbClr val="333333"/>
              </a:solidFill>
              <a:latin typeface="Calibri Light"/>
              <a:ea typeface="+mn-ea"/>
              <a:cs typeface="+mn-cs"/>
            </a:endParaRPr>
          </a:p>
        </p:txBody>
      </p:sp>
      <p:pic>
        <p:nvPicPr>
          <p:cNvPr id="10" name="Picture 3" descr="Piraten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2"/>
          <a:stretch/>
        </p:blipFill>
        <p:spPr bwMode="auto">
          <a:xfrm>
            <a:off x="3690620" y="2203704"/>
            <a:ext cx="5669280" cy="406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26</a:t>
            </a:fld>
            <a:endParaRPr lang="de-DE" altLang="de-DE" b="0">
              <a:latin typeface="Calibri Light"/>
            </a:endParaRPr>
          </a:p>
        </p:txBody>
      </p:sp>
      <p:sp>
        <p:nvSpPr>
          <p:cNvPr id="68615" name="Caption_10"/>
          <p:cNvSpPr>
            <a:spLocks noChangeArrowheads="1"/>
          </p:cNvSpPr>
          <p:nvPr/>
        </p:nvSpPr>
        <p:spPr bwMode="auto">
          <a:xfrm>
            <a:off x="3690620" y="6271294"/>
            <a:ext cx="566928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 b="0">
                <a:latin typeface="Calibri Light"/>
              </a:rPr>
              <a:t>© geobra Brandstätter 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latin typeface="Calibri Light"/>
              </a:rPr>
              <a:t>= не зображено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5" name="Rectangle 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Не все, що ми пам'ятаємо, відбувалося насправді так, як ми це запам'ятали!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27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5" name="Rectangle 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Не все, що ми пам'ятаємо, відбувалося насправді так, як ми це запам'ятали!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Наш мозок заповнює і змішує поточні враження з минулими подібними образами (наприклад, типовий піратський корабель з фільмів), а також доповнює наші спогади за допомогою «логіки» (наприклад, молоток, якір)!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28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57106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5" name="Rectangle 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Не все, що ми пам'ятаємо, відбувалося насправді так, як ми це запам'ятали!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Наш мозок заповнює і змішує поточні враження з минулими подібними образами (наприклад, типовий піратський корабель з фільмів), а також доповнює наші спогади за допомогою «логіки» (наприклад, молоток, якір)!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Справжні спогади зазвичай можна відрізнити від хибних за </a:t>
            </a:r>
            <a:r>
              <a:rPr lang="uk-UA" sz="2400">
                <a:solidFill>
                  <a:srgbClr val="004992"/>
                </a:solidFill>
                <a:latin typeface="Calibri Light"/>
              </a:rPr>
              <a:t>яскравістю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: Хибні спогади «блідіші» і не такі детальні.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29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124079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Типи збоїв пам'яті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004992"/>
                </a:solidFill>
                <a:latin typeface="Calibri Light"/>
              </a:rPr>
              <a:t>???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30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Типи збоїв пам'яті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Забування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31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Типи збоїв пам'яті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Забування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Спотворені спогади: </a:t>
            </a:r>
            <a:b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</a:br>
            <a:r>
              <a:rPr lang="uk-UA" sz="2400" dirty="0">
                <a:solidFill>
                  <a:srgbClr val="333333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витіснення: люди схильні забувати переважно негативні події </a:t>
            </a:r>
            <a:b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</a:br>
            <a:r>
              <a:rPr lang="uk-UA" sz="2400" dirty="0">
                <a:solidFill>
                  <a:srgbClr val="333333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у разі депресивного настрою: люди схильні забувати позитивні події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32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3588229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Типи збоїв пам'яті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Забування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Спотворені спогади: </a:t>
            </a:r>
            <a:b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</a:br>
            <a:r>
              <a:rPr lang="uk-UA" sz="2400">
                <a:solidFill>
                  <a:srgbClr val="333333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витіснення: люди схильні забувати переважно негативні події </a:t>
            </a:r>
            <a:b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</a:br>
            <a:r>
              <a:rPr lang="uk-UA" sz="2400">
                <a:solidFill>
                  <a:srgbClr val="333333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у разі депресивного настрою: люди схильні забувати позитивні події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Ілюзії / хибні спогади: 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спогади про події, яких взагалі не було!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33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52278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07506"/>
              </p:ext>
            </p:extLst>
          </p:nvPr>
        </p:nvGraphicFramePr>
        <p:xfrm>
          <a:off x="408954" y="2204864"/>
          <a:ext cx="11376000" cy="11201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Фраза «Гаррі, під’їдь уже до машини!» запам’яталася багатьом фанатам кримінальних серіалів, але в серіалі «Деррік» її </a:t>
                      </a:r>
                      <a:r>
                        <a:rPr kumimoji="0" lang="uk-UA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ніколи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не говорили!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3203" name="Rectangle 2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34</a:t>
            </a:fld>
            <a:endParaRPr lang="de-DE" altLang="de-DE" b="0">
              <a:solidFill>
                <a:srgbClr val="333333"/>
              </a:solidFill>
            </a:endParaRPr>
          </a:p>
        </p:txBody>
      </p:sp>
      <p:pic>
        <p:nvPicPr>
          <p:cNvPr id="13" name="Picture 33" descr="Tamurello - flickr - omaggio a derrick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43" y="2319334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7801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097959"/>
              </p:ext>
            </p:extLst>
          </p:nvPr>
        </p:nvGraphicFramePr>
        <p:xfrm>
          <a:off x="408954" y="2204864"/>
          <a:ext cx="11376000" cy="2240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Фраза «Гаррі, під’їдь уже до машини!» запам’яталася багатьом фанатам кримінальних серіалів, але в серіалі «Деррік» її </a:t>
                      </a:r>
                      <a:r>
                        <a:rPr kumimoji="0" lang="uk-UA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ніколи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не говорили!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Рональд Рейган у передвиборчій кампанії 1980 року розповідав про спогади про війну, яку несвідомо змішалися зі сценами з військового фільму (</a:t>
                      </a:r>
                      <a:r>
                        <a:rPr kumimoji="0" lang="uk-UA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«На одному крилі та молитві»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.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3203" name="Rectangle 2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35</a:t>
            </a:fld>
            <a:endParaRPr lang="de-DE" altLang="de-DE" b="0">
              <a:solidFill>
                <a:srgbClr val="333333"/>
              </a:solidFill>
            </a:endParaRPr>
          </a:p>
        </p:txBody>
      </p:sp>
      <p:pic>
        <p:nvPicPr>
          <p:cNvPr id="12" name="Picture 32" descr="pingnews - flickr - Ronald Reagan at Durenberger Rally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89" y="3441008"/>
            <a:ext cx="117230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3" descr="Tamurello - flickr - omaggio a derrick - cclicen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43" y="2319334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65576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475796"/>
              </p:ext>
            </p:extLst>
          </p:nvPr>
        </p:nvGraphicFramePr>
        <p:xfrm>
          <a:off x="408954" y="2204864"/>
          <a:ext cx="11376000" cy="33604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Фраза «Гаррі, під’їдь уже до машини!» запам’яталася багатьом фанатам кримінальних серіалів, але в серіалі «Деррік» її </a:t>
                      </a:r>
                      <a:r>
                        <a:rPr kumimoji="0" lang="uk-UA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ніколи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не говорили!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Рональд Рейган у передвиборчій кампанії 1980 року розповідав про спогади про війну, яку несвідомо змішалися зі сценами з військового фільму (</a:t>
                      </a:r>
                      <a:r>
                        <a:rPr kumimoji="0" lang="uk-UA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«На одному крилі та молитві»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.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Деякі запитання та підказки можуть викликати помилкові спогади. Є кілька судових справ, де доведено, що невинні люди самі зізналися у скоєнні злочину в суді після того, як їх вдалось </a:t>
                      </a:r>
                      <a:r>
                        <a:rPr kumimoji="0" lang="uk-UA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переконати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в цьому під час попередніх допитів.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3203" name="Rectangle 2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36</a:t>
            </a:fld>
            <a:endParaRPr lang="de-DE" altLang="de-DE" b="0">
              <a:solidFill>
                <a:srgbClr val="333333"/>
              </a:solidFill>
            </a:endParaRPr>
          </a:p>
        </p:txBody>
      </p:sp>
      <p:pic>
        <p:nvPicPr>
          <p:cNvPr id="10" name="Picture 30" descr="M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40" y="4566499"/>
            <a:ext cx="137300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2" descr="pingnews - flickr - Ronald Reagan at Durenberger Rally - cclicen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89" y="3441008"/>
            <a:ext cx="117230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3" descr="Tamurello - flickr - omaggio a derrick - cclicen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43" y="2319334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4715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933429"/>
              </p:ext>
            </p:extLst>
          </p:nvPr>
        </p:nvGraphicFramePr>
        <p:xfrm>
          <a:off x="408954" y="2204864"/>
          <a:ext cx="11376000" cy="4480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Фраза «Гаррі, під’їдь уже до машини!» запам’яталася багатьом фанатам кримінальних серіалів, але в серіалі «Деррік» її </a:t>
                      </a:r>
                      <a:r>
                        <a:rPr kumimoji="0" lang="uk-UA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ніколи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не говорили!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Рональд Рейган у передвиборчій кампанії 1980 року розповідав про спогади про війну, яку несвідомо змішалися зі сценами з військового фільму (</a:t>
                      </a:r>
                      <a:r>
                        <a:rPr kumimoji="0" lang="uk-UA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«На одному крилі та молитві»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.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Деякі запитання та підказки можуть викликати помилкові спогади. Є кілька судових справ, де доведено, що невинні люди самі зізналися у скоєнні злочину в суді після того, як їх вдалось </a:t>
                      </a:r>
                      <a:r>
                        <a:rPr kumimoji="0" lang="uk-UA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переконати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в цьому під час попередніх допитів.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В експерименті учасникам показали підроблені фотографії, на яких вони летять на повітряній кулі з батьком. 50% респондентів сказали, що пам’ятають цей політ (хоча він ніколи не відбувся).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3203" name="Rectangle 2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37</a:t>
            </a:fld>
            <a:endParaRPr lang="de-DE" altLang="de-DE" b="0">
              <a:solidFill>
                <a:srgbClr val="333333"/>
              </a:solidFill>
            </a:endParaRPr>
          </a:p>
        </p:txBody>
      </p:sp>
      <p:pic>
        <p:nvPicPr>
          <p:cNvPr id="10" name="Picture 30" descr="M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40" y="4566499"/>
            <a:ext cx="137300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1" descr="oefe - flickr - Noch ein Ballon -cclicen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43" y="5682952"/>
            <a:ext cx="685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2" descr="pingnews - flickr - Ronald Reagan at Durenberger Rally - cclicen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89" y="3441008"/>
            <a:ext cx="117230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3" descr="Tamurello - flickr - omaggio a derrick - cclicen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43" y="2319334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5659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Дослідження показують, що багато людей, які страждають на психоз (але не всі!), більш впевнені у тому, що хибні спогади (ілюзії пам'яті) дійсно відбулися, ніж люди, які не страждають на психоз. 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38</a:t>
            </a:fld>
            <a:endParaRPr lang="de-DE" altLang="de-DE" b="0">
              <a:latin typeface="Calibri Light"/>
            </a:endParaRP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en-GB" altLang="de-DE" sz="2000" b="0">
              <a:latin typeface="Calibri Ligh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Дослідження показують, що багато людей, які страждають на психоз (але не всі!), більш впевнені у тому, що хибні спогади (ілюзії пам'яті) дійсно відбулися, ніж люди, які не страждають на психоз.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Водночас багато людей, які страждають на психоз, не впевнені, чи їхні спогади відповідають дійсності, коли згадують ситуації, </a:t>
            </a:r>
            <a:r>
              <a:rPr lang="uk-UA" sz="2400" i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які дійсно відбулися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39</a:t>
            </a:fld>
            <a:endParaRPr lang="de-DE" altLang="de-DE" b="0">
              <a:latin typeface="Calibri Light"/>
            </a:endParaRP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en-GB" altLang="de-DE" sz="2000" b="0">
              <a:latin typeface="Calibri Ligh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2052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Дослідження показують, що багато людей, які страждають на психоз (але не всі!), більш впевнені у тому, що хибні спогади (ілюзії пам'яті) дійсно відбулися, ніж люди, які не страждають на психоз.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Водночас, багато людей, які страждають на психоз, не впевнені, чи їхні спогади відповідають дійсності, коли згадують ситуації,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які дійсно відбулися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Тобто їм складно відрізнити справжні спогади від хибних! Це ускладнює реалістичний погляд на навколишнє середовище.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endParaRPr lang="en-US" altLang="de-DE" sz="24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40</a:t>
            </a:fld>
            <a:endParaRPr lang="de-DE" altLang="de-DE" b="0">
              <a:latin typeface="Calibri Light"/>
            </a:endParaRP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en-GB" altLang="de-DE" sz="2000" b="0">
              <a:latin typeface="Calibri Ligh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8283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проблеми з пам'яттю сприяють помилковій оцінці у разі психозу (приклади)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41</a:t>
            </a:fld>
            <a:endParaRPr lang="de-DE" altLang="de-DE" b="0">
              <a:latin typeface="Calibri Light"/>
            </a:endParaRPr>
          </a:p>
        </p:txBody>
      </p:sp>
      <p:sp>
        <p:nvSpPr>
          <p:cNvPr id="5" name="Rechteck 1"/>
          <p:cNvSpPr>
            <a:spLocks noChangeArrowheads="1"/>
          </p:cNvSpPr>
          <p:nvPr/>
        </p:nvSpPr>
        <p:spPr bwMode="auto">
          <a:xfrm>
            <a:off x="408955" y="5852160"/>
            <a:ext cx="1137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336699"/>
              </a:buClr>
              <a:defRPr/>
            </a:pPr>
            <a:r>
              <a:rPr lang="uk-UA" sz="2000" b="0">
                <a:solidFill>
                  <a:srgbClr val="004992"/>
                </a:solidFill>
                <a:latin typeface="Calibri Light"/>
                <a:ea typeface="MS PGothic" pitchFamily="34" charset="-128"/>
              </a:rPr>
              <a:t>Можливо, хтось хоче поділитися власним досвідом?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365250"/>
              </p:ext>
            </p:extLst>
          </p:nvPr>
        </p:nvGraphicFramePr>
        <p:xfrm>
          <a:off x="408955" y="2405010"/>
          <a:ext cx="11376000" cy="32918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Подія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Хибний спогад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Реальна ситуація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Конфлікт із другом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sym typeface="Wingdings" pitchFamily="2" charset="2"/>
                        </a:rPr>
                        <a:t>Він обізвав тебе «повним ідіотом»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Друг трохи підвищив голос. Деякі вирази «витали в повітрі», але ніколи не були сказані 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Ви звернулися з запитанням до медсестри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Ви відчули, що на вас не зважають і навіть висміюють.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Медсестра була розуміючою, але, на жаль, не мала часу — через роздратування іншими подіями ви неправильно запам'ятали цю ситуацію.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05347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 2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Вам знову покажуть складні сцени.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42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 2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Вам знову покажуть складні сцени. 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Подумайте, що є на зображенні, а чого немає.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43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577653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5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005" y="1078992"/>
            <a:ext cx="7643510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44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Злодії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Діра у скарбниці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Зварювальний пальник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Зварювальна маска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Банкноти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Монети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Шапки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Ліхтарик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45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Злодії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Діра у скарбниці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Зварювальний пальник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Зварювальна маска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Банкноти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Монети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Шапки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Ліхтарик</a:t>
            </a:r>
          </a:p>
        </p:txBody>
      </p:sp>
      <p:pic>
        <p:nvPicPr>
          <p:cNvPr id="109574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3987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46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latin typeface="Calibri Light"/>
              </a:rPr>
              <a:t>= не зображено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9" name="Picture 3" descr="C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415" y="1078992"/>
            <a:ext cx="488468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47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Класна кімната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625667" name="Rectangle 3"/>
          <p:cNvSpPr>
            <a:spLocks noGrp="1" noChangeArrowheads="1"/>
          </p:cNvSpPr>
          <p:nvPr>
            <p:ph idx="1"/>
          </p:nvPr>
        </p:nvSpPr>
        <p:spPr>
          <a:xfrm>
            <a:off x="411479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Губка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Сіре пальто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Письмовий стіл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Дошка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Шкільні ранці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Крейда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Коса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Крісло вчителя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defRPr/>
            </a:pPr>
            <a:endParaRPr lang="de-DE" sz="2400" dirty="0">
              <a:solidFill>
                <a:srgbClr val="333333"/>
              </a:solidFill>
              <a:latin typeface="Calibri Ligh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48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Класна кімната</a:t>
            </a:r>
          </a:p>
        </p:txBody>
      </p:sp>
      <p:sp>
        <p:nvSpPr>
          <p:cNvPr id="626692" name="Rectangle 4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Губка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Сіре пальто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chemeClr val="tx1"/>
                </a:solidFill>
                <a:latin typeface="Calibri Light"/>
                <a:ea typeface="+mn-ea"/>
                <a:cs typeface="+mn-cs"/>
              </a:rPr>
              <a:t> Письмовий стіл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+mn-ea"/>
                <a:cs typeface="+mn-cs"/>
              </a:rPr>
              <a:t> Дошка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</a:t>
            </a:r>
            <a:r>
              <a:rPr lang="uk-UA" sz="2400">
                <a:solidFill>
                  <a:srgbClr val="004992"/>
                </a:solidFill>
                <a:latin typeface="Calibri Light"/>
                <a:ea typeface="+mn-ea"/>
                <a:cs typeface="+mn-cs"/>
              </a:rPr>
              <a:t>Шкільні ранці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Крейда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Коса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+mn-ea"/>
                <a:cs typeface="+mn-cs"/>
              </a:rPr>
              <a:t> Крісло вчителя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defRPr/>
            </a:pPr>
            <a:endParaRPr lang="de-DE" sz="2400" dirty="0">
              <a:solidFill>
                <a:srgbClr val="333333"/>
              </a:solidFill>
              <a:latin typeface="Calibri Light"/>
              <a:ea typeface="+mn-ea"/>
              <a:cs typeface="+mn-cs"/>
            </a:endParaRPr>
          </a:p>
        </p:txBody>
      </p:sp>
      <p:pic>
        <p:nvPicPr>
          <p:cNvPr id="115715" name="Picture 3" descr="C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314" y="2203704"/>
            <a:ext cx="3862892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49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latin typeface="Calibri Light"/>
              </a:rPr>
              <a:t>= не зображено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408955" y="2321842"/>
            <a:ext cx="11376000" cy="1557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pic>
        <p:nvPicPr>
          <p:cNvPr id="119811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455" y="1078992"/>
            <a:ext cx="754660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50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Пляж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Пляжний стілець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Вудка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Кит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Трубка для дихання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Рушник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Синє небо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Чайка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51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Пляж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idx="1"/>
          </p:nvPr>
        </p:nvSpPr>
        <p:spPr>
          <a:xfrm>
            <a:off x="411479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Пляжний стілець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Вудка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Кит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Трубка для дихання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Рушник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Синє небо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Чайка</a:t>
            </a:r>
          </a:p>
        </p:txBody>
      </p:sp>
      <p:pic>
        <p:nvPicPr>
          <p:cNvPr id="123910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0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52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latin typeface="Calibri Light"/>
              </a:rPr>
              <a:t>= не зображено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98" y="1078992"/>
            <a:ext cx="4505724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53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Мозковий штурм</a:t>
            </a:r>
          </a:p>
        </p:txBody>
      </p:sp>
      <p:sp>
        <p:nvSpPr>
          <p:cNvPr id="6359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+mn-ea"/>
              </a:rPr>
              <a:t>Що зазвичай можна побачити на магазині?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+mn-ea"/>
              </a:rPr>
              <a:t> …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+mn-ea"/>
              </a:rPr>
              <a:t> …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+mn-ea"/>
              </a:rPr>
              <a:t> …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+mn-ea"/>
              </a:rPr>
              <a:t> …</a:t>
            </a:r>
          </a:p>
          <a:p>
            <a:pPr eaLnBrk="1" hangingPunct="1">
              <a:defRPr/>
            </a:pPr>
            <a:endParaRPr lang="de-DE" sz="2400" dirty="0">
              <a:solidFill>
                <a:srgbClr val="004992"/>
              </a:solidFill>
              <a:latin typeface="Calibri Light"/>
              <a:ea typeface="+mn-ea"/>
            </a:endParaRPr>
          </a:p>
          <a:p>
            <a:pPr eaLnBrk="1" hangingPunct="1">
              <a:defRPr/>
            </a:pPr>
            <a:endParaRPr lang="de-DE" sz="2400" dirty="0">
              <a:solidFill>
                <a:srgbClr val="004992"/>
              </a:solidFill>
              <a:latin typeface="Calibri Light"/>
              <a:ea typeface="+mn-ea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54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 магазині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411479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Продавець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Ручний візок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Каса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Прилавок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Бляшанки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Сигара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Полиця з товаром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Вітрина з фруктами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55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 магазині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411479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Продавець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Ручний візок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Каса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Прилавок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Бляшанки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Сигара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Полиця з товаром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Вітрина з фруктами</a:t>
            </a:r>
          </a:p>
        </p:txBody>
      </p:sp>
      <p:pic>
        <p:nvPicPr>
          <p:cNvPr id="132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160" y="2203704"/>
            <a:ext cx="356320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56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latin typeface="Calibri Light"/>
              </a:rPr>
              <a:t>= не зображено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7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817" y="1078992"/>
            <a:ext cx="7405885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57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Мозковий штурм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sz="2400">
                <a:solidFill>
                  <a:srgbClr val="004992"/>
                </a:solidFill>
                <a:latin typeface="Calibri Light"/>
              </a:rPr>
              <a:t>Які предмети ви зазвичай очікуєте побачити в басейні?</a:t>
            </a:r>
          </a:p>
          <a:p>
            <a:pPr eaLnBrk="1" hangingPunct="1"/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/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/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/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/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eaLnBrk="1" hangingPunct="1"/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58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 басейні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Гумова качка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Рушники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Термосумка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Душ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Лежак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Панамка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Читач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59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 басейні</a:t>
            </a:r>
          </a:p>
        </p:txBody>
      </p:sp>
      <p:sp>
        <p:nvSpPr>
          <p:cNvPr id="140293" name="Rectangle 5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Гумова качка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Рушники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Термосумка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Душ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Лежак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Панамка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Читач</a:t>
            </a:r>
          </a:p>
        </p:txBody>
      </p:sp>
      <p:pic>
        <p:nvPicPr>
          <p:cNvPr id="140294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115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60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latin typeface="Calibri Light"/>
              </a:rPr>
              <a:t>= не зображено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9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903" y="1078992"/>
            <a:ext cx="7837714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61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Банк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Камери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Банкомат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Скляна панель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Скарбниця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Касовий апарат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Собака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Шафки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62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Платформа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Камери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Банкомат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Скляна панель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Скарбниця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Каса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Собака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Шафки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14643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3889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63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latin typeface="Calibri Light"/>
              </a:rPr>
              <a:t>= не зображено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4"/>
          <p:cNvSpPr>
            <a:spLocks noChangeArrowheads="1"/>
          </p:cNvSpPr>
          <p:nvPr/>
        </p:nvSpPr>
        <p:spPr bwMode="auto">
          <a:xfrm>
            <a:off x="2032529" y="1813842"/>
            <a:ext cx="7113852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48484" name="Rectangle 5"/>
          <p:cNvSpPr>
            <a:spLocks noChangeArrowheads="1"/>
          </p:cNvSpPr>
          <p:nvPr/>
        </p:nvSpPr>
        <p:spPr bwMode="auto">
          <a:xfrm>
            <a:off x="2642288" y="4419600"/>
            <a:ext cx="5995961" cy="6858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pic>
        <p:nvPicPr>
          <p:cNvPr id="148485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855" y="1078992"/>
            <a:ext cx="8409810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64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Відпочинок на природі</a:t>
            </a:r>
            <a:br>
              <a:rPr lang="uk-UA" sz="3600" dirty="0">
                <a:latin typeface="Calibri Light"/>
              </a:rPr>
            </a:br>
            <a:r>
              <a:rPr lang="uk-UA" dirty="0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uk-UA" sz="2400" dirty="0" err="1">
                <a:solidFill>
                  <a:srgbClr val="333333"/>
                </a:solidFill>
                <a:latin typeface="Calibri Light"/>
              </a:rPr>
              <a:t>Кемпер</a:t>
            </a:r>
            <a:endParaRPr lang="uk-UA" sz="2400" dirty="0">
              <a:solidFill>
                <a:srgbClr val="333333"/>
              </a:solidFill>
              <a:latin typeface="Calibri Light"/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Намет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Накритий стіл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Велосипеди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Скатертина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Стільці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Синє небо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65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Відпочинок на природі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idx="1"/>
          </p:nvPr>
        </p:nvSpPr>
        <p:spPr>
          <a:xfrm>
            <a:off x="411479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uk-UA" sz="2400" dirty="0" err="1">
                <a:solidFill>
                  <a:srgbClr val="333333"/>
                </a:solidFill>
                <a:latin typeface="Calibri Light"/>
              </a:rPr>
              <a:t>Кемпер</a:t>
            </a:r>
            <a:endParaRPr lang="uk-UA" sz="2400" dirty="0">
              <a:solidFill>
                <a:srgbClr val="333333"/>
              </a:solidFill>
              <a:latin typeface="Calibri Light"/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 Намет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Накритий стіл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Велосипеди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 Скатертина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Стільці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 Синє небо</a:t>
            </a:r>
          </a:p>
        </p:txBody>
      </p:sp>
      <p:pic>
        <p:nvPicPr>
          <p:cNvPr id="152584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362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66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latin typeface="Calibri Light"/>
              </a:rPr>
              <a:t>= не зображено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7" name="Picture 3" descr="32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645" y="1078991"/>
            <a:ext cx="606222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28" name="Caption_154627"/>
          <p:cNvSpPr>
            <a:spLocks noChangeArrowheads="1"/>
          </p:cNvSpPr>
          <p:nvPr/>
        </p:nvSpPr>
        <p:spPr bwMode="auto">
          <a:xfrm>
            <a:off x="3049645" y="6455663"/>
            <a:ext cx="6062229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 b="0">
                <a:latin typeface="Calibri Light"/>
              </a:rPr>
              <a:t>© geobra Brandstätter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67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Мозковий штурм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sz="2400">
                <a:solidFill>
                  <a:srgbClr val="004992"/>
                </a:solidFill>
                <a:latin typeface="Calibri Light"/>
              </a:rPr>
              <a:t>Що належить зоопарку?</a:t>
            </a:r>
          </a:p>
          <a:p>
            <a:pPr eaLnBrk="1" hangingPunct="1"/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/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/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/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/>
            <a:endParaRPr lang="de-DE" altLang="de-DE" sz="2400">
              <a:solidFill>
                <a:srgbClr val="004992"/>
              </a:solidFill>
              <a:latin typeface="Calibri Light"/>
            </a:endParaRPr>
          </a:p>
          <a:p>
            <a:pPr eaLnBrk="1" hangingPunct="1"/>
            <a:endParaRPr lang="de-DE" altLang="de-DE" sz="240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68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Зоопарк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Жирафи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Зовнішня решітка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Слон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Доглядальники за тваринами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Павич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Каса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Лев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69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Зоопарк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Жирафи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Зовнішня решітка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Слон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Доглядальники за тваринами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Павич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Каса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Лев</a:t>
            </a:r>
          </a:p>
        </p:txBody>
      </p:sp>
      <p:pic>
        <p:nvPicPr>
          <p:cNvPr id="160774" name="Picture 6" descr="32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205" y="2203703"/>
            <a:ext cx="479411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5" name="Caption_160774"/>
          <p:cNvSpPr>
            <a:spLocks noChangeArrowheads="1"/>
          </p:cNvSpPr>
          <p:nvPr/>
        </p:nvSpPr>
        <p:spPr bwMode="auto">
          <a:xfrm>
            <a:off x="4128205" y="6455663"/>
            <a:ext cx="479411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 b="0">
                <a:latin typeface="Calibri Light"/>
              </a:rPr>
              <a:t>© geobra Brandstätter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70</a:t>
            </a:fld>
            <a:endParaRPr lang="de-DE" altLang="de-DE" b="0">
              <a:latin typeface="Calibri Light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latin typeface="Calibri Light"/>
              </a:rPr>
              <a:t>= не зображено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9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817" y="1078992"/>
            <a:ext cx="7405885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71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Мозковий штурм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+mn-ea"/>
              </a:rPr>
              <a:t>Що зазвичай є у вітальні?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+mn-ea"/>
              </a:rPr>
              <a:t> …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+mn-ea"/>
              </a:rPr>
              <a:t> …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+mn-ea"/>
              </a:rPr>
              <a:t> …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+mn-ea"/>
              </a:rPr>
              <a:t> …</a:t>
            </a:r>
          </a:p>
          <a:p>
            <a:pPr eaLnBrk="1" hangingPunct="1">
              <a:defRPr/>
            </a:pPr>
            <a:endParaRPr lang="de-DE" sz="2400" dirty="0">
              <a:solidFill>
                <a:srgbClr val="004992"/>
              </a:solidFill>
              <a:latin typeface="Calibri Light"/>
              <a:ea typeface="+mn-ea"/>
            </a:endParaRPr>
          </a:p>
          <a:p>
            <a:pPr eaLnBrk="1" hangingPunct="1">
              <a:defRPr/>
            </a:pPr>
            <a:endParaRPr lang="de-DE" sz="2400" dirty="0">
              <a:solidFill>
                <a:srgbClr val="004992"/>
              </a:solidFill>
              <a:latin typeface="Calibri Light"/>
              <a:ea typeface="+mn-ea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72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Вітальня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Стіл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Стільці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Скатертина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Годинник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Шафа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Квіти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Картини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73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Вітальня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>
          <a:xfrm>
            <a:off x="411479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Стіл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Стільці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Скатертина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Годинник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Шафа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 Квіти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Картини</a:t>
            </a:r>
          </a:p>
        </p:txBody>
      </p:sp>
      <p:pic>
        <p:nvPicPr>
          <p:cNvPr id="168966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115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2B7-129F-40C2-9FD7-8DBB0F6E3277}" type="slidenum">
              <a:rPr lang="de-DE" altLang="de-DE" b="0" smtClean="0">
                <a:latin typeface="Calibri Light"/>
              </a:rPr>
              <a:pPr>
                <a:defRPr/>
              </a:pPr>
              <a:t>74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latin typeface="Calibri Light"/>
              </a:rPr>
              <a:t>= не зображено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Перенесення на повсякденне життя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377"/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Наші спогади можуть бути оманливими!</a:t>
            </a:r>
            <a:br>
              <a:rPr lang="uk-UA" sz="2000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Зокрема, це стосується важливих подій (суперечки, показання свідків тощо):</a:t>
            </a:r>
            <a:b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Якщо ви </a:t>
            </a:r>
            <a:r>
              <a:rPr lang="uk-UA" sz="2000" i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не </a:t>
            </a: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пам'ятаєте щось яскраво (тобто в деталях):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Розгляньте можливість того, що ви можете помилятися.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75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Перенесення на повсякденне життя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377"/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Наші спогади можуть бути оманливими!</a:t>
            </a:r>
            <a:br>
              <a:rPr lang="uk-UA" sz="2000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Зокрема, це стосується важливих подій (суперечки, показання свідків тощо):</a:t>
            </a:r>
            <a:b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Якщо ви </a:t>
            </a:r>
            <a:r>
              <a:rPr lang="uk-UA" sz="2000" i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не </a:t>
            </a: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пам'ятаєте щось яскраво (тобто в деталях):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Розгляньте можливість того, що ви можете помилятися.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Шукайте підтвердження (наприклад, запитайте учасників ситуації).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76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830323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Перенесення на повсякденне життя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377"/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Наші спогади можуть бути оманливими!</a:t>
            </a:r>
            <a:br>
              <a:rPr lang="uk-UA" sz="2000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Зокрема, це стосується важливих подій (суперечки, показання свідків тощо):</a:t>
            </a:r>
            <a:b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Якщо ви </a:t>
            </a:r>
            <a:r>
              <a:rPr lang="uk-UA" sz="2000" i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не </a:t>
            </a: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пам'ятаєте щось яскраво (тобто в деталях):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Розгляньте можливість того, що ви можете помилятися.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Шукайте підтвердження (наприклад, запитайте учасників ситуації).</a:t>
            </a:r>
            <a:b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b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Приклад. Ви посварилися з кимось і смутно пам'ятаєте, що вашу сім'ю образили:</a:t>
            </a:r>
            <a:b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Розгляньте можливість того, що ваша пам'ять може зіграти з вами жарт або що це можуть бути спотворені спогади! Запитайте присутніх про їхні спогади.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endParaRPr lang="de-DE" altLang="de-DE" sz="2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77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26782567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У разі психозу є ризик згадувати події, які не відбувалися або відбувалися інакше.</a:t>
            </a:r>
          </a:p>
          <a:p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78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У разі психозу є ризик згадувати події, які не відбувалися або відбувалися інакше.</a:t>
            </a:r>
          </a:p>
          <a:p>
            <a:pPr lvl="0" defTabSz="914400" fontAlgn="base"/>
            <a:r>
              <a:rPr lang="uk-UA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Приклад: </a:t>
            </a:r>
            <a:r>
              <a:rPr lang="uk-UA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Клавдія переконана, що її завербували для здійснення теракту! </a:t>
            </a:r>
          </a:p>
          <a:p>
            <a:pPr lvl="0" defTabSz="914400" fontAlgn="base"/>
            <a:r>
              <a:rPr lang="uk-UA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Підґрунтя: </a:t>
            </a:r>
            <a:r>
              <a:rPr lang="uk-UA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Араб зайшов в автобус і запитав Клавдію, чи біля неї вільне місце. </a:t>
            </a:r>
          </a:p>
          <a:p>
            <a:pPr lvl="0" defTabSz="914400" fontAlgn="base"/>
            <a:r>
              <a:rPr lang="uk-UA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Проте: </a:t>
            </a:r>
            <a:r>
              <a:rPr lang="uk-UA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Клавдія погано спала останні кілька ночей і була дуже роздратована через новини про міжнародні терористичні акти в ЗМІ. Вона вважала цей інцидент спробою завербування терористами і ще більше прикрасила його в своїй пам'яті (без наміру це робити). Тому вона була переконана, що пам'ятає, як чоловік вручив їй конверт і представився агентом Алі.</a:t>
            </a:r>
            <a:r>
              <a:rPr lang="uk-UA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</a:p>
          <a:p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79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177322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У разі психозу є ризик згадувати події, які не відбувалися або відбувалися інакше.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Приклад: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Клавдія переконана, що її завербували для здійснення теракту! 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Підґрунтя: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араб зайшов в автобус і запитав Клавдію, чи біля неї вільне місце. 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Клавдія погано спала останні кілька ночей і була дуже роздратована через новини про міжнародні терористичні акти в ЗМІ. Вона вважала цей інцидент спробою завербування терористами і ще більше прикрасила його в своїй пам'яті (без наміру це робити). Тому вона була переконана, що пам'ятає, як чоловік вручив їй конверт і представився агентом Алі.</a:t>
            </a:r>
            <a:r>
              <a:rPr lang="uk-UA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</a:p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Хибні спогади часто виникають, коли людина боїться або перебуває у стресі. Перш ніж зробити серйозні висновки: подумайте, наскільки об'єктивні та обґрунтовані ваші припущення!</a:t>
            </a:r>
            <a:b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Також врахуйте: хибні спогади часто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блідіші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, ніж справжні.</a:t>
            </a:r>
          </a:p>
          <a:p>
            <a:pPr lvl="0" defTabSz="914400" fontAlgn="base"/>
            <a:endParaRPr lang="de-DE" altLang="de-DE" sz="2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80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8268434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https://qeurope.eu.qualtrics.com/jfe/form/SV_e9b3EcIYlpatM3Q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b="0" dirty="0" err="1"/>
              <a:t>Метакогнітивний</a:t>
            </a:r>
            <a:r>
              <a:rPr lang="uk-UA" b="0" dirty="0"/>
              <a:t> тренінг 5. Пам’ять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5. Пам’ять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82</a:t>
            </a:fld>
            <a:endParaRPr lang="de-DE" altLang="de-DE" b="0">
              <a:solidFill>
                <a:srgbClr val="333333"/>
              </a:solidFill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sz="1800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sz="18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sz="1800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sz="1800" b="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5EE8B54B-1C92-9EBF-8046-BE975749F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598" y="3312000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766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endParaRPr lang="de-DE" altLang="de-DE" sz="1800" b="0">
              <a:solidFill>
                <a:srgbClr val="333333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50000"/>
              </a:spcBef>
              <a:spcAft>
                <a:spcPts val="0"/>
              </a:spcAft>
              <a:buClrTx/>
              <a:buFontTx/>
              <a:buNone/>
            </a:pPr>
            <a:r>
              <a:rPr lang="uk-UA" sz="1200" b="0">
                <a:solidFill>
                  <a:srgbClr val="333333"/>
                </a:solidFill>
                <a:latin typeface="Calibri Light"/>
                <a:ea typeface="+mn-ea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b="0" u="sng">
                <a:solidFill>
                  <a:srgbClr val="333333"/>
                </a:solidFill>
                <a:latin typeface="Calibri Light"/>
                <a:ea typeface="+mn-ea"/>
              </a:rPr>
              <a:t>www.uke.de/mct</a:t>
            </a:r>
            <a:r>
              <a:rPr lang="uk-UA" sz="1200" b="0">
                <a:solidFill>
                  <a:srgbClr val="333333"/>
                </a:solidFill>
                <a:latin typeface="Calibri Light"/>
                <a:ea typeface="+mn-ea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 b="0">
                <a:solidFill>
                  <a:srgbClr val="333333"/>
                </a:solidFill>
                <a:latin typeface="Calibri Light"/>
                <a:ea typeface="+mn-ea"/>
              </a:rPr>
            </a:br>
            <a:r>
              <a:rPr lang="uk-UA" sz="1200" b="0">
                <a:solidFill>
                  <a:srgbClr val="333333"/>
                </a:solidFill>
                <a:latin typeface="Calibri Light"/>
                <a:ea typeface="+mn-ea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b="0" u="sng">
                <a:solidFill>
                  <a:srgbClr val="333333"/>
                </a:solidFill>
                <a:latin typeface="Calibri Light"/>
                <a:ea typeface="+mn-ea"/>
              </a:rPr>
              <a:t>www.uke.de/mkt</a:t>
            </a:r>
            <a:r>
              <a:rPr lang="uk-UA" sz="1200" b="0">
                <a:solidFill>
                  <a:srgbClr val="333333"/>
                </a:solidFill>
                <a:latin typeface="Calibri Light"/>
                <a:ea typeface="+mn-ea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995935"/>
              </p:ext>
            </p:extLst>
          </p:nvPr>
        </p:nvGraphicFramePr>
        <p:xfrm>
          <a:off x="408954" y="2011680"/>
          <a:ext cx="11375999" cy="420628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Бернд Гампель, Гельмут Шак, Андреас Вайсґербер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Private/Приватний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Untitled/Без назви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Paintings of Spanish landscape/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Картини з каталонським пейзажем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Rocketeer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Kirk Talks to Spock about his Fez Addiction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Star trek/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Raumschiff Enterprise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lyricsart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Dresden bombing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Bombed Dresden/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Бомбардування Дрездена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Nobik Attila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Piaget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Piaget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Piaget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missha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bugs bunny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Bugs Bunny/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Багс Банні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Norman Rockwell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Edited by/За редакцією Майкла Б. Міллера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False memory pictures/Зображення хибних спогадів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Geobra Brandstätter; Stefan Merz &amp; Frank Burmeister 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playmobil figures/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Зображення Playmobil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Ximena Del Villar Derpsch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Private/Приватний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Drawings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/Малюнки: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Robbery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/Пограбування,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Beach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/Пляж,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Pool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/Басейн,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Bank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/Банк,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Camping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/Кемпінг,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Living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room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/Вітальня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b="0">
                <a:solidFill>
                  <a:srgbClr val="333333"/>
                </a:solidFill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b="0" smtClean="0">
                <a:solidFill>
                  <a:srgbClr val="333333"/>
                </a:solidFill>
              </a:rPr>
              <a:pPr/>
              <a:t>83</a:t>
            </a:fld>
            <a:endParaRPr 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37264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Times New Roman" pitchFamily="18" charset="0"/>
              </a:rPr>
              <a:t>Чи бачимо і пам’ятаємо одні й ті самі речі однаково?</a:t>
            </a:r>
            <a:b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Times New Roman" pitchFamily="18" charset="0"/>
              </a:rPr>
            </a:br>
            <a:endParaRPr lang="uk-UA" sz="3600">
              <a:solidFill>
                <a:srgbClr val="004992"/>
              </a:solidFill>
              <a:ea typeface="ＭＳ Ｐゴシック" panose="020B0600070205080204" pitchFamily="34" charset="-128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84</a:t>
            </a:fld>
            <a:endParaRPr lang="de-DE" altLang="de-DE" b="0">
              <a:latin typeface="Calibri Light"/>
            </a:endParaRPr>
          </a:p>
        </p:txBody>
      </p:sp>
      <p:pic>
        <p:nvPicPr>
          <p:cNvPr id="187396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485" y="2204864"/>
            <a:ext cx="426894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08955" y="5988441"/>
            <a:ext cx="11376000" cy="4644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377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Приклад: Троє художників малюють одну й ту саму сільську площу...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uk-UA">
                <a:solidFill>
                  <a:srgbClr val="004992"/>
                </a:solidFill>
                <a:ea typeface="ＭＳ Ｐゴシック" panose="020B0600070205080204" pitchFamily="34" charset="-128"/>
                <a:cs typeface="Times New Roman" pitchFamily="18" charset="0"/>
              </a:rPr>
              <a:t>Зверніть увагу на відмінності у кольорах і розмірах на трьох картинах! Чи є на них речі, які кожен художник зобразив або пропустив по-своєму?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85</a:t>
            </a:fld>
            <a:endParaRPr lang="de-DE" altLang="de-DE" b="0">
              <a:latin typeface="Calibri Light"/>
            </a:endParaRPr>
          </a:p>
        </p:txBody>
      </p:sp>
      <p:pic>
        <p:nvPicPr>
          <p:cNvPr id="189443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678" y="3146648"/>
            <a:ext cx="3680277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444" name="Grafi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6" y="3146648"/>
            <a:ext cx="336190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445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275" y="3146648"/>
            <a:ext cx="304136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Caption_189444"/>
          <p:cNvSpPr txBox="1">
            <a:spLocks noChangeArrowheads="1"/>
          </p:cNvSpPr>
          <p:nvPr/>
        </p:nvSpPr>
        <p:spPr bwMode="auto">
          <a:xfrm>
            <a:off x="408956" y="5661248"/>
            <a:ext cx="33619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uk-UA" sz="1400">
                <a:latin typeface="Calibri Light"/>
                <a:cs typeface="Times New Roman" pitchFamily="18" charset="0"/>
              </a:rPr>
              <a:t>Андреас Вайсґербер</a:t>
            </a:r>
          </a:p>
        </p:txBody>
      </p:sp>
      <p:sp>
        <p:nvSpPr>
          <p:cNvPr id="3079" name="Caption_189443"/>
          <p:cNvSpPr txBox="1">
            <a:spLocks noChangeArrowheads="1"/>
          </p:cNvSpPr>
          <p:nvPr/>
        </p:nvSpPr>
        <p:spPr bwMode="auto">
          <a:xfrm>
            <a:off x="8068678" y="5661248"/>
            <a:ext cx="36802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uk-UA" sz="1400">
                <a:latin typeface="Calibri Light"/>
                <a:cs typeface="Times New Roman" pitchFamily="18" charset="0"/>
              </a:rPr>
              <a:t>Бернд Гампель</a:t>
            </a:r>
          </a:p>
        </p:txBody>
      </p:sp>
      <p:sp>
        <p:nvSpPr>
          <p:cNvPr id="3080" name="Caption_189445"/>
          <p:cNvSpPr txBox="1">
            <a:spLocks noChangeArrowheads="1"/>
          </p:cNvSpPr>
          <p:nvPr/>
        </p:nvSpPr>
        <p:spPr bwMode="auto">
          <a:xfrm>
            <a:off x="4558275" y="5661248"/>
            <a:ext cx="30413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uk-UA" sz="1400">
                <a:latin typeface="Calibri Light"/>
                <a:cs typeface="Times New Roman" pitchFamily="18" charset="0"/>
              </a:rPr>
              <a:t>Гельмут Шак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uk-UA">
                <a:solidFill>
                  <a:srgbClr val="004992"/>
                </a:solidFill>
                <a:ea typeface="ＭＳ Ｐゴシック" panose="020B0600070205080204" pitchFamily="34" charset="-128"/>
                <a:cs typeface="Times New Roman" pitchFamily="18" charset="0"/>
              </a:rPr>
              <a:t>Кожна людина сприймає речі по-своєму! </a:t>
            </a:r>
            <a:br>
              <a:rPr lang="uk-UA">
                <a:solidFill>
                  <a:srgbClr val="004992"/>
                </a:solidFill>
                <a:ea typeface="ＭＳ Ｐゴシック" panose="020B0600070205080204" pitchFamily="34" charset="-128"/>
                <a:cs typeface="Times New Roman" pitchFamily="18" charset="0"/>
              </a:rPr>
            </a:br>
            <a:r>
              <a:rPr lang="uk-UA">
                <a:solidFill>
                  <a:srgbClr val="004992"/>
                </a:solidFill>
                <a:ea typeface="ＭＳ Ｐゴシック" panose="020B0600070205080204" pitchFamily="34" charset="-128"/>
                <a:cs typeface="Times New Roman" pitchFamily="18" charset="0"/>
              </a:rPr>
              <a:t>Як і на трьох картинах — ви бачите той самий пейзаж, але з різними акцентами!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86</a:t>
            </a:fld>
            <a:endParaRPr lang="de-DE" altLang="de-DE" b="0">
              <a:latin typeface="Calibri Light"/>
            </a:endParaRPr>
          </a:p>
        </p:txBody>
      </p:sp>
      <p:pic>
        <p:nvPicPr>
          <p:cNvPr id="189443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678" y="3146648"/>
            <a:ext cx="3680277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444" name="Grafi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6" y="3146648"/>
            <a:ext cx="336190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445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275" y="3146648"/>
            <a:ext cx="304136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89444"/>
          <p:cNvSpPr txBox="1">
            <a:spLocks noChangeArrowheads="1"/>
          </p:cNvSpPr>
          <p:nvPr/>
        </p:nvSpPr>
        <p:spPr bwMode="auto">
          <a:xfrm>
            <a:off x="408955" y="5661248"/>
            <a:ext cx="336190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uk-UA" sz="1400" dirty="0">
                <a:latin typeface="Calibri Light"/>
                <a:cs typeface="Times New Roman" pitchFamily="18" charset="0"/>
              </a:rPr>
              <a:t>Андреас </a:t>
            </a:r>
            <a:r>
              <a:rPr lang="uk-UA" sz="1400" dirty="0" err="1">
                <a:latin typeface="Calibri Light"/>
                <a:cs typeface="Times New Roman" pitchFamily="18" charset="0"/>
              </a:rPr>
              <a:t>Вайсґербер</a:t>
            </a:r>
            <a:r>
              <a:rPr lang="uk-UA" sz="1400" dirty="0">
                <a:latin typeface="Calibri Light"/>
                <a:cs typeface="Times New Roman" pitchFamily="18" charset="0"/>
              </a:rPr>
              <a:t>:</a:t>
            </a:r>
            <a:r>
              <a:rPr lang="uk-UA" sz="1400" b="0" dirty="0">
                <a:latin typeface="Calibri Light"/>
                <a:cs typeface="Times New Roman" pitchFamily="18" charset="0"/>
              </a:rPr>
              <a:t> сільська площа тут здається майже кольоровою. Рожевий будинок праворуч на правому зображенні пофарбований у фіолетовий колір, а на нижньому — у червоний (див. стрілки). </a:t>
            </a:r>
          </a:p>
        </p:txBody>
      </p:sp>
      <p:sp>
        <p:nvSpPr>
          <p:cNvPr id="12" name="Caption_189443"/>
          <p:cNvSpPr txBox="1">
            <a:spLocks noChangeArrowheads="1"/>
          </p:cNvSpPr>
          <p:nvPr/>
        </p:nvSpPr>
        <p:spPr bwMode="auto">
          <a:xfrm>
            <a:off x="8068678" y="5661248"/>
            <a:ext cx="368027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uk-UA" sz="1400" dirty="0" err="1">
                <a:latin typeface="Calibri Light"/>
                <a:cs typeface="Times New Roman" pitchFamily="18" charset="0"/>
              </a:rPr>
              <a:t>Бернд</a:t>
            </a:r>
            <a:r>
              <a:rPr lang="uk-UA" sz="1400" dirty="0">
                <a:latin typeface="Calibri Light"/>
                <a:cs typeface="Times New Roman" pitchFamily="18" charset="0"/>
              </a:rPr>
              <a:t> </a:t>
            </a:r>
            <a:r>
              <a:rPr lang="uk-UA" sz="1400" dirty="0" err="1">
                <a:latin typeface="Calibri Light"/>
                <a:cs typeface="Times New Roman" pitchFamily="18" charset="0"/>
              </a:rPr>
              <a:t>Гампель</a:t>
            </a:r>
            <a:r>
              <a:rPr lang="uk-UA" sz="1400" dirty="0">
                <a:latin typeface="Calibri Light"/>
                <a:cs typeface="Times New Roman" pitchFamily="18" charset="0"/>
              </a:rPr>
              <a:t>:</a:t>
            </a:r>
            <a:r>
              <a:rPr lang="uk-UA" sz="1400" b="0" dirty="0">
                <a:latin typeface="Calibri Light"/>
                <a:cs typeface="Times New Roman" pitchFamily="18" charset="0"/>
              </a:rPr>
              <a:t> на цій картині усі предмети здаються більш стиснутими і ближчими до глядача. На відміну від двох інших картин, у стіні три арки (див. кола).</a:t>
            </a:r>
          </a:p>
        </p:txBody>
      </p:sp>
      <p:sp>
        <p:nvSpPr>
          <p:cNvPr id="13" name="Caption_189445"/>
          <p:cNvSpPr txBox="1">
            <a:spLocks noChangeArrowheads="1"/>
          </p:cNvSpPr>
          <p:nvPr/>
        </p:nvSpPr>
        <p:spPr bwMode="auto">
          <a:xfrm>
            <a:off x="4558275" y="5661248"/>
            <a:ext cx="30413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uk-UA" sz="1400" dirty="0">
                <a:latin typeface="Calibri Light"/>
                <a:cs typeface="Times New Roman" pitchFamily="18" charset="0"/>
              </a:rPr>
              <a:t>Гельмут </a:t>
            </a:r>
            <a:r>
              <a:rPr lang="uk-UA" sz="1400" dirty="0" err="1">
                <a:latin typeface="Calibri Light"/>
                <a:cs typeface="Times New Roman" pitchFamily="18" charset="0"/>
              </a:rPr>
              <a:t>Шак</a:t>
            </a:r>
            <a:r>
              <a:rPr lang="uk-UA" sz="1400" dirty="0">
                <a:latin typeface="Calibri Light"/>
                <a:cs typeface="Times New Roman" pitchFamily="18" charset="0"/>
              </a:rPr>
              <a:t>:</a:t>
            </a:r>
            <a:r>
              <a:rPr lang="uk-UA" sz="1400" b="0" dirty="0">
                <a:latin typeface="Calibri Light"/>
                <a:cs typeface="Times New Roman" pitchFamily="18" charset="0"/>
              </a:rPr>
              <a:t> пейзаж намальовано у набагато </a:t>
            </a:r>
            <a:r>
              <a:rPr lang="uk-UA" sz="1400" b="0" i="1" dirty="0">
                <a:latin typeface="Calibri Light"/>
                <a:cs typeface="Times New Roman" pitchFamily="18" charset="0"/>
              </a:rPr>
              <a:t>більш приземлених</a:t>
            </a:r>
            <a:r>
              <a:rPr lang="uk-UA" sz="1400" b="0" dirty="0">
                <a:latin typeface="Calibri Light"/>
                <a:cs typeface="Times New Roman" pitchFamily="18" charset="0"/>
              </a:rPr>
              <a:t> тонах. У порівнянні з іншими зображеннями, пальми криві. </a:t>
            </a:r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8226325" y="4671442"/>
            <a:ext cx="463550" cy="4572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Arial" panose="020B0604020202020204" pitchFamily="34" charset="0"/>
            </a:endParaRPr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665485" y="4183175"/>
            <a:ext cx="463550" cy="431800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Arial" panose="020B0604020202020204" pitchFamily="34" charset="0"/>
            </a:endParaRPr>
          </a:p>
        </p:txBody>
      </p:sp>
      <p:sp>
        <p:nvSpPr>
          <p:cNvPr id="16" name="Oval 9"/>
          <p:cNvSpPr>
            <a:spLocks noChangeArrowheads="1"/>
          </p:cNvSpPr>
          <p:nvPr/>
        </p:nvSpPr>
        <p:spPr bwMode="auto">
          <a:xfrm>
            <a:off x="4657427" y="4005064"/>
            <a:ext cx="463550" cy="431800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Arial" panose="020B0604020202020204" pitchFamily="34" charset="0"/>
            </a:endParaRPr>
          </a:p>
        </p:txBody>
      </p:sp>
      <p:cxnSp>
        <p:nvCxnSpPr>
          <p:cNvPr id="17" name="Gerade Verbindung mit Pfeil 12"/>
          <p:cNvCxnSpPr>
            <a:cxnSpLocks noChangeShapeType="1"/>
          </p:cNvCxnSpPr>
          <p:nvPr/>
        </p:nvCxnSpPr>
        <p:spPr bwMode="auto">
          <a:xfrm flipV="1">
            <a:off x="2569195" y="4183175"/>
            <a:ext cx="360363" cy="287338"/>
          </a:xfrm>
          <a:prstGeom prst="straightConnector1">
            <a:avLst/>
          </a:prstGeom>
          <a:noFill/>
          <a:ln w="1587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Gerade Verbindung mit Pfeil 14"/>
          <p:cNvCxnSpPr>
            <a:cxnSpLocks noChangeShapeType="1"/>
          </p:cNvCxnSpPr>
          <p:nvPr/>
        </p:nvCxnSpPr>
        <p:spPr bwMode="auto">
          <a:xfrm flipV="1">
            <a:off x="10274051" y="4526979"/>
            <a:ext cx="360362" cy="287338"/>
          </a:xfrm>
          <a:prstGeom prst="straightConnector1">
            <a:avLst/>
          </a:prstGeom>
          <a:noFill/>
          <a:ln w="15875" algn="ctr">
            <a:solidFill>
              <a:srgbClr val="66FF3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Gerade Verbindung mit Pfeil 15"/>
          <p:cNvCxnSpPr>
            <a:cxnSpLocks noChangeShapeType="1"/>
          </p:cNvCxnSpPr>
          <p:nvPr/>
        </p:nvCxnSpPr>
        <p:spPr bwMode="auto">
          <a:xfrm flipV="1">
            <a:off x="6241281" y="3895837"/>
            <a:ext cx="360362" cy="287338"/>
          </a:xfrm>
          <a:prstGeom prst="straightConnector1">
            <a:avLst/>
          </a:prstGeom>
          <a:noFill/>
          <a:ln w="15875" algn="ctr">
            <a:solidFill>
              <a:srgbClr val="66FF3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0414055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495" y="1772816"/>
            <a:ext cx="2788920" cy="209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  <a:defRPr/>
            </a:pPr>
            <a:r>
              <a:rPr lang="uk-UA">
                <a:solidFill>
                  <a:srgbClr val="004992"/>
                </a:solidFill>
                <a:ea typeface="ＭＳ Ｐゴシック" panose="020B0600070205080204" pitchFamily="34" charset="-128"/>
                <a:cs typeface="Times New Roman" pitchFamily="18" charset="0"/>
              </a:rPr>
              <a:t>Наша пам'ять не працює як фотоапарат! Ми можемо помилятися! </a:t>
            </a:r>
            <a:br>
              <a:rPr lang="uk-UA">
                <a:solidFill>
                  <a:srgbClr val="004992"/>
                </a:solidFill>
                <a:ea typeface="ＭＳ Ｐゴシック" panose="020B0600070205080204" pitchFamily="34" charset="-128"/>
                <a:cs typeface="Times New Roman" pitchFamily="18" charset="0"/>
              </a:rPr>
            </a:br>
            <a:endParaRPr lang="uk-UA">
              <a:solidFill>
                <a:srgbClr val="004992"/>
              </a:solidFill>
              <a:ea typeface="ＭＳ Ｐゴシック" panose="020B0600070205080204" pitchFamily="34" charset="-128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latin typeface="Calibri Light"/>
              </a:rPr>
              <a:pPr>
                <a:defRPr/>
              </a:pPr>
              <a:t>87</a:t>
            </a:fld>
            <a:endParaRPr lang="de-DE" altLang="de-DE" b="0">
              <a:latin typeface="Calibri Light"/>
            </a:endParaRPr>
          </a:p>
        </p:txBody>
      </p:sp>
      <p:pic>
        <p:nvPicPr>
          <p:cNvPr id="193539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044" y="4149081"/>
            <a:ext cx="2405259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3540" name="Grafi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50" y="4149080"/>
            <a:ext cx="2200725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3541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75" y="4149081"/>
            <a:ext cx="1990969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542" name="Oval 8"/>
          <p:cNvSpPr>
            <a:spLocks noChangeArrowheads="1"/>
          </p:cNvSpPr>
          <p:nvPr/>
        </p:nvSpPr>
        <p:spPr bwMode="auto">
          <a:xfrm>
            <a:off x="4920307" y="2539752"/>
            <a:ext cx="457200" cy="4572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2800">
              <a:latin typeface="Calibri Light"/>
            </a:endParaRPr>
          </a:p>
        </p:txBody>
      </p:sp>
      <p:sp>
        <p:nvSpPr>
          <p:cNvPr id="193543" name="Oval 8"/>
          <p:cNvSpPr>
            <a:spLocks noChangeArrowheads="1"/>
          </p:cNvSpPr>
          <p:nvPr/>
        </p:nvSpPr>
        <p:spPr bwMode="auto">
          <a:xfrm>
            <a:off x="8975322" y="5084763"/>
            <a:ext cx="457200" cy="4572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2800">
              <a:latin typeface="Calibri Light"/>
            </a:endParaRPr>
          </a:p>
        </p:txBody>
      </p:sp>
      <p:sp>
        <p:nvSpPr>
          <p:cNvPr id="5128" name="Text Box 6"/>
          <p:cNvSpPr txBox="1">
            <a:spLocks noChangeArrowheads="1"/>
          </p:cNvSpPr>
          <p:nvPr/>
        </p:nvSpPr>
        <p:spPr bwMode="auto">
          <a:xfrm>
            <a:off x="8617867" y="5787261"/>
            <a:ext cx="30175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uk-UA" sz="1400" dirty="0" err="1">
                <a:latin typeface="Calibri Light"/>
                <a:cs typeface="Times New Roman" pitchFamily="18" charset="0"/>
              </a:rPr>
              <a:t>Бернд</a:t>
            </a:r>
            <a:r>
              <a:rPr lang="uk-UA" sz="1400" dirty="0">
                <a:latin typeface="Calibri Light"/>
                <a:cs typeface="Times New Roman" pitchFamily="18" charset="0"/>
              </a:rPr>
              <a:t> </a:t>
            </a:r>
            <a:r>
              <a:rPr lang="uk-UA" sz="1400" dirty="0" err="1">
                <a:latin typeface="Calibri Light"/>
                <a:cs typeface="Times New Roman" pitchFamily="18" charset="0"/>
              </a:rPr>
              <a:t>Гампель</a:t>
            </a:r>
            <a:r>
              <a:rPr lang="uk-UA" sz="1400" dirty="0">
                <a:latin typeface="Calibri Light"/>
                <a:cs typeface="Times New Roman" pitchFamily="18" charset="0"/>
              </a:rPr>
              <a:t>: </a:t>
            </a:r>
            <a:r>
              <a:rPr lang="uk-UA" sz="1400" b="0" dirty="0">
                <a:latin typeface="Calibri Light"/>
                <a:cs typeface="Times New Roman" pitchFamily="18" charset="0"/>
              </a:rPr>
              <a:t>ліворуч є лише дві, а не три арки (див. червоне коло). </a:t>
            </a:r>
          </a:p>
        </p:txBody>
      </p:sp>
      <p:sp>
        <p:nvSpPr>
          <p:cNvPr id="5129" name="Text Box 6"/>
          <p:cNvSpPr txBox="1">
            <a:spLocks noChangeArrowheads="1"/>
          </p:cNvSpPr>
          <p:nvPr/>
        </p:nvSpPr>
        <p:spPr bwMode="auto">
          <a:xfrm>
            <a:off x="4570195" y="5787261"/>
            <a:ext cx="301752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uk-UA" sz="1400" dirty="0">
                <a:latin typeface="Calibri Light"/>
                <a:cs typeface="Times New Roman" pitchFamily="18" charset="0"/>
              </a:rPr>
              <a:t>Гельмут </a:t>
            </a:r>
            <a:r>
              <a:rPr lang="uk-UA" sz="1400" dirty="0" err="1">
                <a:latin typeface="Calibri Light"/>
                <a:cs typeface="Times New Roman" pitchFamily="18" charset="0"/>
              </a:rPr>
              <a:t>Шак</a:t>
            </a:r>
            <a:r>
              <a:rPr lang="uk-UA" sz="1400" dirty="0">
                <a:latin typeface="Calibri Light"/>
                <a:cs typeface="Times New Roman" pitchFamily="18" charset="0"/>
              </a:rPr>
              <a:t>: </a:t>
            </a:r>
            <a:r>
              <a:rPr lang="uk-UA" sz="1400" b="0" dirty="0">
                <a:latin typeface="Calibri Light"/>
                <a:cs typeface="Times New Roman" pitchFamily="18" charset="0"/>
              </a:rPr>
              <a:t>оригінальні пальми дуже відрізняються від намальованих на картині.</a:t>
            </a:r>
          </a:p>
        </p:txBody>
      </p:sp>
      <p:sp>
        <p:nvSpPr>
          <p:cNvPr id="5130" name="Text Box 6"/>
          <p:cNvSpPr txBox="1">
            <a:spLocks noChangeAspect="1" noChangeArrowheads="1"/>
          </p:cNvSpPr>
          <p:nvPr/>
        </p:nvSpPr>
        <p:spPr bwMode="auto">
          <a:xfrm>
            <a:off x="631795" y="5787261"/>
            <a:ext cx="301752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uk-UA" sz="1400" dirty="0">
                <a:latin typeface="Calibri Light"/>
                <a:cs typeface="Times New Roman" pitchFamily="18" charset="0"/>
              </a:rPr>
              <a:t>Андреас </a:t>
            </a:r>
            <a:r>
              <a:rPr lang="uk-UA" sz="1400" dirty="0" err="1">
                <a:latin typeface="Calibri Light"/>
                <a:cs typeface="Times New Roman" pitchFamily="18" charset="0"/>
              </a:rPr>
              <a:t>Вайсґербер</a:t>
            </a:r>
            <a:r>
              <a:rPr lang="uk-UA" sz="1400" dirty="0">
                <a:latin typeface="Calibri Light"/>
                <a:cs typeface="Times New Roman" pitchFamily="18" charset="0"/>
              </a:rPr>
              <a:t>: </a:t>
            </a:r>
            <a:r>
              <a:rPr lang="uk-UA" sz="1400" b="0" dirty="0">
                <a:latin typeface="Calibri Light"/>
                <a:cs typeface="Times New Roman" pitchFamily="18" charset="0"/>
              </a:rPr>
              <a:t>пропорції правильні, але кольори не відповідають дійсності (наприклад, стіна не зелена, як на картині).</a:t>
            </a:r>
          </a:p>
        </p:txBody>
      </p:sp>
      <p:sp>
        <p:nvSpPr>
          <p:cNvPr id="5132" name="Caption_15"/>
          <p:cNvSpPr txBox="1">
            <a:spLocks noChangeArrowheads="1"/>
          </p:cNvSpPr>
          <p:nvPr/>
        </p:nvSpPr>
        <p:spPr bwMode="auto">
          <a:xfrm>
            <a:off x="7467600" y="1772816"/>
            <a:ext cx="40354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uk-UA" sz="1400" b="0" dirty="0">
                <a:latin typeface="Calibri Light"/>
                <a:cs typeface="Times New Roman" pitchFamily="18" charset="0"/>
              </a:rPr>
              <a:t>Фото сільської площі: зверніть увагу, що під час малювання автомобілів не було на площі.</a:t>
            </a:r>
          </a:p>
        </p:txBody>
      </p:sp>
    </p:spTree>
    <p:extLst>
      <p:ext uri="{BB962C8B-B14F-4D97-AF65-F5344CB8AC3E}">
        <p14:creationId xmlns:p14="http://schemas.microsoft.com/office/powerpoint/2010/main" val="191401299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endParaRPr lang="de-DE" altLang="de-DE" sz="1800" b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50000"/>
              </a:spcBef>
              <a:spcAft>
                <a:spcPts val="0"/>
              </a:spcAft>
              <a:buClrTx/>
              <a:buFontTx/>
              <a:buNone/>
            </a:pPr>
            <a:r>
              <a:rPr lang="uk-UA" sz="1200" b="0">
                <a:solidFill>
                  <a:srgbClr val="333333"/>
                </a:solidFill>
                <a:latin typeface="Calibri Ligh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b="0" u="sng">
                <a:solidFill>
                  <a:srgbClr val="333333"/>
                </a:solidFill>
                <a:latin typeface="Calibri Light"/>
              </a:rPr>
              <a:t>www.uke.de/mct</a:t>
            </a:r>
            <a:r>
              <a:rPr lang="uk-UA" sz="1200" b="0">
                <a:solidFill>
                  <a:srgbClr val="333333"/>
                </a:solidFill>
                <a:latin typeface="Calibri Ligh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 b="0">
                <a:solidFill>
                  <a:srgbClr val="333333"/>
                </a:solidFill>
                <a:latin typeface="Calibri Light"/>
              </a:rPr>
            </a:br>
            <a:r>
              <a:rPr lang="uk-UA" sz="1200" b="0">
                <a:solidFill>
                  <a:srgbClr val="333333"/>
                </a:solidFill>
                <a:latin typeface="Calibri Ligh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b="0" u="sng">
                <a:solidFill>
                  <a:srgbClr val="333333"/>
                </a:solidFill>
                <a:latin typeface="Calibri Light"/>
              </a:rPr>
              <a:t>www.uke.de/mkt</a:t>
            </a:r>
            <a:r>
              <a:rPr lang="uk-UA" sz="1200" b="0">
                <a:solidFill>
                  <a:srgbClr val="333333"/>
                </a:solidFill>
                <a:latin typeface="Calibri Ligh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744451"/>
              </p:ext>
            </p:extLst>
          </p:nvPr>
        </p:nvGraphicFramePr>
        <p:xfrm>
          <a:off x="408954" y="2011680"/>
          <a:ext cx="11375999" cy="11277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Бернд Гампель, Гельмут Шак, Андреас Вайсґербер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Private/Приватний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Untitled/Без назви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Paintings of Spanish village square/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Картини іспанської сільської площі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>
                <a:solidFill>
                  <a:srgbClr val="333333"/>
                </a:solidFill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88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373698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3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5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6.xml><?xml version="1.0" encoding="utf-8"?>
<a:theme xmlns:a="http://schemas.openxmlformats.org/drawingml/2006/main" name="5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7.xml><?xml version="1.0" encoding="utf-8"?>
<a:theme xmlns:a="http://schemas.openxmlformats.org/drawingml/2006/main" name="6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8.xml><?xml version="1.0" encoding="utf-8"?>
<a:theme xmlns:a="http://schemas.openxmlformats.org/drawingml/2006/main" name="7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9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4165</Words>
  <Application>Microsoft Macintosh PowerPoint</Application>
  <PresentationFormat>Benutzerdefiniert</PresentationFormat>
  <Paragraphs>741</Paragraphs>
  <Slides>88</Slides>
  <Notes>86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8</vt:i4>
      </vt:variant>
      <vt:variant>
        <vt:lpstr>Folientitel</vt:lpstr>
      </vt:variant>
      <vt:variant>
        <vt:i4>88</vt:i4>
      </vt:variant>
    </vt:vector>
  </HeadingPairs>
  <TitlesOfParts>
    <vt:vector size="105" baseType="lpstr">
      <vt:lpstr>ＭＳ Ｐゴシック</vt:lpstr>
      <vt:lpstr>Arial</vt:lpstr>
      <vt:lpstr>Calibri</vt:lpstr>
      <vt:lpstr>Calibri Light</vt:lpstr>
      <vt:lpstr>Symbol</vt:lpstr>
      <vt:lpstr>Times New Roman</vt:lpstr>
      <vt:lpstr>Verdana</vt:lpstr>
      <vt:lpstr>WingDings</vt:lpstr>
      <vt:lpstr>WingDings</vt:lpstr>
      <vt:lpstr>UKE_PPT-Vorlage_16zu9</vt:lpstr>
      <vt:lpstr>1_UKE_PPT-Vorlage_16zu9</vt:lpstr>
      <vt:lpstr>2_UKE_PPT-Vorlage_16zu9</vt:lpstr>
      <vt:lpstr>3_UKE_PPT-Vorlage_16zu9</vt:lpstr>
      <vt:lpstr>4_UKE_PPT-Vorlage_16zu9</vt:lpstr>
      <vt:lpstr>5_UKE_PPT-Vorlage_16zu9</vt:lpstr>
      <vt:lpstr>6_UKE_PPT-Vorlage_16zu9</vt:lpstr>
      <vt:lpstr>7_UKE_PPT-Vorlage_16zu9</vt:lpstr>
      <vt:lpstr>MCT 5 B. Пам’ять</vt:lpstr>
      <vt:lpstr>Пам’ять</vt:lpstr>
      <vt:lpstr>Пам’ять</vt:lpstr>
      <vt:lpstr>Пам’ять</vt:lpstr>
      <vt:lpstr>Пам’ять</vt:lpstr>
      <vt:lpstr>Пам’ять</vt:lpstr>
      <vt:lpstr>Що перешкоджає запам'ятовуванню?</vt:lpstr>
      <vt:lpstr>Що перешкоджає запам'ятовуванню?</vt:lpstr>
      <vt:lpstr>Що перешкоджає запам'ятовуванню?</vt:lpstr>
      <vt:lpstr>Що перешкоджає запам'ятовуванню?</vt:lpstr>
      <vt:lpstr>Що перешкоджає запам'ятовуванню?</vt:lpstr>
      <vt:lpstr>Як мені краще запам’ятовувати речі?</vt:lpstr>
      <vt:lpstr>Чи працює наша пам'ять як відеореєстратор? Альтернативну вправу можна знайти в кінці презентації.</vt:lpstr>
      <vt:lpstr>Чи працює наша пам'ять як відеореєстратор?</vt:lpstr>
      <vt:lpstr>Пізніше всім учасникам показали два зображення. Учасників попросили визначити, яке зображення вони бачили першим. Як ви думаєте, чи вплинуло на спогади оманливе запитання?</vt:lpstr>
      <vt:lpstr>Наша пам'ять не є ідеальним відображенням реальності!</vt:lpstr>
      <vt:lpstr>Наша пам'ять не є ідеальним відображенням реальності!</vt:lpstr>
      <vt:lpstr>Завдання</vt:lpstr>
      <vt:lpstr>Завдання</vt:lpstr>
      <vt:lpstr>Завдання</vt:lpstr>
      <vt:lpstr>PowerPoint-Präsentation</vt:lpstr>
      <vt:lpstr>Коваль Що було показано? Наскільки ви впевнені?</vt:lpstr>
      <vt:lpstr>Коваль</vt:lpstr>
      <vt:lpstr>PowerPoint-Präsentation</vt:lpstr>
      <vt:lpstr>Піратський корабель Що зображено? Наскільки ви впевнені?</vt:lpstr>
      <vt:lpstr>Піратський корабель</vt:lpstr>
      <vt:lpstr>Хибні спогади</vt:lpstr>
      <vt:lpstr>Хибні спогади</vt:lpstr>
      <vt:lpstr>Хибні спогади</vt:lpstr>
      <vt:lpstr>Типи збоїв пам'яті</vt:lpstr>
      <vt:lpstr>Типи збоїв пам'яті</vt:lpstr>
      <vt:lpstr>Типи збоїв пам'яті</vt:lpstr>
      <vt:lpstr>Типи збоїв пам'яті</vt:lpstr>
      <vt:lpstr>Хибні спогади!</vt:lpstr>
      <vt:lpstr>Хибні спогади!</vt:lpstr>
      <vt:lpstr>Хибні спогади!</vt:lpstr>
      <vt:lpstr>Хибні спогади!</vt:lpstr>
      <vt:lpstr>Що це все означає?</vt:lpstr>
      <vt:lpstr>Що це все означає?</vt:lpstr>
      <vt:lpstr>Що це все означає?</vt:lpstr>
      <vt:lpstr>Як проблеми з пам'яттю сприяють помилковій оцінці у разі психозу (приклади)</vt:lpstr>
      <vt:lpstr>Завдання 2</vt:lpstr>
      <vt:lpstr>Завдання 2</vt:lpstr>
      <vt:lpstr>PowerPoint-Präsentation</vt:lpstr>
      <vt:lpstr>Злодії Що зображено? Наскільки ви впевнені?</vt:lpstr>
      <vt:lpstr>Злодії</vt:lpstr>
      <vt:lpstr>PowerPoint-Präsentation</vt:lpstr>
      <vt:lpstr>Класна кімната Що зображено? Наскільки ви впевнені?</vt:lpstr>
      <vt:lpstr>Класна кімната</vt:lpstr>
      <vt:lpstr>PowerPoint-Präsentation</vt:lpstr>
      <vt:lpstr>Пляж Що зображено? Наскільки ви впевнені?</vt:lpstr>
      <vt:lpstr>Пляж</vt:lpstr>
      <vt:lpstr>PowerPoint-Präsentation</vt:lpstr>
      <vt:lpstr>Мозковий штурм</vt:lpstr>
      <vt:lpstr>У магазині Що зображено? Наскільки ви впевнені?</vt:lpstr>
      <vt:lpstr>У магазині</vt:lpstr>
      <vt:lpstr>PowerPoint-Präsentation</vt:lpstr>
      <vt:lpstr>Мозковий штурм</vt:lpstr>
      <vt:lpstr>У басейні Що зображено? Наскільки ви впевнені?</vt:lpstr>
      <vt:lpstr>У басейні</vt:lpstr>
      <vt:lpstr>PowerPoint-Präsentation</vt:lpstr>
      <vt:lpstr>Банк Що зображено? Наскільки ви впевнені?</vt:lpstr>
      <vt:lpstr>Платформа</vt:lpstr>
      <vt:lpstr>PowerPoint-Präsentation</vt:lpstr>
      <vt:lpstr>Відпочинок на природі Що зображено? Наскільки ви впевнені?</vt:lpstr>
      <vt:lpstr>Відпочинок на природі</vt:lpstr>
      <vt:lpstr>PowerPoint-Präsentation</vt:lpstr>
      <vt:lpstr>Мозковий штурм</vt:lpstr>
      <vt:lpstr>Зоопарк Що зображено? Наскільки ви впевнені?</vt:lpstr>
      <vt:lpstr>Зоопарк</vt:lpstr>
      <vt:lpstr>PowerPoint-Präsentation</vt:lpstr>
      <vt:lpstr>Мозковий штурм</vt:lpstr>
      <vt:lpstr>Вітальня Що зображено? Наскільки ви впевнені?</vt:lpstr>
      <vt:lpstr>Вітальня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  <vt:lpstr>Чи бачимо і пам’ятаємо одні й ті самі речі однаково? </vt:lpstr>
      <vt:lpstr>Зверніть увагу на відмінності у кольорах і розмірах на трьох картинах! Чи є на них речі, які кожен художник зобразив або пропустив по-своєму?</vt:lpstr>
      <vt:lpstr>Кожна людина сприймає речі по-своєму!  Як і на трьох картинах — ви бачите той самий пейзаж, але з різними акцентами!</vt:lpstr>
      <vt:lpstr>Наша пам'ять не працює як фотоапарат! Ми можемо помилятися!  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324</cp:revision>
  <dcterms:created xsi:type="dcterms:W3CDTF">2004-06-30T16:15:23Z</dcterms:created>
  <dcterms:modified xsi:type="dcterms:W3CDTF">2025-10-07T14:16:36Z</dcterms:modified>
</cp:coreProperties>
</file>