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61"/>
  </p:notesMasterIdLst>
  <p:handoutMasterIdLst>
    <p:handoutMasterId r:id="rId62"/>
  </p:handoutMasterIdLst>
  <p:sldIdLst>
    <p:sldId id="427" r:id="rId2"/>
    <p:sldId id="386" r:id="rId3"/>
    <p:sldId id="406" r:id="rId4"/>
    <p:sldId id="405" r:id="rId5"/>
    <p:sldId id="298" r:id="rId6"/>
    <p:sldId id="415" r:id="rId7"/>
    <p:sldId id="262" r:id="rId8"/>
    <p:sldId id="381" r:id="rId9"/>
    <p:sldId id="340" r:id="rId10"/>
    <p:sldId id="390" r:id="rId11"/>
    <p:sldId id="414" r:id="rId12"/>
    <p:sldId id="408" r:id="rId13"/>
    <p:sldId id="416" r:id="rId14"/>
    <p:sldId id="394" r:id="rId15"/>
    <p:sldId id="358" r:id="rId16"/>
    <p:sldId id="393" r:id="rId17"/>
    <p:sldId id="395" r:id="rId18"/>
    <p:sldId id="312" r:id="rId19"/>
    <p:sldId id="398" r:id="rId20"/>
    <p:sldId id="396" r:id="rId21"/>
    <p:sldId id="360" r:id="rId22"/>
    <p:sldId id="399" r:id="rId23"/>
    <p:sldId id="334" r:id="rId24"/>
    <p:sldId id="300" r:id="rId25"/>
    <p:sldId id="304" r:id="rId26"/>
    <p:sldId id="379" r:id="rId27"/>
    <p:sldId id="284" r:id="rId28"/>
    <p:sldId id="302" r:id="rId29"/>
    <p:sldId id="378" r:id="rId30"/>
    <p:sldId id="354" r:id="rId31"/>
    <p:sldId id="290" r:id="rId32"/>
    <p:sldId id="411" r:id="rId33"/>
    <p:sldId id="361" r:id="rId34"/>
    <p:sldId id="362" r:id="rId35"/>
    <p:sldId id="367" r:id="rId36"/>
    <p:sldId id="372" r:id="rId37"/>
    <p:sldId id="417" r:id="rId38"/>
    <p:sldId id="418" r:id="rId39"/>
    <p:sldId id="419" r:id="rId40"/>
    <p:sldId id="363" r:id="rId41"/>
    <p:sldId id="267" r:id="rId42"/>
    <p:sldId id="268" r:id="rId43"/>
    <p:sldId id="373" r:id="rId44"/>
    <p:sldId id="377" r:id="rId45"/>
    <p:sldId id="291" r:id="rId46"/>
    <p:sldId id="351" r:id="rId47"/>
    <p:sldId id="270" r:id="rId48"/>
    <p:sldId id="274" r:id="rId49"/>
    <p:sldId id="350" r:id="rId50"/>
    <p:sldId id="266" r:id="rId51"/>
    <p:sldId id="400" r:id="rId52"/>
    <p:sldId id="404" r:id="rId53"/>
    <p:sldId id="376" r:id="rId54"/>
    <p:sldId id="410" r:id="rId55"/>
    <p:sldId id="353" r:id="rId56"/>
    <p:sldId id="665" r:id="rId57"/>
    <p:sldId id="426" r:id="rId58"/>
    <p:sldId id="423" r:id="rId59"/>
    <p:sldId id="424" r:id="rId60"/>
  </p:sldIdLst>
  <p:sldSz cx="12195175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56">
          <p15:clr>
            <a:srgbClr val="A4A3A4"/>
          </p15:clr>
        </p15:guide>
        <p15:guide id="2" pos="340">
          <p15:clr>
            <a:srgbClr val="A4A3A4"/>
          </p15:clr>
        </p15:guide>
        <p15:guide id="3" pos="45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000000"/>
    <a:srgbClr val="336699"/>
    <a:srgbClr val="E3EFF8"/>
    <a:srgbClr val="004992"/>
    <a:srgbClr val="333333"/>
    <a:srgbClr val="8BB3CE"/>
    <a:srgbClr val="006699"/>
    <a:srgbClr val="C3C3F7"/>
    <a:srgbClr val="8DC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87" autoAdjust="0"/>
    <p:restoredTop sz="87396" autoAdjust="0"/>
  </p:normalViewPr>
  <p:slideViewPr>
    <p:cSldViewPr>
      <p:cViewPr varScale="1">
        <p:scale>
          <a:sx n="109" d="100"/>
          <a:sy n="109" d="100"/>
        </p:scale>
        <p:origin x="824" y="184"/>
      </p:cViewPr>
      <p:guideLst>
        <p:guide orient="horz" pos="4156"/>
        <p:guide pos="340"/>
        <p:guide pos="4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fld id="{FBFA2E4C-F52B-4CD4-A78F-038F5973D7F4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86514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828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fld id="{8CFB98E7-B474-44BE-8F3B-978A8B41E30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7478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690DD-E8E0-C8B4-0629-DB94A2C5D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036D860-5B55-6C44-D7E7-271E8BF986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75DC3A3-1D0C-1D64-68AD-3F9D4F3AD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C9F657-E7B9-B6D8-8B1A-BB486B7E6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73549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2971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84056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40901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b="0" dirty="0"/>
          </a:p>
        </p:txBody>
      </p:sp>
    </p:spTree>
    <p:extLst>
      <p:ext uri="{BB962C8B-B14F-4D97-AF65-F5344CB8AC3E}">
        <p14:creationId xmlns:p14="http://schemas.microsoft.com/office/powerpoint/2010/main" val="3758271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b="0" dirty="0"/>
          </a:p>
        </p:txBody>
      </p:sp>
    </p:spTree>
    <p:extLst>
      <p:ext uri="{BB962C8B-B14F-4D97-AF65-F5344CB8AC3E}">
        <p14:creationId xmlns:p14="http://schemas.microsoft.com/office/powerpoint/2010/main" val="3758271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96090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8810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690815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76647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76647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82921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82921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374357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1953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b="0" dirty="0"/>
          </a:p>
        </p:txBody>
      </p:sp>
    </p:spTree>
    <p:extLst>
      <p:ext uri="{BB962C8B-B14F-4D97-AF65-F5344CB8AC3E}">
        <p14:creationId xmlns:p14="http://schemas.microsoft.com/office/powerpoint/2010/main" val="14234418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976655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1236844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265466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2947200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01807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39017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261995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0113235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9960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6207343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045942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849659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845393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348335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951347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389584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8898774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650913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9095142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393541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3935414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4393541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393541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827248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206690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1778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302176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795204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507108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994469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546851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734222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2083350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235513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998636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7074523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366737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582958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6161138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585788"/>
            <a:ext cx="5557837" cy="31257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de-DE" sz="1300">
              <a:latin typeface="Verdana" panose="020B060403050404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6604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759" y="6377940"/>
            <a:ext cx="280489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587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1. Стиль </a:t>
            </a:r>
            <a:r>
              <a:rPr lang="ru-RU" dirty="0" err="1"/>
              <a:t>атрибуції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9B00EF49-7894-4F53-A8DD-F7DB3BFC5032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cHKzGKiiWI1iG9M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435D5-30CA-613D-E2E7-3F3DDEFA6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0A9C-597C-59F4-12D7-8151D9609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MCT</a:t>
            </a:r>
            <a:r>
              <a:rPr lang="uk-UA" dirty="0"/>
              <a:t> 1 A. Стиль атрибуції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78B0D-5589-DD8F-E934-AD47DFD401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418EE0CA-9887-0C98-4391-D5768EE1B0F7}"/>
              </a:ext>
            </a:extLst>
          </p:cNvPr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4</a:t>
            </a:r>
            <a:r>
              <a:rPr lang="uk-UA" dirty="0">
                <a:latin typeface="+mj-lt"/>
              </a:rPr>
              <a:t>|2</a:t>
            </a:r>
            <a:r>
              <a:rPr lang="de-DE" dirty="0">
                <a:latin typeface="+mj-lt"/>
              </a:rPr>
              <a:t>5</a:t>
            </a:r>
            <a:endParaRPr lang="uk-U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6919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Стиль атрибуції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marL="0" indent="0" eaLnBrk="1" hangingPunct="1">
              <a:spcAft>
                <a:spcPct val="0"/>
              </a:spcAft>
              <a:buFontTx/>
              <a:buNone/>
              <a:tabLst>
                <a:tab pos="0" algn="l"/>
              </a:tabLst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Атрибуція — це власне пояснення ситуації (наприклад, звинувачення себе чи інших)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Стиль атрибуції</a:t>
            </a:r>
          </a:p>
        </p:txBody>
      </p:sp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marL="0" indent="0" eaLnBrk="1" hangingPunct="1">
              <a:buFontTx/>
              <a:buNone/>
              <a:tabLst>
                <a:tab pos="0" algn="l"/>
              </a:tabLst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Атрибуція — це власне пояснення ситуації (наприклад, звинувачення себе чи інших)</a:t>
            </a:r>
          </a:p>
          <a:p>
            <a:pPr marL="0" indent="0"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Ми часто не помічаємо, що схожі ситуації можуть траплятися з абсолютно різних причин.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Стиль атрибуції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0" eaLnBrk="1" hangingPunct="1">
              <a:spcAft>
                <a:spcPct val="0"/>
              </a:spcAft>
              <a:buFontTx/>
              <a:buNone/>
              <a:tabLst>
                <a:tab pos="0" algn="l"/>
              </a:tabLst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Атрибуція — це власне пояснення ситуації (наприклад, звинувачення себе чи інших)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Ми часто не помічаємо, що схожі ситуації можуть траплятися з абсолютно різних причин.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Якими можуть бути причини описаної нижче ситуації?</a:t>
            </a:r>
            <a:br>
              <a:rPr lang="uk-UA" sz="2400" b="1">
                <a:solidFill>
                  <a:srgbClr val="336699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Ви домовилися з другом про зустріч, але він не прийшов.</a:t>
            </a:r>
          </a:p>
          <a:p>
            <a:pPr indent="0" eaLnBrk="1" hangingPunct="1">
              <a:spcAft>
                <a:spcPct val="0"/>
              </a:spcAft>
              <a:buFontTx/>
              <a:buNone/>
              <a:tabLst>
                <a:tab pos="0" algn="l"/>
              </a:tabLst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Причини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Чому ваш друг вас підвів?</a:t>
            </a:r>
            <a:r>
              <a:rPr lang="uk-UA" sz="2400">
                <a:solidFill>
                  <a:srgbClr val="336699"/>
                </a:solidFill>
                <a:latin typeface="Calibri Light"/>
                <a:cs typeface="Times New Roman" panose="02020603050405020304" pitchFamily="18" charset="0"/>
              </a:rPr>
              <a:t>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Можливі атрибуції...</a:t>
            </a:r>
          </a:p>
          <a:p>
            <a:pPr lvl="0" defTabSz="914400" fontAlgn="base">
              <a:spcAft>
                <a:spcPct val="0"/>
              </a:spcAft>
            </a:pPr>
            <a:endParaRPr lang="de-DE" altLang="de-DE" sz="2400" dirty="0">
              <a:solidFill>
                <a:srgbClr val="004992"/>
              </a:solidFill>
              <a:latin typeface="Calibri Light"/>
              <a:cs typeface="Times New Roman" panose="02020603050405020304" pitchFamily="18" charset="0"/>
            </a:endParaRPr>
          </a:p>
          <a:p>
            <a:pPr lvl="0" algn="ctr" defTabSz="914400" fontAlgn="base">
              <a:spcAft>
                <a:spcPct val="0"/>
              </a:spcAft>
            </a:pPr>
            <a:r>
              <a:rPr lang="uk-UA" sz="2400">
                <a:solidFill>
                  <a:schemeClr val="tx1"/>
                </a:solidFill>
                <a:latin typeface="Calibri Light"/>
                <a:cs typeface="Times New Roman" panose="02020603050405020304" pitchFamily="18" charset="0"/>
              </a:rPr>
              <a:t>???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Причини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Чому ваш друг вас підвів?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Можливі атрибуції...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Йому на мене байдуже. З іншими він би не дозволив собі так поводитись.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Він забудькуватий і міг переплутати час.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нього зламався автомобіль.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3822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Чому ваш друг вас підвів?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Можливі атрибуції...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Причини</a:t>
            </a:r>
          </a:p>
        </p:txBody>
      </p:sp>
      <p:graphicFrame>
        <p:nvGraphicFramePr>
          <p:cNvPr id="9" name="Group 6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273609"/>
              </p:ext>
            </p:extLst>
          </p:nvPr>
        </p:nvGraphicFramePr>
        <p:xfrm>
          <a:off x="408955" y="3645024"/>
          <a:ext cx="11376000" cy="2843847"/>
        </p:xfrm>
        <a:graphic>
          <a:graphicData uri="http://schemas.openxmlformats.org/drawingml/2006/table">
            <a:tbl>
              <a:tblPr/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9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6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... я</a:t>
                      </a:r>
                    </a:p>
                  </a:txBody>
                  <a:tcPr marL="121952" marR="121952" marT="45704" marB="45704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Йому на мене байдуже.</a:t>
                      </a:r>
                    </a:p>
                  </a:txBody>
                  <a:tcPr marL="121952" marR="121952" marT="45704" marB="45704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... інші</a:t>
                      </a:r>
                    </a:p>
                  </a:txBody>
                  <a:tcPr marL="121952" marR="121952" marT="45704" marB="4570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Він забудькуватий.</a:t>
                      </a:r>
                    </a:p>
                  </a:txBody>
                  <a:tcPr marL="121952" marR="121952" marT="45704" marB="4570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27">
                <a:tc>
                  <a:txBody>
                    <a:bodyPr/>
                    <a:lstStyle/>
                    <a:p>
                      <a:pPr marL="358775" marR="0" lvl="0" indent="-358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... ситуація </a:t>
                      </a:r>
                    </a:p>
                    <a:p>
                      <a:pPr marL="358775" marR="0" lvl="0" indent="-358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   або збіг обставин</a:t>
                      </a:r>
                    </a:p>
                  </a:txBody>
                  <a:tcPr marL="121952" marR="121952" marT="45704" marB="45704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Автомобіль зламався.</a:t>
                      </a:r>
                    </a:p>
                  </a:txBody>
                  <a:tcPr marL="121952" marR="121952" marT="45704" marB="45704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Атрибуція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Як ми вже сказали, події можуть мати різні причини.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Крім того, часто ситуації супроводжуються </a:t>
            </a:r>
            <a:r>
              <a:rPr lang="uk-UA" sz="24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кількома</a:t>
            </a: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чинниками.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Однак багато людей схильні зосереджуватися виключно на суб'єктивних поясненнях (наприклад, звинувачують тільки інших, а не себе, або навпаки).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2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пішли з лікарні, ще не видужавши.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de-DE" altLang="de-DE" sz="20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Можливі атрибуції …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... я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... інші 	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... ситуація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або збіг обставин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800" dirty="0">
                <a:solidFill>
                  <a:srgbClr val="004992"/>
                </a:solidFill>
                <a:latin typeface="Calibri Light"/>
              </a:rPr>
              <a:t>	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800" dirty="0">
                <a:solidFill>
                  <a:srgbClr val="004992"/>
                </a:solidFill>
                <a:latin typeface="Calibri Light"/>
              </a:rPr>
              <a:t>		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736591" y="1988840"/>
            <a:ext cx="3048364" cy="1813172"/>
            <a:chOff x="8881871" y="2248940"/>
            <a:chExt cx="3048364" cy="1813172"/>
          </a:xfrm>
        </p:grpSpPr>
        <p:pic>
          <p:nvPicPr>
            <p:cNvPr id="20483" name="Picture 18" descr="modul1aSChatten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1871" y="2248940"/>
              <a:ext cx="1824228" cy="181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4" name="AutoShape 19"/>
            <p:cNvSpPr>
              <a:spLocks noChangeArrowheads="1"/>
            </p:cNvSpPr>
            <p:nvPr/>
          </p:nvSpPr>
          <p:spPr bwMode="auto">
            <a:xfrm>
              <a:off x="10058027" y="2248940"/>
              <a:ext cx="1872208" cy="936104"/>
            </a:xfrm>
            <a:prstGeom prst="wedgeRoundRectCallout">
              <a:avLst>
                <a:gd name="adj1" fmla="val -76964"/>
                <a:gd name="adj2" fmla="val 27954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0">
              <a:noAutofit/>
            </a:bodyPr>
            <a:lstStyle>
              <a:lvl1pPr>
                <a:spcBef>
                  <a:spcPct val="20000"/>
                </a:spcBef>
                <a:buClr>
                  <a:srgbClr val="336699"/>
                </a:buClr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36699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None/>
              </a:pPr>
              <a:r>
                <a:rPr lang="uk-UA" sz="1800" dirty="0">
                  <a:latin typeface="Calibri Light"/>
                </a:rPr>
                <a:t>Припини мене всюди переслідувати!</a:t>
              </a:r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1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пішли з лікарні, ще не видужавши.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1800" b="1" dirty="0">
                <a:solidFill>
                  <a:srgbClr val="004992"/>
                </a:solidFill>
                <a:latin typeface="Calibri Light"/>
              </a:rPr>
              <a:t>Можливі атрибуції …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1800" b="1" dirty="0">
                <a:solidFill>
                  <a:srgbClr val="004992"/>
                </a:solidFill>
                <a:latin typeface="Calibri Light"/>
              </a:rPr>
              <a:t>... я: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1800" i="1" dirty="0">
                <a:solidFill>
                  <a:srgbClr val="004992"/>
                </a:solidFill>
                <a:latin typeface="Calibri Light"/>
              </a:rPr>
              <a:t>(на які ви можете вплинути)</a:t>
            </a:r>
            <a:r>
              <a:rPr lang="uk-UA" sz="1800" dirty="0">
                <a:solidFill>
                  <a:srgbClr val="004992"/>
                </a:solidFill>
                <a:latin typeface="Calibri Light"/>
              </a:rPr>
              <a:t> 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Calibri Light"/>
              </a:rPr>
              <a:t>у мене було недостатньо мотивації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Calibri Light"/>
              </a:rPr>
              <a:t>у мене не було віри в моє одужання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-UA" sz="1800" i="1" dirty="0">
                <a:solidFill>
                  <a:srgbClr val="004992"/>
                </a:solidFill>
                <a:latin typeface="Calibri Light"/>
              </a:rPr>
              <a:t>(на які ви можете частково вплинути)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Calibri Light"/>
              </a:rPr>
              <a:t>у мене була невиліковна хвороба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Calibri Light"/>
              </a:rPr>
              <a:t>мені просто дістались погані гени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-UA" sz="1800" b="1" dirty="0">
                <a:solidFill>
                  <a:srgbClr val="004992"/>
                </a:solidFill>
                <a:latin typeface="Calibri Light"/>
              </a:rPr>
              <a:t>... інші: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Calibri Light"/>
              </a:rPr>
              <a:t>лікарі цієї лікарні мають погану репутацію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Calibri Light"/>
              </a:rPr>
              <a:t>персонал лікарні повинен був приділити мені більше часу та зусиль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-UA" sz="1800" b="1" dirty="0">
                <a:solidFill>
                  <a:srgbClr val="004992"/>
                </a:solidFill>
                <a:latin typeface="Calibri Light"/>
              </a:rPr>
              <a:t>... ситуація або збіг обставин: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Calibri Light"/>
              </a:rPr>
              <a:t>якби мені не довелось лежати у палаті з шістьма іншими пацієнтами, я б зараз був(ла) здоровим(</a:t>
            </a:r>
            <a:r>
              <a:rPr lang="uk-UA" dirty="0" err="1">
                <a:latin typeface="Calibri Light"/>
              </a:rPr>
              <a:t>ою</a:t>
            </a:r>
            <a:r>
              <a:rPr lang="uk-UA" dirty="0">
                <a:latin typeface="Calibri Light"/>
              </a:rPr>
              <a:t>)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Calibri Light"/>
              </a:rPr>
              <a:t>якби в лікарні було краще обладнання, мене б вилікували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latin typeface="Calibri Light"/>
              </a:rPr>
              <a:t>іноді видужання займає деякий час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de-DE" sz="1800" dirty="0">
              <a:latin typeface="Calibri Ligh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736591" y="1988840"/>
            <a:ext cx="3048364" cy="1813172"/>
            <a:chOff x="8881871" y="2248940"/>
            <a:chExt cx="3048364" cy="1813172"/>
          </a:xfrm>
        </p:grpSpPr>
        <p:pic>
          <p:nvPicPr>
            <p:cNvPr id="10" name="Picture 18" descr="modul1aSChatten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1871" y="2248940"/>
              <a:ext cx="1824228" cy="181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AutoShape 19"/>
            <p:cNvSpPr>
              <a:spLocks noChangeArrowheads="1"/>
            </p:cNvSpPr>
            <p:nvPr/>
          </p:nvSpPr>
          <p:spPr bwMode="auto">
            <a:xfrm>
              <a:off x="10058027" y="2248940"/>
              <a:ext cx="1872208" cy="936104"/>
            </a:xfrm>
            <a:prstGeom prst="wedgeRoundRectCallout">
              <a:avLst>
                <a:gd name="adj1" fmla="val -76964"/>
                <a:gd name="adj2" fmla="val 27954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0">
              <a:noAutofit/>
            </a:bodyPr>
            <a:lstStyle>
              <a:lvl1pPr>
                <a:spcBef>
                  <a:spcPct val="20000"/>
                </a:spcBef>
                <a:buClr>
                  <a:srgbClr val="336699"/>
                </a:buClr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36699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None/>
              </a:pPr>
              <a:r>
                <a:rPr lang="uk-UA" sz="1800" dirty="0">
                  <a:latin typeface="Calibri Light"/>
                </a:rPr>
                <a:t>Припини мене всюди переслідувати!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1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пішли з лікарні, ще не видужавши.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1800" b="1">
                <a:solidFill>
                  <a:srgbClr val="004992"/>
                </a:solidFill>
                <a:latin typeface="Calibri Light"/>
              </a:rPr>
              <a:t>Можливі атрибуції …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1800" b="1">
                <a:solidFill>
                  <a:srgbClr val="004992"/>
                </a:solidFill>
                <a:latin typeface="Calibri Light"/>
              </a:rPr>
              <a:t>... я: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1800" i="1">
                <a:solidFill>
                  <a:srgbClr val="004992"/>
                </a:solidFill>
                <a:latin typeface="Calibri Light"/>
              </a:rPr>
              <a:t>(на які ви можете вплинути)</a:t>
            </a:r>
            <a:r>
              <a:rPr lang="uk-UA" sz="1800">
                <a:solidFill>
                  <a:srgbClr val="004992"/>
                </a:solidFill>
                <a:latin typeface="Calibri Light"/>
              </a:rPr>
              <a:t> 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>
                <a:latin typeface="Calibri Light"/>
              </a:rPr>
              <a:t>у мене було недостатньо мотивації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>
                <a:latin typeface="Calibri Light"/>
              </a:rPr>
              <a:t>у мене не було віри в моє одужання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-UA" sz="1800" i="1">
                <a:solidFill>
                  <a:srgbClr val="004992"/>
                </a:solidFill>
                <a:latin typeface="Calibri Light"/>
              </a:rPr>
              <a:t>(на які ви можете частково вплинути)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>
                <a:latin typeface="Calibri Light"/>
              </a:rPr>
              <a:t>у мене була невиліковна хвороба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>
                <a:latin typeface="Calibri Light"/>
              </a:rPr>
              <a:t>мені просто дістались погані гени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-UA" sz="1800" b="1">
                <a:solidFill>
                  <a:srgbClr val="004992"/>
                </a:solidFill>
                <a:latin typeface="Calibri Light"/>
              </a:rPr>
              <a:t>... інші: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>
                <a:latin typeface="Calibri Light"/>
              </a:rPr>
              <a:t>лікарі цієї лікарні мають погану репутацію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>
                <a:latin typeface="Calibri Light"/>
              </a:rPr>
              <a:t>персонал лікарні повинен був приділити мені більше часу та зусиль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-UA" sz="1800" b="1">
                <a:solidFill>
                  <a:srgbClr val="004992"/>
                </a:solidFill>
                <a:latin typeface="Calibri Light"/>
              </a:rPr>
              <a:t>... ситуація або збіг обставин: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>
                <a:latin typeface="Calibri Light"/>
              </a:rPr>
              <a:t>якби мені не довелось лежати у палаті з шістьма іншими пацієнтами, я б зараз був(ла) здоровим(ою)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>
                <a:latin typeface="Calibri Light"/>
              </a:rPr>
              <a:t>якби в лікарні було краще обладнання, мене б вилікували</a:t>
            </a:r>
          </a:p>
          <a:p>
            <a:pPr marL="501713" lvl="2" indent="-2857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>
                <a:latin typeface="Calibri Light"/>
              </a:rPr>
              <a:t>іноді видужання займає деякий час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de-DE" sz="1800" dirty="0">
              <a:latin typeface="Calibri Ligh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736591" y="1988840"/>
            <a:ext cx="3048364" cy="1813172"/>
            <a:chOff x="8881871" y="2248940"/>
            <a:chExt cx="3048364" cy="1813172"/>
          </a:xfrm>
        </p:grpSpPr>
        <p:pic>
          <p:nvPicPr>
            <p:cNvPr id="10" name="Picture 18" descr="modul1aSChatten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1871" y="2248940"/>
              <a:ext cx="1824228" cy="181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AutoShape 19"/>
            <p:cNvSpPr>
              <a:spLocks noChangeArrowheads="1"/>
            </p:cNvSpPr>
            <p:nvPr/>
          </p:nvSpPr>
          <p:spPr bwMode="auto">
            <a:xfrm>
              <a:off x="10058027" y="2248940"/>
              <a:ext cx="1872208" cy="936104"/>
            </a:xfrm>
            <a:prstGeom prst="wedgeRoundRectCallout">
              <a:avLst>
                <a:gd name="adj1" fmla="val -76964"/>
                <a:gd name="adj2" fmla="val 27954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0">
              <a:noAutofit/>
            </a:bodyPr>
            <a:lstStyle>
              <a:lvl1pPr>
                <a:spcBef>
                  <a:spcPct val="20000"/>
                </a:spcBef>
                <a:buClr>
                  <a:srgbClr val="336699"/>
                </a:buClr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36699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None/>
              </a:pPr>
              <a:r>
                <a:rPr lang="uk-UA" sz="1800" dirty="0">
                  <a:latin typeface="Calibri Light"/>
                </a:rPr>
                <a:t>Припини мене всюди переслідувати!</a:t>
              </a:r>
            </a:p>
          </p:txBody>
        </p:sp>
      </p:grpSp>
      <p:sp>
        <p:nvSpPr>
          <p:cNvPr id="12" name="Text Box 7"/>
          <p:cNvSpPr txBox="1">
            <a:spLocks noChangeArrowheads="1"/>
          </p:cNvSpPr>
          <p:nvPr/>
        </p:nvSpPr>
        <p:spPr bwMode="auto">
          <a:xfrm rot="-2179016">
            <a:off x="912522" y="3544372"/>
            <a:ext cx="8835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2400" b="1">
                <a:solidFill>
                  <a:srgbClr val="FF5050"/>
                </a:solidFill>
                <a:latin typeface="Calibri Light"/>
              </a:rPr>
              <a:t>Уникайте однобічної атрибуції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5814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1" name="Rectangle 8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/>
              <a:t>Ви пішли з лікарні, ще не видужавши.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7680960" cy="4248000"/>
          </a:xfrm>
        </p:spPr>
        <p:txBody>
          <a:bodyPr lIns="0" tIns="0" rIns="0" bIns="0">
            <a:noAutofit/>
          </a:bodyPr>
          <a:lstStyle/>
          <a:p>
            <a:pPr>
              <a:spcAft>
                <a:spcPct val="0"/>
              </a:spcAft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А тепер подумайте над збалансованими відповідями, які передбачають різні можливі причини ситуації</a:t>
            </a:r>
            <a:br>
              <a:rPr lang="uk-UA" sz="2400">
                <a:solidFill>
                  <a:srgbClr val="004992"/>
                </a:solidFill>
                <a:latin typeface="Calibri Light"/>
              </a:rPr>
            </a:br>
            <a:r>
              <a:rPr lang="uk-UA" sz="2400">
                <a:solidFill>
                  <a:srgbClr val="004992"/>
                </a:solidFill>
                <a:latin typeface="Calibri Light"/>
              </a:rPr>
              <a:t>(тобто себе, інших, обставини)</a:t>
            </a:r>
          </a:p>
          <a:p>
            <a:pPr indent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de-DE" altLang="de-DE" sz="2200" dirty="0">
              <a:latin typeface="Calibri Light"/>
            </a:endParaRPr>
          </a:p>
          <a:p>
            <a:pPr indent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200">
                <a:solidFill>
                  <a:srgbClr val="333333"/>
                </a:solidFill>
                <a:latin typeface="Calibri Light"/>
              </a:rPr>
              <a:t>????</a:t>
            </a:r>
            <a:r>
              <a:rPr lang="uk-UA" sz="2200">
                <a:solidFill>
                  <a:schemeClr val="bg1"/>
                </a:solidFill>
                <a:latin typeface="Calibri Light"/>
              </a:rPr>
              <a:t>У персоналу було мало часу на мене. З іншого боку, у мене була можливість попросити приділяти мені більше уваги та регулярно брати участь у групових заняттях</a:t>
            </a:r>
          </a:p>
          <a:p>
            <a:pPr indent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200">
                <a:solidFill>
                  <a:srgbClr val="333333"/>
                </a:solidFill>
                <a:latin typeface="Calibri Light"/>
              </a:rPr>
              <a:t>???</a:t>
            </a:r>
            <a:r>
              <a:rPr lang="uk-UA" sz="2200">
                <a:solidFill>
                  <a:schemeClr val="bg1"/>
                </a:solidFill>
                <a:latin typeface="Calibri Light"/>
              </a:rPr>
              <a:t> Тоді, можливо, має лікування було б успішнішим. Можливо, мені бракує терплячості у процесі видужання. Може,</a:t>
            </a:r>
          </a:p>
          <a:p>
            <a:pPr indent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200">
                <a:solidFill>
                  <a:srgbClr val="333333"/>
                </a:solidFill>
                <a:latin typeface="Calibri Light"/>
              </a:rPr>
              <a:t>????</a:t>
            </a:r>
            <a:r>
              <a:rPr lang="uk-UA" sz="2200">
                <a:solidFill>
                  <a:schemeClr val="bg1"/>
                </a:solidFill>
                <a:latin typeface="Calibri Light"/>
              </a:rPr>
              <a:t> у майбутньому мені зможуть допомогти компетентні терапевти».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8736591" y="1988840"/>
            <a:ext cx="3048364" cy="1813172"/>
            <a:chOff x="8881871" y="2248940"/>
            <a:chExt cx="3048364" cy="1813172"/>
          </a:xfrm>
        </p:grpSpPr>
        <p:pic>
          <p:nvPicPr>
            <p:cNvPr id="11" name="Picture 18" descr="modul1aSChatten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1871" y="2248940"/>
              <a:ext cx="1824228" cy="181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AutoShape 19"/>
            <p:cNvSpPr>
              <a:spLocks noChangeArrowheads="1"/>
            </p:cNvSpPr>
            <p:nvPr/>
          </p:nvSpPr>
          <p:spPr bwMode="auto">
            <a:xfrm>
              <a:off x="10058027" y="2248940"/>
              <a:ext cx="1872208" cy="936104"/>
            </a:xfrm>
            <a:prstGeom prst="wedgeRoundRectCallout">
              <a:avLst>
                <a:gd name="adj1" fmla="val -76964"/>
                <a:gd name="adj2" fmla="val 27954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0">
              <a:noAutofit/>
            </a:bodyPr>
            <a:lstStyle>
              <a:lvl1pPr>
                <a:spcBef>
                  <a:spcPct val="20000"/>
                </a:spcBef>
                <a:buClr>
                  <a:srgbClr val="336699"/>
                </a:buClr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36699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None/>
              </a:pPr>
              <a:r>
                <a:rPr lang="uk-UA" sz="1800" dirty="0">
                  <a:latin typeface="Calibri Light"/>
                </a:rPr>
                <a:t>Припини мене всюди переслідувати!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1" name="Rectangle 8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/>
              <a:t>Ви пішли з лікарні, ще не видужавши.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7680960" cy="4248000"/>
          </a:xfrm>
        </p:spPr>
        <p:txBody>
          <a:bodyPr lIns="0" tIns="0" rIns="0" bIns="0">
            <a:noAutofit/>
          </a:bodyPr>
          <a:lstStyle/>
          <a:p>
            <a:pPr>
              <a:spcAft>
                <a:spcPct val="0"/>
              </a:spcAft>
            </a:pPr>
            <a:r>
              <a:rPr lang="uk-UA" sz="2400">
                <a:latin typeface="Calibri Light"/>
              </a:rPr>
              <a:t>А тепер подумайте над збалансованими відповідями, які передбачають різні можливі причини ситуації</a:t>
            </a:r>
            <a:br>
              <a:rPr lang="uk-UA" sz="2400">
                <a:latin typeface="Calibri Light"/>
              </a:rPr>
            </a:br>
            <a:r>
              <a:rPr lang="uk-UA" sz="2400">
                <a:latin typeface="Calibri Light"/>
              </a:rPr>
              <a:t>(тобто себе, інших, обставини).</a:t>
            </a:r>
          </a:p>
          <a:p>
            <a:pPr marL="342900" lvl="0" indent="-342900" defTabSz="914400" eaLnBrk="0" hangingPunct="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2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«У персоналу було мало часу на мене. З іншого боку, у мене була можливість попросити приділяти мені більше уваги та регулярно брати участь у групових заняттях. Тоді, можливо, має лікування було б успішнішим».</a:t>
            </a:r>
          </a:p>
          <a:p>
            <a:pPr marL="342900" lvl="0" indent="-342900" defTabSz="914400" eaLnBrk="0" hangingPunct="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2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«Можливо, мені бракує терплячості у процесі видужання. Може, у майбутньому мені зможуть допомогти компетентні терапевти».</a:t>
            </a:r>
          </a:p>
          <a:p>
            <a:pPr>
              <a:spcAft>
                <a:spcPct val="0"/>
              </a:spcAft>
            </a:pPr>
            <a:endParaRPr lang="de-DE" altLang="de-DE" sz="2200" dirty="0">
              <a:latin typeface="Calibri Ligh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736591" y="1988840"/>
            <a:ext cx="3048364" cy="1813172"/>
            <a:chOff x="8881871" y="2248940"/>
            <a:chExt cx="3048364" cy="1813172"/>
          </a:xfrm>
        </p:grpSpPr>
        <p:pic>
          <p:nvPicPr>
            <p:cNvPr id="11" name="Picture 18" descr="modul1aSChatten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1871" y="2248940"/>
              <a:ext cx="1824228" cy="181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AutoShape 19"/>
            <p:cNvSpPr>
              <a:spLocks noChangeArrowheads="1"/>
            </p:cNvSpPr>
            <p:nvPr/>
          </p:nvSpPr>
          <p:spPr bwMode="auto">
            <a:xfrm>
              <a:off x="10058027" y="2248940"/>
              <a:ext cx="1872208" cy="936104"/>
            </a:xfrm>
            <a:prstGeom prst="wedgeRoundRectCallout">
              <a:avLst>
                <a:gd name="adj1" fmla="val -76964"/>
                <a:gd name="adj2" fmla="val 27954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0">
              <a:noAutofit/>
            </a:bodyPr>
            <a:lstStyle>
              <a:lvl1pPr>
                <a:spcBef>
                  <a:spcPct val="20000"/>
                </a:spcBef>
                <a:buClr>
                  <a:srgbClr val="336699"/>
                </a:buClr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36699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None/>
              </a:pPr>
              <a:r>
                <a:rPr lang="uk-UA" sz="1800" dirty="0">
                  <a:latin typeface="Calibri Light"/>
                </a:rPr>
                <a:t>Припини мене всюди переслідувати!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132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78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150308"/>
              </p:ext>
            </p:extLst>
          </p:nvPr>
        </p:nvGraphicFramePr>
        <p:xfrm>
          <a:off x="408955" y="4297680"/>
          <a:ext cx="11376000" cy="21640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(Наприклад: «Це моя помилка! Я маю вибачитися перед вболівальниками!»)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інші/обставини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(Наприклад: «Винен воротар!», «У неділю гра завжди йде не на нашу користь»).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неохоче бере на себе відповідальність, вибирає найпростіший шлях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непорушена впевненість у собі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36" name="Rectangle 1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невдачі!</a:t>
            </a:r>
          </a:p>
        </p:txBody>
      </p:sp>
      <p:pic>
        <p:nvPicPr>
          <p:cNvPr id="11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2586714" y="2372156"/>
            <a:ext cx="2887388" cy="999286"/>
          </a:xfrm>
          <a:prstGeom prst="wedgeRoundRectCallout">
            <a:avLst>
              <a:gd name="adj1" fmla="val -49639"/>
              <a:gd name="adj2" fmla="val 11839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Якби ви були обережнішими, вони б не забили гол! </a:t>
            </a: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6948" y="2291323"/>
            <a:ext cx="633621" cy="63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806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628042"/>
              </p:ext>
            </p:extLst>
          </p:nvPr>
        </p:nvGraphicFramePr>
        <p:xfrm>
          <a:off x="408955" y="4297680"/>
          <a:ext cx="11376000" cy="24384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(Наприклад: «Це моя помилка! Я маю вибачитися перед вболівальниками!»)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200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відчуття самоцінності знижується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200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похвала за благородну та джентльменську поведінку, оскільки людина бере провину на себе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інші/обставини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(Наприклад: «Винен воротар!», «У неділю гра завжди йде не на нашу користь»).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неохоче бере на себе відповідальність, вибирає найпростіший шлях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непорушена впевненість у собі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84" name="Rectangle 24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невдачі!</a:t>
            </a:r>
          </a:p>
        </p:txBody>
      </p:sp>
      <p:pic>
        <p:nvPicPr>
          <p:cNvPr id="18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14"/>
          <p:cNvSpPr>
            <a:spLocks noChangeArrowheads="1"/>
          </p:cNvSpPr>
          <p:nvPr/>
        </p:nvSpPr>
        <p:spPr bwMode="auto">
          <a:xfrm>
            <a:off x="2586714" y="2372156"/>
            <a:ext cx="2887388" cy="999286"/>
          </a:xfrm>
          <a:prstGeom prst="wedgeRoundRectCallout">
            <a:avLst>
              <a:gd name="adj1" fmla="val -49639"/>
              <a:gd name="adj2" fmla="val 11839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Якби ви були обережнішими, вони б не забили гол! </a:t>
            </a: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6948" y="2291323"/>
            <a:ext cx="633621" cy="63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73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442763"/>
              </p:ext>
            </p:extLst>
          </p:nvPr>
        </p:nvGraphicFramePr>
        <p:xfrm>
          <a:off x="408955" y="4297680"/>
          <a:ext cx="11376000" cy="24384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(Наприклад: «Це моя помилка! Я маю вибачитися перед вболівальниками!»)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200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відчуття самоцінності знижується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200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похвала за благородну та джентльменську поведінку, оскільки людина бере провину на себе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інші/обставини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(Наприклад: «Винен воротар!», «У неділю гра завжди йде не на нашу користь»).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200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неохоче бере на себе відповідальність, вибирає найпростіший шлях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непорушена впевненість у собі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2" name="Rectangle 1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невдачі!</a:t>
            </a:r>
          </a:p>
        </p:txBody>
      </p:sp>
      <p:pic>
        <p:nvPicPr>
          <p:cNvPr id="21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AutoShape 14"/>
          <p:cNvSpPr>
            <a:spLocks noChangeArrowheads="1"/>
          </p:cNvSpPr>
          <p:nvPr/>
        </p:nvSpPr>
        <p:spPr bwMode="auto">
          <a:xfrm>
            <a:off x="2586714" y="2372156"/>
            <a:ext cx="2887388" cy="999286"/>
          </a:xfrm>
          <a:prstGeom prst="wedgeRoundRectCallout">
            <a:avLst>
              <a:gd name="adj1" fmla="val -49639"/>
              <a:gd name="adj2" fmla="val 11839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Якби ви були обережнішими, вони б не забили гол! </a:t>
            </a: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6948" y="2291323"/>
            <a:ext cx="633621" cy="63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88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25040"/>
              </p:ext>
            </p:extLst>
          </p:nvPr>
        </p:nvGraphicFramePr>
        <p:xfrm>
          <a:off x="408955" y="4297680"/>
          <a:ext cx="11375136" cy="1828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Зважена відповідь (тобто поєднання себе, інших й обставин):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«Я був не в найкращій формі, але я це виправлю!»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«Звичайно, я розчарований, але думаю, що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проґавив багато інших 100% можливостей забити гол ...»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877" name="Rectangle 1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невдачі!</a:t>
            </a:r>
          </a:p>
        </p:txBody>
      </p:sp>
      <p:pic>
        <p:nvPicPr>
          <p:cNvPr id="22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AutoShape 14"/>
          <p:cNvSpPr>
            <a:spLocks noChangeArrowheads="1"/>
          </p:cNvSpPr>
          <p:nvPr/>
        </p:nvSpPr>
        <p:spPr bwMode="auto">
          <a:xfrm>
            <a:off x="2586714" y="2372156"/>
            <a:ext cx="2887388" cy="999286"/>
          </a:xfrm>
          <a:prstGeom prst="wedgeRoundRectCallout">
            <a:avLst>
              <a:gd name="adj1" fmla="val -49639"/>
              <a:gd name="adj2" fmla="val 11839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Якби ви були обережнішими, вони б не забили гол! </a:t>
            </a: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6948" y="2291323"/>
            <a:ext cx="633622" cy="63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50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731462"/>
              </p:ext>
            </p:extLst>
          </p:nvPr>
        </p:nvGraphicFramePr>
        <p:xfrm>
          <a:off x="408955" y="4297680"/>
          <a:ext cx="11376000" cy="1828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Зважена відповідь (тобто поєднання себе, інших й обставин):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«Я був не в найкращій формі, але я це виправлю!»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«Звичайно, я розчарований, але думаю, що проґавив багато інших 100% можливостей забити гол ...»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925" name="Rectangle 40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невдачі!</a:t>
            </a:r>
          </a:p>
        </p:txBody>
      </p:sp>
      <p:pic>
        <p:nvPicPr>
          <p:cNvPr id="19" name="Picture 13" descr="Ballack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135" y="1772816"/>
            <a:ext cx="2783724" cy="23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14"/>
          <p:cNvSpPr>
            <a:spLocks noChangeArrowheads="1"/>
          </p:cNvSpPr>
          <p:nvPr/>
        </p:nvSpPr>
        <p:spPr bwMode="auto">
          <a:xfrm>
            <a:off x="2586714" y="2372156"/>
            <a:ext cx="2887388" cy="999286"/>
          </a:xfrm>
          <a:prstGeom prst="wedgeRoundRectCallout">
            <a:avLst>
              <a:gd name="adj1" fmla="val -49639"/>
              <a:gd name="adj2" fmla="val 11839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Якби ви були обережнішими, вони б не забили гол! </a:t>
            </a:r>
          </a:p>
        </p:txBody>
      </p:sp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6948" y="2291323"/>
            <a:ext cx="633621" cy="63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6" name="Rectangle 1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успіху!</a:t>
            </a:r>
          </a:p>
        </p:txBody>
      </p:sp>
      <p:pic>
        <p:nvPicPr>
          <p:cNvPr id="40973" name="Picture 13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4" name="AutoShape 14"/>
          <p:cNvSpPr>
            <a:spLocks noChangeArrowheads="1"/>
          </p:cNvSpPr>
          <p:nvPr/>
        </p:nvSpPr>
        <p:spPr bwMode="auto">
          <a:xfrm>
            <a:off x="7622291" y="1772816"/>
            <a:ext cx="2651760" cy="640080"/>
          </a:xfrm>
          <a:prstGeom prst="wedgeRoundRectCallout">
            <a:avLst>
              <a:gd name="adj1" fmla="val -83499"/>
              <a:gd name="adj2" fmla="val 5515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Вітаю з виграшем призу! Як вам це вдалось? </a:t>
            </a:r>
          </a:p>
        </p:txBody>
      </p:sp>
      <p:graphicFrame>
        <p:nvGraphicFramePr>
          <p:cNvPr id="25702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467939"/>
              </p:ext>
            </p:extLst>
          </p:nvPr>
        </p:nvGraphicFramePr>
        <p:xfrm>
          <a:off x="408955" y="4297680"/>
          <a:ext cx="11376000" cy="24689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(наприклад, «як ви зазначили у своїй промові, я, безумовно, володію унікальним талантом ...»)</a:t>
                      </a: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????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страх здатися зарозумілими (приказка: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«Не хвали сам себе — нехай тебе люди похвалять!»)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Самооцінка підвищується</a:t>
                      </a: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інші/обставини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(наприклад, «це все завдяки вчителям і батькам»). </a:t>
                      </a: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впевненість у собі не зростає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4670" y="2348880"/>
            <a:ext cx="642358" cy="64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9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112769"/>
              </p:ext>
            </p:extLst>
          </p:nvPr>
        </p:nvGraphicFramePr>
        <p:xfrm>
          <a:off x="408955" y="4297680"/>
          <a:ext cx="11376000" cy="2194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(наприклад, «як ви зазначили у своїй промові, я, безумовно, володію унікальним талантом ...»)</a:t>
                      </a: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страх здатися зарозумілими (приказка: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«Не хвали сам себе — нехай тебе люди похвалять!»)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Самооцінка підвищується</a:t>
                      </a: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інші/обставини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(наприклад, «це все завдяки вчителям і батькам»). </a:t>
                      </a: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впевненість у собі не зростає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121952" marR="121952" marT="45730" marB="45730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024" name="Rectangle 16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успіху!</a:t>
            </a:r>
          </a:p>
        </p:txBody>
      </p:sp>
      <p:pic>
        <p:nvPicPr>
          <p:cNvPr id="18" name="Picture 13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14"/>
          <p:cNvSpPr>
            <a:spLocks noChangeArrowheads="1"/>
          </p:cNvSpPr>
          <p:nvPr/>
        </p:nvSpPr>
        <p:spPr bwMode="auto">
          <a:xfrm>
            <a:off x="7622291" y="1772816"/>
            <a:ext cx="2651760" cy="640080"/>
          </a:xfrm>
          <a:prstGeom prst="wedgeRoundRectCallout">
            <a:avLst>
              <a:gd name="adj1" fmla="val -83499"/>
              <a:gd name="adj2" fmla="val 5515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Вітаю з виграшем призу! Як вам це вдалось? </a:t>
            </a: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4670" y="234888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20</a:t>
            </a:fld>
            <a:endParaRPr 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852" name="Group 20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919434"/>
              </p:ext>
            </p:extLst>
          </p:nvPr>
        </p:nvGraphicFramePr>
        <p:xfrm>
          <a:off x="408955" y="4297680"/>
          <a:ext cx="11376000" cy="2194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502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(наприклад, «як ви зазначили у своїй промові, я, безумовно, володію унікальним талантом ...»)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страх здатися зарозумілими (приказка:</a:t>
                      </a: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«Не хвали сам себе — нехай тебе люди похвалять!»)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Самооцінка підвищується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Атрибуція: інші/обставини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(наприклад, «це все завдяки вчителям і батькам»). 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Недолік: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відчуття самоцінності не зростає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Перевага:</a:t>
                      </a:r>
                      <a:r>
                        <a:rPr kumimoji="0" lang="uk-UA" sz="200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вас вважатимуть скромними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5072" name="Rectangle 2070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успіху!</a:t>
            </a:r>
          </a:p>
        </p:txBody>
      </p:sp>
      <p:pic>
        <p:nvPicPr>
          <p:cNvPr id="18" name="Picture 13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14"/>
          <p:cNvSpPr>
            <a:spLocks noChangeArrowheads="1"/>
          </p:cNvSpPr>
          <p:nvPr/>
        </p:nvSpPr>
        <p:spPr bwMode="auto">
          <a:xfrm>
            <a:off x="7622291" y="1772816"/>
            <a:ext cx="2651760" cy="640080"/>
          </a:xfrm>
          <a:prstGeom prst="wedgeRoundRectCallout">
            <a:avLst>
              <a:gd name="adj1" fmla="val -83499"/>
              <a:gd name="adj2" fmla="val 5515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Вітаю з виграшем призу! Як вам це вдалось? </a:t>
            </a: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4670" y="234888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21</a:t>
            </a:fld>
            <a:endParaRPr lang="de-D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087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757782"/>
              </p:ext>
            </p:extLst>
          </p:nvPr>
        </p:nvGraphicFramePr>
        <p:xfrm>
          <a:off x="408955" y="4297680"/>
          <a:ext cx="11375136" cy="1828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Зважена відповідь (тобто поєднання себе, інших й обставин):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7117" name="Rectangle 1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успіху!</a:t>
            </a:r>
          </a:p>
        </p:txBody>
      </p:sp>
      <p:pic>
        <p:nvPicPr>
          <p:cNvPr id="14" name="Picture 13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7622291" y="1772816"/>
            <a:ext cx="2651760" cy="640080"/>
          </a:xfrm>
          <a:prstGeom prst="wedgeRoundRectCallout">
            <a:avLst>
              <a:gd name="adj1" fmla="val -83499"/>
              <a:gd name="adj2" fmla="val 5515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Вітаю з виграшем призу! Як вам це вдалось? </a:t>
            </a: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4670" y="234888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22</a:t>
            </a:fld>
            <a:endParaRPr lang="de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95" name="Group 10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538439"/>
              </p:ext>
            </p:extLst>
          </p:nvPr>
        </p:nvGraphicFramePr>
        <p:xfrm>
          <a:off x="408955" y="4297680"/>
          <a:ext cx="11376000" cy="1828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1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Зважена відповідь (тобто поєднання себе, інших й обставин):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«Я дуже пишаюся своїм виступом, а також від щирого серця дякую своїй команді та моїм батькам».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«Томас Едісон колись сказав: </a:t>
                      </a:r>
                      <a:r>
                        <a:rPr kumimoji="0" lang="uk-UA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Геній – це 1% натхнення і 99% поту!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Я вірю, що можна добитися успіху лише завдяки кропіткій праці».	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165" name="Rectangle 1057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Наслідки однобічної атрибуції в разі успіху!</a:t>
            </a:r>
          </a:p>
        </p:txBody>
      </p:sp>
      <p:pic>
        <p:nvPicPr>
          <p:cNvPr id="14" name="Picture 13" descr="Pokal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987" y="2098576"/>
            <a:ext cx="2011680" cy="217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7622291" y="1772816"/>
            <a:ext cx="2651760" cy="640080"/>
          </a:xfrm>
          <a:prstGeom prst="wedgeRoundRectCallout">
            <a:avLst>
              <a:gd name="adj1" fmla="val -83499"/>
              <a:gd name="adj2" fmla="val 5515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Вітаю з виграшем призу! Як вам це вдалось? </a:t>
            </a: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4670" y="234888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23</a:t>
            </a:fld>
            <a:endParaRPr lang="de-D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Дослідження показують, що </a:t>
            </a:r>
            <a:r>
              <a:rPr lang="ru-RU" sz="2400" dirty="0" err="1">
                <a:solidFill>
                  <a:srgbClr val="333333"/>
                </a:solidFill>
                <a:latin typeface="Calibri Light"/>
              </a:rPr>
              <a:t>багато</a:t>
            </a:r>
            <a:r>
              <a:rPr lang="ru-RU" sz="2400" dirty="0">
                <a:solidFill>
                  <a:srgbClr val="333333"/>
                </a:solidFill>
                <a:latin typeface="Calibri Light"/>
              </a:rPr>
              <a:t> (</a:t>
            </a:r>
            <a:r>
              <a:rPr lang="ru-RU" sz="2400" dirty="0" err="1">
                <a:solidFill>
                  <a:srgbClr val="333333"/>
                </a:solidFill>
                <a:latin typeface="Calibri Light"/>
              </a:rPr>
              <a:t>але</a:t>
            </a:r>
            <a:r>
              <a:rPr lang="ru-RU" sz="2400" dirty="0">
                <a:solidFill>
                  <a:srgbClr val="333333"/>
                </a:solidFill>
                <a:latin typeface="Calibri Light"/>
              </a:rPr>
              <a:t> не </a:t>
            </a:r>
            <a:r>
              <a:rPr lang="ru-RU" sz="2400" dirty="0" err="1">
                <a:solidFill>
                  <a:srgbClr val="333333"/>
                </a:solidFill>
                <a:latin typeface="Calibri Light"/>
              </a:rPr>
              <a:t>всі</a:t>
            </a:r>
            <a:r>
              <a:rPr lang="ru-RU" sz="2400" dirty="0">
                <a:solidFill>
                  <a:srgbClr val="333333"/>
                </a:solidFill>
                <a:latin typeface="Calibri Light"/>
              </a:rPr>
              <a:t>!) люди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з </a:t>
            </a:r>
            <a:r>
              <a:rPr lang="uk-UA" sz="2400" b="1" dirty="0">
                <a:solidFill>
                  <a:srgbClr val="333333"/>
                </a:solidFill>
                <a:latin typeface="Calibri Light"/>
              </a:rPr>
              <a:t>депресією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:</a:t>
            </a:r>
          </a:p>
          <a:p>
            <a:pPr marL="342900" indent="-342900">
              <a:buClr>
                <a:srgbClr val="333333"/>
              </a:buClr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Невдачі зазвичай приписують собі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Успіх приписують вдалому збігу обставин / удачі, а не собі</a:t>
            </a:r>
          </a:p>
          <a:p>
            <a:pPr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Такий стиль атрибуції ще більше знижує самооцінку!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24</a:t>
            </a:fld>
            <a:endParaRPr lang="de-D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5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 dirty="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Дослідження показують, що </a:t>
            </a:r>
            <a:r>
              <a:rPr lang="ru-RU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</a:t>
            </a:r>
            <a:r>
              <a:rPr lang="ru-RU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але</a:t>
            </a:r>
            <a:r>
              <a:rPr lang="ru-RU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!) люди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з </a:t>
            </a:r>
            <a:r>
              <a:rPr lang="uk-UA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маяченням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: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часто шукають причини власної невдачі або негативних подій в інших людях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частково схильні сприймати позитивні та негативні події як щось, що лежить поза їхнім контролем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Зокрема, перший стиль атрибуції може спричинити конфлікти з іншими людьми!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25</a:t>
            </a:fld>
            <a:endParaRPr lang="de-D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Як однобічне приписування провини сприяє помилковій оцінці у разі психозу (приклади)</a:t>
            </a:r>
          </a:p>
        </p:txBody>
      </p:sp>
      <p:sp>
        <p:nvSpPr>
          <p:cNvPr id="55321" name="Rechteck 1"/>
          <p:cNvSpPr>
            <a:spLocks noChangeArrowheads="1"/>
          </p:cNvSpPr>
          <p:nvPr/>
        </p:nvSpPr>
        <p:spPr bwMode="auto">
          <a:xfrm>
            <a:off x="408955" y="5949280"/>
            <a:ext cx="11376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sz="1800">
                <a:solidFill>
                  <a:srgbClr val="004992"/>
                </a:solidFill>
                <a:latin typeface="Calibri Light"/>
              </a:rPr>
              <a:t>Можливо, хтось хоче поділитися власним досвідом?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346955"/>
              </p:ext>
            </p:extLst>
          </p:nvPr>
        </p:nvGraphicFramePr>
        <p:xfrm>
          <a:off x="411351" y="2338917"/>
          <a:ext cx="11376000" cy="33832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40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7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7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Подія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Оцінка у разі психозу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Інші пояснення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Люди починають сміятися, коли хтось говорить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Людину зневажають та висміюють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Просто випадковість — хтось у цей час розповів жарт. Люди сміються з власного жарту 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Збільшення ваги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Жадібний лікар призначив дешеві ліки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Можлива побічна дія від ліків, але також можливою причиною є відсутність фізичної активності та незбалансоване харчування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Спущені велосипедні колеса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Їх навмисно хтось проколов як попередження: наступного разу буде щось гірше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Шини не накачані, непомітно наїхали на цвях</a:t>
                      </a:r>
                    </a:p>
                  </a:txBody>
                  <a:tcPr marL="121952" marR="121952" marT="45711" marB="45711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26</a:t>
            </a:fld>
            <a:endParaRPr 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Стиль атрибуції</a:t>
            </a:r>
          </a:p>
        </p:txBody>
      </p:sp>
      <p:sp>
        <p:nvSpPr>
          <p:cNvPr id="57347" name="Text Box 4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0" tIns="0" rIns="0" bIns="0">
            <a:noAutofit/>
          </a:bodyPr>
          <a:lstStyle/>
          <a:p>
            <a:pPr>
              <a:spcAft>
                <a:spcPct val="0"/>
              </a:spcAft>
              <a:buClr>
                <a:schemeClr val="tx1"/>
              </a:buClr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Мета цього навчального блоку:</a:t>
            </a:r>
          </a:p>
          <a:p>
            <a:pPr marL="342900" indent="-3429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обдумати можливі причини ситуацій</a:t>
            </a:r>
          </a:p>
          <a:p>
            <a:pPr marL="342900" indent="-3429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не робити поспішні висновки щодо причини</a:t>
            </a:r>
          </a:p>
          <a:p>
            <a:pPr marL="342900" indent="-3429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обговорити наслідки деяких стилів атрибуції</a:t>
            </a:r>
          </a:p>
          <a:p>
            <a:pPr indent="-358775" eaLnBrk="1" hangingPunct="1">
              <a:spcAft>
                <a:spcPct val="0"/>
              </a:spcAft>
              <a:buFontTx/>
              <a:buNone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Ми повинні прагнути бути реалістами у повсякденному житті: </a:t>
            </a:r>
          </a:p>
          <a:p>
            <a:pPr indent="-358775" eaLnBrk="1" hangingPunct="1">
              <a:spcAft>
                <a:spcPct val="0"/>
              </a:spcAft>
              <a:buFontTx/>
              <a:buNone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Інші люди та ми самі не завжди винні у невдачах!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27</a:t>
            </a:fld>
            <a:endParaRPr lang="de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У разі скарги вам відшкодують вартість покупки у повному обсязі.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100013" defTabSz="914400" eaLnBrk="0" fontAlgn="base" hangingPunct="0">
              <a:spcAft>
                <a:spcPct val="0"/>
              </a:spcAft>
            </a:pPr>
            <a:endParaRPr lang="de-DE" altLang="de-DE" sz="2400" dirty="0">
              <a:solidFill>
                <a:srgbClr val="004992"/>
              </a:solidFill>
              <a:latin typeface="+mj-lt"/>
            </a:endParaRPr>
          </a:p>
          <a:p>
            <a:pPr lvl="0" indent="-100013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+mj-lt"/>
              </a:rPr>
              <a:t>Що спонукало продавця повернути вам вартість покупки у повному обсязі?</a:t>
            </a:r>
          </a:p>
          <a:p>
            <a:pPr lvl="0" indent="-100013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indent="-100013" defTabSz="914400" eaLnBrk="0" fontAlgn="base" hangingPunct="0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  <a:p>
            <a:endParaRPr lang="en-US" dirty="0"/>
          </a:p>
        </p:txBody>
      </p:sp>
      <p:pic>
        <p:nvPicPr>
          <p:cNvPr id="59399" name="Picture 17" descr="Ethnocentrics - flickr - Beijing-Trading - cclicens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275" y="4663440"/>
            <a:ext cx="3649900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612155" y="2564904"/>
            <a:ext cx="111728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indent="-100013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de-DE" sz="2400" dirty="0">
              <a:solidFill>
                <a:schemeClr val="tx1"/>
              </a:solidFill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28</a:t>
            </a:fld>
            <a:endParaRPr lang="de-D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Люди замовкають, коли ви входите до кімнати.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-100013" fontAlgn="base">
              <a:spcAft>
                <a:spcPct val="0"/>
              </a:spcAft>
              <a:buFontTx/>
            </a:pPr>
            <a:endParaRPr lang="de-DE" altLang="de-DE" sz="2400" dirty="0">
              <a:solidFill>
                <a:srgbClr val="004992"/>
              </a:solidFill>
              <a:latin typeface="+mj-lt"/>
            </a:endParaRPr>
          </a:p>
          <a:p>
            <a:pPr indent="-100013" fontAlgn="base">
              <a:spcAft>
                <a:spcPct val="0"/>
              </a:spcAft>
              <a:buFontTx/>
            </a:pPr>
            <a:r>
              <a:rPr lang="uk-UA" sz="2400" dirty="0">
                <a:solidFill>
                  <a:srgbClr val="004992"/>
                </a:solidFill>
                <a:latin typeface="+mj-lt"/>
              </a:rPr>
              <a:t>Що могло спонукати людей замовчати?</a:t>
            </a:r>
          </a:p>
          <a:p>
            <a:pPr indent="-100013" fontAlgn="base">
              <a:spcAft>
                <a:spcPct val="0"/>
              </a:spcAft>
              <a:buFontTx/>
            </a:pPr>
            <a:r>
              <a:rPr lang="uk-UA" sz="2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indent="-100013" fontAlgn="base">
              <a:spcAft>
                <a:spcPct val="0"/>
              </a:spcAft>
              <a:buFontTx/>
            </a:pPr>
            <a:endParaRPr lang="de-DE" altLang="de-DE" sz="24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+mj-l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+mj-l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</a:t>
            </a:r>
            <a:r>
              <a:rPr lang="uk-UA" sz="2400" dirty="0">
                <a:solidFill>
                  <a:srgbClr val="004992"/>
                </a:solidFill>
                <a:latin typeface="+mj-lt"/>
                <a:cs typeface="Times New Roman" panose="02020603050405020304" pitchFamily="18" charset="0"/>
              </a:rPr>
              <a:t>? </a:t>
            </a:r>
          </a:p>
          <a:p>
            <a:pPr indent="-100013" fontAlgn="base">
              <a:spcAft>
                <a:spcPct val="0"/>
              </a:spcAft>
              <a:buFontTx/>
            </a:pPr>
            <a:endParaRPr lang="en-US" altLang="de-DE" sz="24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61444" name="Picture 8" descr="The quiet room - 1 of 3-Brett 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209" y="4122025"/>
            <a:ext cx="3647967" cy="273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29</a:t>
            </a:fld>
            <a:endParaRPr lang="de-DE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Хтось каже вам, що ви маєте виснажений вигляд.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sz="2400" dirty="0">
              <a:solidFill>
                <a:srgbClr val="004992"/>
              </a:solidFill>
              <a:latin typeface="+mj-lt"/>
            </a:endParaRPr>
          </a:p>
          <a:p>
            <a:r>
              <a:rPr lang="uk-UA" sz="2400" dirty="0">
                <a:solidFill>
                  <a:srgbClr val="004992"/>
                </a:solidFill>
                <a:latin typeface="+mj-lt"/>
              </a:rPr>
              <a:t>Чому людина могла це сказати?</a:t>
            </a:r>
          </a:p>
          <a:p>
            <a:pPr lvl="0" indent="-100013" defTabSz="914400" eaLnBrk="0" fontAlgn="base" hangingPunct="0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indent="-100013" defTabSz="914400" eaLnBrk="0" fontAlgn="base" hangingPunct="0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+mj-l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  <a:p>
            <a:endParaRPr lang="en-US" sz="2400" dirty="0">
              <a:latin typeface="+mj-lt"/>
            </a:endParaRPr>
          </a:p>
        </p:txBody>
      </p:sp>
      <p:pic>
        <p:nvPicPr>
          <p:cNvPr id="63492" name="Picture 14" descr="Lipstick - troeth - flickr - personal appro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091" y="4427320"/>
            <a:ext cx="3650084" cy="243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30</a:t>
            </a:fld>
            <a:endParaRPr lang="de-D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не склали іспит.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>
            <a:noAutofit/>
          </a:bodyPr>
          <a:lstStyle/>
          <a:p>
            <a:endParaRPr lang="de-DE" altLang="de-DE" sz="2400" dirty="0">
              <a:solidFill>
                <a:srgbClr val="004992"/>
              </a:solidFill>
              <a:latin typeface="+mj-lt"/>
            </a:endParaRPr>
          </a:p>
          <a:p>
            <a:r>
              <a:rPr lang="uk-UA" sz="2400" dirty="0">
                <a:solidFill>
                  <a:srgbClr val="004992"/>
                </a:solidFill>
                <a:latin typeface="+mj-lt"/>
              </a:rPr>
              <a:t>Чому ви не склали іспит?</a:t>
            </a:r>
          </a:p>
          <a:p>
            <a:r>
              <a:rPr lang="uk-UA" sz="2400" dirty="0">
                <a:solidFill>
                  <a:srgbClr val="333333"/>
                </a:solidFill>
                <a:latin typeface="+mj-lt"/>
              </a:rPr>
              <a:t>З ким чи чим ви головним чином пов'язуєте цю подію?</a:t>
            </a:r>
          </a:p>
          <a:p>
            <a:endParaRPr lang="en-US" altLang="de-DE" sz="2400" dirty="0">
              <a:latin typeface="+mj-lt"/>
            </a:endParaRPr>
          </a:p>
          <a:p>
            <a:r>
              <a:rPr lang="uk-UA" sz="2400" dirty="0">
                <a:solidFill>
                  <a:srgbClr val="004992"/>
                </a:solidFill>
                <a:latin typeface="+mj-lt"/>
              </a:rPr>
              <a:t>З собою? </a:t>
            </a:r>
          </a:p>
          <a:p>
            <a:r>
              <a:rPr lang="uk-UA" sz="2400" dirty="0">
                <a:solidFill>
                  <a:srgbClr val="004992"/>
                </a:solidFill>
                <a:latin typeface="+mj-lt"/>
              </a:rPr>
              <a:t>З іншою людиною чи людьми?</a:t>
            </a: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</a:t>
            </a:r>
            <a:r>
              <a:rPr lang="uk-UA" sz="2400" dirty="0">
                <a:solidFill>
                  <a:srgbClr val="004992"/>
                </a:solidFill>
                <a:latin typeface="+mj-lt"/>
              </a:rPr>
              <a:t>? </a:t>
            </a:r>
          </a:p>
          <a:p>
            <a:endParaRPr lang="en-US" sz="2400" dirty="0">
              <a:latin typeface="+mj-lt"/>
            </a:endParaRPr>
          </a:p>
        </p:txBody>
      </p:sp>
      <p:pic>
        <p:nvPicPr>
          <p:cNvPr id="65540" name="Picture 20" descr="avdgaag - flickr - Marking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091" y="4120437"/>
            <a:ext cx="3650084" cy="273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31</a:t>
            </a:fld>
            <a:endParaRPr lang="de-D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Grafik 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858" y="3526911"/>
            <a:ext cx="2498317" cy="3331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Rechteck 1"/>
          <p:cNvSpPr>
            <a:spLocks noChangeArrowheads="1"/>
          </p:cNvSpPr>
          <p:nvPr/>
        </p:nvSpPr>
        <p:spPr bwMode="auto">
          <a:xfrm>
            <a:off x="9915157" y="6642556"/>
            <a:ext cx="20617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200">
                <a:latin typeface="Calibri Light"/>
              </a:rPr>
              <a:t>«Знак питання» (Марко Беллуччі)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Запропонуйте власні приклади!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altLang="de-DE" sz="2400" kern="0" dirty="0">
              <a:solidFill>
                <a:srgbClr val="004992"/>
              </a:solidFill>
              <a:latin typeface="Calibri Light"/>
            </a:endParaRPr>
          </a:p>
          <a:p>
            <a:r>
              <a:rPr lang="uk-UA" sz="2400" dirty="0">
                <a:solidFill>
                  <a:srgbClr val="004992"/>
                </a:solidFill>
                <a:latin typeface="Calibri Light"/>
              </a:rPr>
              <a:t>Що могло спричинити описану вами ситуацію?</a:t>
            </a:r>
          </a:p>
          <a:p>
            <a:r>
              <a:rPr lang="uk-UA" sz="2400" dirty="0">
                <a:solidFill>
                  <a:srgbClr val="333333"/>
                </a:solidFill>
                <a:latin typeface="Calibri Light"/>
              </a:rPr>
              <a:t>З ким чи чим ви головним чином пов'язуєте цю подію?</a:t>
            </a:r>
          </a:p>
          <a:p>
            <a:endParaRPr lang="de-DE" altLang="de-DE" sz="2400" kern="0" dirty="0">
              <a:solidFill>
                <a:srgbClr val="004992"/>
              </a:solidFill>
              <a:latin typeface="Calibri Light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  <a:p>
            <a:endParaRPr lang="en-US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32</a:t>
            </a:fld>
            <a:endParaRPr lang="de-D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Внутрішній голос каже вам, що ви нічого не варті.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 lIns="0" tIns="0" rIns="0" bIns="0">
            <a:no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 b="1">
                <a:solidFill>
                  <a:srgbClr val="004992"/>
                </a:solidFill>
                <a:latin typeface="Calibri Light"/>
              </a:rPr>
              <a:t>Можливі атрибуції ...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... я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... інші 	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... ситуація або збіг обставин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	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		</a:t>
            </a:r>
          </a:p>
        </p:txBody>
      </p:sp>
      <p:pic>
        <p:nvPicPr>
          <p:cNvPr id="9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33</a:t>
            </a:fld>
            <a:endParaRPr lang="de-DE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16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Внутрішній голос каже вам, що ви нічого не варті.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8955" y="2204864"/>
            <a:ext cx="11376000" cy="4248000"/>
          </a:xfrm>
        </p:spPr>
        <p:txBody>
          <a:bodyPr/>
          <a:lstStyle/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 b="1">
                <a:latin typeface="Calibri Light"/>
                <a:cs typeface="Times New Roman" panose="02020603050405020304" pitchFamily="18" charset="0"/>
              </a:rPr>
              <a:t>Можливі атрибуції ...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2400" b="1">
                <a:latin typeface="Calibri Light"/>
                <a:cs typeface="Times New Roman" panose="02020603050405020304" pitchFamily="18" charset="0"/>
              </a:rPr>
              <a:t>... я: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«На жаль, я постійно виснажую себе. У мене є прихована ненависть до себе».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«Я божеволію».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«Здається, </a:t>
            </a:r>
            <a:r>
              <a:rPr lang="uk-UA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наче</a:t>
            </a:r>
            <a:r>
              <a:rPr lang="uk-UA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це чужі думки." Але я знаю, вони мої».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2400" b="1" dirty="0">
              <a:solidFill>
                <a:srgbClr val="336699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</a:pPr>
            <a:r>
              <a:rPr lang="uk-UA" sz="2400" b="1">
                <a:latin typeface="Calibri Light"/>
                <a:cs typeface="Times New Roman" panose="02020603050405020304" pitchFamily="18" charset="0"/>
              </a:rPr>
              <a:t>... інші: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«Мені заклали такі думки».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«Я не знаю, як це відбувається, але хтось керує моїми думками».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</a:pPr>
            <a:endParaRPr lang="de-DE" altLang="de-DE" sz="2400" b="1" dirty="0">
              <a:solidFill>
                <a:srgbClr val="004992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33"/>
              </a:buClr>
            </a:pPr>
            <a:r>
              <a:rPr lang="uk-UA" sz="2400" b="1">
                <a:latin typeface="Calibri Light"/>
                <a:cs typeface="Times New Roman" panose="02020603050405020304" pitchFamily="18" charset="0"/>
              </a:rPr>
              <a:t>... ситуація або збіг обставин: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«У мене в житті зараз багато стресу, тому я все сприймаю набагато інтенсивніше, навіть свої думки».</a:t>
            </a:r>
          </a:p>
          <a:p>
            <a:pPr lvl="0" defTabSz="914400" ea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«Зараз у мене в голові лунає пісня в стилі хард-рок».</a:t>
            </a:r>
          </a:p>
        </p:txBody>
      </p:sp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34</a:t>
            </a:fld>
            <a:endParaRPr lang="de-DE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Внутрішній голос каже вам, що ви нічого не варті.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11376000" cy="4248000"/>
          </a:xfrm>
        </p:spPr>
        <p:txBody>
          <a:bodyPr lIns="0" tIns="0" rIns="0" bIns="0">
            <a:noAutofit/>
          </a:bodyPr>
          <a:lstStyle/>
          <a:p>
            <a:pPr indent="-446088" eaLnBrk="1" hangingPunct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uk-UA" sz="2400" b="1">
                <a:solidFill>
                  <a:srgbClr val="004992"/>
                </a:solidFill>
                <a:latin typeface="Calibri Light"/>
              </a:rPr>
              <a:t>Психоз: внутрішній голос</a:t>
            </a:r>
          </a:p>
          <a:p>
            <a:pPr indent="-446088" eaLnBrk="1" hangingPunct="1"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uk-UA" sz="2400" b="1">
                <a:solidFill>
                  <a:srgbClr val="004992"/>
                </a:solidFill>
                <a:latin typeface="Calibri Light"/>
              </a:rPr>
              <a:t>приписує провину іншим особам/силам:</a:t>
            </a:r>
          </a:p>
          <a:p>
            <a:pPr marL="342900" indent="-342900"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«Мені заклали такі думки». </a:t>
            </a:r>
          </a:p>
          <a:p>
            <a:pPr marL="342900" indent="-342900">
              <a:spcAft>
                <a:spcPct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«Я не знаю, як це відбувається, але хтось керує моїми думками».</a:t>
            </a:r>
          </a:p>
          <a:p>
            <a:pPr indent="-446088" eaLnBrk="1" hangingPunct="1">
              <a:buClr>
                <a:schemeClr val="tx1"/>
              </a:buClr>
              <a:buFont typeface="Wingdings" panose="05000000000000000000" pitchFamily="2" charset="2"/>
              <a:buNone/>
            </a:pPr>
            <a:endParaRPr lang="de-DE" altLang="de-DE" sz="2400" b="1" dirty="0">
              <a:solidFill>
                <a:srgbClr val="336699"/>
              </a:solidFill>
              <a:latin typeface="Calibri Light"/>
            </a:endParaRPr>
          </a:p>
        </p:txBody>
      </p:sp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35</a:t>
            </a:fld>
            <a:endParaRPr 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6" name="Rectangle 31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чуєте власні думки або ними керує хтось інший?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Плюси й мінуси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952319"/>
              </p:ext>
            </p:extLst>
          </p:nvPr>
        </p:nvGraphicFramePr>
        <p:xfrm>
          <a:off x="408955" y="2636912"/>
          <a:ext cx="11376000" cy="38763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7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Вами хтось керує?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Можливо, у вас є інші пояснення?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Я чую їх дуже чітко». 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Мої думки навпаки заглушені!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приблизно 15–20% усього населення скаржаться на випадкові слухові чи зорові галюцинації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Інтенсивні думки можуть бути майже чутними (нав’язливі мелодії чи думки, деякі люди чують голос друга, коли читають лист від нього)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Ці думки неконтрольовані. Якщо я намагаюсь їх контролювати, стає ще гірше. Це свідчить про те, що хтось хоче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 довести мене».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Наші думки не повністю контрольовані. Інакше не було б ні проблисків натхнення, ні нав’язливих думок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Якщо ми протистоїмо неприємним думкам, вони майже автоматично стають сильнішими.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Спроба: не думайте про число 8! – У вас не вийде.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Це погані думки, у мене ніколи б не могли виникнути такі думки. Я й муху не ображу, але мене постійно переслідують агресивні думки».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 нас часто виникають думки, які суперечать нашим переконанням. Думка ≠ дія: 20% населення думають про самогубство, але не вчиняють його. Іноді ми іноді відчуваємо агресію навіть до людей, яких любимо (наприклад, мати до дитини, яка плаче). 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36</a:t>
            </a:fld>
            <a:endParaRPr lang="de-DE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6" name="Rectangle 31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чуєте власні думки або ними керує хтось інший?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Плюси й мінуси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091442"/>
              </p:ext>
            </p:extLst>
          </p:nvPr>
        </p:nvGraphicFramePr>
        <p:xfrm>
          <a:off x="408955" y="2636912"/>
          <a:ext cx="11376000" cy="38763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7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Вами хтось керує?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Можливо, у вас є інші пояснення?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Я чую їх дуже чітко». 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Мої думки навпаки заглушені!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приблизно 15–20% усього населення скаржаться на випадкові слухові чи зорові галюцинації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Інтенсивні думки можуть бути майже чутними (нав’язливі мелодії чи думки, деякі люди чують голос друга, коли читають лист від нього)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Ці думки неконтрольовані. Якщо я намагаюсь їх контролювати, стає ще гірше. Це свідчить про те, що хтось хоче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 довести мене».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Наші думки не повністю контрольовані. Інакше не було б ні проблисків натхнення, ні нав’язливих думок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Якщо ми протистоїмо неприємним думкам, вони майже автоматично стають сильнішими.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Спроба: не думайте про число 8! – У вас не вийде.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Це погані думки, у мене ніколи б не могли виникнути такі думки. Я й муху не ображу, але мене постійно переслідують агресивні думки».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 нас часто виникають думки, які суперечать нашим переконанням. Думка ≠ дія: 20% населення думають про самогубство, але не вчиняють його. Іноді ми іноді відчуваємо агресію навіть до людей, яких любимо (наприклад, мати до дитини, яка плаче). 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24061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6" name="Rectangle 31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чуєте власні думки або ними керує хтось інший?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Плюси й мінуси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147566"/>
              </p:ext>
            </p:extLst>
          </p:nvPr>
        </p:nvGraphicFramePr>
        <p:xfrm>
          <a:off x="408955" y="2636912"/>
          <a:ext cx="11376000" cy="38763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7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Вами хтось керує?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Можливо, у вас є інші пояснення?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Я чую їх дуже чітко». 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Мої думки навпаки заглушені!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приблизно 15–20% усього населення скаржаться на випадкові слухові чи зорові галюцинації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Інтенсивні думки можуть бути майже чутними (нав’язливі мелодії чи думки, деякі люди чують голос друга, коли читають лист від нього)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Ці думки неконтрольовані. Якщо я намагаюсь їх контролювати, стає ще гірше. Це свідчить про те, що хтось хоче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 довести мене».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Наші думки не повністю контрольовані. Інакше не було б ні проблисків натхнення, ні нав’язливих думок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Якщо ми протистоїмо неприємним думкам, вони майже автоматично стають сильнішими.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Спроба: не думайте про число 8! – У вас не вийде.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Це погані думки, у мене ніколи б не могли виникнути такі думки. Я й муху не ображу, але мене постійно переслідують агресивні думки».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 нас часто виникають думки, які суперечать нашим переконанням. Думка ≠ дія: 20% населення думають про самогубство, але не вчиняють його. Іноді ми іноді відчуваємо агресію навіть до людей, яких любимо (наприклад, мати до дитини, яка плаче). 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24329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6" name="Rectangle 31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1495794"/>
          </a:xfrm>
        </p:spPr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чуєте власні думки або ними керує хтось інший?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Плюси й мінуси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516942"/>
              </p:ext>
            </p:extLst>
          </p:nvPr>
        </p:nvGraphicFramePr>
        <p:xfrm>
          <a:off x="408955" y="2636912"/>
          <a:ext cx="11376000" cy="38763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7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Вами хтось керує?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Можливо, у вас є інші пояснення?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Я чую їх дуже чітко». 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Мої думки навпаки заглушені!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приблизно 15–20% усього населення скаржаться на випадкові слухові чи зорові галюцинації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Інтенсивні думки можуть бути майже чутними (нав’язливі мелодії чи думки, деякі люди чують голос друга, коли читають лист від нього)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Ці думки неконтрольовані. Якщо я намагаюсь їх контролювати, стає ще гірше. Це свідчить про те, що хтось хоче</a:t>
                      </a: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 довести мене».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Наші думки не повністю контрольовані. Інакше не було б ні проблисків натхнення, ні нав’язливих думок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Якщо ми протистоїмо неприємним думкам, вони майже автоматично стають сильнішими.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Спроба: не думайте про число 8! – У вас не вийде.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uk-UA" sz="1600">
                          <a:latin typeface="Calibri Light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Це погані думки, у мене ніколи б не могли виникнути такі думки. Я й муху не ображу, але мене постійно переслідують агресивні думки».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 нас часто виникають думки, які суперечать нашим переконанням. Думка ≠ дія: 20% населення думають про самогубство, але не вчиняють його. Іноді ми іноді відчуваємо агресію навіть до людей, яких любимо (наприклад, мати до дитини, яка плаче). </a:t>
                      </a:r>
                    </a:p>
                  </a:txBody>
                  <a:tcPr marL="121952" marR="121952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052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17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чуєте власні думки або ними керує хтось інший?</a:t>
            </a:r>
            <a:br>
              <a:rPr lang="uk-UA" sz="3600">
                <a:latin typeface="Calibri Light"/>
              </a:rPr>
            </a:br>
            <a:r>
              <a:rPr lang="uk-UA" sz="3600">
                <a:latin typeface="Calibri Light"/>
              </a:rPr>
              <a:t>Плюси й мінуси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4955" y="1695592"/>
            <a:ext cx="11340000" cy="4829751"/>
          </a:xfrm>
        </p:spPr>
        <p:txBody>
          <a:bodyPr/>
          <a:lstStyle/>
          <a:p>
            <a:endParaRPr lang="en-US" sz="2400" dirty="0"/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Припущення про дистанційне керування думок породжує більше питань, ніж відповідей, наприклад: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Як щодо технічної реалізації?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Коли і як відбулося насадження думок? 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Хто в цьому зацікавлений, а також скільки грошей та часу довелось витратити, щоб завдати вам такої шкоди?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Завдати шкоди можна й іншими, простішими способами. Навіщо обирати саме такий складний спосіб?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9" name="Picture 11" descr="Heidi Wittwer fotocommunity schreiende Hand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74" y="914407"/>
            <a:ext cx="1264781" cy="13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40</a:t>
            </a:fld>
            <a:endParaRPr lang="de-DE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Друг запрошує вас пообідати разом.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indent="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вашого друга це зробити?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</p:txBody>
      </p:sp>
      <p:pic>
        <p:nvPicPr>
          <p:cNvPr id="86021" name="Picture 19" descr="Erwyn van der Meer - flickr  - Diner at Chateau de Violet - cclicen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425" y="4683676"/>
            <a:ext cx="3264750" cy="217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41</a:t>
            </a:fld>
            <a:endParaRPr lang="de-DE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Поліція зупиняє вас на шосе.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indent="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поліцію це зробити?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</p:txBody>
      </p:sp>
      <p:pic>
        <p:nvPicPr>
          <p:cNvPr id="88068" name="Picture 17" descr="Kambiz Kamrani - flickr- Bored Traffic Man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425" y="4247923"/>
            <a:ext cx="3264750" cy="2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42</a:t>
            </a:fld>
            <a:endParaRPr lang="de-DE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перемагаєте у грі.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indent="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Чому ви перемогли?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</p:txBody>
      </p:sp>
      <p:pic>
        <p:nvPicPr>
          <p:cNvPr id="90116" name="Picture 7" descr="Jochen Schmidt-Oehm fotocommunity Zock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483" y="4192095"/>
            <a:ext cx="3552692" cy="266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43</a:t>
            </a:fld>
            <a:endParaRPr lang="de-DE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збираєтеся сісти у своє нове авто, але раптом помічаєте подряпину на лакофарбовому покритті.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indent="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могло стати причиною подряпини?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</p:txBody>
      </p:sp>
      <p:pic>
        <p:nvPicPr>
          <p:cNvPr id="92164" name="Picture 6" descr="robertrazrbl - 02-07-06_1728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809" y="4509476"/>
            <a:ext cx="3131366" cy="234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44</a:t>
            </a:fld>
            <a:endParaRPr lang="de-DE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Лікар діагностував у вас підвищений артеріальний тиск.</a:t>
            </a:r>
          </a:p>
        </p:txBody>
      </p:sp>
      <p:sp>
        <p:nvSpPr>
          <p:cNvPr id="94210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-18415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indent="-18415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Чому у вас підвищений артеріальний тиск?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</p:txBody>
      </p:sp>
      <p:pic>
        <p:nvPicPr>
          <p:cNvPr id="94211" name="Picture 14" descr="haysophie flickr name DSCN3940 cc 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367" y="4625394"/>
            <a:ext cx="2976808" cy="223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45</a:t>
            </a:fld>
            <a:endParaRPr lang="de-DE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Знайома відмовилася допомогти вам з роботою.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indent="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вашу знайому не допомагати вам з роботою?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</p:txBody>
      </p:sp>
      <p:pic>
        <p:nvPicPr>
          <p:cNvPr id="96261" name="Picture 12" descr="Katrin Z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809" b="1617"/>
          <a:stretch/>
        </p:blipFill>
        <p:spPr bwMode="auto">
          <a:xfrm>
            <a:off x="9489243" y="4143800"/>
            <a:ext cx="2705932" cy="273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46</a:t>
            </a:fld>
            <a:endParaRPr lang="de-DE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Подруга купила вам подарунок.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indent="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вашу подругу зробити вам подарунок?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</p:txBody>
      </p:sp>
      <p:pic>
        <p:nvPicPr>
          <p:cNvPr id="98309" name="Picture 18" descr="penmachine - flickr - Big Present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290" y="4619038"/>
            <a:ext cx="3465885" cy="223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47</a:t>
            </a:fld>
            <a:endParaRPr lang="de-DE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Друг обізвав вас дурнем.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indent="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вашого друга обізвати вас?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pic>
        <p:nvPicPr>
          <p:cNvPr id="100357" name="Picture 17" descr="Simon Pais - flickr - Stupid Me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093" y="4656526"/>
            <a:ext cx="3072082" cy="22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48</a:t>
            </a:fld>
            <a:endParaRPr lang="de-DE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Ви берете на руки сусідську дитину, а вона починає плакати.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-18415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latin typeface="Calibri Light"/>
            </a:endParaRPr>
          </a:p>
          <a:p>
            <a:pPr indent="-18415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Чому дитина починає плакати?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  <a:p>
            <a:pPr indent="-18415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pic>
        <p:nvPicPr>
          <p:cNvPr id="102404" name="Picture 8" descr="valentinapowers flickr Cry Baby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956" y="4403086"/>
            <a:ext cx="3273219" cy="245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49</a:t>
            </a:fld>
            <a:endParaRPr lang="de-DE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Знайомий каже, що він зневажає вас.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Autofit/>
          </a:bodyPr>
          <a:lstStyle/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solidFill>
                <a:srgbClr val="004992"/>
              </a:solidFill>
              <a:latin typeface="Calibri Light"/>
            </a:endParaRPr>
          </a:p>
          <a:p>
            <a:pPr indent="0" eaLnBrk="1" hangingPunct="1">
              <a:spcAft>
                <a:spcPct val="0"/>
              </a:spcAft>
              <a:buFontTx/>
              <a:buNone/>
            </a:pPr>
            <a:r>
              <a:rPr lang="uk-UA" sz="2400" dirty="0">
                <a:solidFill>
                  <a:srgbClr val="004992"/>
                </a:solidFill>
                <a:latin typeface="Calibri Light"/>
              </a:rPr>
              <a:t>Що спонукало вашого знайомого зневажати вас?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 ким чи чим ви головним чином пов'язуєте цю подію?</a:t>
            </a:r>
          </a:p>
          <a:p>
            <a:pPr lvl="0" defTabSz="914400" fontAlgn="base">
              <a:spcAft>
                <a:spcPct val="0"/>
              </a:spcAft>
            </a:pPr>
            <a:endParaRPr lang="en-US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собою?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іншою людиною чи людьми?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 ситуацією чи збігом обставин? </a:t>
            </a:r>
          </a:p>
          <a:p>
            <a:pPr indent="0" eaLnBrk="1" hangingPunct="1">
              <a:spcAft>
                <a:spcPct val="0"/>
              </a:spcAft>
              <a:buFontTx/>
              <a:buNone/>
            </a:pPr>
            <a:endParaRPr lang="de-DE" altLang="de-DE" sz="2400" dirty="0">
              <a:latin typeface="Calibri Light"/>
            </a:endParaRP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0" eaLnBrk="1" hangingPunct="1">
              <a:buClrTx/>
            </a:pPr>
            <a:endParaRPr lang="de-DE" altLang="de-DE" sz="2000">
              <a:latin typeface="Calibri Light"/>
            </a:endParaRPr>
          </a:p>
        </p:txBody>
      </p:sp>
      <p:pic>
        <p:nvPicPr>
          <p:cNvPr id="104453" name="Picture 18" descr="Heidi Wittwer fotocommunity He Du! Gwealt ist keine Lös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482" y="4491386"/>
            <a:ext cx="3552693" cy="236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50</a:t>
            </a:fld>
            <a:endParaRPr lang="de-DE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b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Висновки з навчання: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Завжди обмірковуйте кілька можливостей, які можуть брати участь у розвитку ситуації (особливо пункти «я/інші/обставини»)!</a:t>
            </a:r>
          </a:p>
          <a:p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51</a:t>
            </a:fld>
            <a:endParaRPr lang="de-DE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b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Висновки з навчання: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Завжди обмірковуйте кілька можливостей, які можуть брати участь у розвитку ситуації (особливо пункти «я/інші/обставини»)!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Ми повинні прагнути реалістично оцінювати ситуації у повсякденному житті:  </a:t>
            </a:r>
            <a:b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Інші люди та ми самі не </a:t>
            </a:r>
            <a:r>
              <a:rPr lang="uk-UA" sz="24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завжди</a:t>
            </a: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винні у невдачах! </a:t>
            </a:r>
          </a:p>
          <a:p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52</a:t>
            </a:fld>
            <a:endParaRPr lang="de-DE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b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Висновки з навчання: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Завжди обмірковуйте кілька можливостей, які можуть брати участь у розвитку ситуації (особливо пункти «я/інші/обставини»)!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Ми повинні прагнути реалістично оцінювати ситуації у повсякденному житті:  </a:t>
            </a:r>
            <a:b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Інші люди та ми самі не </a:t>
            </a:r>
            <a:r>
              <a:rPr lang="uk-UA" sz="24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завжди</a:t>
            </a: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винні у невдачах! </a:t>
            </a:r>
          </a:p>
          <a:p>
            <a:pPr marL="342900" lvl="0" indent="-342900" defTabSz="9144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більшості випадків у виникненні події беруть участь кілька факторів.</a:t>
            </a:r>
          </a:p>
          <a:p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53</a:t>
            </a:fld>
            <a:endParaRPr lang="de-DE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(але не усі!) люди, які страждають на психоз, зазвичай схильні зводити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складні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події до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однієї 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причини. Вони часто вважають інших людей </a:t>
            </a:r>
            <a:r>
              <a:rPr lang="uk-UA" sz="2400" i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єдиними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винуватцями їхніх невдач.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Ганна часто перечіплюється.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Власне переконання: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її дядько посилає їй імпульси перешкод через електроди в голові. 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Проте: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Незадовго до цього Ганна перехворіла на отит середнього вуха, що спричинив порушення рівноваги. Крім того, останнім часом на вулиці було дуже слизько через часті опади.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54</a:t>
            </a:fld>
            <a:endParaRPr lang="de-DE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/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Іноді інші люди несуть </a:t>
            </a:r>
            <a:r>
              <a:rPr lang="uk-UA" sz="2400" u="sng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спів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відповідальність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за виникнення негативної ситуації. Проте рекомендуємо завжди враховувати інші фактори, які також могли б відігравати роль у ситуації: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Приклад: 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Григорія стався рецидив.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Власне переконання: 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рецидив стався через негативні дитячі спогади — його часто били в дитинстві.</a:t>
            </a:r>
          </a:p>
          <a:p>
            <a:pPr lvl="0" defTabSz="914400" fontAlgn="base">
              <a:spcAft>
                <a:spcPct val="0"/>
              </a:spcAft>
            </a:pPr>
            <a:r>
              <a:rPr lang="uk-UA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Проте: </a:t>
            </a:r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це може бути тригером, але додалися й інші важливі фактори — припинення прийому ліків, сильний конфлікт на роботі, а також страх втратити роботу.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 err="1"/>
              <a:t>Метакогнітивний</a:t>
            </a:r>
            <a:r>
              <a:rPr lang="uk-UA" dirty="0"/>
              <a:t> тренінг 1. Стиль атрибуції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55</a:t>
            </a:fld>
            <a:endParaRPr lang="de-DE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indent="-216000" algn="l" rtl="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uk" dirty="0" err="1">
              <a:latin typeface="+mj-lt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lvl="8" indent="-216000" algn="l" rtl="0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uk" dirty="0">
              <a:latin typeface="+mj-lt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indent="-342900"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indent="-342900"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indent="-342900"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</a:rPr>
              <a:t>Опитування анонімне.  </a:t>
            </a:r>
          </a:p>
          <a:p>
            <a:pPr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</a:pPr>
            <a:endParaRPr lang="uk" sz="2400" dirty="0">
              <a:solidFill>
                <a:srgbClr val="333333"/>
              </a:solidFill>
              <a:latin typeface="+mj-lt"/>
              <a:cs typeface="Calibri" panose="020F0502020204030204" pitchFamily="34" charset="0"/>
            </a:endParaRPr>
          </a:p>
          <a:p>
            <a:pPr marL="342900" indent="-342900" algn="l" defTabSz="914400" rtl="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 pitchFamily="2" charset="2"/>
              <a:buChar char="à"/>
            </a:pP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lang="uk" sz="240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</a:br>
            <a:r>
              <a:rPr lang="uk" sz="2400" u="none" baseline="0" dirty="0">
                <a:solidFill>
                  <a:srgbClr val="333333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lang="uk" sz="24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ct val="105000"/>
              </a:lnSpc>
            </a:pPr>
            <a:r>
              <a:rPr lang="de-DE" sz="2000" b="0" i="0" u="none" baseline="0" dirty="0">
                <a:effectLst/>
                <a:hlinkClick r:id="rId3"/>
              </a:rPr>
              <a:t>https://qeurope.eu.qualtrics.com/jfe/form/SV_cHKzGKiiWI1iG9M</a:t>
            </a:r>
            <a:endParaRPr lang="uk" sz="2000" dirty="0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r>
              <a:rPr lang="uk-UA" dirty="0" err="1"/>
              <a:t>Метакогнітивний</a:t>
            </a:r>
            <a:r>
              <a:rPr lang="uk-UA" dirty="0"/>
              <a:t> тренінг 1. Стиль атрибуції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fld id="{9B00EF49-7894-4F53-A8DD-F7DB3BFC5032}" type="slidenum">
              <a:rPr lang="de-DE" smtClean="0"/>
              <a:pPr/>
              <a:t>56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57</a:t>
            </a:fld>
            <a:endParaRPr lang="de-DE"/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sz="18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sz="18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465DD8E-C62D-E35A-8923-99736F06A7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326" y="3310428"/>
            <a:ext cx="135936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616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>
                <a:solidFill>
                  <a:srgbClr val="333333"/>
                </a:solidFill>
                <a:latin typeface="+mj-lt"/>
              </a:rPr>
            </a:br>
            <a:r>
              <a:rPr lang="uk-UA" sz="120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677220"/>
              </p:ext>
            </p:extLst>
          </p:nvPr>
        </p:nvGraphicFramePr>
        <p:xfrm>
          <a:off x="408954" y="2011680"/>
          <a:ext cx="11375999" cy="468172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Sabine Sperber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---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---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Produced for the MCT/На замовлення MCT; © Arbeitsgruppe Neuropsychologie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Shadowchaser/Переслідувач тіней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Benny-Kristin Fischer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- - 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- - 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Produced for the MCT/На замовлення MCT; © Arbeitsgruppe Neuropsychologie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various motives: soccerplayer, award ceremony / Різні мотиви: футболіст, церемонія нагородження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Ethnocentrics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Beijing-Trading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Claim (of shoes)/Рекламація щодо взуття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Brett L.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quiet room - 1 of 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When you enter the room everyone turns silent/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Люди замовкають, коли ви заходите до приміщення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Todd Rieth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Lipstick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Critical look in the mirror/Критичний погляд у дзеркало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avdgaag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Marking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Failing an exam/Ви не склали іспит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Heidi Wittwer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fotocommunity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schreiende Hand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Screaming hand/Рука, яка кричить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Erwyn van der Meer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Diner at Chateau de Violet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 friend invites you for dinner (plate with food)/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Хтось запрошує вас пообідати (меню)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Kambiz Kamrani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Bored Traffic Man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 policeman stops a car on the street/Поціліянт зупиняє авто на шосе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Jochen Schmidt-Oem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fotocommunity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Zocker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Win in a gamble (dice, clock, money)/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Ви перемагаєте у грі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87158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78" name="Rectangle 46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6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>
                <a:solidFill>
                  <a:srgbClr val="333333"/>
                </a:solidFill>
                <a:latin typeface="+mj-lt"/>
              </a:rPr>
            </a:br>
            <a:r>
              <a:rPr lang="uk-UA" sz="120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616822"/>
              </p:ext>
            </p:extLst>
          </p:nvPr>
        </p:nvGraphicFramePr>
        <p:xfrm>
          <a:off x="408954" y="2011680"/>
          <a:ext cx="11375999" cy="349306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robertrazrblog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02-07-06_1728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Scratch/Подряпина на авто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haysophie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DSCN3940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Taking the blood pressure/Вимірювання артеріального тиску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Katrin Ze.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fotocommunity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enttäuscht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PP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 friend refused to help you with your work/Знайома відмовилася допомогти вам з роботою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penmachine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Big Presents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Presents/Подарунки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Simon Pais-Thomas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Stupid Me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 friend says you are stupid (black/white, portrait of a man)/Хтось вважає вас дурнем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valentinapowers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Cry Baby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Crying baby/Плач дитини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Heidi Wittwer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fotocommunity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He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Du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!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Gewalt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ist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keine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Lösung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Respect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(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two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fists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)/Повага (два кулаки)</a:t>
                      </a: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1. Стиль атрибуції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59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6646833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5002</Words>
  <Application>Microsoft Macintosh PowerPoint</Application>
  <PresentationFormat>Benutzerdefiniert</PresentationFormat>
  <Paragraphs>672</Paragraphs>
  <Slides>59</Slides>
  <Notes>58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59</vt:i4>
      </vt:variant>
    </vt:vector>
  </HeadingPairs>
  <TitlesOfParts>
    <vt:vector size="68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</vt:lpstr>
      <vt:lpstr>UKE_PPT-Vorlage_16zu9</vt:lpstr>
      <vt:lpstr>MCT 1 A. Стиль атрибуції</vt:lpstr>
      <vt:lpstr>Стиль атрибуції</vt:lpstr>
      <vt:lpstr>Стиль атрибуції</vt:lpstr>
      <vt:lpstr>Стиль атрибуції</vt:lpstr>
      <vt:lpstr>Причини</vt:lpstr>
      <vt:lpstr>Причини</vt:lpstr>
      <vt:lpstr>Причини</vt:lpstr>
      <vt:lpstr>Атрибуція</vt:lpstr>
      <vt:lpstr>Ви пішли з лікарні, ще не видужавши.</vt:lpstr>
      <vt:lpstr>Ви пішли з лікарні, ще не видужавши.</vt:lpstr>
      <vt:lpstr>Ви пішли з лікарні, ще не видужавши.</vt:lpstr>
      <vt:lpstr>Ви пішли з лікарні, ще не видужавши.</vt:lpstr>
      <vt:lpstr>Ви пішли з лікарні, ще не видужавши.</vt:lpstr>
      <vt:lpstr>Наслідки однобічної атрибуції в разі невдачі!</vt:lpstr>
      <vt:lpstr>Наслідки однобічної атрибуції в разі невдачі!</vt:lpstr>
      <vt:lpstr>Наслідки однобічної атрибуції в разі невдачі!</vt:lpstr>
      <vt:lpstr>Наслідки однобічної атрибуції в разі невдачі!</vt:lpstr>
      <vt:lpstr>Наслідки однобічної атрибуції в разі невдачі!</vt:lpstr>
      <vt:lpstr>Наслідки однобічної атрибуції в разі успіху!</vt:lpstr>
      <vt:lpstr>Наслідки однобічної атрибуції в разі успіху!</vt:lpstr>
      <vt:lpstr>Наслідки однобічної атрибуції в разі успіху!</vt:lpstr>
      <vt:lpstr>Наслідки однобічної атрибуції в разі успіху!</vt:lpstr>
      <vt:lpstr>Наслідки однобічної атрибуції в разі успіху!</vt:lpstr>
      <vt:lpstr>Що це все означає?</vt:lpstr>
      <vt:lpstr>Що це все означає?</vt:lpstr>
      <vt:lpstr>Як однобічне приписування провини сприяє помилковій оцінці у разі психозу (приклади)</vt:lpstr>
      <vt:lpstr>Стиль атрибуції</vt:lpstr>
      <vt:lpstr>У разі скарги вам відшкодують вартість покупки у повному обсязі.</vt:lpstr>
      <vt:lpstr>Люди замовкають, коли ви входите до кімнати.</vt:lpstr>
      <vt:lpstr>Хтось каже вам, що ви маєте виснажений вигляд.</vt:lpstr>
      <vt:lpstr>Ви не склали іспит.</vt:lpstr>
      <vt:lpstr>Запропонуйте власні приклади!</vt:lpstr>
      <vt:lpstr>Внутрішній голос каже вам, що ви нічого не варті.</vt:lpstr>
      <vt:lpstr>Внутрішній голос каже вам, що ви нічого не варті.</vt:lpstr>
      <vt:lpstr>Внутрішній голос каже вам, що ви нічого не варті.</vt:lpstr>
      <vt:lpstr>Ви чуєте власні думки або ними керує хтось інший? Плюси й мінуси</vt:lpstr>
      <vt:lpstr>Ви чуєте власні думки або ними керує хтось інший? Плюси й мінуси</vt:lpstr>
      <vt:lpstr>Ви чуєте власні думки або ними керує хтось інший? Плюси й мінуси</vt:lpstr>
      <vt:lpstr>Ви чуєте власні думки або ними керує хтось інший? Плюси й мінуси</vt:lpstr>
      <vt:lpstr>Ви чуєте власні думки або ними керує хтось інший? Плюси й мінуси</vt:lpstr>
      <vt:lpstr>Друг запрошує вас пообідати разом.</vt:lpstr>
      <vt:lpstr>Поліція зупиняє вас на шосе.</vt:lpstr>
      <vt:lpstr>Ви перемагаєте у грі.</vt:lpstr>
      <vt:lpstr>Ви збираєтеся сісти у своє нове авто, але раптом помічаєте подряпину на лакофарбовому покритті.</vt:lpstr>
      <vt:lpstr>Лікар діагностував у вас підвищений артеріальний тиск.</vt:lpstr>
      <vt:lpstr>Знайома відмовилася допомогти вам з роботою.</vt:lpstr>
      <vt:lpstr>Подруга купила вам подарунок.</vt:lpstr>
      <vt:lpstr>Друг обізвав вас дурнем.</vt:lpstr>
      <vt:lpstr>Ви берете на руки сусідську дитину, а вона починає плакати.</vt:lpstr>
      <vt:lpstr>Знайомий каже, що він зневажає вас.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  <vt:lpstr>PowerPoint-Präsentation</vt:lpstr>
    </vt:vector>
  </TitlesOfParts>
  <Company>eku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Zuschreibungsstil</dc:title>
  <dc:creator>steffen</dc:creator>
  <cp:lastModifiedBy>Arne Sibilis</cp:lastModifiedBy>
  <cp:revision>465</cp:revision>
  <dcterms:created xsi:type="dcterms:W3CDTF">2004-10-11T13:21:01Z</dcterms:created>
  <dcterms:modified xsi:type="dcterms:W3CDTF">2025-10-07T13:41:42Z</dcterms:modified>
</cp:coreProperties>
</file>