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90" r:id="rId1"/>
    <p:sldMasterId id="2147484303" r:id="rId2"/>
    <p:sldMasterId id="2147484316" r:id="rId3"/>
    <p:sldMasterId id="2147484329" r:id="rId4"/>
  </p:sldMasterIdLst>
  <p:notesMasterIdLst>
    <p:notesMasterId r:id="rId95"/>
  </p:notesMasterIdLst>
  <p:handoutMasterIdLst>
    <p:handoutMasterId r:id="rId96"/>
  </p:handoutMasterIdLst>
  <p:sldIdLst>
    <p:sldId id="863" r:id="rId5"/>
    <p:sldId id="722" r:id="rId6"/>
    <p:sldId id="864" r:id="rId7"/>
    <p:sldId id="865" r:id="rId8"/>
    <p:sldId id="866" r:id="rId9"/>
    <p:sldId id="867" r:id="rId10"/>
    <p:sldId id="773" r:id="rId11"/>
    <p:sldId id="779" r:id="rId12"/>
    <p:sldId id="871" r:id="rId13"/>
    <p:sldId id="868" r:id="rId14"/>
    <p:sldId id="869" r:id="rId15"/>
    <p:sldId id="870" r:id="rId16"/>
    <p:sldId id="872" r:id="rId17"/>
    <p:sldId id="873" r:id="rId18"/>
    <p:sldId id="780" r:id="rId19"/>
    <p:sldId id="828" r:id="rId20"/>
    <p:sldId id="829" r:id="rId21"/>
    <p:sldId id="874" r:id="rId22"/>
    <p:sldId id="859" r:id="rId23"/>
    <p:sldId id="875" r:id="rId24"/>
    <p:sldId id="876" r:id="rId25"/>
    <p:sldId id="709" r:id="rId26"/>
    <p:sldId id="710" r:id="rId27"/>
    <p:sldId id="894" r:id="rId28"/>
    <p:sldId id="712" r:id="rId29"/>
    <p:sldId id="713" r:id="rId30"/>
    <p:sldId id="714" r:id="rId31"/>
    <p:sldId id="717" r:id="rId32"/>
    <p:sldId id="877" r:id="rId33"/>
    <p:sldId id="878" r:id="rId34"/>
    <p:sldId id="817" r:id="rId35"/>
    <p:sldId id="820" r:id="rId36"/>
    <p:sldId id="879" r:id="rId37"/>
    <p:sldId id="880" r:id="rId38"/>
    <p:sldId id="838" r:id="rId39"/>
    <p:sldId id="881" r:id="rId40"/>
    <p:sldId id="882" r:id="rId41"/>
    <p:sldId id="883" r:id="rId42"/>
    <p:sldId id="843" r:id="rId43"/>
    <p:sldId id="884" r:id="rId44"/>
    <p:sldId id="885" r:id="rId45"/>
    <p:sldId id="824" r:id="rId46"/>
    <p:sldId id="821" r:id="rId47"/>
    <p:sldId id="822" r:id="rId48"/>
    <p:sldId id="793" r:id="rId49"/>
    <p:sldId id="794" r:id="rId50"/>
    <p:sldId id="795" r:id="rId51"/>
    <p:sldId id="796" r:id="rId52"/>
    <p:sldId id="797" r:id="rId53"/>
    <p:sldId id="798" r:id="rId54"/>
    <p:sldId id="813" r:id="rId55"/>
    <p:sldId id="814" r:id="rId56"/>
    <p:sldId id="815" r:id="rId57"/>
    <p:sldId id="816" r:id="rId58"/>
    <p:sldId id="799" r:id="rId59"/>
    <p:sldId id="800" r:id="rId60"/>
    <p:sldId id="801" r:id="rId61"/>
    <p:sldId id="785" r:id="rId62"/>
    <p:sldId id="786" r:id="rId63"/>
    <p:sldId id="787" r:id="rId64"/>
    <p:sldId id="788" r:id="rId65"/>
    <p:sldId id="806" r:id="rId66"/>
    <p:sldId id="807" r:id="rId67"/>
    <p:sldId id="808" r:id="rId68"/>
    <p:sldId id="809" r:id="rId69"/>
    <p:sldId id="810" r:id="rId70"/>
    <p:sldId id="811" r:id="rId71"/>
    <p:sldId id="812" r:id="rId72"/>
    <p:sldId id="760" r:id="rId73"/>
    <p:sldId id="761" r:id="rId74"/>
    <p:sldId id="762" r:id="rId75"/>
    <p:sldId id="766" r:id="rId76"/>
    <p:sldId id="767" r:id="rId77"/>
    <p:sldId id="768" r:id="rId78"/>
    <p:sldId id="851" r:id="rId79"/>
    <p:sldId id="852" r:id="rId80"/>
    <p:sldId id="853" r:id="rId81"/>
    <p:sldId id="854" r:id="rId82"/>
    <p:sldId id="855" r:id="rId83"/>
    <p:sldId id="856" r:id="rId84"/>
    <p:sldId id="857" r:id="rId85"/>
    <p:sldId id="845" r:id="rId86"/>
    <p:sldId id="886" r:id="rId87"/>
    <p:sldId id="887" r:id="rId88"/>
    <p:sldId id="847" r:id="rId89"/>
    <p:sldId id="888" r:id="rId90"/>
    <p:sldId id="889" r:id="rId91"/>
    <p:sldId id="976" r:id="rId92"/>
    <p:sldId id="893" r:id="rId93"/>
    <p:sldId id="891" r:id="rId94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>
          <p15:clr>
            <a:srgbClr val="A4A3A4"/>
          </p15:clr>
        </p15:guide>
        <p15:guide id="2" pos="5759">
          <p15:clr>
            <a:srgbClr val="A4A3A4"/>
          </p15:clr>
        </p15:guide>
        <p15:guide id="3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92"/>
    <a:srgbClr val="FF0066"/>
    <a:srgbClr val="66FF33"/>
    <a:srgbClr val="FFFF00"/>
    <a:srgbClr val="FF0000"/>
    <a:srgbClr val="ADC0CB"/>
    <a:srgbClr val="FFCC99"/>
    <a:srgbClr val="CCE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6260" autoAdjust="0"/>
  </p:normalViewPr>
  <p:slideViewPr>
    <p:cSldViewPr>
      <p:cViewPr varScale="1">
        <p:scale>
          <a:sx n="121" d="100"/>
          <a:sy n="121" d="100"/>
        </p:scale>
        <p:origin x="744" y="168"/>
      </p:cViewPr>
      <p:guideLst>
        <p:guide orient="horz" pos="3385"/>
        <p:guide pos="5759"/>
        <p:guide pos="768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53.xml"/><Relationship Id="rId13" Type="http://schemas.openxmlformats.org/officeDocument/2006/relationships/slide" Target="slides/slide70.xml"/><Relationship Id="rId3" Type="http://schemas.openxmlformats.org/officeDocument/2006/relationships/slide" Target="slides/slide29.xml"/><Relationship Id="rId7" Type="http://schemas.openxmlformats.org/officeDocument/2006/relationships/slide" Target="slides/slide52.xml"/><Relationship Id="rId12" Type="http://schemas.openxmlformats.org/officeDocument/2006/relationships/slide" Target="slides/slide64.xml"/><Relationship Id="rId2" Type="http://schemas.openxmlformats.org/officeDocument/2006/relationships/slide" Target="slides/slide28.xml"/><Relationship Id="rId16" Type="http://schemas.openxmlformats.org/officeDocument/2006/relationships/slide" Target="slides/slide80.xml"/><Relationship Id="rId1" Type="http://schemas.openxmlformats.org/officeDocument/2006/relationships/slide" Target="slides/slide26.xml"/><Relationship Id="rId6" Type="http://schemas.openxmlformats.org/officeDocument/2006/relationships/slide" Target="slides/slide49.xml"/><Relationship Id="rId11" Type="http://schemas.openxmlformats.org/officeDocument/2006/relationships/slide" Target="slides/slide63.xml"/><Relationship Id="rId5" Type="http://schemas.openxmlformats.org/officeDocument/2006/relationships/slide" Target="slides/slide46.xml"/><Relationship Id="rId15" Type="http://schemas.openxmlformats.org/officeDocument/2006/relationships/slide" Target="slides/slide79.xml"/><Relationship Id="rId10" Type="http://schemas.openxmlformats.org/officeDocument/2006/relationships/slide" Target="slides/slide60.xml"/><Relationship Id="rId4" Type="http://schemas.openxmlformats.org/officeDocument/2006/relationships/slide" Target="slides/slide30.xml"/><Relationship Id="rId9" Type="http://schemas.openxmlformats.org/officeDocument/2006/relationships/slide" Target="slides/slide59.xml"/><Relationship Id="rId14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A46F8C7-6B32-488D-9EFC-6C55E42B28A4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863968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424C2B3-DB4D-4E6A-A529-5F825DA1EF6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227868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553F1-88E2-4895-8F3F-CD3CACFA9CE5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3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AF1BD1-E837-4BCE-BC6A-D9424C1BA32E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263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68809D-C54D-40EC-AB08-AB67AC63A665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45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01141F-7FC2-480F-8577-67F84FA60048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4710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10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922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D89AF4-7761-4AC3-97AD-AAC550C29BD6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94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B5F7E8-C85F-4853-83DC-9D4340BC512A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37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B5F7E8-C85F-4853-83DC-9D4340BC512A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37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8109E8-23D5-40D5-82F8-4DC0539CF0D7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47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8109E8-23D5-40D5-82F8-4DC0539CF0D7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47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8109E8-23D5-40D5-82F8-4DC0539CF0D7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47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CBD4C0-74E1-42EB-BE30-757D44C3F565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27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7ABBC2-4F47-4F35-8D30-C02F29C40BDF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399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7ABBC2-4F47-4F35-8D30-C02F29C40BDF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56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9C1D4E-E77D-4E08-9531-15B5736FF07C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75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009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4BD943-60ED-4E84-8F8E-82E6853997F4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201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7EA9C4-B33D-4456-9270-C6951DEA703D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71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D00C36-426C-4700-8007-F23EBF1F2B43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432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D00C36-426C-4700-8007-F23EBF1F2B43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432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D00C36-426C-4700-8007-F23EBF1F2B43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432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BA6D56-F9F8-499E-AC90-51955E7D56C0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0602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E26CF0-3E0C-44B0-B5FE-305EF0603737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546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E26CF0-3E0C-44B0-B5FE-305EF0603737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54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E26CF0-3E0C-44B0-B5FE-305EF0603737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546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2E7C02-C58C-48BD-B985-C05847DF774B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217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4A1BB-7362-41CF-92E1-B7F61EE0FA55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94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4A1BB-7362-41CF-92E1-B7F61EE0FA55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94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4A1BB-7362-41CF-92E1-B7F61EE0FA55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94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F466C-7FE1-4157-9D00-04B935AF1BF7}" type="slidenum">
              <a:rPr lang="en-US" altLang="de-DE" sz="1300" smtClean="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675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602EC8-3556-4C80-BE62-2A50E098334F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3622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3B841-7ECF-4E12-90D8-36E7C681E085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803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6AA1AC-2E9A-4B7F-8366-60097A5DADEA}" type="slidenum">
              <a:rPr lang="en-US" altLang="de-DE" sz="1300" smtClean="0"/>
              <a:pPr>
                <a:spcBef>
                  <a:spcPct val="0"/>
                </a:spcBef>
              </a:pPr>
              <a:t>45</a:t>
            </a:fld>
            <a:endParaRPr lang="en-US" altLang="de-DE" sz="13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334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83EB60-3447-40B9-ABED-ABF6EA5B39BC}" type="slidenum">
              <a:rPr lang="en-US" altLang="de-DE" sz="1300" smtClean="0"/>
              <a:pPr>
                <a:spcBef>
                  <a:spcPct val="0"/>
                </a:spcBef>
              </a:pPr>
              <a:t>46</a:t>
            </a:fld>
            <a:endParaRPr lang="en-US" altLang="de-DE" sz="1300"/>
          </a:p>
        </p:txBody>
      </p:sp>
      <p:sp>
        <p:nvSpPr>
          <p:cNvPr id="110595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0596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3284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6366FD-5AF9-4B6F-8DAC-AD4D5A084904}" type="slidenum">
              <a:rPr lang="en-US" altLang="de-DE" sz="1300" smtClean="0"/>
              <a:pPr>
                <a:spcBef>
                  <a:spcPct val="0"/>
                </a:spcBef>
              </a:pPr>
              <a:t>47</a:t>
            </a:fld>
            <a:endParaRPr lang="en-US" altLang="de-DE" sz="13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30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C1C6E7-3E08-4800-9F50-94ADDC2C3DA2}" type="slidenum">
              <a:rPr lang="en-US" altLang="de-DE" sz="1300" smtClean="0"/>
              <a:pPr>
                <a:spcBef>
                  <a:spcPct val="0"/>
                </a:spcBef>
              </a:pPr>
              <a:t>48</a:t>
            </a:fld>
            <a:endParaRPr lang="en-US" altLang="de-DE" sz="13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9968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F6FA23-B07A-4C4C-A435-4D578C8158E0}" type="slidenum">
              <a:rPr lang="en-US" altLang="de-DE" sz="1300" smtClean="0"/>
              <a:pPr>
                <a:spcBef>
                  <a:spcPct val="0"/>
                </a:spcBef>
              </a:pPr>
              <a:t>49</a:t>
            </a:fld>
            <a:endParaRPr lang="en-US" altLang="de-DE" sz="13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7904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85107B-8759-4BE7-BF24-9564C87F3A52}" type="slidenum">
              <a:rPr lang="en-US" altLang="de-DE" sz="1300" smtClean="0"/>
              <a:pPr>
                <a:spcBef>
                  <a:spcPct val="0"/>
                </a:spcBef>
              </a:pPr>
              <a:t>50</a:t>
            </a:fld>
            <a:endParaRPr lang="en-US" altLang="de-DE" sz="13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83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83BE19-CE49-4569-8E61-E3B1CB8CB38B}" type="slidenum">
              <a:rPr lang="en-US" altLang="de-DE" sz="1300" smtClean="0"/>
              <a:pPr>
                <a:spcBef>
                  <a:spcPct val="0"/>
                </a:spcBef>
              </a:pPr>
              <a:t>51</a:t>
            </a:fld>
            <a:endParaRPr lang="en-US" altLang="de-DE" sz="13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4283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BE67-C859-4B6A-8B3E-1F32AB871139}" type="slidenum">
              <a:rPr lang="en-US" altLang="de-DE" sz="1300" smtClean="0"/>
              <a:pPr>
                <a:spcBef>
                  <a:spcPct val="0"/>
                </a:spcBef>
              </a:pPr>
              <a:t>52</a:t>
            </a:fld>
            <a:endParaRPr lang="en-US" altLang="de-DE" sz="13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3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882B5D-1622-4081-A0C7-42F918E6117E}" type="slidenum">
              <a:rPr lang="en-US" altLang="de-DE" sz="1300" smtClean="0"/>
              <a:pPr>
                <a:spcBef>
                  <a:spcPct val="0"/>
                </a:spcBef>
              </a:pPr>
              <a:t>53</a:t>
            </a:fld>
            <a:endParaRPr lang="en-US" altLang="de-DE" sz="13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979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24B5FD-B401-4DCC-9CEF-28EE1D1A91E7}" type="slidenum">
              <a:rPr lang="en-US" altLang="de-DE" sz="1300" smtClean="0"/>
              <a:pPr>
                <a:spcBef>
                  <a:spcPct val="0"/>
                </a:spcBef>
              </a:pPr>
              <a:t>54</a:t>
            </a:fld>
            <a:endParaRPr lang="en-US" altLang="de-DE" sz="13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8083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78E5F9-0205-485A-AFCF-53E7A5E0E108}" type="slidenum">
              <a:rPr lang="en-US" altLang="de-DE" sz="1300" smtClean="0"/>
              <a:pPr>
                <a:spcBef>
                  <a:spcPct val="0"/>
                </a:spcBef>
              </a:pPr>
              <a:t>55</a:t>
            </a:fld>
            <a:endParaRPr lang="en-US" altLang="de-DE" sz="13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937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2919FD-98FF-4E09-AF9D-67FAD7AC7EFD}" type="slidenum">
              <a:rPr lang="en-US" altLang="de-DE" sz="1300" smtClean="0"/>
              <a:pPr>
                <a:spcBef>
                  <a:spcPct val="0"/>
                </a:spcBef>
              </a:pPr>
              <a:t>56</a:t>
            </a:fld>
            <a:endParaRPr lang="en-US" altLang="de-DE" sz="13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4243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5BBB52-A60B-4CF8-BB15-EE135D39D0A4}" type="slidenum">
              <a:rPr lang="en-US" altLang="de-DE" sz="1300" smtClean="0"/>
              <a:pPr>
                <a:spcBef>
                  <a:spcPct val="0"/>
                </a:spcBef>
              </a:pPr>
              <a:t>57</a:t>
            </a:fld>
            <a:endParaRPr lang="en-US" altLang="de-DE" sz="13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131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56214E-7604-4A7C-BCD8-6D17644A5A50}" type="slidenum">
              <a:rPr lang="en-US" altLang="de-DE" sz="1300" smtClean="0"/>
              <a:pPr>
                <a:spcBef>
                  <a:spcPct val="0"/>
                </a:spcBef>
              </a:pPr>
              <a:t>58</a:t>
            </a:fld>
            <a:endParaRPr lang="en-US" altLang="de-DE" sz="13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819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AD8DF4-ECC4-49EE-92C6-248235A5B317}" type="slidenum">
              <a:rPr lang="en-US" altLang="de-DE" sz="1300" smtClean="0"/>
              <a:pPr>
                <a:spcBef>
                  <a:spcPct val="0"/>
                </a:spcBef>
              </a:pPr>
              <a:t>59</a:t>
            </a:fld>
            <a:endParaRPr lang="en-US" altLang="de-DE" sz="13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823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6FE964-1905-4EF7-A79E-6FAA62C64C48}" type="slidenum">
              <a:rPr lang="en-US" altLang="de-DE" sz="1300" smtClean="0"/>
              <a:pPr>
                <a:spcBef>
                  <a:spcPct val="0"/>
                </a:spcBef>
              </a:pPr>
              <a:t>60</a:t>
            </a:fld>
            <a:endParaRPr lang="en-US" altLang="de-DE" sz="13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424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4F3128-8EB7-45EF-8EAF-651BAE90F3BB}" type="slidenum">
              <a:rPr lang="en-US" altLang="de-DE" sz="1300" smtClean="0"/>
              <a:pPr>
                <a:spcBef>
                  <a:spcPct val="0"/>
                </a:spcBef>
              </a:pPr>
              <a:t>61</a:t>
            </a:fld>
            <a:endParaRPr lang="en-US" altLang="de-DE" sz="13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06766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BD473-E335-4755-BC09-73B59DC00486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685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75FAD1-7554-4916-B469-3B7AE76E013B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7845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3C335C-17EE-41C4-B106-6E4FED7A682E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21536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3770C4-F55B-4B31-A682-CEB66A4F85FF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8054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2B1C61-605C-4211-A55C-900BCE704309}" type="slidenum">
              <a:rPr lang="en-US" altLang="de-DE" sz="1300" smtClean="0"/>
              <a:pPr>
                <a:spcBef>
                  <a:spcPct val="0"/>
                </a:spcBef>
              </a:pPr>
              <a:t>66</a:t>
            </a:fld>
            <a:endParaRPr lang="en-US" altLang="de-DE" sz="13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3948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7978F2-2B1F-453C-B41D-975020BEAFD4}" type="slidenum">
              <a:rPr lang="en-US" altLang="de-DE" sz="1300" smtClean="0"/>
              <a:pPr>
                <a:spcBef>
                  <a:spcPct val="0"/>
                </a:spcBef>
              </a:pPr>
              <a:t>67</a:t>
            </a:fld>
            <a:endParaRPr lang="en-US" altLang="de-DE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461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D4EA19-CB99-4452-8A08-630E04A87969}" type="slidenum">
              <a:rPr lang="en-US" altLang="de-DE" sz="1300" smtClean="0"/>
              <a:pPr>
                <a:spcBef>
                  <a:spcPct val="0"/>
                </a:spcBef>
              </a:pPr>
              <a:t>68</a:t>
            </a:fld>
            <a:endParaRPr lang="en-US" altLang="de-DE" sz="13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6550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69FD1-6818-4A45-8F48-9AFD99A35B90}" type="slidenum">
              <a:rPr lang="en-US" altLang="de-DE" sz="1300" smtClean="0"/>
              <a:pPr>
                <a:spcBef>
                  <a:spcPct val="0"/>
                </a:spcBef>
              </a:pPr>
              <a:t>69</a:t>
            </a:fld>
            <a:endParaRPr lang="en-US" altLang="de-DE" sz="13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0485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92138-F693-4946-A6AF-E24EEDA86A0C}" type="slidenum">
              <a:rPr lang="en-US" altLang="de-DE" sz="1300" smtClean="0"/>
              <a:pPr>
                <a:spcBef>
                  <a:spcPct val="0"/>
                </a:spcBef>
              </a:pPr>
              <a:t>70</a:t>
            </a:fld>
            <a:endParaRPr lang="en-US" altLang="de-DE" sz="13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04179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A77781-74FC-497F-9109-3943DEF88BC8}" type="slidenum">
              <a:rPr lang="en-US" altLang="de-DE" sz="1300" smtClean="0"/>
              <a:pPr>
                <a:spcBef>
                  <a:spcPct val="0"/>
                </a:spcBef>
              </a:pPr>
              <a:t>71</a:t>
            </a:fld>
            <a:endParaRPr lang="en-US" altLang="de-DE" sz="13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35306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1BBFCB-1311-42FE-A158-9423211852BE}" type="slidenum">
              <a:rPr lang="en-US" altLang="de-DE" sz="1300" smtClean="0"/>
              <a:pPr>
                <a:spcBef>
                  <a:spcPct val="0"/>
                </a:spcBef>
              </a:pPr>
              <a:t>72</a:t>
            </a:fld>
            <a:endParaRPr lang="en-US" altLang="de-DE" sz="13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495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2AEC4B-AE66-45A1-AF79-62D015DBEABA}" type="slidenum">
              <a:rPr lang="en-US" altLang="de-DE" sz="1300" smtClean="0"/>
              <a:pPr>
                <a:spcBef>
                  <a:spcPct val="0"/>
                </a:spcBef>
              </a:pPr>
              <a:t>73</a:t>
            </a:fld>
            <a:endParaRPr lang="en-US" altLang="de-DE" sz="13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133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60E1F5-ECAD-4810-8C60-5FD623AF15F3}" type="slidenum">
              <a:rPr lang="en-US" altLang="de-DE" sz="1300" smtClean="0"/>
              <a:pPr>
                <a:spcBef>
                  <a:spcPct val="0"/>
                </a:spcBef>
              </a:pPr>
              <a:t>74</a:t>
            </a:fld>
            <a:endParaRPr lang="en-US" altLang="de-DE" sz="13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377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F5BE62-E556-4A69-BB15-34681C22DB9D}" type="slidenum">
              <a:rPr lang="en-US" altLang="de-DE" sz="1300" smtClean="0"/>
              <a:pPr>
                <a:spcBef>
                  <a:spcPct val="0"/>
                </a:spcBef>
              </a:pPr>
              <a:t>75</a:t>
            </a:fld>
            <a:endParaRPr lang="en-US" altLang="de-DE" sz="130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5191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2EB77F-CA07-4452-B01E-4228127B4A00}" type="slidenum">
              <a:rPr lang="en-US" altLang="de-DE" sz="1300" smtClean="0"/>
              <a:pPr>
                <a:spcBef>
                  <a:spcPct val="0"/>
                </a:spcBef>
              </a:pPr>
              <a:t>76</a:t>
            </a:fld>
            <a:endParaRPr lang="en-US" altLang="de-DE" sz="130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9330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F3885F-4D30-455D-A34E-45AF99EEBA66}" type="slidenum">
              <a:rPr lang="en-US" altLang="de-DE" sz="1300" smtClean="0"/>
              <a:pPr>
                <a:spcBef>
                  <a:spcPct val="0"/>
                </a:spcBef>
              </a:pPr>
              <a:t>77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1369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6C9A71-8E99-448E-BAAA-C1A05BE20E2C}" type="slidenum">
              <a:rPr lang="en-US" altLang="de-DE" sz="1300" smtClean="0"/>
              <a:pPr>
                <a:spcBef>
                  <a:spcPct val="0"/>
                </a:spcBef>
              </a:pPr>
              <a:t>78</a:t>
            </a:fld>
            <a:endParaRPr lang="en-US" altLang="de-DE" sz="13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57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7D6259-4E76-42B4-8097-7FB635977CB0}" type="slidenum">
              <a:rPr lang="en-US" altLang="de-DE" sz="1300" smtClean="0"/>
              <a:pPr>
                <a:spcBef>
                  <a:spcPct val="0"/>
                </a:spcBef>
              </a:pPr>
              <a:t>79</a:t>
            </a:fld>
            <a:endParaRPr lang="en-US" altLang="de-DE" sz="130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10717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AF99FD-07A6-4B3E-AE17-5633C5D75717}" type="slidenum">
              <a:rPr lang="en-US" altLang="de-DE" sz="1300" smtClean="0"/>
              <a:pPr>
                <a:spcBef>
                  <a:spcPct val="0"/>
                </a:spcBef>
              </a:pPr>
              <a:t>80</a:t>
            </a:fld>
            <a:endParaRPr lang="en-US" altLang="de-DE" sz="130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70463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DD9F99-D49F-4DD1-B949-99F346C5CD15}" type="slidenum">
              <a:rPr lang="en-US" altLang="de-DE" sz="1300" smtClean="0"/>
              <a:pPr>
                <a:spcBef>
                  <a:spcPct val="0"/>
                </a:spcBef>
              </a:pPr>
              <a:t>81</a:t>
            </a:fld>
            <a:endParaRPr lang="en-US" altLang="de-DE" sz="13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7262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5F451-692A-42A0-A0DD-65540C32345C}" type="slidenum">
              <a:rPr lang="en-US" altLang="de-DE" sz="1300" smtClean="0"/>
              <a:pPr>
                <a:spcBef>
                  <a:spcPct val="0"/>
                </a:spcBef>
              </a:pPr>
              <a:t>82</a:t>
            </a:fld>
            <a:endParaRPr lang="en-US" altLang="de-DE" sz="13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4051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5F451-692A-42A0-A0DD-65540C32345C}" type="slidenum">
              <a:rPr lang="en-US" altLang="de-DE" sz="1300" smtClean="0"/>
              <a:pPr>
                <a:spcBef>
                  <a:spcPct val="0"/>
                </a:spcBef>
              </a:pPr>
              <a:t>83</a:t>
            </a:fld>
            <a:endParaRPr lang="en-US" altLang="de-DE" sz="13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4051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5F451-692A-42A0-A0DD-65540C32345C}" type="slidenum">
              <a:rPr lang="en-US" altLang="de-DE" sz="1300" smtClean="0"/>
              <a:pPr>
                <a:spcBef>
                  <a:spcPct val="0"/>
                </a:spcBef>
              </a:pPr>
              <a:t>84</a:t>
            </a:fld>
            <a:endParaRPr lang="en-US" altLang="de-DE" sz="13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4051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C4B0DF-A50A-4AF9-8D22-3B83E2EA5451}" type="slidenum">
              <a:rPr lang="en-US" altLang="de-DE" sz="1300" smtClean="0"/>
              <a:pPr>
                <a:spcBef>
                  <a:spcPct val="0"/>
                </a:spcBef>
              </a:pPr>
              <a:t>85</a:t>
            </a:fld>
            <a:endParaRPr lang="en-US" altLang="de-DE" sz="13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8907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C4B0DF-A50A-4AF9-8D22-3B83E2EA5451}" type="slidenum">
              <a:rPr lang="en-US" altLang="de-DE" sz="1300" smtClean="0"/>
              <a:pPr>
                <a:spcBef>
                  <a:spcPct val="0"/>
                </a:spcBef>
              </a:pPr>
              <a:t>86</a:t>
            </a:fld>
            <a:endParaRPr lang="en-US" altLang="de-DE" sz="13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8907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C4B0DF-A50A-4AF9-8D22-3B83E2EA5451}" type="slidenum">
              <a:rPr lang="en-US" altLang="de-DE" sz="1300" smtClean="0"/>
              <a:pPr>
                <a:spcBef>
                  <a:spcPct val="0"/>
                </a:spcBef>
              </a:pPr>
              <a:t>87</a:t>
            </a:fld>
            <a:endParaRPr lang="en-US" altLang="de-DE" sz="13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8907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solidFill>
                  <a:prstClr val="black"/>
                </a:solidFill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90</a:t>
            </a:fld>
            <a:endParaRPr lang="en-US" altLang="de-DE" sz="14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65F94A08-0EB8-4D42-9C9A-E0F2C506AA9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1DA1428-26A9-4A44-9538-A486632C02E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2DAD06C-4B78-492C-94CB-94A2A5F2A9B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9BB5983-1BF8-4939-9C2B-DC95FD15702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492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53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40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657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121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6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62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76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00787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101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35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72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3763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0"/>
            <a:ext cx="9144000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7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919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5" y="5373216"/>
            <a:ext cx="5544000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19" y="6095825"/>
            <a:ext cx="1944000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683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 userDrawn="1"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8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Дозвіл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на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використання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зображень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люб'язно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надали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митці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або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власники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авторських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прав.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Подробиці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ім</a:t>
            </a:r>
            <a:r>
              <a:rPr kumimoji="0" lang="uk-UA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’я митця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назва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зображення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) наведено в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кінці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alt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презентації</a:t>
            </a:r>
            <a:r>
              <a:rPr kumimoji="0" lang="ru-RU" alt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29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79613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919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 userDrawn="1"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493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3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51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5544000" cy="72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5" y="2205344"/>
            <a:ext cx="5544000" cy="4248000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3" y="836712"/>
            <a:ext cx="5953572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022092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41466" y="5157220"/>
            <a:ext cx="4853710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387485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501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 dirty="0" err="1">
                <a:solidFill>
                  <a:srgbClr val="333333"/>
                </a:solidFill>
              </a:rPr>
              <a:t>Метакогнітивний</a:t>
            </a:r>
            <a:r>
              <a:rPr lang="uk-UA" dirty="0">
                <a:solidFill>
                  <a:srgbClr val="333333"/>
                </a:solidFill>
              </a:rPr>
              <a:t> тренінг 5. Пам’ять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‹Nr.›</a:t>
            </a:fld>
            <a:endParaRPr lang="de-DE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048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800" b="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5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3" y="3717032"/>
            <a:ext cx="5544000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404664"/>
            <a:ext cx="880878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0905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614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6776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80316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98877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100349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1662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60919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9526964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294553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61705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614165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99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5. Пам’ять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C2DAD06C-4B78-492C-94CB-94A2A5F2A9B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  <p:sldLayoutId id="2147484298" r:id="rId8"/>
    <p:sldLayoutId id="2147484299" r:id="rId9"/>
    <p:sldLayoutId id="2147484300" r:id="rId10"/>
    <p:sldLayoutId id="2147484301" r:id="rId11"/>
    <p:sldLayoutId id="214748430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uk-UA" b="0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uk-UA" b="0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тренінг 5. Пам’ять</a:t>
            </a:r>
            <a:endParaRPr lang="de-DE" b="0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b="0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 b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sz="40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  <p:sldLayoutId id="2147484315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uk-UA" b="0" dirty="0" err="1">
                <a:solidFill>
                  <a:srgbClr val="333333"/>
                </a:solidFill>
              </a:rPr>
              <a:t>Метакогнітивний</a:t>
            </a:r>
            <a:r>
              <a:rPr lang="uk-UA" b="0" dirty="0">
                <a:solidFill>
                  <a:srgbClr val="333333"/>
                </a:solidFill>
              </a:rPr>
              <a:t> тренінг 5. Пам’ять</a:t>
            </a:r>
            <a:endParaRPr lang="de-DE" b="0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7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457123" eaLnBrk="1" fontAlgn="auto" hangingPunct="1">
              <a:spcBef>
                <a:spcPts val="0"/>
              </a:spcBef>
              <a:spcAft>
                <a:spcPts val="0"/>
              </a:spcAft>
            </a:pPr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 defTabSz="45712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b="0" dirty="0">
              <a:solidFill>
                <a:srgbClr val="333333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5" y="-171392"/>
            <a:ext cx="11377264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2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457123" eaLnBrk="1" fontAlgn="auto" hangingPunct="1">
              <a:spcBef>
                <a:spcPts val="0"/>
              </a:spcBef>
              <a:spcAft>
                <a:spcPts val="0"/>
              </a:spcAft>
            </a:pPr>
            <a:endParaRPr lang="de-DE" sz="1800" b="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5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2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  <p:sldLayoutId id="2147484319" r:id="rId3"/>
    <p:sldLayoutId id="2147484320" r:id="rId4"/>
    <p:sldLayoutId id="2147484321" r:id="rId5"/>
    <p:sldLayoutId id="2147484322" r:id="rId6"/>
    <p:sldLayoutId id="2147484323" r:id="rId7"/>
    <p:sldLayoutId id="2147484324" r:id="rId8"/>
    <p:sldLayoutId id="2147484325" r:id="rId9"/>
    <p:sldLayoutId id="2147484326" r:id="rId10"/>
    <p:sldLayoutId id="2147484327" r:id="rId11"/>
    <p:sldLayoutId id="214748432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4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  <p:sldLayoutId id="214748434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e9b3EcIYlpatM3Q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5 A. Пам’ять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4|2</a:t>
            </a:r>
            <a:r>
              <a:rPr lang="de-DE" dirty="0">
                <a:latin typeface="+mj-lt"/>
              </a:rPr>
              <a:t>5</a:t>
            </a:r>
            <a:endParaRPr lang="uk-UA" dirty="0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553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не зможемо активно відтворити приблизно 40% інформації, яку ми почули пів години тому.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491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Приклад: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219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Приклад: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наш мозок не перевантажений неактуальною інформацією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, але ...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1754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Пам’ять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Здатність нашої пам’яті зберігати інформацію обмежена.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Приклад: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ми не зможемо активно відтворити приблизно 40% інформації, яку ми почули пів години тому.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Перевага: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наш мозок не перевантажений неактуальною інформацією</a:t>
            </a:r>
            <a:r>
              <a:rPr lang="uk-UA" sz="2400" dirty="0">
                <a:solidFill>
                  <a:srgbClr val="004992"/>
                </a:solidFill>
                <a:latin typeface="Calibri Light"/>
              </a:rPr>
              <a:t>, але ...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Недолік: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... ми також забуваємо багато важливої інформації (зустрічі, спогади про відпустку, інформацію, яку вивчали в школі ...)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021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5492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Пов’язувати нову інформацію з попередніми знаннями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8880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Пов’язувати нову інформацію з попередніми знаннями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вчитись занадто довго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02408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Пов’язувати нову інформацію з попередніми знаннями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вчитись занадто довго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зловживати алкоголем під час навчання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93313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Пов’язувати нову інформацію з попередніми знаннями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вчитись занадто довго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зловживати алкоголем під час навчання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Після цього відразу лягти спати...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93994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Повторювати та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пропрацьовувати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; </a:t>
            </a:r>
            <a:r>
              <a:rPr lang="uk-UA" sz="2000" dirty="0">
                <a:solidFill>
                  <a:srgbClr val="004992"/>
                </a:solidFill>
                <a:latin typeface="Calibri Light"/>
              </a:rPr>
              <a:t>ЗРОЗУМІТИ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Застосовувати або вигадувати мнемонічні правила, особливо в абстрактних зв’язках, наприклад: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Битва при </a:t>
            </a:r>
            <a:r>
              <a:rPr lang="uk-UA" sz="2000" i="1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i="1" dirty="0">
                <a:solidFill>
                  <a:srgbClr val="333333"/>
                </a:solidFill>
                <a:latin typeface="Calibri Light"/>
              </a:rPr>
              <a:t>, 333 до н. е.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: у 333 році Олександр Великий переміг перську армію при </a:t>
            </a:r>
            <a:r>
              <a:rPr lang="uk-UA" sz="2000" dirty="0" err="1">
                <a:solidFill>
                  <a:srgbClr val="333333"/>
                </a:solidFill>
                <a:latin typeface="Calibri Light"/>
              </a:rPr>
              <a:t>Іссі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  <a:br>
              <a:rPr lang="uk-UA" sz="2000" dirty="0">
                <a:solidFill>
                  <a:srgbClr val="333333"/>
                </a:solidFill>
                <a:latin typeface="Calibri Light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</a:rPr>
              <a:t>-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Ч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епурний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п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узатий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ж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ук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з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’їв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б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арвистий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с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віжий</a:t>
            </a:r>
            <a:r>
              <a:rPr lang="uk-UA" sz="2000" dirty="0">
                <a:latin typeface="Calibri Light"/>
              </a:rPr>
              <a:t> </a:t>
            </a:r>
            <a:r>
              <a:rPr lang="uk-UA" sz="2000" b="1" dirty="0">
                <a:solidFill>
                  <a:srgbClr val="004992"/>
                </a:solidFill>
                <a:latin typeface="Calibri Light"/>
              </a:rPr>
              <a:t>ф</a:t>
            </a:r>
            <a:r>
              <a:rPr lang="uk-UA" sz="2000" dirty="0">
                <a:solidFill>
                  <a:srgbClr val="333333"/>
                </a:solidFill>
                <a:latin typeface="Calibri Light"/>
              </a:rPr>
              <a:t>рукт (кольори веселки)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Пов’язувати нову інформацію з попередніми знаннями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вчитись занадто довго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Не зловживати алкоголем під час навчання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Після цього відразу лягти спати...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</a:rPr>
              <a:t>Задіяти якомога більше органів чуття (наприклад, слух, зір ...)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54414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4" descr="img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8" y="2203704"/>
            <a:ext cx="558140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979845" y="2924944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Слух</a:t>
            </a:r>
          </a:p>
        </p:txBody>
      </p:sp>
      <p:sp>
        <p:nvSpPr>
          <p:cNvPr id="46087" name="Text Box 6"/>
          <p:cNvSpPr txBox="1">
            <a:spLocks noChangeArrowheads="1"/>
          </p:cNvSpPr>
          <p:nvPr/>
        </p:nvSpPr>
        <p:spPr bwMode="auto">
          <a:xfrm>
            <a:off x="697984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Слух</a:t>
            </a:r>
          </a:p>
        </p:txBody>
      </p:sp>
      <p:sp>
        <p:nvSpPr>
          <p:cNvPr id="46088" name="Text Box 7"/>
          <p:cNvSpPr txBox="1">
            <a:spLocks noChangeArrowheads="1"/>
          </p:cNvSpPr>
          <p:nvPr/>
        </p:nvSpPr>
        <p:spPr bwMode="auto">
          <a:xfrm>
            <a:off x="697984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Слух</a:t>
            </a:r>
          </a:p>
        </p:txBody>
      </p:sp>
      <p:sp>
        <p:nvSpPr>
          <p:cNvPr id="46089" name="Text Box 8"/>
          <p:cNvSpPr txBox="1">
            <a:spLocks noChangeArrowheads="1"/>
          </p:cNvSpPr>
          <p:nvPr/>
        </p:nvSpPr>
        <p:spPr bwMode="auto">
          <a:xfrm>
            <a:off x="697984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Слух</a:t>
            </a:r>
          </a:p>
        </p:txBody>
      </p:sp>
      <p:sp>
        <p:nvSpPr>
          <p:cNvPr id="46090" name="Text Box 9"/>
          <p:cNvSpPr txBox="1">
            <a:spLocks noChangeArrowheads="1"/>
          </p:cNvSpPr>
          <p:nvPr/>
        </p:nvSpPr>
        <p:spPr bwMode="auto">
          <a:xfrm>
            <a:off x="6979845" y="372856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Зір</a:t>
            </a:r>
          </a:p>
        </p:txBody>
      </p:sp>
      <p:sp>
        <p:nvSpPr>
          <p:cNvPr id="46091" name="Text Box 10"/>
          <p:cNvSpPr txBox="1">
            <a:spLocks noChangeArrowheads="1"/>
          </p:cNvSpPr>
          <p:nvPr/>
        </p:nvSpPr>
        <p:spPr bwMode="auto">
          <a:xfrm>
            <a:off x="796979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Зір</a:t>
            </a:r>
          </a:p>
        </p:txBody>
      </p:sp>
      <p:sp>
        <p:nvSpPr>
          <p:cNvPr id="46092" name="Text Box 11"/>
          <p:cNvSpPr txBox="1">
            <a:spLocks noChangeArrowheads="1"/>
          </p:cNvSpPr>
          <p:nvPr/>
        </p:nvSpPr>
        <p:spPr bwMode="auto">
          <a:xfrm>
            <a:off x="796979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Зір</a:t>
            </a:r>
          </a:p>
        </p:txBody>
      </p:sp>
      <p:sp>
        <p:nvSpPr>
          <p:cNvPr id="46093" name="Text Box 12"/>
          <p:cNvSpPr txBox="1">
            <a:spLocks noChangeArrowheads="1"/>
          </p:cNvSpPr>
          <p:nvPr/>
        </p:nvSpPr>
        <p:spPr bwMode="auto">
          <a:xfrm>
            <a:off x="796979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latin typeface="Arial" panose="020B0604020202020204" pitchFamily="34" charset="0"/>
              </a:rPr>
              <a:t>Зір</a:t>
            </a:r>
          </a:p>
        </p:txBody>
      </p:sp>
      <p:sp>
        <p:nvSpPr>
          <p:cNvPr id="46094" name="Text Box 13"/>
          <p:cNvSpPr txBox="1">
            <a:spLocks noChangeArrowheads="1"/>
          </p:cNvSpPr>
          <p:nvPr/>
        </p:nvSpPr>
        <p:spPr bwMode="auto">
          <a:xfrm>
            <a:off x="868987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latin typeface="Arial" panose="020B0604020202020204" pitchFamily="34" charset="0"/>
              </a:rPr>
              <a:t>Мовлення</a:t>
            </a:r>
          </a:p>
        </p:txBody>
      </p:sp>
      <p:sp>
        <p:nvSpPr>
          <p:cNvPr id="46095" name="Text Box 14"/>
          <p:cNvSpPr txBox="1">
            <a:spLocks noChangeArrowheads="1"/>
          </p:cNvSpPr>
          <p:nvPr/>
        </p:nvSpPr>
        <p:spPr bwMode="auto">
          <a:xfrm>
            <a:off x="868987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latin typeface="Arial" panose="020B0604020202020204" pitchFamily="34" charset="0"/>
              </a:rPr>
              <a:t>Мовлення</a:t>
            </a:r>
          </a:p>
        </p:txBody>
      </p:sp>
      <p:sp>
        <p:nvSpPr>
          <p:cNvPr id="46096" name="Text Box 15"/>
          <p:cNvSpPr txBox="1">
            <a:spLocks noChangeArrowheads="1"/>
          </p:cNvSpPr>
          <p:nvPr/>
        </p:nvSpPr>
        <p:spPr bwMode="auto">
          <a:xfrm>
            <a:off x="10130035" y="6093296"/>
            <a:ext cx="1368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dirty="0">
                <a:latin typeface="Arial" panose="020B0604020202020204" pitchFamily="34" charset="0"/>
              </a:rPr>
              <a:t>Застосування</a:t>
            </a:r>
          </a:p>
        </p:txBody>
      </p:sp>
      <p:sp>
        <p:nvSpPr>
          <p:cNvPr id="46098" name="Caption_46085"/>
          <p:cNvSpPr txBox="1">
            <a:spLocks noChangeArrowheads="1"/>
          </p:cNvSpPr>
          <p:nvPr/>
        </p:nvSpPr>
        <p:spPr bwMode="auto">
          <a:xfrm>
            <a:off x="6124699" y="1896306"/>
            <a:ext cx="5581403" cy="30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400">
                <a:latin typeface="Arial" panose="020B0604020202020204" pitchFamily="34" charset="0"/>
              </a:rPr>
              <a:t>Здатність запам’ятовування в %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11480" y="2203704"/>
            <a:ext cx="5669280" cy="124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Що більше органів чуття і процесів задіяно у процесі навчання, то ефективніше ви запам’ятовуєте інформацію!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мені краще запам’ятовувати речі?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Чи бачимо і пам’ятаємо одні й ті самі речі однаково?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  <p:pic>
        <p:nvPicPr>
          <p:cNvPr id="48130" name="Picture 2" descr="6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" y="2203704"/>
            <a:ext cx="4546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 descr="68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203704"/>
            <a:ext cx="344062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8955" y="5991199"/>
            <a:ext cx="1137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2400" b="0">
                <a:latin typeface="Calibri Light"/>
              </a:rPr>
              <a:t>Приклад: три художники малюють один і той самий каталонський пейзаж 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772793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Зверніть увагу на відмінності у кольорах і розмірах на трьох картинах!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Чи є на них речі, які кожен художник зобразив або пропустив по-своєму?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  <p:sp>
        <p:nvSpPr>
          <p:cNvPr id="50181" name="Caption_16"/>
          <p:cNvSpPr txBox="1">
            <a:spLocks noChangeArrowheads="1"/>
          </p:cNvSpPr>
          <p:nvPr/>
        </p:nvSpPr>
        <p:spPr bwMode="auto">
          <a:xfrm>
            <a:off x="408955" y="5685055"/>
            <a:ext cx="35948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  <a:cs typeface="Times New Roman" panose="02020603050405020304" pitchFamily="18" charset="0"/>
              </a:rPr>
              <a:t>Андреас Вайсґербер</a:t>
            </a:r>
          </a:p>
        </p:txBody>
      </p:sp>
      <p:sp>
        <p:nvSpPr>
          <p:cNvPr id="50182" name="Caption_18"/>
          <p:cNvSpPr txBox="1">
            <a:spLocks noChangeArrowheads="1"/>
          </p:cNvSpPr>
          <p:nvPr/>
        </p:nvSpPr>
        <p:spPr bwMode="auto">
          <a:xfrm>
            <a:off x="8552788" y="5685055"/>
            <a:ext cx="31961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Гельмут Шак</a:t>
            </a:r>
          </a:p>
        </p:txBody>
      </p:sp>
      <p:sp>
        <p:nvSpPr>
          <p:cNvPr id="50183" name="Caption_17"/>
          <p:cNvSpPr txBox="1">
            <a:spLocks noChangeArrowheads="1"/>
          </p:cNvSpPr>
          <p:nvPr/>
        </p:nvSpPr>
        <p:spPr bwMode="auto">
          <a:xfrm>
            <a:off x="4563283" y="5685055"/>
            <a:ext cx="34300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  <a:cs typeface="Times New Roman" panose="02020603050405020304" pitchFamily="18" charset="0"/>
              </a:rPr>
              <a:t>Бернд Гампель</a:t>
            </a:r>
          </a:p>
        </p:txBody>
      </p:sp>
      <p:pic>
        <p:nvPicPr>
          <p:cNvPr id="16" name="Picture 2" descr="Bild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Bild 0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ild 0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/>
              <a:t>Кожна людина сприймає речі по-своєму! </a:t>
            </a:r>
            <a:br>
              <a:rPr lang="uk-UA" sz="3600"/>
            </a:br>
            <a:r>
              <a:rPr lang="uk-UA" sz="3600"/>
              <a:t>Як і на трьох картинах</a:t>
            </a:r>
            <a:br>
              <a:rPr lang="uk-UA" sz="3600"/>
            </a:br>
            <a:r>
              <a:rPr lang="uk-UA"/>
              <a:t> — ви бачите той самий пейзаж, але з різними акцентами!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  <p:sp>
        <p:nvSpPr>
          <p:cNvPr id="11" name="Caption_12"/>
          <p:cNvSpPr txBox="1">
            <a:spLocks noChangeArrowheads="1"/>
          </p:cNvSpPr>
          <p:nvPr/>
        </p:nvSpPr>
        <p:spPr bwMode="auto">
          <a:xfrm>
            <a:off x="408955" y="5685055"/>
            <a:ext cx="3594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latin typeface="Calibri Light"/>
                <a:cs typeface="Times New Roman" panose="02020603050405020304" pitchFamily="18" charset="0"/>
              </a:rPr>
              <a:t>Андреас Вайсґербер: пагорби на цій картині пласкіші, ніж на двох інших.</a:t>
            </a:r>
          </a:p>
        </p:txBody>
      </p:sp>
      <p:pic>
        <p:nvPicPr>
          <p:cNvPr id="12" name="Picture 2" descr="Bild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Bild 0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Bild 0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ption_13"/>
          <p:cNvSpPr txBox="1">
            <a:spLocks noChangeArrowheads="1"/>
          </p:cNvSpPr>
          <p:nvPr/>
        </p:nvSpPr>
        <p:spPr bwMode="auto">
          <a:xfrm>
            <a:off x="4563283" y="5685055"/>
            <a:ext cx="3430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buClrTx/>
              <a:buFontTx/>
              <a:buNone/>
            </a:pPr>
            <a:r>
              <a:rPr lang="uk-UA" sz="1200" b="0">
                <a:latin typeface="Calibri Light"/>
                <a:cs typeface="Times New Roman" panose="02020603050405020304" pitchFamily="18" charset="0"/>
              </a:rPr>
              <a:t>Бернд Гампель: кольори на пейзажі набагато </a:t>
            </a:r>
            <a:r>
              <a:rPr lang="uk-UA" sz="1200" b="0" i="1">
                <a:latin typeface="Calibri Light"/>
                <a:cs typeface="Times New Roman" panose="02020603050405020304" pitchFamily="18" charset="0"/>
              </a:rPr>
              <a:t>приземленіші, </a:t>
            </a:r>
            <a:r>
              <a:rPr lang="uk-UA" sz="1200" b="0">
                <a:latin typeface="Calibri Light"/>
                <a:cs typeface="Times New Roman" panose="02020603050405020304" pitchFamily="18" charset="0"/>
              </a:rPr>
              <a:t>ніж на інших картинах. Дерево з правого боку вулиці відсутнє (червоне коло).</a:t>
            </a:r>
          </a:p>
        </p:txBody>
      </p:sp>
      <p:sp>
        <p:nvSpPr>
          <p:cNvPr id="16" name="Caption_14"/>
          <p:cNvSpPr txBox="1">
            <a:spLocks noChangeArrowheads="1"/>
          </p:cNvSpPr>
          <p:nvPr/>
        </p:nvSpPr>
        <p:spPr bwMode="auto">
          <a:xfrm>
            <a:off x="8552788" y="5685055"/>
            <a:ext cx="31961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latin typeface="Calibri Light"/>
                <a:cs typeface="Times New Roman" panose="02020603050405020304" pitchFamily="18" charset="0"/>
              </a:rPr>
              <a:t>Гельмут Шак: на цій картині є інше поле, яке простягається до горизонту. Пейзаж майже кольоровий. У порівнянні з іншими картинами, скупчення дерев краще видно на горизонті.</a:t>
            </a:r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3073251" y="3881654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7393731" y="3999722"/>
            <a:ext cx="457200" cy="62746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10994131" y="3881653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40429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Тепер ми покажемо вам дуже складні сцени (наприклад, пляж, вокзал).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Тепер ми покажемо вам дуже складні сцени (наприклад, пляж, вокзал).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Після цього ми запитаємо вас, що на них зображено, і наскільки ви впевнені у своєму припущенні.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14421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Тепер ми покажемо вам дуже складні сцени (наприклад, пляж, вокзал).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Після цього ми запитаємо вас, що на них зображено, і наскільки ви впевнені у своєму припущенні.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004992"/>
                </a:solidFill>
                <a:latin typeface="Calibri Light"/>
              </a:rPr>
              <a:t>Ваше завдання — запам’ятати якомога більше деталей!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88359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828" y="1078992"/>
            <a:ext cx="393586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 пляжі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62467" name="Rectangle 1027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1148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Сонцезахисна парасоля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Рятувальник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Собака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М'яч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Рятувальне кільце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Панамка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Рушник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На пляжі</a:t>
            </a:r>
            <a:br>
              <a:rPr lang="uk-UA" sz="3600">
                <a:latin typeface="Calibri Light"/>
              </a:rPr>
            </a:br>
            <a:endParaRPr lang="uk-UA" sz="3600">
              <a:latin typeface="Calibri Light"/>
            </a:endParaRPr>
          </a:p>
        </p:txBody>
      </p:sp>
      <p:sp>
        <p:nvSpPr>
          <p:cNvPr id="62467" name="Rectangle 1027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1148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Сонцезахисна парасоля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Рятувальник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Собака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"/>
              <a:buChar char=""/>
            </a:pPr>
            <a:r>
              <a:rPr lang="uk-UA" sz="2400">
                <a:latin typeface="Calibri Light"/>
              </a:rPr>
              <a:t>М'яч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Рятувальне кільце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Панамка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"/>
              <a:buChar char=""/>
            </a:pPr>
            <a:r>
              <a:rPr lang="uk-UA" sz="2400">
                <a:latin typeface="Calibri Light"/>
              </a:rPr>
              <a:t>Рушник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pic>
        <p:nvPicPr>
          <p:cNvPr id="6" name="Grafik 9">
            <a:extLst>
              <a:ext uri="{FF2B5EF4-FFF2-40B4-BE49-F238E27FC236}">
                <a16:creationId xmlns:a16="http://schemas.microsoft.com/office/drawing/2014/main" id="{AC017EC5-1CAE-4CA4-B1A0-098869C0E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87" y="2203704"/>
            <a:ext cx="311254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396BB137-1F29-494F-A943-9163E653E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B4B66296-07E8-462E-B16A-952210F32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  <p:extLst>
      <p:ext uri="{BB962C8B-B14F-4D97-AF65-F5344CB8AC3E}">
        <p14:creationId xmlns:p14="http://schemas.microsoft.com/office/powerpoint/2010/main" val="4043264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Bahnhof ohne Sig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35" y="1078992"/>
            <a:ext cx="71706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Caption_66563"/>
          <p:cNvSpPr>
            <a:spLocks noChangeArrowheads="1"/>
          </p:cNvSpPr>
          <p:nvPr/>
        </p:nvSpPr>
        <p:spPr bwMode="auto">
          <a:xfrm>
            <a:off x="3246119" y="6455664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Вокзал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Рейки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Вагони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Локомотив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Будівля вокзалу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Розклад поїздів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Сигнал зупинки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Платформа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Вокзал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Рейки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Вагони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Локомотив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Будівля вокзалу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Розклад поїздів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Сигнал зупинки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Платформа</a:t>
            </a:r>
          </a:p>
        </p:txBody>
      </p:sp>
      <p:pic>
        <p:nvPicPr>
          <p:cNvPr id="70662" name="Picture 6" descr="Bahnhof ohne Sig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3" name="Caption_70662"/>
          <p:cNvSpPr>
            <a:spLocks noChangeArrowheads="1"/>
          </p:cNvSpPr>
          <p:nvPr/>
        </p:nvSpPr>
        <p:spPr bwMode="auto">
          <a:xfrm>
            <a:off x="3690620" y="6455664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Наш мозок заповнює і змішує поточні враження з минулими подібними подіями (наприклад, з типовими ситуаціями на пляжі), а також доповнює наші спогади за допомогою «логіки» (наприклад, рушник, локомотив)!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0221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все, що ми пам'ятаємо, відбувалося насправді так, як ми це запам'ятали!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Наш мозок заповнює і змішує поточні враження з минулими подібними подіями (наприклад, з типовими ситуаціями на пляжі), а також доповнює наші спогади за допомогою «логіки» (наприклад, рушник, локомотив)!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Справжні спогади зазвичай можна відрізнити від хибних за </a:t>
            </a:r>
            <a:r>
              <a:rPr lang="uk-UA" sz="2400">
                <a:solidFill>
                  <a:srgbClr val="004992"/>
                </a:solidFill>
                <a:latin typeface="Calibri Light"/>
              </a:rPr>
              <a:t>яскравістю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: Хибні спогади «блідіші» і не такі детальні.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8110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Типи збоїв пам'яті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004992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Типи збоїв пам'яті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Забування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Типи збоїв пам'яті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Забування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Спотворені спогади:</a:t>
            </a:r>
            <a:br>
              <a:rPr lang="uk-UA" sz="28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витіснення: люди схильні забувати переважно негативні події </a:t>
            </a:r>
            <a:b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у разі депресивного настрою: люди схильні забувати позитивні події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19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Типи збоїв пам'яті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Забування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Спотворені спогади:</a:t>
            </a:r>
            <a:br>
              <a:rPr lang="uk-UA" sz="28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витіснення: люди схильні забувати переважно негативні події </a:t>
            </a:r>
            <a:b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</a:br>
            <a:r>
              <a:rPr lang="uk-UA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uk-UA" sz="240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у разі депресивного настрою: люди схильні забувати позитивні події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Ілюзії / хибні спогади: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спогади про події, яких взагалі не було!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07039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59815"/>
              </p:ext>
            </p:extLst>
          </p:nvPr>
        </p:nvGraphicFramePr>
        <p:xfrm>
          <a:off x="408954" y="2204864"/>
          <a:ext cx="11376000" cy="11201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Команду «Телепортуй мене, Скотті» часто асоціюють з телесеріалом «Зоряний шлях», але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там не було.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  <p:pic>
        <p:nvPicPr>
          <p:cNvPr id="93204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320379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810959"/>
              </p:ext>
            </p:extLst>
          </p:nvPr>
        </p:nvGraphicFramePr>
        <p:xfrm>
          <a:off x="408954" y="2204864"/>
          <a:ext cx="11376000" cy="2240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Команду «Телепортуй мене, Скотті» часто асоціюють з телесеріалом «Зоряний шлях», але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там не було.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Деякі очевидці бомбардування Дрездена пам'ятають, що після бомбардування літаки-штурмовики переслідували утікачів. Проте історики все більше ставлять ці спогади під сумнів.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pic>
        <p:nvPicPr>
          <p:cNvPr id="93204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320379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5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431371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618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56371"/>
              </p:ext>
            </p:extLst>
          </p:nvPr>
        </p:nvGraphicFramePr>
        <p:xfrm>
          <a:off x="408954" y="2204864"/>
          <a:ext cx="11376000" cy="33604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Команду «Телепортуй мене, Скотті» часто асоціюють з телесеріалом «Зоряний шлях», але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там не було.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Деякі очевидці бомбардування Дрездена пам'ятають, що після бомбардування літаки-штурмовики переслідували утікачів. Проте історики все більше ставлять ці спогади під сумнів.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Жан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Піаже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згадав, що його хотіли викрасти, коли йому було два роки. Однак пізніше виявилося, що це була вигадана історія його няні, яку вона розповіла йому в дитинстві.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pic>
        <p:nvPicPr>
          <p:cNvPr id="93204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320379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5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431371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6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72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851536"/>
              </p:ext>
            </p:extLst>
          </p:nvPr>
        </p:nvGraphicFramePr>
        <p:xfrm>
          <a:off x="408954" y="2204864"/>
          <a:ext cx="11376000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Команду «Телепортуй мене, Скотті» часто асоціюють з телесеріалом «Зоряний шлях», але її </a:t>
                      </a:r>
                      <a:r>
                        <a:rPr kumimoji="0" lang="uk-UA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ніколи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там не було.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Деякі очевидці бомбардування Дрездена пам'ятають, що після бомбардування літаки-штурмовики переслідували утікачів. Проте історики все більше ставлять ці спогади під сумнів.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Жан Піаже згадав, що його хотіли викрасти, коли йому було два роки. Однак пізніше виявилося, що це була вигадана історія його няні, яку вона розповіла йому в дитинстві.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У ході експерименту учасникам показували змінена реклама для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Disney</a:t>
                      </a: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World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з зображенням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Багза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Банні. Після цього 30% опитаних згадали, що бачили кролика під час візиту в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Disney</a:t>
                      </a: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World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(попри те, що це персонаж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Warner</a:t>
                      </a:r>
                      <a:r>
                        <a:rPr kumimoji="0" 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Brothers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).</a:t>
                      </a: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3203" name="Rectangle 2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Хибні спогади!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pic>
        <p:nvPicPr>
          <p:cNvPr id="93204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320379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5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431371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6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207" name="Picture 30" descr="missha - bug bunny - flickr - cclicen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50" y="5682952"/>
            <a:ext cx="122179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478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більш впевнені у тому, що хибні спогади (ілюзії пам'яті) дійсно відбулися, ніж інші люди.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більш впевнені у тому, що хибні спогади (ілюзії пам'яті) дійсно відбулися, ніж інші люди.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</a:rPr>
              <a:t>Водночас багато людей, які страждають на психоз, не впевнені, чи їхні спогади відповідають дійсності, коли згадують ситуації, </a:t>
            </a:r>
            <a:r>
              <a:rPr lang="uk-UA" sz="2200" i="1" dirty="0">
                <a:solidFill>
                  <a:srgbClr val="333333"/>
                </a:solidFill>
                <a:latin typeface="Calibri Light"/>
              </a:rPr>
              <a:t>які дійсно відбулися</a:t>
            </a:r>
            <a:r>
              <a:rPr lang="uk-UA" sz="220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087112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більш впевнені у тому, що хибні спогади (ілюзії пам'яті) дійсно відбулися, ніж інші люди.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</a:rPr>
              <a:t>Водночас багато людей, які страждають на психоз, не впевнені, чи їхні спогади відповідають дійсності, коли згадують ситуації, </a:t>
            </a:r>
            <a:r>
              <a:rPr lang="uk-UA" sz="2200" i="1" dirty="0">
                <a:solidFill>
                  <a:srgbClr val="333333"/>
                </a:solidFill>
                <a:latin typeface="Calibri Light"/>
              </a:rPr>
              <a:t>які дійсно відбулися</a:t>
            </a:r>
            <a:r>
              <a:rPr lang="uk-UA" sz="22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2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Тобто їм складно відрізнити справжні спогади від хибних! Це ускладнює реалістичний погляд на світ, що нас оточує. 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80915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проблеми з пам'яттю сприяють помилковій оцінці у разі психозу (приклади)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sp>
        <p:nvSpPr>
          <p:cNvPr id="101398" name="Rechteck 1"/>
          <p:cNvSpPr>
            <a:spLocks noChangeArrowheads="1"/>
          </p:cNvSpPr>
          <p:nvPr/>
        </p:nvSpPr>
        <p:spPr bwMode="auto">
          <a:xfrm>
            <a:off x="408955" y="5852160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ts val="1200"/>
              </a:spcBef>
              <a:buClr>
                <a:srgbClr val="336699"/>
              </a:buClr>
              <a:buFontTx/>
              <a:buNone/>
            </a:pPr>
            <a:r>
              <a:rPr lang="uk-UA" sz="1800" b="0">
                <a:solidFill>
                  <a:srgbClr val="004992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247713"/>
              </p:ext>
            </p:extLst>
          </p:nvPr>
        </p:nvGraphicFramePr>
        <p:xfrm>
          <a:off x="408954" y="2203704"/>
          <a:ext cx="113760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Хибний спогад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Реальна ситуація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Сварка з матір'ю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Ви згадали, як ваша мати казала: «Ти мені більше не дочка!»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Мати просто сказала: «Це на тебе не схоже!» — з часом точне формулювання в пам'яті змінилось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Сеанс групової терапії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Вам здалось, що ніхто не виявляв інтересу до проблеми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Деякі учасники з цікавістю ставили питання, але згодом ви про це забули</a:t>
                      </a: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знову покажемо вам складні сцени. </a:t>
            </a:r>
          </a:p>
          <a:p>
            <a:pPr marL="285750" lvl="0" indent="-28575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1600" kern="0" dirty="0">
              <a:solidFill>
                <a:srgbClr val="333333"/>
              </a:solidFill>
              <a:latin typeface="Calibri Light"/>
            </a:endParaRP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знову покажемо вам складні сцени.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Подумайте, що є на зображенні, а чого немає.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3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303" y="1078992"/>
            <a:ext cx="754091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KIOSK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Вивіска на кіоску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Сосиска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Смітник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Платформа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Прапор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Цінники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Пляшки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Продавець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Кіоск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1148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Вивіска на кіоску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Сосиска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Смітник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Платформа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Прапор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Цінники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Пляшки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Продавець</a:t>
            </a:r>
          </a:p>
        </p:txBody>
      </p:sp>
      <p:pic>
        <p:nvPicPr>
          <p:cNvPr id="111622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408955" y="2321842"/>
            <a:ext cx="11376000" cy="155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pic>
        <p:nvPicPr>
          <p:cNvPr id="113667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395" y="1078991"/>
            <a:ext cx="736472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Садівництво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Лійка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Соняшники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Буряк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Дерево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Лопата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Граблі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Шланг для поливу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Садівництво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Лійка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Соняшники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Буряк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Дерево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Лопата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Граблі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Шланг для поливу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117766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4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Caption_121859"/>
          <p:cNvSpPr>
            <a:spLocks noChangeArrowheads="1"/>
          </p:cNvSpPr>
          <p:nvPr/>
        </p:nvSpPr>
        <p:spPr bwMode="auto">
          <a:xfrm>
            <a:off x="1932093" y="6455664"/>
            <a:ext cx="829733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pic>
        <p:nvPicPr>
          <p:cNvPr id="2" name="Picture 1033" descr="Klassenzimmer_große Europakarte">
            <a:extLst>
              <a:ext uri="{FF2B5EF4-FFF2-40B4-BE49-F238E27FC236}">
                <a16:creationId xmlns:a16="http://schemas.microsoft.com/office/drawing/2014/main" id="{682C52EF-EEAE-683C-E072-B6EB05CB5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20" y="1052736"/>
            <a:ext cx="829733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 зазвичай є у класній кімнаті?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Класна кімната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25955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Ранець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Мапа Європи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Книжки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Парти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Вчительське крісло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Дошка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Вчительська сумка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8" name="Picture 1033" descr="Klassenzimmer_große Europakar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5"/>
            <a:ext cx="5669280" cy="367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Класна кімната</a:t>
            </a:r>
          </a:p>
        </p:txBody>
      </p:sp>
      <p:sp>
        <p:nvSpPr>
          <p:cNvPr id="128003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Ранець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Мапа Європи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Книжки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Парти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Вчительське крісло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Дошка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Вчительська сумка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28007" name="Caption_128008"/>
          <p:cNvSpPr>
            <a:spLocks noChangeArrowheads="1"/>
          </p:cNvSpPr>
          <p:nvPr/>
        </p:nvSpPr>
        <p:spPr bwMode="auto">
          <a:xfrm>
            <a:off x="3690620" y="5877398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92" y="1078991"/>
            <a:ext cx="3656136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Рибалка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Люлька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Відро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Значок на капелюху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Надпис Sport на човні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Вудка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Червоний светр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Риба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Рибалка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Люлька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Відро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Значок на капелюху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Надпис Sport на човні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Вудка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Червоний светр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Риба</a:t>
            </a:r>
          </a:p>
        </p:txBody>
      </p:sp>
      <p:pic>
        <p:nvPicPr>
          <p:cNvPr id="13415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94" y="2203703"/>
            <a:ext cx="289433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4" y="1078992"/>
            <a:ext cx="790687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 зазвичай знаходиться на перехресті?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Перехрестя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Автомобілі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Поліціянт</a:t>
            </a: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Дитина на велосипеді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Стара жінка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Зелений колір світлофора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Пішохідний перехід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Знак зупинки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Обриси міста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Перехрестя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1148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Автомобілі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Поліціянт</a:t>
            </a: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Дитина на велосипеді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Стара жінка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Зелений колір світлофора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Пішохідний перехід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Знак зупинки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Обриси міста</a:t>
            </a:r>
          </a:p>
        </p:txBody>
      </p:sp>
      <p:pic>
        <p:nvPicPr>
          <p:cNvPr id="142342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71" y="2228870"/>
            <a:ext cx="5669280" cy="385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485" y="1078992"/>
            <a:ext cx="82845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зазвичай знаходиться на дитячому майданчику?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Дитячий майданчик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Гірка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Карусель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Дракони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Скейтборд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М'яч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Дерева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Гойдалка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Іграшка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Пісочниця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Дитячий майданчик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Гірка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Карусель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Дракони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Скейтборд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М'яч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Дерева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Гойдалка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Іграшка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Пісочниця</a:t>
            </a:r>
          </a:p>
        </p:txBody>
      </p:sp>
      <p:pic>
        <p:nvPicPr>
          <p:cNvPr id="150534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67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19" y="1078992"/>
            <a:ext cx="344388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Весілля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Церковне вікно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Свідок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Фата нареченої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Дівчинка з квітами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Церковні лавки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Двері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Весілля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Церковне вікно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Свідок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Фата нареченої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Дівчинка з квітами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Церковні лавки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Двері</a:t>
            </a:r>
          </a:p>
        </p:txBody>
      </p:sp>
      <p:pic>
        <p:nvPicPr>
          <p:cNvPr id="156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21" y="2203704"/>
            <a:ext cx="272347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68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609759" y="1813842"/>
            <a:ext cx="1097565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4000" b="0">
              <a:solidFill>
                <a:schemeClr val="accent1"/>
              </a:solidFill>
              <a:latin typeface="Calibri Light"/>
            </a:endParaRPr>
          </a:p>
        </p:txBody>
      </p:sp>
      <p:pic>
        <p:nvPicPr>
          <p:cNvPr id="158724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21" y="1078992"/>
            <a:ext cx="740367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Футбол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Табло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Ворота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Маркування поля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Гравець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Футбол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Глядач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Команда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Прапори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Футбол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Табло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Ворота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Маркування поля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Гравець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Футбол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Глядач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Команда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Прапори</a:t>
            </a:r>
          </a:p>
        </p:txBody>
      </p:sp>
      <p:pic>
        <p:nvPicPr>
          <p:cNvPr id="162822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71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142" y="1078992"/>
            <a:ext cx="351323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72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Висадка на Місяць 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Опора ракети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Кисневий балон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Скафандр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Місячний кратер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Сопло ракети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Планетарний серп на 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задньому фоні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Висадка на Місяць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Опора ракети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Кисневий балон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Скафандр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Місячний кратер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Сопло ракети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Планетарний серп на 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r>
              <a:rPr lang="uk-UA" sz="2400" dirty="0">
                <a:solidFill>
                  <a:srgbClr val="333333"/>
                </a:solidFill>
                <a:latin typeface="Calibri Light"/>
              </a:rPr>
              <a:t>задньому фоні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98" y="2203704"/>
            <a:ext cx="277832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74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5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731" y="1078992"/>
            <a:ext cx="754205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75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Рятувальна місія</a:t>
            </a:r>
            <a:br>
              <a:rPr lang="uk-UA" sz="3600">
                <a:latin typeface="Calibri Light"/>
              </a:rPr>
            </a:br>
            <a:r>
              <a:rPr lang="uk-UA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Гелікоптер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Надувний човен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Водолаз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Перекинутий човен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Ноші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Рятувальне кільце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Льотчик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3" name="Rectangle 9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Рятувальна місія</a:t>
            </a:r>
          </a:p>
        </p:txBody>
      </p:sp>
      <p:sp>
        <p:nvSpPr>
          <p:cNvPr id="181250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Гелікоптер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Надувний човен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Водолаз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Перекинутий човен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Вода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Ноші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Рятувальне кільце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Льотчик</a:t>
            </a:r>
          </a:p>
        </p:txBody>
      </p:sp>
      <p:pic>
        <p:nvPicPr>
          <p:cNvPr id="181254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77</a:t>
            </a:fld>
            <a:endParaRPr lang="de-DE" altLang="de-DE" b="0">
              <a:latin typeface="Calibri Ligh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9" name="Picture 10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38" y="1078993"/>
            <a:ext cx="7550444" cy="537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00" name="Caption_183299"/>
          <p:cNvSpPr>
            <a:spLocks noChangeArrowheads="1"/>
          </p:cNvSpPr>
          <p:nvPr/>
        </p:nvSpPr>
        <p:spPr bwMode="auto">
          <a:xfrm>
            <a:off x="3093157" y="6455664"/>
            <a:ext cx="5975204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78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Мозковий штурм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зазвичай знаходиться на будівельному майданчику?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 …</a:t>
            </a: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defRPr/>
            </a:pPr>
            <a:endParaRPr 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79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Будівництво доріг</a:t>
            </a:r>
            <a:br>
              <a:rPr lang="uk-UA" sz="3600" dirty="0">
                <a:latin typeface="Calibri Light"/>
              </a:rPr>
            </a:br>
            <a:r>
              <a:rPr lang="uk-UA" dirty="0">
                <a:latin typeface="Calibri Light"/>
              </a:rPr>
              <a:t>Що зображено? Наскільки ви впевнені?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9156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Труби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Тачка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Огорожа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Будівельна техніка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Пневматичний молоток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Лопата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Знак СТОП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80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Будівництво доріг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411479" y="2203704"/>
            <a:ext cx="5669280" cy="4525963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Труби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Тачка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Огорожа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Будівельна техніка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Пневматичний молоток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Лопата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Знак СТОП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18944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7" name="Caption_189446"/>
          <p:cNvSpPr>
            <a:spLocks noChangeArrowheads="1"/>
          </p:cNvSpPr>
          <p:nvPr/>
        </p:nvSpPr>
        <p:spPr bwMode="auto">
          <a:xfrm>
            <a:off x="3690620" y="6237099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 b="0">
                <a:latin typeface="Calibri Light"/>
              </a:rPr>
              <a:t>© geobra Brandstätter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94A08-0EB8-4D42-9C9A-E0F2C506AA9B}" type="slidenum">
              <a:rPr lang="de-DE" altLang="de-DE" b="0" smtClean="0">
                <a:latin typeface="Calibri Light"/>
              </a:rPr>
              <a:pPr>
                <a:defRPr/>
              </a:pPr>
              <a:t>81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 dirty="0">
                <a:latin typeface="Calibri Light"/>
              </a:rPr>
              <a:t>= немає на зображенні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Наші спогади можуть бути оманливими!</a:t>
            </a:r>
            <a:br>
              <a:rPr lang="uk-UA" sz="20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Зокрема, це стосується важливих подій (суперечки, показання свідків тощо):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Якщо ви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не 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Розгляньте можливість того, що ви можете помилятися.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cs typeface="Times New Roman" panose="02020603050405020304" pitchFamily="18" charset="0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Наші спогади можуть бути оманливими!</a:t>
            </a:r>
            <a:br>
              <a:rPr lang="uk-UA" sz="2000" b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Зокрема, це стосується важливих подій (суперечки, показання свідків тощо):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Якщо ви </a:t>
            </a:r>
            <a:r>
              <a:rPr lang="uk-UA" sz="20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не 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Розгляньте можливість того, що ви можете помилятися.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Шукайте підтвердження (наприклад, запитайте учасників ситуації).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cs typeface="Times New Roman" panose="02020603050405020304" pitchFamily="18" charset="0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812224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0000"/>
              </a:buClr>
            </a:pP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Наші спогади можуть бути оманливими!</a:t>
            </a:r>
            <a:br>
              <a:rPr lang="uk-UA" sz="20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Зокрема, це стосується важливих подій (суперечки, показання свідків тощо):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Якщо ви </a:t>
            </a:r>
            <a:r>
              <a:rPr lang="uk-UA" sz="20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не 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пам'ятаєте щось яскраво (тобто в деталях):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Розгляньте можливість того, що ви можете помилятися.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Шукайте підтвердження (наприклад, запитайте учасників ситуації).</a:t>
            </a:r>
            <a:b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</a:br>
            <a:b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u="sng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Приклад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 ви посварилися з кимось і смутно пам'ятаєте, що вашу сім'ю образили. Розгляньте можливість того, що ваша пам'ять може зіграти з вами злий жарт або що це можуть бути спотворені спогади! Запитайте присутніх про їхні спогади.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cs typeface="Times New Roman" panose="02020603050405020304" pitchFamily="18" charset="0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354590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психозу є ризик згадувати події, які не відбувалися або відбувалися інакше.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психозу є ризик згадувати події, які не відбувалися або відбувалися інакше.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Федір переконаний, що у цього вкрали велосипед.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його велосипеда немає перед дверима, хоча він на 100% впевнений, що залишив його там учора ввечері. Натомість він бачить, що його велосипед припарковано перед супермаркетом на розі. Федір збирається викликати поліцію, оскільки підозрює, що злодій знаходиться у супермаркеті. Для нього це ще одне підтвердження змови проти нього, після того, як три тижні тому у нього вкрали гаманець.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у телефонній будці Федір випадково кладе руку до кишені куртки й знаходить ключ від велосипеда. Він знову пригадує, що вчора сам </a:t>
            </a:r>
            <a:r>
              <a:rPr lang="uk-UA" dirty="0" err="1">
                <a:solidFill>
                  <a:srgbClr val="333333"/>
                </a:solidFill>
                <a:latin typeface="Calibri Light"/>
              </a:rPr>
              <a:t>припаркував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 велосипед біля супермаркету.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433611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психозу є ризик згадувати події, які не відбувалися або відбувалися інакше.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Федір переконаний, що у цього вкрали велосипед.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Передумови: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його велосипеда немає перед дверима, хоча він на 100% впевнений, що залишив його там учора ввечері. Натомість він бачить, що його велосипед припарковано перед супермаркетом на розі. Федір збирається викликати поліцію, оскільки підозрює, що злодій знаходиться у супермаркеті. Для нього це ще одне підтвердження змови проти нього, після того, як три тижні тому у нього вкрали гаманець.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у телефонній будці Федір випадково кладе руку до кишені куртки й знаходить ключ від велосипеда. Він знову пригадує, що вчора сам </a:t>
            </a:r>
            <a:r>
              <a:rPr lang="uk-UA" dirty="0" err="1">
                <a:solidFill>
                  <a:srgbClr val="333333"/>
                </a:solidFill>
                <a:latin typeface="Calibri Light"/>
              </a:rPr>
              <a:t>припаркував</a:t>
            </a:r>
            <a:r>
              <a:rPr lang="uk-UA" dirty="0">
                <a:solidFill>
                  <a:srgbClr val="333333"/>
                </a:solidFill>
                <a:latin typeface="Calibri Light"/>
              </a:rPr>
              <a:t> велосипед біля супермаркету.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Хибні спогади часто виникають, коли людина боїться або перебуває у стресі. Перш ніж зробити серйозні висновки, подумайте, наскільки об'єктивні та обґрунтовані ваші припущення!</a:t>
            </a:r>
            <a:b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Також врахуйте, що хибні спогади часто </a:t>
            </a:r>
            <a:r>
              <a:rPr lang="uk-UA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блідіші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ніж справжні.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5. Пам’ять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89BAF-7B30-4275-A4F8-3E3739FD1BAF}" type="slidenum">
              <a:rPr lang="de-DE" altLang="de-DE" b="0" smtClean="0">
                <a:latin typeface="Calibri Light"/>
              </a:rPr>
              <a:pPr>
                <a:defRPr/>
              </a:pPr>
              <a:t>87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1464137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https://qeurope.eu.qualtrics.com/jfe/form/SV_e9b3EcIYlpatM3Q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b="0" dirty="0" err="1"/>
              <a:t>Метакогнітивний</a:t>
            </a:r>
            <a:r>
              <a:rPr lang="uk-UA" b="0" dirty="0"/>
              <a:t> тренінг 5. Пам’ять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89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624EA8B-2A21-3BC1-A38F-21715A60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928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</a:pPr>
            <a:endParaRPr lang="de-DE" altLang="de-DE" sz="1800" b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Calibri Ligh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Calibri Light"/>
              </a:rPr>
            </a:br>
            <a:r>
              <a:rPr lang="uk-UA" sz="1200" b="0">
                <a:solidFill>
                  <a:srgbClr val="333333"/>
                </a:solidFill>
                <a:latin typeface="Calibri Ligh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Calibri Ligh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Calibri Ligh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840662"/>
              </p:ext>
            </p:extLst>
          </p:nvPr>
        </p:nvGraphicFramePr>
        <p:xfrm>
          <a:off x="408954" y="2011680"/>
          <a:ext cx="11375999" cy="451113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Bernd Hampel, Helmut Schack, Andreas Weißgerber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/Приватне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Untitled/Без назви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Paintings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of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Spanish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landscape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Картини з каталонським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пейзажем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Rocketeer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Kirk Talks to Spock about his Fez Addiction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Star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trek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Raumschiff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Enterprise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lyricsart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Dresden bombing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Bombed Dresden/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Бомбардування Дрездена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Nobik Attila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Піаже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missha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Bunny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Багз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Банні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Norman 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Edited by/За редакцією Майкла Б. Міллера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False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memory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pictures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/Зображення хибних спогадів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Geobra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Brandstätter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;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Stefan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Merz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&amp;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Frank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Burmeister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Playmobil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figures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Зображення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Playmobil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Ximena Del Villar Derpsch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/Приватне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Drawings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/Малюнки: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Kiosk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/Кіоск,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Garden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/Сад,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Fisherman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/Рибалка,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Road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Crossing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/Перехрестя,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Playground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/Дитячий майданчик,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Football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/Футбол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>
                <a:solidFill>
                  <a:srgbClr val="333333"/>
                </a:solidFill>
              </a:rPr>
              <a:t>Метакогнітивний тренінг 5. Пам’ять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/>
              <a:t>90</a:t>
            </a:fld>
            <a:endParaRPr lang="de-DE" b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44062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3916</Words>
  <Application>Microsoft Macintosh PowerPoint</Application>
  <PresentationFormat>Benutzerdefiniert</PresentationFormat>
  <Paragraphs>773</Paragraphs>
  <Slides>90</Slides>
  <Notes>89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90</vt:i4>
      </vt:variant>
    </vt:vector>
  </HeadingPairs>
  <TitlesOfParts>
    <vt:vector size="102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1_UKE_PPT-Vorlage_16zu9</vt:lpstr>
      <vt:lpstr>2_UKE_PPT-Vorlage_16zu9</vt:lpstr>
      <vt:lpstr>4_UKE_PPT-Vorlage_16zu9</vt:lpstr>
      <vt:lpstr>MCT 5 A. Пам’ять</vt:lpstr>
      <vt:lpstr>Пам’ять</vt:lpstr>
      <vt:lpstr>Пам’ять</vt:lpstr>
      <vt:lpstr>Пам’ять</vt:lpstr>
      <vt:lpstr>Пам’ять</vt:lpstr>
      <vt:lpstr>Пам’ять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Як мені краще запам’ятовувати речі?</vt:lpstr>
      <vt:lpstr>Чи бачимо і пам’ятаємо одні й ті самі речі однаково?</vt:lpstr>
      <vt:lpstr>Зверніть увагу на відмінності у кольорах і розмірах на трьох картинах! Чи є на них речі, які кожен художник зобразив або пропустив по-своєму? </vt:lpstr>
      <vt:lpstr>Кожна людина сприймає речі по-своєму!  Як і на трьох картинах  — ви бачите той самий пейзаж, але з різними акцентами!</vt:lpstr>
      <vt:lpstr>Завдання</vt:lpstr>
      <vt:lpstr>Завдання</vt:lpstr>
      <vt:lpstr>Завдання</vt:lpstr>
      <vt:lpstr>PowerPoint-Präsentation</vt:lpstr>
      <vt:lpstr>На пляжі Що зображено? Наскільки ви впевнені?</vt:lpstr>
      <vt:lpstr>На пляжі </vt:lpstr>
      <vt:lpstr>PowerPoint-Präsentation</vt:lpstr>
      <vt:lpstr>Вокзал Що зображено? Наскільки ви впевнені?</vt:lpstr>
      <vt:lpstr>Вокзал</vt:lpstr>
      <vt:lpstr>Хибні спогади!</vt:lpstr>
      <vt:lpstr>Хибні спогади!</vt:lpstr>
      <vt:lpstr>Хибні спогади!</vt:lpstr>
      <vt:lpstr>Типи збоїв пам'яті</vt:lpstr>
      <vt:lpstr>Типи збоїв пам'яті</vt:lpstr>
      <vt:lpstr>Типи збоїв пам'яті</vt:lpstr>
      <vt:lpstr>Типи збоїв пам'яті</vt:lpstr>
      <vt:lpstr>Хибні спогади!</vt:lpstr>
      <vt:lpstr>Хибні спогади!</vt:lpstr>
      <vt:lpstr>Хибні спогади!</vt:lpstr>
      <vt:lpstr>Хибні спогади!</vt:lpstr>
      <vt:lpstr>Що це все означає?</vt:lpstr>
      <vt:lpstr>Що це все означає?</vt:lpstr>
      <vt:lpstr>Що це все означає?</vt:lpstr>
      <vt:lpstr>Як проблеми з пам'яттю сприяють помилковій оцінці у разі психозу (приклади)</vt:lpstr>
      <vt:lpstr>Завдання 2</vt:lpstr>
      <vt:lpstr>Завдання 2</vt:lpstr>
      <vt:lpstr>PowerPoint-Präsentation</vt:lpstr>
      <vt:lpstr>KIOSK Що зображено? Наскільки ви впевнені?</vt:lpstr>
      <vt:lpstr>Кіоск</vt:lpstr>
      <vt:lpstr>PowerPoint-Präsentation</vt:lpstr>
      <vt:lpstr>Садівництво Що зображено? Наскільки ви впевнені?</vt:lpstr>
      <vt:lpstr>Садівництво</vt:lpstr>
      <vt:lpstr>PowerPoint-Präsentation</vt:lpstr>
      <vt:lpstr>Мозковий штурм</vt:lpstr>
      <vt:lpstr>Класна кімната Що зображено? Наскільки ви впевнені?</vt:lpstr>
      <vt:lpstr>Класна кімната</vt:lpstr>
      <vt:lpstr>PowerPoint-Präsentation</vt:lpstr>
      <vt:lpstr>Рибалка Що зображено? Наскільки ви впевнені?</vt:lpstr>
      <vt:lpstr>Рибалка</vt:lpstr>
      <vt:lpstr>PowerPoint-Präsentation</vt:lpstr>
      <vt:lpstr>Мозковий штурм</vt:lpstr>
      <vt:lpstr>Перехрестя Що зображено? Наскільки ви впевнені?</vt:lpstr>
      <vt:lpstr>Перехрестя</vt:lpstr>
      <vt:lpstr>PowerPoint-Präsentation</vt:lpstr>
      <vt:lpstr>Мозковий штурм</vt:lpstr>
      <vt:lpstr>Дитячий майданчик Що зображено? Наскільки ви впевнені?</vt:lpstr>
      <vt:lpstr>Дитячий майданчик</vt:lpstr>
      <vt:lpstr>PowerPoint-Präsentation</vt:lpstr>
      <vt:lpstr>Весілля Що зображено? Наскільки ви впевнені?</vt:lpstr>
      <vt:lpstr>Весілля</vt:lpstr>
      <vt:lpstr>PowerPoint-Präsentation</vt:lpstr>
      <vt:lpstr>Футбол Що зображено? Наскільки ви впевнені?</vt:lpstr>
      <vt:lpstr>Футбол</vt:lpstr>
      <vt:lpstr>PowerPoint-Präsentation</vt:lpstr>
      <vt:lpstr>Висадка на Місяць  Що зображено? Наскільки ви впевнені?</vt:lpstr>
      <vt:lpstr>Висадка на Місяць</vt:lpstr>
      <vt:lpstr>PowerPoint-Präsentation</vt:lpstr>
      <vt:lpstr>Рятувальна місія Що зображено? Наскільки ви впевнені?</vt:lpstr>
      <vt:lpstr>Рятувальна місія</vt:lpstr>
      <vt:lpstr>PowerPoint-Präsentation</vt:lpstr>
      <vt:lpstr>Мозковий штурм</vt:lpstr>
      <vt:lpstr>Будівництво доріг Що зображено? Наскільки ви впевнені?</vt:lpstr>
      <vt:lpstr>Будівництво доріг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365</cp:revision>
  <dcterms:created xsi:type="dcterms:W3CDTF">2004-06-30T16:15:23Z</dcterms:created>
  <dcterms:modified xsi:type="dcterms:W3CDTF">2025-10-07T14:13:54Z</dcterms:modified>
</cp:coreProperties>
</file>