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99" r:id="rId1"/>
    <p:sldMasterId id="2147484117" r:id="rId2"/>
    <p:sldMasterId id="2147484130" r:id="rId3"/>
  </p:sldMasterIdLst>
  <p:notesMasterIdLst>
    <p:notesMasterId r:id="rId48"/>
  </p:notesMasterIdLst>
  <p:handoutMasterIdLst>
    <p:handoutMasterId r:id="rId49"/>
  </p:handoutMasterIdLst>
  <p:sldIdLst>
    <p:sldId id="483" r:id="rId4"/>
    <p:sldId id="451" r:id="rId5"/>
    <p:sldId id="511" r:id="rId6"/>
    <p:sldId id="454" r:id="rId7"/>
    <p:sldId id="453" r:id="rId8"/>
    <p:sldId id="450" r:id="rId9"/>
    <p:sldId id="489" r:id="rId10"/>
    <p:sldId id="492" r:id="rId11"/>
    <p:sldId id="491" r:id="rId12"/>
    <p:sldId id="493" r:id="rId13"/>
    <p:sldId id="494" r:id="rId14"/>
    <p:sldId id="495" r:id="rId15"/>
    <p:sldId id="497" r:id="rId16"/>
    <p:sldId id="498" r:id="rId17"/>
    <p:sldId id="499" r:id="rId18"/>
    <p:sldId id="500" r:id="rId19"/>
    <p:sldId id="455" r:id="rId20"/>
    <p:sldId id="476" r:id="rId21"/>
    <p:sldId id="486" r:id="rId22"/>
    <p:sldId id="501" r:id="rId23"/>
    <p:sldId id="474" r:id="rId24"/>
    <p:sldId id="484" r:id="rId25"/>
    <p:sldId id="485" r:id="rId26"/>
    <p:sldId id="461" r:id="rId27"/>
    <p:sldId id="419" r:id="rId28"/>
    <p:sldId id="309" r:id="rId29"/>
    <p:sldId id="433" r:id="rId30"/>
    <p:sldId id="427" r:id="rId31"/>
    <p:sldId id="506" r:id="rId32"/>
    <p:sldId id="434" r:id="rId33"/>
    <p:sldId id="507" r:id="rId34"/>
    <p:sldId id="435" r:id="rId35"/>
    <p:sldId id="508" r:id="rId36"/>
    <p:sldId id="423" r:id="rId37"/>
    <p:sldId id="509" r:id="rId38"/>
    <p:sldId id="502" r:id="rId39"/>
    <p:sldId id="431" r:id="rId40"/>
    <p:sldId id="510" r:id="rId41"/>
    <p:sldId id="404" r:id="rId42"/>
    <p:sldId id="503" r:id="rId43"/>
    <p:sldId id="392" r:id="rId44"/>
    <p:sldId id="976" r:id="rId45"/>
    <p:sldId id="512" r:id="rId46"/>
    <p:sldId id="505" r:id="rId47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562">
          <p15:clr>
            <a:srgbClr val="A4A3A4"/>
          </p15:clr>
        </p15:guide>
        <p15:guide id="3" pos="341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47814-8E13-4F19-05F9-9E10BB1A2093}" name="Windows user" initials="WU" userId="Windows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A07A"/>
    <a:srgbClr val="336699"/>
    <a:srgbClr val="0070C0"/>
    <a:srgbClr val="3333CC"/>
    <a:srgbClr val="66FF33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335" autoAdjust="0"/>
  </p:normalViewPr>
  <p:slideViewPr>
    <p:cSldViewPr>
      <p:cViewPr varScale="1">
        <p:scale>
          <a:sx n="112" d="100"/>
          <a:sy n="112" d="100"/>
        </p:scale>
        <p:origin x="1120" y="176"/>
      </p:cViewPr>
      <p:guideLst>
        <p:guide orient="horz" pos="2795"/>
        <p:guide pos="2562"/>
        <p:guide pos="3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0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1B46378D-46A1-4828-85B5-F721EDAAD03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05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b="1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1"/>
            </a:lvl1pPr>
          </a:lstStyle>
          <a:p>
            <a:pPr>
              <a:defRPr/>
            </a:pPr>
            <a:fld id="{5200B3DA-39D8-42BA-BB39-E8C8C243C2B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12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6DB4A3-2A0E-4B9E-B77C-EB05223623A7}" type="slidenum">
              <a:rPr lang="en-US" altLang="de-DE" sz="1300" smtClean="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0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6DB4A3-2A0E-4B9E-B77C-EB05223623A7}" type="slidenum">
              <a:rPr lang="en-US" altLang="de-DE" sz="1300" smtClean="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03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31252A-EDFC-483C-ADA9-47A96097CE4E}" type="slidenum">
              <a:rPr lang="en-US" altLang="de-DE" sz="1300" smtClean="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128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7B9FB6-7125-409C-BEA8-42303946FBF7}" type="slidenum">
              <a:rPr lang="en-US" altLang="de-DE" sz="1300" smtClean="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7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172707-B7D5-4033-83B0-45B2EE078234}" type="slidenum">
              <a:rPr lang="en-US" altLang="de-DE" sz="1300" smtClean="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139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DFE6A4-01A5-4DB0-A1EF-4D9FA160896C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50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8989ADE-8D3E-44CF-A6A8-D468AE2BFFC2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750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2B0F9E-AC53-440B-B882-AFF0C5882B61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56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02B0F9E-AC53-440B-B882-AFF0C5882B61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56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F84207-64F9-4075-A838-B9F1959E97A4}" type="slidenum">
              <a:rPr lang="en-US" altLang="de-DE" sz="1300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20</a:t>
            </a:fld>
            <a:endParaRPr lang="en-US" altLang="de-DE" sz="1300">
              <a:solidFill>
                <a:prstClr val="black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47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4CA0B76-028D-4931-BDDC-DAAF7F9A4BFA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45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7580772-B328-46EE-A460-729DCC8D40A2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495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CE84C0-A523-49F6-ADB0-F560749332A6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4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922EA3-210E-44BD-8565-892DEEB7F676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499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C32DAFD-1BCA-44F1-845D-DC350E223684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869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672DAC-4502-4D61-9A8D-C98C6EA58188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491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672DAC-4502-4D61-9A8D-C98C6EA58188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49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7842AD-8F77-4705-91E5-A2565848DDC5}" type="slidenum">
              <a:rPr lang="en-US" altLang="de-DE" sz="1300" smtClean="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87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7842AD-8F77-4705-91E5-A2565848DDC5}" type="slidenum">
              <a:rPr lang="en-US" altLang="de-DE" sz="1300" smtClean="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87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5850BB-05B7-49E6-93F8-835DD63A9D95}" type="slidenum">
              <a:rPr lang="en-US" altLang="de-DE" sz="1300" smtClean="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4460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15850BB-05B7-49E6-93F8-835DD63A9D95}" type="slidenum">
              <a:rPr lang="en-US" altLang="de-DE" sz="1300" smtClean="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4460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D220ED-D11C-49E0-957C-FA5E826D0091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413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D220ED-D11C-49E0-957C-FA5E826D0091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413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36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2C96F96-9CCF-40BA-8460-80BFF35E1960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998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2C96F96-9CCF-40BA-8460-80BFF35E1960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998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510C84-AA34-4E64-950E-E074D5B5AA1C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225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510C84-AA34-4E64-950E-E074D5B5AA1C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225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937E3F-19A5-42EA-BF6D-C31E3A20A0D9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0084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44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dirty="0" err="1">
                <a:solidFill>
                  <a:srgbClr val="004992"/>
                </a:solidFill>
              </a:rPr>
              <a:t>Метакогнітивний</a:t>
            </a:r>
            <a:r>
              <a:rPr lang="uk-UA" dirty="0">
                <a:solidFill>
                  <a:srgbClr val="004992"/>
                </a:solidFill>
              </a:rPr>
              <a:t> тренінг </a:t>
            </a:r>
            <a:r>
              <a:rPr lang="de-DE" dirty="0">
                <a:solidFill>
                  <a:srgbClr val="004992"/>
                </a:solidFill>
              </a:rPr>
              <a:t>(M</a:t>
            </a:r>
            <a:r>
              <a:rPr lang="en-US" dirty="0">
                <a:solidFill>
                  <a:srgbClr val="004992"/>
                </a:solidFill>
              </a:rPr>
              <a:t>C</a:t>
            </a:r>
            <a:r>
              <a:rPr lang="de-DE" dirty="0">
                <a:solidFill>
                  <a:srgbClr val="004992"/>
                </a:solidFill>
              </a:rPr>
              <a:t>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1000" dirty="0" err="1">
                <a:latin typeface="+mj-lt"/>
              </a:rPr>
              <a:t>Дозвіл</a:t>
            </a:r>
            <a:r>
              <a:rPr lang="ru-RU" altLang="de-DE" sz="1000" dirty="0">
                <a:latin typeface="+mj-lt"/>
              </a:rPr>
              <a:t> на </a:t>
            </a:r>
            <a:r>
              <a:rPr lang="ru-RU" altLang="de-DE" sz="1000" dirty="0" err="1">
                <a:latin typeface="+mj-lt"/>
              </a:rPr>
              <a:t>використання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зображень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люб'язно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надали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митці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або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власники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авторських</a:t>
            </a:r>
            <a:r>
              <a:rPr lang="ru-RU" altLang="de-DE" sz="1000" dirty="0">
                <a:latin typeface="+mj-lt"/>
              </a:rPr>
              <a:t> прав. </a:t>
            </a:r>
            <a:r>
              <a:rPr lang="ru-RU" altLang="de-DE" sz="1000" dirty="0" err="1">
                <a:latin typeface="+mj-lt"/>
              </a:rPr>
              <a:t>Подробиці</a:t>
            </a:r>
            <a:r>
              <a:rPr lang="ru-RU" altLang="de-DE" sz="1000" dirty="0">
                <a:latin typeface="+mj-lt"/>
              </a:rPr>
              <a:t> (</a:t>
            </a:r>
            <a:r>
              <a:rPr lang="ru-RU" altLang="de-DE" sz="1000" dirty="0" err="1">
                <a:latin typeface="+mj-lt"/>
              </a:rPr>
              <a:t>ім</a:t>
            </a:r>
            <a:r>
              <a:rPr lang="uk-UA" altLang="de-DE" sz="1000" dirty="0">
                <a:latin typeface="+mj-lt"/>
              </a:rPr>
              <a:t>’я митця</a:t>
            </a:r>
            <a:r>
              <a:rPr lang="ru-RU" altLang="de-DE" sz="1000" dirty="0">
                <a:latin typeface="+mj-lt"/>
              </a:rPr>
              <a:t>, </a:t>
            </a:r>
            <a:r>
              <a:rPr lang="ru-RU" altLang="de-DE" sz="1000" dirty="0" err="1">
                <a:latin typeface="+mj-lt"/>
              </a:rPr>
              <a:t>назва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зображення</a:t>
            </a:r>
            <a:r>
              <a:rPr lang="ru-RU" altLang="de-DE" sz="1000" dirty="0">
                <a:latin typeface="+mj-lt"/>
              </a:rPr>
              <a:t>) наведено в </a:t>
            </a:r>
            <a:r>
              <a:rPr lang="ru-RU" altLang="de-DE" sz="1000" dirty="0" err="1">
                <a:latin typeface="+mj-lt"/>
              </a:rPr>
              <a:t>кінці</a:t>
            </a:r>
            <a:r>
              <a:rPr lang="ru-RU" altLang="de-DE" sz="1000" dirty="0">
                <a:latin typeface="+mj-lt"/>
              </a:rPr>
              <a:t> </a:t>
            </a:r>
            <a:r>
              <a:rPr lang="ru-RU" altLang="de-DE" sz="1000" dirty="0" err="1">
                <a:latin typeface="+mj-lt"/>
              </a:rPr>
              <a:t>презентації</a:t>
            </a:r>
            <a:r>
              <a:rPr lang="ru-RU" altLang="de-DE" sz="1000" dirty="0">
                <a:latin typeface="+mj-lt"/>
              </a:rPr>
              <a:t>.</a:t>
            </a:r>
            <a:endParaRPr lang="de-DE" altLang="de-DE" sz="1000" dirty="0">
              <a:latin typeface="+mj-lt"/>
            </a:endParaRPr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2A7EA058-EA14-698C-1376-F8898AD398D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738" y="6290613"/>
            <a:ext cx="243101" cy="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80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9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4138810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60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8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07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6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832396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067809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39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3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31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358" y="6290613"/>
            <a:ext cx="243861" cy="16257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Metakognitives Training (MKT)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Die Benutzung der verwendeten Bilder wurde uns von den Künstlern bzw. den Inhabern der Bildrechte freundlicherweise genehmigt – zu Details (Künstler, Bildtitel) siehe Ende der Präsentation.</a:t>
            </a:r>
          </a:p>
        </p:txBody>
      </p:sp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Metakognitives Training 6 - Einfühlung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4A9821B-060D-4E5C-B2E0-355E33A2AD6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29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Metakognitives Training 6 - Einfühlung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qeurope.eu.qualtrics.com/jfe/form/SV_54ryvmspZt8IgF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MCT 6 B BADE. Сприйняття емоцій 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805264"/>
            <a:ext cx="8431832" cy="647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uk-UA" dirty="0">
                <a:latin typeface="+mj-lt"/>
              </a:rPr>
              <a:t>© </a:t>
            </a:r>
            <a:r>
              <a:rPr lang="uk-UA" dirty="0" err="1">
                <a:latin typeface="+mj-lt"/>
              </a:rPr>
              <a:t>Moritz</a:t>
            </a:r>
            <a:r>
              <a:rPr lang="uk-UA" dirty="0">
                <a:latin typeface="+mj-lt"/>
              </a:rPr>
              <a:t> &amp; </a:t>
            </a:r>
            <a:r>
              <a:rPr lang="uk-UA" dirty="0" err="1">
                <a:latin typeface="+mj-lt"/>
              </a:rPr>
              <a:t>Woodward</a:t>
            </a:r>
            <a:r>
              <a:rPr lang="uk-UA" dirty="0">
                <a:latin typeface="+mj-lt"/>
              </a:rPr>
              <a:t>, </a:t>
            </a:r>
            <a:r>
              <a:rPr lang="de-DE" dirty="0">
                <a:latin typeface="+mj-lt"/>
              </a:rPr>
              <a:t>05</a:t>
            </a:r>
            <a:r>
              <a:rPr lang="uk-UA" dirty="0">
                <a:latin typeface="+mj-lt"/>
              </a:rPr>
              <a:t>|2</a:t>
            </a:r>
            <a:r>
              <a:rPr lang="de-DE">
                <a:latin typeface="+mj-lt"/>
              </a:rPr>
              <a:t>5</a:t>
            </a:r>
            <a:endParaRPr lang="uk-UA">
              <a:latin typeface="+mj-lt"/>
            </a:endParaRP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66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 які зовнішні ознаки ви звертаєте увагу спочатку, коли знайомитесь з кимось? Наскільки вони достовірні?</a:t>
            </a:r>
          </a:p>
        </p:txBody>
      </p:sp>
      <p:pic>
        <p:nvPicPr>
          <p:cNvPr id="9" name="Picture 7" descr="312807225_61073e1b90_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8846" y="2205038"/>
            <a:ext cx="360097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 які зовнішні ознаки ви звертаєте увагу спочатку, коли знайомитесь з кимось? Наскільки вони достовірні?</a:t>
            </a:r>
          </a:p>
        </p:txBody>
      </p:sp>
      <p:pic>
        <p:nvPicPr>
          <p:cNvPr id="9" name="Picture 7" descr="312807225_61073e1b90_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8846" y="2205038"/>
            <a:ext cx="360097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</a:t>
            </a:fld>
            <a:endParaRPr lang="de-DE">
              <a:latin typeface="Calibri Light"/>
            </a:endParaRPr>
          </a:p>
        </p:txBody>
      </p:sp>
      <p:sp>
        <p:nvSpPr>
          <p:cNvPr id="6" name="Caption_20"/>
          <p:cNvSpPr txBox="1">
            <a:spLocks noChangeArrowheads="1"/>
          </p:cNvSpPr>
          <p:nvPr/>
        </p:nvSpPr>
        <p:spPr bwMode="auto">
          <a:xfrm>
            <a:off x="4278846" y="6453188"/>
            <a:ext cx="36009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 i="1">
                <a:latin typeface="Calibri Light"/>
              </a:rPr>
              <a:t>інше? ...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964531" y="5085184"/>
            <a:ext cx="1828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Мова тіла /</a:t>
            </a:r>
            <a:br>
              <a:rPr lang="uk-UA" sz="2000">
                <a:latin typeface="Calibri Light"/>
              </a:rPr>
            </a:br>
            <a:r>
              <a:rPr lang="uk-UA" sz="2000">
                <a:latin typeface="Calibri Light"/>
              </a:rPr>
              <a:t>поведінка?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964531" y="2420888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uk-UA" sz="2000">
                <a:latin typeface="Calibri Light"/>
              </a:rPr>
              <a:t>Очі?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257827" y="26369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Мова?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257827" y="4437112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Одяг?</a:t>
            </a: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1993131" y="2795215"/>
            <a:ext cx="337865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H="1">
            <a:off x="5881563" y="3068230"/>
            <a:ext cx="374441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6097587" y="4862487"/>
            <a:ext cx="352839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 flipH="1">
            <a:off x="7463467" y="5491300"/>
            <a:ext cx="2162512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8257827" y="5085184"/>
            <a:ext cx="137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333333"/>
                </a:solidFill>
                <a:latin typeface="Calibri Light"/>
              </a:rPr>
              <a:t>Руки?</a:t>
            </a: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1993131" y="5782092"/>
            <a:ext cx="3561536" cy="0"/>
          </a:xfrm>
          <a:prstGeom prst="line">
            <a:avLst/>
          </a:prstGeom>
          <a:noFill/>
          <a:ln w="25400">
            <a:solidFill>
              <a:srgbClr val="006699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7790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4</a:t>
            </a:fld>
            <a:endParaRPr lang="de-DE">
              <a:latin typeface="Calibri Light"/>
            </a:endParaRPr>
          </a:p>
        </p:txBody>
      </p:sp>
      <p:pic>
        <p:nvPicPr>
          <p:cNvPr id="9" name="Picture 11" descr="312807225_61073e1b90_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846" y="2205038"/>
            <a:ext cx="360097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411480" y="2203704"/>
            <a:ext cx="5669280" cy="394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Попередні знання про конкретну людину (чутки): наприклад, коментар друга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Попередні знання про схожих людей/групи: наприклад, </a:t>
            </a:r>
            <a:r>
              <a:rPr lang="uk-UA" sz="2400" i="1">
                <a:solidFill>
                  <a:srgbClr val="333333"/>
                </a:solidFill>
                <a:latin typeface="Calibri Light"/>
              </a:rPr>
              <a:t>рокери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Інтуїція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</a:rPr>
              <a:t>Письмові висловлювання: наприклад, електронні листи, інтернет-чати</a:t>
            </a:r>
          </a:p>
        </p:txBody>
      </p:sp>
      <p:pic>
        <p:nvPicPr>
          <p:cNvPr id="26628" name="Picture 7" descr="312807225_61073e1b90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00" y="2203704"/>
            <a:ext cx="36042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Які ще є джерела інформації? 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Наскільки вони достовірні?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5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Сильні та слабкі сторони критеріїв оцінки</a:t>
            </a:r>
            <a:b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endParaRPr lang="uk-UA" sz="3600">
              <a:solidFill>
                <a:srgbClr val="004992"/>
              </a:solidFill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377"/>
            <a:r>
              <a:rPr lang="uk-UA" sz="2400">
                <a:solidFill>
                  <a:srgbClr val="333333"/>
                </a:solidFill>
                <a:latin typeface="Calibri Light"/>
                <a:ea typeface="+mj-ea"/>
                <a:cs typeface="+mj-cs"/>
              </a:rPr>
              <a:t>Тепер, коли ми тільки що обговорили деякі аспекти, які можна використати для оцінки людини, ми обговоримо сильні й слабкі сторони цих аспектів.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7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92350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38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8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776162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88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9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397317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важливі непрямі ознаки: надмірна жестикуляція може свідчити про нервозність (але слід враховувати культурні відмінності!), згорблена постава — на низьку самооцінку.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5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10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72944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Жести/мова тіла/постава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Жести і поза можуть підкреслювати слова, наприклад стиснутий кулак під час погрози, підняття руки під час привітання, опускання голови під час молитви.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Часто важливі непрямі ознаки: надмірна жестикуляція може свідчити про нервозність (але слід враховувати культурні відмінності!), згорблена постава — на низьку самооцінку.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Молиться чи мерзне?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Мова тіла може бути оманливою. 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Приклади: можна також тренуватися у створенні безпечного «фасаду». через неправильну поставу впевнена в собі людину може виглядати невпевнено.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0" descr="beten oder friere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9" y="3717032"/>
            <a:ext cx="183068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94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11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588977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97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12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41978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Письмові твердження часто вважають важливішими, ніж усні!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74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13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075135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Письмова заява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Письмові твердження часто вважають важливішими, ніж усні!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altLang="de-DE" sz="2000" b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2000" b="0">
                          <a:solidFill>
                            <a:srgbClr val="333333"/>
                          </a:solidFill>
                          <a:latin typeface="Calibri Light"/>
                        </a:rPr>
                        <a:t>Приклад.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«Не перестарайтеся!»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 глузування, симпатія,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sym typeface="Wingdings" panose="05000000000000000000" pitchFamily="2" charset="2"/>
                        </a:rPr>
                        <a:t>гасло?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Іноді потрібно читати «між рядками», хоча й тут можуть виникати помилки!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Результати нового дослідження показують, що автори та одержувачі електронних листів дуже впевнені в тому, що правильно розуміють «тон» (наприклад, іронію) листа. Насправді, рівень відповідності становить лише 56% (що мало чим краще за випадковість)!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8" name="Picture 15" descr="Muffet - flickr - letters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9" y="2852936"/>
            <a:ext cx="2540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900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14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725786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</a:t>
                      </a:r>
                      <a:b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типова німкеня?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338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15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027046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Знання культури або етнічної групи полегшує розуміння її представників. Кожна культура має свої цінності і мораль.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типова німкеня?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  <a:b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</a:b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075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+mn-ea"/>
                <a:cs typeface="+mn-cs"/>
              </a:rPr>
              <a:t>Обговоріть сильні та слабкі сторони наведеної нижче особливості/поведінки під час оцінювання людини</a:t>
            </a:r>
            <a:br>
              <a:rPr lang="uk-UA" sz="3600">
                <a:solidFill>
                  <a:srgbClr val="004992"/>
                </a:solidFill>
                <a:ea typeface="+mn-ea"/>
                <a:cs typeface="+mn-cs"/>
              </a:rPr>
            </a:br>
            <a:endParaRPr lang="uk-UA" sz="3600">
              <a:solidFill>
                <a:srgbClr val="004992"/>
              </a:solidFill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AAC3F-3BD8-4578-866E-1D18C4668C44}" type="slidenum">
              <a:rPr lang="de-DE" smtClean="0">
                <a:latin typeface="Calibri Light"/>
              </a:rPr>
              <a:pPr>
                <a:defRPr/>
              </a:pPr>
              <a:t>16</a:t>
            </a:fld>
            <a:endParaRPr lang="de-DE">
              <a:latin typeface="Calibri Light"/>
            </a:endParaRPr>
          </a:p>
        </p:txBody>
      </p:sp>
      <p:graphicFrame>
        <p:nvGraphicFramePr>
          <p:cNvPr id="3512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500484"/>
              </p:ext>
            </p:extLst>
          </p:nvPr>
        </p:nvGraphicFramePr>
        <p:xfrm>
          <a:off x="408955" y="2348880"/>
          <a:ext cx="11376001" cy="4389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99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Попередні знання про схожих осіб/культуру (забобони)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None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Важливе зауваження: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Знання культури або етнічної групи полегшує розуміння її представників. Кожна культура має свої цінності і мораль.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0" dirty="0">
                          <a:solidFill>
                            <a:srgbClr val="333333"/>
                          </a:solidFill>
                          <a:latin typeface="Calibri Light"/>
                        </a:rPr>
                        <a:t>Типовий турок, типова німкеня?</a:t>
                      </a:r>
                    </a:p>
                  </a:txBody>
                  <a:tcPr marL="121952" marR="121952" anchor="b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Обережно!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uk-U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Люди часто відхиляються від стереотипів, а також від середнього показника групи! У Німеччині іноземці іноді стикаються з забобонами («поляки крадуть»), так само, як німці за кордоном (ми не розуміємо гумору, суворі, вперті тощо). 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08955" y="1813842"/>
            <a:ext cx="1137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pic>
        <p:nvPicPr>
          <p:cNvPr id="9" name="Picture 25" descr="stephcarter - flickr - Froeliche Weihnachten (Day 44) - cclicen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99" y="3247256"/>
            <a:ext cx="1280160" cy="19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 descr="deutschla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79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" descr="turkish parade - don2g - flickr - c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71" y="4313973"/>
            <a:ext cx="1280160" cy="85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urke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7"/>
          <a:stretch/>
        </p:blipFill>
        <p:spPr bwMode="auto">
          <a:xfrm>
            <a:off x="735851" y="526348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63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Бути чи здаватися?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004992"/>
                </a:solidFill>
                <a:latin typeface="Calibri Light"/>
                <a:ea typeface="ＭＳ Ｐゴシック" pitchFamily="34" charset="-128"/>
              </a:rPr>
              <a:t>… Жоден з аспектів, які ми щойно обговорили (мова, мова тіла, письмові висловлювання тощо), не є надійними самі по собі!</a:t>
            </a:r>
          </a:p>
          <a:p>
            <a:pPr lvl="0" defTabSz="914400" fontAlgn="base"/>
            <a:r>
              <a:rPr lang="uk-UA" sz="2400" i="1">
                <a:solidFill>
                  <a:srgbClr val="333333"/>
                </a:solidFill>
                <a:latin typeface="Calibri Light"/>
                <a:ea typeface="ＭＳ Ｐゴシック" pitchFamily="34" charset="-128"/>
              </a:rPr>
              <a:t>Необхідно враховувати всі аспекти!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itchFamily="34" charset="-128"/>
              </a:rPr>
              <a:t>Загальний погляд допомагає дійти надійного висновку...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17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Дослідження показують, що багато що (але не все!) Люди з психічними захворюваннями (особливо психозами):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оцінкою емоційних проявів інших людей (наприклад, радість, смуток).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18</a:t>
            </a:fld>
            <a:endParaRPr lang="de-DE">
              <a:latin typeface="Calibri Light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Що це все означає?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Дослідження показують, що багато що (але не все!) Люди з психічними захворюваннями (особливо психозами):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оцінкою емоційних проявів інших людей (наприклад, радість, смуток).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мають труднощі з розумінням мотивів інших людей.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6E90D-4414-46EA-B5FA-B43E5B25DFBA}" type="slidenum">
              <a:rPr lang="de-DE" smtClean="0">
                <a:latin typeface="Calibri Light"/>
              </a:rPr>
              <a:pPr>
                <a:defRPr/>
              </a:pPr>
              <a:t>19</a:t>
            </a:fld>
            <a:endParaRPr lang="de-DE">
              <a:latin typeface="Calibri Light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de-DE" sz="2000">
              <a:latin typeface="Calibri Ligh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007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30811"/>
              </p:ext>
            </p:extLst>
          </p:nvPr>
        </p:nvGraphicFramePr>
        <p:xfrm>
          <a:off x="408954" y="2203704"/>
          <a:ext cx="11376000" cy="41147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Подія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Оцінка у разі психозу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Інші пояснення</a:t>
                      </a:r>
                    </a:p>
                  </a:txBody>
                  <a:tcPr marL="121952" marR="121952" marT="45727" marB="45727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Після того як лікар поговорив з вами, він сміється з медсестрою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«Вони сміються з мене»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Це просто збіг, бо вони з медсестрою говорили про щось зовсім інше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Перехожий двічі подивився на вас, а потім ще раз обернувся.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Переконання</a:t>
                      </a: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що чоловік за вами стежить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Перехожий роздратований, оскільки ви жахливо відреагували на його перший погляд, і він хоче зрозуміти, що відбувається, подивившись ще раз. 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Незнайомець кілька разів підморгнув вам.</a:t>
                      </a:r>
                    </a:p>
                  </a:txBody>
                  <a:tcPr marL="121952" marR="121952" marT="45708" marB="45708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Можливо, він використовує азбуку Морзе, щоб попередити мене </a:t>
                      </a:r>
                    </a:p>
                  </a:txBody>
                  <a:tcPr marL="121952" marR="121952" marT="45708" marB="4570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Його засліпило сонце, він проявив інтерес, просто збіг</a:t>
                      </a:r>
                    </a:p>
                  </a:txBody>
                  <a:tcPr marL="121952" marR="121952" marT="45708" marB="4570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uk-UA" sz="3600"/>
              <a:t>Як труднощі з розпізнаванням емоцій сприяють помилковій оцінці у разі психозу (приклади)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b="0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CDACB-83BC-4F93-A914-8807AF98DDF9}" type="slidenum">
              <a:rPr lang="de-DE" altLang="de-DE" b="0" smtClean="0">
                <a:solidFill>
                  <a:srgbClr val="333333"/>
                </a:solidFill>
              </a:rPr>
              <a:pPr>
                <a:defRPr/>
              </a:pPr>
              <a:t>20</a:t>
            </a:fld>
            <a:endParaRPr lang="de-DE" altLang="de-DE" b="0">
              <a:solidFill>
                <a:srgbClr val="333333"/>
              </a:solidFill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4" y="6318480"/>
            <a:ext cx="1137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uk-UA" sz="2000" dirty="0">
                <a:solidFill>
                  <a:srgbClr val="004992"/>
                </a:solidFill>
                <a:latin typeface="Calibri Light"/>
                <a:ea typeface="MS PGothic" pitchFamily="34" charset="-128"/>
              </a:rPr>
              <a:t>Можливо, хтось хоче поділитися власним досвідом?</a:t>
            </a:r>
          </a:p>
        </p:txBody>
      </p:sp>
    </p:spTree>
    <p:extLst>
      <p:ext uri="{BB962C8B-B14F-4D97-AF65-F5344CB8AC3E}">
        <p14:creationId xmlns:p14="http://schemas.microsoft.com/office/powerpoint/2010/main" val="1650480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21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  <a:p>
            <a:pPr lvl="0" defTabSz="914400" fontAlgn="base">
              <a:buClr>
                <a:srgbClr val="000000"/>
              </a:buClr>
              <a:tabLst>
                <a:tab pos="3587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Зверніть увагу, що у людей на фото немає таких знань, які доступні вам як глядачеві.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22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1907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Завдання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Зараз ми покажемо вам історію в картинках.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Обговоріть, що люди на фото можуть думати про інших людей.</a:t>
            </a:r>
          </a:p>
          <a:p>
            <a:pPr lvl="0" defTabSz="914400" fontAlgn="base">
              <a:buClr>
                <a:srgbClr val="000000"/>
              </a:buClr>
              <a:tabLst>
                <a:tab pos="358775" algn="l"/>
              </a:tabLst>
              <a:defRPr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Важливо для виконання завдання: 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Зверніть увагу, що у людей на фото немає таких знань, які доступні вам як глядачеві.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  <a:tabLst>
                <a:tab pos="358775" algn="l"/>
              </a:tabLst>
              <a:defRPr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Також подумайте, яка додаткова інформація необхідна для остаточного оцінювання!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23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1200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084" y="1214451"/>
            <a:ext cx="6807351" cy="474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Caption_67590"/>
          <p:cNvSpPr txBox="1">
            <a:spLocks noChangeArrowheads="1"/>
          </p:cNvSpPr>
          <p:nvPr/>
        </p:nvSpPr>
        <p:spPr bwMode="auto">
          <a:xfrm>
            <a:off x="2677085" y="896802"/>
            <a:ext cx="72992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u="sng" dirty="0">
                <a:solidFill>
                  <a:srgbClr val="333333"/>
                </a:solidFill>
                <a:latin typeface="Calibri Light"/>
              </a:rPr>
              <a:t>Приклад</a:t>
            </a:r>
            <a:r>
              <a:rPr lang="uk-UA" sz="2400" dirty="0">
                <a:solidFill>
                  <a:srgbClr val="333333"/>
                </a:solidFill>
                <a:latin typeface="Calibri Light"/>
              </a:rPr>
              <a:t>: людина з надмірною вагою падає зі стільця</a:t>
            </a:r>
          </a:p>
        </p:txBody>
      </p:sp>
      <p:sp>
        <p:nvSpPr>
          <p:cNvPr id="67591" name="Rectangle 8"/>
          <p:cNvSpPr>
            <a:spLocks noChangeArrowheads="1"/>
          </p:cNvSpPr>
          <p:nvPr/>
        </p:nvSpPr>
        <p:spPr bwMode="auto">
          <a:xfrm>
            <a:off x="6241603" y="2650307"/>
            <a:ext cx="787605" cy="274637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900" dirty="0">
                <a:latin typeface="Calibri Light"/>
              </a:rPr>
              <a:t>Який товстий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900" dirty="0">
                <a:latin typeface="Calibri Light"/>
              </a:rPr>
              <a:t>чоловік!</a:t>
            </a:r>
          </a:p>
        </p:txBody>
      </p:sp>
      <p:sp>
        <p:nvSpPr>
          <p:cNvPr id="67595" name="Oval 13"/>
          <p:cNvSpPr>
            <a:spLocks noChangeArrowheads="1"/>
          </p:cNvSpPr>
          <p:nvPr/>
        </p:nvSpPr>
        <p:spPr bwMode="auto">
          <a:xfrm>
            <a:off x="9976331" y="3802063"/>
            <a:ext cx="190550" cy="457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16" name="Caption_67590"/>
          <p:cNvSpPr txBox="1">
            <a:spLocks noChangeArrowheads="1"/>
          </p:cNvSpPr>
          <p:nvPr/>
        </p:nvSpPr>
        <p:spPr bwMode="auto">
          <a:xfrm>
            <a:off x="2677085" y="5910371"/>
            <a:ext cx="68073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400">
                <a:solidFill>
                  <a:srgbClr val="004992"/>
                </a:solidFill>
                <a:latin typeface="Calibri Light"/>
              </a:rPr>
              <a:t>Що подумає більшість людей ...?</a:t>
            </a:r>
            <a:br>
              <a:rPr lang="uk-UA" sz="2400">
                <a:solidFill>
                  <a:srgbClr val="004992"/>
                </a:solidFill>
                <a:latin typeface="Calibri Light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</a:rPr>
              <a:t>Чи це правда?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24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uk-UA" sz="3600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Людина з надмірною вагою падає зі стільця</a:t>
            </a:r>
            <a:br>
              <a:rPr lang="uk-UA" sz="3600" b="1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</a:br>
            <a:r>
              <a:rPr lang="uk-UA">
                <a:solidFill>
                  <a:srgbClr val="004992"/>
                </a:solidFill>
                <a:ea typeface="ＭＳ Ｐゴシック" panose="020B0600070205080204" pitchFamily="34" charset="-128"/>
                <a:cs typeface="+mn-cs"/>
              </a:rPr>
              <a:t>Що подумає більшість людей?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25</a:t>
            </a:fld>
            <a:endParaRPr lang="de-DE">
              <a:latin typeface="Calibri Light"/>
            </a:endParaRPr>
          </a:p>
        </p:txBody>
      </p:sp>
      <p:sp>
        <p:nvSpPr>
          <p:cNvPr id="69635" name="Text Box 2052"/>
          <p:cNvSpPr txBox="1">
            <a:spLocks noChangeArrowheads="1"/>
          </p:cNvSpPr>
          <p:nvPr/>
        </p:nvSpPr>
        <p:spPr bwMode="auto">
          <a:xfrm>
            <a:off x="408955" y="4941168"/>
            <a:ext cx="113760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Ймовірно: </a:t>
            </a:r>
            <a:r>
              <a:rPr lang="uk-UA" sz="1800">
                <a:latin typeface="Calibri Light"/>
              </a:rPr>
              <a:t>стілець не витримав вагу чоловіка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Менш імовірно: </a:t>
            </a:r>
            <a:r>
              <a:rPr lang="uk-UA" sz="1800">
                <a:latin typeface="Calibri Light"/>
              </a:rPr>
              <a:t>чоловік нахилився, а стілець виявився залегким.</a:t>
            </a:r>
          </a:p>
          <a:p>
            <a:pPr eaLnBrk="1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4992"/>
                </a:solidFill>
                <a:latin typeface="Calibri Light"/>
              </a:rPr>
              <a:t>Малоймовірне припущення </a:t>
            </a:r>
            <a:r>
              <a:rPr lang="uk-UA" sz="1800">
                <a:solidFill>
                  <a:schemeClr val="accent1"/>
                </a:solidFill>
                <a:latin typeface="Calibri Light"/>
              </a:rPr>
              <a:t>людей: </a:t>
            </a:r>
            <a:r>
              <a:rPr lang="uk-UA" sz="1800">
                <a:latin typeface="Calibri Light"/>
              </a:rPr>
              <a:t>Хтось підпилив ніжки стільця — але це</a:t>
            </a:r>
            <a:r>
              <a:rPr lang="uk-UA" sz="1800">
                <a:solidFill>
                  <a:srgbClr val="FFFF00"/>
                </a:solidFill>
                <a:latin typeface="Calibri Light"/>
              </a:rPr>
              <a:t> </a:t>
            </a:r>
            <a:r>
              <a:rPr lang="uk-UA" sz="1800">
                <a:solidFill>
                  <a:srgbClr val="004992"/>
                </a:solidFill>
                <a:latin typeface="Calibri Light"/>
              </a:rPr>
              <a:t>ПРАВДА</a:t>
            </a:r>
            <a:r>
              <a:rPr lang="uk-UA" sz="1800" b="1">
                <a:solidFill>
                  <a:srgbClr val="004992"/>
                </a:solidFill>
                <a:latin typeface="Calibri Light"/>
              </a:rPr>
              <a:t>:</a:t>
            </a:r>
            <a:r>
              <a:rPr lang="uk-UA" sz="1800">
                <a:solidFill>
                  <a:srgbClr val="004992"/>
                </a:solidFill>
                <a:latin typeface="Calibri Light"/>
              </a:rPr>
              <a:t> Ніхто не бачив, як хлопчик підпилив ніжки стільця на першій фотографії!</a:t>
            </a:r>
          </a:p>
        </p:txBody>
      </p:sp>
      <p:pic>
        <p:nvPicPr>
          <p:cNvPr id="69638" name="Picture 20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546" y="2203705"/>
            <a:ext cx="39382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Rectangle 2090"/>
          <p:cNvSpPr>
            <a:spLocks noChangeArrowheads="1"/>
          </p:cNvSpPr>
          <p:nvPr/>
        </p:nvSpPr>
        <p:spPr bwMode="auto">
          <a:xfrm>
            <a:off x="6002141" y="2996952"/>
            <a:ext cx="480609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600" dirty="0">
                <a:latin typeface="Calibri Light"/>
              </a:rPr>
              <a:t>Який товстий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600" dirty="0">
                <a:latin typeface="Calibri Light"/>
              </a:rPr>
              <a:t>чоловік!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Почнімо!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26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73731" name="Text Box 1027"/>
          <p:cNvSpPr txBox="1">
            <a:spLocks noChangeArrowheads="1"/>
          </p:cNvSpPr>
          <p:nvPr/>
        </p:nvSpPr>
        <p:spPr bwMode="auto">
          <a:xfrm>
            <a:off x="1200464" y="5876926"/>
            <a:ext cx="979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de-DE" sz="1800" b="1">
              <a:latin typeface="Calibri Light"/>
            </a:endParaRPr>
          </a:p>
        </p:txBody>
      </p:sp>
      <p:sp>
        <p:nvSpPr>
          <p:cNvPr id="73732" name="Caption_73733"/>
          <p:cNvSpPr>
            <a:spLocks noChangeArrowheads="1"/>
          </p:cNvSpPr>
          <p:nvPr/>
        </p:nvSpPr>
        <p:spPr bwMode="auto">
          <a:xfrm>
            <a:off x="2893910" y="5884164"/>
            <a:ext cx="63736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може відчувати жінка у такій 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ситуації? </a:t>
            </a:r>
          </a:p>
        </p:txBody>
      </p:sp>
      <p:pic>
        <p:nvPicPr>
          <p:cNvPr id="73733" name="Picture 1031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93910" y="1081918"/>
            <a:ext cx="6373699" cy="4799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27</a:t>
            </a:fld>
            <a:endParaRPr lang="de-DE">
              <a:latin typeface="Calibri Light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248CBF58-4105-C69C-19DF-572C61258686}"/>
              </a:ext>
            </a:extLst>
          </p:cNvPr>
          <p:cNvSpPr/>
          <p:nvPr/>
        </p:nvSpPr>
        <p:spPr bwMode="gray">
          <a:xfrm>
            <a:off x="6377355" y="1268760"/>
            <a:ext cx="2672560" cy="1388679"/>
          </a:xfrm>
          <a:custGeom>
            <a:avLst/>
            <a:gdLst>
              <a:gd name="connsiteX0" fmla="*/ 0 w 2304256"/>
              <a:gd name="connsiteY0" fmla="*/ 216028 h 1296144"/>
              <a:gd name="connsiteX1" fmla="*/ 216028 w 2304256"/>
              <a:gd name="connsiteY1" fmla="*/ 0 h 1296144"/>
              <a:gd name="connsiteX2" fmla="*/ 384043 w 2304256"/>
              <a:gd name="connsiteY2" fmla="*/ 0 h 1296144"/>
              <a:gd name="connsiteX3" fmla="*/ 384043 w 2304256"/>
              <a:gd name="connsiteY3" fmla="*/ 0 h 1296144"/>
              <a:gd name="connsiteX4" fmla="*/ 960107 w 2304256"/>
              <a:gd name="connsiteY4" fmla="*/ 0 h 1296144"/>
              <a:gd name="connsiteX5" fmla="*/ 2088228 w 2304256"/>
              <a:gd name="connsiteY5" fmla="*/ 0 h 1296144"/>
              <a:gd name="connsiteX6" fmla="*/ 2304256 w 2304256"/>
              <a:gd name="connsiteY6" fmla="*/ 216028 h 1296144"/>
              <a:gd name="connsiteX7" fmla="*/ 2304256 w 2304256"/>
              <a:gd name="connsiteY7" fmla="*/ 756084 h 1296144"/>
              <a:gd name="connsiteX8" fmla="*/ 2304256 w 2304256"/>
              <a:gd name="connsiteY8" fmla="*/ 756084 h 1296144"/>
              <a:gd name="connsiteX9" fmla="*/ 2304256 w 2304256"/>
              <a:gd name="connsiteY9" fmla="*/ 1080120 h 1296144"/>
              <a:gd name="connsiteX10" fmla="*/ 2304256 w 2304256"/>
              <a:gd name="connsiteY10" fmla="*/ 1080116 h 1296144"/>
              <a:gd name="connsiteX11" fmla="*/ 2088228 w 2304256"/>
              <a:gd name="connsiteY11" fmla="*/ 1296144 h 1296144"/>
              <a:gd name="connsiteX12" fmla="*/ 960107 w 2304256"/>
              <a:gd name="connsiteY12" fmla="*/ 1296144 h 1296144"/>
              <a:gd name="connsiteX13" fmla="*/ 384043 w 2304256"/>
              <a:gd name="connsiteY13" fmla="*/ 1296144 h 1296144"/>
              <a:gd name="connsiteX14" fmla="*/ 384043 w 2304256"/>
              <a:gd name="connsiteY14" fmla="*/ 1296144 h 1296144"/>
              <a:gd name="connsiteX15" fmla="*/ 216028 w 2304256"/>
              <a:gd name="connsiteY15" fmla="*/ 1296144 h 1296144"/>
              <a:gd name="connsiteX16" fmla="*/ 0 w 2304256"/>
              <a:gd name="connsiteY16" fmla="*/ 1080116 h 1296144"/>
              <a:gd name="connsiteX17" fmla="*/ 0 w 2304256"/>
              <a:gd name="connsiteY17" fmla="*/ 1080120 h 1296144"/>
              <a:gd name="connsiteX18" fmla="*/ -273054 w 2304256"/>
              <a:gd name="connsiteY18" fmla="*/ 1407729 h 1296144"/>
              <a:gd name="connsiteX19" fmla="*/ 0 w 2304256"/>
              <a:gd name="connsiteY19" fmla="*/ 756084 h 1296144"/>
              <a:gd name="connsiteX20" fmla="*/ 0 w 2304256"/>
              <a:gd name="connsiteY20" fmla="*/ 216028 h 1296144"/>
              <a:gd name="connsiteX0" fmla="*/ 368304 w 2672560"/>
              <a:gd name="connsiteY0" fmla="*/ 216028 h 1388679"/>
              <a:gd name="connsiteX1" fmla="*/ 584332 w 2672560"/>
              <a:gd name="connsiteY1" fmla="*/ 0 h 1388679"/>
              <a:gd name="connsiteX2" fmla="*/ 752347 w 2672560"/>
              <a:gd name="connsiteY2" fmla="*/ 0 h 1388679"/>
              <a:gd name="connsiteX3" fmla="*/ 752347 w 2672560"/>
              <a:gd name="connsiteY3" fmla="*/ 0 h 1388679"/>
              <a:gd name="connsiteX4" fmla="*/ 1328411 w 2672560"/>
              <a:gd name="connsiteY4" fmla="*/ 0 h 1388679"/>
              <a:gd name="connsiteX5" fmla="*/ 2456532 w 2672560"/>
              <a:gd name="connsiteY5" fmla="*/ 0 h 1388679"/>
              <a:gd name="connsiteX6" fmla="*/ 2672560 w 2672560"/>
              <a:gd name="connsiteY6" fmla="*/ 216028 h 1388679"/>
              <a:gd name="connsiteX7" fmla="*/ 2672560 w 2672560"/>
              <a:gd name="connsiteY7" fmla="*/ 756084 h 1388679"/>
              <a:gd name="connsiteX8" fmla="*/ 2672560 w 2672560"/>
              <a:gd name="connsiteY8" fmla="*/ 756084 h 1388679"/>
              <a:gd name="connsiteX9" fmla="*/ 2672560 w 2672560"/>
              <a:gd name="connsiteY9" fmla="*/ 1080120 h 1388679"/>
              <a:gd name="connsiteX10" fmla="*/ 2672560 w 2672560"/>
              <a:gd name="connsiteY10" fmla="*/ 1080116 h 1388679"/>
              <a:gd name="connsiteX11" fmla="*/ 2456532 w 2672560"/>
              <a:gd name="connsiteY11" fmla="*/ 1296144 h 1388679"/>
              <a:gd name="connsiteX12" fmla="*/ 1328411 w 2672560"/>
              <a:gd name="connsiteY12" fmla="*/ 1296144 h 1388679"/>
              <a:gd name="connsiteX13" fmla="*/ 752347 w 2672560"/>
              <a:gd name="connsiteY13" fmla="*/ 1296144 h 1388679"/>
              <a:gd name="connsiteX14" fmla="*/ 752347 w 2672560"/>
              <a:gd name="connsiteY14" fmla="*/ 1296144 h 1388679"/>
              <a:gd name="connsiteX15" fmla="*/ 584332 w 2672560"/>
              <a:gd name="connsiteY15" fmla="*/ 1296144 h 1388679"/>
              <a:gd name="connsiteX16" fmla="*/ 368304 w 2672560"/>
              <a:gd name="connsiteY16" fmla="*/ 1080116 h 1388679"/>
              <a:gd name="connsiteX17" fmla="*/ 368304 w 2672560"/>
              <a:gd name="connsiteY17" fmla="*/ 1080120 h 1388679"/>
              <a:gd name="connsiteX18" fmla="*/ 0 w 2672560"/>
              <a:gd name="connsiteY18" fmla="*/ 1388679 h 1388679"/>
              <a:gd name="connsiteX19" fmla="*/ 368304 w 2672560"/>
              <a:gd name="connsiteY19" fmla="*/ 756084 h 1388679"/>
              <a:gd name="connsiteX20" fmla="*/ 368304 w 2672560"/>
              <a:gd name="connsiteY20" fmla="*/ 216028 h 1388679"/>
              <a:gd name="connsiteX0" fmla="*/ 368304 w 2672560"/>
              <a:gd name="connsiteY0" fmla="*/ 216028 h 1388679"/>
              <a:gd name="connsiteX1" fmla="*/ 584332 w 2672560"/>
              <a:gd name="connsiteY1" fmla="*/ 0 h 1388679"/>
              <a:gd name="connsiteX2" fmla="*/ 752347 w 2672560"/>
              <a:gd name="connsiteY2" fmla="*/ 0 h 1388679"/>
              <a:gd name="connsiteX3" fmla="*/ 752347 w 2672560"/>
              <a:gd name="connsiteY3" fmla="*/ 0 h 1388679"/>
              <a:gd name="connsiteX4" fmla="*/ 1328411 w 2672560"/>
              <a:gd name="connsiteY4" fmla="*/ 0 h 1388679"/>
              <a:gd name="connsiteX5" fmla="*/ 2456532 w 2672560"/>
              <a:gd name="connsiteY5" fmla="*/ 0 h 1388679"/>
              <a:gd name="connsiteX6" fmla="*/ 2672560 w 2672560"/>
              <a:gd name="connsiteY6" fmla="*/ 216028 h 1388679"/>
              <a:gd name="connsiteX7" fmla="*/ 2672560 w 2672560"/>
              <a:gd name="connsiteY7" fmla="*/ 756084 h 1388679"/>
              <a:gd name="connsiteX8" fmla="*/ 2672560 w 2672560"/>
              <a:gd name="connsiteY8" fmla="*/ 756084 h 1388679"/>
              <a:gd name="connsiteX9" fmla="*/ 2672560 w 2672560"/>
              <a:gd name="connsiteY9" fmla="*/ 1080120 h 1388679"/>
              <a:gd name="connsiteX10" fmla="*/ 2672560 w 2672560"/>
              <a:gd name="connsiteY10" fmla="*/ 1080116 h 1388679"/>
              <a:gd name="connsiteX11" fmla="*/ 2456532 w 2672560"/>
              <a:gd name="connsiteY11" fmla="*/ 1296144 h 1388679"/>
              <a:gd name="connsiteX12" fmla="*/ 1328411 w 2672560"/>
              <a:gd name="connsiteY12" fmla="*/ 1296144 h 1388679"/>
              <a:gd name="connsiteX13" fmla="*/ 752347 w 2672560"/>
              <a:gd name="connsiteY13" fmla="*/ 1296144 h 1388679"/>
              <a:gd name="connsiteX14" fmla="*/ 752347 w 2672560"/>
              <a:gd name="connsiteY14" fmla="*/ 1296144 h 1388679"/>
              <a:gd name="connsiteX15" fmla="*/ 584332 w 2672560"/>
              <a:gd name="connsiteY15" fmla="*/ 1296144 h 1388679"/>
              <a:gd name="connsiteX16" fmla="*/ 368304 w 2672560"/>
              <a:gd name="connsiteY16" fmla="*/ 1080116 h 1388679"/>
              <a:gd name="connsiteX17" fmla="*/ 377829 w 2672560"/>
              <a:gd name="connsiteY17" fmla="*/ 1194420 h 1388679"/>
              <a:gd name="connsiteX18" fmla="*/ 0 w 2672560"/>
              <a:gd name="connsiteY18" fmla="*/ 1388679 h 1388679"/>
              <a:gd name="connsiteX19" fmla="*/ 368304 w 2672560"/>
              <a:gd name="connsiteY19" fmla="*/ 756084 h 1388679"/>
              <a:gd name="connsiteX20" fmla="*/ 368304 w 2672560"/>
              <a:gd name="connsiteY20" fmla="*/ 216028 h 13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2560" h="1388679">
                <a:moveTo>
                  <a:pt x="368304" y="216028"/>
                </a:moveTo>
                <a:cubicBezTo>
                  <a:pt x="368304" y="96719"/>
                  <a:pt x="465023" y="0"/>
                  <a:pt x="584332" y="0"/>
                </a:cubicBezTo>
                <a:lnTo>
                  <a:pt x="752347" y="0"/>
                </a:lnTo>
                <a:lnTo>
                  <a:pt x="752347" y="0"/>
                </a:lnTo>
                <a:lnTo>
                  <a:pt x="1328411" y="0"/>
                </a:lnTo>
                <a:lnTo>
                  <a:pt x="2456532" y="0"/>
                </a:lnTo>
                <a:cubicBezTo>
                  <a:pt x="2575841" y="0"/>
                  <a:pt x="2672560" y="96719"/>
                  <a:pt x="2672560" y="216028"/>
                </a:cubicBezTo>
                <a:lnTo>
                  <a:pt x="2672560" y="756084"/>
                </a:lnTo>
                <a:lnTo>
                  <a:pt x="2672560" y="756084"/>
                </a:lnTo>
                <a:lnTo>
                  <a:pt x="2672560" y="1080120"/>
                </a:lnTo>
                <a:lnTo>
                  <a:pt x="2672560" y="1080116"/>
                </a:lnTo>
                <a:cubicBezTo>
                  <a:pt x="2672560" y="1199425"/>
                  <a:pt x="2575841" y="1296144"/>
                  <a:pt x="2456532" y="1296144"/>
                </a:cubicBezTo>
                <a:lnTo>
                  <a:pt x="1328411" y="1296144"/>
                </a:lnTo>
                <a:lnTo>
                  <a:pt x="752347" y="1296144"/>
                </a:lnTo>
                <a:lnTo>
                  <a:pt x="752347" y="1296144"/>
                </a:lnTo>
                <a:lnTo>
                  <a:pt x="584332" y="1296144"/>
                </a:lnTo>
                <a:cubicBezTo>
                  <a:pt x="465023" y="1296144"/>
                  <a:pt x="368304" y="1199425"/>
                  <a:pt x="368304" y="1080116"/>
                </a:cubicBezTo>
                <a:lnTo>
                  <a:pt x="377829" y="1194420"/>
                </a:lnTo>
                <a:lnTo>
                  <a:pt x="0" y="1388679"/>
                </a:lnTo>
                <a:lnTo>
                  <a:pt x="368304" y="756084"/>
                </a:lnTo>
                <a:lnTo>
                  <a:pt x="368304" y="216028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Зелене світло…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11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04837" y="1600200"/>
            <a:ext cx="109855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28</a:t>
            </a:fld>
            <a:endParaRPr lang="de-DE">
              <a:latin typeface="Calibri Light"/>
            </a:endParaRPr>
          </a:p>
        </p:txBody>
      </p:sp>
      <p:sp>
        <p:nvSpPr>
          <p:cNvPr id="75779" name="Caption_75780"/>
          <p:cNvSpPr>
            <a:spLocks noChangeArrowheads="1"/>
          </p:cNvSpPr>
          <p:nvPr/>
        </p:nvSpPr>
        <p:spPr bwMode="auto">
          <a:xfrm>
            <a:off x="603505" y="5257800"/>
            <a:ext cx="109881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думає чоловік?</a:t>
            </a: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704088" y="1737360"/>
            <a:ext cx="3557016" cy="3364992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15AECD83-B316-B8E1-473C-67E02781C607}"/>
              </a:ext>
            </a:extLst>
          </p:cNvPr>
          <p:cNvSpPr/>
          <p:nvPr/>
        </p:nvSpPr>
        <p:spPr bwMode="gray">
          <a:xfrm>
            <a:off x="4384570" y="1772816"/>
            <a:ext cx="2073057" cy="1259592"/>
          </a:xfrm>
          <a:prstGeom prst="wedgeEllipseCallout">
            <a:avLst>
              <a:gd name="adj1" fmla="val 69566"/>
              <a:gd name="adj2" fmla="val 30722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Скажіть, будь ласка, до якого числа можна взяти цю книжку…</a:t>
            </a:r>
          </a:p>
        </p:txBody>
      </p:sp>
      <p:sp>
        <p:nvSpPr>
          <p:cNvPr id="9" name="Speech Bubble: Oval 7">
            <a:extLst>
              <a:ext uri="{FF2B5EF4-FFF2-40B4-BE49-F238E27FC236}">
                <a16:creationId xmlns:a16="http://schemas.microsoft.com/office/drawing/2014/main" id="{7D44FF25-3E8D-7DE3-0FE1-FF2C26883922}"/>
              </a:ext>
            </a:extLst>
          </p:cNvPr>
          <p:cNvSpPr/>
          <p:nvPr/>
        </p:nvSpPr>
        <p:spPr bwMode="gray">
          <a:xfrm flipH="1">
            <a:off x="7870548" y="1712207"/>
            <a:ext cx="2696396" cy="1695554"/>
          </a:xfrm>
          <a:custGeom>
            <a:avLst/>
            <a:gdLst>
              <a:gd name="connsiteX0" fmla="*/ 1936679 w 2073057"/>
              <a:gd name="connsiteY0" fmla="*/ 942058 h 1259592"/>
              <a:gd name="connsiteX1" fmla="*/ 1822079 w 2073057"/>
              <a:gd name="connsiteY1" fmla="*/ 1040681 h 1259592"/>
              <a:gd name="connsiteX2" fmla="*/ 770373 w 2073057"/>
              <a:gd name="connsiteY2" fmla="*/ 1238476 h 1259592"/>
              <a:gd name="connsiteX3" fmla="*/ 142563 w 2073057"/>
              <a:gd name="connsiteY3" fmla="*/ 311041 h 1259592"/>
              <a:gd name="connsiteX4" fmla="*/ 1210241 w 2073057"/>
              <a:gd name="connsiteY4" fmla="*/ 8908 h 1259592"/>
              <a:gd name="connsiteX5" fmla="*/ 2018203 w 2073057"/>
              <a:gd name="connsiteY5" fmla="*/ 831962 h 1259592"/>
              <a:gd name="connsiteX6" fmla="*/ 1936679 w 2073057"/>
              <a:gd name="connsiteY6" fmla="*/ 942058 h 1259592"/>
              <a:gd name="connsiteX0" fmla="*/ 2137323 w 2137323"/>
              <a:gd name="connsiteY0" fmla="*/ 1323085 h 1325277"/>
              <a:gd name="connsiteX1" fmla="*/ 1822698 w 2137323"/>
              <a:gd name="connsiteY1" fmla="*/ 1040708 h 1325277"/>
              <a:gd name="connsiteX2" fmla="*/ 770992 w 2137323"/>
              <a:gd name="connsiteY2" fmla="*/ 1238503 h 1325277"/>
              <a:gd name="connsiteX3" fmla="*/ 143182 w 2137323"/>
              <a:gd name="connsiteY3" fmla="*/ 311068 h 1325277"/>
              <a:gd name="connsiteX4" fmla="*/ 1210860 w 2137323"/>
              <a:gd name="connsiteY4" fmla="*/ 8935 h 1325277"/>
              <a:gd name="connsiteX5" fmla="*/ 2018822 w 2137323"/>
              <a:gd name="connsiteY5" fmla="*/ 831989 h 1325277"/>
              <a:gd name="connsiteX6" fmla="*/ 2137323 w 2137323"/>
              <a:gd name="connsiteY6" fmla="*/ 1323085 h 1325277"/>
              <a:gd name="connsiteX0" fmla="*/ 2137323 w 2147987"/>
              <a:gd name="connsiteY0" fmla="*/ 1323085 h 1325277"/>
              <a:gd name="connsiteX1" fmla="*/ 1822698 w 2147987"/>
              <a:gd name="connsiteY1" fmla="*/ 1040708 h 1325277"/>
              <a:gd name="connsiteX2" fmla="*/ 770992 w 2147987"/>
              <a:gd name="connsiteY2" fmla="*/ 1238503 h 1325277"/>
              <a:gd name="connsiteX3" fmla="*/ 143182 w 2147987"/>
              <a:gd name="connsiteY3" fmla="*/ 311068 h 1325277"/>
              <a:gd name="connsiteX4" fmla="*/ 1210860 w 2147987"/>
              <a:gd name="connsiteY4" fmla="*/ 8935 h 1325277"/>
              <a:gd name="connsiteX5" fmla="*/ 2099022 w 2147987"/>
              <a:gd name="connsiteY5" fmla="*/ 561404 h 1325277"/>
              <a:gd name="connsiteX6" fmla="*/ 2137323 w 2147987"/>
              <a:gd name="connsiteY6" fmla="*/ 1323085 h 1325277"/>
              <a:gd name="connsiteX0" fmla="*/ 2137323 w 2250807"/>
              <a:gd name="connsiteY0" fmla="*/ 1323085 h 1325277"/>
              <a:gd name="connsiteX1" fmla="*/ 1822698 w 2250807"/>
              <a:gd name="connsiteY1" fmla="*/ 1040708 h 1325277"/>
              <a:gd name="connsiteX2" fmla="*/ 770992 w 2250807"/>
              <a:gd name="connsiteY2" fmla="*/ 1238503 h 1325277"/>
              <a:gd name="connsiteX3" fmla="*/ 143182 w 2250807"/>
              <a:gd name="connsiteY3" fmla="*/ 311068 h 1325277"/>
              <a:gd name="connsiteX4" fmla="*/ 1210860 w 2250807"/>
              <a:gd name="connsiteY4" fmla="*/ 8935 h 1325277"/>
              <a:gd name="connsiteX5" fmla="*/ 2099022 w 2250807"/>
              <a:gd name="connsiteY5" fmla="*/ 561404 h 1325277"/>
              <a:gd name="connsiteX6" fmla="*/ 2137323 w 2250807"/>
              <a:gd name="connsiteY6" fmla="*/ 1323085 h 1325277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099022 w 2565058"/>
              <a:gd name="connsiteY5" fmla="*/ 561404 h 1305360"/>
              <a:gd name="connsiteX6" fmla="*/ 2565058 w 2565058"/>
              <a:gd name="connsiteY6" fmla="*/ 1303042 h 1305360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161401 w 2565058"/>
              <a:gd name="connsiteY5" fmla="*/ 561404 h 1305360"/>
              <a:gd name="connsiteX6" fmla="*/ 2565058 w 2565058"/>
              <a:gd name="connsiteY6" fmla="*/ 1303042 h 1305360"/>
              <a:gd name="connsiteX0" fmla="*/ 2521251 w 2521251"/>
              <a:gd name="connsiteY0" fmla="*/ 1303042 h 1304571"/>
              <a:gd name="connsiteX1" fmla="*/ 2064047 w 2521251"/>
              <a:gd name="connsiteY1" fmla="*/ 860318 h 1304571"/>
              <a:gd name="connsiteX2" fmla="*/ 727185 w 2521251"/>
              <a:gd name="connsiteY2" fmla="*/ 1238503 h 1304571"/>
              <a:gd name="connsiteX3" fmla="*/ 99375 w 2521251"/>
              <a:gd name="connsiteY3" fmla="*/ 311068 h 1304571"/>
              <a:gd name="connsiteX4" fmla="*/ 1167053 w 2521251"/>
              <a:gd name="connsiteY4" fmla="*/ 8935 h 1304571"/>
              <a:gd name="connsiteX5" fmla="*/ 2117594 w 2521251"/>
              <a:gd name="connsiteY5" fmla="*/ 561404 h 1304571"/>
              <a:gd name="connsiteX6" fmla="*/ 2521251 w 2521251"/>
              <a:gd name="connsiteY6" fmla="*/ 1303042 h 1304571"/>
              <a:gd name="connsiteX0" fmla="*/ 2539073 w 2539073"/>
              <a:gd name="connsiteY0" fmla="*/ 1493455 h 1494579"/>
              <a:gd name="connsiteX1" fmla="*/ 2064047 w 2539073"/>
              <a:gd name="connsiteY1" fmla="*/ 860318 h 1494579"/>
              <a:gd name="connsiteX2" fmla="*/ 727185 w 2539073"/>
              <a:gd name="connsiteY2" fmla="*/ 1238503 h 1494579"/>
              <a:gd name="connsiteX3" fmla="*/ 99375 w 2539073"/>
              <a:gd name="connsiteY3" fmla="*/ 311068 h 1494579"/>
              <a:gd name="connsiteX4" fmla="*/ 1167053 w 2539073"/>
              <a:gd name="connsiteY4" fmla="*/ 8935 h 1494579"/>
              <a:gd name="connsiteX5" fmla="*/ 2117594 w 2539073"/>
              <a:gd name="connsiteY5" fmla="*/ 561404 h 1494579"/>
              <a:gd name="connsiteX6" fmla="*/ 2539073 w 2539073"/>
              <a:gd name="connsiteY6" fmla="*/ 1493455 h 1494579"/>
              <a:gd name="connsiteX0" fmla="*/ 2351939 w 2357830"/>
              <a:gd name="connsiteY0" fmla="*/ 1723954 h 1724806"/>
              <a:gd name="connsiteX1" fmla="*/ 2064047 w 2357830"/>
              <a:gd name="connsiteY1" fmla="*/ 860318 h 1724806"/>
              <a:gd name="connsiteX2" fmla="*/ 727185 w 2357830"/>
              <a:gd name="connsiteY2" fmla="*/ 1238503 h 1724806"/>
              <a:gd name="connsiteX3" fmla="*/ 99375 w 2357830"/>
              <a:gd name="connsiteY3" fmla="*/ 311068 h 1724806"/>
              <a:gd name="connsiteX4" fmla="*/ 1167053 w 2357830"/>
              <a:gd name="connsiteY4" fmla="*/ 8935 h 1724806"/>
              <a:gd name="connsiteX5" fmla="*/ 2117594 w 2357830"/>
              <a:gd name="connsiteY5" fmla="*/ 561404 h 1724806"/>
              <a:gd name="connsiteX6" fmla="*/ 2351939 w 2357830"/>
              <a:gd name="connsiteY6" fmla="*/ 1723954 h 1724806"/>
              <a:gd name="connsiteX0" fmla="*/ 2351939 w 2522621"/>
              <a:gd name="connsiteY0" fmla="*/ 1723954 h 1725588"/>
              <a:gd name="connsiteX1" fmla="*/ 2064047 w 2522621"/>
              <a:gd name="connsiteY1" fmla="*/ 860318 h 1725588"/>
              <a:gd name="connsiteX2" fmla="*/ 727185 w 2522621"/>
              <a:gd name="connsiteY2" fmla="*/ 1238503 h 1725588"/>
              <a:gd name="connsiteX3" fmla="*/ 99375 w 2522621"/>
              <a:gd name="connsiteY3" fmla="*/ 311068 h 1725588"/>
              <a:gd name="connsiteX4" fmla="*/ 1167053 w 2522621"/>
              <a:gd name="connsiteY4" fmla="*/ 8935 h 1725588"/>
              <a:gd name="connsiteX5" fmla="*/ 2117594 w 2522621"/>
              <a:gd name="connsiteY5" fmla="*/ 561404 h 1725588"/>
              <a:gd name="connsiteX6" fmla="*/ 2516421 w 2522621"/>
              <a:gd name="connsiteY6" fmla="*/ 1104801 h 1725588"/>
              <a:gd name="connsiteX7" fmla="*/ 2351939 w 2522621"/>
              <a:gd name="connsiteY7" fmla="*/ 1723954 h 1725588"/>
              <a:gd name="connsiteX0" fmla="*/ 2351939 w 2522621"/>
              <a:gd name="connsiteY0" fmla="*/ 1723954 h 1725588"/>
              <a:gd name="connsiteX1" fmla="*/ 2364932 w 2522621"/>
              <a:gd name="connsiteY1" fmla="*/ 1094779 h 1725588"/>
              <a:gd name="connsiteX2" fmla="*/ 2064047 w 2522621"/>
              <a:gd name="connsiteY2" fmla="*/ 860318 h 1725588"/>
              <a:gd name="connsiteX3" fmla="*/ 727185 w 2522621"/>
              <a:gd name="connsiteY3" fmla="*/ 1238503 h 1725588"/>
              <a:gd name="connsiteX4" fmla="*/ 99375 w 2522621"/>
              <a:gd name="connsiteY4" fmla="*/ 311068 h 1725588"/>
              <a:gd name="connsiteX5" fmla="*/ 1167053 w 2522621"/>
              <a:gd name="connsiteY5" fmla="*/ 8935 h 1725588"/>
              <a:gd name="connsiteX6" fmla="*/ 2117594 w 2522621"/>
              <a:gd name="connsiteY6" fmla="*/ 561404 h 1725588"/>
              <a:gd name="connsiteX7" fmla="*/ 2516421 w 2522621"/>
              <a:gd name="connsiteY7" fmla="*/ 1104801 h 1725588"/>
              <a:gd name="connsiteX8" fmla="*/ 2351939 w 2522621"/>
              <a:gd name="connsiteY8" fmla="*/ 1723954 h 1725588"/>
              <a:gd name="connsiteX0" fmla="*/ 2351939 w 2522621"/>
              <a:gd name="connsiteY0" fmla="*/ 1723954 h 1783973"/>
              <a:gd name="connsiteX1" fmla="*/ 2275820 w 2522621"/>
              <a:gd name="connsiteY1" fmla="*/ 1696082 h 1783973"/>
              <a:gd name="connsiteX2" fmla="*/ 2364932 w 2522621"/>
              <a:gd name="connsiteY2" fmla="*/ 1094779 h 1783973"/>
              <a:gd name="connsiteX3" fmla="*/ 2064047 w 2522621"/>
              <a:gd name="connsiteY3" fmla="*/ 860318 h 1783973"/>
              <a:gd name="connsiteX4" fmla="*/ 727185 w 2522621"/>
              <a:gd name="connsiteY4" fmla="*/ 1238503 h 1783973"/>
              <a:gd name="connsiteX5" fmla="*/ 99375 w 2522621"/>
              <a:gd name="connsiteY5" fmla="*/ 311068 h 1783973"/>
              <a:gd name="connsiteX6" fmla="*/ 1167053 w 2522621"/>
              <a:gd name="connsiteY6" fmla="*/ 8935 h 1783973"/>
              <a:gd name="connsiteX7" fmla="*/ 2117594 w 2522621"/>
              <a:gd name="connsiteY7" fmla="*/ 561404 h 1783973"/>
              <a:gd name="connsiteX8" fmla="*/ 2516421 w 2522621"/>
              <a:gd name="connsiteY8" fmla="*/ 1104801 h 1783973"/>
              <a:gd name="connsiteX9" fmla="*/ 2351939 w 2522621"/>
              <a:gd name="connsiteY9" fmla="*/ 1723954 h 178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2621" h="1783973">
                <a:moveTo>
                  <a:pt x="2351939" y="1723954"/>
                </a:moveTo>
                <a:cubicBezTo>
                  <a:pt x="2323720" y="1814149"/>
                  <a:pt x="2273655" y="1800944"/>
                  <a:pt x="2275820" y="1696082"/>
                </a:cubicBezTo>
                <a:cubicBezTo>
                  <a:pt x="2277985" y="1591220"/>
                  <a:pt x="2412109" y="1225722"/>
                  <a:pt x="2364932" y="1094779"/>
                </a:cubicBezTo>
                <a:cubicBezTo>
                  <a:pt x="2317755" y="963837"/>
                  <a:pt x="2301360" y="834694"/>
                  <a:pt x="2064047" y="860318"/>
                </a:cubicBezTo>
                <a:cubicBezTo>
                  <a:pt x="1804840" y="1043270"/>
                  <a:pt x="1054630" y="1330045"/>
                  <a:pt x="727185" y="1238503"/>
                </a:cubicBezTo>
                <a:cubicBezTo>
                  <a:pt x="399740" y="1146961"/>
                  <a:pt x="-247575" y="670294"/>
                  <a:pt x="99375" y="311068"/>
                </a:cubicBezTo>
                <a:cubicBezTo>
                  <a:pt x="317380" y="85350"/>
                  <a:pt x="742411" y="-34926"/>
                  <a:pt x="1167053" y="8935"/>
                </a:cubicBezTo>
                <a:cubicBezTo>
                  <a:pt x="1795717" y="73869"/>
                  <a:pt x="2322291" y="194452"/>
                  <a:pt x="2117594" y="561404"/>
                </a:cubicBezTo>
                <a:cubicBezTo>
                  <a:pt x="2314270" y="735697"/>
                  <a:pt x="2477364" y="911043"/>
                  <a:pt x="2516421" y="1104801"/>
                </a:cubicBezTo>
                <a:cubicBezTo>
                  <a:pt x="2555478" y="1298559"/>
                  <a:pt x="2399116" y="1756350"/>
                  <a:pt x="2351939" y="1723954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" rIns="0" bIns="39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Знову ті самі дурні запитання.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Не відповідатиму з принципу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11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604837" y="1600200"/>
            <a:ext cx="109855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29</a:t>
            </a:fld>
            <a:endParaRPr lang="de-DE">
              <a:latin typeface="Calibri Light"/>
            </a:endParaRPr>
          </a:p>
        </p:txBody>
      </p:sp>
      <p:sp>
        <p:nvSpPr>
          <p:cNvPr id="75779" name="Caption_75780"/>
          <p:cNvSpPr>
            <a:spLocks noChangeArrowheads="1"/>
          </p:cNvSpPr>
          <p:nvPr/>
        </p:nvSpPr>
        <p:spPr bwMode="auto">
          <a:xfrm>
            <a:off x="603505" y="5257800"/>
            <a:ext cx="109881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думає чоловік?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2749C65-E40F-4384-CB2E-DF93CE374706}"/>
              </a:ext>
            </a:extLst>
          </p:cNvPr>
          <p:cNvSpPr/>
          <p:nvPr/>
        </p:nvSpPr>
        <p:spPr bwMode="gray">
          <a:xfrm>
            <a:off x="1057027" y="1737360"/>
            <a:ext cx="1959799" cy="1259592"/>
          </a:xfrm>
          <a:prstGeom prst="wedgeEllipseCallout">
            <a:avLst>
              <a:gd name="adj1" fmla="val -15973"/>
              <a:gd name="adj2" fmla="val 45090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Ти вже пройшла опитування серед співробітників?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64756D24-47A8-DA16-2A4F-D99EA5D94AE7}"/>
              </a:ext>
            </a:extLst>
          </p:cNvPr>
          <p:cNvSpPr/>
          <p:nvPr/>
        </p:nvSpPr>
        <p:spPr bwMode="gray">
          <a:xfrm>
            <a:off x="4384570" y="1772816"/>
            <a:ext cx="2073057" cy="1259592"/>
          </a:xfrm>
          <a:prstGeom prst="wedgeEllipseCallout">
            <a:avLst>
              <a:gd name="adj1" fmla="val 69566"/>
              <a:gd name="adj2" fmla="val 30722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Скажіть, будь ласка, до якого числа можна взяти цю книжку…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25FA26A2-56B9-62B9-9874-0F61EC436C9C}"/>
              </a:ext>
            </a:extLst>
          </p:cNvPr>
          <p:cNvSpPr/>
          <p:nvPr/>
        </p:nvSpPr>
        <p:spPr bwMode="gray">
          <a:xfrm flipH="1">
            <a:off x="7870548" y="1712207"/>
            <a:ext cx="2696396" cy="1695554"/>
          </a:xfrm>
          <a:custGeom>
            <a:avLst/>
            <a:gdLst>
              <a:gd name="connsiteX0" fmla="*/ 1936679 w 2073057"/>
              <a:gd name="connsiteY0" fmla="*/ 942058 h 1259592"/>
              <a:gd name="connsiteX1" fmla="*/ 1822079 w 2073057"/>
              <a:gd name="connsiteY1" fmla="*/ 1040681 h 1259592"/>
              <a:gd name="connsiteX2" fmla="*/ 770373 w 2073057"/>
              <a:gd name="connsiteY2" fmla="*/ 1238476 h 1259592"/>
              <a:gd name="connsiteX3" fmla="*/ 142563 w 2073057"/>
              <a:gd name="connsiteY3" fmla="*/ 311041 h 1259592"/>
              <a:gd name="connsiteX4" fmla="*/ 1210241 w 2073057"/>
              <a:gd name="connsiteY4" fmla="*/ 8908 h 1259592"/>
              <a:gd name="connsiteX5" fmla="*/ 2018203 w 2073057"/>
              <a:gd name="connsiteY5" fmla="*/ 831962 h 1259592"/>
              <a:gd name="connsiteX6" fmla="*/ 1936679 w 2073057"/>
              <a:gd name="connsiteY6" fmla="*/ 942058 h 1259592"/>
              <a:gd name="connsiteX0" fmla="*/ 2137323 w 2137323"/>
              <a:gd name="connsiteY0" fmla="*/ 1323085 h 1325277"/>
              <a:gd name="connsiteX1" fmla="*/ 1822698 w 2137323"/>
              <a:gd name="connsiteY1" fmla="*/ 1040708 h 1325277"/>
              <a:gd name="connsiteX2" fmla="*/ 770992 w 2137323"/>
              <a:gd name="connsiteY2" fmla="*/ 1238503 h 1325277"/>
              <a:gd name="connsiteX3" fmla="*/ 143182 w 2137323"/>
              <a:gd name="connsiteY3" fmla="*/ 311068 h 1325277"/>
              <a:gd name="connsiteX4" fmla="*/ 1210860 w 2137323"/>
              <a:gd name="connsiteY4" fmla="*/ 8935 h 1325277"/>
              <a:gd name="connsiteX5" fmla="*/ 2018822 w 2137323"/>
              <a:gd name="connsiteY5" fmla="*/ 831989 h 1325277"/>
              <a:gd name="connsiteX6" fmla="*/ 2137323 w 2137323"/>
              <a:gd name="connsiteY6" fmla="*/ 1323085 h 1325277"/>
              <a:gd name="connsiteX0" fmla="*/ 2137323 w 2147987"/>
              <a:gd name="connsiteY0" fmla="*/ 1323085 h 1325277"/>
              <a:gd name="connsiteX1" fmla="*/ 1822698 w 2147987"/>
              <a:gd name="connsiteY1" fmla="*/ 1040708 h 1325277"/>
              <a:gd name="connsiteX2" fmla="*/ 770992 w 2147987"/>
              <a:gd name="connsiteY2" fmla="*/ 1238503 h 1325277"/>
              <a:gd name="connsiteX3" fmla="*/ 143182 w 2147987"/>
              <a:gd name="connsiteY3" fmla="*/ 311068 h 1325277"/>
              <a:gd name="connsiteX4" fmla="*/ 1210860 w 2147987"/>
              <a:gd name="connsiteY4" fmla="*/ 8935 h 1325277"/>
              <a:gd name="connsiteX5" fmla="*/ 2099022 w 2147987"/>
              <a:gd name="connsiteY5" fmla="*/ 561404 h 1325277"/>
              <a:gd name="connsiteX6" fmla="*/ 2137323 w 2147987"/>
              <a:gd name="connsiteY6" fmla="*/ 1323085 h 1325277"/>
              <a:gd name="connsiteX0" fmla="*/ 2137323 w 2250807"/>
              <a:gd name="connsiteY0" fmla="*/ 1323085 h 1325277"/>
              <a:gd name="connsiteX1" fmla="*/ 1822698 w 2250807"/>
              <a:gd name="connsiteY1" fmla="*/ 1040708 h 1325277"/>
              <a:gd name="connsiteX2" fmla="*/ 770992 w 2250807"/>
              <a:gd name="connsiteY2" fmla="*/ 1238503 h 1325277"/>
              <a:gd name="connsiteX3" fmla="*/ 143182 w 2250807"/>
              <a:gd name="connsiteY3" fmla="*/ 311068 h 1325277"/>
              <a:gd name="connsiteX4" fmla="*/ 1210860 w 2250807"/>
              <a:gd name="connsiteY4" fmla="*/ 8935 h 1325277"/>
              <a:gd name="connsiteX5" fmla="*/ 2099022 w 2250807"/>
              <a:gd name="connsiteY5" fmla="*/ 561404 h 1325277"/>
              <a:gd name="connsiteX6" fmla="*/ 2137323 w 2250807"/>
              <a:gd name="connsiteY6" fmla="*/ 1323085 h 1325277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099022 w 2565058"/>
              <a:gd name="connsiteY5" fmla="*/ 561404 h 1305360"/>
              <a:gd name="connsiteX6" fmla="*/ 2565058 w 2565058"/>
              <a:gd name="connsiteY6" fmla="*/ 1303042 h 1305360"/>
              <a:gd name="connsiteX0" fmla="*/ 2565058 w 2565058"/>
              <a:gd name="connsiteY0" fmla="*/ 1303042 h 1305360"/>
              <a:gd name="connsiteX1" fmla="*/ 1822698 w 2565058"/>
              <a:gd name="connsiteY1" fmla="*/ 1040708 h 1305360"/>
              <a:gd name="connsiteX2" fmla="*/ 770992 w 2565058"/>
              <a:gd name="connsiteY2" fmla="*/ 1238503 h 1305360"/>
              <a:gd name="connsiteX3" fmla="*/ 143182 w 2565058"/>
              <a:gd name="connsiteY3" fmla="*/ 311068 h 1305360"/>
              <a:gd name="connsiteX4" fmla="*/ 1210860 w 2565058"/>
              <a:gd name="connsiteY4" fmla="*/ 8935 h 1305360"/>
              <a:gd name="connsiteX5" fmla="*/ 2161401 w 2565058"/>
              <a:gd name="connsiteY5" fmla="*/ 561404 h 1305360"/>
              <a:gd name="connsiteX6" fmla="*/ 2565058 w 2565058"/>
              <a:gd name="connsiteY6" fmla="*/ 1303042 h 1305360"/>
              <a:gd name="connsiteX0" fmla="*/ 2521251 w 2521251"/>
              <a:gd name="connsiteY0" fmla="*/ 1303042 h 1304571"/>
              <a:gd name="connsiteX1" fmla="*/ 2064047 w 2521251"/>
              <a:gd name="connsiteY1" fmla="*/ 860318 h 1304571"/>
              <a:gd name="connsiteX2" fmla="*/ 727185 w 2521251"/>
              <a:gd name="connsiteY2" fmla="*/ 1238503 h 1304571"/>
              <a:gd name="connsiteX3" fmla="*/ 99375 w 2521251"/>
              <a:gd name="connsiteY3" fmla="*/ 311068 h 1304571"/>
              <a:gd name="connsiteX4" fmla="*/ 1167053 w 2521251"/>
              <a:gd name="connsiteY4" fmla="*/ 8935 h 1304571"/>
              <a:gd name="connsiteX5" fmla="*/ 2117594 w 2521251"/>
              <a:gd name="connsiteY5" fmla="*/ 561404 h 1304571"/>
              <a:gd name="connsiteX6" fmla="*/ 2521251 w 2521251"/>
              <a:gd name="connsiteY6" fmla="*/ 1303042 h 1304571"/>
              <a:gd name="connsiteX0" fmla="*/ 2539073 w 2539073"/>
              <a:gd name="connsiteY0" fmla="*/ 1493455 h 1494579"/>
              <a:gd name="connsiteX1" fmla="*/ 2064047 w 2539073"/>
              <a:gd name="connsiteY1" fmla="*/ 860318 h 1494579"/>
              <a:gd name="connsiteX2" fmla="*/ 727185 w 2539073"/>
              <a:gd name="connsiteY2" fmla="*/ 1238503 h 1494579"/>
              <a:gd name="connsiteX3" fmla="*/ 99375 w 2539073"/>
              <a:gd name="connsiteY3" fmla="*/ 311068 h 1494579"/>
              <a:gd name="connsiteX4" fmla="*/ 1167053 w 2539073"/>
              <a:gd name="connsiteY4" fmla="*/ 8935 h 1494579"/>
              <a:gd name="connsiteX5" fmla="*/ 2117594 w 2539073"/>
              <a:gd name="connsiteY5" fmla="*/ 561404 h 1494579"/>
              <a:gd name="connsiteX6" fmla="*/ 2539073 w 2539073"/>
              <a:gd name="connsiteY6" fmla="*/ 1493455 h 1494579"/>
              <a:gd name="connsiteX0" fmla="*/ 2351939 w 2357830"/>
              <a:gd name="connsiteY0" fmla="*/ 1723954 h 1724806"/>
              <a:gd name="connsiteX1" fmla="*/ 2064047 w 2357830"/>
              <a:gd name="connsiteY1" fmla="*/ 860318 h 1724806"/>
              <a:gd name="connsiteX2" fmla="*/ 727185 w 2357830"/>
              <a:gd name="connsiteY2" fmla="*/ 1238503 h 1724806"/>
              <a:gd name="connsiteX3" fmla="*/ 99375 w 2357830"/>
              <a:gd name="connsiteY3" fmla="*/ 311068 h 1724806"/>
              <a:gd name="connsiteX4" fmla="*/ 1167053 w 2357830"/>
              <a:gd name="connsiteY4" fmla="*/ 8935 h 1724806"/>
              <a:gd name="connsiteX5" fmla="*/ 2117594 w 2357830"/>
              <a:gd name="connsiteY5" fmla="*/ 561404 h 1724806"/>
              <a:gd name="connsiteX6" fmla="*/ 2351939 w 2357830"/>
              <a:gd name="connsiteY6" fmla="*/ 1723954 h 1724806"/>
              <a:gd name="connsiteX0" fmla="*/ 2351939 w 2522621"/>
              <a:gd name="connsiteY0" fmla="*/ 1723954 h 1725588"/>
              <a:gd name="connsiteX1" fmla="*/ 2064047 w 2522621"/>
              <a:gd name="connsiteY1" fmla="*/ 860318 h 1725588"/>
              <a:gd name="connsiteX2" fmla="*/ 727185 w 2522621"/>
              <a:gd name="connsiteY2" fmla="*/ 1238503 h 1725588"/>
              <a:gd name="connsiteX3" fmla="*/ 99375 w 2522621"/>
              <a:gd name="connsiteY3" fmla="*/ 311068 h 1725588"/>
              <a:gd name="connsiteX4" fmla="*/ 1167053 w 2522621"/>
              <a:gd name="connsiteY4" fmla="*/ 8935 h 1725588"/>
              <a:gd name="connsiteX5" fmla="*/ 2117594 w 2522621"/>
              <a:gd name="connsiteY5" fmla="*/ 561404 h 1725588"/>
              <a:gd name="connsiteX6" fmla="*/ 2516421 w 2522621"/>
              <a:gd name="connsiteY6" fmla="*/ 1104801 h 1725588"/>
              <a:gd name="connsiteX7" fmla="*/ 2351939 w 2522621"/>
              <a:gd name="connsiteY7" fmla="*/ 1723954 h 1725588"/>
              <a:gd name="connsiteX0" fmla="*/ 2351939 w 2522621"/>
              <a:gd name="connsiteY0" fmla="*/ 1723954 h 1725588"/>
              <a:gd name="connsiteX1" fmla="*/ 2364932 w 2522621"/>
              <a:gd name="connsiteY1" fmla="*/ 1094779 h 1725588"/>
              <a:gd name="connsiteX2" fmla="*/ 2064047 w 2522621"/>
              <a:gd name="connsiteY2" fmla="*/ 860318 h 1725588"/>
              <a:gd name="connsiteX3" fmla="*/ 727185 w 2522621"/>
              <a:gd name="connsiteY3" fmla="*/ 1238503 h 1725588"/>
              <a:gd name="connsiteX4" fmla="*/ 99375 w 2522621"/>
              <a:gd name="connsiteY4" fmla="*/ 311068 h 1725588"/>
              <a:gd name="connsiteX5" fmla="*/ 1167053 w 2522621"/>
              <a:gd name="connsiteY5" fmla="*/ 8935 h 1725588"/>
              <a:gd name="connsiteX6" fmla="*/ 2117594 w 2522621"/>
              <a:gd name="connsiteY6" fmla="*/ 561404 h 1725588"/>
              <a:gd name="connsiteX7" fmla="*/ 2516421 w 2522621"/>
              <a:gd name="connsiteY7" fmla="*/ 1104801 h 1725588"/>
              <a:gd name="connsiteX8" fmla="*/ 2351939 w 2522621"/>
              <a:gd name="connsiteY8" fmla="*/ 1723954 h 1725588"/>
              <a:gd name="connsiteX0" fmla="*/ 2351939 w 2522621"/>
              <a:gd name="connsiteY0" fmla="*/ 1723954 h 1783973"/>
              <a:gd name="connsiteX1" fmla="*/ 2275820 w 2522621"/>
              <a:gd name="connsiteY1" fmla="*/ 1696082 h 1783973"/>
              <a:gd name="connsiteX2" fmla="*/ 2364932 w 2522621"/>
              <a:gd name="connsiteY2" fmla="*/ 1094779 h 1783973"/>
              <a:gd name="connsiteX3" fmla="*/ 2064047 w 2522621"/>
              <a:gd name="connsiteY3" fmla="*/ 860318 h 1783973"/>
              <a:gd name="connsiteX4" fmla="*/ 727185 w 2522621"/>
              <a:gd name="connsiteY4" fmla="*/ 1238503 h 1783973"/>
              <a:gd name="connsiteX5" fmla="*/ 99375 w 2522621"/>
              <a:gd name="connsiteY5" fmla="*/ 311068 h 1783973"/>
              <a:gd name="connsiteX6" fmla="*/ 1167053 w 2522621"/>
              <a:gd name="connsiteY6" fmla="*/ 8935 h 1783973"/>
              <a:gd name="connsiteX7" fmla="*/ 2117594 w 2522621"/>
              <a:gd name="connsiteY7" fmla="*/ 561404 h 1783973"/>
              <a:gd name="connsiteX8" fmla="*/ 2516421 w 2522621"/>
              <a:gd name="connsiteY8" fmla="*/ 1104801 h 1783973"/>
              <a:gd name="connsiteX9" fmla="*/ 2351939 w 2522621"/>
              <a:gd name="connsiteY9" fmla="*/ 1723954 h 178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2621" h="1783973">
                <a:moveTo>
                  <a:pt x="2351939" y="1723954"/>
                </a:moveTo>
                <a:cubicBezTo>
                  <a:pt x="2323720" y="1814149"/>
                  <a:pt x="2273655" y="1800944"/>
                  <a:pt x="2275820" y="1696082"/>
                </a:cubicBezTo>
                <a:cubicBezTo>
                  <a:pt x="2277985" y="1591220"/>
                  <a:pt x="2412109" y="1225722"/>
                  <a:pt x="2364932" y="1094779"/>
                </a:cubicBezTo>
                <a:cubicBezTo>
                  <a:pt x="2317755" y="963837"/>
                  <a:pt x="2301360" y="834694"/>
                  <a:pt x="2064047" y="860318"/>
                </a:cubicBezTo>
                <a:cubicBezTo>
                  <a:pt x="1804840" y="1043270"/>
                  <a:pt x="1054630" y="1330045"/>
                  <a:pt x="727185" y="1238503"/>
                </a:cubicBezTo>
                <a:cubicBezTo>
                  <a:pt x="399740" y="1146961"/>
                  <a:pt x="-247575" y="670294"/>
                  <a:pt x="99375" y="311068"/>
                </a:cubicBezTo>
                <a:cubicBezTo>
                  <a:pt x="317380" y="85350"/>
                  <a:pt x="742411" y="-34926"/>
                  <a:pt x="1167053" y="8935"/>
                </a:cubicBezTo>
                <a:cubicBezTo>
                  <a:pt x="1795717" y="73869"/>
                  <a:pt x="2322291" y="194452"/>
                  <a:pt x="2117594" y="561404"/>
                </a:cubicBezTo>
                <a:cubicBezTo>
                  <a:pt x="2314270" y="735697"/>
                  <a:pt x="2477364" y="911043"/>
                  <a:pt x="2516421" y="1104801"/>
                </a:cubicBezTo>
                <a:cubicBezTo>
                  <a:pt x="2555478" y="1298559"/>
                  <a:pt x="2399116" y="1756350"/>
                  <a:pt x="2351939" y="1723954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" rIns="0" bIns="396000"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Знову ті самі дурні запитання.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  <a:latin typeface="+mj-lt"/>
              </a:rPr>
              <a:t>Не відповідатиму з принципу</a:t>
            </a:r>
          </a:p>
        </p:txBody>
      </p:sp>
    </p:spTree>
    <p:extLst>
      <p:ext uri="{BB962C8B-B14F-4D97-AF65-F5344CB8AC3E}">
        <p14:creationId xmlns:p14="http://schemas.microsoft.com/office/powerpoint/2010/main" val="3630235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9" name="Picture 35" descr="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62" y="1078992"/>
            <a:ext cx="6896595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0" name="WordArt 36"/>
          <p:cNvSpPr>
            <a:spLocks noChangeArrowheads="1" noChangeShapeType="1" noTextEdit="1"/>
          </p:cNvSpPr>
          <p:nvPr/>
        </p:nvSpPr>
        <p:spPr bwMode="auto">
          <a:xfrm>
            <a:off x="6440467" y="1340768"/>
            <a:ext cx="1097280" cy="36576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uk-UA" sz="60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alibri Light"/>
              </a:rPr>
              <a:t>Мовна школа</a:t>
            </a:r>
          </a:p>
        </p:txBody>
      </p:sp>
      <p:sp>
        <p:nvSpPr>
          <p:cNvPr id="77831" name="Text Box 37"/>
          <p:cNvSpPr txBox="1">
            <a:spLocks noChangeArrowheads="1"/>
          </p:cNvSpPr>
          <p:nvPr/>
        </p:nvSpPr>
        <p:spPr bwMode="auto">
          <a:xfrm>
            <a:off x="4153371" y="1665901"/>
            <a:ext cx="1005840" cy="31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>
                <a:latin typeface="Calibri Light"/>
              </a:rPr>
              <a:t>Ich bin</a:t>
            </a:r>
          </a:p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>
                <a:latin typeface="Calibri Light"/>
              </a:rPr>
              <a:t>Du bist</a:t>
            </a:r>
          </a:p>
        </p:txBody>
      </p:sp>
      <p:sp>
        <p:nvSpPr>
          <p:cNvPr id="77832" name="Text Box 38"/>
          <p:cNvSpPr txBox="1">
            <a:spLocks noChangeArrowheads="1"/>
          </p:cNvSpPr>
          <p:nvPr/>
        </p:nvSpPr>
        <p:spPr bwMode="auto">
          <a:xfrm>
            <a:off x="3934030" y="1340768"/>
            <a:ext cx="1280160" cy="28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200" b="1">
                <a:latin typeface="Calibri Light"/>
              </a:rPr>
              <a:t>Курс німецької 1А</a:t>
            </a:r>
          </a:p>
        </p:txBody>
      </p:sp>
      <p:sp>
        <p:nvSpPr>
          <p:cNvPr id="9" name="Caption_77829"/>
          <p:cNvSpPr txBox="1">
            <a:spLocks noChangeArrowheads="1"/>
          </p:cNvSpPr>
          <p:nvPr/>
        </p:nvSpPr>
        <p:spPr bwMode="auto">
          <a:xfrm>
            <a:off x="2632462" y="5884164"/>
            <a:ext cx="68965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думає охоронець парку ...?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30</a:t>
            </a:fld>
            <a:endParaRPr lang="de-DE">
              <a:latin typeface="Calibri Light"/>
            </a:endParaRPr>
          </a:p>
        </p:txBody>
      </p:sp>
      <p:sp>
        <p:nvSpPr>
          <p:cNvPr id="12" name="Rectangle 60"/>
          <p:cNvSpPr>
            <a:spLocks noChangeArrowheads="1"/>
          </p:cNvSpPr>
          <p:nvPr/>
        </p:nvSpPr>
        <p:spPr bwMode="auto">
          <a:xfrm>
            <a:off x="2713211" y="3392424"/>
            <a:ext cx="3291840" cy="237744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Rectangle 60"/>
          <p:cNvSpPr>
            <a:spLocks noChangeArrowheads="1"/>
          </p:cNvSpPr>
          <p:nvPr/>
        </p:nvSpPr>
        <p:spPr bwMode="auto">
          <a:xfrm>
            <a:off x="2713211" y="1161288"/>
            <a:ext cx="3291840" cy="2231136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Rectangle 60"/>
          <p:cNvSpPr>
            <a:spLocks noChangeArrowheads="1"/>
          </p:cNvSpPr>
          <p:nvPr/>
        </p:nvSpPr>
        <p:spPr bwMode="auto">
          <a:xfrm>
            <a:off x="6005051" y="1161288"/>
            <a:ext cx="3401568" cy="2231136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A21058-6AF3-06C4-6B4E-7A292BCEEC9C}"/>
              </a:ext>
            </a:extLst>
          </p:cNvPr>
          <p:cNvSpPr txBox="1"/>
          <p:nvPr/>
        </p:nvSpPr>
        <p:spPr bwMode="gray">
          <a:xfrm rot="21328039">
            <a:off x="8496792" y="4656015"/>
            <a:ext cx="613846" cy="30989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Не ходити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газоном!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9" name="Picture 3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632462" y="1081106"/>
            <a:ext cx="6896594" cy="480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0" name="WordArt 36"/>
          <p:cNvSpPr>
            <a:spLocks noChangeArrowheads="1" noChangeShapeType="1" noTextEdit="1"/>
          </p:cNvSpPr>
          <p:nvPr/>
        </p:nvSpPr>
        <p:spPr bwMode="auto">
          <a:xfrm>
            <a:off x="6440467" y="1340768"/>
            <a:ext cx="1097280" cy="36576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uk-UA" sz="60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alibri Light"/>
              </a:rPr>
              <a:t>Мовна школа</a:t>
            </a:r>
          </a:p>
        </p:txBody>
      </p:sp>
      <p:sp>
        <p:nvSpPr>
          <p:cNvPr id="77831" name="Text Box 37"/>
          <p:cNvSpPr txBox="1">
            <a:spLocks noChangeArrowheads="1"/>
          </p:cNvSpPr>
          <p:nvPr/>
        </p:nvSpPr>
        <p:spPr bwMode="auto">
          <a:xfrm>
            <a:off x="4153371" y="1665901"/>
            <a:ext cx="1005840" cy="31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 dirty="0">
                <a:latin typeface="Calibri Light"/>
              </a:rPr>
              <a:t>Я є</a:t>
            </a:r>
          </a:p>
          <a:p>
            <a:pPr algn="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uk-UA" sz="900" dirty="0">
                <a:latin typeface="Calibri Light"/>
              </a:rPr>
              <a:t>Ти є</a:t>
            </a:r>
          </a:p>
        </p:txBody>
      </p:sp>
      <p:sp>
        <p:nvSpPr>
          <p:cNvPr id="77832" name="Text Box 38"/>
          <p:cNvSpPr txBox="1">
            <a:spLocks noChangeArrowheads="1"/>
          </p:cNvSpPr>
          <p:nvPr/>
        </p:nvSpPr>
        <p:spPr bwMode="auto">
          <a:xfrm>
            <a:off x="3934030" y="1340768"/>
            <a:ext cx="1280160" cy="2616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1100" b="1" dirty="0">
                <a:latin typeface="Calibri Light"/>
              </a:rPr>
              <a:t>Курс німецької 1А</a:t>
            </a:r>
          </a:p>
        </p:txBody>
      </p:sp>
      <p:sp>
        <p:nvSpPr>
          <p:cNvPr id="9" name="Caption_77829"/>
          <p:cNvSpPr txBox="1">
            <a:spLocks noChangeArrowheads="1"/>
          </p:cNvSpPr>
          <p:nvPr/>
        </p:nvSpPr>
        <p:spPr bwMode="auto">
          <a:xfrm>
            <a:off x="2632462" y="5884164"/>
            <a:ext cx="68965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dirty="0">
                <a:solidFill>
                  <a:srgbClr val="004992"/>
                </a:solidFill>
                <a:latin typeface="Calibri Light"/>
              </a:rPr>
              <a:t>Що думає охоронець парку ...?</a:t>
            </a:r>
            <a:br>
              <a:rPr lang="uk-UA" sz="2000" dirty="0">
                <a:solidFill>
                  <a:srgbClr val="004992"/>
                </a:solidFill>
                <a:latin typeface="Calibri Light"/>
              </a:rPr>
            </a:br>
            <a:r>
              <a:rPr lang="uk-UA" sz="2000" dirty="0">
                <a:solidFill>
                  <a:srgbClr val="004992"/>
                </a:solidFill>
                <a:latin typeface="Calibri Light"/>
              </a:rPr>
              <a:t>Він має рацію?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31</a:t>
            </a:fld>
            <a:endParaRPr lang="de-DE">
              <a:latin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A3A435-162E-041A-A694-72575764EE57}"/>
              </a:ext>
            </a:extLst>
          </p:cNvPr>
          <p:cNvSpPr txBox="1"/>
          <p:nvPr/>
        </p:nvSpPr>
        <p:spPr bwMode="gray">
          <a:xfrm>
            <a:off x="7969795" y="1521928"/>
            <a:ext cx="1032398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400" dirty="0">
                <a:latin typeface="+mj-lt"/>
              </a:rPr>
              <a:t>Ходімо грати </a:t>
            </a:r>
          </a:p>
          <a:p>
            <a:pPr>
              <a:lnSpc>
                <a:spcPct val="105000"/>
              </a:lnSpc>
            </a:pPr>
            <a:r>
              <a:rPr lang="uk-UA" sz="1400" dirty="0">
                <a:latin typeface="+mj-lt"/>
              </a:rPr>
              <a:t>у футбол…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191EFA-1FE2-33B0-531C-C38F6E7D0841}"/>
              </a:ext>
            </a:extLst>
          </p:cNvPr>
          <p:cNvSpPr txBox="1"/>
          <p:nvPr/>
        </p:nvSpPr>
        <p:spPr bwMode="gray">
          <a:xfrm rot="21328039">
            <a:off x="3113765" y="4540625"/>
            <a:ext cx="839199" cy="105852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200" dirty="0">
                <a:latin typeface="+mj-lt"/>
              </a:rPr>
              <a:t>Не ходити</a:t>
            </a:r>
          </a:p>
          <a:p>
            <a:pPr>
              <a:lnSpc>
                <a:spcPct val="105000"/>
              </a:lnSpc>
            </a:pPr>
            <a:r>
              <a:rPr lang="uk-UA" sz="1200" dirty="0">
                <a:latin typeface="+mj-lt"/>
              </a:rPr>
              <a:t>газоном!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B9D176-7554-BA00-ECF1-3E028A4EC63A}"/>
              </a:ext>
            </a:extLst>
          </p:cNvPr>
          <p:cNvSpPr txBox="1"/>
          <p:nvPr/>
        </p:nvSpPr>
        <p:spPr bwMode="gray">
          <a:xfrm rot="21328039">
            <a:off x="8526508" y="4652112"/>
            <a:ext cx="839199" cy="105852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Не ходити</a:t>
            </a:r>
          </a:p>
          <a:p>
            <a:pPr>
              <a:lnSpc>
                <a:spcPct val="105000"/>
              </a:lnSpc>
            </a:pPr>
            <a:r>
              <a:rPr lang="uk-UA" sz="1100" dirty="0">
                <a:latin typeface="+mj-lt"/>
              </a:rPr>
              <a:t>газоном!</a:t>
            </a:r>
          </a:p>
        </p:txBody>
      </p:sp>
    </p:spTree>
    <p:extLst>
      <p:ext uri="{BB962C8B-B14F-4D97-AF65-F5344CB8AC3E}">
        <p14:creationId xmlns:p14="http://schemas.microsoft.com/office/powerpoint/2010/main" val="796968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32</a:t>
            </a:fld>
            <a:endParaRPr lang="de-DE">
              <a:latin typeface="Calibri Light"/>
            </a:endParaRPr>
          </a:p>
        </p:txBody>
      </p:sp>
      <p:pic>
        <p:nvPicPr>
          <p:cNvPr id="79876" name="Picture 2074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84" y="1828800"/>
            <a:ext cx="1142320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9876"/>
          <p:cNvSpPr txBox="1">
            <a:spLocks noChangeArrowheads="1"/>
          </p:cNvSpPr>
          <p:nvPr/>
        </p:nvSpPr>
        <p:spPr bwMode="auto">
          <a:xfrm>
            <a:off x="385984" y="5029200"/>
            <a:ext cx="114232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людина думає перед картиною ...? Він має рацію?</a:t>
            </a: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>
            <a:off x="521208" y="1965960"/>
            <a:ext cx="2651760" cy="288036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0"/>
          <p:cNvSpPr>
            <a:spLocks noChangeArrowheads="1"/>
          </p:cNvSpPr>
          <p:nvPr/>
        </p:nvSpPr>
        <p:spPr bwMode="auto">
          <a:xfrm>
            <a:off x="3172968" y="1965960"/>
            <a:ext cx="2468880" cy="288036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5615327" y="1965960"/>
            <a:ext cx="3017520" cy="288036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33</a:t>
            </a:fld>
            <a:endParaRPr lang="de-DE">
              <a:latin typeface="Calibri Light"/>
            </a:endParaRPr>
          </a:p>
        </p:txBody>
      </p:sp>
      <p:pic>
        <p:nvPicPr>
          <p:cNvPr id="79876" name="Picture 2074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84" y="1828800"/>
            <a:ext cx="1142320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ption_79876"/>
          <p:cNvSpPr txBox="1">
            <a:spLocks noChangeArrowheads="1"/>
          </p:cNvSpPr>
          <p:nvPr/>
        </p:nvSpPr>
        <p:spPr bwMode="auto">
          <a:xfrm>
            <a:off x="385984" y="5029200"/>
            <a:ext cx="114232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людина думає перед картиною ...? Він має рацію?</a:t>
            </a:r>
          </a:p>
        </p:txBody>
      </p:sp>
    </p:spTree>
    <p:extLst>
      <p:ext uri="{BB962C8B-B14F-4D97-AF65-F5344CB8AC3E}">
        <p14:creationId xmlns:p14="http://schemas.microsoft.com/office/powerpoint/2010/main" val="2880866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Caption_81930"/>
          <p:cNvSpPr txBox="1">
            <a:spLocks noChangeArrowheads="1"/>
          </p:cNvSpPr>
          <p:nvPr/>
        </p:nvSpPr>
        <p:spPr bwMode="auto">
          <a:xfrm>
            <a:off x="2825816" y="5884164"/>
            <a:ext cx="65098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 думає мати? Чи потрібна нам додаткова інформація для остаточної оцінки?</a:t>
            </a:r>
          </a:p>
        </p:txBody>
      </p:sp>
      <p:sp>
        <p:nvSpPr>
          <p:cNvPr id="81924" name="Oval 7"/>
          <p:cNvSpPr>
            <a:spLocks noChangeArrowheads="1"/>
          </p:cNvSpPr>
          <p:nvPr/>
        </p:nvSpPr>
        <p:spPr bwMode="auto">
          <a:xfrm>
            <a:off x="9555005" y="3284538"/>
            <a:ext cx="287942" cy="3603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6" name="Rectangle 9"/>
          <p:cNvSpPr>
            <a:spLocks noChangeArrowheads="1"/>
          </p:cNvSpPr>
          <p:nvPr/>
        </p:nvSpPr>
        <p:spPr bwMode="auto">
          <a:xfrm>
            <a:off x="10924845" y="2781300"/>
            <a:ext cx="192667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7" name="Rectangle 10"/>
          <p:cNvSpPr>
            <a:spLocks noChangeArrowheads="1"/>
          </p:cNvSpPr>
          <p:nvPr/>
        </p:nvSpPr>
        <p:spPr bwMode="auto">
          <a:xfrm>
            <a:off x="10516223" y="1813842"/>
            <a:ext cx="671157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8" name="Rectangle 11"/>
          <p:cNvSpPr>
            <a:spLocks noChangeArrowheads="1"/>
          </p:cNvSpPr>
          <p:nvPr/>
        </p:nvSpPr>
        <p:spPr bwMode="auto">
          <a:xfrm>
            <a:off x="10950251" y="1813842"/>
            <a:ext cx="95275" cy="3603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9" name="Rectangle 12"/>
          <p:cNvSpPr>
            <a:spLocks noChangeArrowheads="1"/>
          </p:cNvSpPr>
          <p:nvPr/>
        </p:nvSpPr>
        <p:spPr bwMode="auto">
          <a:xfrm>
            <a:off x="1488405" y="2852738"/>
            <a:ext cx="192666" cy="1444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1930" name="Picture 13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815" y="1078992"/>
            <a:ext cx="6509889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34</a:t>
            </a:fld>
            <a:endParaRPr lang="de-DE">
              <a:latin typeface="Calibri Light"/>
            </a:endParaRPr>
          </a:p>
        </p:txBody>
      </p:sp>
      <p:sp>
        <p:nvSpPr>
          <p:cNvPr id="12" name="Rectangle 60"/>
          <p:cNvSpPr>
            <a:spLocks noChangeArrowheads="1"/>
          </p:cNvSpPr>
          <p:nvPr/>
        </p:nvSpPr>
        <p:spPr bwMode="auto">
          <a:xfrm>
            <a:off x="2929235" y="1078992"/>
            <a:ext cx="3374136" cy="25146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3" name="Rectangle 60"/>
          <p:cNvSpPr>
            <a:spLocks noChangeArrowheads="1"/>
          </p:cNvSpPr>
          <p:nvPr/>
        </p:nvSpPr>
        <p:spPr bwMode="auto">
          <a:xfrm>
            <a:off x="2929235" y="3591871"/>
            <a:ext cx="3374136" cy="214884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4" name="Rectangle 60"/>
          <p:cNvSpPr>
            <a:spLocks noChangeArrowheads="1"/>
          </p:cNvSpPr>
          <p:nvPr/>
        </p:nvSpPr>
        <p:spPr bwMode="auto">
          <a:xfrm>
            <a:off x="6300216" y="1077271"/>
            <a:ext cx="2926080" cy="25146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408955" y="1813842"/>
            <a:ext cx="11376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3" name="Caption_81930"/>
          <p:cNvSpPr txBox="1">
            <a:spLocks noChangeArrowheads="1"/>
          </p:cNvSpPr>
          <p:nvPr/>
        </p:nvSpPr>
        <p:spPr bwMode="auto">
          <a:xfrm>
            <a:off x="2825816" y="5884164"/>
            <a:ext cx="65098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Про що думає мати? Чи потрібна нам додаткова інформація для остаточної оцінки?</a:t>
            </a:r>
          </a:p>
        </p:txBody>
      </p:sp>
      <p:sp>
        <p:nvSpPr>
          <p:cNvPr id="81924" name="Oval 7"/>
          <p:cNvSpPr>
            <a:spLocks noChangeArrowheads="1"/>
          </p:cNvSpPr>
          <p:nvPr/>
        </p:nvSpPr>
        <p:spPr bwMode="auto">
          <a:xfrm>
            <a:off x="9555005" y="3284538"/>
            <a:ext cx="287942" cy="3603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6" name="Rectangle 9"/>
          <p:cNvSpPr>
            <a:spLocks noChangeArrowheads="1"/>
          </p:cNvSpPr>
          <p:nvPr/>
        </p:nvSpPr>
        <p:spPr bwMode="auto">
          <a:xfrm>
            <a:off x="10924845" y="2781300"/>
            <a:ext cx="192667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7" name="Rectangle 10"/>
          <p:cNvSpPr>
            <a:spLocks noChangeArrowheads="1"/>
          </p:cNvSpPr>
          <p:nvPr/>
        </p:nvSpPr>
        <p:spPr bwMode="auto">
          <a:xfrm>
            <a:off x="10516223" y="1813842"/>
            <a:ext cx="671157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8" name="Rectangle 11"/>
          <p:cNvSpPr>
            <a:spLocks noChangeArrowheads="1"/>
          </p:cNvSpPr>
          <p:nvPr/>
        </p:nvSpPr>
        <p:spPr bwMode="auto">
          <a:xfrm>
            <a:off x="10950251" y="1813842"/>
            <a:ext cx="95275" cy="3603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1929" name="Rectangle 12"/>
          <p:cNvSpPr>
            <a:spLocks noChangeArrowheads="1"/>
          </p:cNvSpPr>
          <p:nvPr/>
        </p:nvSpPr>
        <p:spPr bwMode="auto">
          <a:xfrm>
            <a:off x="1488405" y="2852738"/>
            <a:ext cx="192666" cy="1444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1930" name="Picture 13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26463" y="1078992"/>
            <a:ext cx="6508592" cy="480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35</a:t>
            </a:fld>
            <a:endParaRPr lang="de-DE">
              <a:latin typeface="Calibri Light"/>
            </a:endParaRP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29C81FC9-02F1-4296-ED45-D8D46DF11CE3}"/>
              </a:ext>
            </a:extLst>
          </p:cNvPr>
          <p:cNvSpPr/>
          <p:nvPr/>
        </p:nvSpPr>
        <p:spPr bwMode="gray">
          <a:xfrm>
            <a:off x="3843856" y="1700808"/>
            <a:ext cx="996352" cy="1061283"/>
          </a:xfrm>
          <a:custGeom>
            <a:avLst/>
            <a:gdLst>
              <a:gd name="connsiteX0" fmla="*/ 129211 w 1152128"/>
              <a:gd name="connsiteY0" fmla="*/ 1135475 h 622376"/>
              <a:gd name="connsiteX1" fmla="*/ 311652 w 1152128"/>
              <a:gd name="connsiteY1" fmla="*/ 587659 h 622376"/>
              <a:gd name="connsiteX2" fmla="*/ 226138 w 1152128"/>
              <a:gd name="connsiteY2" fmla="*/ 63992 h 622376"/>
              <a:gd name="connsiteX3" fmla="*/ 727430 w 1152128"/>
              <a:gd name="connsiteY3" fmla="*/ 10935 h 622376"/>
              <a:gd name="connsiteX4" fmla="*/ 1067607 w 1152128"/>
              <a:gd name="connsiteY4" fmla="*/ 473459 h 622376"/>
              <a:gd name="connsiteX5" fmla="*/ 522628 w 1152128"/>
              <a:gd name="connsiteY5" fmla="*/ 621035 h 622376"/>
              <a:gd name="connsiteX6" fmla="*/ 129211 w 1152128"/>
              <a:gd name="connsiteY6" fmla="*/ 1135475 h 622376"/>
              <a:gd name="connsiteX0" fmla="*/ 214974 w 1152509"/>
              <a:gd name="connsiteY0" fmla="*/ 954502 h 954502"/>
              <a:gd name="connsiteX1" fmla="*/ 311690 w 1152509"/>
              <a:gd name="connsiteY1" fmla="*/ 587661 h 954502"/>
              <a:gd name="connsiteX2" fmla="*/ 226176 w 1152509"/>
              <a:gd name="connsiteY2" fmla="*/ 63994 h 954502"/>
              <a:gd name="connsiteX3" fmla="*/ 727468 w 1152509"/>
              <a:gd name="connsiteY3" fmla="*/ 10937 h 954502"/>
              <a:gd name="connsiteX4" fmla="*/ 1067645 w 1152509"/>
              <a:gd name="connsiteY4" fmla="*/ 473461 h 954502"/>
              <a:gd name="connsiteX5" fmla="*/ 522666 w 1152509"/>
              <a:gd name="connsiteY5" fmla="*/ 621037 h 954502"/>
              <a:gd name="connsiteX6" fmla="*/ 214974 w 1152509"/>
              <a:gd name="connsiteY6" fmla="*/ 954502 h 954502"/>
              <a:gd name="connsiteX0" fmla="*/ 72099 w 1152509"/>
              <a:gd name="connsiteY0" fmla="*/ 1059277 h 1059277"/>
              <a:gd name="connsiteX1" fmla="*/ 311690 w 1152509"/>
              <a:gd name="connsiteY1" fmla="*/ 587661 h 1059277"/>
              <a:gd name="connsiteX2" fmla="*/ 226176 w 1152509"/>
              <a:gd name="connsiteY2" fmla="*/ 63994 h 1059277"/>
              <a:gd name="connsiteX3" fmla="*/ 727468 w 1152509"/>
              <a:gd name="connsiteY3" fmla="*/ 10937 h 1059277"/>
              <a:gd name="connsiteX4" fmla="*/ 1067645 w 1152509"/>
              <a:gd name="connsiteY4" fmla="*/ 473461 h 1059277"/>
              <a:gd name="connsiteX5" fmla="*/ 522666 w 1152509"/>
              <a:gd name="connsiteY5" fmla="*/ 621037 h 1059277"/>
              <a:gd name="connsiteX6" fmla="*/ 72099 w 1152509"/>
              <a:gd name="connsiteY6" fmla="*/ 1059277 h 1059277"/>
              <a:gd name="connsiteX0" fmla="*/ 72099 w 1152509"/>
              <a:gd name="connsiteY0" fmla="*/ 1059277 h 1059277"/>
              <a:gd name="connsiteX1" fmla="*/ 311690 w 1152509"/>
              <a:gd name="connsiteY1" fmla="*/ 587661 h 1059277"/>
              <a:gd name="connsiteX2" fmla="*/ 226176 w 1152509"/>
              <a:gd name="connsiteY2" fmla="*/ 63994 h 1059277"/>
              <a:gd name="connsiteX3" fmla="*/ 727468 w 1152509"/>
              <a:gd name="connsiteY3" fmla="*/ 10937 h 1059277"/>
              <a:gd name="connsiteX4" fmla="*/ 1067645 w 1152509"/>
              <a:gd name="connsiteY4" fmla="*/ 473461 h 1059277"/>
              <a:gd name="connsiteX5" fmla="*/ 436941 w 1152509"/>
              <a:gd name="connsiteY5" fmla="*/ 601987 h 1059277"/>
              <a:gd name="connsiteX6" fmla="*/ 72099 w 1152509"/>
              <a:gd name="connsiteY6" fmla="*/ 1059277 h 1059277"/>
              <a:gd name="connsiteX0" fmla="*/ 120908 w 1201318"/>
              <a:gd name="connsiteY0" fmla="*/ 1068431 h 1068431"/>
              <a:gd name="connsiteX1" fmla="*/ 160474 w 1201318"/>
              <a:gd name="connsiteY1" fmla="*/ 596815 h 1068431"/>
              <a:gd name="connsiteX2" fmla="*/ 274985 w 1201318"/>
              <a:gd name="connsiteY2" fmla="*/ 73148 h 1068431"/>
              <a:gd name="connsiteX3" fmla="*/ 776277 w 1201318"/>
              <a:gd name="connsiteY3" fmla="*/ 20091 h 1068431"/>
              <a:gd name="connsiteX4" fmla="*/ 1116454 w 1201318"/>
              <a:gd name="connsiteY4" fmla="*/ 482615 h 1068431"/>
              <a:gd name="connsiteX5" fmla="*/ 485750 w 1201318"/>
              <a:gd name="connsiteY5" fmla="*/ 611141 h 1068431"/>
              <a:gd name="connsiteX6" fmla="*/ 120908 w 1201318"/>
              <a:gd name="connsiteY6" fmla="*/ 1068431 h 1068431"/>
              <a:gd name="connsiteX0" fmla="*/ 263783 w 1201318"/>
              <a:gd name="connsiteY0" fmla="*/ 1030331 h 1030331"/>
              <a:gd name="connsiteX1" fmla="*/ 160474 w 1201318"/>
              <a:gd name="connsiteY1" fmla="*/ 596815 h 1030331"/>
              <a:gd name="connsiteX2" fmla="*/ 274985 w 1201318"/>
              <a:gd name="connsiteY2" fmla="*/ 73148 h 1030331"/>
              <a:gd name="connsiteX3" fmla="*/ 776277 w 1201318"/>
              <a:gd name="connsiteY3" fmla="*/ 20091 h 1030331"/>
              <a:gd name="connsiteX4" fmla="*/ 1116454 w 1201318"/>
              <a:gd name="connsiteY4" fmla="*/ 482615 h 1030331"/>
              <a:gd name="connsiteX5" fmla="*/ 485750 w 1201318"/>
              <a:gd name="connsiteY5" fmla="*/ 611141 h 1030331"/>
              <a:gd name="connsiteX6" fmla="*/ 263783 w 1201318"/>
              <a:gd name="connsiteY6" fmla="*/ 1030331 h 1030331"/>
              <a:gd name="connsiteX0" fmla="*/ 263783 w 1250869"/>
              <a:gd name="connsiteY0" fmla="*/ 1046028 h 1046028"/>
              <a:gd name="connsiteX1" fmla="*/ 160474 w 1250869"/>
              <a:gd name="connsiteY1" fmla="*/ 612512 h 1046028"/>
              <a:gd name="connsiteX2" fmla="*/ 274985 w 1250869"/>
              <a:gd name="connsiteY2" fmla="*/ 88845 h 1046028"/>
              <a:gd name="connsiteX3" fmla="*/ 776277 w 1250869"/>
              <a:gd name="connsiteY3" fmla="*/ 35788 h 1046028"/>
              <a:gd name="connsiteX4" fmla="*/ 1202179 w 1250869"/>
              <a:gd name="connsiteY4" fmla="*/ 460212 h 1046028"/>
              <a:gd name="connsiteX5" fmla="*/ 485750 w 1250869"/>
              <a:gd name="connsiteY5" fmla="*/ 626838 h 1046028"/>
              <a:gd name="connsiteX6" fmla="*/ 263783 w 1250869"/>
              <a:gd name="connsiteY6" fmla="*/ 1046028 h 1046028"/>
              <a:gd name="connsiteX0" fmla="*/ 263783 w 1013519"/>
              <a:gd name="connsiteY0" fmla="*/ 1048106 h 1048106"/>
              <a:gd name="connsiteX1" fmla="*/ 160474 w 1013519"/>
              <a:gd name="connsiteY1" fmla="*/ 614590 h 1048106"/>
              <a:gd name="connsiteX2" fmla="*/ 274985 w 1013519"/>
              <a:gd name="connsiteY2" fmla="*/ 90923 h 1048106"/>
              <a:gd name="connsiteX3" fmla="*/ 776277 w 1013519"/>
              <a:gd name="connsiteY3" fmla="*/ 37866 h 1048106"/>
              <a:gd name="connsiteX4" fmla="*/ 938586 w 1013519"/>
              <a:gd name="connsiteY4" fmla="*/ 490842 h 1048106"/>
              <a:gd name="connsiteX5" fmla="*/ 485750 w 1013519"/>
              <a:gd name="connsiteY5" fmla="*/ 628916 h 1048106"/>
              <a:gd name="connsiteX6" fmla="*/ 263783 w 1013519"/>
              <a:gd name="connsiteY6" fmla="*/ 1048106 h 1048106"/>
              <a:gd name="connsiteX0" fmla="*/ 263783 w 1153408"/>
              <a:gd name="connsiteY0" fmla="*/ 1043264 h 1043264"/>
              <a:gd name="connsiteX1" fmla="*/ 160474 w 1153408"/>
              <a:gd name="connsiteY1" fmla="*/ 609748 h 1043264"/>
              <a:gd name="connsiteX2" fmla="*/ 274985 w 1153408"/>
              <a:gd name="connsiteY2" fmla="*/ 86081 h 1043264"/>
              <a:gd name="connsiteX3" fmla="*/ 776277 w 1153408"/>
              <a:gd name="connsiteY3" fmla="*/ 33024 h 1043264"/>
              <a:gd name="connsiteX4" fmla="*/ 1096742 w 1153408"/>
              <a:gd name="connsiteY4" fmla="*/ 419379 h 1043264"/>
              <a:gd name="connsiteX5" fmla="*/ 485750 w 1153408"/>
              <a:gd name="connsiteY5" fmla="*/ 624074 h 1043264"/>
              <a:gd name="connsiteX6" fmla="*/ 263783 w 1153408"/>
              <a:gd name="connsiteY6" fmla="*/ 1043264 h 1043264"/>
              <a:gd name="connsiteX0" fmla="*/ 263783 w 1153408"/>
              <a:gd name="connsiteY0" fmla="*/ 1009447 h 1009447"/>
              <a:gd name="connsiteX1" fmla="*/ 160474 w 1153408"/>
              <a:gd name="connsiteY1" fmla="*/ 575931 h 1009447"/>
              <a:gd name="connsiteX2" fmla="*/ 274985 w 1153408"/>
              <a:gd name="connsiteY2" fmla="*/ 52264 h 1009447"/>
              <a:gd name="connsiteX3" fmla="*/ 776277 w 1153408"/>
              <a:gd name="connsiteY3" fmla="*/ 56311 h 1009447"/>
              <a:gd name="connsiteX4" fmla="*/ 1096742 w 1153408"/>
              <a:gd name="connsiteY4" fmla="*/ 385562 h 1009447"/>
              <a:gd name="connsiteX5" fmla="*/ 485750 w 1153408"/>
              <a:gd name="connsiteY5" fmla="*/ 590257 h 1009447"/>
              <a:gd name="connsiteX6" fmla="*/ 263783 w 1153408"/>
              <a:gd name="connsiteY6" fmla="*/ 1009447 h 1009447"/>
              <a:gd name="connsiteX0" fmla="*/ 265578 w 1161236"/>
              <a:gd name="connsiteY0" fmla="*/ 1043263 h 1043263"/>
              <a:gd name="connsiteX1" fmla="*/ 162269 w 1161236"/>
              <a:gd name="connsiteY1" fmla="*/ 609747 h 1043263"/>
              <a:gd name="connsiteX2" fmla="*/ 276780 w 1161236"/>
              <a:gd name="connsiteY2" fmla="*/ 86080 h 1043263"/>
              <a:gd name="connsiteX3" fmla="*/ 830790 w 1161236"/>
              <a:gd name="connsiteY3" fmla="*/ 33023 h 1043263"/>
              <a:gd name="connsiteX4" fmla="*/ 1098537 w 1161236"/>
              <a:gd name="connsiteY4" fmla="*/ 419378 h 1043263"/>
              <a:gd name="connsiteX5" fmla="*/ 487545 w 1161236"/>
              <a:gd name="connsiteY5" fmla="*/ 624073 h 1043263"/>
              <a:gd name="connsiteX6" fmla="*/ 265578 w 1161236"/>
              <a:gd name="connsiteY6" fmla="*/ 1043263 h 1043263"/>
              <a:gd name="connsiteX0" fmla="*/ 258371 w 1153426"/>
              <a:gd name="connsiteY0" fmla="*/ 1043263 h 1043263"/>
              <a:gd name="connsiteX1" fmla="*/ 155062 w 1153426"/>
              <a:gd name="connsiteY1" fmla="*/ 609747 h 1043263"/>
              <a:gd name="connsiteX2" fmla="*/ 301204 w 1153426"/>
              <a:gd name="connsiteY2" fmla="*/ 86080 h 1043263"/>
              <a:gd name="connsiteX3" fmla="*/ 823583 w 1153426"/>
              <a:gd name="connsiteY3" fmla="*/ 33023 h 1043263"/>
              <a:gd name="connsiteX4" fmla="*/ 1091330 w 1153426"/>
              <a:gd name="connsiteY4" fmla="*/ 419378 h 1043263"/>
              <a:gd name="connsiteX5" fmla="*/ 480338 w 1153426"/>
              <a:gd name="connsiteY5" fmla="*/ 624073 h 1043263"/>
              <a:gd name="connsiteX6" fmla="*/ 258371 w 1153426"/>
              <a:gd name="connsiteY6" fmla="*/ 1043263 h 1043263"/>
              <a:gd name="connsiteX0" fmla="*/ 106801 w 1001857"/>
              <a:gd name="connsiteY0" fmla="*/ 1041960 h 1041960"/>
              <a:gd name="connsiteX1" fmla="*/ 203822 w 1001857"/>
              <a:gd name="connsiteY1" fmla="*/ 579892 h 1041960"/>
              <a:gd name="connsiteX2" fmla="*/ 149634 w 1001857"/>
              <a:gd name="connsiteY2" fmla="*/ 84777 h 1041960"/>
              <a:gd name="connsiteX3" fmla="*/ 672013 w 1001857"/>
              <a:gd name="connsiteY3" fmla="*/ 31720 h 1041960"/>
              <a:gd name="connsiteX4" fmla="*/ 939760 w 1001857"/>
              <a:gd name="connsiteY4" fmla="*/ 418075 h 1041960"/>
              <a:gd name="connsiteX5" fmla="*/ 328768 w 1001857"/>
              <a:gd name="connsiteY5" fmla="*/ 622770 h 1041960"/>
              <a:gd name="connsiteX6" fmla="*/ 106801 w 1001857"/>
              <a:gd name="connsiteY6" fmla="*/ 1041960 h 1041960"/>
              <a:gd name="connsiteX0" fmla="*/ 207856 w 1102912"/>
              <a:gd name="connsiteY0" fmla="*/ 1041537 h 1041537"/>
              <a:gd name="connsiteX1" fmla="*/ 167808 w 1102912"/>
              <a:gd name="connsiteY1" fmla="*/ 569952 h 1041537"/>
              <a:gd name="connsiteX2" fmla="*/ 250689 w 1102912"/>
              <a:gd name="connsiteY2" fmla="*/ 84354 h 1041537"/>
              <a:gd name="connsiteX3" fmla="*/ 773068 w 1102912"/>
              <a:gd name="connsiteY3" fmla="*/ 31297 h 1041537"/>
              <a:gd name="connsiteX4" fmla="*/ 1040815 w 1102912"/>
              <a:gd name="connsiteY4" fmla="*/ 417652 h 1041537"/>
              <a:gd name="connsiteX5" fmla="*/ 429823 w 1102912"/>
              <a:gd name="connsiteY5" fmla="*/ 622347 h 1041537"/>
              <a:gd name="connsiteX6" fmla="*/ 207856 w 1102912"/>
              <a:gd name="connsiteY6" fmla="*/ 1041537 h 1041537"/>
              <a:gd name="connsiteX0" fmla="*/ 207856 w 1102912"/>
              <a:gd name="connsiteY0" fmla="*/ 1041537 h 1055937"/>
              <a:gd name="connsiteX1" fmla="*/ 78504 w 1102912"/>
              <a:gd name="connsiteY1" fmla="*/ 903819 h 1055937"/>
              <a:gd name="connsiteX2" fmla="*/ 167808 w 1102912"/>
              <a:gd name="connsiteY2" fmla="*/ 569952 h 1055937"/>
              <a:gd name="connsiteX3" fmla="*/ 250689 w 1102912"/>
              <a:gd name="connsiteY3" fmla="*/ 84354 h 1055937"/>
              <a:gd name="connsiteX4" fmla="*/ 773068 w 1102912"/>
              <a:gd name="connsiteY4" fmla="*/ 31297 h 1055937"/>
              <a:gd name="connsiteX5" fmla="*/ 1040815 w 1102912"/>
              <a:gd name="connsiteY5" fmla="*/ 417652 h 1055937"/>
              <a:gd name="connsiteX6" fmla="*/ 429823 w 1102912"/>
              <a:gd name="connsiteY6" fmla="*/ 622347 h 1055937"/>
              <a:gd name="connsiteX7" fmla="*/ 207856 w 1102912"/>
              <a:gd name="connsiteY7" fmla="*/ 1041537 h 1055937"/>
              <a:gd name="connsiteX0" fmla="*/ 207856 w 1102912"/>
              <a:gd name="connsiteY0" fmla="*/ 1041537 h 1055937"/>
              <a:gd name="connsiteX1" fmla="*/ 78504 w 1102912"/>
              <a:gd name="connsiteY1" fmla="*/ 903819 h 1055937"/>
              <a:gd name="connsiteX2" fmla="*/ 167808 w 1102912"/>
              <a:gd name="connsiteY2" fmla="*/ 569952 h 1055937"/>
              <a:gd name="connsiteX3" fmla="*/ 250689 w 1102912"/>
              <a:gd name="connsiteY3" fmla="*/ 84354 h 1055937"/>
              <a:gd name="connsiteX4" fmla="*/ 773068 w 1102912"/>
              <a:gd name="connsiteY4" fmla="*/ 31297 h 1055937"/>
              <a:gd name="connsiteX5" fmla="*/ 1040815 w 1102912"/>
              <a:gd name="connsiteY5" fmla="*/ 417652 h 1055937"/>
              <a:gd name="connsiteX6" fmla="*/ 429823 w 1102912"/>
              <a:gd name="connsiteY6" fmla="*/ 622347 h 1055937"/>
              <a:gd name="connsiteX7" fmla="*/ 183941 w 1102912"/>
              <a:gd name="connsiteY7" fmla="*/ 894301 h 1055937"/>
              <a:gd name="connsiteX8" fmla="*/ 207856 w 1102912"/>
              <a:gd name="connsiteY8" fmla="*/ 1041537 h 105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2912" h="1055937">
                <a:moveTo>
                  <a:pt x="207856" y="1041537"/>
                </a:moveTo>
                <a:cubicBezTo>
                  <a:pt x="172148" y="1096380"/>
                  <a:pt x="85179" y="982417"/>
                  <a:pt x="78504" y="903819"/>
                </a:cubicBezTo>
                <a:cubicBezTo>
                  <a:pt x="71829" y="825221"/>
                  <a:pt x="161955" y="714461"/>
                  <a:pt x="167808" y="569952"/>
                </a:cubicBezTo>
                <a:cubicBezTo>
                  <a:pt x="-207624" y="465175"/>
                  <a:pt x="149812" y="174130"/>
                  <a:pt x="250689" y="84354"/>
                </a:cubicBezTo>
                <a:cubicBezTo>
                  <a:pt x="351566" y="-5422"/>
                  <a:pt x="641380" y="-24253"/>
                  <a:pt x="773068" y="31297"/>
                </a:cubicBezTo>
                <a:cubicBezTo>
                  <a:pt x="904756" y="86847"/>
                  <a:pt x="1240937" y="240756"/>
                  <a:pt x="1040815" y="417652"/>
                </a:cubicBezTo>
                <a:cubicBezTo>
                  <a:pt x="926170" y="518992"/>
                  <a:pt x="648730" y="633363"/>
                  <a:pt x="429823" y="622347"/>
                </a:cubicBezTo>
                <a:cubicBezTo>
                  <a:pt x="400581" y="678102"/>
                  <a:pt x="213183" y="838546"/>
                  <a:pt x="183941" y="894301"/>
                </a:cubicBezTo>
                <a:lnTo>
                  <a:pt x="207856" y="1041537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504000" rtlCol="0" anchor="ctr"/>
          <a:lstStyle/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Мені</a:t>
            </a:r>
          </a:p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погано…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A35ECC3A-1E8C-A919-F2DD-4FCA598112BA}"/>
              </a:ext>
            </a:extLst>
          </p:cNvPr>
          <p:cNvSpPr/>
          <p:nvPr/>
        </p:nvSpPr>
        <p:spPr bwMode="gray">
          <a:xfrm>
            <a:off x="4686015" y="1421152"/>
            <a:ext cx="945409" cy="529912"/>
          </a:xfrm>
          <a:custGeom>
            <a:avLst/>
            <a:gdLst>
              <a:gd name="connsiteX0" fmla="*/ 981078 w 914400"/>
              <a:gd name="connsiteY0" fmla="*/ 515942 h 578547"/>
              <a:gd name="connsiteX1" fmla="*/ 778416 w 914400"/>
              <a:gd name="connsiteY1" fmla="*/ 495124 h 578547"/>
              <a:gd name="connsiteX2" fmla="*/ 309694 w 914400"/>
              <a:gd name="connsiteY2" fmla="*/ 563079 h 578547"/>
              <a:gd name="connsiteX3" fmla="*/ 83127 w 914400"/>
              <a:gd name="connsiteY3" fmla="*/ 122952 h 578547"/>
              <a:gd name="connsiteX4" fmla="*/ 557844 w 914400"/>
              <a:gd name="connsiteY4" fmla="*/ 7095 h 578547"/>
              <a:gd name="connsiteX5" fmla="*/ 876904 w 914400"/>
              <a:gd name="connsiteY5" fmla="*/ 404001 h 578547"/>
              <a:gd name="connsiteX6" fmla="*/ 981078 w 914400"/>
              <a:gd name="connsiteY6" fmla="*/ 515942 h 578547"/>
              <a:gd name="connsiteX0" fmla="*/ 981294 w 981294"/>
              <a:gd name="connsiteY0" fmla="*/ 515956 h 578569"/>
              <a:gd name="connsiteX1" fmla="*/ 778632 w 981294"/>
              <a:gd name="connsiteY1" fmla="*/ 495138 h 578569"/>
              <a:gd name="connsiteX2" fmla="*/ 309910 w 981294"/>
              <a:gd name="connsiteY2" fmla="*/ 563093 h 578569"/>
              <a:gd name="connsiteX3" fmla="*/ 83343 w 981294"/>
              <a:gd name="connsiteY3" fmla="*/ 122966 h 578569"/>
              <a:gd name="connsiteX4" fmla="*/ 558060 w 981294"/>
              <a:gd name="connsiteY4" fmla="*/ 7109 h 578569"/>
              <a:gd name="connsiteX5" fmla="*/ 826743 w 981294"/>
              <a:gd name="connsiteY5" fmla="*/ 106156 h 578569"/>
              <a:gd name="connsiteX6" fmla="*/ 877120 w 981294"/>
              <a:gd name="connsiteY6" fmla="*/ 404015 h 578569"/>
              <a:gd name="connsiteX7" fmla="*/ 981294 w 981294"/>
              <a:gd name="connsiteY7" fmla="*/ 515956 h 578569"/>
              <a:gd name="connsiteX0" fmla="*/ 921848 w 921848"/>
              <a:gd name="connsiteY0" fmla="*/ 473897 h 536510"/>
              <a:gd name="connsiteX1" fmla="*/ 719186 w 921848"/>
              <a:gd name="connsiteY1" fmla="*/ 453079 h 536510"/>
              <a:gd name="connsiteX2" fmla="*/ 250464 w 921848"/>
              <a:gd name="connsiteY2" fmla="*/ 521034 h 536510"/>
              <a:gd name="connsiteX3" fmla="*/ 23897 w 921848"/>
              <a:gd name="connsiteY3" fmla="*/ 80907 h 536510"/>
              <a:gd name="connsiteX4" fmla="*/ 498614 w 921848"/>
              <a:gd name="connsiteY4" fmla="*/ 12675 h 536510"/>
              <a:gd name="connsiteX5" fmla="*/ 767297 w 921848"/>
              <a:gd name="connsiteY5" fmla="*/ 64097 h 536510"/>
              <a:gd name="connsiteX6" fmla="*/ 817674 w 921848"/>
              <a:gd name="connsiteY6" fmla="*/ 361956 h 536510"/>
              <a:gd name="connsiteX7" fmla="*/ 921848 w 921848"/>
              <a:gd name="connsiteY7" fmla="*/ 473897 h 536510"/>
              <a:gd name="connsiteX0" fmla="*/ 969985 w 969985"/>
              <a:gd name="connsiteY0" fmla="*/ 468254 h 539826"/>
              <a:gd name="connsiteX1" fmla="*/ 767323 w 969985"/>
              <a:gd name="connsiteY1" fmla="*/ 447436 h 539826"/>
              <a:gd name="connsiteX2" fmla="*/ 298601 w 969985"/>
              <a:gd name="connsiteY2" fmla="*/ 515391 h 539826"/>
              <a:gd name="connsiteX3" fmla="*/ 5359 w 969985"/>
              <a:gd name="connsiteY3" fmla="*/ 113364 h 539826"/>
              <a:gd name="connsiteX4" fmla="*/ 546751 w 969985"/>
              <a:gd name="connsiteY4" fmla="*/ 7032 h 539826"/>
              <a:gd name="connsiteX5" fmla="*/ 815434 w 969985"/>
              <a:gd name="connsiteY5" fmla="*/ 58454 h 539826"/>
              <a:gd name="connsiteX6" fmla="*/ 865811 w 969985"/>
              <a:gd name="connsiteY6" fmla="*/ 356313 h 539826"/>
              <a:gd name="connsiteX7" fmla="*/ 969985 w 969985"/>
              <a:gd name="connsiteY7" fmla="*/ 468254 h 539826"/>
              <a:gd name="connsiteX0" fmla="*/ 1006006 w 1006006"/>
              <a:gd name="connsiteY0" fmla="*/ 466334 h 521696"/>
              <a:gd name="connsiteX1" fmla="*/ 803344 w 1006006"/>
              <a:gd name="connsiteY1" fmla="*/ 445516 h 521696"/>
              <a:gd name="connsiteX2" fmla="*/ 334622 w 1006006"/>
              <a:gd name="connsiteY2" fmla="*/ 513471 h 521696"/>
              <a:gd name="connsiteX3" fmla="*/ 70406 w 1006006"/>
              <a:gd name="connsiteY3" fmla="*/ 332757 h 521696"/>
              <a:gd name="connsiteX4" fmla="*/ 41380 w 1006006"/>
              <a:gd name="connsiteY4" fmla="*/ 111444 h 521696"/>
              <a:gd name="connsiteX5" fmla="*/ 582772 w 1006006"/>
              <a:gd name="connsiteY5" fmla="*/ 5112 h 521696"/>
              <a:gd name="connsiteX6" fmla="*/ 851455 w 1006006"/>
              <a:gd name="connsiteY6" fmla="*/ 56534 h 521696"/>
              <a:gd name="connsiteX7" fmla="*/ 901832 w 1006006"/>
              <a:gd name="connsiteY7" fmla="*/ 354393 h 521696"/>
              <a:gd name="connsiteX8" fmla="*/ 1006006 w 1006006"/>
              <a:gd name="connsiteY8" fmla="*/ 466334 h 521696"/>
              <a:gd name="connsiteX0" fmla="*/ 958381 w 958381"/>
              <a:gd name="connsiteY0" fmla="*/ 323459 h 521696"/>
              <a:gd name="connsiteX1" fmla="*/ 803344 w 958381"/>
              <a:gd name="connsiteY1" fmla="*/ 445516 h 521696"/>
              <a:gd name="connsiteX2" fmla="*/ 334622 w 958381"/>
              <a:gd name="connsiteY2" fmla="*/ 513471 h 521696"/>
              <a:gd name="connsiteX3" fmla="*/ 70406 w 958381"/>
              <a:gd name="connsiteY3" fmla="*/ 332757 h 521696"/>
              <a:gd name="connsiteX4" fmla="*/ 41380 w 958381"/>
              <a:gd name="connsiteY4" fmla="*/ 111444 h 521696"/>
              <a:gd name="connsiteX5" fmla="*/ 582772 w 958381"/>
              <a:gd name="connsiteY5" fmla="*/ 5112 h 521696"/>
              <a:gd name="connsiteX6" fmla="*/ 851455 w 958381"/>
              <a:gd name="connsiteY6" fmla="*/ 56534 h 521696"/>
              <a:gd name="connsiteX7" fmla="*/ 901832 w 958381"/>
              <a:gd name="connsiteY7" fmla="*/ 354393 h 521696"/>
              <a:gd name="connsiteX8" fmla="*/ 958381 w 958381"/>
              <a:gd name="connsiteY8" fmla="*/ 323459 h 521696"/>
              <a:gd name="connsiteX0" fmla="*/ 945409 w 945409"/>
              <a:gd name="connsiteY0" fmla="*/ 331675 h 529912"/>
              <a:gd name="connsiteX1" fmla="*/ 790372 w 945409"/>
              <a:gd name="connsiteY1" fmla="*/ 453732 h 529912"/>
              <a:gd name="connsiteX2" fmla="*/ 321650 w 945409"/>
              <a:gd name="connsiteY2" fmla="*/ 521687 h 529912"/>
              <a:gd name="connsiteX3" fmla="*/ 57434 w 945409"/>
              <a:gd name="connsiteY3" fmla="*/ 340973 h 529912"/>
              <a:gd name="connsiteX4" fmla="*/ 47458 w 945409"/>
              <a:gd name="connsiteY4" fmla="*/ 52985 h 529912"/>
              <a:gd name="connsiteX5" fmla="*/ 569800 w 945409"/>
              <a:gd name="connsiteY5" fmla="*/ 13328 h 529912"/>
              <a:gd name="connsiteX6" fmla="*/ 838483 w 945409"/>
              <a:gd name="connsiteY6" fmla="*/ 64750 h 529912"/>
              <a:gd name="connsiteX7" fmla="*/ 888860 w 945409"/>
              <a:gd name="connsiteY7" fmla="*/ 362609 h 529912"/>
              <a:gd name="connsiteX8" fmla="*/ 945409 w 945409"/>
              <a:gd name="connsiteY8" fmla="*/ 331675 h 52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5409" h="529912">
                <a:moveTo>
                  <a:pt x="945409" y="331675"/>
                </a:moveTo>
                <a:lnTo>
                  <a:pt x="790372" y="453732"/>
                </a:lnTo>
                <a:cubicBezTo>
                  <a:pt x="667097" y="530739"/>
                  <a:pt x="443806" y="540480"/>
                  <a:pt x="321650" y="521687"/>
                </a:cubicBezTo>
                <a:cubicBezTo>
                  <a:pt x="199494" y="502894"/>
                  <a:pt x="106308" y="407978"/>
                  <a:pt x="57434" y="340973"/>
                </a:cubicBezTo>
                <a:cubicBezTo>
                  <a:pt x="8560" y="273969"/>
                  <a:pt x="-37936" y="107593"/>
                  <a:pt x="47458" y="52985"/>
                </a:cubicBezTo>
                <a:cubicBezTo>
                  <a:pt x="132852" y="-1622"/>
                  <a:pt x="389076" y="-12476"/>
                  <a:pt x="569800" y="13328"/>
                </a:cubicBezTo>
                <a:cubicBezTo>
                  <a:pt x="693700" y="15289"/>
                  <a:pt x="785306" y="-1401"/>
                  <a:pt x="838483" y="64750"/>
                </a:cubicBezTo>
                <a:cubicBezTo>
                  <a:pt x="891660" y="130901"/>
                  <a:pt x="863102" y="299072"/>
                  <a:pt x="888860" y="362609"/>
                </a:cubicBezTo>
                <a:lnTo>
                  <a:pt x="945409" y="331675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dirty="0" err="1">
                <a:solidFill>
                  <a:schemeClr val="tx1"/>
                </a:solidFill>
                <a:latin typeface="+mj-lt"/>
              </a:rPr>
              <a:t>Вставай</a:t>
            </a:r>
            <a:r>
              <a:rPr lang="uk-UA" sz="1100" dirty="0">
                <a:solidFill>
                  <a:schemeClr val="tx1"/>
                </a:solidFill>
                <a:latin typeface="+mj-lt"/>
              </a:rPr>
              <a:t>, час до школи…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EC669666-60D8-D228-9BF4-64D6F4AA95DF}"/>
              </a:ext>
            </a:extLst>
          </p:cNvPr>
          <p:cNvSpPr/>
          <p:nvPr/>
        </p:nvSpPr>
        <p:spPr bwMode="gray">
          <a:xfrm>
            <a:off x="6358349" y="1448272"/>
            <a:ext cx="1672865" cy="1246885"/>
          </a:xfrm>
          <a:custGeom>
            <a:avLst/>
            <a:gdLst>
              <a:gd name="connsiteX0" fmla="*/ 1718629 w 1440160"/>
              <a:gd name="connsiteY0" fmla="*/ 817193 h 1296144"/>
              <a:gd name="connsiteX1" fmla="*/ 1389327 w 1440160"/>
              <a:gd name="connsiteY1" fmla="*/ 887249 h 1296144"/>
              <a:gd name="connsiteX2" fmla="*/ 554919 w 1440160"/>
              <a:gd name="connsiteY2" fmla="*/ 1278867 h 1296144"/>
              <a:gd name="connsiteX3" fmla="*/ 12592 w 1440160"/>
              <a:gd name="connsiteY3" fmla="*/ 527407 h 1296144"/>
              <a:gd name="connsiteX4" fmla="*/ 773051 w 1440160"/>
              <a:gd name="connsiteY4" fmla="*/ 1756 h 1296144"/>
              <a:gd name="connsiteX5" fmla="*/ 1440148 w 1440160"/>
              <a:gd name="connsiteY5" fmla="*/ 644199 h 1296144"/>
              <a:gd name="connsiteX6" fmla="*/ 1718629 w 1440160"/>
              <a:gd name="connsiteY6" fmla="*/ 817193 h 1296144"/>
              <a:gd name="connsiteX0" fmla="*/ 1718742 w 1718742"/>
              <a:gd name="connsiteY0" fmla="*/ 817214 h 1296253"/>
              <a:gd name="connsiteX1" fmla="*/ 1389440 w 1718742"/>
              <a:gd name="connsiteY1" fmla="*/ 887270 h 1296253"/>
              <a:gd name="connsiteX2" fmla="*/ 555032 w 1718742"/>
              <a:gd name="connsiteY2" fmla="*/ 1278888 h 1296253"/>
              <a:gd name="connsiteX3" fmla="*/ 12705 w 1718742"/>
              <a:gd name="connsiteY3" fmla="*/ 527428 h 1296253"/>
              <a:gd name="connsiteX4" fmla="*/ 773164 w 1718742"/>
              <a:gd name="connsiteY4" fmla="*/ 1777 h 1296253"/>
              <a:gd name="connsiteX5" fmla="*/ 1506936 w 1718742"/>
              <a:gd name="connsiteY5" fmla="*/ 406095 h 1296253"/>
              <a:gd name="connsiteX6" fmla="*/ 1718742 w 1718742"/>
              <a:gd name="connsiteY6" fmla="*/ 817214 h 1296253"/>
              <a:gd name="connsiteX0" fmla="*/ 1718742 w 1718742"/>
              <a:gd name="connsiteY0" fmla="*/ 817214 h 1296253"/>
              <a:gd name="connsiteX1" fmla="*/ 1389440 w 1718742"/>
              <a:gd name="connsiteY1" fmla="*/ 887270 h 1296253"/>
              <a:gd name="connsiteX2" fmla="*/ 555032 w 1718742"/>
              <a:gd name="connsiteY2" fmla="*/ 1278888 h 1296253"/>
              <a:gd name="connsiteX3" fmla="*/ 12705 w 1718742"/>
              <a:gd name="connsiteY3" fmla="*/ 527428 h 1296253"/>
              <a:gd name="connsiteX4" fmla="*/ 773164 w 1718742"/>
              <a:gd name="connsiteY4" fmla="*/ 1777 h 1296253"/>
              <a:gd name="connsiteX5" fmla="*/ 1506936 w 1718742"/>
              <a:gd name="connsiteY5" fmla="*/ 406095 h 1296253"/>
              <a:gd name="connsiteX6" fmla="*/ 1718742 w 1718742"/>
              <a:gd name="connsiteY6" fmla="*/ 817214 h 1296253"/>
              <a:gd name="connsiteX0" fmla="*/ 1714974 w 1714974"/>
              <a:gd name="connsiteY0" fmla="*/ 817214 h 1299469"/>
              <a:gd name="connsiteX1" fmla="*/ 1433297 w 1714974"/>
              <a:gd name="connsiteY1" fmla="*/ 944420 h 1299469"/>
              <a:gd name="connsiteX2" fmla="*/ 551264 w 1714974"/>
              <a:gd name="connsiteY2" fmla="*/ 1278888 h 1299469"/>
              <a:gd name="connsiteX3" fmla="*/ 8937 w 1714974"/>
              <a:gd name="connsiteY3" fmla="*/ 527428 h 1299469"/>
              <a:gd name="connsiteX4" fmla="*/ 769396 w 1714974"/>
              <a:gd name="connsiteY4" fmla="*/ 1777 h 1299469"/>
              <a:gd name="connsiteX5" fmla="*/ 1503168 w 1714974"/>
              <a:gd name="connsiteY5" fmla="*/ 406095 h 1299469"/>
              <a:gd name="connsiteX6" fmla="*/ 1714974 w 1714974"/>
              <a:gd name="connsiteY6" fmla="*/ 817214 h 1299469"/>
              <a:gd name="connsiteX0" fmla="*/ 1676874 w 1676874"/>
              <a:gd name="connsiteY0" fmla="*/ 817214 h 1299469"/>
              <a:gd name="connsiteX1" fmla="*/ 1433297 w 1676874"/>
              <a:gd name="connsiteY1" fmla="*/ 944420 h 1299469"/>
              <a:gd name="connsiteX2" fmla="*/ 551264 w 1676874"/>
              <a:gd name="connsiteY2" fmla="*/ 1278888 h 1299469"/>
              <a:gd name="connsiteX3" fmla="*/ 8937 w 1676874"/>
              <a:gd name="connsiteY3" fmla="*/ 527428 h 1299469"/>
              <a:gd name="connsiteX4" fmla="*/ 769396 w 1676874"/>
              <a:gd name="connsiteY4" fmla="*/ 1777 h 1299469"/>
              <a:gd name="connsiteX5" fmla="*/ 1503168 w 1676874"/>
              <a:gd name="connsiteY5" fmla="*/ 406095 h 1299469"/>
              <a:gd name="connsiteX6" fmla="*/ 1676874 w 1676874"/>
              <a:gd name="connsiteY6" fmla="*/ 817214 h 1299469"/>
              <a:gd name="connsiteX0" fmla="*/ 1713529 w 1713529"/>
              <a:gd name="connsiteY0" fmla="*/ 816564 h 1280516"/>
              <a:gd name="connsiteX1" fmla="*/ 1469952 w 1713529"/>
              <a:gd name="connsiteY1" fmla="*/ 943770 h 1280516"/>
              <a:gd name="connsiteX2" fmla="*/ 587919 w 1713529"/>
              <a:gd name="connsiteY2" fmla="*/ 1278238 h 1280516"/>
              <a:gd name="connsiteX3" fmla="*/ 140264 w 1713529"/>
              <a:gd name="connsiteY3" fmla="*/ 1061859 h 1280516"/>
              <a:gd name="connsiteX4" fmla="*/ 45592 w 1713529"/>
              <a:gd name="connsiteY4" fmla="*/ 526778 h 1280516"/>
              <a:gd name="connsiteX5" fmla="*/ 806051 w 1713529"/>
              <a:gd name="connsiteY5" fmla="*/ 1127 h 1280516"/>
              <a:gd name="connsiteX6" fmla="*/ 1539823 w 1713529"/>
              <a:gd name="connsiteY6" fmla="*/ 405445 h 1280516"/>
              <a:gd name="connsiteX7" fmla="*/ 1713529 w 1713529"/>
              <a:gd name="connsiteY7" fmla="*/ 816564 h 1280516"/>
              <a:gd name="connsiteX0" fmla="*/ 1672865 w 1672865"/>
              <a:gd name="connsiteY0" fmla="*/ 819738 h 1283690"/>
              <a:gd name="connsiteX1" fmla="*/ 1429288 w 1672865"/>
              <a:gd name="connsiteY1" fmla="*/ 946944 h 1283690"/>
              <a:gd name="connsiteX2" fmla="*/ 547255 w 1672865"/>
              <a:gd name="connsiteY2" fmla="*/ 1281412 h 1283690"/>
              <a:gd name="connsiteX3" fmla="*/ 99600 w 1672865"/>
              <a:gd name="connsiteY3" fmla="*/ 1065033 h 1283690"/>
              <a:gd name="connsiteX4" fmla="*/ 4928 w 1672865"/>
              <a:gd name="connsiteY4" fmla="*/ 529952 h 1283690"/>
              <a:gd name="connsiteX5" fmla="*/ 194851 w 1672865"/>
              <a:gd name="connsiteY5" fmla="*/ 198258 h 1283690"/>
              <a:gd name="connsiteX6" fmla="*/ 765387 w 1672865"/>
              <a:gd name="connsiteY6" fmla="*/ 4301 h 1283690"/>
              <a:gd name="connsiteX7" fmla="*/ 1499159 w 1672865"/>
              <a:gd name="connsiteY7" fmla="*/ 408619 h 1283690"/>
              <a:gd name="connsiteX8" fmla="*/ 1672865 w 1672865"/>
              <a:gd name="connsiteY8" fmla="*/ 819738 h 1283690"/>
              <a:gd name="connsiteX0" fmla="*/ 1672865 w 1672865"/>
              <a:gd name="connsiteY0" fmla="*/ 782933 h 1246885"/>
              <a:gd name="connsiteX1" fmla="*/ 1429288 w 1672865"/>
              <a:gd name="connsiteY1" fmla="*/ 910139 h 1246885"/>
              <a:gd name="connsiteX2" fmla="*/ 547255 w 1672865"/>
              <a:gd name="connsiteY2" fmla="*/ 1244607 h 1246885"/>
              <a:gd name="connsiteX3" fmla="*/ 99600 w 1672865"/>
              <a:gd name="connsiteY3" fmla="*/ 1028228 h 1246885"/>
              <a:gd name="connsiteX4" fmla="*/ 4928 w 1672865"/>
              <a:gd name="connsiteY4" fmla="*/ 493147 h 1246885"/>
              <a:gd name="connsiteX5" fmla="*/ 194851 w 1672865"/>
              <a:gd name="connsiteY5" fmla="*/ 161453 h 1246885"/>
              <a:gd name="connsiteX6" fmla="*/ 774912 w 1672865"/>
              <a:gd name="connsiteY6" fmla="*/ 5596 h 1246885"/>
              <a:gd name="connsiteX7" fmla="*/ 1499159 w 1672865"/>
              <a:gd name="connsiteY7" fmla="*/ 371814 h 1246885"/>
              <a:gd name="connsiteX8" fmla="*/ 1672865 w 1672865"/>
              <a:gd name="connsiteY8" fmla="*/ 782933 h 1246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2865" h="1246885">
                <a:moveTo>
                  <a:pt x="1672865" y="782933"/>
                </a:moveTo>
                <a:lnTo>
                  <a:pt x="1429288" y="910139"/>
                </a:lnTo>
                <a:cubicBezTo>
                  <a:pt x="1297508" y="1208816"/>
                  <a:pt x="768870" y="1224926"/>
                  <a:pt x="547255" y="1244607"/>
                </a:cubicBezTo>
                <a:cubicBezTo>
                  <a:pt x="325640" y="1264289"/>
                  <a:pt x="189988" y="1153471"/>
                  <a:pt x="99600" y="1028228"/>
                </a:cubicBezTo>
                <a:cubicBezTo>
                  <a:pt x="9212" y="902985"/>
                  <a:pt x="-10947" y="637609"/>
                  <a:pt x="4928" y="493147"/>
                </a:cubicBezTo>
                <a:cubicBezTo>
                  <a:pt x="20803" y="348685"/>
                  <a:pt x="68108" y="249062"/>
                  <a:pt x="194851" y="161453"/>
                </a:cubicBezTo>
                <a:cubicBezTo>
                  <a:pt x="321594" y="73844"/>
                  <a:pt x="567052" y="-24702"/>
                  <a:pt x="774912" y="5596"/>
                </a:cubicBezTo>
                <a:cubicBezTo>
                  <a:pt x="1149378" y="30455"/>
                  <a:pt x="1496915" y="33885"/>
                  <a:pt x="1499159" y="371814"/>
                </a:cubicBezTo>
                <a:cubicBezTo>
                  <a:pt x="1512611" y="756504"/>
                  <a:pt x="1602263" y="645893"/>
                  <a:pt x="1672865" y="782933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sz="1100" dirty="0">
                <a:solidFill>
                  <a:schemeClr val="tx1"/>
                </a:solidFill>
                <a:latin typeface="+mj-lt"/>
              </a:rPr>
              <a:t>Ось чай і градусник. Я зараз повернуся й перевірю твою температуру.</a:t>
            </a:r>
          </a:p>
        </p:txBody>
      </p:sp>
    </p:spTree>
    <p:extLst>
      <p:ext uri="{BB962C8B-B14F-4D97-AF65-F5344CB8AC3E}">
        <p14:creationId xmlns:p14="http://schemas.microsoft.com/office/powerpoint/2010/main" val="1583250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Відео на сьогоднішню тему </a:t>
            </a:r>
            <a:b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можна знайти на вебсайті:  </a:t>
            </a:r>
            <a:b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uk-UA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http://www.uke.de/mkt_videos</a:t>
            </a: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Після цього ви можете обговорити, наскільки відео відповідає сьогоднішній темі.</a:t>
            </a: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uk-UA" sz="3600"/>
              <a:t>Додатково: відео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36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... багато важливих спогадів також втрачено </a:t>
            </a:r>
            <a:b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</a:br>
            <a:r>
              <a:rPr lang="uk-UA">
                <a:solidFill>
                  <a:prstClr val="white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(зустрічі, спогади про відпустку, шкільні знання ...).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prstClr val="white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325362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uk-UA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[тренерам:</a:t>
            </a: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Деякі уривки відео містять вислови/вміст, які можуть підходити не для кожної аудиторії та не для кожної культури. Тому ретельно виберіть відео перед показом]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15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7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8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9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2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4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156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37</a:t>
            </a:fld>
            <a:endParaRPr lang="de-DE">
              <a:latin typeface="Calibri Light"/>
            </a:endParaRPr>
          </a:p>
        </p:txBody>
      </p:sp>
      <p:sp>
        <p:nvSpPr>
          <p:cNvPr id="86020" name="Text Box 16"/>
          <p:cNvSpPr txBox="1">
            <a:spLocks noChangeArrowheads="1"/>
          </p:cNvSpPr>
          <p:nvPr/>
        </p:nvSpPr>
        <p:spPr bwMode="auto">
          <a:xfrm>
            <a:off x="2352230" y="5013326"/>
            <a:ext cx="28794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86021" name="Rectangle 21"/>
          <p:cNvSpPr>
            <a:spLocks noChangeArrowheads="1"/>
          </p:cNvSpPr>
          <p:nvPr/>
        </p:nvSpPr>
        <p:spPr bwMode="auto">
          <a:xfrm>
            <a:off x="4272546" y="1813842"/>
            <a:ext cx="1344434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6022" name="Rectangle 23"/>
          <p:cNvSpPr>
            <a:spLocks noChangeArrowheads="1"/>
          </p:cNvSpPr>
          <p:nvPr/>
        </p:nvSpPr>
        <p:spPr bwMode="auto">
          <a:xfrm>
            <a:off x="5822349" y="1813842"/>
            <a:ext cx="575883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6023" name="Picture 2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28307" y="1384758"/>
            <a:ext cx="11338560" cy="408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86023"/>
          <p:cNvSpPr txBox="1">
            <a:spLocks noChangeArrowheads="1"/>
          </p:cNvSpPr>
          <p:nvPr/>
        </p:nvSpPr>
        <p:spPr bwMode="auto">
          <a:xfrm>
            <a:off x="428307" y="5478664"/>
            <a:ext cx="11338560" cy="29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може думати чоловік на третьому зображенні ...? Він має рацію?</a:t>
            </a:r>
          </a:p>
        </p:txBody>
      </p:sp>
      <p:sp>
        <p:nvSpPr>
          <p:cNvPr id="9" name="Rectangle 60"/>
          <p:cNvSpPr>
            <a:spLocks noChangeArrowheads="1"/>
          </p:cNvSpPr>
          <p:nvPr/>
        </p:nvSpPr>
        <p:spPr bwMode="auto">
          <a:xfrm>
            <a:off x="594360" y="1545336"/>
            <a:ext cx="2715768" cy="374904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44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E969911A-94C2-5A90-8912-01590F196037}"/>
              </a:ext>
            </a:extLst>
          </p:cNvPr>
          <p:cNvSpPr/>
          <p:nvPr/>
        </p:nvSpPr>
        <p:spPr bwMode="gray">
          <a:xfrm>
            <a:off x="3310128" y="1563624"/>
            <a:ext cx="2427419" cy="1473675"/>
          </a:xfrm>
          <a:custGeom>
            <a:avLst/>
            <a:gdLst>
              <a:gd name="connsiteX0" fmla="*/ 0 w 2427419"/>
              <a:gd name="connsiteY0" fmla="*/ 190886 h 1145296"/>
              <a:gd name="connsiteX1" fmla="*/ 190886 w 2427419"/>
              <a:gd name="connsiteY1" fmla="*/ 0 h 1145296"/>
              <a:gd name="connsiteX2" fmla="*/ 1415994 w 2427419"/>
              <a:gd name="connsiteY2" fmla="*/ 0 h 1145296"/>
              <a:gd name="connsiteX3" fmla="*/ 1415994 w 2427419"/>
              <a:gd name="connsiteY3" fmla="*/ 0 h 1145296"/>
              <a:gd name="connsiteX4" fmla="*/ 2022849 w 2427419"/>
              <a:gd name="connsiteY4" fmla="*/ 0 h 1145296"/>
              <a:gd name="connsiteX5" fmla="*/ 2236533 w 2427419"/>
              <a:gd name="connsiteY5" fmla="*/ 0 h 1145296"/>
              <a:gd name="connsiteX6" fmla="*/ 2427419 w 2427419"/>
              <a:gd name="connsiteY6" fmla="*/ 190886 h 1145296"/>
              <a:gd name="connsiteX7" fmla="*/ 2427419 w 2427419"/>
              <a:gd name="connsiteY7" fmla="*/ 668089 h 1145296"/>
              <a:gd name="connsiteX8" fmla="*/ 2427419 w 2427419"/>
              <a:gd name="connsiteY8" fmla="*/ 668089 h 1145296"/>
              <a:gd name="connsiteX9" fmla="*/ 2427419 w 2427419"/>
              <a:gd name="connsiteY9" fmla="*/ 954413 h 1145296"/>
              <a:gd name="connsiteX10" fmla="*/ 2427419 w 2427419"/>
              <a:gd name="connsiteY10" fmla="*/ 954410 h 1145296"/>
              <a:gd name="connsiteX11" fmla="*/ 2236533 w 2427419"/>
              <a:gd name="connsiteY11" fmla="*/ 1145296 h 1145296"/>
              <a:gd name="connsiteX12" fmla="*/ 2022849 w 2427419"/>
              <a:gd name="connsiteY12" fmla="*/ 1145296 h 1145296"/>
              <a:gd name="connsiteX13" fmla="*/ 1315443 w 2427419"/>
              <a:gd name="connsiteY13" fmla="*/ 1473675 h 1145296"/>
              <a:gd name="connsiteX14" fmla="*/ 1415994 w 2427419"/>
              <a:gd name="connsiteY14" fmla="*/ 1145296 h 1145296"/>
              <a:gd name="connsiteX15" fmla="*/ 190886 w 2427419"/>
              <a:gd name="connsiteY15" fmla="*/ 1145296 h 1145296"/>
              <a:gd name="connsiteX16" fmla="*/ 0 w 2427419"/>
              <a:gd name="connsiteY16" fmla="*/ 954410 h 1145296"/>
              <a:gd name="connsiteX17" fmla="*/ 0 w 2427419"/>
              <a:gd name="connsiteY17" fmla="*/ 954413 h 1145296"/>
              <a:gd name="connsiteX18" fmla="*/ 0 w 2427419"/>
              <a:gd name="connsiteY18" fmla="*/ 668089 h 1145296"/>
              <a:gd name="connsiteX19" fmla="*/ 0 w 2427419"/>
              <a:gd name="connsiteY19" fmla="*/ 668089 h 1145296"/>
              <a:gd name="connsiteX20" fmla="*/ 0 w 2427419"/>
              <a:gd name="connsiteY20" fmla="*/ 190886 h 1145296"/>
              <a:gd name="connsiteX0" fmla="*/ 0 w 2427419"/>
              <a:gd name="connsiteY0" fmla="*/ 190886 h 1473675"/>
              <a:gd name="connsiteX1" fmla="*/ 190886 w 2427419"/>
              <a:gd name="connsiteY1" fmla="*/ 0 h 1473675"/>
              <a:gd name="connsiteX2" fmla="*/ 1415994 w 2427419"/>
              <a:gd name="connsiteY2" fmla="*/ 0 h 1473675"/>
              <a:gd name="connsiteX3" fmla="*/ 1415994 w 2427419"/>
              <a:gd name="connsiteY3" fmla="*/ 0 h 1473675"/>
              <a:gd name="connsiteX4" fmla="*/ 2022849 w 2427419"/>
              <a:gd name="connsiteY4" fmla="*/ 0 h 1473675"/>
              <a:gd name="connsiteX5" fmla="*/ 2236533 w 2427419"/>
              <a:gd name="connsiteY5" fmla="*/ 0 h 1473675"/>
              <a:gd name="connsiteX6" fmla="*/ 2427419 w 2427419"/>
              <a:gd name="connsiteY6" fmla="*/ 190886 h 1473675"/>
              <a:gd name="connsiteX7" fmla="*/ 2427419 w 2427419"/>
              <a:gd name="connsiteY7" fmla="*/ 668089 h 1473675"/>
              <a:gd name="connsiteX8" fmla="*/ 2427419 w 2427419"/>
              <a:gd name="connsiteY8" fmla="*/ 668089 h 1473675"/>
              <a:gd name="connsiteX9" fmla="*/ 2427419 w 2427419"/>
              <a:gd name="connsiteY9" fmla="*/ 954413 h 1473675"/>
              <a:gd name="connsiteX10" fmla="*/ 2427419 w 2427419"/>
              <a:gd name="connsiteY10" fmla="*/ 954410 h 1473675"/>
              <a:gd name="connsiteX11" fmla="*/ 2236533 w 2427419"/>
              <a:gd name="connsiteY11" fmla="*/ 1145296 h 1473675"/>
              <a:gd name="connsiteX12" fmla="*/ 2022849 w 2427419"/>
              <a:gd name="connsiteY12" fmla="*/ 1145296 h 1473675"/>
              <a:gd name="connsiteX13" fmla="*/ 1315443 w 2427419"/>
              <a:gd name="connsiteY13" fmla="*/ 1473675 h 1473675"/>
              <a:gd name="connsiteX14" fmla="*/ 1349319 w 2427419"/>
              <a:gd name="connsiteY14" fmla="*/ 1145296 h 1473675"/>
              <a:gd name="connsiteX15" fmla="*/ 190886 w 2427419"/>
              <a:gd name="connsiteY15" fmla="*/ 1145296 h 1473675"/>
              <a:gd name="connsiteX16" fmla="*/ 0 w 2427419"/>
              <a:gd name="connsiteY16" fmla="*/ 954410 h 1473675"/>
              <a:gd name="connsiteX17" fmla="*/ 0 w 2427419"/>
              <a:gd name="connsiteY17" fmla="*/ 954413 h 1473675"/>
              <a:gd name="connsiteX18" fmla="*/ 0 w 2427419"/>
              <a:gd name="connsiteY18" fmla="*/ 668089 h 1473675"/>
              <a:gd name="connsiteX19" fmla="*/ 0 w 2427419"/>
              <a:gd name="connsiteY19" fmla="*/ 668089 h 1473675"/>
              <a:gd name="connsiteX20" fmla="*/ 0 w 2427419"/>
              <a:gd name="connsiteY20" fmla="*/ 190886 h 147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27419" h="1473675">
                <a:moveTo>
                  <a:pt x="0" y="190886"/>
                </a:moveTo>
                <a:cubicBezTo>
                  <a:pt x="0" y="85463"/>
                  <a:pt x="85463" y="0"/>
                  <a:pt x="190886" y="0"/>
                </a:cubicBezTo>
                <a:lnTo>
                  <a:pt x="1415994" y="0"/>
                </a:lnTo>
                <a:lnTo>
                  <a:pt x="1415994" y="0"/>
                </a:lnTo>
                <a:lnTo>
                  <a:pt x="2022849" y="0"/>
                </a:lnTo>
                <a:lnTo>
                  <a:pt x="2236533" y="0"/>
                </a:lnTo>
                <a:cubicBezTo>
                  <a:pt x="2341956" y="0"/>
                  <a:pt x="2427419" y="85463"/>
                  <a:pt x="2427419" y="190886"/>
                </a:cubicBezTo>
                <a:lnTo>
                  <a:pt x="2427419" y="668089"/>
                </a:lnTo>
                <a:lnTo>
                  <a:pt x="2427419" y="668089"/>
                </a:lnTo>
                <a:lnTo>
                  <a:pt x="2427419" y="954413"/>
                </a:lnTo>
                <a:lnTo>
                  <a:pt x="2427419" y="954410"/>
                </a:lnTo>
                <a:cubicBezTo>
                  <a:pt x="2427419" y="1059833"/>
                  <a:pt x="2341956" y="1145296"/>
                  <a:pt x="2236533" y="1145296"/>
                </a:cubicBezTo>
                <a:lnTo>
                  <a:pt x="2022849" y="1145296"/>
                </a:lnTo>
                <a:lnTo>
                  <a:pt x="1315443" y="1473675"/>
                </a:lnTo>
                <a:lnTo>
                  <a:pt x="1349319" y="1145296"/>
                </a:lnTo>
                <a:lnTo>
                  <a:pt x="190886" y="1145296"/>
                </a:lnTo>
                <a:cubicBezTo>
                  <a:pt x="85463" y="1145296"/>
                  <a:pt x="0" y="1059833"/>
                  <a:pt x="0" y="954410"/>
                </a:cubicBezTo>
                <a:lnTo>
                  <a:pt x="0" y="954413"/>
                </a:lnTo>
                <a:lnTo>
                  <a:pt x="0" y="668089"/>
                </a:lnTo>
                <a:lnTo>
                  <a:pt x="0" y="668089"/>
                </a:lnTo>
                <a:lnTo>
                  <a:pt x="0" y="190886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Пані </a:t>
            </a:r>
            <a:r>
              <a:rPr lang="uk-UA" dirty="0" err="1">
                <a:solidFill>
                  <a:schemeClr val="tx1"/>
                </a:solidFill>
                <a:latin typeface="+mj-lt"/>
              </a:rPr>
              <a:t>Адрієвська</a:t>
            </a:r>
            <a:r>
              <a:rPr lang="uk-UA" dirty="0">
                <a:solidFill>
                  <a:schemeClr val="tx1"/>
                </a:solidFill>
                <a:latin typeface="+mj-lt"/>
              </a:rPr>
              <a:t>, може, зустрінемось у кафе?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C882A24-35D2-AD92-60A3-845DECEC4DD9}"/>
              </a:ext>
            </a:extLst>
          </p:cNvPr>
          <p:cNvSpPr/>
          <p:nvPr/>
        </p:nvSpPr>
        <p:spPr bwMode="gray">
          <a:xfrm>
            <a:off x="5472416" y="2146657"/>
            <a:ext cx="1921315" cy="1591323"/>
          </a:xfrm>
          <a:custGeom>
            <a:avLst/>
            <a:gdLst>
              <a:gd name="connsiteX0" fmla="*/ 0 w 1921315"/>
              <a:gd name="connsiteY0" fmla="*/ 168022 h 1008112"/>
              <a:gd name="connsiteX1" fmla="*/ 168022 w 1921315"/>
              <a:gd name="connsiteY1" fmla="*/ 0 h 1008112"/>
              <a:gd name="connsiteX2" fmla="*/ 1120767 w 1921315"/>
              <a:gd name="connsiteY2" fmla="*/ 0 h 1008112"/>
              <a:gd name="connsiteX3" fmla="*/ 1120767 w 1921315"/>
              <a:gd name="connsiteY3" fmla="*/ 0 h 1008112"/>
              <a:gd name="connsiteX4" fmla="*/ 1601096 w 1921315"/>
              <a:gd name="connsiteY4" fmla="*/ 0 h 1008112"/>
              <a:gd name="connsiteX5" fmla="*/ 1753293 w 1921315"/>
              <a:gd name="connsiteY5" fmla="*/ 0 h 1008112"/>
              <a:gd name="connsiteX6" fmla="*/ 1921315 w 1921315"/>
              <a:gd name="connsiteY6" fmla="*/ 168022 h 1008112"/>
              <a:gd name="connsiteX7" fmla="*/ 1921315 w 1921315"/>
              <a:gd name="connsiteY7" fmla="*/ 588065 h 1008112"/>
              <a:gd name="connsiteX8" fmla="*/ 1921315 w 1921315"/>
              <a:gd name="connsiteY8" fmla="*/ 588065 h 1008112"/>
              <a:gd name="connsiteX9" fmla="*/ 1921315 w 1921315"/>
              <a:gd name="connsiteY9" fmla="*/ 840093 h 1008112"/>
              <a:gd name="connsiteX10" fmla="*/ 1921315 w 1921315"/>
              <a:gd name="connsiteY10" fmla="*/ 840090 h 1008112"/>
              <a:gd name="connsiteX11" fmla="*/ 1753293 w 1921315"/>
              <a:gd name="connsiteY11" fmla="*/ 1008112 h 1008112"/>
              <a:gd name="connsiteX12" fmla="*/ 1601096 w 1921315"/>
              <a:gd name="connsiteY12" fmla="*/ 1008112 h 1008112"/>
              <a:gd name="connsiteX13" fmla="*/ 1258173 w 1921315"/>
              <a:gd name="connsiteY13" fmla="*/ 1524648 h 1008112"/>
              <a:gd name="connsiteX14" fmla="*/ 1120767 w 1921315"/>
              <a:gd name="connsiteY14" fmla="*/ 1008112 h 1008112"/>
              <a:gd name="connsiteX15" fmla="*/ 168022 w 1921315"/>
              <a:gd name="connsiteY15" fmla="*/ 1008112 h 1008112"/>
              <a:gd name="connsiteX16" fmla="*/ 0 w 1921315"/>
              <a:gd name="connsiteY16" fmla="*/ 840090 h 1008112"/>
              <a:gd name="connsiteX17" fmla="*/ 0 w 1921315"/>
              <a:gd name="connsiteY17" fmla="*/ 840093 h 1008112"/>
              <a:gd name="connsiteX18" fmla="*/ 0 w 1921315"/>
              <a:gd name="connsiteY18" fmla="*/ 588065 h 1008112"/>
              <a:gd name="connsiteX19" fmla="*/ 0 w 1921315"/>
              <a:gd name="connsiteY19" fmla="*/ 588065 h 1008112"/>
              <a:gd name="connsiteX20" fmla="*/ 0 w 1921315"/>
              <a:gd name="connsiteY20" fmla="*/ 168022 h 1008112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601096 w 1921315"/>
              <a:gd name="connsiteY12" fmla="*/ 100811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073142 w 1921315"/>
              <a:gd name="connsiteY14" fmla="*/ 110336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638993 w 1921315"/>
              <a:gd name="connsiteY11" fmla="*/ 1436737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34421 w 1921315"/>
              <a:gd name="connsiteY12" fmla="*/ 146531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21315" h="1591323">
                <a:moveTo>
                  <a:pt x="0" y="168022"/>
                </a:moveTo>
                <a:cubicBezTo>
                  <a:pt x="0" y="75226"/>
                  <a:pt x="75226" y="0"/>
                  <a:pt x="168022" y="0"/>
                </a:cubicBezTo>
                <a:lnTo>
                  <a:pt x="1120767" y="0"/>
                </a:lnTo>
                <a:lnTo>
                  <a:pt x="1120767" y="0"/>
                </a:lnTo>
                <a:lnTo>
                  <a:pt x="1601096" y="0"/>
                </a:lnTo>
                <a:lnTo>
                  <a:pt x="1753293" y="0"/>
                </a:lnTo>
                <a:cubicBezTo>
                  <a:pt x="1846089" y="0"/>
                  <a:pt x="1921315" y="75226"/>
                  <a:pt x="1921315" y="168022"/>
                </a:cubicBezTo>
                <a:lnTo>
                  <a:pt x="1921315" y="588065"/>
                </a:lnTo>
                <a:lnTo>
                  <a:pt x="1921315" y="588065"/>
                </a:lnTo>
                <a:lnTo>
                  <a:pt x="1921315" y="840093"/>
                </a:lnTo>
                <a:lnTo>
                  <a:pt x="1921315" y="840090"/>
                </a:lnTo>
                <a:cubicBezTo>
                  <a:pt x="1921315" y="932886"/>
                  <a:pt x="1922289" y="1255762"/>
                  <a:pt x="1829493" y="1255762"/>
                </a:cubicBezTo>
                <a:cubicBezTo>
                  <a:pt x="1820036" y="1506587"/>
                  <a:pt x="1610553" y="1395462"/>
                  <a:pt x="1534421" y="1465312"/>
                </a:cubicBezTo>
                <a:lnTo>
                  <a:pt x="1058148" y="1591323"/>
                </a:lnTo>
                <a:lnTo>
                  <a:pt x="1073142" y="1103362"/>
                </a:lnTo>
                <a:lnTo>
                  <a:pt x="168022" y="1008112"/>
                </a:lnTo>
                <a:cubicBezTo>
                  <a:pt x="75226" y="1008112"/>
                  <a:pt x="0" y="932886"/>
                  <a:pt x="0" y="840090"/>
                </a:cubicBezTo>
                <a:lnTo>
                  <a:pt x="0" y="840093"/>
                </a:lnTo>
                <a:lnTo>
                  <a:pt x="0" y="588065"/>
                </a:lnTo>
                <a:lnTo>
                  <a:pt x="0" y="588065"/>
                </a:lnTo>
                <a:lnTo>
                  <a:pt x="0" y="168022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Ні, у мене інші плани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BAD43C-65E4-CDF7-36F2-0198BFC96C0B}"/>
              </a:ext>
            </a:extLst>
          </p:cNvPr>
          <p:cNvSpPr txBox="1"/>
          <p:nvPr/>
        </p:nvSpPr>
        <p:spPr bwMode="gray">
          <a:xfrm>
            <a:off x="6673651" y="4221088"/>
            <a:ext cx="504056" cy="278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216000" indent="-2160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uk-UA" sz="1200" dirty="0">
                <a:latin typeface="+mj-lt"/>
              </a:rPr>
              <a:t>Ліза</a:t>
            </a:r>
            <a:endParaRPr lang="uk-UA" dirty="0"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38</a:t>
            </a:fld>
            <a:endParaRPr lang="de-DE">
              <a:latin typeface="Calibri Light"/>
            </a:endParaRPr>
          </a:p>
        </p:txBody>
      </p:sp>
      <p:sp>
        <p:nvSpPr>
          <p:cNvPr id="86020" name="Text Box 16"/>
          <p:cNvSpPr txBox="1">
            <a:spLocks noChangeArrowheads="1"/>
          </p:cNvSpPr>
          <p:nvPr/>
        </p:nvSpPr>
        <p:spPr bwMode="auto">
          <a:xfrm>
            <a:off x="2352230" y="5013326"/>
            <a:ext cx="28794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86021" name="Rectangle 21"/>
          <p:cNvSpPr>
            <a:spLocks noChangeArrowheads="1"/>
          </p:cNvSpPr>
          <p:nvPr/>
        </p:nvSpPr>
        <p:spPr bwMode="auto">
          <a:xfrm>
            <a:off x="4272546" y="1813842"/>
            <a:ext cx="1344434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sp>
        <p:nvSpPr>
          <p:cNvPr id="86022" name="Rectangle 23"/>
          <p:cNvSpPr>
            <a:spLocks noChangeArrowheads="1"/>
          </p:cNvSpPr>
          <p:nvPr/>
        </p:nvSpPr>
        <p:spPr bwMode="auto">
          <a:xfrm>
            <a:off x="5822349" y="1813842"/>
            <a:ext cx="575883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Calibri Light"/>
            </a:endParaRPr>
          </a:p>
        </p:txBody>
      </p:sp>
      <p:pic>
        <p:nvPicPr>
          <p:cNvPr id="86023" name="Picture 2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28307" y="1384758"/>
            <a:ext cx="11338560" cy="4088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ption_86023"/>
          <p:cNvSpPr txBox="1">
            <a:spLocks noChangeArrowheads="1"/>
          </p:cNvSpPr>
          <p:nvPr/>
        </p:nvSpPr>
        <p:spPr bwMode="auto">
          <a:xfrm>
            <a:off x="428307" y="5478664"/>
            <a:ext cx="11338560" cy="29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uk-UA" sz="2000">
                <a:solidFill>
                  <a:srgbClr val="004992"/>
                </a:solidFill>
                <a:latin typeface="Calibri Light"/>
              </a:rPr>
              <a:t>Що може думати чоловік на третьому зображенні ...? Він має рацію?</a:t>
            </a:r>
          </a:p>
        </p:txBody>
      </p:sp>
      <p:sp>
        <p:nvSpPr>
          <p:cNvPr id="2" name="Speech Bubble: Rectangle with Corners Rounded 4">
            <a:extLst>
              <a:ext uri="{FF2B5EF4-FFF2-40B4-BE49-F238E27FC236}">
                <a16:creationId xmlns:a16="http://schemas.microsoft.com/office/drawing/2014/main" id="{5B09B6CF-A19E-EF32-4E85-5C155E0364B7}"/>
              </a:ext>
            </a:extLst>
          </p:cNvPr>
          <p:cNvSpPr/>
          <p:nvPr/>
        </p:nvSpPr>
        <p:spPr bwMode="gray">
          <a:xfrm>
            <a:off x="5472416" y="2146657"/>
            <a:ext cx="1921315" cy="1591323"/>
          </a:xfrm>
          <a:custGeom>
            <a:avLst/>
            <a:gdLst>
              <a:gd name="connsiteX0" fmla="*/ 0 w 1921315"/>
              <a:gd name="connsiteY0" fmla="*/ 168022 h 1008112"/>
              <a:gd name="connsiteX1" fmla="*/ 168022 w 1921315"/>
              <a:gd name="connsiteY1" fmla="*/ 0 h 1008112"/>
              <a:gd name="connsiteX2" fmla="*/ 1120767 w 1921315"/>
              <a:gd name="connsiteY2" fmla="*/ 0 h 1008112"/>
              <a:gd name="connsiteX3" fmla="*/ 1120767 w 1921315"/>
              <a:gd name="connsiteY3" fmla="*/ 0 h 1008112"/>
              <a:gd name="connsiteX4" fmla="*/ 1601096 w 1921315"/>
              <a:gd name="connsiteY4" fmla="*/ 0 h 1008112"/>
              <a:gd name="connsiteX5" fmla="*/ 1753293 w 1921315"/>
              <a:gd name="connsiteY5" fmla="*/ 0 h 1008112"/>
              <a:gd name="connsiteX6" fmla="*/ 1921315 w 1921315"/>
              <a:gd name="connsiteY6" fmla="*/ 168022 h 1008112"/>
              <a:gd name="connsiteX7" fmla="*/ 1921315 w 1921315"/>
              <a:gd name="connsiteY7" fmla="*/ 588065 h 1008112"/>
              <a:gd name="connsiteX8" fmla="*/ 1921315 w 1921315"/>
              <a:gd name="connsiteY8" fmla="*/ 588065 h 1008112"/>
              <a:gd name="connsiteX9" fmla="*/ 1921315 w 1921315"/>
              <a:gd name="connsiteY9" fmla="*/ 840093 h 1008112"/>
              <a:gd name="connsiteX10" fmla="*/ 1921315 w 1921315"/>
              <a:gd name="connsiteY10" fmla="*/ 840090 h 1008112"/>
              <a:gd name="connsiteX11" fmla="*/ 1753293 w 1921315"/>
              <a:gd name="connsiteY11" fmla="*/ 1008112 h 1008112"/>
              <a:gd name="connsiteX12" fmla="*/ 1601096 w 1921315"/>
              <a:gd name="connsiteY12" fmla="*/ 1008112 h 1008112"/>
              <a:gd name="connsiteX13" fmla="*/ 1258173 w 1921315"/>
              <a:gd name="connsiteY13" fmla="*/ 1524648 h 1008112"/>
              <a:gd name="connsiteX14" fmla="*/ 1120767 w 1921315"/>
              <a:gd name="connsiteY14" fmla="*/ 1008112 h 1008112"/>
              <a:gd name="connsiteX15" fmla="*/ 168022 w 1921315"/>
              <a:gd name="connsiteY15" fmla="*/ 1008112 h 1008112"/>
              <a:gd name="connsiteX16" fmla="*/ 0 w 1921315"/>
              <a:gd name="connsiteY16" fmla="*/ 840090 h 1008112"/>
              <a:gd name="connsiteX17" fmla="*/ 0 w 1921315"/>
              <a:gd name="connsiteY17" fmla="*/ 840093 h 1008112"/>
              <a:gd name="connsiteX18" fmla="*/ 0 w 1921315"/>
              <a:gd name="connsiteY18" fmla="*/ 588065 h 1008112"/>
              <a:gd name="connsiteX19" fmla="*/ 0 w 1921315"/>
              <a:gd name="connsiteY19" fmla="*/ 588065 h 1008112"/>
              <a:gd name="connsiteX20" fmla="*/ 0 w 1921315"/>
              <a:gd name="connsiteY20" fmla="*/ 168022 h 1008112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601096 w 1921315"/>
              <a:gd name="connsiteY12" fmla="*/ 100811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120767 w 1921315"/>
              <a:gd name="connsiteY14" fmla="*/ 100811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24648"/>
              <a:gd name="connsiteX1" fmla="*/ 168022 w 1921315"/>
              <a:gd name="connsiteY1" fmla="*/ 0 h 1524648"/>
              <a:gd name="connsiteX2" fmla="*/ 1120767 w 1921315"/>
              <a:gd name="connsiteY2" fmla="*/ 0 h 1524648"/>
              <a:gd name="connsiteX3" fmla="*/ 1120767 w 1921315"/>
              <a:gd name="connsiteY3" fmla="*/ 0 h 1524648"/>
              <a:gd name="connsiteX4" fmla="*/ 1601096 w 1921315"/>
              <a:gd name="connsiteY4" fmla="*/ 0 h 1524648"/>
              <a:gd name="connsiteX5" fmla="*/ 1753293 w 1921315"/>
              <a:gd name="connsiteY5" fmla="*/ 0 h 1524648"/>
              <a:gd name="connsiteX6" fmla="*/ 1921315 w 1921315"/>
              <a:gd name="connsiteY6" fmla="*/ 168022 h 1524648"/>
              <a:gd name="connsiteX7" fmla="*/ 1921315 w 1921315"/>
              <a:gd name="connsiteY7" fmla="*/ 588065 h 1524648"/>
              <a:gd name="connsiteX8" fmla="*/ 1921315 w 1921315"/>
              <a:gd name="connsiteY8" fmla="*/ 588065 h 1524648"/>
              <a:gd name="connsiteX9" fmla="*/ 1921315 w 1921315"/>
              <a:gd name="connsiteY9" fmla="*/ 840093 h 1524648"/>
              <a:gd name="connsiteX10" fmla="*/ 1921315 w 1921315"/>
              <a:gd name="connsiteY10" fmla="*/ 840090 h 1524648"/>
              <a:gd name="connsiteX11" fmla="*/ 1638993 w 1921315"/>
              <a:gd name="connsiteY11" fmla="*/ 1436737 h 1524648"/>
              <a:gd name="connsiteX12" fmla="*/ 1524896 w 1921315"/>
              <a:gd name="connsiteY12" fmla="*/ 1408162 h 1524648"/>
              <a:gd name="connsiteX13" fmla="*/ 1258173 w 1921315"/>
              <a:gd name="connsiteY13" fmla="*/ 1524648 h 1524648"/>
              <a:gd name="connsiteX14" fmla="*/ 1073142 w 1921315"/>
              <a:gd name="connsiteY14" fmla="*/ 1103362 h 1524648"/>
              <a:gd name="connsiteX15" fmla="*/ 168022 w 1921315"/>
              <a:gd name="connsiteY15" fmla="*/ 1008112 h 1524648"/>
              <a:gd name="connsiteX16" fmla="*/ 0 w 1921315"/>
              <a:gd name="connsiteY16" fmla="*/ 840090 h 1524648"/>
              <a:gd name="connsiteX17" fmla="*/ 0 w 1921315"/>
              <a:gd name="connsiteY17" fmla="*/ 840093 h 1524648"/>
              <a:gd name="connsiteX18" fmla="*/ 0 w 1921315"/>
              <a:gd name="connsiteY18" fmla="*/ 588065 h 1524648"/>
              <a:gd name="connsiteX19" fmla="*/ 0 w 1921315"/>
              <a:gd name="connsiteY19" fmla="*/ 588065 h 1524648"/>
              <a:gd name="connsiteX20" fmla="*/ 0 w 1921315"/>
              <a:gd name="connsiteY20" fmla="*/ 168022 h 1524648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638993 w 1921315"/>
              <a:gd name="connsiteY11" fmla="*/ 1436737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753293 w 1921315"/>
              <a:gd name="connsiteY11" fmla="*/ 119861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24896 w 1921315"/>
              <a:gd name="connsiteY12" fmla="*/ 140816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  <a:gd name="connsiteX0" fmla="*/ 0 w 1921315"/>
              <a:gd name="connsiteY0" fmla="*/ 168022 h 1591323"/>
              <a:gd name="connsiteX1" fmla="*/ 168022 w 1921315"/>
              <a:gd name="connsiteY1" fmla="*/ 0 h 1591323"/>
              <a:gd name="connsiteX2" fmla="*/ 1120767 w 1921315"/>
              <a:gd name="connsiteY2" fmla="*/ 0 h 1591323"/>
              <a:gd name="connsiteX3" fmla="*/ 1120767 w 1921315"/>
              <a:gd name="connsiteY3" fmla="*/ 0 h 1591323"/>
              <a:gd name="connsiteX4" fmla="*/ 1601096 w 1921315"/>
              <a:gd name="connsiteY4" fmla="*/ 0 h 1591323"/>
              <a:gd name="connsiteX5" fmla="*/ 1753293 w 1921315"/>
              <a:gd name="connsiteY5" fmla="*/ 0 h 1591323"/>
              <a:gd name="connsiteX6" fmla="*/ 1921315 w 1921315"/>
              <a:gd name="connsiteY6" fmla="*/ 168022 h 1591323"/>
              <a:gd name="connsiteX7" fmla="*/ 1921315 w 1921315"/>
              <a:gd name="connsiteY7" fmla="*/ 588065 h 1591323"/>
              <a:gd name="connsiteX8" fmla="*/ 1921315 w 1921315"/>
              <a:gd name="connsiteY8" fmla="*/ 588065 h 1591323"/>
              <a:gd name="connsiteX9" fmla="*/ 1921315 w 1921315"/>
              <a:gd name="connsiteY9" fmla="*/ 840093 h 1591323"/>
              <a:gd name="connsiteX10" fmla="*/ 1921315 w 1921315"/>
              <a:gd name="connsiteY10" fmla="*/ 840090 h 1591323"/>
              <a:gd name="connsiteX11" fmla="*/ 1829493 w 1921315"/>
              <a:gd name="connsiteY11" fmla="*/ 1255762 h 1591323"/>
              <a:gd name="connsiteX12" fmla="*/ 1534421 w 1921315"/>
              <a:gd name="connsiteY12" fmla="*/ 1465312 h 1591323"/>
              <a:gd name="connsiteX13" fmla="*/ 1058148 w 1921315"/>
              <a:gd name="connsiteY13" fmla="*/ 1591323 h 1591323"/>
              <a:gd name="connsiteX14" fmla="*/ 1073142 w 1921315"/>
              <a:gd name="connsiteY14" fmla="*/ 1103362 h 1591323"/>
              <a:gd name="connsiteX15" fmla="*/ 168022 w 1921315"/>
              <a:gd name="connsiteY15" fmla="*/ 1008112 h 1591323"/>
              <a:gd name="connsiteX16" fmla="*/ 0 w 1921315"/>
              <a:gd name="connsiteY16" fmla="*/ 840090 h 1591323"/>
              <a:gd name="connsiteX17" fmla="*/ 0 w 1921315"/>
              <a:gd name="connsiteY17" fmla="*/ 840093 h 1591323"/>
              <a:gd name="connsiteX18" fmla="*/ 0 w 1921315"/>
              <a:gd name="connsiteY18" fmla="*/ 588065 h 1591323"/>
              <a:gd name="connsiteX19" fmla="*/ 0 w 1921315"/>
              <a:gd name="connsiteY19" fmla="*/ 588065 h 1591323"/>
              <a:gd name="connsiteX20" fmla="*/ 0 w 1921315"/>
              <a:gd name="connsiteY20" fmla="*/ 168022 h 15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21315" h="1591323">
                <a:moveTo>
                  <a:pt x="0" y="168022"/>
                </a:moveTo>
                <a:cubicBezTo>
                  <a:pt x="0" y="75226"/>
                  <a:pt x="75226" y="0"/>
                  <a:pt x="168022" y="0"/>
                </a:cubicBezTo>
                <a:lnTo>
                  <a:pt x="1120767" y="0"/>
                </a:lnTo>
                <a:lnTo>
                  <a:pt x="1120767" y="0"/>
                </a:lnTo>
                <a:lnTo>
                  <a:pt x="1601096" y="0"/>
                </a:lnTo>
                <a:lnTo>
                  <a:pt x="1753293" y="0"/>
                </a:lnTo>
                <a:cubicBezTo>
                  <a:pt x="1846089" y="0"/>
                  <a:pt x="1921315" y="75226"/>
                  <a:pt x="1921315" y="168022"/>
                </a:cubicBezTo>
                <a:lnTo>
                  <a:pt x="1921315" y="588065"/>
                </a:lnTo>
                <a:lnTo>
                  <a:pt x="1921315" y="588065"/>
                </a:lnTo>
                <a:lnTo>
                  <a:pt x="1921315" y="840093"/>
                </a:lnTo>
                <a:lnTo>
                  <a:pt x="1921315" y="840090"/>
                </a:lnTo>
                <a:cubicBezTo>
                  <a:pt x="1921315" y="932886"/>
                  <a:pt x="1922289" y="1255762"/>
                  <a:pt x="1829493" y="1255762"/>
                </a:cubicBezTo>
                <a:cubicBezTo>
                  <a:pt x="1820036" y="1506587"/>
                  <a:pt x="1610553" y="1395462"/>
                  <a:pt x="1534421" y="1465312"/>
                </a:cubicBezTo>
                <a:lnTo>
                  <a:pt x="1058148" y="1591323"/>
                </a:lnTo>
                <a:lnTo>
                  <a:pt x="1073142" y="1103362"/>
                </a:lnTo>
                <a:lnTo>
                  <a:pt x="168022" y="1008112"/>
                </a:lnTo>
                <a:cubicBezTo>
                  <a:pt x="75226" y="1008112"/>
                  <a:pt x="0" y="932886"/>
                  <a:pt x="0" y="840090"/>
                </a:cubicBezTo>
                <a:lnTo>
                  <a:pt x="0" y="840093"/>
                </a:lnTo>
                <a:lnTo>
                  <a:pt x="0" y="588065"/>
                </a:lnTo>
                <a:lnTo>
                  <a:pt x="0" y="588065"/>
                </a:lnTo>
                <a:lnTo>
                  <a:pt x="0" y="168022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Ні, у мене інші плани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peech Bubble: Rectangle with Corners Rounded 1">
            <a:extLst>
              <a:ext uri="{FF2B5EF4-FFF2-40B4-BE49-F238E27FC236}">
                <a16:creationId xmlns:a16="http://schemas.microsoft.com/office/drawing/2014/main" id="{5A768AF3-75A7-F2E8-DE59-B0C33DB4BC11}"/>
              </a:ext>
            </a:extLst>
          </p:cNvPr>
          <p:cNvSpPr/>
          <p:nvPr/>
        </p:nvSpPr>
        <p:spPr bwMode="gray">
          <a:xfrm>
            <a:off x="3310128" y="1563624"/>
            <a:ext cx="2427419" cy="1473675"/>
          </a:xfrm>
          <a:custGeom>
            <a:avLst/>
            <a:gdLst>
              <a:gd name="connsiteX0" fmla="*/ 0 w 2427419"/>
              <a:gd name="connsiteY0" fmla="*/ 190886 h 1145296"/>
              <a:gd name="connsiteX1" fmla="*/ 190886 w 2427419"/>
              <a:gd name="connsiteY1" fmla="*/ 0 h 1145296"/>
              <a:gd name="connsiteX2" fmla="*/ 1415994 w 2427419"/>
              <a:gd name="connsiteY2" fmla="*/ 0 h 1145296"/>
              <a:gd name="connsiteX3" fmla="*/ 1415994 w 2427419"/>
              <a:gd name="connsiteY3" fmla="*/ 0 h 1145296"/>
              <a:gd name="connsiteX4" fmla="*/ 2022849 w 2427419"/>
              <a:gd name="connsiteY4" fmla="*/ 0 h 1145296"/>
              <a:gd name="connsiteX5" fmla="*/ 2236533 w 2427419"/>
              <a:gd name="connsiteY5" fmla="*/ 0 h 1145296"/>
              <a:gd name="connsiteX6" fmla="*/ 2427419 w 2427419"/>
              <a:gd name="connsiteY6" fmla="*/ 190886 h 1145296"/>
              <a:gd name="connsiteX7" fmla="*/ 2427419 w 2427419"/>
              <a:gd name="connsiteY7" fmla="*/ 668089 h 1145296"/>
              <a:gd name="connsiteX8" fmla="*/ 2427419 w 2427419"/>
              <a:gd name="connsiteY8" fmla="*/ 668089 h 1145296"/>
              <a:gd name="connsiteX9" fmla="*/ 2427419 w 2427419"/>
              <a:gd name="connsiteY9" fmla="*/ 954413 h 1145296"/>
              <a:gd name="connsiteX10" fmla="*/ 2427419 w 2427419"/>
              <a:gd name="connsiteY10" fmla="*/ 954410 h 1145296"/>
              <a:gd name="connsiteX11" fmla="*/ 2236533 w 2427419"/>
              <a:gd name="connsiteY11" fmla="*/ 1145296 h 1145296"/>
              <a:gd name="connsiteX12" fmla="*/ 2022849 w 2427419"/>
              <a:gd name="connsiteY12" fmla="*/ 1145296 h 1145296"/>
              <a:gd name="connsiteX13" fmla="*/ 1315443 w 2427419"/>
              <a:gd name="connsiteY13" fmla="*/ 1473675 h 1145296"/>
              <a:gd name="connsiteX14" fmla="*/ 1415994 w 2427419"/>
              <a:gd name="connsiteY14" fmla="*/ 1145296 h 1145296"/>
              <a:gd name="connsiteX15" fmla="*/ 190886 w 2427419"/>
              <a:gd name="connsiteY15" fmla="*/ 1145296 h 1145296"/>
              <a:gd name="connsiteX16" fmla="*/ 0 w 2427419"/>
              <a:gd name="connsiteY16" fmla="*/ 954410 h 1145296"/>
              <a:gd name="connsiteX17" fmla="*/ 0 w 2427419"/>
              <a:gd name="connsiteY17" fmla="*/ 954413 h 1145296"/>
              <a:gd name="connsiteX18" fmla="*/ 0 w 2427419"/>
              <a:gd name="connsiteY18" fmla="*/ 668089 h 1145296"/>
              <a:gd name="connsiteX19" fmla="*/ 0 w 2427419"/>
              <a:gd name="connsiteY19" fmla="*/ 668089 h 1145296"/>
              <a:gd name="connsiteX20" fmla="*/ 0 w 2427419"/>
              <a:gd name="connsiteY20" fmla="*/ 190886 h 1145296"/>
              <a:gd name="connsiteX0" fmla="*/ 0 w 2427419"/>
              <a:gd name="connsiteY0" fmla="*/ 190886 h 1473675"/>
              <a:gd name="connsiteX1" fmla="*/ 190886 w 2427419"/>
              <a:gd name="connsiteY1" fmla="*/ 0 h 1473675"/>
              <a:gd name="connsiteX2" fmla="*/ 1415994 w 2427419"/>
              <a:gd name="connsiteY2" fmla="*/ 0 h 1473675"/>
              <a:gd name="connsiteX3" fmla="*/ 1415994 w 2427419"/>
              <a:gd name="connsiteY3" fmla="*/ 0 h 1473675"/>
              <a:gd name="connsiteX4" fmla="*/ 2022849 w 2427419"/>
              <a:gd name="connsiteY4" fmla="*/ 0 h 1473675"/>
              <a:gd name="connsiteX5" fmla="*/ 2236533 w 2427419"/>
              <a:gd name="connsiteY5" fmla="*/ 0 h 1473675"/>
              <a:gd name="connsiteX6" fmla="*/ 2427419 w 2427419"/>
              <a:gd name="connsiteY6" fmla="*/ 190886 h 1473675"/>
              <a:gd name="connsiteX7" fmla="*/ 2427419 w 2427419"/>
              <a:gd name="connsiteY7" fmla="*/ 668089 h 1473675"/>
              <a:gd name="connsiteX8" fmla="*/ 2427419 w 2427419"/>
              <a:gd name="connsiteY8" fmla="*/ 668089 h 1473675"/>
              <a:gd name="connsiteX9" fmla="*/ 2427419 w 2427419"/>
              <a:gd name="connsiteY9" fmla="*/ 954413 h 1473675"/>
              <a:gd name="connsiteX10" fmla="*/ 2427419 w 2427419"/>
              <a:gd name="connsiteY10" fmla="*/ 954410 h 1473675"/>
              <a:gd name="connsiteX11" fmla="*/ 2236533 w 2427419"/>
              <a:gd name="connsiteY11" fmla="*/ 1145296 h 1473675"/>
              <a:gd name="connsiteX12" fmla="*/ 2022849 w 2427419"/>
              <a:gd name="connsiteY12" fmla="*/ 1145296 h 1473675"/>
              <a:gd name="connsiteX13" fmla="*/ 1315443 w 2427419"/>
              <a:gd name="connsiteY13" fmla="*/ 1473675 h 1473675"/>
              <a:gd name="connsiteX14" fmla="*/ 1349319 w 2427419"/>
              <a:gd name="connsiteY14" fmla="*/ 1145296 h 1473675"/>
              <a:gd name="connsiteX15" fmla="*/ 190886 w 2427419"/>
              <a:gd name="connsiteY15" fmla="*/ 1145296 h 1473675"/>
              <a:gd name="connsiteX16" fmla="*/ 0 w 2427419"/>
              <a:gd name="connsiteY16" fmla="*/ 954410 h 1473675"/>
              <a:gd name="connsiteX17" fmla="*/ 0 w 2427419"/>
              <a:gd name="connsiteY17" fmla="*/ 954413 h 1473675"/>
              <a:gd name="connsiteX18" fmla="*/ 0 w 2427419"/>
              <a:gd name="connsiteY18" fmla="*/ 668089 h 1473675"/>
              <a:gd name="connsiteX19" fmla="*/ 0 w 2427419"/>
              <a:gd name="connsiteY19" fmla="*/ 668089 h 1473675"/>
              <a:gd name="connsiteX20" fmla="*/ 0 w 2427419"/>
              <a:gd name="connsiteY20" fmla="*/ 190886 h 147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27419" h="1473675">
                <a:moveTo>
                  <a:pt x="0" y="190886"/>
                </a:moveTo>
                <a:cubicBezTo>
                  <a:pt x="0" y="85463"/>
                  <a:pt x="85463" y="0"/>
                  <a:pt x="190886" y="0"/>
                </a:cubicBezTo>
                <a:lnTo>
                  <a:pt x="1415994" y="0"/>
                </a:lnTo>
                <a:lnTo>
                  <a:pt x="1415994" y="0"/>
                </a:lnTo>
                <a:lnTo>
                  <a:pt x="2022849" y="0"/>
                </a:lnTo>
                <a:lnTo>
                  <a:pt x="2236533" y="0"/>
                </a:lnTo>
                <a:cubicBezTo>
                  <a:pt x="2341956" y="0"/>
                  <a:pt x="2427419" y="85463"/>
                  <a:pt x="2427419" y="190886"/>
                </a:cubicBezTo>
                <a:lnTo>
                  <a:pt x="2427419" y="668089"/>
                </a:lnTo>
                <a:lnTo>
                  <a:pt x="2427419" y="668089"/>
                </a:lnTo>
                <a:lnTo>
                  <a:pt x="2427419" y="954413"/>
                </a:lnTo>
                <a:lnTo>
                  <a:pt x="2427419" y="954410"/>
                </a:lnTo>
                <a:cubicBezTo>
                  <a:pt x="2427419" y="1059833"/>
                  <a:pt x="2341956" y="1145296"/>
                  <a:pt x="2236533" y="1145296"/>
                </a:cubicBezTo>
                <a:lnTo>
                  <a:pt x="2022849" y="1145296"/>
                </a:lnTo>
                <a:lnTo>
                  <a:pt x="1315443" y="1473675"/>
                </a:lnTo>
                <a:lnTo>
                  <a:pt x="1349319" y="1145296"/>
                </a:lnTo>
                <a:lnTo>
                  <a:pt x="190886" y="1145296"/>
                </a:lnTo>
                <a:cubicBezTo>
                  <a:pt x="85463" y="1145296"/>
                  <a:pt x="0" y="1059833"/>
                  <a:pt x="0" y="954410"/>
                </a:cubicBezTo>
                <a:lnTo>
                  <a:pt x="0" y="954413"/>
                </a:lnTo>
                <a:lnTo>
                  <a:pt x="0" y="668089"/>
                </a:lnTo>
                <a:lnTo>
                  <a:pt x="0" y="668089"/>
                </a:lnTo>
                <a:lnTo>
                  <a:pt x="0" y="190886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+mj-lt"/>
              </a:rPr>
              <a:t>Пані </a:t>
            </a:r>
            <a:r>
              <a:rPr lang="uk-UA" dirty="0" err="1">
                <a:solidFill>
                  <a:schemeClr val="tx1"/>
                </a:solidFill>
                <a:latin typeface="+mj-lt"/>
              </a:rPr>
              <a:t>Адрієвська</a:t>
            </a:r>
            <a:r>
              <a:rPr lang="uk-UA" dirty="0">
                <a:solidFill>
                  <a:schemeClr val="tx1"/>
                </a:solidFill>
                <a:latin typeface="+mj-lt"/>
              </a:rPr>
              <a:t>, може, зустрінемось у кафе?</a:t>
            </a:r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de-DE" dirty="0">
              <a:solidFill>
                <a:schemeClr val="tx1"/>
              </a:solidFill>
              <a:latin typeface="+mj-lt"/>
            </a:endParaRPr>
          </a:p>
          <a:p>
            <a:pPr algn="ctr"/>
            <a:endParaRPr 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2ED3D0-25CC-32A8-AAE5-5896BA98575E}"/>
              </a:ext>
            </a:extLst>
          </p:cNvPr>
          <p:cNvSpPr txBox="1"/>
          <p:nvPr/>
        </p:nvSpPr>
        <p:spPr bwMode="gray">
          <a:xfrm>
            <a:off x="6673651" y="4221088"/>
            <a:ext cx="504056" cy="278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200" dirty="0">
                <a:latin typeface="+mj-lt"/>
              </a:rPr>
              <a:t>Ліза</a:t>
            </a:r>
            <a:endParaRPr lang="uk-UA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8E235-9C22-BBFC-46D3-F598745D90C6}"/>
              </a:ext>
            </a:extLst>
          </p:cNvPr>
          <p:cNvSpPr txBox="1"/>
          <p:nvPr/>
        </p:nvSpPr>
        <p:spPr bwMode="gray">
          <a:xfrm>
            <a:off x="841003" y="1956717"/>
            <a:ext cx="648072" cy="189940"/>
          </a:xfrm>
          <a:prstGeom prst="rect">
            <a:avLst/>
          </a:prstGeom>
          <a:solidFill>
            <a:srgbClr val="FFFEE9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600" dirty="0">
                <a:latin typeface="+mj-lt"/>
              </a:rPr>
              <a:t>Ліза</a:t>
            </a:r>
            <a:endParaRPr lang="uk-UA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10007-64D5-D537-6295-43DFB6C82E5B}"/>
              </a:ext>
            </a:extLst>
          </p:cNvPr>
          <p:cNvSpPr txBox="1"/>
          <p:nvPr/>
        </p:nvSpPr>
        <p:spPr bwMode="gray">
          <a:xfrm>
            <a:off x="2127457" y="1956717"/>
            <a:ext cx="648072" cy="189940"/>
          </a:xfrm>
          <a:prstGeom prst="rect">
            <a:avLst/>
          </a:prstGeom>
          <a:solidFill>
            <a:srgbClr val="FFFEE9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600" dirty="0">
                <a:latin typeface="+mj-lt"/>
              </a:rPr>
              <a:t>Катя</a:t>
            </a:r>
            <a:endParaRPr lang="uk-UA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09C16-BEA5-F794-879B-7433B0BE148E}"/>
              </a:ext>
            </a:extLst>
          </p:cNvPr>
          <p:cNvSpPr txBox="1"/>
          <p:nvPr/>
        </p:nvSpPr>
        <p:spPr bwMode="gray">
          <a:xfrm>
            <a:off x="8041803" y="4499879"/>
            <a:ext cx="504056" cy="278791"/>
          </a:xfrm>
          <a:prstGeom prst="rect">
            <a:avLst/>
          </a:prstGeom>
          <a:solidFill>
            <a:srgbClr val="C0A07A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uk-UA" sz="1200" dirty="0">
                <a:latin typeface="+mj-lt"/>
              </a:rPr>
              <a:t>Катя</a:t>
            </a:r>
            <a:endParaRPr lang="uk-UA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7013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Багато непорозумінь та навіть конфліктів виникає, тому що не всі володіють однаковими знаннями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39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0"/>
              </a:spcBef>
            </a:pPr>
            <a:r>
              <a:rPr lang="uk-UA" sz="2400" b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Висновки з навчання: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Багато непорозумінь та навіть конфліктів виникає, тому що не всі володіють однаковими знаннями</a:t>
            </a:r>
            <a:r>
              <a:rPr lang="uk-UA" sz="2400" i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(наприклад, якщо я не скажу своїм друзям, що мені погано, я не можу очікувати, що хтось зверне на це увагу!).</a:t>
            </a:r>
          </a:p>
          <a:p>
            <a:pPr marL="342900" lvl="0" indent="-342900" defTabSz="914400" fontAlgn="base">
              <a:buClr>
                <a:srgbClr val="004992"/>
              </a:buClr>
              <a:buFont typeface="WingDings"/>
              <a:buChar char=""/>
            </a:pPr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Для правильного оцінювання складних ситуацій важливо розглядати різні точки зору і, по можливості, враховувати всю наявну інформацію.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Перенесення на повсякденне життя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40</a:t>
            </a:fld>
            <a:endParaRPr 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0079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Люди, які страждають на психоз (але не всі!), часто неправильно або надмірно інтерпретують вирази обличчя та поведінку інших людей.</a:t>
            </a:r>
          </a:p>
          <a:p>
            <a:pPr lvl="0" defTabSz="914400" fontAlgn="base"/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Приклад: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Надія відчуває, що на неї дивляться інші люди й звертають на неї увагу.</a:t>
            </a:r>
          </a:p>
          <a:p>
            <a:pPr lvl="0" defTabSz="914400" fontAlgn="base"/>
            <a:r>
              <a:rPr lang="uk-UA" sz="200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Підґрунтя: </a:t>
            </a:r>
            <a:r>
              <a:rPr lang="uk-UA" sz="20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Надія живе в постійному страху протягом декількох тижнів, носить темні окуляри, щоб залишатися непоміченою. Однак через свою помітну поведінку вона звертає на себе увагу, що в свою чергу вона інтерпретує неправильно. </a:t>
            </a:r>
          </a:p>
          <a:p>
            <a:pPr lvl="0" defTabSz="914400" fontAlgn="base"/>
            <a:r>
              <a:rPr lang="uk-UA" sz="240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t>«Людині притаманно помилятися» — розглядайте інші точки зору.  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uk-UA" sz="3600">
                <a:latin typeface="Calibri Light"/>
              </a:rPr>
              <a:t>Як це стосується психозу?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latin typeface="Calibri Light"/>
              </a:rPr>
              <a:t>Метакогнітивний тренінг 6. Сприйняття емоцій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latin typeface="Calibri Light"/>
              </a:rPr>
              <a:pPr>
                <a:defRPr/>
              </a:pPr>
              <a:t>41</a:t>
            </a:fld>
            <a:endParaRPr lang="de-DE">
              <a:latin typeface="Calibri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38A26-8091-9984-BDC3-1FCFC1E0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uk" sz="3600" b="0" i="0" u="none" baseline="0" dirty="0"/>
              <a:t>Оцінювання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14C97C26-5DE0-02E5-24E9-FDA00F2FB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39" y="3933056"/>
            <a:ext cx="2808312" cy="2808312"/>
          </a:xfr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D8CA0C7-014F-A9BB-4CDC-EE1ECE0E05AB}"/>
              </a:ext>
            </a:extLst>
          </p:cNvPr>
          <p:cNvSpPr txBox="1"/>
          <p:nvPr/>
        </p:nvSpPr>
        <p:spPr bwMode="gray">
          <a:xfrm>
            <a:off x="2807368" y="22779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16000" marR="0" lvl="0" indent="-21600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47EFB-F461-521C-B827-BEA19B9CFC4E}"/>
              </a:ext>
            </a:extLst>
          </p:cNvPr>
          <p:cNvSpPr txBox="1"/>
          <p:nvPr/>
        </p:nvSpPr>
        <p:spPr bwMode="gray">
          <a:xfrm>
            <a:off x="818147" y="25988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873600" marR="0" lvl="8" indent="-216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uk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E6C30C6-3DEF-BDE2-912C-A54A5875EF51}"/>
              </a:ext>
            </a:extLst>
          </p:cNvPr>
          <p:cNvSpPr txBox="1">
            <a:spLocks/>
          </p:cNvSpPr>
          <p:nvPr/>
        </p:nvSpPr>
        <p:spPr bwMode="gray">
          <a:xfrm>
            <a:off x="409331" y="2060848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Просимо вас виділити трохи часу, щоб оцінити тренінг!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Ваша думка важлива для постійної оптимізації контенту.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/>
              <a:buChar char="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</a:rPr>
              <a:t>Опитування анонімне.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Tx/>
              <a:buFont typeface="WingDings" pitchFamily="2" charset="2"/>
              <a:buChar char="à"/>
              <a:tabLst/>
              <a:defRPr/>
            </a:pP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Щоб пройти опитування, </a:t>
            </a:r>
            <a:b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</a:br>
            <a:r>
              <a:rPr kumimoji="0" lang="uk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+mn-ea"/>
                <a:cs typeface="Calibri" panose="020F0502020204030204" pitchFamily="34" charset="0"/>
                <a:sym typeface="Wingdings" pitchFamily="2" charset="2"/>
              </a:rPr>
              <a:t>відскануйте QR-код або перейдіть за посиланням. ДЯКУЄМО!</a:t>
            </a:r>
            <a:endParaRPr kumimoji="0" lang="uk" sz="2400" b="0" i="0" u="none" strike="noStrike" kern="1200" cap="none" spc="0" normalizeH="0" baseline="0" noProof="0" dirty="0">
              <a:ln>
                <a:noFill/>
              </a:ln>
              <a:solidFill>
                <a:srgbClr val="004992"/>
              </a:solidFill>
              <a:effectLst/>
              <a:uLnTx/>
              <a:uFillTx/>
              <a:latin typeface="Calibri Ligh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A2EC67-FE8D-A3A4-E387-A8475F993501}"/>
              </a:ext>
            </a:extLst>
          </p:cNvPr>
          <p:cNvSpPr txBox="1"/>
          <p:nvPr/>
        </p:nvSpPr>
        <p:spPr bwMode="gray">
          <a:xfrm>
            <a:off x="696987" y="5136003"/>
            <a:ext cx="7169985" cy="71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https://qeurope.eu.qualtrics.com/jfe/form/SV_54ryvmspZt8IgFo</a:t>
            </a:r>
            <a:endParaRPr kumimoji="0" lang="uk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040E697-B490-8C75-CB8E-6EDA9CA5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uk-UA" dirty="0" err="1"/>
              <a:t>Метакогнітивний</a:t>
            </a:r>
            <a:r>
              <a:rPr lang="uk-UA" dirty="0"/>
              <a:t> тренінг 6. Сприйняття емоцій II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4D4E80E-F90D-6102-8DF8-FC441653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388" y="332656"/>
            <a:ext cx="360000" cy="21600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00EF49-7894-4F53-A8DD-F7DB3BFC5032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 Light"/>
                <a:ea typeface="ＭＳ Ｐゴシック" panose="020B0600070205080204" pitchFamily="34" charset="-128"/>
                <a:cs typeface="Times New Roman" panose="02020603050405020304" pitchFamily="18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 Ligh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894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/>
              <a:t>Дякуємо за увагу!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i="1" dirty="0">
                <a:solidFill>
                  <a:srgbClr val="004992"/>
                </a:solidFill>
                <a:latin typeface="Calibri Light"/>
                <a:cs typeface="Verdana"/>
              </a:rPr>
              <a:t>Тренерам</a:t>
            </a: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: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uk-UA" dirty="0">
                <a:solidFill>
                  <a:srgbClr val="004992"/>
                </a:solidFill>
                <a:latin typeface="Calibri Light"/>
                <a:cs typeface="Verdana"/>
              </a:rPr>
              <a:t>Роздайте робочі аркуші та надайте посилання на наш безкоштовний додаток COGITO.</a:t>
            </a:r>
          </a:p>
          <a:p>
            <a:endParaRPr lang="en-US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>
                <a:solidFill>
                  <a:srgbClr val="333333"/>
                </a:solidFill>
              </a:rPr>
              <a:t>Метакогнітивний тренінг 6. Сприйняття емоцій II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43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4810043" y="4497362"/>
            <a:ext cx="2775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uk-UA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</a:t>
            </a:r>
            <a:r>
              <a:rPr lang="uk-UA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/</a:t>
            </a:r>
            <a:r>
              <a:rPr lang="de-DE" dirty="0" err="1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cogito_ua</a:t>
            </a:r>
            <a:endParaRPr lang="uk-UA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12A9840-F738-1CFB-B3DA-13E81009A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326" y="3310428"/>
            <a:ext cx="13593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28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sp>
        <p:nvSpPr>
          <p:cNvPr id="118873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uk-UA" sz="1200">
                <a:solidFill>
                  <a:srgbClr val="333333"/>
                </a:solidFill>
                <a:latin typeface="+mj-lt"/>
              </a:rPr>
              <a:t>Pictures used in this module are reproduced with indirect (creative commons license) or direct permission of the artists listed below, for which we would like to express our gratitude! A full list can be obtained via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www.uke.de/mct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If we have involuntarily breached copyright, please accept our apologies. In this case, we kindly ask creators for their permission to use their work under the "fair use" policy.</a:t>
            </a:r>
            <a:br>
              <a:rPr lang="uk-UA" sz="1200">
                <a:solidFill>
                  <a:srgbClr val="333333"/>
                </a:solidFill>
                <a:latin typeface="+mj-lt"/>
              </a:rPr>
            </a:br>
            <a:r>
              <a:rPr lang="uk-UA" sz="1200">
                <a:solidFill>
                  <a:srgbClr val="333333"/>
                </a:solidFill>
                <a:latin typeface="+mj-lt"/>
              </a:rPr>
              <a:t>Зображення, які використано в цьому модулі, відтворено з опосередкованого (ліцензією Creative Commons) або безпосереднього дозволу перелічених нижче митців, за що ми їм щиро дякуємо! Повний перелік доступний на вебсайті: </a:t>
            </a:r>
            <a:r>
              <a:rPr lang="uk-UA" sz="1200" u="sng">
                <a:solidFill>
                  <a:srgbClr val="333333"/>
                </a:solidFill>
                <a:latin typeface="+mj-lt"/>
              </a:rPr>
              <a:t>www.uke.de/mkt</a:t>
            </a:r>
            <a:r>
              <a:rPr lang="uk-UA" sz="1200">
                <a:solidFill>
                  <a:srgbClr val="333333"/>
                </a:solidFill>
                <a:latin typeface="+mj-lt"/>
              </a:rPr>
              <a:t>. У цьому випадку люб'язно просимо авторів надати нам дозвіл на використання їхньої роботи за правилами «добросовісного використання». </a:t>
            </a: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01533"/>
              </p:ext>
            </p:extLst>
          </p:nvPr>
        </p:nvGraphicFramePr>
        <p:xfrm>
          <a:off x="408954" y="2011680"/>
          <a:ext cx="11375999" cy="469063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Ім'я фотографа/митця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джерело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назва зображення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використано за ліцензією Creative Commons, PP = використано з особистої згоди митця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Description/короткий опис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Lili Vieira de Carvalho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Tattoo poser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Rocker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Praying – being cold/Молиться — мерзне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Muffet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letters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Written statements (old, handwritten letters)/Письмові заяви (старі рукописні листи)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don2g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turkish parade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„typical turkish/muslim?“ (turkish parade)/«Типовий турок?» (турецький парад)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stephcarter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Froehliche Weihnachten!!! (Day 44)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„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typical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german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?“ (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woman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dirndl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dress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)/«Типова німкеня?» (жінка в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дірндлі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Verena Jung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Britta Block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 strip: library/Історія в картинках: Бібліотека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M.A./Christin Hoche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 strips: car, illness/Історія в картинках: автомобіль, хвороба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L. Müller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 strip: museum/Історія в картинках: Музей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Marina Ruiz-Villarreal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 - -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Produced for the MCT/На замовлення MCT; © Arbeitsgruppe Neuropsychologie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Comic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strip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: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overweight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man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football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burglary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</a:t>
                      </a:r>
                      <a:r>
                        <a:rPr kumimoji="0" lang="uk-UA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twins</a:t>
                      </a:r>
                      <a:r>
                        <a:rPr kumimoji="0" lang="uk-UA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/Історії в картинках: товстий чоловік, футбол, грабіжник, близнюки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Метакогнітивний тренінг 6. Сприйняття емоцій II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340273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1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2799</Words>
  <Application>Microsoft Macintosh PowerPoint</Application>
  <PresentationFormat>Benutzerdefiniert</PresentationFormat>
  <Paragraphs>429</Paragraphs>
  <Slides>44</Slides>
  <Notes>43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44</vt:i4>
      </vt:variant>
    </vt:vector>
  </HeadingPairs>
  <TitlesOfParts>
    <vt:vector size="55" baseType="lpstr">
      <vt:lpstr>ＭＳ Ｐゴシック</vt:lpstr>
      <vt:lpstr>Arial</vt:lpstr>
      <vt:lpstr>Calibri</vt:lpstr>
      <vt:lpstr>Calibri Light</vt:lpstr>
      <vt:lpstr>Symbol</vt:lpstr>
      <vt:lpstr>Times New Roman</vt:lpstr>
      <vt:lpstr>Verdana</vt:lpstr>
      <vt:lpstr>WingDings</vt:lpstr>
      <vt:lpstr>UKE_PPT-Vorlage_16zu9</vt:lpstr>
      <vt:lpstr>1_UKE_PPT-Vorlage_16zu9</vt:lpstr>
      <vt:lpstr>2_UKE_PPT-Vorlage_16zu9</vt:lpstr>
      <vt:lpstr>MCT 6 B BADE. Сприйняття емоцій II</vt:lpstr>
      <vt:lpstr>На які зовнішні ознаки ви звертаєте увагу спочатку, коли знайомитесь з кимось? Наскільки вони достовірні?</vt:lpstr>
      <vt:lpstr>На які зовнішні ознаки ви звертаєте увагу спочатку, коли знайомитесь з кимось? Наскільки вони достовірні?</vt:lpstr>
      <vt:lpstr>Які ще є джерела інформації?  Наскільки вони достовірні? </vt:lpstr>
      <vt:lpstr>Які ще є джерела інформації?  Наскільки вони достовірні? </vt:lpstr>
      <vt:lpstr>Сильні та слабкі сторони критеріїв оцінки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Обговоріть сильні та слабкі сторони наведеної нижче особливості/поведінки під час оцінювання людини </vt:lpstr>
      <vt:lpstr>Бути чи здаватися?</vt:lpstr>
      <vt:lpstr>Що це все означає?</vt:lpstr>
      <vt:lpstr>Що це все означає?</vt:lpstr>
      <vt:lpstr>Як труднощі з розпізнаванням емоцій сприяють помилковій оцінці у разі психозу (приклади)</vt:lpstr>
      <vt:lpstr>Завдання</vt:lpstr>
      <vt:lpstr>Завдання</vt:lpstr>
      <vt:lpstr>Завдання</vt:lpstr>
      <vt:lpstr>PowerPoint-Präsentation</vt:lpstr>
      <vt:lpstr>Людина з надмірною вагою падає зі стільця Що подумає більшість людей?</vt:lpstr>
      <vt:lpstr>Почнімо!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Додатково: відео</vt:lpstr>
      <vt:lpstr>PowerPoint-Präsentation</vt:lpstr>
      <vt:lpstr>PowerPoint-Präsentation</vt:lpstr>
      <vt:lpstr>Перенесення на повсякденне життя</vt:lpstr>
      <vt:lpstr>Перенесення на повсякденне життя</vt:lpstr>
      <vt:lpstr>Як це стосується психозу?</vt:lpstr>
      <vt:lpstr>Оцінювання</vt:lpstr>
      <vt:lpstr>Дякуємо за увагу!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Arne Sibilis</cp:lastModifiedBy>
  <cp:revision>303</cp:revision>
  <dcterms:created xsi:type="dcterms:W3CDTF">2004-06-30T16:15:23Z</dcterms:created>
  <dcterms:modified xsi:type="dcterms:W3CDTF">2025-10-07T15:03:03Z</dcterms:modified>
</cp:coreProperties>
</file>